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27"/>
  </p:notesMasterIdLst>
  <p:handoutMasterIdLst>
    <p:handoutMasterId r:id="rId28"/>
  </p:handoutMasterIdLst>
  <p:sldIdLst>
    <p:sldId id="408" r:id="rId6"/>
    <p:sldId id="451" r:id="rId7"/>
    <p:sldId id="344" r:id="rId8"/>
    <p:sldId id="353" r:id="rId9"/>
    <p:sldId id="468" r:id="rId10"/>
    <p:sldId id="433" r:id="rId11"/>
    <p:sldId id="460" r:id="rId12"/>
    <p:sldId id="454" r:id="rId13"/>
    <p:sldId id="434" r:id="rId14"/>
    <p:sldId id="471" r:id="rId15"/>
    <p:sldId id="472" r:id="rId16"/>
    <p:sldId id="461" r:id="rId17"/>
    <p:sldId id="462" r:id="rId18"/>
    <p:sldId id="435" r:id="rId19"/>
    <p:sldId id="436" r:id="rId20"/>
    <p:sldId id="464" r:id="rId21"/>
    <p:sldId id="467" r:id="rId22"/>
    <p:sldId id="470" r:id="rId23"/>
    <p:sldId id="469" r:id="rId24"/>
    <p:sldId id="465" r:id="rId25"/>
    <p:sldId id="466" r:id="rId26"/>
  </p:sldIdLst>
  <p:sldSz cx="9144000" cy="6858000" type="letter"/>
  <p:notesSz cx="6810375" cy="9942513"/>
  <p:defaultTex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000000"/>
    <a:srgbClr val="97999B"/>
    <a:srgbClr val="890C58"/>
    <a:srgbClr val="00843D"/>
    <a:srgbClr val="C99700"/>
    <a:srgbClr val="CCF2FC"/>
    <a:srgbClr val="EAEBEB"/>
    <a:srgbClr val="CB6015"/>
    <a:srgbClr val="99DF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14" autoAdjust="0"/>
    <p:restoredTop sz="82654" autoAdjust="0"/>
  </p:normalViewPr>
  <p:slideViewPr>
    <p:cSldViewPr>
      <p:cViewPr>
        <p:scale>
          <a:sx n="112" d="100"/>
          <a:sy n="112" d="100"/>
        </p:scale>
        <p:origin x="-3576" y="504"/>
      </p:cViewPr>
      <p:guideLst>
        <p:guide orient="horz" pos="2256"/>
        <p:guide orient="horz" pos="4032"/>
        <p:guide orient="horz" pos="288"/>
        <p:guide orient="horz" pos="432"/>
        <p:guide orient="horz" pos="672"/>
        <p:guide orient="horz" pos="3888"/>
        <p:guide orient="horz" pos="816"/>
        <p:guide orient="horz" pos="2448"/>
        <p:guide orient="horz" pos="2352"/>
        <p:guide pos="2880"/>
        <p:guide pos="96"/>
        <p:guide pos="5664"/>
        <p:guide pos="2784"/>
        <p:guide pos="297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606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217" tIns="44107" rIns="88217" bIns="44107" numCol="1" anchor="t" anchorCtr="0" compatLnSpc="1">
            <a:prstTxWarp prst="textNoShape">
              <a:avLst/>
            </a:prstTxWarp>
          </a:bodyPr>
          <a:lstStyle>
            <a:lvl1pPr algn="l" defTabSz="882650">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849688" y="0"/>
            <a:ext cx="2960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217" tIns="44107" rIns="88217" bIns="44107" numCol="1" anchor="t" anchorCtr="0" compatLnSpc="1">
            <a:prstTxWarp prst="textNoShape">
              <a:avLst/>
            </a:prstTxWarp>
          </a:bodyPr>
          <a:lstStyle>
            <a:lvl1pPr algn="r" defTabSz="882650">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0" y="9453563"/>
            <a:ext cx="29606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217" tIns="44107" rIns="88217" bIns="44107" numCol="1" anchor="b" anchorCtr="0" compatLnSpc="1">
            <a:prstTxWarp prst="textNoShape">
              <a:avLst/>
            </a:prstTxWarp>
          </a:bodyPr>
          <a:lstStyle>
            <a:lvl1pPr algn="l" defTabSz="882650">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849688" y="9453563"/>
            <a:ext cx="2960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217" tIns="44107" rIns="88217" bIns="44107" numCol="1" anchor="b" anchorCtr="0" compatLnSpc="1">
            <a:prstTxWarp prst="textNoShape">
              <a:avLst/>
            </a:prstTxWarp>
          </a:bodyPr>
          <a:lstStyle>
            <a:lvl1pPr algn="r" defTabSz="882650">
              <a:defRPr sz="1100" smtClean="0"/>
            </a:lvl1pPr>
          </a:lstStyle>
          <a:p>
            <a:pPr>
              <a:defRPr/>
            </a:pPr>
            <a:fld id="{14AAC22D-4B94-4481-85A5-0EE229BEB728}" type="slidenum">
              <a:rPr lang="en-US"/>
              <a:pPr>
                <a:defRPr/>
              </a:pPr>
              <a:t>‹#›</a:t>
            </a:fld>
            <a:endParaRPr lang="en-US" dirty="0"/>
          </a:p>
        </p:txBody>
      </p:sp>
    </p:spTree>
    <p:extLst>
      <p:ext uri="{BB962C8B-B14F-4D97-AF65-F5344CB8AC3E}">
        <p14:creationId xmlns:p14="http://schemas.microsoft.com/office/powerpoint/2010/main" val="25388871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495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88" tIns="44942" rIns="89888" bIns="44942" numCol="1" anchor="t" anchorCtr="0" compatLnSpc="1">
            <a:prstTxWarp prst="textNoShape">
              <a:avLst/>
            </a:prstTxWarp>
          </a:bodyPr>
          <a:lstStyle>
            <a:lvl1pPr algn="l" defTabSz="898525">
              <a:defRPr sz="1100" smtClean="0"/>
            </a:lvl1pPr>
          </a:lstStyle>
          <a:p>
            <a:pPr>
              <a:defRPr/>
            </a:pPr>
            <a:endParaRPr lang="en-US" dirty="0"/>
          </a:p>
        </p:txBody>
      </p:sp>
      <p:sp>
        <p:nvSpPr>
          <p:cNvPr id="29699" name="Rectangle 3"/>
          <p:cNvSpPr>
            <a:spLocks noGrp="1" noChangeArrowheads="1"/>
          </p:cNvSpPr>
          <p:nvPr>
            <p:ph type="dt" idx="1"/>
          </p:nvPr>
        </p:nvSpPr>
        <p:spPr bwMode="auto">
          <a:xfrm>
            <a:off x="3859213" y="0"/>
            <a:ext cx="29495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88" tIns="44942" rIns="89888" bIns="44942" numCol="1" anchor="t" anchorCtr="0" compatLnSpc="1">
            <a:prstTxWarp prst="textNoShape">
              <a:avLst/>
            </a:prstTxWarp>
          </a:bodyPr>
          <a:lstStyle>
            <a:lvl1pPr algn="r" defTabSz="898525">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919163" y="747713"/>
            <a:ext cx="4972050"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79450" y="4722813"/>
            <a:ext cx="5451475"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88" tIns="44942" rIns="89888" bIns="4494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9447213"/>
            <a:ext cx="2949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88" tIns="44942" rIns="89888" bIns="44942" numCol="1" anchor="b" anchorCtr="0" compatLnSpc="1">
            <a:prstTxWarp prst="textNoShape">
              <a:avLst/>
            </a:prstTxWarp>
          </a:bodyPr>
          <a:lstStyle>
            <a:lvl1pPr algn="l" defTabSz="898525">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859213" y="9447213"/>
            <a:ext cx="2949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88" tIns="44942" rIns="89888" bIns="44942" numCol="1" anchor="b" anchorCtr="0" compatLnSpc="1">
            <a:prstTxWarp prst="textNoShape">
              <a:avLst/>
            </a:prstTxWarp>
          </a:bodyPr>
          <a:lstStyle>
            <a:lvl1pPr algn="r" defTabSz="898525">
              <a:defRPr sz="1100" smtClean="0"/>
            </a:lvl1pPr>
          </a:lstStyle>
          <a:p>
            <a:pPr>
              <a:defRPr/>
            </a:pPr>
            <a:fld id="{EFE99B4E-A465-4296-9E41-3B4D0F5F29C0}" type="slidenum">
              <a:rPr lang="en-US"/>
              <a:pPr>
                <a:defRPr/>
              </a:pPr>
              <a:t>‹#›</a:t>
            </a:fld>
            <a:endParaRPr lang="en-US" dirty="0"/>
          </a:p>
        </p:txBody>
      </p:sp>
    </p:spTree>
    <p:extLst>
      <p:ext uri="{BB962C8B-B14F-4D97-AF65-F5344CB8AC3E}">
        <p14:creationId xmlns:p14="http://schemas.microsoft.com/office/powerpoint/2010/main" val="181850554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r>
              <a:rPr lang="en-US" dirty="0" smtClean="0"/>
              <a:t>G10</a:t>
            </a:r>
            <a:r>
              <a:rPr lang="en-US" baseline="0" dirty="0" smtClean="0"/>
              <a:t> rates include G10 trading, G10 sales, Quants, MRM (market risk management) , PCG, Audit and other legal support team, and production support.</a:t>
            </a:r>
          </a:p>
          <a:p>
            <a:r>
              <a:rPr lang="en-US" baseline="0" dirty="0" smtClean="0"/>
              <a:t>G10 rates tech itself has several departments: e-Trading, TPS (official trade capture service), MTFD (markets treasury finance desk), risk</a:t>
            </a:r>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5</a:t>
            </a:fld>
            <a:endParaRPr lang="en-US" dirty="0"/>
          </a:p>
        </p:txBody>
      </p:sp>
    </p:spTree>
    <p:extLst>
      <p:ext uri="{BB962C8B-B14F-4D97-AF65-F5344CB8AC3E}">
        <p14:creationId xmlns:p14="http://schemas.microsoft.com/office/powerpoint/2010/main" val="1457175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r>
              <a:rPr lang="en-US" dirty="0" smtClean="0"/>
              <a:t>Suggestive script: The competitive advantage that supports the bulk of the</a:t>
            </a:r>
            <a:r>
              <a:rPr lang="en-US" baseline="0" dirty="0" smtClean="0"/>
              <a:t> team’s fundamentals is stability, agility and experience. These three goals inspired our summer project, which is to take an existing functioning program, Glance, and upgrade it with a new backend for scalability and a new frontend for a better user experience.</a:t>
            </a:r>
          </a:p>
          <a:p>
            <a:endParaRPr lang="en-US" baseline="0" dirty="0" smtClean="0"/>
          </a:p>
          <a:p>
            <a:r>
              <a:rPr lang="en-US" baseline="0" dirty="0" smtClean="0"/>
              <a:t>So what is Glance? It is an internal system that monitors the health status of existing tools such as the bond </a:t>
            </a:r>
            <a:r>
              <a:rPr lang="en-US" baseline="0" dirty="0" err="1" smtClean="0"/>
              <a:t>pricer</a:t>
            </a:r>
            <a:r>
              <a:rPr lang="en-US" baseline="0" dirty="0" smtClean="0"/>
              <a:t>. Basically based pre-written check scripts, written in groovy or python, Glance would notify the production support team of specific issues with each failing tools. </a:t>
            </a:r>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7</a:t>
            </a:fld>
            <a:endParaRPr lang="en-US" dirty="0"/>
          </a:p>
        </p:txBody>
      </p:sp>
    </p:spTree>
    <p:extLst>
      <p:ext uri="{BB962C8B-B14F-4D97-AF65-F5344CB8AC3E}">
        <p14:creationId xmlns:p14="http://schemas.microsoft.com/office/powerpoint/2010/main" val="2207935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7713"/>
            <a:ext cx="4968875" cy="3727450"/>
          </a:xfrm>
        </p:spPr>
      </p:sp>
      <p:sp>
        <p:nvSpPr>
          <p:cNvPr id="3" name="Notes Placeholder 2"/>
          <p:cNvSpPr>
            <a:spLocks noGrp="1"/>
          </p:cNvSpPr>
          <p:nvPr>
            <p:ph type="body" idx="1"/>
          </p:nvPr>
        </p:nvSpPr>
        <p:spPr/>
        <p:txBody>
          <a:bodyPr/>
          <a:lstStyle/>
          <a:p>
            <a:r>
              <a:rPr lang="en-US" dirty="0" smtClean="0"/>
              <a:t>To show</a:t>
            </a:r>
            <a:r>
              <a:rPr lang="en-US" baseline="0" dirty="0" smtClean="0"/>
              <a:t> a simple demonstration of how the UI works, we start with the home page. By default, the home page would display the main categories that all tools fall under. For our particular group, the platform usually carries Pricing, IMM, and Distribution. The table below would display all failing tools, if any, within their respective category.</a:t>
            </a:r>
            <a:endParaRPr lang="en-US" dirty="0"/>
          </a:p>
        </p:txBody>
      </p:sp>
      <p:sp>
        <p:nvSpPr>
          <p:cNvPr id="4" name="Slide Number Placeholder 3"/>
          <p:cNvSpPr>
            <a:spLocks noGrp="1"/>
          </p:cNvSpPr>
          <p:nvPr>
            <p:ph type="sldNum" sz="quarter" idx="10"/>
          </p:nvPr>
        </p:nvSpPr>
        <p:spPr/>
        <p:txBody>
          <a:bodyPr/>
          <a:lstStyle/>
          <a:p>
            <a:pPr>
              <a:defRPr/>
            </a:pPr>
            <a:fld id="{EFE99B4E-A465-4296-9E41-3B4D0F5F29C0}" type="slidenum">
              <a:rPr lang="en-US" smtClean="0"/>
              <a:pPr>
                <a:defRPr/>
              </a:pPr>
              <a:t>9</a:t>
            </a:fld>
            <a:endParaRPr lang="en-US" dirty="0"/>
          </a:p>
        </p:txBody>
      </p:sp>
    </p:spTree>
    <p:extLst>
      <p:ext uri="{BB962C8B-B14F-4D97-AF65-F5344CB8AC3E}">
        <p14:creationId xmlns:p14="http://schemas.microsoft.com/office/powerpoint/2010/main" val="2033278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41288" y="3429000"/>
            <a:ext cx="8861425" cy="990600"/>
          </a:xfrm>
        </p:spPr>
        <p:txBody>
          <a:bodyPr/>
          <a:lstStyle>
            <a:lvl1pPr marL="0" indent="0">
              <a:buFont typeface="Symbol" pitchFamily="18" charset="2"/>
              <a:buNone/>
              <a:defRPr sz="2000">
                <a:solidFill>
                  <a:schemeClr val="hlink"/>
                </a:solidFill>
              </a:defRPr>
            </a:lvl1pPr>
          </a:lstStyle>
          <a:p>
            <a:pPr lvl="0"/>
            <a:r>
              <a:rPr lang="en-US" noProof="0" smtClean="0"/>
              <a:t>Click to edit Master subtitle style</a:t>
            </a:r>
          </a:p>
        </p:txBody>
      </p:sp>
      <p:sp>
        <p:nvSpPr>
          <p:cNvPr id="37893" name="Rectangle 5"/>
          <p:cNvSpPr>
            <a:spLocks noGrp="1" noChangeArrowheads="1"/>
          </p:cNvSpPr>
          <p:nvPr>
            <p:ph type="ctrTitle"/>
          </p:nvPr>
        </p:nvSpPr>
        <p:spPr>
          <a:xfrm>
            <a:off x="141288" y="2133600"/>
            <a:ext cx="8861425"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smtClean="0"/>
              <a:t>Click to edit Master title style</a:t>
            </a:r>
          </a:p>
        </p:txBody>
      </p:sp>
    </p:spTree>
    <p:extLst>
      <p:ext uri="{BB962C8B-B14F-4D97-AF65-F5344CB8AC3E}">
        <p14:creationId xmlns:p14="http://schemas.microsoft.com/office/powerpoint/2010/main" val="16985176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1"/>
          <p:cNvSpPr>
            <a:spLocks noGrp="1"/>
          </p:cNvSpPr>
          <p:nvPr>
            <p:ph idx="1"/>
          </p:nvPr>
        </p:nvSpPr>
        <p:spPr>
          <a:xfrm>
            <a:off x="141289" y="1295400"/>
            <a:ext cx="8850312" cy="4876800"/>
          </a:xfrm>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Wingdings" panose="05000000000000000000" pitchFamily="2" charset="2"/>
              <a:buChar char=""/>
              <a:defRPr b="0">
                <a:solidFill>
                  <a:srgbClr val="53565A"/>
                </a:solidFill>
              </a:defRPr>
            </a:lvl3pPr>
            <a:lvl4pPr marL="685800" indent="-171450" algn="l">
              <a:buClr>
                <a:srgbClr val="97999B"/>
              </a:buClr>
              <a:buSzPct val="100000"/>
              <a:buFont typeface="Arial" panose="020B0604020202020204" pitchFamily="34" charset="0"/>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Wingdings" panose="05000000000000000000" pitchFamily="2" charset="2"/>
              <a:buChar char=""/>
              <a:defRPr b="0">
                <a:solidFill>
                  <a:srgbClr val="53565A"/>
                </a:solidFill>
              </a:defRPr>
            </a:lvl7pPr>
            <a:lvl8pPr marL="1371600" indent="-171450" algn="l">
              <a:buClr>
                <a:srgbClr val="97999B"/>
              </a:buClr>
              <a:buSzPct val="100000"/>
              <a:buFont typeface="Arial" panose="020B0604020202020204" pitchFamily="34" charset="0"/>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solidFill>
            <a:schemeClr val="bg1"/>
          </a:solidFill>
        </p:spPr>
        <p:txBody>
          <a:bodyPr/>
          <a:lstStyle/>
          <a:p>
            <a:r>
              <a:rPr lang="en-US" smtClean="0"/>
              <a:t>Click to edit Master title style</a:t>
            </a:r>
            <a:endParaRPr lang="en-US" dirty="0"/>
          </a:p>
        </p:txBody>
      </p:sp>
    </p:spTree>
    <p:extLst>
      <p:ext uri="{BB962C8B-B14F-4D97-AF65-F5344CB8AC3E}">
        <p14:creationId xmlns:p14="http://schemas.microsoft.com/office/powerpoint/2010/main" val="525386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4712677" y="1295400"/>
            <a:ext cx="4267201"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41288" y="1295400"/>
            <a:ext cx="4278312"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02199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5" name="Content Placeholder 3"/>
          <p:cNvSpPr>
            <a:spLocks noGrp="1"/>
          </p:cNvSpPr>
          <p:nvPr>
            <p:ph sz="half" idx="10"/>
          </p:nvPr>
        </p:nvSpPr>
        <p:spPr>
          <a:xfrm>
            <a:off x="6238875" y="1295400"/>
            <a:ext cx="2743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3194905" y="1295400"/>
            <a:ext cx="2744665"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41289" y="1295400"/>
            <a:ext cx="2743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05873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4712677" y="38862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10"/>
          </p:nvPr>
        </p:nvSpPr>
        <p:spPr>
          <a:xfrm>
            <a:off x="140677" y="38862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4712677" y="12954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40677" y="12954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5501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712677" y="1295400"/>
            <a:ext cx="4267201"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Wingdings" panose="05000000000000000000" pitchFamily="2" charset="2"/>
              <a:buChar char=""/>
              <a:defRPr sz="1400" b="0">
                <a:solidFill>
                  <a:srgbClr val="53565A"/>
                </a:solidFill>
              </a:defRPr>
            </a:lvl3pPr>
            <a:lvl4pPr marL="685800" indent="-171450" algn="l">
              <a:buClr>
                <a:srgbClr val="CB6015"/>
              </a:buClr>
              <a:buSzPct val="100000"/>
              <a:buFont typeface="Arial" panose="020B0604020202020204" pitchFamily="34" charset="0"/>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Wingdings" panose="05000000000000000000" pitchFamily="2" charset="2"/>
              <a:buChar char=""/>
              <a:defRPr sz="1400" b="0">
                <a:solidFill>
                  <a:srgbClr val="53565A"/>
                </a:solidFill>
              </a:defRPr>
            </a:lvl7pPr>
            <a:lvl8pPr marL="1371600" indent="-171450" algn="l">
              <a:buClr>
                <a:srgbClr val="CB6015"/>
              </a:buClr>
              <a:buSzPct val="100000"/>
              <a:buFont typeface="Arial" panose="020B0604020202020204" pitchFamily="34" charset="0"/>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1"/>
          <p:cNvSpPr>
            <a:spLocks noGrp="1"/>
          </p:cNvSpPr>
          <p:nvPr>
            <p:ph sz="half" idx="1"/>
          </p:nvPr>
        </p:nvSpPr>
        <p:spPr>
          <a:xfrm>
            <a:off x="141288" y="1295400"/>
            <a:ext cx="4278312"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Wingdings" panose="05000000000000000000" pitchFamily="2" charset="2"/>
              <a:buChar char=""/>
              <a:defRPr sz="1400" b="0">
                <a:solidFill>
                  <a:srgbClr val="53565A"/>
                </a:solidFill>
              </a:defRPr>
            </a:lvl3pPr>
            <a:lvl4pPr marL="685800" indent="-171450" algn="l">
              <a:buClr>
                <a:srgbClr val="00BDF2"/>
              </a:buClr>
              <a:buSzPct val="100000"/>
              <a:buFont typeface="Arial" panose="020B0604020202020204" pitchFamily="34" charset="0"/>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Wingdings" panose="05000000000000000000" pitchFamily="2" charset="2"/>
              <a:buChar char=""/>
              <a:defRPr sz="1400" b="0">
                <a:solidFill>
                  <a:srgbClr val="53565A"/>
                </a:solidFill>
              </a:defRPr>
            </a:lvl7pPr>
            <a:lvl8pPr marL="1371600" indent="-171450" algn="l">
              <a:buClr>
                <a:srgbClr val="00BDF2"/>
              </a:buClr>
              <a:buSzPct val="100000"/>
              <a:buFont typeface="Arial" panose="020B0604020202020204" pitchFamily="34" charset="0"/>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207122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3843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1288" y="457200"/>
            <a:ext cx="8866187"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26" name="Rectangle 84"/>
          <p:cNvSpPr>
            <a:spLocks noGrp="1" noChangeArrowheads="1"/>
          </p:cNvSpPr>
          <p:nvPr>
            <p:ph type="body" idx="1"/>
          </p:nvPr>
        </p:nvSpPr>
        <p:spPr bwMode="gray">
          <a:xfrm>
            <a:off x="141289" y="1295400"/>
            <a:ext cx="8850312"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Bullet level 2</a:t>
            </a:r>
          </a:p>
          <a:p>
            <a:pPr lvl="2"/>
            <a:r>
              <a:rPr lang="en-US" dirty="0" smtClean="0"/>
              <a:t>Bullet level 3</a:t>
            </a:r>
          </a:p>
          <a:p>
            <a:pPr lvl="3"/>
            <a:r>
              <a:rPr lang="en-US" dirty="0" smtClean="0"/>
              <a:t>Bullet level 4</a:t>
            </a:r>
          </a:p>
          <a:p>
            <a:pPr lvl="4"/>
            <a:r>
              <a:rPr lang="en-US" dirty="0" smtClean="0"/>
              <a:t>Bullet level 5</a:t>
            </a:r>
          </a:p>
          <a:p>
            <a:pPr lvl="5"/>
            <a:r>
              <a:rPr lang="en-US" dirty="0" smtClean="0"/>
              <a:t>Bullet level 6</a:t>
            </a:r>
          </a:p>
          <a:p>
            <a:pPr lvl="6"/>
            <a:r>
              <a:rPr lang="en-US" dirty="0" smtClean="0"/>
              <a:t>Bullet level 7</a:t>
            </a:r>
          </a:p>
          <a:p>
            <a:pPr lvl="7"/>
            <a:r>
              <a:rPr lang="en-US" dirty="0" smtClean="0"/>
              <a:t>Bullet level 8</a:t>
            </a:r>
          </a:p>
          <a:p>
            <a:pPr lvl="8"/>
            <a:r>
              <a:rPr lang="en-US" dirty="0" smtClean="0"/>
              <a:t>Bullet level 9</a:t>
            </a:r>
            <a:endParaRPr lang="en-US" dirty="0"/>
          </a:p>
        </p:txBody>
      </p:sp>
      <p:sp>
        <p:nvSpPr>
          <p:cNvPr id="1027" name="Line 11"/>
          <p:cNvSpPr>
            <a:spLocks noChangeShapeType="1"/>
          </p:cNvSpPr>
          <p:nvPr/>
        </p:nvSpPr>
        <p:spPr bwMode="auto">
          <a:xfrm>
            <a:off x="141288" y="6400800"/>
            <a:ext cx="8866187"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1030" name="Picture 10" descr="citi-r_2c-blu_pos_rgb"/>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41288" y="60325"/>
            <a:ext cx="885983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72" r:id="rId4"/>
    <p:sldLayoutId id="2147483673" r:id="rId5"/>
    <p:sldLayoutId id="2147483674" r:id="rId6"/>
    <p:sldLayoutId id="2147483665" r:id="rId7"/>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6.png"/><Relationship Id="rId5" Type="http://schemas.openxmlformats.org/officeDocument/2006/relationships/slideLayout" Target="../slideLayouts/slideLayout2.xml"/><Relationship Id="rId4"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slideLayout" Target="../slideLayouts/slideLayout2.xml"/><Relationship Id="rId4" Type="http://schemas.openxmlformats.org/officeDocument/2006/relationships/tags" Target="../tags/tag20.xml"/></Relationships>
</file>

<file path=ppt/slides/_rels/slide12.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slideLayout" Target="../slideLayouts/slideLayout2.xml"/><Relationship Id="rId4" Type="http://schemas.openxmlformats.org/officeDocument/2006/relationships/tags" Target="../tags/tag2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tags" Target="../tags/tag28.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8.png"/><Relationship Id="rId11" Type="http://schemas.openxmlformats.org/officeDocument/2006/relationships/image" Target="../media/image13.jpe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slideLayout" Target="../slideLayouts/slideLayout2.xml"/><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slideLayout" Target="../slideLayouts/slideLayout6.xml"/><Relationship Id="rId4" Type="http://schemas.openxmlformats.org/officeDocument/2006/relationships/tags" Target="../tags/tag3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xml"/><Relationship Id="rId7"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bwMode="gray">
          <a:xfrm>
            <a:off x="6817785" y="2971800"/>
            <a:ext cx="1971145" cy="492443"/>
          </a:xfrm>
          <a:ln w="12700"/>
        </p:spPr>
        <p:txBody>
          <a:bodyPr/>
          <a:lstStyle/>
          <a:p>
            <a:r>
              <a:rPr lang="en-US" dirty="0" smtClean="0"/>
              <a:t>Glance 2.0</a:t>
            </a:r>
          </a:p>
        </p:txBody>
      </p:sp>
      <p:sp>
        <p:nvSpPr>
          <p:cNvPr id="3076" name="Text Box 7"/>
          <p:cNvSpPr txBox="1">
            <a:spLocks noChangeArrowheads="1"/>
          </p:cNvSpPr>
          <p:nvPr/>
        </p:nvSpPr>
        <p:spPr bwMode="gray">
          <a:xfrm>
            <a:off x="123825" y="6592901"/>
            <a:ext cx="77470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ea typeface="ヒラギノ角ゴ Pro W3" pitchFamily="124" charset="-128"/>
              </a:defRPr>
            </a:lvl1pPr>
            <a:lvl2pPr marL="742950" indent="-285750" eaLnBrk="0" hangingPunct="0">
              <a:defRPr sz="1400">
                <a:solidFill>
                  <a:schemeClr val="tx1"/>
                </a:solidFill>
                <a:latin typeface="Arial" pitchFamily="34" charset="0"/>
                <a:ea typeface="ヒラギノ角ゴ Pro W3" pitchFamily="124" charset="-128"/>
              </a:defRPr>
            </a:lvl2pPr>
            <a:lvl3pPr marL="1143000" indent="-228600" eaLnBrk="0" hangingPunct="0">
              <a:defRPr sz="1400">
                <a:solidFill>
                  <a:schemeClr val="tx1"/>
                </a:solidFill>
                <a:latin typeface="Arial" pitchFamily="34" charset="0"/>
                <a:ea typeface="ヒラギノ角ゴ Pro W3" pitchFamily="124" charset="-128"/>
              </a:defRPr>
            </a:lvl3pPr>
            <a:lvl4pPr marL="1600200" indent="-228600" eaLnBrk="0" hangingPunct="0">
              <a:defRPr sz="1400">
                <a:solidFill>
                  <a:schemeClr val="tx1"/>
                </a:solidFill>
                <a:latin typeface="Arial" pitchFamily="34" charset="0"/>
                <a:ea typeface="ヒラギノ角ゴ Pro W3" pitchFamily="124" charset="-128"/>
              </a:defRPr>
            </a:lvl4pPr>
            <a:lvl5pPr marL="2057400" indent="-228600" eaLnBrk="0" hangingPunct="0">
              <a:defRPr sz="1400">
                <a:solidFill>
                  <a:schemeClr val="tx1"/>
                </a:solidFill>
                <a:latin typeface="Arial" pitchFamily="34" charset="0"/>
                <a:ea typeface="ヒラギノ角ゴ Pro W3" pitchFamily="124" charset="-128"/>
              </a:defRPr>
            </a:lvl5pPr>
            <a:lvl6pPr marL="25146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algn="l" eaLnBrk="1" hangingPunct="1"/>
            <a:r>
              <a:rPr lang="en-US" sz="1200" dirty="0">
                <a:solidFill>
                  <a:schemeClr val="accent6"/>
                </a:solidFill>
              </a:rPr>
              <a:t>Strictly Private and Confidential</a:t>
            </a:r>
          </a:p>
        </p:txBody>
      </p:sp>
      <p:pic>
        <p:nvPicPr>
          <p:cNvPr id="3077" name="Picture 32" descr="citi-r_2c-blu_pos_rg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253413" y="6245497"/>
            <a:ext cx="7683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12"/>
          <p:cNvSpPr>
            <a:spLocks noChangeArrowheads="1"/>
          </p:cNvSpPr>
          <p:nvPr/>
        </p:nvSpPr>
        <p:spPr bwMode="gray">
          <a:xfrm>
            <a:off x="7032625" y="1676400"/>
            <a:ext cx="1676400" cy="9144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a:extLst/>
        </p:spPr>
        <p:txBody>
          <a:bodyPr wrap="none" anchor="ctr"/>
          <a:lstStyle/>
          <a:p>
            <a:pPr algn="l"/>
            <a:endParaRPr lang="en-US" sz="1800" dirty="0">
              <a:solidFill>
                <a:srgbClr val="292929"/>
              </a:solidFill>
            </a:endParaRPr>
          </a:p>
        </p:txBody>
      </p:sp>
      <p:pic>
        <p:nvPicPr>
          <p:cNvPr id="3079" name="Picture 15" descr="Wave_Letter_RG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0" y="227012"/>
            <a:ext cx="91440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13"/>
          <p:cNvSpPr txBox="1">
            <a:spLocks noChangeArrowheads="1"/>
          </p:cNvSpPr>
          <p:nvPr/>
        </p:nvSpPr>
        <p:spPr bwMode="gray">
          <a:xfrm>
            <a:off x="123825" y="707231"/>
            <a:ext cx="88360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400">
                <a:solidFill>
                  <a:schemeClr val="tx1"/>
                </a:solidFill>
                <a:latin typeface="Arial" pitchFamily="34" charset="0"/>
                <a:ea typeface="ヒラギノ角ゴ Pro W3" pitchFamily="124" charset="-128"/>
              </a:defRPr>
            </a:lvl1pPr>
            <a:lvl2pPr marL="742950" indent="-285750" eaLnBrk="0" hangingPunct="0">
              <a:defRPr sz="1400">
                <a:solidFill>
                  <a:schemeClr val="tx1"/>
                </a:solidFill>
                <a:latin typeface="Arial" pitchFamily="34" charset="0"/>
                <a:ea typeface="ヒラギノ角ゴ Pro W3" pitchFamily="124" charset="-128"/>
              </a:defRPr>
            </a:lvl2pPr>
            <a:lvl3pPr marL="1143000" indent="-228600" eaLnBrk="0" hangingPunct="0">
              <a:defRPr sz="1400">
                <a:solidFill>
                  <a:schemeClr val="tx1"/>
                </a:solidFill>
                <a:latin typeface="Arial" pitchFamily="34" charset="0"/>
                <a:ea typeface="ヒラギノ角ゴ Pro W3" pitchFamily="124" charset="-128"/>
              </a:defRPr>
            </a:lvl3pPr>
            <a:lvl4pPr marL="1600200" indent="-228600" eaLnBrk="0" hangingPunct="0">
              <a:defRPr sz="1400">
                <a:solidFill>
                  <a:schemeClr val="tx1"/>
                </a:solidFill>
                <a:latin typeface="Arial" pitchFamily="34" charset="0"/>
                <a:ea typeface="ヒラギノ角ゴ Pro W3" pitchFamily="124" charset="-128"/>
              </a:defRPr>
            </a:lvl4pPr>
            <a:lvl5pPr marL="2057400" indent="-228600" eaLnBrk="0" hangingPunct="0">
              <a:defRPr sz="1400">
                <a:solidFill>
                  <a:schemeClr val="tx1"/>
                </a:solidFill>
                <a:latin typeface="Arial" pitchFamily="34" charset="0"/>
                <a:ea typeface="ヒラギノ角ゴ Pro W3" pitchFamily="124" charset="-128"/>
              </a:defRPr>
            </a:lvl5pPr>
            <a:lvl6pPr marL="25146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algn="l" eaLnBrk="1" hangingPunct="1"/>
            <a:r>
              <a:rPr lang="en-US" sz="1200" dirty="0" smtClean="0"/>
              <a:t>Summer Analyst Presentation |  7/22/18</a:t>
            </a:r>
            <a:endParaRPr lang="en-US" sz="1200" dirty="0"/>
          </a:p>
        </p:txBody>
      </p:sp>
      <p:sp>
        <p:nvSpPr>
          <p:cNvPr id="3081" name="Text Box 14"/>
          <p:cNvSpPr txBox="1">
            <a:spLocks noChangeArrowheads="1"/>
          </p:cNvSpPr>
          <p:nvPr/>
        </p:nvSpPr>
        <p:spPr bwMode="gray">
          <a:xfrm>
            <a:off x="149225" y="215999"/>
            <a:ext cx="88550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ea typeface="ヒラギノ角ゴ Pro W3" pitchFamily="124" charset="-128"/>
              </a:defRPr>
            </a:lvl1pPr>
            <a:lvl2pPr marL="742950" indent="-285750" eaLnBrk="0" hangingPunct="0">
              <a:defRPr sz="1400">
                <a:solidFill>
                  <a:schemeClr val="tx1"/>
                </a:solidFill>
                <a:latin typeface="Arial" pitchFamily="34" charset="0"/>
                <a:ea typeface="ヒラギノ角ゴ Pro W3" pitchFamily="124" charset="-128"/>
              </a:defRPr>
            </a:lvl2pPr>
            <a:lvl3pPr marL="1143000" indent="-228600" eaLnBrk="0" hangingPunct="0">
              <a:defRPr sz="1400">
                <a:solidFill>
                  <a:schemeClr val="tx1"/>
                </a:solidFill>
                <a:latin typeface="Arial" pitchFamily="34" charset="0"/>
                <a:ea typeface="ヒラギノ角ゴ Pro W3" pitchFamily="124" charset="-128"/>
              </a:defRPr>
            </a:lvl3pPr>
            <a:lvl4pPr marL="1600200" indent="-228600" eaLnBrk="0" hangingPunct="0">
              <a:defRPr sz="1400">
                <a:solidFill>
                  <a:schemeClr val="tx1"/>
                </a:solidFill>
                <a:latin typeface="Arial" pitchFamily="34" charset="0"/>
                <a:ea typeface="ヒラギノ角ゴ Pro W3" pitchFamily="124" charset="-128"/>
              </a:defRPr>
            </a:lvl4pPr>
            <a:lvl5pPr marL="2057400" indent="-228600" eaLnBrk="0" hangingPunct="0">
              <a:defRPr sz="1400">
                <a:solidFill>
                  <a:schemeClr val="tx1"/>
                </a:solidFill>
                <a:latin typeface="Arial" pitchFamily="34" charset="0"/>
                <a:ea typeface="ヒラギノ角ゴ Pro W3" pitchFamily="124" charset="-128"/>
              </a:defRPr>
            </a:lvl5pPr>
            <a:lvl6pPr marL="25146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algn="l" eaLnBrk="1" hangingPunct="1">
              <a:lnSpc>
                <a:spcPts val="2400"/>
              </a:lnSpc>
            </a:pPr>
            <a:r>
              <a:rPr lang="en-US" dirty="0" smtClean="0">
                <a:solidFill>
                  <a:schemeClr val="bg1"/>
                </a:solidFill>
              </a:rPr>
              <a:t>ICG |  Rates</a:t>
            </a:r>
            <a:endParaRPr lang="en-US" dirty="0">
              <a:solidFill>
                <a:schemeClr val="bg1"/>
              </a:solidFill>
            </a:endParaRPr>
          </a:p>
        </p:txBody>
      </p:sp>
      <p:sp>
        <p:nvSpPr>
          <p:cNvPr id="11" name="Rectangle 5"/>
          <p:cNvSpPr>
            <a:spLocks noChangeArrowheads="1"/>
          </p:cNvSpPr>
          <p:nvPr/>
        </p:nvSpPr>
        <p:spPr bwMode="auto">
          <a:xfrm>
            <a:off x="4314825" y="4495800"/>
            <a:ext cx="4465638"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75000"/>
              </a:spcBef>
              <a:buClr>
                <a:srgbClr val="DC241F"/>
              </a:buClr>
              <a:buFont typeface="Wingdings 2" pitchFamily="18" charset="2"/>
              <a:buChar char=""/>
              <a:defRPr sz="1400">
                <a:solidFill>
                  <a:schemeClr val="tx1"/>
                </a:solidFill>
                <a:latin typeface="Arial" charset="0"/>
              </a:defRPr>
            </a:lvl1pPr>
            <a:lvl2pPr marL="742950" indent="-285750" eaLnBrk="0" hangingPunct="0">
              <a:spcBef>
                <a:spcPct val="25000"/>
              </a:spcBef>
              <a:buClr>
                <a:srgbClr val="DC241F"/>
              </a:buClr>
              <a:buFont typeface="Arial" charset="0"/>
              <a:buChar char="–"/>
              <a:defRPr sz="1400">
                <a:solidFill>
                  <a:schemeClr val="tx1"/>
                </a:solidFill>
                <a:latin typeface="Arial" charset="0"/>
              </a:defRPr>
            </a:lvl2pPr>
            <a:lvl3pPr marL="1143000" indent="-228600" eaLnBrk="0" hangingPunct="0">
              <a:spcBef>
                <a:spcPct val="25000"/>
              </a:spcBef>
              <a:buClr>
                <a:srgbClr val="DC241F"/>
              </a:buClr>
              <a:buSzPct val="90000"/>
              <a:buFont typeface="Wingdings" pitchFamily="2" charset="2"/>
              <a:buChar char="§"/>
              <a:defRPr sz="1400">
                <a:solidFill>
                  <a:schemeClr val="tx1"/>
                </a:solidFill>
                <a:latin typeface="Arial" charset="0"/>
              </a:defRPr>
            </a:lvl3pPr>
            <a:lvl4pPr marL="1600200" indent="-228600" eaLnBrk="0" hangingPunct="0">
              <a:spcBef>
                <a:spcPct val="25000"/>
              </a:spcBef>
              <a:buClr>
                <a:srgbClr val="DC241F"/>
              </a:buClr>
              <a:buFont typeface="Wingdings 2" pitchFamily="18" charset="2"/>
              <a:buChar char=""/>
              <a:defRPr sz="1400">
                <a:solidFill>
                  <a:schemeClr val="tx1"/>
                </a:solidFill>
                <a:latin typeface="Arial" charset="0"/>
              </a:defRPr>
            </a:lvl4pPr>
            <a:lvl5pPr marL="2057400" indent="-228600" eaLnBrk="0" hangingPunct="0">
              <a:spcBef>
                <a:spcPct val="25000"/>
              </a:spcBef>
              <a:buClr>
                <a:srgbClr val="DC241F"/>
              </a:buClr>
              <a:buFont typeface="Arial" charset="0"/>
              <a:buChar char="–"/>
              <a:defRPr sz="1400">
                <a:solidFill>
                  <a:schemeClr val="tx1"/>
                </a:solidFill>
                <a:latin typeface="Arial" charset="0"/>
              </a:defRPr>
            </a:lvl5pPr>
            <a:lvl6pPr marL="2514600" indent="-228600" eaLnBrk="0" fontAlgn="base" hangingPunct="0">
              <a:spcBef>
                <a:spcPct val="25000"/>
              </a:spcBef>
              <a:spcAft>
                <a:spcPct val="0"/>
              </a:spcAft>
              <a:buClr>
                <a:srgbClr val="DC241F"/>
              </a:buClr>
              <a:buFont typeface="Arial" charset="0"/>
              <a:buChar char="–"/>
              <a:defRPr sz="1400">
                <a:solidFill>
                  <a:schemeClr val="tx1"/>
                </a:solidFill>
                <a:latin typeface="Arial" charset="0"/>
              </a:defRPr>
            </a:lvl6pPr>
            <a:lvl7pPr marL="2971800" indent="-228600" eaLnBrk="0" fontAlgn="base" hangingPunct="0">
              <a:spcBef>
                <a:spcPct val="25000"/>
              </a:spcBef>
              <a:spcAft>
                <a:spcPct val="0"/>
              </a:spcAft>
              <a:buClr>
                <a:srgbClr val="DC241F"/>
              </a:buClr>
              <a:buFont typeface="Arial" charset="0"/>
              <a:buChar char="–"/>
              <a:defRPr sz="1400">
                <a:solidFill>
                  <a:schemeClr val="tx1"/>
                </a:solidFill>
                <a:latin typeface="Arial" charset="0"/>
              </a:defRPr>
            </a:lvl7pPr>
            <a:lvl8pPr marL="3429000" indent="-228600" eaLnBrk="0" fontAlgn="base" hangingPunct="0">
              <a:spcBef>
                <a:spcPct val="25000"/>
              </a:spcBef>
              <a:spcAft>
                <a:spcPct val="0"/>
              </a:spcAft>
              <a:buClr>
                <a:srgbClr val="DC241F"/>
              </a:buClr>
              <a:buFont typeface="Arial" charset="0"/>
              <a:buChar char="–"/>
              <a:defRPr sz="1400">
                <a:solidFill>
                  <a:schemeClr val="tx1"/>
                </a:solidFill>
                <a:latin typeface="Arial" charset="0"/>
              </a:defRPr>
            </a:lvl8pPr>
            <a:lvl9pPr marL="3886200" indent="-228600" eaLnBrk="0" fontAlgn="base" hangingPunct="0">
              <a:spcBef>
                <a:spcPct val="25000"/>
              </a:spcBef>
              <a:spcAft>
                <a:spcPct val="0"/>
              </a:spcAft>
              <a:buClr>
                <a:srgbClr val="DC241F"/>
              </a:buClr>
              <a:buFont typeface="Arial" charset="0"/>
              <a:buChar char="–"/>
              <a:defRPr sz="1400">
                <a:solidFill>
                  <a:schemeClr val="tx1"/>
                </a:solidFill>
                <a:latin typeface="Arial" charset="0"/>
              </a:defRPr>
            </a:lvl9pPr>
          </a:lstStyle>
          <a:p>
            <a:pPr algn="r" eaLnBrk="1" hangingPunct="1">
              <a:buFont typeface="Wingdings 2" pitchFamily="18" charset="2"/>
              <a:buNone/>
            </a:pPr>
            <a:r>
              <a:rPr lang="en-GB" altLang="en-US" sz="1800" dirty="0" smtClean="0">
                <a:solidFill>
                  <a:srgbClr val="DC241F"/>
                </a:solidFill>
                <a:latin typeface="Calibri" pitchFamily="34" charset="0"/>
                <a:ea typeface="Calibri" pitchFamily="34" charset="0"/>
                <a:cs typeface="Calibri" pitchFamily="34" charset="0"/>
              </a:rPr>
              <a:t>Summer Analyst – Rates</a:t>
            </a:r>
          </a:p>
          <a:p>
            <a:pPr algn="r" eaLnBrk="1" hangingPunct="1">
              <a:buFont typeface="Wingdings 2" pitchFamily="18" charset="2"/>
              <a:buNone/>
            </a:pPr>
            <a:r>
              <a:rPr lang="en-GB" altLang="en-US" sz="1800" dirty="0" smtClean="0">
                <a:solidFill>
                  <a:srgbClr val="DC241F"/>
                </a:solidFill>
                <a:latin typeface="Calibri" pitchFamily="34" charset="0"/>
                <a:ea typeface="Calibri" pitchFamily="34" charset="0"/>
                <a:cs typeface="Calibri" pitchFamily="34" charset="0"/>
              </a:rPr>
              <a:t>Mandy Hsu, Vincent Taylor, Tahiya Chowdhury</a:t>
            </a:r>
          </a:p>
          <a:p>
            <a:pPr algn="r" eaLnBrk="1" hangingPunct="1">
              <a:buFont typeface="Wingdings 2" pitchFamily="18" charset="2"/>
              <a:buNone/>
            </a:pPr>
            <a:r>
              <a:rPr lang="en-US" altLang="en-US" sz="1800" dirty="0" smtClean="0">
                <a:solidFill>
                  <a:srgbClr val="DC241F"/>
                </a:solidFill>
                <a:latin typeface="Calibri" pitchFamily="34" charset="0"/>
                <a:ea typeface="Calibri" pitchFamily="34" charset="0"/>
                <a:cs typeface="Calibri" pitchFamily="34" charset="0"/>
              </a:rPr>
              <a:t>July 23</a:t>
            </a:r>
            <a:r>
              <a:rPr lang="en-US" altLang="en-US" sz="1800" baseline="30000" dirty="0" smtClean="0">
                <a:solidFill>
                  <a:srgbClr val="DC241F"/>
                </a:solidFill>
                <a:latin typeface="Calibri" pitchFamily="34" charset="0"/>
                <a:ea typeface="Calibri" pitchFamily="34" charset="0"/>
                <a:cs typeface="Calibri" pitchFamily="34" charset="0"/>
              </a:rPr>
              <a:t>rd</a:t>
            </a:r>
            <a:r>
              <a:rPr lang="en-US" altLang="en-US" sz="1800" dirty="0" smtClean="0">
                <a:solidFill>
                  <a:srgbClr val="DC241F"/>
                </a:solidFill>
                <a:latin typeface="Calibri" pitchFamily="34" charset="0"/>
                <a:ea typeface="Calibri" pitchFamily="34" charset="0"/>
                <a:cs typeface="Calibri" pitchFamily="34" charset="0"/>
              </a:rPr>
              <a:t>, 2018</a:t>
            </a:r>
          </a:p>
        </p:txBody>
      </p:sp>
      <p:sp>
        <p:nvSpPr>
          <p:cNvPr id="4" name="Rectangle 3"/>
          <p:cNvSpPr/>
          <p:nvPr/>
        </p:nvSpPr>
        <p:spPr bwMode="auto">
          <a:xfrm>
            <a:off x="304800" y="3852333"/>
            <a:ext cx="8534400" cy="152400"/>
          </a:xfrm>
          <a:prstGeom prst="rect">
            <a:avLst/>
          </a:prstGeom>
          <a:solidFill>
            <a:schemeClr val="accent6">
              <a:lumMod val="60000"/>
              <a:lumOff val="40000"/>
            </a:schemeClr>
          </a:solidFill>
          <a:ln w="635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mj-ea"/>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Grp="1" noChangeArrowheads="1"/>
          </p:cNvSpPr>
          <p:nvPr>
            <p:ph type="title"/>
          </p:nvPr>
        </p:nvSpPr>
        <p:spPr bwMode="gray"/>
        <p:txBody>
          <a:bodyPr/>
          <a:lstStyle/>
          <a:p>
            <a:r>
              <a:rPr lang="en-US" dirty="0" smtClean="0"/>
              <a:t>Glance Snapshots</a:t>
            </a:r>
          </a:p>
        </p:txBody>
      </p:sp>
      <p:grpSp>
        <p:nvGrpSpPr>
          <p:cNvPr id="9220" name="Group 33"/>
          <p:cNvGrpSpPr>
            <a:grpSpLocks/>
          </p:cNvGrpSpPr>
          <p:nvPr/>
        </p:nvGrpSpPr>
        <p:grpSpPr bwMode="gray">
          <a:xfrm>
            <a:off x="139700" y="663575"/>
            <a:ext cx="8864600" cy="390524"/>
            <a:chOff x="88" y="418"/>
            <a:chExt cx="5584" cy="246"/>
          </a:xfrm>
        </p:grpSpPr>
        <p:sp>
          <p:nvSpPr>
            <p:cNvPr id="9223" name="MessageBox"/>
            <p:cNvSpPr>
              <a:spLocks noChangeArrowheads="1"/>
            </p:cNvSpPr>
            <p:nvPr>
              <p:custDataLst>
                <p:tags r:id="rId4"/>
              </p:custDataLst>
            </p:nvPr>
          </p:nvSpPr>
          <p:spPr bwMode="gray">
            <a:xfrm>
              <a:off x="88" y="418"/>
              <a:ext cx="5583" cy="13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endParaRPr lang="en-US" dirty="0">
                <a:solidFill>
                  <a:srgbClr val="00BDF2"/>
                </a:solidFill>
              </a:endParaRPr>
            </a:p>
          </p:txBody>
        </p:sp>
        <p:sp>
          <p:nvSpPr>
            <p:cNvPr id="9224" name="MessageLine"/>
            <p:cNvSpPr>
              <a:spLocks noChangeShapeType="1"/>
            </p:cNvSpPr>
            <p:nvPr/>
          </p:nvSpPr>
          <p:spPr bwMode="gray">
            <a:xfrm>
              <a:off x="88" y="664"/>
              <a:ext cx="5584"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7" name="Rectangle 6"/>
          <p:cNvSpPr/>
          <p:nvPr>
            <p:custDataLst>
              <p:tags r:id="rId2"/>
            </p:custDataLst>
          </p:nvPr>
        </p:nvSpPr>
        <p:spPr bwMode="gray">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3</a:t>
            </a:r>
          </a:p>
        </p:txBody>
      </p:sp>
      <p:sp>
        <p:nvSpPr>
          <p:cNvPr id="8" name="Rectangle 7"/>
          <p:cNvSpPr/>
          <p:nvPr>
            <p:custDataLst>
              <p:tags r:id="rId3"/>
            </p:custDataLst>
          </p:nvPr>
        </p:nvSpPr>
        <p:spPr bwMode="gray">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Text and Layouts</a:t>
            </a:r>
          </a:p>
        </p:txBody>
      </p:sp>
      <p:pic>
        <p:nvPicPr>
          <p:cNvPr id="1027"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t="7337" r="50000" b="3456"/>
          <a:stretch/>
        </p:blipFill>
        <p:spPr bwMode="auto">
          <a:xfrm>
            <a:off x="1187164" y="1219200"/>
            <a:ext cx="5993045" cy="4510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136174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Grp="1" noChangeArrowheads="1"/>
          </p:cNvSpPr>
          <p:nvPr>
            <p:ph type="title"/>
          </p:nvPr>
        </p:nvSpPr>
        <p:spPr bwMode="gray"/>
        <p:txBody>
          <a:bodyPr/>
          <a:lstStyle/>
          <a:p>
            <a:r>
              <a:rPr lang="en-US" dirty="0" smtClean="0"/>
              <a:t>Glance Snapshots</a:t>
            </a:r>
          </a:p>
        </p:txBody>
      </p:sp>
      <p:grpSp>
        <p:nvGrpSpPr>
          <p:cNvPr id="9220" name="Group 33"/>
          <p:cNvGrpSpPr>
            <a:grpSpLocks/>
          </p:cNvGrpSpPr>
          <p:nvPr/>
        </p:nvGrpSpPr>
        <p:grpSpPr bwMode="gray">
          <a:xfrm>
            <a:off x="139700" y="663575"/>
            <a:ext cx="8864600" cy="390524"/>
            <a:chOff x="88" y="418"/>
            <a:chExt cx="5584" cy="246"/>
          </a:xfrm>
        </p:grpSpPr>
        <p:sp>
          <p:nvSpPr>
            <p:cNvPr id="9223" name="MessageBox"/>
            <p:cNvSpPr>
              <a:spLocks noChangeArrowheads="1"/>
            </p:cNvSpPr>
            <p:nvPr>
              <p:custDataLst>
                <p:tags r:id="rId4"/>
              </p:custDataLst>
            </p:nvPr>
          </p:nvSpPr>
          <p:spPr bwMode="gray">
            <a:xfrm>
              <a:off x="88" y="418"/>
              <a:ext cx="5583" cy="13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endParaRPr lang="en-US" dirty="0">
                <a:solidFill>
                  <a:srgbClr val="00BDF2"/>
                </a:solidFill>
              </a:endParaRPr>
            </a:p>
          </p:txBody>
        </p:sp>
        <p:sp>
          <p:nvSpPr>
            <p:cNvPr id="9224" name="MessageLine"/>
            <p:cNvSpPr>
              <a:spLocks noChangeShapeType="1"/>
            </p:cNvSpPr>
            <p:nvPr/>
          </p:nvSpPr>
          <p:spPr bwMode="gray">
            <a:xfrm>
              <a:off x="88" y="664"/>
              <a:ext cx="5584"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7" name="Rectangle 6"/>
          <p:cNvSpPr/>
          <p:nvPr>
            <p:custDataLst>
              <p:tags r:id="rId2"/>
            </p:custDataLst>
          </p:nvPr>
        </p:nvSpPr>
        <p:spPr bwMode="gray">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3</a:t>
            </a:r>
          </a:p>
        </p:txBody>
      </p:sp>
      <p:sp>
        <p:nvSpPr>
          <p:cNvPr id="8" name="Rectangle 7"/>
          <p:cNvSpPr/>
          <p:nvPr>
            <p:custDataLst>
              <p:tags r:id="rId3"/>
            </p:custDataLst>
          </p:nvPr>
        </p:nvSpPr>
        <p:spPr bwMode="gray">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Text and Layouts</a:t>
            </a:r>
          </a:p>
        </p:txBody>
      </p:sp>
    </p:spTree>
    <p:custDataLst>
      <p:tags r:id="rId1"/>
    </p:custDataLst>
    <p:extLst>
      <p:ext uri="{BB962C8B-B14F-4D97-AF65-F5344CB8AC3E}">
        <p14:creationId xmlns:p14="http://schemas.microsoft.com/office/powerpoint/2010/main" val="4129611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4294967295"/>
          </p:nvPr>
        </p:nvSpPr>
        <p:spPr bwMode="gray">
          <a:xfrm>
            <a:off x="141289" y="1295400"/>
            <a:ext cx="8850312" cy="4876800"/>
          </a:xfrm>
        </p:spPr>
        <p:txBody>
          <a:bodyPr/>
          <a:lstStyle/>
          <a:p>
            <a:pPr marL="0" indent="0">
              <a:buNone/>
            </a:pPr>
            <a:endParaRPr lang="en-US" dirty="0" smtClean="0"/>
          </a:p>
        </p:txBody>
      </p:sp>
      <p:sp>
        <p:nvSpPr>
          <p:cNvPr id="9218" name="Rectangle 30"/>
          <p:cNvSpPr>
            <a:spLocks noGrp="1" noChangeArrowheads="1"/>
          </p:cNvSpPr>
          <p:nvPr>
            <p:ph type="title"/>
          </p:nvPr>
        </p:nvSpPr>
        <p:spPr bwMode="gray"/>
        <p:txBody>
          <a:bodyPr/>
          <a:lstStyle/>
          <a:p>
            <a:r>
              <a:rPr lang="en-US" dirty="0"/>
              <a:t>Ignite </a:t>
            </a:r>
            <a:r>
              <a:rPr lang="en-US" dirty="0" smtClean="0"/>
              <a:t>Snapshots</a:t>
            </a:r>
          </a:p>
        </p:txBody>
      </p:sp>
      <p:grpSp>
        <p:nvGrpSpPr>
          <p:cNvPr id="9220" name="Group 33"/>
          <p:cNvGrpSpPr>
            <a:grpSpLocks/>
          </p:cNvGrpSpPr>
          <p:nvPr/>
        </p:nvGrpSpPr>
        <p:grpSpPr bwMode="gray">
          <a:xfrm>
            <a:off x="139700" y="663575"/>
            <a:ext cx="8864600" cy="390524"/>
            <a:chOff x="88" y="418"/>
            <a:chExt cx="5584" cy="246"/>
          </a:xfrm>
        </p:grpSpPr>
        <p:sp>
          <p:nvSpPr>
            <p:cNvPr id="9223" name="MessageBox"/>
            <p:cNvSpPr>
              <a:spLocks noChangeArrowheads="1"/>
            </p:cNvSpPr>
            <p:nvPr>
              <p:custDataLst>
                <p:tags r:id="rId4"/>
              </p:custDataLst>
            </p:nvPr>
          </p:nvSpPr>
          <p:spPr bwMode="gray">
            <a:xfrm>
              <a:off x="88" y="418"/>
              <a:ext cx="5583" cy="13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endParaRPr lang="en-US" dirty="0">
                <a:solidFill>
                  <a:srgbClr val="00BDF2"/>
                </a:solidFill>
              </a:endParaRPr>
            </a:p>
          </p:txBody>
        </p:sp>
        <p:sp>
          <p:nvSpPr>
            <p:cNvPr id="9224" name="MessageLine"/>
            <p:cNvSpPr>
              <a:spLocks noChangeShapeType="1"/>
            </p:cNvSpPr>
            <p:nvPr/>
          </p:nvSpPr>
          <p:spPr bwMode="gray">
            <a:xfrm>
              <a:off x="88" y="664"/>
              <a:ext cx="5584"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7" name="Rectangle 6"/>
          <p:cNvSpPr/>
          <p:nvPr>
            <p:custDataLst>
              <p:tags r:id="rId2"/>
            </p:custDataLst>
          </p:nvPr>
        </p:nvSpPr>
        <p:spPr bwMode="gray">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3</a:t>
            </a:r>
          </a:p>
        </p:txBody>
      </p:sp>
      <p:sp>
        <p:nvSpPr>
          <p:cNvPr id="8" name="Rectangle 7"/>
          <p:cNvSpPr/>
          <p:nvPr>
            <p:custDataLst>
              <p:tags r:id="rId3"/>
            </p:custDataLst>
          </p:nvPr>
        </p:nvSpPr>
        <p:spPr bwMode="gray">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Text and Layouts</a:t>
            </a:r>
          </a:p>
        </p:txBody>
      </p:sp>
    </p:spTree>
    <p:custDataLst>
      <p:tags r:id="rId1"/>
    </p:custDataLst>
    <p:extLst>
      <p:ext uri="{BB962C8B-B14F-4D97-AF65-F5344CB8AC3E}">
        <p14:creationId xmlns:p14="http://schemas.microsoft.com/office/powerpoint/2010/main" val="2815479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bwMode="gray">
          <a:xfrm>
            <a:off x="140677" y="2631759"/>
            <a:ext cx="8862646" cy="492443"/>
          </a:xfrm>
        </p:spPr>
        <p:txBody>
          <a:bodyPr/>
          <a:lstStyle/>
          <a:p>
            <a:r>
              <a:rPr lang="en-GB" dirty="0" smtClean="0"/>
              <a:t>4. Our Technology</a:t>
            </a:r>
            <a:endParaRPr lang="en-GB" dirty="0"/>
          </a:p>
        </p:txBody>
      </p:sp>
    </p:spTree>
    <p:custDataLst>
      <p:tags r:id="rId1"/>
    </p:custDataLst>
    <p:extLst>
      <p:ext uri="{BB962C8B-B14F-4D97-AF65-F5344CB8AC3E}">
        <p14:creationId xmlns:p14="http://schemas.microsoft.com/office/powerpoint/2010/main" val="1147655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0"/>
          <p:cNvSpPr>
            <a:spLocks noGrp="1" noChangeArrowheads="1"/>
          </p:cNvSpPr>
          <p:nvPr>
            <p:ph type="title"/>
          </p:nvPr>
        </p:nvSpPr>
        <p:spPr bwMode="gray"/>
        <p:txBody>
          <a:bodyPr/>
          <a:lstStyle/>
          <a:p>
            <a:r>
              <a:rPr lang="en-US" dirty="0" smtClean="0"/>
              <a:t>Technology Stack</a:t>
            </a:r>
          </a:p>
        </p:txBody>
      </p:sp>
      <p:sp>
        <p:nvSpPr>
          <p:cNvPr id="10244" name="MessageBox"/>
          <p:cNvSpPr>
            <a:spLocks noChangeArrowheads="1"/>
          </p:cNvSpPr>
          <p:nvPr>
            <p:custDataLst>
              <p:tags r:id="rId2"/>
            </p:custDataLst>
          </p:nvPr>
        </p:nvSpPr>
        <p:spPr bwMode="gray">
          <a:xfrm>
            <a:off x="139700" y="663803"/>
            <a:ext cx="8863013" cy="21544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endParaRPr lang="en-US" dirty="0">
              <a:solidFill>
                <a:srgbClr val="00BDF2"/>
              </a:solidFill>
            </a:endParaRPr>
          </a:p>
        </p:txBody>
      </p:sp>
      <p:sp>
        <p:nvSpPr>
          <p:cNvPr id="7" name="Rectangle 6"/>
          <p:cNvSpPr/>
          <p:nvPr>
            <p:custDataLst>
              <p:tags r:id="rId3"/>
            </p:custDataLst>
          </p:nvPr>
        </p:nvSpPr>
        <p:spPr bwMode="gray">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4</a:t>
            </a:r>
          </a:p>
        </p:txBody>
      </p:sp>
      <p:pic>
        <p:nvPicPr>
          <p:cNvPr id="2050" name="Picture 2" descr="C:\Users\vt57223\Desktop\1200px-Apache_Ignite_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00" y="663803"/>
            <a:ext cx="2501900" cy="110709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vt57223\Desktop\main-qimg-fae127a58a86bb853f1f9cbab4a91c7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5371" y="1626032"/>
            <a:ext cx="1968629" cy="21015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vt57223\Desktop\CSS3_and_HTML5_logos_and_wordmarks.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555" y="2330602"/>
            <a:ext cx="2438400" cy="1578864"/>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vt57223\Desktop\download (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3131" y="4539190"/>
            <a:ext cx="4257675" cy="10763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vt57223\Desktop\download (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94646" y="663803"/>
            <a:ext cx="2008844" cy="1576597"/>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vt57223\Desktop\1_MNBaWLfru4Ey9B3STWJTuQ.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3955" y="4806684"/>
            <a:ext cx="22860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vt57223\Desktop\images.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1388" y="2676788"/>
            <a:ext cx="1681163" cy="168116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javascript 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69955" y="2514599"/>
            <a:ext cx="1638831" cy="16388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Image result for groovy png programmi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0" y="723767"/>
            <a:ext cx="2753804" cy="136313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8"/>
          <p:cNvSpPr>
            <a:spLocks noGrp="1" noChangeArrowheads="1"/>
          </p:cNvSpPr>
          <p:nvPr>
            <p:ph type="title"/>
          </p:nvPr>
        </p:nvSpPr>
        <p:spPr bwMode="gray"/>
        <p:txBody>
          <a:bodyPr/>
          <a:lstStyle/>
          <a:p>
            <a:r>
              <a:rPr lang="en-US" dirty="0" smtClean="0"/>
              <a:t>Compositional and Organizational Principles</a:t>
            </a:r>
          </a:p>
        </p:txBody>
      </p:sp>
      <p:sp>
        <p:nvSpPr>
          <p:cNvPr id="3" name="Content Placeholder 2"/>
          <p:cNvSpPr>
            <a:spLocks noGrp="1"/>
          </p:cNvSpPr>
          <p:nvPr>
            <p:ph sz="half" idx="2"/>
          </p:nvPr>
        </p:nvSpPr>
        <p:spPr bwMode="gray"/>
        <p:txBody>
          <a:bodyPr/>
          <a:lstStyle/>
          <a:p>
            <a:pPr marL="0" indent="0">
              <a:buNone/>
            </a:pPr>
            <a:r>
              <a:rPr lang="en-US" b="1" dirty="0" smtClean="0">
                <a:solidFill>
                  <a:srgbClr val="CB6015"/>
                </a:solidFill>
              </a:rPr>
              <a:t>Presentation Do Not’s</a:t>
            </a:r>
          </a:p>
          <a:p>
            <a:r>
              <a:rPr lang="en-US" dirty="0" smtClean="0"/>
              <a:t>Present exhaustive financial analysis with no clear message</a:t>
            </a:r>
          </a:p>
          <a:p>
            <a:r>
              <a:rPr lang="en-US" dirty="0" smtClean="0"/>
              <a:t>Repeat pages at different sections of a presentation</a:t>
            </a:r>
          </a:p>
          <a:p>
            <a:r>
              <a:rPr lang="en-US" dirty="0" smtClean="0"/>
              <a:t>Develop independent styles</a:t>
            </a:r>
          </a:p>
          <a:p>
            <a:r>
              <a:rPr lang="en-US" dirty="0" smtClean="0"/>
              <a:t>Use qualification pages (e.g. tombstones, statistics, league tables) excessively</a:t>
            </a:r>
            <a:endParaRPr lang="en-GB" dirty="0"/>
          </a:p>
        </p:txBody>
      </p:sp>
      <p:sp>
        <p:nvSpPr>
          <p:cNvPr id="2" name="Content Placeholder 1"/>
          <p:cNvSpPr>
            <a:spLocks noGrp="1"/>
          </p:cNvSpPr>
          <p:nvPr>
            <p:ph sz="half" idx="1"/>
          </p:nvPr>
        </p:nvSpPr>
        <p:spPr bwMode="gray"/>
        <p:txBody>
          <a:bodyPr/>
          <a:lstStyle/>
          <a:p>
            <a:pPr marL="0" indent="0">
              <a:buNone/>
            </a:pPr>
            <a:r>
              <a:rPr lang="en-US" b="1" dirty="0" smtClean="0">
                <a:solidFill>
                  <a:srgbClr val="00BDF2"/>
                </a:solidFill>
              </a:rPr>
              <a:t>Presentation Do’s</a:t>
            </a:r>
          </a:p>
          <a:p>
            <a:r>
              <a:rPr lang="en-US" dirty="0" smtClean="0"/>
              <a:t>Understand objectives</a:t>
            </a:r>
          </a:p>
          <a:p>
            <a:r>
              <a:rPr lang="en-US" dirty="0" smtClean="0"/>
              <a:t>Communicate message in a clear and</a:t>
            </a:r>
            <a:br>
              <a:rPr lang="en-US" dirty="0" smtClean="0"/>
            </a:br>
            <a:r>
              <a:rPr lang="en-US" dirty="0" smtClean="0"/>
              <a:t>concise manner</a:t>
            </a:r>
          </a:p>
          <a:p>
            <a:r>
              <a:rPr lang="en-US" dirty="0" smtClean="0"/>
              <a:t>Showcase Citi capabilities</a:t>
            </a:r>
          </a:p>
          <a:p>
            <a:r>
              <a:rPr lang="en-US" dirty="0" smtClean="0"/>
              <a:t>Demonstrate business and industry knowledge</a:t>
            </a:r>
          </a:p>
          <a:p>
            <a:r>
              <a:rPr lang="en-US" dirty="0" smtClean="0"/>
              <a:t>Use case studies to illustrate Citi credentials and qualifications</a:t>
            </a:r>
          </a:p>
          <a:p>
            <a:r>
              <a:rPr lang="en-US" dirty="0" smtClean="0"/>
              <a:t>Establish key themes up front and provide support in Body or Appendix</a:t>
            </a:r>
          </a:p>
          <a:p>
            <a:r>
              <a:rPr lang="en-US" dirty="0" smtClean="0"/>
              <a:t>Convey themes graphically whenever possible</a:t>
            </a:r>
          </a:p>
          <a:p>
            <a:r>
              <a:rPr lang="en-US" dirty="0" smtClean="0"/>
              <a:t>Abide by the style guide to ensure a consistent work product</a:t>
            </a:r>
          </a:p>
          <a:p>
            <a:r>
              <a:rPr lang="en-US" dirty="0" smtClean="0"/>
              <a:t>Target 20-page books</a:t>
            </a:r>
            <a:endParaRPr lang="en-US" dirty="0"/>
          </a:p>
        </p:txBody>
      </p:sp>
      <p:sp>
        <p:nvSpPr>
          <p:cNvPr id="11269" name="Line 12"/>
          <p:cNvSpPr>
            <a:spLocks noChangeShapeType="1"/>
          </p:cNvSpPr>
          <p:nvPr/>
        </p:nvSpPr>
        <p:spPr bwMode="gray">
          <a:xfrm flipH="1">
            <a:off x="4572000" y="1295400"/>
            <a:ext cx="0" cy="4876800"/>
          </a:xfrm>
          <a:prstGeom prst="line">
            <a:avLst/>
          </a:prstGeom>
          <a:noFill/>
          <a:ln w="9525" cap="rnd">
            <a:solidFill>
              <a:srgbClr val="97999B"/>
            </a:solidFill>
            <a:prstDash val="sysDot"/>
            <a:round/>
            <a:headEnd/>
            <a:tailEnd/>
          </a:ln>
          <a:extLst>
            <a:ext uri="{909E8E84-426E-40DD-AFC4-6F175D3DCCD1}">
              <a14:hiddenFill xmlns:a14="http://schemas.microsoft.com/office/drawing/2010/main">
                <a:noFill/>
              </a14:hiddenFill>
            </a:ext>
          </a:extLst>
        </p:spPr>
        <p:txBody>
          <a:bodyPr/>
          <a:lstStyle/>
          <a:p>
            <a:endParaRPr lang="en-US" dirty="0"/>
          </a:p>
        </p:txBody>
      </p:sp>
      <p:grpSp>
        <p:nvGrpSpPr>
          <p:cNvPr id="11270" name="Group 31"/>
          <p:cNvGrpSpPr>
            <a:grpSpLocks/>
          </p:cNvGrpSpPr>
          <p:nvPr/>
        </p:nvGrpSpPr>
        <p:grpSpPr bwMode="gray">
          <a:xfrm>
            <a:off x="139700" y="558800"/>
            <a:ext cx="8864600" cy="495300"/>
            <a:chOff x="88" y="352"/>
            <a:chExt cx="5584" cy="312"/>
          </a:xfrm>
        </p:grpSpPr>
        <p:sp>
          <p:nvSpPr>
            <p:cNvPr id="11273" name="MessageBox"/>
            <p:cNvSpPr>
              <a:spLocks noChangeArrowheads="1"/>
            </p:cNvSpPr>
            <p:nvPr>
              <p:custDataLst>
                <p:tags r:id="rId4"/>
              </p:custDataLst>
            </p:nvPr>
          </p:nvSpPr>
          <p:spPr bwMode="gray">
            <a:xfrm>
              <a:off x="88" y="352"/>
              <a:ext cx="5583" cy="26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r>
                <a:rPr lang="en-US" dirty="0">
                  <a:solidFill>
                    <a:srgbClr val="00BDF2"/>
                  </a:solidFill>
                </a:rPr>
                <a:t>Using the following basic rules and tips when assembling a presentation helps us communicate clearly and effectively.</a:t>
              </a:r>
            </a:p>
          </p:txBody>
        </p:sp>
        <p:sp>
          <p:nvSpPr>
            <p:cNvPr id="11274" name="MessageLine"/>
            <p:cNvSpPr>
              <a:spLocks noChangeShapeType="1"/>
            </p:cNvSpPr>
            <p:nvPr/>
          </p:nvSpPr>
          <p:spPr bwMode="gray">
            <a:xfrm>
              <a:off x="88" y="664"/>
              <a:ext cx="5584"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9" name="Rectangle 8"/>
          <p:cNvSpPr/>
          <p:nvPr>
            <p:custDataLst>
              <p:tags r:id="rId2"/>
            </p:custDataLst>
          </p:nvPr>
        </p:nvSpPr>
        <p:spPr bwMode="gray">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5</a:t>
            </a:r>
          </a:p>
        </p:txBody>
      </p:sp>
      <p:sp>
        <p:nvSpPr>
          <p:cNvPr id="10" name="Rectangle 9"/>
          <p:cNvSpPr/>
          <p:nvPr>
            <p:custDataLst>
              <p:tags r:id="rId3"/>
            </p:custDataLst>
          </p:nvPr>
        </p:nvSpPr>
        <p:spPr bwMode="gray">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Text and Layouts</a:t>
            </a: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bwMode="gray">
          <a:xfrm>
            <a:off x="140677" y="2631759"/>
            <a:ext cx="8862646" cy="492443"/>
          </a:xfrm>
        </p:spPr>
        <p:txBody>
          <a:bodyPr/>
          <a:lstStyle/>
          <a:p>
            <a:r>
              <a:rPr lang="en-GB" dirty="0" smtClean="0"/>
              <a:t>5. </a:t>
            </a:r>
            <a:r>
              <a:rPr lang="en-US" dirty="0"/>
              <a:t>Challenges/Solutions</a:t>
            </a:r>
            <a:endParaRPr lang="en-GB" dirty="0"/>
          </a:p>
        </p:txBody>
      </p:sp>
    </p:spTree>
    <p:custDataLst>
      <p:tags r:id="rId1"/>
    </p:custDataLst>
    <p:extLst>
      <p:ext uri="{BB962C8B-B14F-4D97-AF65-F5344CB8AC3E}">
        <p14:creationId xmlns:p14="http://schemas.microsoft.com/office/powerpoint/2010/main" val="1483541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381000"/>
            <a:ext cx="8859837" cy="377825"/>
          </a:xfrm>
        </p:spPr>
        <p:txBody>
          <a:bodyPr/>
          <a:lstStyle/>
          <a:p>
            <a:r>
              <a:rPr lang="en-US" dirty="0" smtClean="0"/>
              <a:t>Challenges and Solutions</a:t>
            </a:r>
            <a:endParaRPr lang="en-US" dirty="0"/>
          </a:p>
        </p:txBody>
      </p:sp>
      <p:sp>
        <p:nvSpPr>
          <p:cNvPr id="4" name="Rectangle 3"/>
          <p:cNvSpPr/>
          <p:nvPr/>
        </p:nvSpPr>
        <p:spPr>
          <a:xfrm>
            <a:off x="304800" y="1295400"/>
            <a:ext cx="6781800" cy="5078313"/>
          </a:xfrm>
          <a:prstGeom prst="rect">
            <a:avLst/>
          </a:prstGeom>
        </p:spPr>
        <p:txBody>
          <a:bodyPr wrap="square">
            <a:spAutoFit/>
          </a:bodyPr>
          <a:lstStyle/>
          <a:p>
            <a:pPr marL="285750" indent="-285750" algn="l">
              <a:lnSpc>
                <a:spcPct val="200000"/>
              </a:lnSpc>
              <a:buFont typeface="Arial" panose="020B0604020202020204" pitchFamily="34" charset="0"/>
              <a:buChar char="•"/>
            </a:pPr>
            <a:r>
              <a:rPr lang="en-US" altLang="en-US" sz="1800" dirty="0">
                <a:latin typeface="Calibri" pitchFamily="34" charset="0"/>
                <a:ea typeface="Calibri" pitchFamily="34" charset="0"/>
                <a:cs typeface="Calibri" pitchFamily="34" charset="0"/>
              </a:rPr>
              <a:t>Software installation: CMP requests delay project work</a:t>
            </a:r>
          </a:p>
          <a:p>
            <a:pPr lvl="1" algn="l">
              <a:lnSpc>
                <a:spcPct val="200000"/>
              </a:lnSpc>
              <a:buFont typeface="Wingdings" pitchFamily="2" charset="2"/>
              <a:buChar char="Ø"/>
            </a:pPr>
            <a:r>
              <a:rPr lang="en-US" altLang="en-US" sz="1800" dirty="0">
                <a:latin typeface="Calibri" pitchFamily="34" charset="0"/>
                <a:ea typeface="Calibri" pitchFamily="34" charset="0"/>
                <a:cs typeface="Calibri" pitchFamily="34" charset="0"/>
              </a:rPr>
              <a:t>Solution: </a:t>
            </a:r>
            <a:r>
              <a:rPr lang="en-US" altLang="en-US" sz="1800" dirty="0" smtClean="0">
                <a:latin typeface="Calibri" pitchFamily="34" charset="0"/>
                <a:ea typeface="Calibri" pitchFamily="34" charset="0"/>
                <a:cs typeface="Calibri" pitchFamily="34" charset="0"/>
              </a:rPr>
              <a:t>Constant communication with mentors and help desks to expedite the process</a:t>
            </a:r>
          </a:p>
          <a:p>
            <a:pPr marL="285750" indent="-285750" algn="l">
              <a:lnSpc>
                <a:spcPct val="200000"/>
              </a:lnSpc>
              <a:buFont typeface="Arial" panose="020B0604020202020204" pitchFamily="34" charset="0"/>
              <a:buChar char="•"/>
            </a:pPr>
            <a:r>
              <a:rPr lang="en-US" altLang="en-US" sz="1800" dirty="0">
                <a:latin typeface="Calibri" pitchFamily="34" charset="0"/>
                <a:ea typeface="Calibri" pitchFamily="34" charset="0"/>
                <a:cs typeface="Calibri" pitchFamily="34" charset="0"/>
              </a:rPr>
              <a:t>Maintaining development standards while adding new features</a:t>
            </a:r>
          </a:p>
          <a:p>
            <a:pPr lvl="1" algn="l">
              <a:lnSpc>
                <a:spcPct val="200000"/>
              </a:lnSpc>
              <a:buFont typeface="Wingdings" pitchFamily="2" charset="2"/>
              <a:buChar char="Ø"/>
            </a:pPr>
            <a:r>
              <a:rPr lang="en-US" altLang="en-US" sz="1800" dirty="0" smtClean="0">
                <a:latin typeface="Calibri" pitchFamily="34" charset="0"/>
                <a:ea typeface="Calibri" pitchFamily="34" charset="0"/>
                <a:cs typeface="Calibri" pitchFamily="34" charset="0"/>
              </a:rPr>
              <a:t>Solution</a:t>
            </a:r>
            <a:r>
              <a:rPr lang="en-US" altLang="en-US" sz="1800" dirty="0">
                <a:latin typeface="Calibri" pitchFamily="34" charset="0"/>
                <a:ea typeface="Calibri" pitchFamily="34" charset="0"/>
                <a:cs typeface="Calibri" pitchFamily="34" charset="0"/>
              </a:rPr>
              <a:t>: working with the experts in the team and regular scrums </a:t>
            </a:r>
            <a:r>
              <a:rPr lang="en-US" altLang="en-US" sz="1800" dirty="0" smtClean="0">
                <a:latin typeface="Calibri" pitchFamily="34" charset="0"/>
                <a:ea typeface="Calibri" pitchFamily="34" charset="0"/>
                <a:cs typeface="Calibri" pitchFamily="34" charset="0"/>
              </a:rPr>
              <a:t>amongst ourselves</a:t>
            </a:r>
          </a:p>
          <a:p>
            <a:pPr marL="285750" indent="-285750" algn="l">
              <a:lnSpc>
                <a:spcPct val="200000"/>
              </a:lnSpc>
              <a:buFont typeface="Arial" panose="020B0604020202020204" pitchFamily="34" charset="0"/>
              <a:buChar char="•"/>
            </a:pPr>
            <a:r>
              <a:rPr lang="en-US" altLang="en-US" sz="1800" dirty="0" smtClean="0">
                <a:latin typeface="Calibri" pitchFamily="34" charset="0"/>
                <a:ea typeface="Calibri" pitchFamily="34" charset="0"/>
                <a:cs typeface="Calibri" pitchFamily="34" charset="0"/>
              </a:rPr>
              <a:t>New </a:t>
            </a:r>
            <a:r>
              <a:rPr lang="en-US" altLang="en-US" sz="1800" dirty="0">
                <a:latin typeface="Calibri" pitchFamily="34" charset="0"/>
                <a:ea typeface="Calibri" pitchFamily="34" charset="0"/>
                <a:cs typeface="Calibri" pitchFamily="34" charset="0"/>
              </a:rPr>
              <a:t>software, tools, programming languages</a:t>
            </a:r>
          </a:p>
          <a:p>
            <a:pPr lvl="1" algn="l">
              <a:lnSpc>
                <a:spcPct val="200000"/>
              </a:lnSpc>
              <a:buFont typeface="Wingdings" pitchFamily="2" charset="2"/>
              <a:buChar char="Ø"/>
            </a:pPr>
            <a:r>
              <a:rPr lang="en-US" altLang="en-US" sz="1800" dirty="0">
                <a:latin typeface="Calibri" pitchFamily="34" charset="0"/>
                <a:ea typeface="Calibri" pitchFamily="34" charset="0"/>
                <a:cs typeface="Calibri" pitchFamily="34" charset="0"/>
              </a:rPr>
              <a:t>Solution: mentorship from team, external documentations</a:t>
            </a:r>
          </a:p>
          <a:p>
            <a:pPr lvl="1" algn="l">
              <a:lnSpc>
                <a:spcPct val="200000"/>
              </a:lnSpc>
            </a:pPr>
            <a:endParaRPr lang="en-US" altLang="en-US" sz="1800"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4056419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bwMode="gray">
          <a:xfrm>
            <a:off x="140677" y="2631759"/>
            <a:ext cx="8862646" cy="492443"/>
          </a:xfrm>
        </p:spPr>
        <p:txBody>
          <a:bodyPr/>
          <a:lstStyle/>
          <a:p>
            <a:r>
              <a:rPr lang="en-GB" dirty="0"/>
              <a:t>6</a:t>
            </a:r>
            <a:r>
              <a:rPr lang="en-GB" dirty="0" smtClean="0"/>
              <a:t>. </a:t>
            </a:r>
            <a:r>
              <a:rPr lang="en-US" dirty="0" smtClean="0"/>
              <a:t>Impact</a:t>
            </a:r>
            <a:endParaRPr lang="en-GB" dirty="0"/>
          </a:p>
        </p:txBody>
      </p:sp>
    </p:spTree>
    <p:custDataLst>
      <p:tags r:id="rId1"/>
    </p:custDataLst>
    <p:extLst>
      <p:ext uri="{BB962C8B-B14F-4D97-AF65-F5344CB8AC3E}">
        <p14:creationId xmlns:p14="http://schemas.microsoft.com/office/powerpoint/2010/main" val="1266421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Usability</a:t>
            </a:r>
          </a:p>
          <a:p>
            <a:pPr lvl="1"/>
            <a:r>
              <a:rPr lang="en-US" dirty="0" smtClean="0"/>
              <a:t>Incorporation of SQL syntax for simplicity</a:t>
            </a:r>
          </a:p>
          <a:p>
            <a:pPr lvl="1"/>
            <a:r>
              <a:rPr lang="en-US" dirty="0" smtClean="0"/>
              <a:t>Immediate reach to critical data</a:t>
            </a:r>
          </a:p>
          <a:p>
            <a:r>
              <a:rPr lang="en-US" dirty="0" smtClean="0"/>
              <a:t>Performance</a:t>
            </a:r>
          </a:p>
          <a:p>
            <a:pPr lvl="1"/>
            <a:r>
              <a:rPr lang="en-US" dirty="0" smtClean="0"/>
              <a:t>Ignite increased our backend capacity</a:t>
            </a:r>
          </a:p>
          <a:p>
            <a:pPr lvl="1"/>
            <a:r>
              <a:rPr lang="en-US" dirty="0" smtClean="0"/>
              <a:t>Rearrangement of the user interface to minimize response time</a:t>
            </a:r>
            <a:endParaRPr lang="en-US" dirty="0"/>
          </a:p>
        </p:txBody>
      </p:sp>
      <p:sp>
        <p:nvSpPr>
          <p:cNvPr id="3" name="Title 2"/>
          <p:cNvSpPr>
            <a:spLocks noGrp="1"/>
          </p:cNvSpPr>
          <p:nvPr>
            <p:ph type="title"/>
          </p:nvPr>
        </p:nvSpPr>
        <p:spPr/>
        <p:txBody>
          <a:bodyPr/>
          <a:lstStyle/>
          <a:p>
            <a:r>
              <a:rPr lang="en-US" dirty="0" smtClean="0"/>
              <a:t>Impact</a:t>
            </a:r>
            <a:endParaRPr lang="en-US" dirty="0"/>
          </a:p>
        </p:txBody>
      </p:sp>
    </p:spTree>
    <p:extLst>
      <p:ext uri="{BB962C8B-B14F-4D97-AF65-F5344CB8AC3E}">
        <p14:creationId xmlns:p14="http://schemas.microsoft.com/office/powerpoint/2010/main" val="2199754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TOC">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990600"/>
            <a:ext cx="8545512" cy="4876800"/>
          </a:xfrm>
        </p:spPr>
        <p:txBody>
          <a:bodyPr/>
          <a:lstStyle/>
          <a:p>
            <a:pPr marL="342900" indent="-342900">
              <a:buClr>
                <a:schemeClr val="accent3"/>
              </a:buClr>
              <a:buFont typeface="+mj-lt"/>
              <a:buAutoNum type="arabicPeriod"/>
            </a:pPr>
            <a:r>
              <a:rPr lang="en-US" sz="1600" dirty="0" smtClean="0">
                <a:latin typeface="Calibri" panose="020F0502020204030204" pitchFamily="34" charset="0"/>
              </a:rPr>
              <a:t>About Us</a:t>
            </a:r>
          </a:p>
          <a:p>
            <a:pPr marL="342900" indent="-342900">
              <a:buClr>
                <a:schemeClr val="accent3"/>
              </a:buClr>
              <a:buFont typeface="+mj-lt"/>
              <a:buAutoNum type="arabicPeriod"/>
            </a:pPr>
            <a:r>
              <a:rPr lang="en-US" sz="1600" dirty="0" smtClean="0">
                <a:latin typeface="Calibri" panose="020F0502020204030204" pitchFamily="34" charset="0"/>
              </a:rPr>
              <a:t>Our Assignment</a:t>
            </a:r>
          </a:p>
          <a:p>
            <a:pPr marL="342900" indent="-342900">
              <a:buClr>
                <a:schemeClr val="accent3"/>
              </a:buClr>
              <a:buFont typeface="+mj-lt"/>
              <a:buAutoNum type="arabicPeriod"/>
            </a:pPr>
            <a:r>
              <a:rPr lang="en-US" sz="1600" dirty="0" smtClean="0">
                <a:latin typeface="Calibri" panose="020F0502020204030204" pitchFamily="34" charset="0"/>
              </a:rPr>
              <a:t>Snapshots</a:t>
            </a:r>
          </a:p>
          <a:p>
            <a:pPr marL="342900" indent="-342900">
              <a:buClr>
                <a:schemeClr val="accent3"/>
              </a:buClr>
              <a:buFont typeface="+mj-lt"/>
              <a:buAutoNum type="arabicPeriod"/>
            </a:pPr>
            <a:r>
              <a:rPr lang="en-US" sz="1600" dirty="0" smtClean="0">
                <a:latin typeface="Calibri" panose="020F0502020204030204" pitchFamily="34" charset="0"/>
              </a:rPr>
              <a:t>Our Technology</a:t>
            </a:r>
          </a:p>
          <a:p>
            <a:pPr marL="342900" indent="-342900">
              <a:buClr>
                <a:schemeClr val="accent3"/>
              </a:buClr>
              <a:buFont typeface="+mj-lt"/>
              <a:buAutoNum type="arabicPeriod"/>
            </a:pPr>
            <a:r>
              <a:rPr lang="en-US" sz="1600" dirty="0" smtClean="0">
                <a:latin typeface="Calibri" panose="020F0502020204030204" pitchFamily="34" charset="0"/>
              </a:rPr>
              <a:t>Challenges/Solutions</a:t>
            </a:r>
          </a:p>
          <a:p>
            <a:pPr marL="342900" indent="-342900">
              <a:buClr>
                <a:schemeClr val="accent3"/>
              </a:buClr>
              <a:buFont typeface="+mj-lt"/>
              <a:buAutoNum type="arabicPeriod"/>
            </a:pPr>
            <a:r>
              <a:rPr lang="en-US" sz="1600" dirty="0" smtClean="0">
                <a:latin typeface="Calibri" panose="020F0502020204030204" pitchFamily="34" charset="0"/>
              </a:rPr>
              <a:t>Impact </a:t>
            </a:r>
          </a:p>
          <a:p>
            <a:pPr marL="342900" indent="-342900">
              <a:buClr>
                <a:schemeClr val="accent3"/>
              </a:buClr>
              <a:buFont typeface="+mj-lt"/>
              <a:buAutoNum type="arabicPeriod"/>
            </a:pPr>
            <a:r>
              <a:rPr lang="en-US" sz="1600" dirty="0" smtClean="0">
                <a:latin typeface="Calibri" panose="020F0502020204030204" pitchFamily="34" charset="0"/>
              </a:rPr>
              <a:t>Q/A</a:t>
            </a:r>
          </a:p>
          <a:p>
            <a:pPr marL="0" indent="0">
              <a:buNone/>
            </a:pPr>
            <a:endParaRPr lang="en-US" dirty="0"/>
          </a:p>
        </p:txBody>
      </p:sp>
      <p:sp>
        <p:nvSpPr>
          <p:cNvPr id="4098" name="TOCHeader"/>
          <p:cNvSpPr>
            <a:spLocks noGrp="1" noChangeArrowheads="1"/>
          </p:cNvSpPr>
          <p:nvPr>
            <p:ph type="title"/>
            <p:custDataLst>
              <p:tags r:id="rId2"/>
            </p:custDataLst>
          </p:nvPr>
        </p:nvSpPr>
        <p:spPr bwMode="gray">
          <a:xfrm>
            <a:off x="152400" y="457200"/>
            <a:ext cx="8859837" cy="377825"/>
          </a:xfrm>
          <a:noFill/>
          <a:extLst>
            <a:ext uri="{909E8E84-426E-40DD-AFC4-6F175D3DCCD1}">
              <a14:hiddenFill xmlns:a14="http://schemas.microsoft.com/office/drawing/2010/main">
                <a:solidFill>
                  <a:schemeClr val="bg1"/>
                </a:solidFill>
              </a14:hiddenFill>
            </a:ext>
          </a:extLst>
        </p:spPr>
        <p:txBody>
          <a:bodyPr anchor="t">
            <a:spAutoFit/>
          </a:bodyPr>
          <a:lstStyle/>
          <a:p>
            <a:r>
              <a:rPr lang="en-US" dirty="0" smtClean="0">
                <a:solidFill>
                  <a:srgbClr val="002D72"/>
                </a:solidFill>
                <a:latin typeface="Arial"/>
              </a:rPr>
              <a:t>Agenda</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bwMode="gray">
          <a:xfrm>
            <a:off x="140677" y="2631759"/>
            <a:ext cx="8862646" cy="492443"/>
          </a:xfrm>
        </p:spPr>
        <p:txBody>
          <a:bodyPr/>
          <a:lstStyle/>
          <a:p>
            <a:pPr algn="ctr"/>
            <a:r>
              <a:rPr lang="en-GB" dirty="0" smtClean="0"/>
              <a:t>Questions?</a:t>
            </a:r>
            <a:endParaRPr lang="en-GB" dirty="0"/>
          </a:p>
        </p:txBody>
      </p:sp>
    </p:spTree>
    <p:custDataLst>
      <p:tags r:id="rId1"/>
    </p:custDataLst>
    <p:extLst>
      <p:ext uri="{BB962C8B-B14F-4D97-AF65-F5344CB8AC3E}">
        <p14:creationId xmlns:p14="http://schemas.microsoft.com/office/powerpoint/2010/main" val="7362044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https://ignite.apache.org/</a:t>
            </a:r>
          </a:p>
        </p:txBody>
      </p:sp>
      <p:sp>
        <p:nvSpPr>
          <p:cNvPr id="3" name="Title 2"/>
          <p:cNvSpPr>
            <a:spLocks noGrp="1"/>
          </p:cNvSpPr>
          <p:nvPr>
            <p:ph type="title"/>
          </p:nvPr>
        </p:nvSpPr>
        <p:spPr/>
        <p:txBody>
          <a:bodyPr/>
          <a:lstStyle/>
          <a:p>
            <a:r>
              <a:rPr lang="en-US" dirty="0" smtClean="0"/>
              <a:t>References/Sources</a:t>
            </a:r>
            <a:endParaRPr lang="en-US" dirty="0"/>
          </a:p>
        </p:txBody>
      </p:sp>
    </p:spTree>
    <p:extLst>
      <p:ext uri="{BB962C8B-B14F-4D97-AF65-F5344CB8AC3E}">
        <p14:creationId xmlns:p14="http://schemas.microsoft.com/office/powerpoint/2010/main" val="114053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2"/>
          <p:cNvSpPr>
            <a:spLocks noGrp="1" noChangeArrowheads="1"/>
          </p:cNvSpPr>
          <p:nvPr>
            <p:ph type="ctrTitle"/>
          </p:nvPr>
        </p:nvSpPr>
        <p:spPr bwMode="gray">
          <a:xfrm>
            <a:off x="152400" y="2667000"/>
            <a:ext cx="8861425" cy="492443"/>
          </a:xfrm>
          <a:ln w="12700"/>
        </p:spPr>
        <p:txBody>
          <a:bodyPr/>
          <a:lstStyle/>
          <a:p>
            <a:r>
              <a:rPr lang="en-US" dirty="0" smtClean="0"/>
              <a:t>1. About Us</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7"/>
          <p:cNvSpPr>
            <a:spLocks noGrp="1" noChangeArrowheads="1"/>
          </p:cNvSpPr>
          <p:nvPr>
            <p:ph sz="half" idx="1"/>
          </p:nvPr>
        </p:nvSpPr>
        <p:spPr bwMode="gray"/>
        <p:txBody>
          <a:bodyPr/>
          <a:lstStyle/>
          <a:p>
            <a:pPr marL="0" indent="0">
              <a:buNone/>
            </a:pPr>
            <a:r>
              <a:rPr lang="en-US" b="1" dirty="0" smtClean="0">
                <a:solidFill>
                  <a:srgbClr val="002D72"/>
                </a:solidFill>
              </a:rPr>
              <a:t>Our Team</a:t>
            </a:r>
          </a:p>
          <a:p>
            <a:pPr marL="0" indent="0">
              <a:buNone/>
            </a:pPr>
            <a:r>
              <a:rPr lang="en-US" b="1" dirty="0" smtClean="0">
                <a:solidFill>
                  <a:srgbClr val="00BDF2"/>
                </a:solidFill>
              </a:rPr>
              <a:t>Mentors/Buddies</a:t>
            </a:r>
          </a:p>
          <a:p>
            <a:pPr lvl="1"/>
            <a:r>
              <a:rPr lang="en-US" dirty="0" smtClean="0"/>
              <a:t>Sam Eberspacher</a:t>
            </a:r>
          </a:p>
          <a:p>
            <a:pPr lvl="2"/>
            <a:r>
              <a:rPr lang="en-US" dirty="0" smtClean="0"/>
              <a:t>Vincent Taylor</a:t>
            </a:r>
          </a:p>
          <a:p>
            <a:pPr lvl="1"/>
            <a:r>
              <a:rPr lang="en-US" dirty="0" smtClean="0"/>
              <a:t>Moshe Teitz</a:t>
            </a:r>
          </a:p>
          <a:p>
            <a:pPr lvl="2"/>
            <a:r>
              <a:rPr lang="en-US" dirty="0" smtClean="0"/>
              <a:t>Mandy Hsu</a:t>
            </a:r>
          </a:p>
          <a:p>
            <a:pPr lvl="1"/>
            <a:r>
              <a:rPr lang="en-US" dirty="0" smtClean="0"/>
              <a:t>Tenzing </a:t>
            </a:r>
            <a:r>
              <a:rPr lang="en-US" dirty="0"/>
              <a:t>P</a:t>
            </a:r>
            <a:r>
              <a:rPr lang="en-US" dirty="0" smtClean="0"/>
              <a:t>assang</a:t>
            </a:r>
          </a:p>
          <a:p>
            <a:pPr lvl="2"/>
            <a:r>
              <a:rPr lang="en-US" dirty="0" smtClean="0"/>
              <a:t>Tahiya Chowdhury</a:t>
            </a:r>
          </a:p>
        </p:txBody>
      </p:sp>
      <p:sp>
        <p:nvSpPr>
          <p:cNvPr id="6146" name="Rectangle 62"/>
          <p:cNvSpPr>
            <a:spLocks noGrp="1" noChangeArrowheads="1"/>
          </p:cNvSpPr>
          <p:nvPr>
            <p:ph type="title"/>
          </p:nvPr>
        </p:nvSpPr>
        <p:spPr bwMode="gray"/>
        <p:txBody>
          <a:bodyPr/>
          <a:lstStyle/>
          <a:p>
            <a:r>
              <a:rPr lang="en-US" dirty="0" smtClean="0"/>
              <a:t>Rates – ICG Technology</a:t>
            </a:r>
          </a:p>
        </p:txBody>
      </p:sp>
      <p:sp>
        <p:nvSpPr>
          <p:cNvPr id="6149" name="Line 12"/>
          <p:cNvSpPr>
            <a:spLocks noChangeShapeType="1"/>
          </p:cNvSpPr>
          <p:nvPr/>
        </p:nvSpPr>
        <p:spPr bwMode="gray">
          <a:xfrm flipH="1">
            <a:off x="3962400" y="1219200"/>
            <a:ext cx="0" cy="4876800"/>
          </a:xfrm>
          <a:prstGeom prst="line">
            <a:avLst/>
          </a:prstGeom>
          <a:noFill/>
          <a:ln w="9525" cap="rnd">
            <a:solidFill>
              <a:schemeClr val="accent6"/>
            </a:solidFill>
            <a:prstDash val="sysDot"/>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154" name="MessageLine"/>
          <p:cNvSpPr>
            <a:spLocks noChangeShapeType="1"/>
          </p:cNvSpPr>
          <p:nvPr/>
        </p:nvSpPr>
        <p:spPr bwMode="gray">
          <a:xfrm>
            <a:off x="139700" y="666"/>
            <a:ext cx="8864600"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 name="Content Placeholder 1"/>
          <p:cNvSpPr>
            <a:spLocks noGrp="1"/>
          </p:cNvSpPr>
          <p:nvPr>
            <p:ph sz="half" idx="2"/>
          </p:nvPr>
        </p:nvSpPr>
        <p:spPr/>
        <p:txBody>
          <a:bodyPr/>
          <a:lstStyle/>
          <a:p>
            <a:pPr marL="0" indent="0">
              <a:buNone/>
            </a:pPr>
            <a:r>
              <a:rPr lang="en-US" b="1" dirty="0" smtClean="0">
                <a:solidFill>
                  <a:srgbClr val="002D72"/>
                </a:solidFill>
              </a:rPr>
              <a:t>Rates Technology</a:t>
            </a:r>
          </a:p>
          <a:p>
            <a:pPr marL="0" indent="0">
              <a:buNone/>
            </a:pPr>
            <a:r>
              <a:rPr lang="en-US" b="1" dirty="0" smtClean="0">
                <a:solidFill>
                  <a:srgbClr val="00BDF2"/>
                </a:solidFill>
              </a:rPr>
              <a:t>Managers</a:t>
            </a:r>
            <a:endParaRPr lang="en-US" b="1" dirty="0">
              <a:solidFill>
                <a:srgbClr val="002D72"/>
              </a:solidFill>
            </a:endParaRPr>
          </a:p>
          <a:p>
            <a:r>
              <a:rPr lang="en-US" dirty="0" smtClean="0"/>
              <a:t>Phillip Jung</a:t>
            </a:r>
          </a:p>
          <a:p>
            <a:r>
              <a:rPr lang="en-US" dirty="0" smtClean="0"/>
              <a:t>Jonathan </a:t>
            </a:r>
            <a:r>
              <a:rPr lang="en-US" dirty="0" err="1" smtClean="0"/>
              <a:t>Elphick</a:t>
            </a:r>
            <a:endParaRPr lang="en-US" dirty="0"/>
          </a:p>
        </p:txBody>
      </p:sp>
      <p:sp>
        <p:nvSpPr>
          <p:cNvPr id="12" name="MessageLine"/>
          <p:cNvSpPr>
            <a:spLocks noChangeShapeType="1"/>
          </p:cNvSpPr>
          <p:nvPr/>
        </p:nvSpPr>
        <p:spPr bwMode="gray">
          <a:xfrm>
            <a:off x="139700" y="1054100"/>
            <a:ext cx="8864600"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E-trading – trading securities electronically </a:t>
            </a:r>
            <a:r>
              <a:rPr lang="en-US" dirty="0" smtClean="0"/>
              <a:t/>
            </a:r>
            <a:br>
              <a:rPr lang="en-US" dirty="0" smtClean="0"/>
            </a:br>
            <a:endParaRPr lang="en-US" dirty="0" smtClean="0"/>
          </a:p>
          <a:p>
            <a:pPr lvl="1"/>
            <a:r>
              <a:rPr lang="en-US" dirty="0" smtClean="0"/>
              <a:t>Trader </a:t>
            </a:r>
            <a:r>
              <a:rPr lang="en-US" dirty="0"/>
              <a:t>Desktop: For pricing, risk and data </a:t>
            </a:r>
            <a:r>
              <a:rPr lang="en-US" dirty="0" smtClean="0"/>
              <a:t>analysis</a:t>
            </a:r>
            <a:br>
              <a:rPr lang="en-US" dirty="0" smtClean="0"/>
            </a:br>
            <a:endParaRPr lang="en-US" dirty="0"/>
          </a:p>
          <a:p>
            <a:pPr lvl="1"/>
            <a:r>
              <a:rPr lang="en-US" dirty="0"/>
              <a:t>IMM (Internal Market Making): </a:t>
            </a:r>
            <a:r>
              <a:rPr lang="en-US" dirty="0" err="1"/>
              <a:t>Algo</a:t>
            </a:r>
            <a:r>
              <a:rPr lang="en-US" dirty="0"/>
              <a:t>, Velocity trader tools, </a:t>
            </a:r>
            <a:r>
              <a:rPr lang="en-US" dirty="0" err="1"/>
              <a:t>legger</a:t>
            </a:r>
            <a:r>
              <a:rPr lang="en-US" dirty="0"/>
              <a:t> and </a:t>
            </a:r>
            <a:r>
              <a:rPr lang="en-US" dirty="0" err="1" smtClean="0"/>
              <a:t>etc</a:t>
            </a:r>
            <a:r>
              <a:rPr lang="en-US" dirty="0" smtClean="0"/>
              <a:t/>
            </a:r>
            <a:br>
              <a:rPr lang="en-US" dirty="0" smtClean="0"/>
            </a:br>
            <a:endParaRPr lang="en-US" dirty="0"/>
          </a:p>
          <a:p>
            <a:pPr lvl="1"/>
            <a:r>
              <a:rPr lang="en-US" dirty="0"/>
              <a:t>Distribution: Price streaming, RFQ, and Market </a:t>
            </a:r>
            <a:r>
              <a:rPr lang="en-US" dirty="0" smtClean="0"/>
              <a:t>connectivity</a:t>
            </a:r>
            <a:br>
              <a:rPr lang="en-US" dirty="0" smtClean="0"/>
            </a:br>
            <a:endParaRPr lang="en-US" dirty="0"/>
          </a:p>
          <a:p>
            <a:pPr lvl="1"/>
            <a:r>
              <a:rPr lang="en-US" dirty="0"/>
              <a:t>Pricing: Graphite for curves and pricing, swap curves</a:t>
            </a:r>
          </a:p>
          <a:p>
            <a:endParaRPr lang="en-US" dirty="0"/>
          </a:p>
        </p:txBody>
      </p:sp>
      <p:sp>
        <p:nvSpPr>
          <p:cNvPr id="3" name="Content Placeholder 2"/>
          <p:cNvSpPr>
            <a:spLocks noGrp="1"/>
          </p:cNvSpPr>
          <p:nvPr>
            <p:ph sz="half" idx="1"/>
          </p:nvPr>
        </p:nvSpPr>
        <p:spPr/>
        <p:txBody>
          <a:bodyPr/>
          <a:lstStyle/>
          <a:p>
            <a:r>
              <a:rPr lang="en-US" dirty="0" smtClean="0"/>
              <a:t>G10 Rates</a:t>
            </a:r>
            <a:br>
              <a:rPr lang="en-US" dirty="0" smtClean="0"/>
            </a:br>
            <a:endParaRPr lang="en-US" dirty="0" smtClean="0"/>
          </a:p>
          <a:p>
            <a:pPr lvl="1"/>
            <a:r>
              <a:rPr lang="en-US" dirty="0" smtClean="0"/>
              <a:t>Mission: Generate revenue off client flow while prioritizing efficiency and safety</a:t>
            </a:r>
            <a:br>
              <a:rPr lang="en-US" dirty="0" smtClean="0"/>
            </a:br>
            <a:endParaRPr lang="en-US" dirty="0" smtClean="0"/>
          </a:p>
          <a:p>
            <a:pPr lvl="1"/>
            <a:r>
              <a:rPr lang="en-US" dirty="0" smtClean="0"/>
              <a:t>Products: securities like bonds, exchange traded derivatives (such as Eurodollar Futures), and over-the-counter(OTC) interest rate derivatives like swaps</a:t>
            </a:r>
          </a:p>
        </p:txBody>
      </p:sp>
      <p:sp>
        <p:nvSpPr>
          <p:cNvPr id="4" name="Title 3"/>
          <p:cNvSpPr>
            <a:spLocks noGrp="1"/>
          </p:cNvSpPr>
          <p:nvPr>
            <p:ph type="title"/>
          </p:nvPr>
        </p:nvSpPr>
        <p:spPr/>
        <p:txBody>
          <a:bodyPr/>
          <a:lstStyle/>
          <a:p>
            <a:r>
              <a:rPr lang="en-US" dirty="0" smtClean="0"/>
              <a:t>G10 Rates Technology</a:t>
            </a:r>
            <a:endParaRPr lang="en-US" dirty="0"/>
          </a:p>
        </p:txBody>
      </p:sp>
    </p:spTree>
    <p:extLst>
      <p:ext uri="{BB962C8B-B14F-4D97-AF65-F5344CB8AC3E}">
        <p14:creationId xmlns:p14="http://schemas.microsoft.com/office/powerpoint/2010/main" val="362811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42SD6">
    <p:spTree>
      <p:nvGrpSpPr>
        <p:cNvPr id="1" name=""/>
        <p:cNvGrpSpPr/>
        <p:nvPr/>
      </p:nvGrpSpPr>
      <p:grpSpPr>
        <a:xfrm>
          <a:off x="0" y="0"/>
          <a:ext cx="0" cy="0"/>
          <a:chOff x="0" y="0"/>
          <a:chExt cx="0" cy="0"/>
        </a:xfrm>
      </p:grpSpPr>
      <p:sp>
        <p:nvSpPr>
          <p:cNvPr id="8194" name="Rectangle 9"/>
          <p:cNvSpPr>
            <a:spLocks noGrp="1" noChangeArrowheads="1"/>
          </p:cNvSpPr>
          <p:nvPr>
            <p:ph type="ctrTitle"/>
          </p:nvPr>
        </p:nvSpPr>
        <p:spPr bwMode="gray">
          <a:ln w="12700"/>
        </p:spPr>
        <p:txBody>
          <a:bodyPr/>
          <a:lstStyle/>
          <a:p>
            <a:r>
              <a:rPr lang="en-US" dirty="0" smtClean="0"/>
              <a:t>2. Common Slides</a:t>
            </a:r>
          </a:p>
        </p:txBody>
      </p:sp>
      <p:sp>
        <p:nvSpPr>
          <p:cNvPr id="8196" name="Rectangle 83"/>
          <p:cNvSpPr>
            <a:spLocks noGrp="1" noChangeArrowheads="1"/>
          </p:cNvSpPr>
          <p:nvPr>
            <p:ph type="ctrTitle"/>
          </p:nvPr>
        </p:nvSpPr>
        <p:spPr bwMode="gray">
          <a:xfrm>
            <a:off x="141288" y="2631758"/>
            <a:ext cx="8861425" cy="492443"/>
          </a:xfrm>
          <a:ln w="12700"/>
        </p:spPr>
        <p:txBody>
          <a:bodyPr/>
          <a:lstStyle/>
          <a:p>
            <a:r>
              <a:rPr lang="en-US" dirty="0" smtClean="0"/>
              <a:t>2. Our Assignment</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7"/>
          <p:cNvSpPr>
            <a:spLocks noGrp="1" noChangeArrowheads="1"/>
          </p:cNvSpPr>
          <p:nvPr>
            <p:ph sz="half" idx="1"/>
          </p:nvPr>
        </p:nvSpPr>
        <p:spPr bwMode="gray">
          <a:xfrm>
            <a:off x="228600" y="1295400"/>
            <a:ext cx="3821112" cy="4876800"/>
          </a:xfrm>
        </p:spPr>
        <p:txBody>
          <a:bodyPr/>
          <a:lstStyle/>
          <a:p>
            <a:pPr marL="0" indent="0">
              <a:buNone/>
            </a:pPr>
            <a:r>
              <a:rPr lang="en-US" b="1" dirty="0" smtClean="0">
                <a:solidFill>
                  <a:srgbClr val="002D72"/>
                </a:solidFill>
              </a:rPr>
              <a:t>Glance</a:t>
            </a:r>
          </a:p>
          <a:p>
            <a:pPr marL="0" indent="0">
              <a:buNone/>
            </a:pPr>
            <a:r>
              <a:rPr lang="en-US" b="1" dirty="0" smtClean="0">
                <a:solidFill>
                  <a:srgbClr val="00BDF2"/>
                </a:solidFill>
              </a:rPr>
              <a:t>How it worked</a:t>
            </a:r>
          </a:p>
          <a:p>
            <a:r>
              <a:rPr lang="en-US" dirty="0" smtClean="0"/>
              <a:t>Primary Functions</a:t>
            </a:r>
          </a:p>
          <a:p>
            <a:pPr lvl="1"/>
            <a:r>
              <a:rPr lang="en-US" dirty="0" smtClean="0"/>
              <a:t>Monitoring existing tools’ health status that are internal to rates </a:t>
            </a:r>
          </a:p>
          <a:p>
            <a:r>
              <a:rPr lang="en-US" dirty="0" smtClean="0"/>
              <a:t>Participating Members</a:t>
            </a:r>
          </a:p>
          <a:p>
            <a:pPr lvl="1"/>
            <a:r>
              <a:rPr lang="en-US" dirty="0" smtClean="0"/>
              <a:t>Glance</a:t>
            </a:r>
          </a:p>
          <a:p>
            <a:pPr lvl="2"/>
            <a:r>
              <a:rPr lang="en-US" dirty="0" smtClean="0"/>
              <a:t>Tasks</a:t>
            </a:r>
          </a:p>
          <a:p>
            <a:pPr lvl="1"/>
            <a:r>
              <a:rPr lang="en-US" dirty="0" smtClean="0"/>
              <a:t>MKV Fetch</a:t>
            </a:r>
          </a:p>
          <a:p>
            <a:pPr lvl="2"/>
            <a:r>
              <a:rPr lang="en-US" dirty="0"/>
              <a:t>T</a:t>
            </a:r>
            <a:r>
              <a:rPr lang="en-US" dirty="0" smtClean="0"/>
              <a:t>asks</a:t>
            </a:r>
          </a:p>
          <a:p>
            <a:pPr lvl="1"/>
            <a:r>
              <a:rPr lang="en-US" dirty="0" smtClean="0"/>
              <a:t>Web Server</a:t>
            </a:r>
          </a:p>
          <a:p>
            <a:pPr lvl="2"/>
            <a:r>
              <a:rPr lang="en-US" dirty="0"/>
              <a:t>T</a:t>
            </a:r>
            <a:r>
              <a:rPr lang="en-US" dirty="0" smtClean="0"/>
              <a:t>asks</a:t>
            </a:r>
          </a:p>
        </p:txBody>
      </p:sp>
      <p:sp>
        <p:nvSpPr>
          <p:cNvPr id="6146" name="Rectangle 62"/>
          <p:cNvSpPr>
            <a:spLocks noGrp="1" noChangeArrowheads="1"/>
          </p:cNvSpPr>
          <p:nvPr>
            <p:ph type="title"/>
          </p:nvPr>
        </p:nvSpPr>
        <p:spPr bwMode="gray"/>
        <p:txBody>
          <a:bodyPr/>
          <a:lstStyle/>
          <a:p>
            <a:r>
              <a:rPr lang="en-US" dirty="0" smtClean="0"/>
              <a:t>Rates – ICG Technology</a:t>
            </a:r>
          </a:p>
        </p:txBody>
      </p:sp>
      <p:sp>
        <p:nvSpPr>
          <p:cNvPr id="6149" name="Line 12"/>
          <p:cNvSpPr>
            <a:spLocks noChangeShapeType="1"/>
          </p:cNvSpPr>
          <p:nvPr/>
        </p:nvSpPr>
        <p:spPr bwMode="gray">
          <a:xfrm flipH="1">
            <a:off x="4267200" y="1219200"/>
            <a:ext cx="0" cy="4876800"/>
          </a:xfrm>
          <a:prstGeom prst="line">
            <a:avLst/>
          </a:prstGeom>
          <a:noFill/>
          <a:ln w="9525" cap="rnd">
            <a:solidFill>
              <a:schemeClr val="accent6"/>
            </a:solidFill>
            <a:prstDash val="sysDot"/>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154" name="MessageLine"/>
          <p:cNvSpPr>
            <a:spLocks noChangeShapeType="1"/>
          </p:cNvSpPr>
          <p:nvPr/>
        </p:nvSpPr>
        <p:spPr bwMode="gray">
          <a:xfrm>
            <a:off x="139700" y="666"/>
            <a:ext cx="8864600"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 name="Content Placeholder 1"/>
          <p:cNvSpPr>
            <a:spLocks noGrp="1"/>
          </p:cNvSpPr>
          <p:nvPr>
            <p:ph sz="half" idx="2"/>
          </p:nvPr>
        </p:nvSpPr>
        <p:spPr>
          <a:xfrm>
            <a:off x="4538133" y="1295400"/>
            <a:ext cx="4267201" cy="4876800"/>
          </a:xfrm>
        </p:spPr>
        <p:txBody>
          <a:bodyPr/>
          <a:lstStyle/>
          <a:p>
            <a:pPr marL="0" indent="0">
              <a:buNone/>
            </a:pPr>
            <a:r>
              <a:rPr lang="en-US" b="1" dirty="0" smtClean="0">
                <a:solidFill>
                  <a:srgbClr val="002D72"/>
                </a:solidFill>
              </a:rPr>
              <a:t>Glance 2.0</a:t>
            </a:r>
          </a:p>
          <a:p>
            <a:pPr marL="0" indent="0">
              <a:buNone/>
            </a:pPr>
            <a:r>
              <a:rPr lang="en-US" b="1" dirty="0" smtClean="0">
                <a:solidFill>
                  <a:srgbClr val="00BDF2"/>
                </a:solidFill>
              </a:rPr>
              <a:t>Our Changes</a:t>
            </a:r>
          </a:p>
          <a:p>
            <a:r>
              <a:rPr lang="en-US" dirty="0"/>
              <a:t>Primary </a:t>
            </a:r>
            <a:r>
              <a:rPr lang="en-US" dirty="0" smtClean="0"/>
              <a:t>Functions</a:t>
            </a:r>
          </a:p>
          <a:p>
            <a:pPr lvl="1"/>
            <a:r>
              <a:rPr lang="en-US" dirty="0"/>
              <a:t>Monitoring existing tools’ health status that are internal to rates </a:t>
            </a:r>
            <a:endParaRPr lang="en-US" dirty="0" smtClean="0"/>
          </a:p>
          <a:p>
            <a:r>
              <a:rPr lang="en-US" dirty="0" smtClean="0"/>
              <a:t>Participating Members</a:t>
            </a:r>
          </a:p>
          <a:p>
            <a:pPr lvl="1"/>
            <a:r>
              <a:rPr lang="en-US" dirty="0" smtClean="0"/>
              <a:t>Glance 2.0</a:t>
            </a:r>
            <a:endParaRPr lang="en-US" dirty="0"/>
          </a:p>
          <a:p>
            <a:pPr lvl="1"/>
            <a:r>
              <a:rPr lang="en-US" dirty="0" smtClean="0"/>
              <a:t>Ignite Cluster</a:t>
            </a:r>
            <a:endParaRPr lang="en-US" dirty="0"/>
          </a:p>
          <a:p>
            <a:pPr lvl="2"/>
            <a:r>
              <a:rPr lang="en-US" dirty="0"/>
              <a:t>T</a:t>
            </a:r>
            <a:r>
              <a:rPr lang="en-US" dirty="0" smtClean="0"/>
              <a:t>asks</a:t>
            </a:r>
            <a:endParaRPr lang="en-US" dirty="0"/>
          </a:p>
          <a:p>
            <a:pPr lvl="1"/>
            <a:r>
              <a:rPr lang="en-US" dirty="0"/>
              <a:t>Web Server</a:t>
            </a:r>
          </a:p>
          <a:p>
            <a:pPr lvl="2"/>
            <a:r>
              <a:rPr lang="en-US" dirty="0"/>
              <a:t>T</a:t>
            </a:r>
            <a:r>
              <a:rPr lang="en-US" dirty="0" smtClean="0"/>
              <a:t>asks</a:t>
            </a:r>
            <a:endParaRPr lang="en-US" dirty="0"/>
          </a:p>
          <a:p>
            <a:pPr marL="0" indent="0">
              <a:buNone/>
            </a:pPr>
            <a:r>
              <a:rPr lang="en-US" dirty="0" smtClean="0"/>
              <a:t>	</a:t>
            </a:r>
            <a:endParaRPr lang="en-US" dirty="0"/>
          </a:p>
        </p:txBody>
      </p:sp>
      <p:sp>
        <p:nvSpPr>
          <p:cNvPr id="12" name="MessageLine"/>
          <p:cNvSpPr>
            <a:spLocks noChangeShapeType="1"/>
          </p:cNvSpPr>
          <p:nvPr/>
        </p:nvSpPr>
        <p:spPr bwMode="gray">
          <a:xfrm>
            <a:off x="139700" y="1054100"/>
            <a:ext cx="8864600"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custDataLst>
      <p:tags r:id="rId1"/>
    </p:custDataLst>
    <p:extLst>
      <p:ext uri="{BB962C8B-B14F-4D97-AF65-F5344CB8AC3E}">
        <p14:creationId xmlns:p14="http://schemas.microsoft.com/office/powerpoint/2010/main" val="258480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bwMode="gray">
          <a:xfrm>
            <a:off x="140677" y="2631759"/>
            <a:ext cx="8862646" cy="492443"/>
          </a:xfrm>
        </p:spPr>
        <p:txBody>
          <a:bodyPr/>
          <a:lstStyle/>
          <a:p>
            <a:r>
              <a:rPr lang="en-GB" dirty="0" smtClean="0"/>
              <a:t>3. Snapshots</a:t>
            </a:r>
            <a:endParaRPr lang="en-GB" dirty="0"/>
          </a:p>
        </p:txBody>
      </p:sp>
    </p:spTree>
    <p:custDataLst>
      <p:tags r:id="rId1"/>
    </p:custDataLst>
    <p:extLst>
      <p:ext uri="{BB962C8B-B14F-4D97-AF65-F5344CB8AC3E}">
        <p14:creationId xmlns:p14="http://schemas.microsoft.com/office/powerpoint/2010/main" val="2679527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4294967295"/>
          </p:nvPr>
        </p:nvSpPr>
        <p:spPr bwMode="gray">
          <a:xfrm>
            <a:off x="141289" y="1295400"/>
            <a:ext cx="8850312" cy="457200"/>
          </a:xfrm>
        </p:spPr>
        <p:txBody>
          <a:bodyPr/>
          <a:lstStyle/>
          <a:p>
            <a:pPr marL="0" indent="0">
              <a:buNone/>
            </a:pPr>
            <a:r>
              <a:rPr lang="en-US" dirty="0" smtClean="0"/>
              <a:t>Home page of Glance 2.0: Filters the nodes by their status and displaying those failing by default for immediate attention</a:t>
            </a:r>
          </a:p>
        </p:txBody>
      </p:sp>
      <p:sp>
        <p:nvSpPr>
          <p:cNvPr id="9218" name="Rectangle 30"/>
          <p:cNvSpPr>
            <a:spLocks noGrp="1" noChangeArrowheads="1"/>
          </p:cNvSpPr>
          <p:nvPr>
            <p:ph type="title"/>
          </p:nvPr>
        </p:nvSpPr>
        <p:spPr bwMode="gray"/>
        <p:txBody>
          <a:bodyPr/>
          <a:lstStyle/>
          <a:p>
            <a:r>
              <a:rPr lang="en-US" dirty="0" smtClean="0"/>
              <a:t>Glance Snapshots</a:t>
            </a:r>
          </a:p>
        </p:txBody>
      </p:sp>
      <p:grpSp>
        <p:nvGrpSpPr>
          <p:cNvPr id="9220" name="Group 33"/>
          <p:cNvGrpSpPr>
            <a:grpSpLocks/>
          </p:cNvGrpSpPr>
          <p:nvPr/>
        </p:nvGrpSpPr>
        <p:grpSpPr bwMode="gray">
          <a:xfrm>
            <a:off x="139700" y="663575"/>
            <a:ext cx="8864600" cy="390524"/>
            <a:chOff x="88" y="418"/>
            <a:chExt cx="5584" cy="246"/>
          </a:xfrm>
        </p:grpSpPr>
        <p:sp>
          <p:nvSpPr>
            <p:cNvPr id="9223" name="MessageBox"/>
            <p:cNvSpPr>
              <a:spLocks noChangeArrowheads="1"/>
            </p:cNvSpPr>
            <p:nvPr>
              <p:custDataLst>
                <p:tags r:id="rId4"/>
              </p:custDataLst>
            </p:nvPr>
          </p:nvSpPr>
          <p:spPr bwMode="gray">
            <a:xfrm>
              <a:off x="88" y="418"/>
              <a:ext cx="5583" cy="13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endParaRPr lang="en-US" dirty="0">
                <a:solidFill>
                  <a:srgbClr val="00BDF2"/>
                </a:solidFill>
              </a:endParaRPr>
            </a:p>
          </p:txBody>
        </p:sp>
        <p:sp>
          <p:nvSpPr>
            <p:cNvPr id="9224" name="MessageLine"/>
            <p:cNvSpPr>
              <a:spLocks noChangeShapeType="1"/>
            </p:cNvSpPr>
            <p:nvPr/>
          </p:nvSpPr>
          <p:spPr bwMode="gray">
            <a:xfrm>
              <a:off x="88" y="664"/>
              <a:ext cx="5584"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7" name="Rectangle 6"/>
          <p:cNvSpPr/>
          <p:nvPr>
            <p:custDataLst>
              <p:tags r:id="rId2"/>
            </p:custDataLst>
          </p:nvPr>
        </p:nvSpPr>
        <p:spPr bwMode="gray">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3</a:t>
            </a:r>
          </a:p>
        </p:txBody>
      </p:sp>
      <p:sp>
        <p:nvSpPr>
          <p:cNvPr id="8" name="Rectangle 7"/>
          <p:cNvSpPr/>
          <p:nvPr>
            <p:custDataLst>
              <p:tags r:id="rId3"/>
            </p:custDataLst>
          </p:nvPr>
        </p:nvSpPr>
        <p:spPr bwMode="gray">
          <a:xfrm>
            <a:off x="475488" y="6718300"/>
            <a:ext cx="68707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algn="l"/>
            <a:r>
              <a:rPr kumimoji="0" lang="en-GB" sz="800" i="0" u="none" strike="noStrike" cap="none" normalizeH="0" baseline="0" dirty="0" smtClean="0">
                <a:ln>
                  <a:noFill/>
                </a:ln>
                <a:solidFill>
                  <a:srgbClr val="53565A"/>
                </a:solidFill>
                <a:effectLst/>
                <a:latin typeface="Arial" pitchFamily="34" charset="0"/>
                <a:ea typeface="+mj-ea"/>
              </a:rPr>
              <a:t>Text and Layouts</a:t>
            </a:r>
          </a:p>
        </p:txBody>
      </p:sp>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768" y="1828800"/>
            <a:ext cx="4448438" cy="3351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2936100"/>
            <a:ext cx="4727046" cy="3297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YOUT" val="ppLayoutTitle"/>
</p:tagLst>
</file>

<file path=ppt/tags/tag10.xml><?xml version="1.0" encoding="utf-8"?>
<p:tagLst xmlns:a="http://schemas.openxmlformats.org/drawingml/2006/main" xmlns:r="http://schemas.openxmlformats.org/officeDocument/2006/relationships" xmlns:p="http://schemas.openxmlformats.org/presentationml/2006/main">
  <p:tag name="SSB" val="PageNbr"/>
</p:tagLst>
</file>

<file path=ppt/tags/tag11.xml><?xml version="1.0" encoding="utf-8"?>
<p:tagLst xmlns:a="http://schemas.openxmlformats.org/drawingml/2006/main" xmlns:r="http://schemas.openxmlformats.org/officeDocument/2006/relationships" xmlns:p="http://schemas.openxmlformats.org/presentationml/2006/main">
  <p:tag name="SSB" val="SectionTitle"/>
</p:tagLst>
</file>

<file path=ppt/tags/tag12.xml><?xml version="1.0" encoding="utf-8"?>
<p:tagLst xmlns:a="http://schemas.openxmlformats.org/drawingml/2006/main" xmlns:r="http://schemas.openxmlformats.org/officeDocument/2006/relationships" xmlns:p="http://schemas.openxmlformats.org/presentationml/2006/main">
  <p:tag name="SSB" val="txtPageMessage"/>
</p:tagLst>
</file>

<file path=ppt/tags/tag13.xml><?xml version="1.0" encoding="utf-8"?>
<p:tagLst xmlns:a="http://schemas.openxmlformats.org/drawingml/2006/main" xmlns:r="http://schemas.openxmlformats.org/officeDocument/2006/relationships" xmlns:p="http://schemas.openxmlformats.org/presentationml/2006/main">
  <p:tag name="LAYOUT" val="ppLayoutCustom"/>
</p:tagLst>
</file>

<file path=ppt/tags/tag14.xml><?xml version="1.0" encoding="utf-8"?>
<p:tagLst xmlns:a="http://schemas.openxmlformats.org/drawingml/2006/main" xmlns:r="http://schemas.openxmlformats.org/officeDocument/2006/relationships" xmlns:p="http://schemas.openxmlformats.org/presentationml/2006/main">
  <p:tag name="SSB" val="PageNbr"/>
</p:tagLst>
</file>

<file path=ppt/tags/tag15.xml><?xml version="1.0" encoding="utf-8"?>
<p:tagLst xmlns:a="http://schemas.openxmlformats.org/drawingml/2006/main" xmlns:r="http://schemas.openxmlformats.org/officeDocument/2006/relationships" xmlns:p="http://schemas.openxmlformats.org/presentationml/2006/main">
  <p:tag name="SSB" val="SectionTitle"/>
</p:tagLst>
</file>

<file path=ppt/tags/tag16.xml><?xml version="1.0" encoding="utf-8"?>
<p:tagLst xmlns:a="http://schemas.openxmlformats.org/drawingml/2006/main" xmlns:r="http://schemas.openxmlformats.org/officeDocument/2006/relationships" xmlns:p="http://schemas.openxmlformats.org/presentationml/2006/main">
  <p:tag name="SSB" val="txtPageMessage"/>
</p:tagLst>
</file>

<file path=ppt/tags/tag17.xml><?xml version="1.0" encoding="utf-8"?>
<p:tagLst xmlns:a="http://schemas.openxmlformats.org/drawingml/2006/main" xmlns:r="http://schemas.openxmlformats.org/officeDocument/2006/relationships" xmlns:p="http://schemas.openxmlformats.org/presentationml/2006/main">
  <p:tag name="LAYOUT" val="ppLayoutCustom"/>
</p:tagLst>
</file>

<file path=ppt/tags/tag18.xml><?xml version="1.0" encoding="utf-8"?>
<p:tagLst xmlns:a="http://schemas.openxmlformats.org/drawingml/2006/main" xmlns:r="http://schemas.openxmlformats.org/officeDocument/2006/relationships" xmlns:p="http://schemas.openxmlformats.org/presentationml/2006/main">
  <p:tag name="SSB" val="PageNbr"/>
</p:tagLst>
</file>

<file path=ppt/tags/tag19.xml><?xml version="1.0" encoding="utf-8"?>
<p:tagLst xmlns:a="http://schemas.openxmlformats.org/drawingml/2006/main" xmlns:r="http://schemas.openxmlformats.org/officeDocument/2006/relationships" xmlns:p="http://schemas.openxmlformats.org/presentationml/2006/main">
  <p:tag name="SSB" val="SectionTitle"/>
</p:tagLst>
</file>

<file path=ppt/tags/tag2.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20.xml><?xml version="1.0" encoding="utf-8"?>
<p:tagLst xmlns:a="http://schemas.openxmlformats.org/drawingml/2006/main" xmlns:r="http://schemas.openxmlformats.org/officeDocument/2006/relationships" xmlns:p="http://schemas.openxmlformats.org/presentationml/2006/main">
  <p:tag name="SSB" val="txtPageMessage"/>
</p:tagLst>
</file>

<file path=ppt/tags/tag21.xml><?xml version="1.0" encoding="utf-8"?>
<p:tagLst xmlns:a="http://schemas.openxmlformats.org/drawingml/2006/main" xmlns:r="http://schemas.openxmlformats.org/officeDocument/2006/relationships" xmlns:p="http://schemas.openxmlformats.org/presentationml/2006/main">
  <p:tag name="LAYOUT" val="ppLayoutCustom"/>
</p:tagLst>
</file>

<file path=ppt/tags/tag22.xml><?xml version="1.0" encoding="utf-8"?>
<p:tagLst xmlns:a="http://schemas.openxmlformats.org/drawingml/2006/main" xmlns:r="http://schemas.openxmlformats.org/officeDocument/2006/relationships" xmlns:p="http://schemas.openxmlformats.org/presentationml/2006/main">
  <p:tag name="SSB" val="PageNbr"/>
</p:tagLst>
</file>

<file path=ppt/tags/tag23.xml><?xml version="1.0" encoding="utf-8"?>
<p:tagLst xmlns:a="http://schemas.openxmlformats.org/drawingml/2006/main" xmlns:r="http://schemas.openxmlformats.org/officeDocument/2006/relationships" xmlns:p="http://schemas.openxmlformats.org/presentationml/2006/main">
  <p:tag name="SSB" val="SectionTitle"/>
</p:tagLst>
</file>

<file path=ppt/tags/tag24.xml><?xml version="1.0" encoding="utf-8"?>
<p:tagLst xmlns:a="http://schemas.openxmlformats.org/drawingml/2006/main" xmlns:r="http://schemas.openxmlformats.org/officeDocument/2006/relationships" xmlns:p="http://schemas.openxmlformats.org/presentationml/2006/main">
  <p:tag name="SSB" val="txtPageMessage"/>
</p:tagLst>
</file>

<file path=ppt/tags/tag25.xml><?xml version="1.0" encoding="utf-8"?>
<p:tagLst xmlns:a="http://schemas.openxmlformats.org/drawingml/2006/main" xmlns:r="http://schemas.openxmlformats.org/officeDocument/2006/relationships" xmlns:p="http://schemas.openxmlformats.org/presentationml/2006/main">
  <p:tag name="LAYOUT" val="ppLayoutTitle"/>
</p:tagLst>
</file>

<file path=ppt/tags/tag26.xml><?xml version="1.0" encoding="utf-8"?>
<p:tagLst xmlns:a="http://schemas.openxmlformats.org/drawingml/2006/main" xmlns:r="http://schemas.openxmlformats.org/officeDocument/2006/relationships" xmlns:p="http://schemas.openxmlformats.org/presentationml/2006/main">
  <p:tag name="LAYOUT" val="ppLayoutCustom"/>
</p:tagLst>
</file>

<file path=ppt/tags/tag27.xml><?xml version="1.0" encoding="utf-8"?>
<p:tagLst xmlns:a="http://schemas.openxmlformats.org/drawingml/2006/main" xmlns:r="http://schemas.openxmlformats.org/officeDocument/2006/relationships" xmlns:p="http://schemas.openxmlformats.org/presentationml/2006/main">
  <p:tag name="SSB" val="txtPageMessage"/>
</p:tagLst>
</file>

<file path=ppt/tags/tag28.xml><?xml version="1.0" encoding="utf-8"?>
<p:tagLst xmlns:a="http://schemas.openxmlformats.org/drawingml/2006/main" xmlns:r="http://schemas.openxmlformats.org/officeDocument/2006/relationships" xmlns:p="http://schemas.openxmlformats.org/presentationml/2006/main">
  <p:tag name="SSB" val="PageNbr"/>
</p:tagLst>
</file>

<file path=ppt/tags/tag29.xml><?xml version="1.0" encoding="utf-8"?>
<p:tagLst xmlns:a="http://schemas.openxmlformats.org/drawingml/2006/main" xmlns:r="http://schemas.openxmlformats.org/officeDocument/2006/relationships" xmlns:p="http://schemas.openxmlformats.org/presentationml/2006/main">
  <p:tag name="LAYOUT" val="ppLayoutCustom"/>
</p:tagLst>
</file>

<file path=ppt/tags/tag3.xml><?xml version="1.0" encoding="utf-8"?>
<p:tagLst xmlns:a="http://schemas.openxmlformats.org/drawingml/2006/main" xmlns:r="http://schemas.openxmlformats.org/officeDocument/2006/relationships" xmlns:p="http://schemas.openxmlformats.org/presentationml/2006/main">
  <p:tag name="SSB" val="TOCHeader"/>
</p:tagLst>
</file>

<file path=ppt/tags/tag30.xml><?xml version="1.0" encoding="utf-8"?>
<p:tagLst xmlns:a="http://schemas.openxmlformats.org/drawingml/2006/main" xmlns:r="http://schemas.openxmlformats.org/officeDocument/2006/relationships" xmlns:p="http://schemas.openxmlformats.org/presentationml/2006/main">
  <p:tag name="SSB" val="PageNbr"/>
</p:tagLst>
</file>

<file path=ppt/tags/tag31.xml><?xml version="1.0" encoding="utf-8"?>
<p:tagLst xmlns:a="http://schemas.openxmlformats.org/drawingml/2006/main" xmlns:r="http://schemas.openxmlformats.org/officeDocument/2006/relationships" xmlns:p="http://schemas.openxmlformats.org/presentationml/2006/main">
  <p:tag name="SSB" val="SectionTitle"/>
</p:tagLst>
</file>

<file path=ppt/tags/tag32.xml><?xml version="1.0" encoding="utf-8"?>
<p:tagLst xmlns:a="http://schemas.openxmlformats.org/drawingml/2006/main" xmlns:r="http://schemas.openxmlformats.org/officeDocument/2006/relationships" xmlns:p="http://schemas.openxmlformats.org/presentationml/2006/main">
  <p:tag name="SSB" val="txtPageMessage"/>
</p:tagLst>
</file>

<file path=ppt/tags/tag33.xml><?xml version="1.0" encoding="utf-8"?>
<p:tagLst xmlns:a="http://schemas.openxmlformats.org/drawingml/2006/main" xmlns:r="http://schemas.openxmlformats.org/officeDocument/2006/relationships" xmlns:p="http://schemas.openxmlformats.org/presentationml/2006/main">
  <p:tag name="LAYOUT" val="ppLayoutTitle"/>
</p:tagLst>
</file>

<file path=ppt/tags/tag34.xml><?xml version="1.0" encoding="utf-8"?>
<p:tagLst xmlns:a="http://schemas.openxmlformats.org/drawingml/2006/main" xmlns:r="http://schemas.openxmlformats.org/officeDocument/2006/relationships" xmlns:p="http://schemas.openxmlformats.org/presentationml/2006/main">
  <p:tag name="LAYOUT" val="ppLayoutTitle"/>
</p:tagLst>
</file>

<file path=ppt/tags/tag35.xml><?xml version="1.0" encoding="utf-8"?>
<p:tagLst xmlns:a="http://schemas.openxmlformats.org/drawingml/2006/main" xmlns:r="http://schemas.openxmlformats.org/officeDocument/2006/relationships" xmlns:p="http://schemas.openxmlformats.org/presentationml/2006/main">
  <p:tag name="LAYOUT" val="ppLayoutTitle"/>
</p:tagLst>
</file>

<file path=ppt/tags/tag4.xml><?xml version="1.0" encoding="utf-8"?>
<p:tagLst xmlns:a="http://schemas.openxmlformats.org/drawingml/2006/main" xmlns:r="http://schemas.openxmlformats.org/officeDocument/2006/relationships" xmlns:p="http://schemas.openxmlformats.org/presentationml/2006/main">
  <p:tag name="LAYOUT" val="ppLayoutTitle"/>
</p:tagLst>
</file>

<file path=ppt/tags/tag5.xml><?xml version="1.0" encoding="utf-8"?>
<p:tagLst xmlns:a="http://schemas.openxmlformats.org/drawingml/2006/main" xmlns:r="http://schemas.openxmlformats.org/officeDocument/2006/relationships" xmlns:p="http://schemas.openxmlformats.org/presentationml/2006/main">
  <p:tag name="LAYOUT" val="ppLayoutTwoObjects"/>
</p:tagLst>
</file>

<file path=ppt/tags/tag6.xml><?xml version="1.0" encoding="utf-8"?>
<p:tagLst xmlns:a="http://schemas.openxmlformats.org/drawingml/2006/main" xmlns:r="http://schemas.openxmlformats.org/officeDocument/2006/relationships" xmlns:p="http://schemas.openxmlformats.org/presentationml/2006/main">
  <p:tag name="LAYOUT" val="ppLayoutTitle"/>
</p:tagLst>
</file>

<file path=ppt/tags/tag7.xml><?xml version="1.0" encoding="utf-8"?>
<p:tagLst xmlns:a="http://schemas.openxmlformats.org/drawingml/2006/main" xmlns:r="http://schemas.openxmlformats.org/officeDocument/2006/relationships" xmlns:p="http://schemas.openxmlformats.org/presentationml/2006/main">
  <p:tag name="LAYOUT" val="ppLayoutTwoObjects"/>
</p:tagLst>
</file>

<file path=ppt/tags/tag8.xml><?xml version="1.0" encoding="utf-8"?>
<p:tagLst xmlns:a="http://schemas.openxmlformats.org/drawingml/2006/main" xmlns:r="http://schemas.openxmlformats.org/officeDocument/2006/relationships" xmlns:p="http://schemas.openxmlformats.org/presentationml/2006/main">
  <p:tag name="LAYOUT" val="ppLayoutTitle"/>
</p:tagLst>
</file>

<file path=ppt/tags/tag9.xml><?xml version="1.0" encoding="utf-8"?>
<p:tagLst xmlns:a="http://schemas.openxmlformats.org/drawingml/2006/main" xmlns:r="http://schemas.openxmlformats.org/officeDocument/2006/relationships" xmlns:p="http://schemas.openxmlformats.org/presentationml/2006/main">
  <p:tag name="LAYOUT" val="ppLayoutCustom"/>
</p:tagLst>
</file>

<file path=ppt/theme/theme1.xml><?xml version="1.0" encoding="utf-8"?>
<a:theme xmlns:a="http://schemas.openxmlformats.org/drawingml/2006/main" name="ICG_Pres(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documentManagement>
    <_dlc_DocId xmlns="7eaf79ea-dfed-403e-a941-4f673a24b94d">IPRODTECH-1269576426-6</_dlc_DocId>
    <_dlc_DocIdUrl xmlns="7eaf79ea-dfed-403e-a941-4f673a24b94d">
      <Url>https://chieftechnologyoffice.home.citi.net/sites/iprodtech/_layouts/15/DocIdRedir.aspx?ID=IPRODTECH-1269576426-6</Url>
      <Description>IPRODTECH-1269576426-6</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CF8BB48373686D4281782DB71496FE50" ma:contentTypeVersion="0" ma:contentTypeDescription="Create a new document." ma:contentTypeScope="" ma:versionID="e2e26dfa662dcb3def3a3da1e251fb34">
  <xsd:schema xmlns:xsd="http://www.w3.org/2001/XMLSchema" xmlns:xs="http://www.w3.org/2001/XMLSchema" xmlns:p="http://schemas.microsoft.com/office/2006/metadata/properties" xmlns:ns2="7eaf79ea-dfed-403e-a941-4f673a24b94d" targetNamespace="http://schemas.microsoft.com/office/2006/metadata/properties" ma:root="true" ma:fieldsID="6e7ce9fae7b5e85a2e08a35008417a7c" ns2:_="">
    <xsd:import namespace="7eaf79ea-dfed-403e-a941-4f673a24b9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af79ea-dfed-403e-a941-4f673a24b9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4F1EC3-F228-4D6B-886A-F8AC776598BC}">
  <ds:schemaRefs>
    <ds:schemaRef ds:uri="http://schemas.microsoft.com/sharepoint/v3/contenttype/forms"/>
  </ds:schemaRefs>
</ds:datastoreItem>
</file>

<file path=customXml/itemProps2.xml><?xml version="1.0" encoding="utf-8"?>
<ds:datastoreItem xmlns:ds="http://schemas.openxmlformats.org/officeDocument/2006/customXml" ds:itemID="{039408DE-F788-4748-9A56-BD416FBDE057}">
  <ds:schemaRefs>
    <ds:schemaRef ds:uri="http://schemas.microsoft.com/sharepoint/events"/>
  </ds:schemaRefs>
</ds:datastoreItem>
</file>

<file path=customXml/itemProps3.xml><?xml version="1.0" encoding="utf-8"?>
<ds:datastoreItem xmlns:ds="http://schemas.openxmlformats.org/officeDocument/2006/customXml" ds:itemID="{1DF378FE-CA2B-498B-A7F7-96BFA5F1F013}">
  <ds:schemaRefs>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http://purl.org/dc/dcmitype/"/>
    <ds:schemaRef ds:uri="http://purl.org/dc/terms/"/>
    <ds:schemaRef ds:uri="http://schemas.microsoft.com/office/infopath/2007/PartnerControls"/>
    <ds:schemaRef ds:uri="7eaf79ea-dfed-403e-a941-4f673a24b94d"/>
    <ds:schemaRef ds:uri="http://www.w3.org/XML/1998/namespace"/>
  </ds:schemaRefs>
</ds:datastoreItem>
</file>

<file path=customXml/itemProps4.xml><?xml version="1.0" encoding="utf-8"?>
<ds:datastoreItem xmlns:ds="http://schemas.openxmlformats.org/officeDocument/2006/customXml" ds:itemID="{5A18DB3E-A475-405E-AB8E-A4612DD511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af79ea-dfed-403e-a941-4f673a24b9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ICG_Pres(Letter)</Template>
  <TotalTime>671</TotalTime>
  <Words>612</Words>
  <Application>Microsoft Office PowerPoint</Application>
  <PresentationFormat>Letter Paper (8.5x11 in)</PresentationFormat>
  <Paragraphs>127</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ICG_Pres(Letter)</vt:lpstr>
      <vt:lpstr>Glance 2.0</vt:lpstr>
      <vt:lpstr>Agenda</vt:lpstr>
      <vt:lpstr>1. About Us</vt:lpstr>
      <vt:lpstr>Rates – ICG Technology</vt:lpstr>
      <vt:lpstr>G10 Rates Technology</vt:lpstr>
      <vt:lpstr>2. Common Slides</vt:lpstr>
      <vt:lpstr>Rates – ICG Technology</vt:lpstr>
      <vt:lpstr>3. Snapshots</vt:lpstr>
      <vt:lpstr>Glance Snapshots</vt:lpstr>
      <vt:lpstr>Glance Snapshots</vt:lpstr>
      <vt:lpstr>Glance Snapshots</vt:lpstr>
      <vt:lpstr>Ignite Snapshots</vt:lpstr>
      <vt:lpstr>4. Our Technology</vt:lpstr>
      <vt:lpstr>Technology Stack</vt:lpstr>
      <vt:lpstr>Compositional and Organizational Principles</vt:lpstr>
      <vt:lpstr>5. Challenges/Solutions</vt:lpstr>
      <vt:lpstr>Challenges and Solutions</vt:lpstr>
      <vt:lpstr>6. Impact</vt:lpstr>
      <vt:lpstr>Impact</vt:lpstr>
      <vt:lpstr>Questions?</vt:lpstr>
      <vt:lpstr>References/Sources</vt:lpstr>
    </vt:vector>
  </TitlesOfParts>
  <Company>Citigroup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Glance 2.0</dc:title>
  <dc:creator>Taylor, Vincent [ICG-IT]</dc:creator>
  <cp:lastModifiedBy>Chowdhury, Tahiya [ICG-IT]</cp:lastModifiedBy>
  <cp:revision>63</cp:revision>
  <cp:lastPrinted>2007-05-14T17:20:06Z</cp:lastPrinted>
  <dcterms:created xsi:type="dcterms:W3CDTF">2018-07-13T13:34:59Z</dcterms:created>
  <dcterms:modified xsi:type="dcterms:W3CDTF">2018-07-17T15:34:41Z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OCOpt">
    <vt:lpwstr>1</vt:lpwstr>
  </property>
  <property fmtid="{D5CDD505-2E9C-101B-9397-08002B2CF9AE}" pid="3" name="PNSOpt">
    <vt:lpwstr>1s</vt:lpwstr>
  </property>
  <property fmtid="{D5CDD505-2E9C-101B-9397-08002B2CF9AE}" pid="4" name="PB_DisclaimerDB">
    <vt:bool>true</vt:bool>
  </property>
  <property fmtid="{D5CDD505-2E9C-101B-9397-08002B2CF9AE}" pid="5" name="ICGToolkitIsDisclaimer">
    <vt:bool>true</vt:bool>
  </property>
  <property fmtid="{D5CDD505-2E9C-101B-9397-08002B2CF9AE}" pid="6" name="Pitchbook Compatible">
    <vt:lpwstr>Yes</vt:lpwstr>
  </property>
  <property fmtid="{D5CDD505-2E9C-101B-9397-08002B2CF9AE}" pid="7" name="ContentTypeId">
    <vt:lpwstr>0x010100CF8BB48373686D4281782DB71496FE50</vt:lpwstr>
  </property>
  <property fmtid="{D5CDD505-2E9C-101B-9397-08002B2CF9AE}" pid="8" name="_dlc_DocIdItemGuid">
    <vt:lpwstr>36e8ddb7-e57a-41f6-b983-830d48206cf1</vt:lpwstr>
  </property>
</Properties>
</file>