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408" r:id="rId6"/>
    <p:sldId id="451" r:id="rId7"/>
    <p:sldId id="344" r:id="rId8"/>
    <p:sldId id="353" r:id="rId9"/>
    <p:sldId id="468" r:id="rId10"/>
    <p:sldId id="433" r:id="rId11"/>
    <p:sldId id="460" r:id="rId12"/>
    <p:sldId id="454" r:id="rId13"/>
    <p:sldId id="434" r:id="rId14"/>
    <p:sldId id="471" r:id="rId15"/>
    <p:sldId id="461" r:id="rId16"/>
    <p:sldId id="472" r:id="rId17"/>
    <p:sldId id="473" r:id="rId18"/>
    <p:sldId id="462" r:id="rId19"/>
    <p:sldId id="435" r:id="rId20"/>
    <p:sldId id="464" r:id="rId21"/>
    <p:sldId id="467" r:id="rId22"/>
    <p:sldId id="470" r:id="rId23"/>
    <p:sldId id="469" r:id="rId24"/>
    <p:sldId id="465" r:id="rId25"/>
    <p:sldId id="466" r:id="rId26"/>
  </p:sldIdLst>
  <p:sldSz cx="9144000" cy="6858000" type="letter"/>
  <p:notesSz cx="6810375" cy="99425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000000"/>
    <a:srgbClr val="97999B"/>
    <a:srgbClr val="890C58"/>
    <a:srgbClr val="00843D"/>
    <a:srgbClr val="C99700"/>
    <a:srgbClr val="CCF2FC"/>
    <a:srgbClr val="EAEBEB"/>
    <a:srgbClr val="CB6015"/>
    <a:srgbClr val="99D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4" autoAdjust="0"/>
    <p:restoredTop sz="99651" autoAdjust="0"/>
  </p:normalViewPr>
  <p:slideViewPr>
    <p:cSldViewPr>
      <p:cViewPr>
        <p:scale>
          <a:sx n="112" d="100"/>
          <a:sy n="112" d="100"/>
        </p:scale>
        <p:origin x="-3564" y="-186"/>
      </p:cViewPr>
      <p:guideLst>
        <p:guide orient="horz" pos="2256"/>
        <p:guide orient="horz" pos="4032"/>
        <p:guide orient="horz" pos="288"/>
        <p:guide orient="horz" pos="432"/>
        <p:guide orient="horz" pos="672"/>
        <p:guide orient="horz" pos="3888"/>
        <p:guide orient="horz" pos="816"/>
        <p:guide orient="horz" pos="2448"/>
        <p:guide orient="horz" pos="2352"/>
        <p:guide pos="2880"/>
        <p:guide pos="96"/>
        <p:guide pos="5664"/>
        <p:guide pos="2784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17" tIns="44107" rIns="88217" bIns="44107" numCol="1" anchor="t" anchorCtr="0" compatLnSpc="1">
            <a:prstTxWarp prst="textNoShape">
              <a:avLst/>
            </a:prstTxWarp>
          </a:bodyPr>
          <a:lstStyle>
            <a:lvl1pPr algn="l" defTabSz="88265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60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17" tIns="44107" rIns="88217" bIns="44107" numCol="1" anchor="t" anchorCtr="0" compatLnSpc="1">
            <a:prstTxWarp prst="textNoShape">
              <a:avLst/>
            </a:prstTxWarp>
          </a:bodyPr>
          <a:lstStyle>
            <a:lvl1pPr algn="r" defTabSz="88265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3563"/>
            <a:ext cx="2960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17" tIns="44107" rIns="88217" bIns="44107" numCol="1" anchor="b" anchorCtr="0" compatLnSpc="1">
            <a:prstTxWarp prst="textNoShape">
              <a:avLst/>
            </a:prstTxWarp>
          </a:bodyPr>
          <a:lstStyle>
            <a:lvl1pPr algn="l" defTabSz="88265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53563"/>
            <a:ext cx="2960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17" tIns="44107" rIns="88217" bIns="44107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 smtClean="0"/>
            </a:lvl1pPr>
          </a:lstStyle>
          <a:p>
            <a:pPr>
              <a:defRPr/>
            </a:pPr>
            <a:fld id="{14AAC22D-4B94-4481-85A5-0EE229BEB7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87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t" anchorCtr="0" compatLnSpc="1">
            <a:prstTxWarp prst="textNoShape">
              <a:avLst/>
            </a:prstTxWarp>
          </a:bodyPr>
          <a:lstStyle>
            <a:lvl1pPr algn="l" defTabSz="898525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t" anchorCtr="0" compatLnSpc="1">
            <a:prstTxWarp prst="textNoShape">
              <a:avLst/>
            </a:prstTxWarp>
          </a:bodyPr>
          <a:lstStyle>
            <a:lvl1pPr algn="r" defTabSz="898525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7713"/>
            <a:ext cx="497205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2813"/>
            <a:ext cx="5451475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9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b" anchorCtr="0" compatLnSpc="1">
            <a:prstTxWarp prst="textNoShape">
              <a:avLst/>
            </a:prstTxWarp>
          </a:bodyPr>
          <a:lstStyle>
            <a:lvl1pPr algn="l" defTabSz="898525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7213"/>
            <a:ext cx="2949575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88" tIns="44942" rIns="89888" bIns="44942" numCol="1" anchor="b" anchorCtr="0" compatLnSpc="1">
            <a:prstTxWarp prst="textNoShape">
              <a:avLst/>
            </a:prstTxWarp>
          </a:bodyPr>
          <a:lstStyle>
            <a:lvl1pPr algn="r" defTabSz="898525">
              <a:defRPr sz="1100" smtClean="0"/>
            </a:lvl1pPr>
          </a:lstStyle>
          <a:p>
            <a:pPr>
              <a:defRPr/>
            </a:pPr>
            <a:fld id="{EFE99B4E-A465-4296-9E41-3B4D0F5F29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05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41288" y="3429000"/>
            <a:ext cx="8861425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1288" y="2133600"/>
            <a:ext cx="8861425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8517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41289" y="1295400"/>
            <a:ext cx="8850312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672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9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238875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194905" y="1295400"/>
            <a:ext cx="2744665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1289" y="1295400"/>
            <a:ext cx="2743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3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4712677" y="38862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40677" y="38862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78923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672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41288" y="1295400"/>
            <a:ext cx="4278312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2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43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1288" y="457200"/>
            <a:ext cx="8866187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1289" y="1295400"/>
            <a:ext cx="88503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  <a:p>
            <a:pPr lvl="3"/>
            <a:r>
              <a:rPr lang="en-US" dirty="0" smtClean="0"/>
              <a:t>Bullet level 4</a:t>
            </a:r>
          </a:p>
          <a:p>
            <a:pPr lvl="4"/>
            <a:r>
              <a:rPr lang="en-US" dirty="0" smtClean="0"/>
              <a:t>Bullet level 5</a:t>
            </a:r>
          </a:p>
          <a:p>
            <a:pPr lvl="5"/>
            <a:r>
              <a:rPr lang="en-US" dirty="0" smtClean="0"/>
              <a:t>Bullet level 6</a:t>
            </a:r>
          </a:p>
          <a:p>
            <a:pPr lvl="6"/>
            <a:r>
              <a:rPr lang="en-US" dirty="0" smtClean="0"/>
              <a:t>Bullet level 7</a:t>
            </a:r>
          </a:p>
          <a:p>
            <a:pPr lvl="7"/>
            <a:r>
              <a:rPr lang="en-US" dirty="0" smtClean="0"/>
              <a:t>Bullet level 8</a:t>
            </a:r>
          </a:p>
          <a:p>
            <a:pPr lvl="8"/>
            <a:r>
              <a:rPr lang="en-US" dirty="0" smtClean="0"/>
              <a:t>Bullet level 9</a:t>
            </a:r>
            <a:endParaRPr lang="en-US" dirty="0"/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1288" y="6400800"/>
            <a:ext cx="8866187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41288" y="60325"/>
            <a:ext cx="885983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2" r:id="rId4"/>
    <p:sldLayoutId id="2147483673" r:id="rId5"/>
    <p:sldLayoutId id="2147483674" r:id="rId6"/>
    <p:sldLayoutId id="214748366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24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 bwMode="gray">
          <a:xfrm>
            <a:off x="6817785" y="2971800"/>
            <a:ext cx="1971145" cy="492443"/>
          </a:xfrm>
          <a:ln w="12700"/>
        </p:spPr>
        <p:txBody>
          <a:bodyPr/>
          <a:lstStyle/>
          <a:p>
            <a:r>
              <a:rPr lang="en-US" dirty="0" smtClean="0"/>
              <a:t>Glance 2.0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gray">
          <a:xfrm>
            <a:off x="123825" y="6592901"/>
            <a:ext cx="77470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l" eaLnBrk="1" hangingPunct="1"/>
            <a:r>
              <a:rPr lang="en-US" sz="1200" dirty="0">
                <a:solidFill>
                  <a:schemeClr val="accent6"/>
                </a:solidFill>
              </a:rPr>
              <a:t>Strictly Private and Confidential</a:t>
            </a:r>
          </a:p>
        </p:txBody>
      </p:sp>
      <p:pic>
        <p:nvPicPr>
          <p:cNvPr id="3077" name="Picture 32" descr="citi-r_2c-blu_pos_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253413" y="6245497"/>
            <a:ext cx="768350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12"/>
          <p:cNvSpPr>
            <a:spLocks noChangeArrowheads="1"/>
          </p:cNvSpPr>
          <p:nvPr/>
        </p:nvSpPr>
        <p:spPr bwMode="gray">
          <a:xfrm>
            <a:off x="7032625" y="1676400"/>
            <a:ext cx="1676400" cy="9144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wrap="none" anchor="ctr"/>
          <a:lstStyle/>
          <a:p>
            <a:pPr algn="l"/>
            <a:endParaRPr lang="en-US" sz="1800" dirty="0">
              <a:solidFill>
                <a:srgbClr val="292929"/>
              </a:solidFill>
            </a:endParaRPr>
          </a:p>
        </p:txBody>
      </p:sp>
      <p:pic>
        <p:nvPicPr>
          <p:cNvPr id="3079" name="Picture 15" descr="Wave_Letter_RG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227012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13"/>
          <p:cNvSpPr txBox="1">
            <a:spLocks noChangeArrowheads="1"/>
          </p:cNvSpPr>
          <p:nvPr/>
        </p:nvSpPr>
        <p:spPr bwMode="gray">
          <a:xfrm>
            <a:off x="123825" y="707231"/>
            <a:ext cx="88360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l" eaLnBrk="1" hangingPunct="1"/>
            <a:r>
              <a:rPr lang="en-US" sz="1200" dirty="0" smtClean="0"/>
              <a:t>Summer Analyst Presentation |  7/22/18</a:t>
            </a:r>
            <a:endParaRPr lang="en-US" sz="1200" dirty="0"/>
          </a:p>
        </p:txBody>
      </p:sp>
      <p:sp>
        <p:nvSpPr>
          <p:cNvPr id="3081" name="Text Box 14"/>
          <p:cNvSpPr txBox="1">
            <a:spLocks noChangeArrowheads="1"/>
          </p:cNvSpPr>
          <p:nvPr/>
        </p:nvSpPr>
        <p:spPr bwMode="gray">
          <a:xfrm>
            <a:off x="149225" y="215999"/>
            <a:ext cx="88550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algn="l" eaLnBrk="1" hangingPunct="1">
              <a:lnSpc>
                <a:spcPts val="2400"/>
              </a:lnSpc>
            </a:pPr>
            <a:r>
              <a:rPr lang="en-US" dirty="0" smtClean="0">
                <a:solidFill>
                  <a:schemeClr val="bg1"/>
                </a:solidFill>
              </a:rPr>
              <a:t>ICG |  Rates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14825" y="4495800"/>
            <a:ext cx="4465638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75000"/>
              </a:spcBef>
              <a:buClr>
                <a:srgbClr val="DC241F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5000"/>
              </a:spcBef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5000"/>
              </a:spcBef>
              <a:buClr>
                <a:srgbClr val="DC241F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DC241F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5000"/>
              </a:spcBef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DC241F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Font typeface="Wingdings 2" pitchFamily="18" charset="2"/>
              <a:buNone/>
            </a:pPr>
            <a:r>
              <a:rPr lang="en-GB" altLang="en-US" sz="1800" dirty="0" smtClean="0">
                <a:solidFill>
                  <a:srgbClr val="DC24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Summer Analyst – Rates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en-GB" altLang="en-US" sz="1800" dirty="0" smtClean="0">
                <a:solidFill>
                  <a:srgbClr val="DC24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Mandy Hsu, Vincent Taylor, Tahiya Chowdhury</a:t>
            </a:r>
          </a:p>
          <a:p>
            <a:pPr algn="r" eaLnBrk="1" hangingPunct="1">
              <a:buFont typeface="Wingdings 2" pitchFamily="18" charset="2"/>
              <a:buNone/>
            </a:pPr>
            <a:r>
              <a:rPr lang="en-US" altLang="en-US" sz="1800" dirty="0" smtClean="0">
                <a:solidFill>
                  <a:srgbClr val="DC24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July 23</a:t>
            </a:r>
            <a:r>
              <a:rPr lang="en-US" altLang="en-US" sz="1800" baseline="30000" dirty="0" smtClean="0">
                <a:solidFill>
                  <a:srgbClr val="DC24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rd</a:t>
            </a:r>
            <a:r>
              <a:rPr lang="en-US" altLang="en-US" sz="1800" dirty="0" smtClean="0">
                <a:solidFill>
                  <a:srgbClr val="DC241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2018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04800" y="3852333"/>
            <a:ext cx="8534400" cy="152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Glance Snapshots</a:t>
            </a:r>
          </a:p>
        </p:txBody>
      </p:sp>
      <p:grpSp>
        <p:nvGrpSpPr>
          <p:cNvPr id="9220" name="Group 33"/>
          <p:cNvGrpSpPr>
            <a:grpSpLocks/>
          </p:cNvGrpSpPr>
          <p:nvPr/>
        </p:nvGrpSpPr>
        <p:grpSpPr bwMode="gray">
          <a:xfrm>
            <a:off x="139700" y="663575"/>
            <a:ext cx="8864600" cy="390524"/>
            <a:chOff x="88" y="418"/>
            <a:chExt cx="5584" cy="246"/>
          </a:xfrm>
        </p:grpSpPr>
        <p:sp>
          <p:nvSpPr>
            <p:cNvPr id="9223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88" y="418"/>
              <a:ext cx="558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/>
              <a:endParaRPr lang="en-US" dirty="0">
                <a:solidFill>
                  <a:srgbClr val="00BDF2"/>
                </a:solidFill>
              </a:endParaRPr>
            </a:p>
          </p:txBody>
        </p:sp>
        <p:sp>
          <p:nvSpPr>
            <p:cNvPr id="9224" name="MessageLine"/>
            <p:cNvSpPr>
              <a:spLocks noChangeShapeType="1"/>
            </p:cNvSpPr>
            <p:nvPr/>
          </p:nvSpPr>
          <p:spPr bwMode="gray">
            <a:xfrm>
              <a:off x="88" y="664"/>
              <a:ext cx="5584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" name="Rectangle 6"/>
          <p:cNvSpPr/>
          <p:nvPr>
            <p:custDataLst>
              <p:tags r:id="rId2"/>
            </p:custDataLst>
          </p:nvPr>
        </p:nvSpPr>
        <p:spPr bwMode="gray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GB" sz="800" i="0" u="none" strike="noStrike" cap="none" normalizeH="0" baseline="0" dirty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3</a:t>
            </a:r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 bwMode="gray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GB" sz="800" i="0" u="none" strike="noStrike" cap="none" normalizeH="0" baseline="0" dirty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Text and Layouts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17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 bwMode="gray">
          <a:xfrm>
            <a:off x="141289" y="1295400"/>
            <a:ext cx="8850312" cy="48768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Ignite </a:t>
            </a:r>
            <a:r>
              <a:rPr lang="en-US" dirty="0" smtClean="0"/>
              <a:t>Snapshots</a:t>
            </a:r>
          </a:p>
        </p:txBody>
      </p:sp>
      <p:grpSp>
        <p:nvGrpSpPr>
          <p:cNvPr id="9220" name="Group 33"/>
          <p:cNvGrpSpPr>
            <a:grpSpLocks/>
          </p:cNvGrpSpPr>
          <p:nvPr/>
        </p:nvGrpSpPr>
        <p:grpSpPr bwMode="gray">
          <a:xfrm>
            <a:off x="139700" y="663575"/>
            <a:ext cx="8864600" cy="390524"/>
            <a:chOff x="88" y="418"/>
            <a:chExt cx="5584" cy="246"/>
          </a:xfrm>
        </p:grpSpPr>
        <p:sp>
          <p:nvSpPr>
            <p:cNvPr id="9223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88" y="418"/>
              <a:ext cx="558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/>
              <a:endParaRPr lang="en-US" dirty="0">
                <a:solidFill>
                  <a:srgbClr val="00BDF2"/>
                </a:solidFill>
              </a:endParaRPr>
            </a:p>
          </p:txBody>
        </p:sp>
        <p:sp>
          <p:nvSpPr>
            <p:cNvPr id="9224" name="MessageLine"/>
            <p:cNvSpPr>
              <a:spLocks noChangeShapeType="1"/>
            </p:cNvSpPr>
            <p:nvPr/>
          </p:nvSpPr>
          <p:spPr bwMode="gray">
            <a:xfrm>
              <a:off x="88" y="664"/>
              <a:ext cx="5584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" name="Rectangle 6"/>
          <p:cNvSpPr/>
          <p:nvPr>
            <p:custDataLst>
              <p:tags r:id="rId2"/>
            </p:custDataLst>
          </p:nvPr>
        </p:nvSpPr>
        <p:spPr bwMode="gray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GB" sz="800" i="0" u="none" strike="noStrike" cap="none" normalizeH="0" baseline="0" dirty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3</a:t>
            </a:r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 bwMode="gray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GB" sz="800" i="0" u="none" strike="noStrike" cap="none" normalizeH="0" baseline="0" dirty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Text and Layouts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4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Checks (Glance Ignite Communication)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6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Checks (Glance Ignite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37689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>
          <a:xfrm>
            <a:off x="140677" y="2631759"/>
            <a:ext cx="8862646" cy="492443"/>
          </a:xfrm>
        </p:spPr>
        <p:txBody>
          <a:bodyPr/>
          <a:lstStyle/>
          <a:p>
            <a:r>
              <a:rPr lang="en-GB" dirty="0" smtClean="0"/>
              <a:t>4. Our Technology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6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0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Technology Stack</a:t>
            </a:r>
          </a:p>
        </p:txBody>
      </p:sp>
      <p:sp>
        <p:nvSpPr>
          <p:cNvPr id="10244" name="MessageBox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39700" y="663803"/>
            <a:ext cx="886301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endParaRPr lang="en-US" dirty="0">
              <a:solidFill>
                <a:srgbClr val="00BDF2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 bwMode="gray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GB" sz="800" i="0" u="none" strike="noStrike" cap="none" normalizeH="0" baseline="0" dirty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4</a:t>
            </a:r>
          </a:p>
        </p:txBody>
      </p:sp>
      <p:pic>
        <p:nvPicPr>
          <p:cNvPr id="2050" name="Picture 2" descr="C:\Users\vt57223\Desktop\1200px-Apache_Ignite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663803"/>
            <a:ext cx="2501900" cy="110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t57223\Desktop\main-qimg-fae127a58a86bb853f1f9cbab4a91c7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71" y="1626032"/>
            <a:ext cx="1968629" cy="210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vt57223\Desktop\CSS3_and_HTML5_logos_and_wordmarks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5" y="2330602"/>
            <a:ext cx="2438400" cy="157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vt57223\Desktop\download (1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131" y="4539190"/>
            <a:ext cx="4257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vt57223\Desktop\download (2)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646" y="663803"/>
            <a:ext cx="2008844" cy="157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vt57223\Desktop\1_MNBaWLfru4Ey9B3STWJTuQ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55" y="4806684"/>
            <a:ext cx="2286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vt57223\Desktop\image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388" y="2676788"/>
            <a:ext cx="1681163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javascript 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955" y="2514599"/>
            <a:ext cx="1638831" cy="16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result for groovy png programmi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23767"/>
            <a:ext cx="2753804" cy="13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>
          <a:xfrm>
            <a:off x="140677" y="2631759"/>
            <a:ext cx="8862646" cy="492443"/>
          </a:xfrm>
        </p:spPr>
        <p:txBody>
          <a:bodyPr/>
          <a:lstStyle/>
          <a:p>
            <a:r>
              <a:rPr lang="en-GB" dirty="0" smtClean="0"/>
              <a:t>5. </a:t>
            </a:r>
            <a:r>
              <a:rPr lang="en-US" dirty="0"/>
              <a:t>Challenges/Solutions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5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59837" cy="377825"/>
          </a:xfrm>
        </p:spPr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6781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Software installation: CMP requests delay project work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Solution: </a:t>
            </a:r>
            <a:r>
              <a:rPr lang="en-US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Constant communication with mentors and help desks to expedite the process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Maintaining development standards while adding new features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Solution</a:t>
            </a:r>
            <a:r>
              <a:rPr lang="en-US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working with the experts in the team and regular scrums </a:t>
            </a:r>
            <a:r>
              <a:rPr lang="en-US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amongst ourselves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New </a:t>
            </a:r>
            <a:r>
              <a:rPr lang="en-US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software, tools, programming languages</a:t>
            </a:r>
          </a:p>
          <a:p>
            <a:pPr lvl="1" algn="l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Solution: mentorship from team, external documentations</a:t>
            </a:r>
          </a:p>
          <a:p>
            <a:pPr lvl="1" algn="l">
              <a:lnSpc>
                <a:spcPct val="200000"/>
              </a:lnSpc>
            </a:pPr>
            <a:endParaRPr lang="en-US" alt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19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>
          <a:xfrm>
            <a:off x="140677" y="2631759"/>
            <a:ext cx="8862646" cy="492443"/>
          </a:xfrm>
        </p:spPr>
        <p:txBody>
          <a:bodyPr/>
          <a:lstStyle/>
          <a:p>
            <a:r>
              <a:rPr lang="en-GB" dirty="0"/>
              <a:t>6</a:t>
            </a:r>
            <a:r>
              <a:rPr lang="en-GB" dirty="0" smtClean="0"/>
              <a:t>. </a:t>
            </a:r>
            <a:r>
              <a:rPr lang="en-US" dirty="0" smtClean="0"/>
              <a:t>Impact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42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Incorporation of SQL syntax for simplicity</a:t>
            </a:r>
          </a:p>
          <a:p>
            <a:pPr lvl="1"/>
            <a:r>
              <a:rPr lang="en-US" dirty="0" smtClean="0"/>
              <a:t>Immediate reach to critical data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Ignite increased our backend </a:t>
            </a:r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Made scaling easier</a:t>
            </a:r>
            <a:endParaRPr lang="en-US" dirty="0" smtClean="0"/>
          </a:p>
          <a:p>
            <a:pPr lvl="1"/>
            <a:r>
              <a:rPr lang="en-US" dirty="0" smtClean="0"/>
              <a:t>Rearrangement of the user interface to minimize response </a:t>
            </a:r>
            <a:r>
              <a:rPr lang="en-US" dirty="0" smtClean="0"/>
              <a:t>time</a:t>
            </a:r>
            <a:endParaRPr lang="en-US" dirty="0" smtClean="0"/>
          </a:p>
          <a:p>
            <a:pPr marL="17145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545512" cy="4876800"/>
          </a:xfrm>
        </p:spPr>
        <p:txBody>
          <a:bodyPr/>
          <a:lstStyle/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About Us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Our Assignment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Snapshots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Our Technology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Challenges/Solutions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Impact </a:t>
            </a:r>
          </a:p>
          <a:p>
            <a:pPr marL="342900" indent="-342900">
              <a:buClr>
                <a:schemeClr val="accent3"/>
              </a:buClr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</a:rPr>
              <a:t>Q/A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098" name="TOCHeader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 bwMode="gray">
          <a:xfrm>
            <a:off x="152400" y="457200"/>
            <a:ext cx="8859837" cy="37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r>
              <a:rPr lang="en-US" dirty="0" smtClean="0">
                <a:solidFill>
                  <a:srgbClr val="002D72"/>
                </a:solidFill>
                <a:latin typeface="Arial"/>
              </a:rPr>
              <a:t>Agenda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>
          <a:xfrm>
            <a:off x="140677" y="2631759"/>
            <a:ext cx="8862646" cy="492443"/>
          </a:xfrm>
        </p:spPr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62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https://ignite.apache.org/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References/Sources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" y="2667000"/>
            <a:ext cx="8861425" cy="492443"/>
          </a:xfrm>
          <a:ln w="12700"/>
        </p:spPr>
        <p:txBody>
          <a:bodyPr/>
          <a:lstStyle/>
          <a:p>
            <a:r>
              <a:rPr lang="en-US" dirty="0" smtClean="0"/>
              <a:t>1. About Us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7"/>
          <p:cNvSpPr>
            <a:spLocks noGrp="1" noChangeArrowheads="1"/>
          </p:cNvSpPr>
          <p:nvPr>
            <p:ph sz="half" idx="1"/>
          </p:nvPr>
        </p:nvSpPr>
        <p:spPr bwMode="gray"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D72"/>
                </a:solidFill>
              </a:rPr>
              <a:t>Our Team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DF2"/>
                </a:solidFill>
              </a:rPr>
              <a:t>Mentors/Buddies</a:t>
            </a:r>
          </a:p>
          <a:p>
            <a:pPr lvl="1"/>
            <a:r>
              <a:rPr lang="en-US" dirty="0" smtClean="0"/>
              <a:t>Sam Eberspacher</a:t>
            </a:r>
          </a:p>
          <a:p>
            <a:pPr lvl="2"/>
            <a:r>
              <a:rPr lang="en-US" dirty="0" smtClean="0"/>
              <a:t>Vincent Taylor</a:t>
            </a:r>
          </a:p>
          <a:p>
            <a:pPr lvl="1"/>
            <a:r>
              <a:rPr lang="en-US" dirty="0" smtClean="0"/>
              <a:t>Moshe Teitz</a:t>
            </a:r>
          </a:p>
          <a:p>
            <a:pPr lvl="2"/>
            <a:r>
              <a:rPr lang="en-US" dirty="0" smtClean="0"/>
              <a:t>Mandy Hsu</a:t>
            </a:r>
          </a:p>
          <a:p>
            <a:pPr lvl="1"/>
            <a:r>
              <a:rPr lang="en-US" dirty="0" smtClean="0"/>
              <a:t>Tenzing </a:t>
            </a:r>
            <a:r>
              <a:rPr lang="en-US" dirty="0"/>
              <a:t>P</a:t>
            </a:r>
            <a:r>
              <a:rPr lang="en-US" dirty="0" smtClean="0"/>
              <a:t>assang</a:t>
            </a:r>
          </a:p>
          <a:p>
            <a:pPr lvl="2"/>
            <a:r>
              <a:rPr lang="en-US" dirty="0" smtClean="0"/>
              <a:t>Tahiya Chowdhury</a:t>
            </a:r>
          </a:p>
        </p:txBody>
      </p:sp>
      <p:sp>
        <p:nvSpPr>
          <p:cNvPr id="6146" name="Rectangle 62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Rates – ICG Technology</a:t>
            </a:r>
          </a:p>
        </p:txBody>
      </p:sp>
      <p:sp>
        <p:nvSpPr>
          <p:cNvPr id="6149" name="Line 12"/>
          <p:cNvSpPr>
            <a:spLocks noChangeShapeType="1"/>
          </p:cNvSpPr>
          <p:nvPr/>
        </p:nvSpPr>
        <p:spPr bwMode="gray">
          <a:xfrm flipH="1">
            <a:off x="3962400" y="1219200"/>
            <a:ext cx="0" cy="4876800"/>
          </a:xfrm>
          <a:prstGeom prst="line">
            <a:avLst/>
          </a:prstGeom>
          <a:noFill/>
          <a:ln w="9525" cap="rnd">
            <a:solidFill>
              <a:schemeClr val="accent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54" name="MessageLine"/>
          <p:cNvSpPr>
            <a:spLocks noChangeShapeType="1"/>
          </p:cNvSpPr>
          <p:nvPr/>
        </p:nvSpPr>
        <p:spPr bwMode="gray">
          <a:xfrm>
            <a:off x="139700" y="666"/>
            <a:ext cx="8864600" cy="0"/>
          </a:xfrm>
          <a:prstGeom prst="line">
            <a:avLst/>
          </a:prstGeom>
          <a:noFill/>
          <a:ln w="6350">
            <a:solidFill>
              <a:srgbClr val="9799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D72"/>
                </a:solidFill>
              </a:rPr>
              <a:t>Rates Technology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DF2"/>
                </a:solidFill>
              </a:rPr>
              <a:t>Managers</a:t>
            </a:r>
            <a:endParaRPr lang="en-US" b="1" dirty="0">
              <a:solidFill>
                <a:srgbClr val="002D72"/>
              </a:solidFill>
            </a:endParaRPr>
          </a:p>
          <a:p>
            <a:r>
              <a:rPr lang="en-US" dirty="0" smtClean="0"/>
              <a:t>Phillip Jung</a:t>
            </a:r>
          </a:p>
          <a:p>
            <a:r>
              <a:rPr lang="en-US" dirty="0" smtClean="0"/>
              <a:t>Jonathan </a:t>
            </a:r>
            <a:r>
              <a:rPr lang="en-US" dirty="0" err="1" smtClean="0"/>
              <a:t>Elphick</a:t>
            </a:r>
            <a:endParaRPr lang="en-US" dirty="0"/>
          </a:p>
        </p:txBody>
      </p:sp>
      <p:sp>
        <p:nvSpPr>
          <p:cNvPr id="12" name="MessageLine"/>
          <p:cNvSpPr>
            <a:spLocks noChangeShapeType="1"/>
          </p:cNvSpPr>
          <p:nvPr/>
        </p:nvSpPr>
        <p:spPr bwMode="gray">
          <a:xfrm>
            <a:off x="139700" y="1054100"/>
            <a:ext cx="8864600" cy="0"/>
          </a:xfrm>
          <a:prstGeom prst="line">
            <a:avLst/>
          </a:prstGeom>
          <a:noFill/>
          <a:ln w="6350">
            <a:solidFill>
              <a:srgbClr val="9799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Deals within the G10 market</a:t>
            </a:r>
          </a:p>
          <a:p>
            <a:r>
              <a:rPr lang="en-US" dirty="0" smtClean="0"/>
              <a:t>Exclusive for e trading</a:t>
            </a:r>
          </a:p>
          <a:p>
            <a:r>
              <a:rPr lang="en-US" dirty="0" smtClean="0"/>
              <a:t>Develops important internal software such as the pricing tool for </a:t>
            </a:r>
            <a:r>
              <a:rPr lang="en-US" smtClean="0"/>
              <a:t>various bonds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1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42SD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ctrTitle"/>
          </p:nvPr>
        </p:nvSpPr>
        <p:spPr bwMode="gray">
          <a:ln w="12700"/>
        </p:spPr>
        <p:txBody>
          <a:bodyPr/>
          <a:lstStyle/>
          <a:p>
            <a:r>
              <a:rPr lang="en-US" dirty="0" smtClean="0"/>
              <a:t>2. Common Slides</a:t>
            </a:r>
          </a:p>
        </p:txBody>
      </p:sp>
      <p:sp>
        <p:nvSpPr>
          <p:cNvPr id="8196" name="Rectangle 83"/>
          <p:cNvSpPr>
            <a:spLocks noGrp="1" noChangeArrowheads="1"/>
          </p:cNvSpPr>
          <p:nvPr>
            <p:ph type="ctrTitle"/>
          </p:nvPr>
        </p:nvSpPr>
        <p:spPr bwMode="gray">
          <a:xfrm>
            <a:off x="141288" y="2631758"/>
            <a:ext cx="8861425" cy="492443"/>
          </a:xfrm>
          <a:ln w="12700"/>
        </p:spPr>
        <p:txBody>
          <a:bodyPr/>
          <a:lstStyle/>
          <a:p>
            <a:r>
              <a:rPr lang="en-US" dirty="0" smtClean="0"/>
              <a:t>2. Our Assignment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7"/>
          <p:cNvSpPr>
            <a:spLocks noGrp="1" noChangeArrowheads="1"/>
          </p:cNvSpPr>
          <p:nvPr>
            <p:ph sz="half" idx="1"/>
          </p:nvPr>
        </p:nvSpPr>
        <p:spPr bwMode="gray">
          <a:xfrm>
            <a:off x="228600" y="1295400"/>
            <a:ext cx="3821112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D72"/>
                </a:solidFill>
              </a:rPr>
              <a:t>Glance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DF2"/>
                </a:solidFill>
              </a:rPr>
              <a:t>How it worked</a:t>
            </a:r>
          </a:p>
          <a:p>
            <a:r>
              <a:rPr lang="en-US" dirty="0" smtClean="0"/>
              <a:t>Primary Functions</a:t>
            </a:r>
          </a:p>
          <a:p>
            <a:pPr lvl="1"/>
            <a:r>
              <a:rPr lang="en-US" dirty="0" smtClean="0"/>
              <a:t>Monitoring existing tools’ health status that are internal to rates </a:t>
            </a:r>
          </a:p>
          <a:p>
            <a:r>
              <a:rPr lang="en-US" dirty="0" smtClean="0"/>
              <a:t>Participating Members</a:t>
            </a:r>
          </a:p>
          <a:p>
            <a:pPr lvl="1"/>
            <a:r>
              <a:rPr lang="en-US" dirty="0" smtClean="0"/>
              <a:t>Glance</a:t>
            </a:r>
          </a:p>
          <a:p>
            <a:pPr lvl="2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MKV Fetch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asks</a:t>
            </a:r>
          </a:p>
          <a:p>
            <a:pPr lvl="1"/>
            <a:r>
              <a:rPr lang="en-US" dirty="0" smtClean="0"/>
              <a:t>Web Server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asks</a:t>
            </a:r>
          </a:p>
        </p:txBody>
      </p:sp>
      <p:sp>
        <p:nvSpPr>
          <p:cNvPr id="6146" name="Rectangle 62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Rates – ICG Technology</a:t>
            </a:r>
          </a:p>
        </p:txBody>
      </p:sp>
      <p:sp>
        <p:nvSpPr>
          <p:cNvPr id="6149" name="Line 12"/>
          <p:cNvSpPr>
            <a:spLocks noChangeShapeType="1"/>
          </p:cNvSpPr>
          <p:nvPr/>
        </p:nvSpPr>
        <p:spPr bwMode="gray">
          <a:xfrm flipH="1">
            <a:off x="4267200" y="1219200"/>
            <a:ext cx="0" cy="4876800"/>
          </a:xfrm>
          <a:prstGeom prst="line">
            <a:avLst/>
          </a:prstGeom>
          <a:noFill/>
          <a:ln w="9525" cap="rnd">
            <a:solidFill>
              <a:schemeClr val="accent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54" name="MessageLine"/>
          <p:cNvSpPr>
            <a:spLocks noChangeShapeType="1"/>
          </p:cNvSpPr>
          <p:nvPr/>
        </p:nvSpPr>
        <p:spPr bwMode="gray">
          <a:xfrm>
            <a:off x="139700" y="666"/>
            <a:ext cx="8864600" cy="0"/>
          </a:xfrm>
          <a:prstGeom prst="line">
            <a:avLst/>
          </a:prstGeom>
          <a:noFill/>
          <a:ln w="6350">
            <a:solidFill>
              <a:srgbClr val="9799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38133" y="1295400"/>
            <a:ext cx="4267201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D72"/>
                </a:solidFill>
              </a:rPr>
              <a:t>Glance 2.0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DF2"/>
                </a:solidFill>
              </a:rPr>
              <a:t>Our Changes</a:t>
            </a:r>
          </a:p>
          <a:p>
            <a:r>
              <a:rPr lang="en-US" dirty="0"/>
              <a:t>Primary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/>
              <a:t>Monitoring existing tools’ health status that are internal to rates </a:t>
            </a:r>
            <a:endParaRPr lang="en-US" dirty="0" smtClean="0"/>
          </a:p>
          <a:p>
            <a:r>
              <a:rPr lang="en-US" dirty="0" smtClean="0"/>
              <a:t>Participating Members</a:t>
            </a:r>
          </a:p>
          <a:p>
            <a:pPr lvl="1"/>
            <a:r>
              <a:rPr lang="en-US" dirty="0" smtClean="0"/>
              <a:t>Glance 2.0</a:t>
            </a:r>
            <a:endParaRPr lang="en-US" dirty="0"/>
          </a:p>
          <a:p>
            <a:pPr lvl="1"/>
            <a:r>
              <a:rPr lang="en-US" dirty="0" smtClean="0"/>
              <a:t>Ignite Cluster</a:t>
            </a:r>
            <a:endParaRPr lang="en-US" dirty="0"/>
          </a:p>
          <a:p>
            <a:pPr lvl="2"/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  <a:p>
            <a:pPr lvl="1"/>
            <a:r>
              <a:rPr lang="en-US" dirty="0"/>
              <a:t>Web Server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asks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2" name="MessageLine"/>
          <p:cNvSpPr>
            <a:spLocks noChangeShapeType="1"/>
          </p:cNvSpPr>
          <p:nvPr/>
        </p:nvSpPr>
        <p:spPr bwMode="gray">
          <a:xfrm>
            <a:off x="139700" y="1054100"/>
            <a:ext cx="8864600" cy="0"/>
          </a:xfrm>
          <a:prstGeom prst="line">
            <a:avLst/>
          </a:prstGeom>
          <a:noFill/>
          <a:ln w="6350">
            <a:solidFill>
              <a:srgbClr val="97999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8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 bwMode="gray">
          <a:xfrm>
            <a:off x="140677" y="2631759"/>
            <a:ext cx="8862646" cy="492443"/>
          </a:xfrm>
        </p:spPr>
        <p:txBody>
          <a:bodyPr/>
          <a:lstStyle/>
          <a:p>
            <a:r>
              <a:rPr lang="en-GB" dirty="0" smtClean="0"/>
              <a:t>3. Snapshots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52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 bwMode="gray">
          <a:xfrm>
            <a:off x="141289" y="1295400"/>
            <a:ext cx="8850312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Home page of Glance 2.0: Filters the nodes by their status and displaying those failing by default for immediate attention</a:t>
            </a:r>
          </a:p>
        </p:txBody>
      </p:sp>
      <p:sp>
        <p:nvSpPr>
          <p:cNvPr id="9218" name="Rectangle 30"/>
          <p:cNvSpPr>
            <a:spLocks noGrp="1" noChangeArrowheads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Glance Snapshots</a:t>
            </a:r>
          </a:p>
        </p:txBody>
      </p:sp>
      <p:grpSp>
        <p:nvGrpSpPr>
          <p:cNvPr id="9220" name="Group 33"/>
          <p:cNvGrpSpPr>
            <a:grpSpLocks/>
          </p:cNvGrpSpPr>
          <p:nvPr/>
        </p:nvGrpSpPr>
        <p:grpSpPr bwMode="gray">
          <a:xfrm>
            <a:off x="139700" y="663575"/>
            <a:ext cx="8864600" cy="390524"/>
            <a:chOff x="88" y="418"/>
            <a:chExt cx="5584" cy="246"/>
          </a:xfrm>
        </p:grpSpPr>
        <p:sp>
          <p:nvSpPr>
            <p:cNvPr id="9223" name="MessageBox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88" y="418"/>
              <a:ext cx="558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/>
              <a:endParaRPr lang="en-US" dirty="0">
                <a:solidFill>
                  <a:srgbClr val="00BDF2"/>
                </a:solidFill>
              </a:endParaRPr>
            </a:p>
          </p:txBody>
        </p:sp>
        <p:sp>
          <p:nvSpPr>
            <p:cNvPr id="9224" name="MessageLine"/>
            <p:cNvSpPr>
              <a:spLocks noChangeShapeType="1"/>
            </p:cNvSpPr>
            <p:nvPr/>
          </p:nvSpPr>
          <p:spPr bwMode="gray">
            <a:xfrm>
              <a:off x="88" y="664"/>
              <a:ext cx="5584" cy="0"/>
            </a:xfrm>
            <a:prstGeom prst="line">
              <a:avLst/>
            </a:prstGeom>
            <a:noFill/>
            <a:ln w="6350">
              <a:solidFill>
                <a:srgbClr val="97999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" name="Rectangle 6"/>
          <p:cNvSpPr/>
          <p:nvPr>
            <p:custDataLst>
              <p:tags r:id="rId2"/>
            </p:custDataLst>
          </p:nvPr>
        </p:nvSpPr>
        <p:spPr bwMode="gray">
          <a:xfrm>
            <a:off x="165100" y="671830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GB" sz="800" i="0" u="none" strike="noStrike" cap="none" normalizeH="0" baseline="0" dirty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3</a:t>
            </a:r>
          </a:p>
        </p:txBody>
      </p:sp>
      <p:sp>
        <p:nvSpPr>
          <p:cNvPr id="8" name="Rectangle 7"/>
          <p:cNvSpPr/>
          <p:nvPr>
            <p:custDataLst>
              <p:tags r:id="rId3"/>
            </p:custDataLst>
          </p:nvPr>
        </p:nvSpPr>
        <p:spPr bwMode="gray">
          <a:xfrm>
            <a:off x="475488" y="6718300"/>
            <a:ext cx="68707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en-GB" sz="800" i="0" u="none" strike="noStrike" cap="none" normalizeH="0" baseline="0" dirty="0" smtClean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Text and Layouts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8" y="1828800"/>
            <a:ext cx="4448438" cy="335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36100"/>
            <a:ext cx="4727046" cy="329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Section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OC"/>
  <p:tag name="LAYOUT" val="ppLayoutTitleOnl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OCHead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woObject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woObject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heme/theme1.xml><?xml version="1.0" encoding="utf-8"?>
<a:theme xmlns:a="http://schemas.openxmlformats.org/drawingml/2006/main" name="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7eaf79ea-dfed-403e-a941-4f673a24b94d">IPRODTECH-1269576426-6</_dlc_DocId>
    <_dlc_DocIdUrl xmlns="7eaf79ea-dfed-403e-a941-4f673a24b94d">
      <Url>https://chieftechnologyoffice.home.citi.net/sites/iprodtech/_layouts/15/DocIdRedir.aspx?ID=IPRODTECH-1269576426-6</Url>
      <Description>IPRODTECH-1269576426-6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BB48373686D4281782DB71496FE50" ma:contentTypeVersion="0" ma:contentTypeDescription="Create a new document." ma:contentTypeScope="" ma:versionID="e2e26dfa662dcb3def3a3da1e251fb34">
  <xsd:schema xmlns:xsd="http://www.w3.org/2001/XMLSchema" xmlns:xs="http://www.w3.org/2001/XMLSchema" xmlns:p="http://schemas.microsoft.com/office/2006/metadata/properties" xmlns:ns2="7eaf79ea-dfed-403e-a941-4f673a24b94d" targetNamespace="http://schemas.microsoft.com/office/2006/metadata/properties" ma:root="true" ma:fieldsID="6e7ce9fae7b5e85a2e08a35008417a7c" ns2:_="">
    <xsd:import namespace="7eaf79ea-dfed-403e-a941-4f673a24b9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af79ea-dfed-403e-a941-4f673a24b9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F378FE-CA2B-498B-A7F7-96BFA5F1F013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7eaf79ea-dfed-403e-a941-4f673a24b94d"/>
  </ds:schemaRefs>
</ds:datastoreItem>
</file>

<file path=customXml/itemProps2.xml><?xml version="1.0" encoding="utf-8"?>
<ds:datastoreItem xmlns:ds="http://schemas.openxmlformats.org/officeDocument/2006/customXml" ds:itemID="{039408DE-F788-4748-9A56-BD416FBDE05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434F1EC3-F228-4D6B-886A-F8AC776598B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A18DB3E-A475-405E-AB8E-A4612DD511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af79ea-dfed-403e-a941-4f673a24b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ICG_Pres(Letter)</Template>
  <TotalTime>554</TotalTime>
  <Words>327</Words>
  <Application>Microsoft Office PowerPoint</Application>
  <PresentationFormat>Letter Paper (8.5x11 in)</PresentationFormat>
  <Paragraphs>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ICG_Pres(Letter)</vt:lpstr>
      <vt:lpstr>Glance 2.0</vt:lpstr>
      <vt:lpstr>Agenda</vt:lpstr>
      <vt:lpstr>1. About Us</vt:lpstr>
      <vt:lpstr>Rates – ICG Technology</vt:lpstr>
      <vt:lpstr>Rates Technology</vt:lpstr>
      <vt:lpstr>2. Common Slides</vt:lpstr>
      <vt:lpstr>Rates – ICG Technology</vt:lpstr>
      <vt:lpstr>3. Snapshots</vt:lpstr>
      <vt:lpstr>Glance Snapshots</vt:lpstr>
      <vt:lpstr>Glance Snapshots</vt:lpstr>
      <vt:lpstr>Ignite Snapshots</vt:lpstr>
      <vt:lpstr>Running Checks (Glance Ignite Communication)</vt:lpstr>
      <vt:lpstr>Running Checks (Glance Ignite Communication)</vt:lpstr>
      <vt:lpstr>4. Our Technology</vt:lpstr>
      <vt:lpstr>Technology Stack</vt:lpstr>
      <vt:lpstr>5. Challenges/Solutions</vt:lpstr>
      <vt:lpstr>Challenges and Solutions</vt:lpstr>
      <vt:lpstr>6. Impact</vt:lpstr>
      <vt:lpstr>Impact</vt:lpstr>
      <vt:lpstr>Questions?</vt:lpstr>
      <vt:lpstr>References/Sources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Glance 2.0</dc:title>
  <dc:creator>Taylor, Vincent [ICG-IT]</dc:creator>
  <cp:lastModifiedBy>Chowdhury, Tahiya [ICG-IT]</cp:lastModifiedBy>
  <cp:revision>37</cp:revision>
  <cp:lastPrinted>2007-05-14T17:20:06Z</cp:lastPrinted>
  <dcterms:created xsi:type="dcterms:W3CDTF">2018-07-13T13:34:59Z</dcterms:created>
  <dcterms:modified xsi:type="dcterms:W3CDTF">2018-07-16T18:40:38Z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COpt">
    <vt:lpwstr>1</vt:lpwstr>
  </property>
  <property fmtid="{D5CDD505-2E9C-101B-9397-08002B2CF9AE}" pid="3" name="PNSOpt">
    <vt:lpwstr>1s</vt:lpwstr>
  </property>
  <property fmtid="{D5CDD505-2E9C-101B-9397-08002B2CF9AE}" pid="4" name="PB_DisclaimerDB">
    <vt:bool>true</vt:bool>
  </property>
  <property fmtid="{D5CDD505-2E9C-101B-9397-08002B2CF9AE}" pid="5" name="ICGToolkitIsDisclaimer">
    <vt:bool>true</vt:bool>
  </property>
  <property fmtid="{D5CDD505-2E9C-101B-9397-08002B2CF9AE}" pid="6" name="Pitchbook Compatible">
    <vt:lpwstr>Yes</vt:lpwstr>
  </property>
  <property fmtid="{D5CDD505-2E9C-101B-9397-08002B2CF9AE}" pid="7" name="ContentTypeId">
    <vt:lpwstr>0x010100CF8BB48373686D4281782DB71496FE50</vt:lpwstr>
  </property>
  <property fmtid="{D5CDD505-2E9C-101B-9397-08002B2CF9AE}" pid="8" name="_dlc_DocIdItemGuid">
    <vt:lpwstr>36e8ddb7-e57a-41f6-b983-830d48206cf1</vt:lpwstr>
  </property>
</Properties>
</file>