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32"/>
  </p:notesMasterIdLst>
  <p:handoutMasterIdLst>
    <p:handoutMasterId r:id="rId33"/>
  </p:handoutMasterIdLst>
  <p:sldIdLst>
    <p:sldId id="408" r:id="rId6"/>
    <p:sldId id="451" r:id="rId7"/>
    <p:sldId id="344" r:id="rId8"/>
    <p:sldId id="353" r:id="rId9"/>
    <p:sldId id="468" r:id="rId10"/>
    <p:sldId id="433" r:id="rId11"/>
    <p:sldId id="460" r:id="rId12"/>
    <p:sldId id="454" r:id="rId13"/>
    <p:sldId id="471" r:id="rId14"/>
    <p:sldId id="475" r:id="rId15"/>
    <p:sldId id="476" r:id="rId16"/>
    <p:sldId id="477" r:id="rId17"/>
    <p:sldId id="434" r:id="rId18"/>
    <p:sldId id="478" r:id="rId19"/>
    <p:sldId id="474" r:id="rId20"/>
    <p:sldId id="473" r:id="rId21"/>
    <p:sldId id="472" r:id="rId22"/>
    <p:sldId id="479" r:id="rId23"/>
    <p:sldId id="461" r:id="rId24"/>
    <p:sldId id="462" r:id="rId25"/>
    <p:sldId id="435" r:id="rId26"/>
    <p:sldId id="464" r:id="rId27"/>
    <p:sldId id="467" r:id="rId28"/>
    <p:sldId id="470" r:id="rId29"/>
    <p:sldId id="469" r:id="rId30"/>
    <p:sldId id="465" r:id="rId31"/>
  </p:sldIdLst>
  <p:sldSz cx="9144000" cy="6858000" type="letter"/>
  <p:notesSz cx="6810375" cy="9942513"/>
  <p:defaultTex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000000"/>
    <a:srgbClr val="97999B"/>
    <a:srgbClr val="890C58"/>
    <a:srgbClr val="00843D"/>
    <a:srgbClr val="C99700"/>
    <a:srgbClr val="CCF2FC"/>
    <a:srgbClr val="EAEBEB"/>
    <a:srgbClr val="CB6015"/>
    <a:srgbClr val="99D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14" autoAdjust="0"/>
    <p:restoredTop sz="95297" autoAdjust="0"/>
  </p:normalViewPr>
  <p:slideViewPr>
    <p:cSldViewPr>
      <p:cViewPr>
        <p:scale>
          <a:sx n="112" d="100"/>
          <a:sy n="112" d="100"/>
        </p:scale>
        <p:origin x="-582" y="492"/>
      </p:cViewPr>
      <p:guideLst>
        <p:guide orient="horz" pos="2256"/>
        <p:guide orient="horz" pos="4032"/>
        <p:guide orient="horz" pos="288"/>
        <p:guide orient="horz" pos="432"/>
        <p:guide orient="horz" pos="672"/>
        <p:guide orient="horz" pos="3888"/>
        <p:guide orient="horz" pos="816"/>
        <p:guide orient="horz" pos="2448"/>
        <p:guide orient="horz" pos="2352"/>
        <p:guide pos="2880"/>
        <p:guide pos="96"/>
        <p:guide pos="5664"/>
        <p:guide pos="2784"/>
        <p:guide pos="297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6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t" anchorCtr="0" compatLnSpc="1">
            <a:prstTxWarp prst="textNoShape">
              <a:avLst/>
            </a:prstTxWarp>
          </a:bodyPr>
          <a:lstStyle>
            <a:lvl1pPr algn="l" defTabSz="882650">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849688" y="0"/>
            <a:ext cx="2960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t" anchorCtr="0" compatLnSpc="1">
            <a:prstTxWarp prst="textNoShape">
              <a:avLst/>
            </a:prstTxWarp>
          </a:bodyPr>
          <a:lstStyle>
            <a:lvl1pPr algn="r" defTabSz="882650">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0" y="9453563"/>
            <a:ext cx="296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b" anchorCtr="0" compatLnSpc="1">
            <a:prstTxWarp prst="textNoShape">
              <a:avLst/>
            </a:prstTxWarp>
          </a:bodyPr>
          <a:lstStyle>
            <a:lvl1pPr algn="l" defTabSz="882650">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849688" y="9453563"/>
            <a:ext cx="2960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b" anchorCtr="0" compatLnSpc="1">
            <a:prstTxWarp prst="textNoShape">
              <a:avLst/>
            </a:prstTxWarp>
          </a:bodyPr>
          <a:lstStyle>
            <a:lvl1pPr algn="r" defTabSz="882650">
              <a:defRPr sz="1100" smtClean="0"/>
            </a:lvl1pPr>
          </a:lstStyle>
          <a:p>
            <a:pPr>
              <a:defRPr/>
            </a:pPr>
            <a:fld id="{14AAC22D-4B94-4481-85A5-0EE229BEB728}" type="slidenum">
              <a:rPr lang="en-US"/>
              <a:pPr>
                <a:defRPr/>
              </a:pPr>
              <a:t>‹#›</a:t>
            </a:fld>
            <a:endParaRPr lang="en-US" dirty="0"/>
          </a:p>
        </p:txBody>
      </p:sp>
    </p:spTree>
    <p:extLst>
      <p:ext uri="{BB962C8B-B14F-4D97-AF65-F5344CB8AC3E}">
        <p14:creationId xmlns:p14="http://schemas.microsoft.com/office/powerpoint/2010/main" val="25388871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9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lvl1pPr algn="l" defTabSz="898525">
              <a:defRPr sz="1100" smtClean="0"/>
            </a:lvl1pPr>
          </a:lstStyle>
          <a:p>
            <a:pPr>
              <a:defRPr/>
            </a:pPr>
            <a:endParaRPr lang="en-US" dirty="0"/>
          </a:p>
        </p:txBody>
      </p:sp>
      <p:sp>
        <p:nvSpPr>
          <p:cNvPr id="29699" name="Rectangle 3"/>
          <p:cNvSpPr>
            <a:spLocks noGrp="1" noChangeArrowheads="1"/>
          </p:cNvSpPr>
          <p:nvPr>
            <p:ph type="dt" idx="1"/>
          </p:nvPr>
        </p:nvSpPr>
        <p:spPr bwMode="auto">
          <a:xfrm>
            <a:off x="3859213" y="0"/>
            <a:ext cx="2949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lvl1pPr algn="r" defTabSz="898525">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919163" y="747713"/>
            <a:ext cx="4972050"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79450" y="4722813"/>
            <a:ext cx="5451475"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9447213"/>
            <a:ext cx="2949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b" anchorCtr="0" compatLnSpc="1">
            <a:prstTxWarp prst="textNoShape">
              <a:avLst/>
            </a:prstTxWarp>
          </a:bodyPr>
          <a:lstStyle>
            <a:lvl1pPr algn="l" defTabSz="898525">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859213" y="9447213"/>
            <a:ext cx="2949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b" anchorCtr="0" compatLnSpc="1">
            <a:prstTxWarp prst="textNoShape">
              <a:avLst/>
            </a:prstTxWarp>
          </a:bodyPr>
          <a:lstStyle>
            <a:lvl1pPr algn="r" defTabSz="898525">
              <a:defRPr sz="1100" smtClean="0"/>
            </a:lvl1pPr>
          </a:lstStyle>
          <a:p>
            <a:pPr>
              <a:defRPr/>
            </a:pPr>
            <a:fld id="{EFE99B4E-A465-4296-9E41-3B4D0F5F29C0}" type="slidenum">
              <a:rPr lang="en-US"/>
              <a:pPr>
                <a:defRPr/>
              </a:pPr>
              <a:t>‹#›</a:t>
            </a:fld>
            <a:endParaRPr lang="en-US" dirty="0"/>
          </a:p>
        </p:txBody>
      </p:sp>
    </p:spTree>
    <p:extLst>
      <p:ext uri="{BB962C8B-B14F-4D97-AF65-F5344CB8AC3E}">
        <p14:creationId xmlns:p14="http://schemas.microsoft.com/office/powerpoint/2010/main" val="18185055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edt-confluence.nam.nsroot.net/confluence/display/1571041/MkvFetch+and+Python+librari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cedt-confluence.nam.nsroot.net/confluence/pages/viewpage.action?pageId=21705636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4</a:t>
            </a:fld>
            <a:endParaRPr lang="en-US" dirty="0"/>
          </a:p>
        </p:txBody>
      </p:sp>
    </p:spTree>
    <p:extLst>
      <p:ext uri="{BB962C8B-B14F-4D97-AF65-F5344CB8AC3E}">
        <p14:creationId xmlns:p14="http://schemas.microsoft.com/office/powerpoint/2010/main" val="2138074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endParaRPr lang="en-US" baseline="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smtClean="0">
                <a:solidFill>
                  <a:schemeClr val="tx1"/>
                </a:solidFill>
                <a:effectLst/>
                <a:latin typeface="Arial" pitchFamily="34" charset="0"/>
                <a:ea typeface="ヒラギノ角ゴ Pro W3" pitchFamily="124" charset="-128"/>
                <a:cs typeface="Geneva" pitchFamily="34" charset="0"/>
              </a:rPr>
              <a:t>Glance </a:t>
            </a:r>
            <a:r>
              <a:rPr lang="en-US" sz="1200" b="0" i="0" kern="1200" dirty="0" smtClean="0">
                <a:solidFill>
                  <a:schemeClr val="tx1"/>
                </a:solidFill>
                <a:effectLst/>
                <a:latin typeface="Arial" pitchFamily="34" charset="0"/>
                <a:ea typeface="ヒラギノ角ゴ Pro W3" pitchFamily="124" charset="-128"/>
                <a:cs typeface="Geneva" pitchFamily="34" charset="0"/>
              </a:rPr>
              <a:t>is structured as a disconnected and directed graph of system check states – closed, pass, warn, or fail. In essence, the suite nodes in Glance represent these system checks and edges, the internal nodes, represent check state inheritance. For example, on</a:t>
            </a:r>
            <a:r>
              <a:rPr lang="en-US" sz="1200" b="0" i="0" kern="1200" baseline="0" dirty="0" smtClean="0">
                <a:solidFill>
                  <a:schemeClr val="tx1"/>
                </a:solidFill>
                <a:effectLst/>
                <a:latin typeface="Arial" pitchFamily="34" charset="0"/>
                <a:ea typeface="ヒラギノ角ゴ Pro W3" pitchFamily="124" charset="-128"/>
                <a:cs typeface="Geneva" pitchFamily="34" charset="0"/>
              </a:rPr>
              <a:t> the home page, </a:t>
            </a:r>
            <a:endParaRPr lang="en-US" sz="1200" b="0" i="0" kern="1200" dirty="0" smtClean="0">
              <a:solidFill>
                <a:schemeClr val="tx1"/>
              </a:solidFill>
              <a:effectLst/>
              <a:latin typeface="Arial" pitchFamily="34" charset="0"/>
              <a:ea typeface="ヒラギノ角ゴ Pro W3" pitchFamily="124" charset="-128"/>
              <a:cs typeface="Geneva"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en-US" baseline="0" dirty="0" smtClean="0"/>
              <a:t>For our particular group, the platform usually carries Pricing, IMM, and Distribution. The table below would display all failing tools, if any, within their respective category.</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15</a:t>
            </a:fld>
            <a:endParaRPr lang="en-US" dirty="0"/>
          </a:p>
        </p:txBody>
      </p:sp>
    </p:spTree>
    <p:extLst>
      <p:ext uri="{BB962C8B-B14F-4D97-AF65-F5344CB8AC3E}">
        <p14:creationId xmlns:p14="http://schemas.microsoft.com/office/powerpoint/2010/main" val="203327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Vincent:</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19</a:t>
            </a:fld>
            <a:endParaRPr lang="en-US" dirty="0"/>
          </a:p>
        </p:txBody>
      </p:sp>
    </p:spTree>
    <p:extLst>
      <p:ext uri="{BB962C8B-B14F-4D97-AF65-F5344CB8AC3E}">
        <p14:creationId xmlns:p14="http://schemas.microsoft.com/office/powerpoint/2010/main" val="334917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The</a:t>
            </a:r>
            <a:r>
              <a:rPr lang="en-US" baseline="0" dirty="0" smtClean="0"/>
              <a:t> first point: When we first came on-board, we were unfamiliar with the designated technologies, which in our case included Apache Ignite for backend and </a:t>
            </a:r>
            <a:r>
              <a:rPr lang="en-US" baseline="0" dirty="0" err="1" smtClean="0"/>
              <a:t>javascript</a:t>
            </a:r>
            <a:r>
              <a:rPr lang="en-US" baseline="0" dirty="0" smtClean="0"/>
              <a:t> with grails in the front-end. Although we did get a few pointers from our mentors and managers to read up on external documentation prior to the internship, it was still extremely helpful to walk through some of the processes with mentors in person.</a:t>
            </a:r>
          </a:p>
          <a:p>
            <a:endParaRPr lang="en-US" baseline="0" dirty="0" smtClean="0"/>
          </a:p>
          <a:p>
            <a:r>
              <a:rPr lang="en-US" dirty="0" smtClean="0"/>
              <a:t>The second point: One</a:t>
            </a:r>
            <a:r>
              <a:rPr lang="en-US" baseline="0" dirty="0" smtClean="0"/>
              <a:t> of the main challenges was to evaluate the different ways to achieve the business requirements set by our clients, which is the production support team. </a:t>
            </a:r>
            <a:r>
              <a:rPr lang="en-US" dirty="0" smtClean="0"/>
              <a:t> The</a:t>
            </a:r>
            <a:r>
              <a:rPr lang="en-US" baseline="0" dirty="0" smtClean="0"/>
              <a:t> requirements we received from the production support team were simple and straightforward. They want the general performance to be optimized and scalable; they need the access any information as quickly as possible whenever it is throwing an error. However, understanding how to best display the information to facilitate user access and rearranging the backend database such that it should optimize data fetching performance was a lot more work than we originally thought.</a:t>
            </a:r>
          </a:p>
          <a:p>
            <a:endParaRPr lang="en-US" dirty="0" smtClean="0"/>
          </a:p>
          <a:p>
            <a:r>
              <a:rPr lang="en-US" dirty="0" smtClean="0"/>
              <a:t>The third point: </a:t>
            </a:r>
            <a:r>
              <a:rPr lang="en-US" baseline="0" dirty="0" smtClean="0"/>
              <a:t>After we past the point where we proved our point of concept and started testing our system against more data, which was around 12GB, the memory allocated on local machine became insufficient to develop any new changes that we made in the middle-end.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23</a:t>
            </a:fld>
            <a:endParaRPr lang="en-US" dirty="0"/>
          </a:p>
        </p:txBody>
      </p:sp>
    </p:spTree>
    <p:extLst>
      <p:ext uri="{BB962C8B-B14F-4D97-AF65-F5344CB8AC3E}">
        <p14:creationId xmlns:p14="http://schemas.microsoft.com/office/powerpoint/2010/main" val="200756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G10</a:t>
            </a:r>
            <a:r>
              <a:rPr lang="en-US" baseline="0" dirty="0" smtClean="0"/>
              <a:t> rates include G10 trading, G10 sales, Quants, MRM (market risk management) , PCG, Audit and other legal support team, and production support.</a:t>
            </a:r>
          </a:p>
          <a:p>
            <a:r>
              <a:rPr lang="en-US" baseline="0" dirty="0" smtClean="0"/>
              <a:t>G10 rates tech itself has several departments: e-Trading, TPS (official trade capture service), MTFD (markets treasury finance desk), risk</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5</a:t>
            </a:fld>
            <a:endParaRPr lang="en-US" dirty="0"/>
          </a:p>
        </p:txBody>
      </p:sp>
    </p:spTree>
    <p:extLst>
      <p:ext uri="{BB962C8B-B14F-4D97-AF65-F5344CB8AC3E}">
        <p14:creationId xmlns:p14="http://schemas.microsoft.com/office/powerpoint/2010/main" val="145717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Suggestive script: The competitive advantage that supports the bulk of the</a:t>
            </a:r>
            <a:r>
              <a:rPr lang="en-US" baseline="0" dirty="0" smtClean="0"/>
              <a:t> team’s fundamentals is stability, agility and experience. These three goals inspired our summer project, which is to take an existing functioning program, Glance, and upgrade it with a new backend for scalability and a new frontend for a better user experience.</a:t>
            </a:r>
          </a:p>
          <a:p>
            <a:endParaRPr lang="en-US" baseline="0" dirty="0" smtClean="0"/>
          </a:p>
          <a:p>
            <a:r>
              <a:rPr lang="en-US" baseline="0" dirty="0" smtClean="0"/>
              <a:t>So what is Glance? </a:t>
            </a:r>
            <a:r>
              <a:rPr lang="en-US" sz="1200" b="0" i="0" kern="1200" dirty="0" smtClean="0">
                <a:solidFill>
                  <a:schemeClr val="tx1"/>
                </a:solidFill>
                <a:effectLst/>
                <a:latin typeface="Arial" pitchFamily="34" charset="0"/>
                <a:ea typeface="ヒラギノ角ゴ Pro W3" pitchFamily="124" charset="-128"/>
                <a:cs typeface="Geneva" pitchFamily="34" charset="0"/>
              </a:rPr>
              <a:t>Glance is a user-facing web-based dashboard based on Grails, Groovy, and </a:t>
            </a:r>
            <a:r>
              <a:rPr lang="en-US" sz="1200" b="0" i="0" kern="1200" dirty="0" err="1" smtClean="0">
                <a:solidFill>
                  <a:schemeClr val="tx1"/>
                </a:solidFill>
                <a:effectLst/>
                <a:latin typeface="Arial" pitchFamily="34" charset="0"/>
                <a:ea typeface="ヒラギノ角ゴ Pro W3" pitchFamily="124" charset="-128"/>
                <a:cs typeface="Geneva" pitchFamily="34" charset="0"/>
              </a:rPr>
              <a:t>Javascript</a:t>
            </a:r>
            <a:r>
              <a:rPr lang="en-US" sz="1200" b="0" i="0" kern="1200" dirty="0" smtClean="0">
                <a:solidFill>
                  <a:schemeClr val="tx1"/>
                </a:solidFill>
                <a:effectLst/>
                <a:latin typeface="Arial" pitchFamily="34" charset="0"/>
                <a:ea typeface="ヒラギノ角ゴ Pro W3" pitchFamily="124" charset="-128"/>
                <a:cs typeface="Geneva" pitchFamily="34" charset="0"/>
              </a:rPr>
              <a:t> designed for monitoring the health of the Rates platform. Glance was originally intended to be used with </a:t>
            </a:r>
            <a:r>
              <a:rPr lang="en-US" sz="1200" b="0" i="0" u="none" strike="noStrike" kern="1200" dirty="0" err="1" smtClean="0">
                <a:solidFill>
                  <a:schemeClr val="tx1"/>
                </a:solidFill>
                <a:effectLst/>
                <a:latin typeface="Arial" pitchFamily="34" charset="0"/>
                <a:ea typeface="ヒラギノ角ゴ Pro W3" pitchFamily="124" charset="-128"/>
                <a:cs typeface="Geneva" pitchFamily="34" charset="0"/>
                <a:hlinkClick r:id="rId3"/>
              </a:rPr>
              <a:t>MkvPythonMonitor</a:t>
            </a:r>
            <a:r>
              <a:rPr lang="en-US" sz="1200" b="0" i="0" u="none" strike="noStrike" kern="1200" dirty="0" smtClean="0">
                <a:solidFill>
                  <a:schemeClr val="tx1"/>
                </a:solidFill>
                <a:effectLst/>
                <a:latin typeface="Arial" pitchFamily="34" charset="0"/>
                <a:ea typeface="ヒラギノ角ゴ Pro W3" pitchFamily="124" charset="-128"/>
                <a:cs typeface="Geneva" pitchFamily="34" charset="0"/>
                <a:hlinkClick r:id="rId3"/>
              </a:rPr>
              <a:t> </a:t>
            </a:r>
            <a:r>
              <a:rPr lang="en-US" sz="1200" b="0" i="0" kern="1200" dirty="0" smtClean="0">
                <a:solidFill>
                  <a:schemeClr val="tx1"/>
                </a:solidFill>
                <a:effectLst/>
                <a:latin typeface="Arial" pitchFamily="34" charset="0"/>
                <a:ea typeface="ヒラギノ角ゴ Pro W3" pitchFamily="124" charset="-128"/>
                <a:cs typeface="Geneva" pitchFamily="34" charset="0"/>
              </a:rPr>
              <a:t>and/or </a:t>
            </a:r>
            <a:r>
              <a:rPr lang="en-US" sz="1200" b="0" i="0" u="none" strike="noStrike" kern="1200" dirty="0" err="1" smtClean="0">
                <a:solidFill>
                  <a:schemeClr val="tx1"/>
                </a:solidFill>
                <a:effectLst/>
                <a:latin typeface="Arial" pitchFamily="34" charset="0"/>
                <a:ea typeface="ヒラギノ角ゴ Pro W3" pitchFamily="124" charset="-128"/>
                <a:cs typeface="Geneva" pitchFamily="34" charset="0"/>
                <a:hlinkClick r:id="rId4"/>
              </a:rPr>
              <a:t>MkvFetch</a:t>
            </a:r>
            <a:r>
              <a:rPr lang="en-US" sz="1200" b="0" i="0" u="none" strike="noStrike" kern="1200" baseline="0" dirty="0" smtClean="0">
                <a:solidFill>
                  <a:schemeClr val="tx1"/>
                </a:solidFill>
                <a:effectLst/>
                <a:latin typeface="Arial" pitchFamily="34" charset="0"/>
                <a:ea typeface="ヒラギノ角ゴ Pro W3" pitchFamily="124" charset="-128"/>
                <a:cs typeface="Geneva" pitchFamily="34" charset="0"/>
              </a:rPr>
              <a:t> </a:t>
            </a:r>
            <a:r>
              <a:rPr lang="en-US" sz="1200" b="0" i="0" kern="1200" dirty="0" smtClean="0">
                <a:solidFill>
                  <a:schemeClr val="tx1"/>
                </a:solidFill>
                <a:effectLst/>
                <a:latin typeface="Arial" pitchFamily="34" charset="0"/>
                <a:ea typeface="ヒラギノ角ゴ Pro W3" pitchFamily="124" charset="-128"/>
                <a:cs typeface="Geneva" pitchFamily="34" charset="0"/>
              </a:rPr>
              <a:t>to provide a user-friendly view of python checks for UAT and production surveying. Now</a:t>
            </a:r>
            <a:r>
              <a:rPr lang="en-US" sz="1200" b="0" i="0" kern="1200" baseline="0" dirty="0" smtClean="0">
                <a:solidFill>
                  <a:schemeClr val="tx1"/>
                </a:solidFill>
                <a:effectLst/>
                <a:latin typeface="Arial" pitchFamily="34" charset="0"/>
                <a:ea typeface="ヒラギノ角ゴ Pro W3" pitchFamily="124" charset="-128"/>
                <a:cs typeface="Geneva" pitchFamily="34" charset="0"/>
              </a:rPr>
              <a:t> we are trying to scale the number of checks that Glance can perform by switching our backend to Apache Ignite, which increases the performance through distributive memory.</a:t>
            </a:r>
            <a:endParaRPr lang="en-US" sz="1200" b="0" i="0" kern="1200" dirty="0" smtClean="0">
              <a:solidFill>
                <a:schemeClr val="tx1"/>
              </a:solidFill>
              <a:effectLst/>
              <a:latin typeface="Arial" pitchFamily="34" charset="0"/>
              <a:ea typeface="ヒラギノ角ゴ Pro W3" pitchFamily="124" charset="-128"/>
              <a:cs typeface="Geneva" pitchFamily="34" charset="0"/>
            </a:endParaRPr>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7</a:t>
            </a:fld>
            <a:endParaRPr lang="en-US" dirty="0"/>
          </a:p>
        </p:txBody>
      </p:sp>
    </p:spTree>
    <p:extLst>
      <p:ext uri="{BB962C8B-B14F-4D97-AF65-F5344CB8AC3E}">
        <p14:creationId xmlns:p14="http://schemas.microsoft.com/office/powerpoint/2010/main" val="2207935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To show</a:t>
            </a:r>
            <a:r>
              <a:rPr lang="en-US" baseline="0" dirty="0" smtClean="0"/>
              <a:t> a simple demonstration of how the UI works, allow me to walk you through the makings of a check. From left to right, up to down you would see the general flow of creating one check. At this point, the target user, which are usually a software developer within Pricing, IMM, or distribution, would write down a check in groovy within Glance. All the data would be retrieved through our backend service, supported via Apache Ignite, and the computation of the logic itself is done within Glance. The user would proceed to create nodes to display the information computed with the data received. There are two types of nodes, the suite node itself contains all of the information returned during the computation, which you can see in the bottom left. The internal node provides the structure of all suite nodes based on what groups they are part of.</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9</a:t>
            </a:fld>
            <a:endParaRPr lang="en-US" dirty="0"/>
          </a:p>
        </p:txBody>
      </p:sp>
    </p:spTree>
    <p:extLst>
      <p:ext uri="{BB962C8B-B14F-4D97-AF65-F5344CB8AC3E}">
        <p14:creationId xmlns:p14="http://schemas.microsoft.com/office/powerpoint/2010/main" val="2064624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To show</a:t>
            </a:r>
            <a:r>
              <a:rPr lang="en-US" baseline="0" dirty="0" smtClean="0"/>
              <a:t> a simple demonstration of how the UI works, allow me to walk you through the makings of a check. From left to right, up to down you would see the general flow of creating one check. At this point, the target user, which are usually a software developer within Pricing, IMM, or distribution, would write down a check in groovy within Glance. All the data would be retrieved through our backend service, supported via Apache Ignite, and the computation of the logic itself is done within Glance. The user would proceed to create nodes to display the information computed with the data received. There are two types of nodes, the suite node itself contains all of the information returned during the computation, which you can see in the bottom left. The internal node provides the structure of all suite nodes based on what groups they are part of.</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10</a:t>
            </a:fld>
            <a:endParaRPr lang="en-US" dirty="0"/>
          </a:p>
        </p:txBody>
      </p:sp>
    </p:spTree>
    <p:extLst>
      <p:ext uri="{BB962C8B-B14F-4D97-AF65-F5344CB8AC3E}">
        <p14:creationId xmlns:p14="http://schemas.microsoft.com/office/powerpoint/2010/main" val="206462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To show</a:t>
            </a:r>
            <a:r>
              <a:rPr lang="en-US" baseline="0" dirty="0" smtClean="0"/>
              <a:t> a simple demonstration of how the UI works, allow me to walk you through the makings of a check. From left to right, up to down you would see the general flow of creating one check. At this point, the target user, which are usually a software developer within Pricing, IMM, or distribution, would write down a check in groovy within Glance. All the data would be retrieved through our backend service, supported via Apache Ignite, and the computation of the logic itself is done within Glance. The user would proceed to create nodes to display the information computed with the data received. There are two types of nodes, the suite node itself contains all of the information returned during the computation, which you can see in the bottom left. The internal node provides the structure of all suite nodes based on what groups they are part of.</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11</a:t>
            </a:fld>
            <a:endParaRPr lang="en-US" dirty="0"/>
          </a:p>
        </p:txBody>
      </p:sp>
    </p:spTree>
    <p:extLst>
      <p:ext uri="{BB962C8B-B14F-4D97-AF65-F5344CB8AC3E}">
        <p14:creationId xmlns:p14="http://schemas.microsoft.com/office/powerpoint/2010/main" val="206462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To show</a:t>
            </a:r>
            <a:r>
              <a:rPr lang="en-US" baseline="0" dirty="0" smtClean="0"/>
              <a:t> a simple demonstration of how the UI works, allow me to walk you through the makings of a check. From left to right, up to down you would see the general flow of creating one check. At this point, the target user, which are usually a software developer within Pricing, IMM, or distribution, would write down a check in groovy within Glance. All the data would be retrieved through our backend service, supported via Apache Ignite, and the computation of the logic itself is done within Glance. The user would proceed to create nodes to display the information computed with the data received. There are two types of nodes, the suite node itself contains all of the information returned during the computation, which you can see in the bottom left. The internal node provides the structure of all suite nodes based on what groups they are part of.</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12</a:t>
            </a:fld>
            <a:endParaRPr lang="en-US" dirty="0"/>
          </a:p>
        </p:txBody>
      </p:sp>
    </p:spTree>
    <p:extLst>
      <p:ext uri="{BB962C8B-B14F-4D97-AF65-F5344CB8AC3E}">
        <p14:creationId xmlns:p14="http://schemas.microsoft.com/office/powerpoint/2010/main" val="206462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baseline="0" dirty="0" smtClean="0"/>
              <a:t>One of the problems that the production support team raised with the previous version of Glance was that it was very difficult to browse through the entire On the home page, the default display shows all root nodes, which are the high level categories that each check belongs to, and a table showing all errors failing in the respective category. </a:t>
            </a:r>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13</a:t>
            </a:fld>
            <a:endParaRPr lang="en-US" dirty="0"/>
          </a:p>
        </p:txBody>
      </p:sp>
    </p:spTree>
    <p:extLst>
      <p:ext uri="{BB962C8B-B14F-4D97-AF65-F5344CB8AC3E}">
        <p14:creationId xmlns:p14="http://schemas.microsoft.com/office/powerpoint/2010/main" val="203327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baseline="0" dirty="0" smtClean="0"/>
              <a:t>One of the problems that the production support team raised with the previous version of Glance was that it was very difficult to browse through the entire On the home page, the default display shows all root nodes, which are the high level categories that each check belongs to, and a table showing all errors failing in the respective category. </a:t>
            </a:r>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14</a:t>
            </a:fld>
            <a:endParaRPr lang="en-US" dirty="0"/>
          </a:p>
        </p:txBody>
      </p:sp>
    </p:spTree>
    <p:extLst>
      <p:ext uri="{BB962C8B-B14F-4D97-AF65-F5344CB8AC3E}">
        <p14:creationId xmlns:p14="http://schemas.microsoft.com/office/powerpoint/2010/main" val="2033278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133600"/>
            <a:ext cx="8861425"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16985176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41289" y="1295400"/>
            <a:ext cx="8850312"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dirty="0"/>
          </a:p>
        </p:txBody>
      </p:sp>
    </p:spTree>
    <p:extLst>
      <p:ext uri="{BB962C8B-B14F-4D97-AF65-F5344CB8AC3E}">
        <p14:creationId xmlns:p14="http://schemas.microsoft.com/office/powerpoint/2010/main" val="52538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4712677" y="1295400"/>
            <a:ext cx="42672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8" y="1295400"/>
            <a:ext cx="4278312"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0219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238875"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3194905" y="1295400"/>
            <a:ext cx="2744665"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9"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5873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4712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140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4712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0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501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12677" y="1295400"/>
            <a:ext cx="42672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1"/>
          <p:cNvSpPr>
            <a:spLocks noGrp="1"/>
          </p:cNvSpPr>
          <p:nvPr>
            <p:ph sz="half" idx="1"/>
          </p:nvPr>
        </p:nvSpPr>
        <p:spPr>
          <a:xfrm>
            <a:off x="141288" y="1295400"/>
            <a:ext cx="4278312"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0712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3843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1288" y="4572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41289" y="1295400"/>
            <a:ext cx="88503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1027" name="Line 11"/>
          <p:cNvSpPr>
            <a:spLocks noChangeShapeType="1"/>
          </p:cNvSpPr>
          <p:nvPr/>
        </p:nvSpPr>
        <p:spPr bwMode="auto">
          <a:xfrm>
            <a:off x="141288" y="64008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10" descr="citi-r_2c-blu_pos_rgb"/>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41288" y="6032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72" r:id="rId4"/>
    <p:sldLayoutId id="2147483673" r:id="rId5"/>
    <p:sldLayoutId id="2147483674" r:id="rId6"/>
    <p:sldLayoutId id="2147483665" r:id="rId7"/>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5.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8.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9.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0.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2.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tags" Target="../tags/tag48.xml"/><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slideLayout" Target="../slideLayouts/slideLayout2.xml"/><Relationship Id="rId9"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bwMode="gray">
          <a:xfrm>
            <a:off x="6817785" y="2971800"/>
            <a:ext cx="1971145" cy="492443"/>
          </a:xfrm>
          <a:ln w="12700"/>
        </p:spPr>
        <p:txBody>
          <a:bodyPr/>
          <a:lstStyle/>
          <a:p>
            <a:r>
              <a:rPr lang="en-US" dirty="0" smtClean="0"/>
              <a:t>Glance 2.0</a:t>
            </a:r>
          </a:p>
        </p:txBody>
      </p:sp>
      <p:sp>
        <p:nvSpPr>
          <p:cNvPr id="3076" name="Text Box 7"/>
          <p:cNvSpPr txBox="1">
            <a:spLocks noChangeArrowheads="1"/>
          </p:cNvSpPr>
          <p:nvPr/>
        </p:nvSpPr>
        <p:spPr bwMode="gray">
          <a:xfrm>
            <a:off x="123825" y="6592901"/>
            <a:ext cx="7747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r>
              <a:rPr lang="en-US" sz="1200" dirty="0">
                <a:solidFill>
                  <a:schemeClr val="accent6"/>
                </a:solidFill>
              </a:rPr>
              <a:t>Strictly Private and Confidential</a:t>
            </a:r>
          </a:p>
        </p:txBody>
      </p:sp>
      <p:pic>
        <p:nvPicPr>
          <p:cNvPr id="3077" name="Picture 32" descr="citi-r_2c-blu_pos_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253413" y="6245497"/>
            <a:ext cx="7683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12"/>
          <p:cNvSpPr>
            <a:spLocks noChangeArrowheads="1"/>
          </p:cNvSpPr>
          <p:nvPr/>
        </p:nvSpPr>
        <p:spPr bwMode="gray">
          <a:xfrm>
            <a:off x="7032625" y="1676400"/>
            <a:ext cx="1676400" cy="9144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xtLst/>
        </p:spPr>
        <p:txBody>
          <a:bodyPr wrap="none" anchor="ctr"/>
          <a:lstStyle/>
          <a:p>
            <a:pPr algn="l"/>
            <a:endParaRPr lang="en-US" sz="1800" dirty="0">
              <a:solidFill>
                <a:srgbClr val="292929"/>
              </a:solidFill>
            </a:endParaRPr>
          </a:p>
        </p:txBody>
      </p:sp>
      <p:pic>
        <p:nvPicPr>
          <p:cNvPr id="3079" name="Picture 15" descr="Wave_Letter_RG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0" y="227012"/>
            <a:ext cx="9144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13"/>
          <p:cNvSpPr txBox="1">
            <a:spLocks noChangeArrowheads="1"/>
          </p:cNvSpPr>
          <p:nvPr/>
        </p:nvSpPr>
        <p:spPr bwMode="gray">
          <a:xfrm>
            <a:off x="123825" y="707231"/>
            <a:ext cx="88360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r>
              <a:rPr lang="en-US" sz="1200" dirty="0" smtClean="0"/>
              <a:t>Summer Analyst Presentation |  7/22/18</a:t>
            </a:r>
            <a:endParaRPr lang="en-US" sz="1200" dirty="0"/>
          </a:p>
        </p:txBody>
      </p:sp>
      <p:sp>
        <p:nvSpPr>
          <p:cNvPr id="3081" name="Text Box 14"/>
          <p:cNvSpPr txBox="1">
            <a:spLocks noChangeArrowheads="1"/>
          </p:cNvSpPr>
          <p:nvPr/>
        </p:nvSpPr>
        <p:spPr bwMode="gray">
          <a:xfrm>
            <a:off x="149225" y="215999"/>
            <a:ext cx="8855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lnSpc>
                <a:spcPts val="2400"/>
              </a:lnSpc>
            </a:pPr>
            <a:r>
              <a:rPr lang="en-US" dirty="0" smtClean="0">
                <a:solidFill>
                  <a:schemeClr val="bg1"/>
                </a:solidFill>
              </a:rPr>
              <a:t>ICG |  Rates</a:t>
            </a:r>
            <a:endParaRPr lang="en-US" dirty="0">
              <a:solidFill>
                <a:schemeClr val="bg1"/>
              </a:solidFill>
            </a:endParaRPr>
          </a:p>
        </p:txBody>
      </p:sp>
      <p:sp>
        <p:nvSpPr>
          <p:cNvPr id="11" name="Rectangle 5"/>
          <p:cNvSpPr>
            <a:spLocks noChangeArrowheads="1"/>
          </p:cNvSpPr>
          <p:nvPr/>
        </p:nvSpPr>
        <p:spPr bwMode="auto">
          <a:xfrm>
            <a:off x="4314825" y="4495800"/>
            <a:ext cx="4465638"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75000"/>
              </a:spcBef>
              <a:buClr>
                <a:srgbClr val="DC241F"/>
              </a:buClr>
              <a:buFont typeface="Wingdings 2" pitchFamily="18" charset="2"/>
              <a:buChar char=""/>
              <a:defRPr sz="1400">
                <a:solidFill>
                  <a:schemeClr val="tx1"/>
                </a:solidFill>
                <a:latin typeface="Arial" charset="0"/>
              </a:defRPr>
            </a:lvl1pPr>
            <a:lvl2pPr marL="742950" indent="-285750" eaLnBrk="0" hangingPunct="0">
              <a:spcBef>
                <a:spcPct val="25000"/>
              </a:spcBef>
              <a:buClr>
                <a:srgbClr val="DC241F"/>
              </a:buClr>
              <a:buFont typeface="Arial" charset="0"/>
              <a:buChar char="–"/>
              <a:defRPr sz="1400">
                <a:solidFill>
                  <a:schemeClr val="tx1"/>
                </a:solidFill>
                <a:latin typeface="Arial" charset="0"/>
              </a:defRPr>
            </a:lvl2pPr>
            <a:lvl3pPr marL="1143000" indent="-228600" eaLnBrk="0" hangingPunct="0">
              <a:spcBef>
                <a:spcPct val="25000"/>
              </a:spcBef>
              <a:buClr>
                <a:srgbClr val="DC241F"/>
              </a:buClr>
              <a:buSzPct val="90000"/>
              <a:buFont typeface="Wingdings" pitchFamily="2" charset="2"/>
              <a:buChar char="§"/>
              <a:defRPr sz="1400">
                <a:solidFill>
                  <a:schemeClr val="tx1"/>
                </a:solidFill>
                <a:latin typeface="Arial" charset="0"/>
              </a:defRPr>
            </a:lvl3pPr>
            <a:lvl4pPr marL="1600200" indent="-228600" eaLnBrk="0" hangingPunct="0">
              <a:spcBef>
                <a:spcPct val="25000"/>
              </a:spcBef>
              <a:buClr>
                <a:srgbClr val="DC241F"/>
              </a:buClr>
              <a:buFont typeface="Wingdings 2" pitchFamily="18" charset="2"/>
              <a:buChar char=""/>
              <a:defRPr sz="1400">
                <a:solidFill>
                  <a:schemeClr val="tx1"/>
                </a:solidFill>
                <a:latin typeface="Arial" charset="0"/>
              </a:defRPr>
            </a:lvl4pPr>
            <a:lvl5pPr marL="2057400" indent="-228600" eaLnBrk="0" hangingPunct="0">
              <a:spcBef>
                <a:spcPct val="25000"/>
              </a:spcBef>
              <a:buClr>
                <a:srgbClr val="DC241F"/>
              </a:buClr>
              <a:buFont typeface="Arial" charset="0"/>
              <a:buChar char="–"/>
              <a:defRPr sz="1400">
                <a:solidFill>
                  <a:schemeClr val="tx1"/>
                </a:solidFill>
                <a:latin typeface="Arial" charset="0"/>
              </a:defRPr>
            </a:lvl5pPr>
            <a:lvl6pPr marL="25146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6pPr>
            <a:lvl7pPr marL="29718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7pPr>
            <a:lvl8pPr marL="34290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8pPr>
            <a:lvl9pPr marL="38862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9pPr>
          </a:lstStyle>
          <a:p>
            <a:pPr algn="r" eaLnBrk="1" hangingPunct="1">
              <a:buFont typeface="Wingdings 2" pitchFamily="18" charset="2"/>
              <a:buNone/>
            </a:pPr>
            <a:r>
              <a:rPr lang="en-GB" altLang="en-US" sz="1800" dirty="0" smtClean="0">
                <a:solidFill>
                  <a:srgbClr val="DC241F"/>
                </a:solidFill>
                <a:latin typeface="Calibri" pitchFamily="34" charset="0"/>
                <a:ea typeface="Calibri" pitchFamily="34" charset="0"/>
                <a:cs typeface="Calibri" pitchFamily="34" charset="0"/>
              </a:rPr>
              <a:t>Summer Analyst – Rates</a:t>
            </a:r>
          </a:p>
          <a:p>
            <a:pPr algn="r" eaLnBrk="1" hangingPunct="1">
              <a:buFont typeface="Wingdings 2" pitchFamily="18" charset="2"/>
              <a:buNone/>
            </a:pPr>
            <a:r>
              <a:rPr lang="en-GB" altLang="en-US" sz="1800" dirty="0" smtClean="0">
                <a:solidFill>
                  <a:srgbClr val="DC241F"/>
                </a:solidFill>
                <a:latin typeface="Calibri" pitchFamily="34" charset="0"/>
                <a:ea typeface="Calibri" pitchFamily="34" charset="0"/>
                <a:cs typeface="Calibri" pitchFamily="34" charset="0"/>
              </a:rPr>
              <a:t>Mandy Hsu, Vincent Taylor, Tahiya Chowdhury</a:t>
            </a:r>
          </a:p>
          <a:p>
            <a:pPr algn="r" eaLnBrk="1" hangingPunct="1">
              <a:buFont typeface="Wingdings 2" pitchFamily="18" charset="2"/>
              <a:buNone/>
            </a:pPr>
            <a:r>
              <a:rPr lang="en-US" altLang="en-US" sz="1800" dirty="0" smtClean="0">
                <a:solidFill>
                  <a:srgbClr val="DC241F"/>
                </a:solidFill>
                <a:latin typeface="Calibri" pitchFamily="34" charset="0"/>
                <a:ea typeface="Calibri" pitchFamily="34" charset="0"/>
                <a:cs typeface="Calibri" pitchFamily="34" charset="0"/>
              </a:rPr>
              <a:t>July 23</a:t>
            </a:r>
            <a:r>
              <a:rPr lang="en-US" altLang="en-US" sz="1800" baseline="30000" dirty="0" smtClean="0">
                <a:solidFill>
                  <a:srgbClr val="DC241F"/>
                </a:solidFill>
                <a:latin typeface="Calibri" pitchFamily="34" charset="0"/>
                <a:ea typeface="Calibri" pitchFamily="34" charset="0"/>
                <a:cs typeface="Calibri" pitchFamily="34" charset="0"/>
              </a:rPr>
              <a:t>rd</a:t>
            </a:r>
            <a:r>
              <a:rPr lang="en-US" altLang="en-US" sz="1800" dirty="0" smtClean="0">
                <a:solidFill>
                  <a:srgbClr val="DC241F"/>
                </a:solidFill>
                <a:latin typeface="Calibri" pitchFamily="34" charset="0"/>
                <a:ea typeface="Calibri" pitchFamily="34" charset="0"/>
                <a:cs typeface="Calibri" pitchFamily="34" charset="0"/>
              </a:rPr>
              <a:t>, 2018</a:t>
            </a:r>
          </a:p>
        </p:txBody>
      </p:sp>
      <p:sp>
        <p:nvSpPr>
          <p:cNvPr id="4" name="Rectangle 3"/>
          <p:cNvSpPr/>
          <p:nvPr/>
        </p:nvSpPr>
        <p:spPr bwMode="auto">
          <a:xfrm>
            <a:off x="304800" y="3852333"/>
            <a:ext cx="8534400" cy="152400"/>
          </a:xfrm>
          <a:prstGeom prst="rect">
            <a:avLst/>
          </a:prstGeom>
          <a:solidFill>
            <a:schemeClr val="accent6">
              <a:lumMod val="60000"/>
              <a:lumOff val="40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sp>
        <p:nvSpPr>
          <p:cNvPr id="9" name="Rectangle 3"/>
          <p:cNvSpPr>
            <a:spLocks noGrp="1" noChangeArrowheads="1"/>
          </p:cNvSpPr>
          <p:nvPr>
            <p:ph idx="4294967295"/>
          </p:nvPr>
        </p:nvSpPr>
        <p:spPr bwMode="gray">
          <a:xfrm>
            <a:off x="141289" y="1295400"/>
            <a:ext cx="8850312" cy="228600"/>
          </a:xfrm>
        </p:spPr>
        <p:txBody>
          <a:bodyPr/>
          <a:lstStyle/>
          <a:p>
            <a:pPr marL="0" indent="0">
              <a:buNone/>
            </a:pPr>
            <a:r>
              <a:rPr lang="en-US" dirty="0" smtClean="0"/>
              <a:t>Creating a check job from start to finish:</a:t>
            </a: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677611"/>
            <a:ext cx="7613777" cy="4418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370432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sp>
        <p:nvSpPr>
          <p:cNvPr id="9" name="Rectangle 3"/>
          <p:cNvSpPr>
            <a:spLocks noGrp="1" noChangeArrowheads="1"/>
          </p:cNvSpPr>
          <p:nvPr>
            <p:ph idx="4294967295"/>
          </p:nvPr>
        </p:nvSpPr>
        <p:spPr bwMode="gray">
          <a:xfrm>
            <a:off x="141289" y="1295400"/>
            <a:ext cx="8850312" cy="228600"/>
          </a:xfrm>
        </p:spPr>
        <p:txBody>
          <a:bodyPr/>
          <a:lstStyle/>
          <a:p>
            <a:pPr marL="0" indent="0">
              <a:buNone/>
            </a:pPr>
            <a:r>
              <a:rPr lang="en-US" dirty="0" smtClean="0"/>
              <a:t>Creating a check job from start to finish:</a:t>
            </a:r>
          </a:p>
        </p:txBody>
      </p:sp>
      <p:pic>
        <p:nvPicPr>
          <p:cNvPr id="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695449"/>
            <a:ext cx="7304617" cy="441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34521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sp>
        <p:nvSpPr>
          <p:cNvPr id="9" name="Rectangle 3"/>
          <p:cNvSpPr>
            <a:spLocks noGrp="1" noChangeArrowheads="1"/>
          </p:cNvSpPr>
          <p:nvPr>
            <p:ph idx="4294967295"/>
          </p:nvPr>
        </p:nvSpPr>
        <p:spPr bwMode="gray">
          <a:xfrm>
            <a:off x="141289" y="1295400"/>
            <a:ext cx="8850312" cy="228600"/>
          </a:xfrm>
        </p:spPr>
        <p:txBody>
          <a:bodyPr/>
          <a:lstStyle/>
          <a:p>
            <a:pPr marL="0" indent="0">
              <a:buNone/>
            </a:pPr>
            <a:r>
              <a:rPr lang="en-US" dirty="0" smtClean="0"/>
              <a:t>Creating a check job from start to finish:</a:t>
            </a:r>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837" y="1583266"/>
            <a:ext cx="7911363" cy="4495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74855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bwMode="gray">
          <a:xfrm>
            <a:off x="141289" y="1295400"/>
            <a:ext cx="8850312" cy="457200"/>
          </a:xfrm>
        </p:spPr>
        <p:txBody>
          <a:bodyPr/>
          <a:lstStyle/>
          <a:p>
            <a:pPr marL="0" indent="0">
              <a:buNone/>
            </a:pPr>
            <a:r>
              <a:rPr lang="en-US" dirty="0" smtClean="0"/>
              <a:t>Home page of Glance 2.0: Filters the nodes by their status and displaying those failing by default for immediate attention</a:t>
            </a:r>
          </a:p>
        </p:txBody>
      </p:sp>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904999"/>
            <a:ext cx="7696200" cy="4236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bwMode="gray">
          <a:xfrm>
            <a:off x="141289" y="1295400"/>
            <a:ext cx="8850312" cy="457200"/>
          </a:xfrm>
        </p:spPr>
        <p:txBody>
          <a:bodyPr/>
          <a:lstStyle/>
          <a:p>
            <a:pPr marL="0" indent="0">
              <a:buNone/>
            </a:pPr>
            <a:r>
              <a:rPr lang="en-US" dirty="0" smtClean="0"/>
              <a:t>Home page of Glance 2.0: Filters the nodes by their status and displaying those failing by default for immediate attention</a:t>
            </a:r>
          </a:p>
        </p:txBody>
      </p:sp>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819691"/>
            <a:ext cx="7373112" cy="454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091709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bwMode="gray">
          <a:xfrm>
            <a:off x="141289" y="1295400"/>
            <a:ext cx="8850312" cy="457200"/>
          </a:xfrm>
        </p:spPr>
        <p:txBody>
          <a:bodyPr/>
          <a:lstStyle/>
          <a:p>
            <a:pPr marL="0" indent="0">
              <a:buNone/>
            </a:pPr>
            <a:r>
              <a:rPr lang="en-US" dirty="0" smtClean="0"/>
              <a:t>The hierarchy and structure of Glance</a:t>
            </a:r>
          </a:p>
        </p:txBody>
      </p:sp>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pic>
        <p:nvPicPr>
          <p:cNvPr id="11"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767"/>
          <a:stretch/>
        </p:blipFill>
        <p:spPr bwMode="auto">
          <a:xfrm>
            <a:off x="558800" y="1617132"/>
            <a:ext cx="7848600" cy="4633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010275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Checking Status</a:t>
            </a:r>
            <a:endParaRPr lang="en-US" dirty="0"/>
          </a:p>
        </p:txBody>
      </p:sp>
      <p:sp>
        <p:nvSpPr>
          <p:cNvPr id="3" name="Title 2"/>
          <p:cNvSpPr>
            <a:spLocks noGrp="1"/>
          </p:cNvSpPr>
          <p:nvPr>
            <p:ph type="title"/>
          </p:nvPr>
        </p:nvSpPr>
        <p:spPr/>
        <p:txBody>
          <a:bodyPr/>
          <a:lstStyle/>
          <a:p>
            <a:r>
              <a:rPr lang="en-US" dirty="0" smtClean="0"/>
              <a:t>Overall Snapshot</a:t>
            </a:r>
            <a:endParaRPr lang="en-US" dirty="0"/>
          </a:p>
        </p:txBody>
      </p:sp>
      <p:pic>
        <p:nvPicPr>
          <p:cNvPr id="4" name="Picture 3" descr="C:\Users\vt57223\Desktop\status.png"/>
          <p:cNvPicPr/>
          <p:nvPr/>
        </p:nvPicPr>
        <p:blipFill>
          <a:blip r:embed="rId2">
            <a:extLst>
              <a:ext uri="{28A0092B-C50C-407E-A947-70E740481C1C}">
                <a14:useLocalDpi xmlns:a14="http://schemas.microsoft.com/office/drawing/2010/main" val="0"/>
              </a:ext>
            </a:extLst>
          </a:blip>
          <a:srcRect/>
          <a:stretch>
            <a:fillRect/>
          </a:stretch>
        </p:blipFill>
        <p:spPr bwMode="auto">
          <a:xfrm>
            <a:off x="728133" y="1524000"/>
            <a:ext cx="7315200" cy="4191000"/>
          </a:xfrm>
          <a:prstGeom prst="rect">
            <a:avLst/>
          </a:prstGeom>
          <a:noFill/>
          <a:ln>
            <a:noFill/>
          </a:ln>
        </p:spPr>
      </p:pic>
    </p:spTree>
    <p:extLst>
      <p:ext uri="{BB962C8B-B14F-4D97-AF65-F5344CB8AC3E}">
        <p14:creationId xmlns:p14="http://schemas.microsoft.com/office/powerpoint/2010/main" val="649098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pic>
        <p:nvPicPr>
          <p:cNvPr id="9"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t="7337" r="50000" b="3456"/>
          <a:stretch/>
        </p:blipFill>
        <p:spPr bwMode="auto">
          <a:xfrm>
            <a:off x="1066800" y="1185333"/>
            <a:ext cx="6781800" cy="5104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29611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09778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a:t>Ignite </a:t>
            </a:r>
            <a:r>
              <a:rPr lang="en-US" dirty="0" smtClean="0"/>
              <a:t>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066800"/>
            <a:ext cx="3962400" cy="5246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815479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TOC">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990600"/>
            <a:ext cx="8545512" cy="4876800"/>
          </a:xfrm>
        </p:spPr>
        <p:txBody>
          <a:bodyPr/>
          <a:lstStyle/>
          <a:p>
            <a:pPr marL="342900" indent="-342900">
              <a:buClr>
                <a:schemeClr val="accent3"/>
              </a:buClr>
              <a:buFont typeface="+mj-lt"/>
              <a:buAutoNum type="arabicPeriod"/>
            </a:pPr>
            <a:r>
              <a:rPr lang="en-US" sz="1600" dirty="0" smtClean="0">
                <a:latin typeface="Calibri" panose="020F0502020204030204" pitchFamily="34" charset="0"/>
              </a:rPr>
              <a:t>About Us</a:t>
            </a:r>
          </a:p>
          <a:p>
            <a:pPr marL="342900" indent="-342900">
              <a:buClr>
                <a:schemeClr val="accent3"/>
              </a:buClr>
              <a:buFont typeface="+mj-lt"/>
              <a:buAutoNum type="arabicPeriod"/>
            </a:pPr>
            <a:r>
              <a:rPr lang="en-US" sz="1600" dirty="0" smtClean="0">
                <a:latin typeface="Calibri" panose="020F0502020204030204" pitchFamily="34" charset="0"/>
              </a:rPr>
              <a:t>Our Assignment</a:t>
            </a:r>
          </a:p>
          <a:p>
            <a:pPr marL="342900" indent="-342900">
              <a:buClr>
                <a:schemeClr val="accent3"/>
              </a:buClr>
              <a:buFont typeface="+mj-lt"/>
              <a:buAutoNum type="arabicPeriod"/>
            </a:pPr>
            <a:r>
              <a:rPr lang="en-US" sz="1600" dirty="0" smtClean="0">
                <a:latin typeface="Calibri" panose="020F0502020204030204" pitchFamily="34" charset="0"/>
              </a:rPr>
              <a:t>Snapshots</a:t>
            </a:r>
          </a:p>
          <a:p>
            <a:pPr marL="342900" indent="-342900">
              <a:buClr>
                <a:schemeClr val="accent3"/>
              </a:buClr>
              <a:buFont typeface="+mj-lt"/>
              <a:buAutoNum type="arabicPeriod"/>
            </a:pPr>
            <a:r>
              <a:rPr lang="en-US" sz="1600" dirty="0" smtClean="0">
                <a:latin typeface="Calibri" panose="020F0502020204030204" pitchFamily="34" charset="0"/>
              </a:rPr>
              <a:t>Our Technology</a:t>
            </a:r>
          </a:p>
          <a:p>
            <a:pPr marL="342900" indent="-342900">
              <a:buClr>
                <a:schemeClr val="accent3"/>
              </a:buClr>
              <a:buFont typeface="+mj-lt"/>
              <a:buAutoNum type="arabicPeriod"/>
            </a:pPr>
            <a:r>
              <a:rPr lang="en-US" sz="1600" dirty="0" smtClean="0">
                <a:latin typeface="Calibri" panose="020F0502020204030204" pitchFamily="34" charset="0"/>
              </a:rPr>
              <a:t>Challenges/Solutions</a:t>
            </a:r>
          </a:p>
          <a:p>
            <a:pPr marL="342900" indent="-342900">
              <a:buClr>
                <a:schemeClr val="accent3"/>
              </a:buClr>
              <a:buFont typeface="+mj-lt"/>
              <a:buAutoNum type="arabicPeriod"/>
            </a:pPr>
            <a:r>
              <a:rPr lang="en-US" sz="1600" dirty="0" smtClean="0">
                <a:latin typeface="Calibri" panose="020F0502020204030204" pitchFamily="34" charset="0"/>
              </a:rPr>
              <a:t>Impact </a:t>
            </a:r>
          </a:p>
          <a:p>
            <a:pPr marL="342900" indent="-342900">
              <a:buClr>
                <a:schemeClr val="accent3"/>
              </a:buClr>
              <a:buFont typeface="+mj-lt"/>
              <a:buAutoNum type="arabicPeriod"/>
            </a:pPr>
            <a:r>
              <a:rPr lang="en-US" sz="1600" dirty="0" smtClean="0">
                <a:latin typeface="Calibri" panose="020F0502020204030204" pitchFamily="34" charset="0"/>
              </a:rPr>
              <a:t>Q/A</a:t>
            </a:r>
          </a:p>
          <a:p>
            <a:pPr marL="0" indent="0">
              <a:buNone/>
            </a:pPr>
            <a:endParaRPr lang="en-US" dirty="0"/>
          </a:p>
        </p:txBody>
      </p:sp>
      <p:sp>
        <p:nvSpPr>
          <p:cNvPr id="4098" name="TOCHeader"/>
          <p:cNvSpPr>
            <a:spLocks noGrp="1" noChangeArrowheads="1"/>
          </p:cNvSpPr>
          <p:nvPr>
            <p:ph type="title"/>
            <p:custDataLst>
              <p:tags r:id="rId2"/>
            </p:custDataLst>
          </p:nvPr>
        </p:nvSpPr>
        <p:spPr bwMode="gray">
          <a:xfrm>
            <a:off x="152400" y="457200"/>
            <a:ext cx="8859837" cy="377825"/>
          </a:xfrm>
          <a:noFill/>
          <a:extLst>
            <a:ext uri="{909E8E84-426E-40DD-AFC4-6F175D3DCCD1}">
              <a14:hiddenFill xmlns:a14="http://schemas.microsoft.com/office/drawing/2010/main">
                <a:solidFill>
                  <a:schemeClr val="bg1"/>
                </a:solidFill>
              </a14:hiddenFill>
            </a:ext>
          </a:extLst>
        </p:spPr>
        <p:txBody>
          <a:bodyPr anchor="t">
            <a:spAutoFit/>
          </a:bodyPr>
          <a:lstStyle/>
          <a:p>
            <a:r>
              <a:rPr lang="en-US" dirty="0" smtClean="0">
                <a:solidFill>
                  <a:srgbClr val="002D72"/>
                </a:solidFill>
                <a:latin typeface="Arial"/>
              </a:rPr>
              <a:t>Agenda</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r>
              <a:rPr lang="en-GB" dirty="0" smtClean="0"/>
              <a:t>4. Our Technology</a:t>
            </a:r>
            <a:endParaRPr lang="en-GB" dirty="0"/>
          </a:p>
        </p:txBody>
      </p:sp>
    </p:spTree>
    <p:custDataLst>
      <p:tags r:id="rId1"/>
    </p:custDataLst>
    <p:extLst>
      <p:ext uri="{BB962C8B-B14F-4D97-AF65-F5344CB8AC3E}">
        <p14:creationId xmlns:p14="http://schemas.microsoft.com/office/powerpoint/2010/main" val="1147655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0"/>
          <p:cNvSpPr>
            <a:spLocks noGrp="1" noChangeArrowheads="1"/>
          </p:cNvSpPr>
          <p:nvPr>
            <p:ph type="title"/>
          </p:nvPr>
        </p:nvSpPr>
        <p:spPr bwMode="gray"/>
        <p:txBody>
          <a:bodyPr/>
          <a:lstStyle/>
          <a:p>
            <a:r>
              <a:rPr lang="en-US" dirty="0" smtClean="0"/>
              <a:t>Technology Stack</a:t>
            </a:r>
          </a:p>
        </p:txBody>
      </p:sp>
      <p:sp>
        <p:nvSpPr>
          <p:cNvPr id="10244" name="MessageBox"/>
          <p:cNvSpPr>
            <a:spLocks noChangeArrowheads="1"/>
          </p:cNvSpPr>
          <p:nvPr>
            <p:custDataLst>
              <p:tags r:id="rId2"/>
            </p:custDataLst>
          </p:nvPr>
        </p:nvSpPr>
        <p:spPr bwMode="gray">
          <a:xfrm>
            <a:off x="139700" y="663803"/>
            <a:ext cx="8863013" cy="2154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7" name="Rectangle 6"/>
          <p:cNvSpPr/>
          <p:nvPr>
            <p:custDataLst>
              <p:tags r:id="rId3"/>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4</a:t>
            </a:r>
          </a:p>
        </p:txBody>
      </p:sp>
      <p:pic>
        <p:nvPicPr>
          <p:cNvPr id="2050" name="Picture 2" descr="C:\Users\vt57223\Desktop\1200px-Apache_Ignite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663803"/>
            <a:ext cx="2501900" cy="110709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vt57223\Desktop\main-qimg-fae127a58a86bb853f1f9cbab4a91c7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371" y="1626032"/>
            <a:ext cx="1968629" cy="21015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vt57223\Desktop\CSS3_and_HTML5_logos_and_wordmarks.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555" y="2330602"/>
            <a:ext cx="2438400" cy="157886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vt57223\Desktop\download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3131" y="4539190"/>
            <a:ext cx="425767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vt57223\Desktop\download (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94646" y="663803"/>
            <a:ext cx="2008844" cy="1576597"/>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vt57223\Desktop\1_MNBaWLfru4Ey9B3STWJTuQ.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955" y="4806684"/>
            <a:ext cx="22860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vt57223\Desktop\images.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1388" y="2676788"/>
            <a:ext cx="1681163" cy="16811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javascript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9955" y="2514599"/>
            <a:ext cx="1638831" cy="16388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Image result for groovy png programmi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0" y="723767"/>
            <a:ext cx="2753804" cy="13631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r>
              <a:rPr lang="en-GB" dirty="0" smtClean="0"/>
              <a:t>5. </a:t>
            </a:r>
            <a:r>
              <a:rPr lang="en-US" dirty="0"/>
              <a:t>Challenges/Solutions</a:t>
            </a:r>
            <a:endParaRPr lang="en-GB" dirty="0"/>
          </a:p>
        </p:txBody>
      </p:sp>
    </p:spTree>
    <p:custDataLst>
      <p:tags r:id="rId1"/>
    </p:custDataLst>
    <p:extLst>
      <p:ext uri="{BB962C8B-B14F-4D97-AF65-F5344CB8AC3E}">
        <p14:creationId xmlns:p14="http://schemas.microsoft.com/office/powerpoint/2010/main" val="1483541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81000"/>
            <a:ext cx="8859837" cy="377825"/>
          </a:xfrm>
        </p:spPr>
        <p:txBody>
          <a:bodyPr/>
          <a:lstStyle/>
          <a:p>
            <a:r>
              <a:rPr lang="en-US" dirty="0" smtClean="0"/>
              <a:t>Challenges and Solutions</a:t>
            </a:r>
            <a:endParaRPr lang="en-US" dirty="0"/>
          </a:p>
        </p:txBody>
      </p:sp>
      <p:sp>
        <p:nvSpPr>
          <p:cNvPr id="4" name="Rectangle 3"/>
          <p:cNvSpPr/>
          <p:nvPr/>
        </p:nvSpPr>
        <p:spPr>
          <a:xfrm>
            <a:off x="211666" y="914400"/>
            <a:ext cx="8475133" cy="4524315"/>
          </a:xfrm>
          <a:prstGeom prst="rect">
            <a:avLst/>
          </a:prstGeom>
        </p:spPr>
        <p:txBody>
          <a:bodyPr wrap="square">
            <a:spAutoFit/>
          </a:bodyPr>
          <a:lstStyle/>
          <a:p>
            <a:pPr marL="285750" indent="-285750" algn="l">
              <a:lnSpc>
                <a:spcPct val="200000"/>
              </a:lnSpc>
              <a:buFont typeface="Arial" panose="020B0604020202020204" pitchFamily="34" charset="0"/>
              <a:buChar char="•"/>
            </a:pPr>
            <a:r>
              <a:rPr lang="en-US" altLang="en-US" sz="1800" dirty="0">
                <a:latin typeface="Calibri" pitchFamily="34" charset="0"/>
                <a:ea typeface="Calibri" pitchFamily="34" charset="0"/>
                <a:cs typeface="Calibri" pitchFamily="34" charset="0"/>
              </a:rPr>
              <a:t>New software, tools, programming languages</a:t>
            </a:r>
          </a:p>
          <a:p>
            <a:pPr lvl="1" algn="l">
              <a:lnSpc>
                <a:spcPct val="200000"/>
              </a:lnSpc>
              <a:buFont typeface="Wingdings" pitchFamily="2" charset="2"/>
              <a:buChar char="Ø"/>
            </a:pPr>
            <a:r>
              <a:rPr lang="en-US" altLang="en-US" sz="1800" dirty="0">
                <a:latin typeface="Calibri" pitchFamily="34" charset="0"/>
                <a:ea typeface="Calibri" pitchFamily="34" charset="0"/>
                <a:cs typeface="Calibri" pitchFamily="34" charset="0"/>
              </a:rPr>
              <a:t>Solution: mentorship from team, external </a:t>
            </a:r>
            <a:r>
              <a:rPr lang="en-US" altLang="en-US" sz="1800" dirty="0" smtClean="0">
                <a:latin typeface="Calibri" pitchFamily="34" charset="0"/>
                <a:ea typeface="Calibri" pitchFamily="34" charset="0"/>
                <a:cs typeface="Calibri" pitchFamily="34" charset="0"/>
              </a:rPr>
              <a:t>documentations</a:t>
            </a:r>
          </a:p>
          <a:p>
            <a:pPr marL="285750" indent="-285750" algn="l">
              <a:lnSpc>
                <a:spcPct val="200000"/>
              </a:lnSpc>
              <a:buFont typeface="Arial" panose="020B0604020202020204" pitchFamily="34" charset="0"/>
              <a:buChar char="•"/>
            </a:pPr>
            <a:r>
              <a:rPr lang="en-US" altLang="en-US" sz="1800" dirty="0" smtClean="0">
                <a:latin typeface="Calibri" pitchFamily="34" charset="0"/>
                <a:ea typeface="Calibri" pitchFamily="34" charset="0"/>
                <a:cs typeface="Calibri" pitchFamily="34" charset="0"/>
              </a:rPr>
              <a:t>Translating clients need into feasible products</a:t>
            </a:r>
            <a:endParaRPr lang="en-US" altLang="en-US" sz="1800" dirty="0">
              <a:latin typeface="Calibri" pitchFamily="34" charset="0"/>
              <a:ea typeface="Calibri" pitchFamily="34" charset="0"/>
              <a:cs typeface="Calibri" pitchFamily="34" charset="0"/>
            </a:endParaRPr>
          </a:p>
          <a:p>
            <a:pPr lvl="1" algn="l">
              <a:lnSpc>
                <a:spcPct val="200000"/>
              </a:lnSpc>
              <a:buFont typeface="Wingdings" pitchFamily="2" charset="2"/>
              <a:buChar char="Ø"/>
            </a:pPr>
            <a:r>
              <a:rPr lang="en-US" altLang="en-US" sz="1800" dirty="0" smtClean="0">
                <a:latin typeface="Calibri" pitchFamily="34" charset="0"/>
                <a:ea typeface="Calibri" pitchFamily="34" charset="0"/>
                <a:cs typeface="Calibri" pitchFamily="34" charset="0"/>
              </a:rPr>
              <a:t>Solution</a:t>
            </a:r>
            <a:r>
              <a:rPr lang="en-US" altLang="en-US" sz="1800" dirty="0">
                <a:latin typeface="Calibri" pitchFamily="34" charset="0"/>
                <a:ea typeface="Calibri" pitchFamily="34" charset="0"/>
                <a:cs typeface="Calibri" pitchFamily="34" charset="0"/>
              </a:rPr>
              <a:t>: working with the experts in the team and regular scrums </a:t>
            </a:r>
            <a:r>
              <a:rPr lang="en-US" altLang="en-US" sz="1800" dirty="0" smtClean="0">
                <a:latin typeface="Calibri" pitchFamily="34" charset="0"/>
                <a:ea typeface="Calibri" pitchFamily="34" charset="0"/>
                <a:cs typeface="Calibri" pitchFamily="34" charset="0"/>
              </a:rPr>
              <a:t>amongst ourselves</a:t>
            </a:r>
          </a:p>
          <a:p>
            <a:pPr marL="285750" indent="-285750" algn="l">
              <a:lnSpc>
                <a:spcPct val="200000"/>
              </a:lnSpc>
              <a:buFont typeface="Arial" panose="020B0604020202020204" pitchFamily="34" charset="0"/>
              <a:buChar char="•"/>
            </a:pPr>
            <a:r>
              <a:rPr lang="en-US" altLang="en-US" sz="1800" dirty="0" smtClean="0">
                <a:latin typeface="Calibri" pitchFamily="34" charset="0"/>
                <a:ea typeface="Calibri" pitchFamily="34" charset="0"/>
                <a:cs typeface="Calibri" pitchFamily="34" charset="0"/>
              </a:rPr>
              <a:t>Limited </a:t>
            </a:r>
            <a:r>
              <a:rPr lang="en-US" altLang="en-US" sz="1800" dirty="0">
                <a:latin typeface="Calibri" pitchFamily="34" charset="0"/>
                <a:ea typeface="Calibri" pitchFamily="34" charset="0"/>
                <a:cs typeface="Calibri" pitchFamily="34" charset="0"/>
              </a:rPr>
              <a:t>hardware/software </a:t>
            </a:r>
          </a:p>
          <a:p>
            <a:pPr lvl="1" algn="l">
              <a:lnSpc>
                <a:spcPct val="200000"/>
              </a:lnSpc>
              <a:buFont typeface="Wingdings" pitchFamily="2" charset="2"/>
              <a:buChar char="Ø"/>
            </a:pPr>
            <a:r>
              <a:rPr lang="en-US" altLang="en-US" sz="1800" dirty="0">
                <a:latin typeface="Calibri" pitchFamily="34" charset="0"/>
                <a:ea typeface="Calibri" pitchFamily="34" charset="0"/>
                <a:cs typeface="Calibri" pitchFamily="34" charset="0"/>
              </a:rPr>
              <a:t>Solution: filtering the amount of data during development environment to avoid stack overflow </a:t>
            </a:r>
          </a:p>
        </p:txBody>
      </p:sp>
    </p:spTree>
    <p:extLst>
      <p:ext uri="{BB962C8B-B14F-4D97-AF65-F5344CB8AC3E}">
        <p14:creationId xmlns:p14="http://schemas.microsoft.com/office/powerpoint/2010/main" val="4056419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r>
              <a:rPr lang="en-GB" dirty="0"/>
              <a:t>6</a:t>
            </a:r>
            <a:r>
              <a:rPr lang="en-GB" dirty="0" smtClean="0"/>
              <a:t>. </a:t>
            </a:r>
            <a:r>
              <a:rPr lang="en-US" dirty="0" smtClean="0"/>
              <a:t>Impact</a:t>
            </a:r>
            <a:endParaRPr lang="en-GB" dirty="0"/>
          </a:p>
        </p:txBody>
      </p:sp>
    </p:spTree>
    <p:custDataLst>
      <p:tags r:id="rId1"/>
    </p:custDataLst>
    <p:extLst>
      <p:ext uri="{BB962C8B-B14F-4D97-AF65-F5344CB8AC3E}">
        <p14:creationId xmlns:p14="http://schemas.microsoft.com/office/powerpoint/2010/main" val="1266421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Usability</a:t>
            </a:r>
          </a:p>
          <a:p>
            <a:pPr lvl="1">
              <a:lnSpc>
                <a:spcPct val="200000"/>
              </a:lnSpc>
              <a:buFont typeface="Wingdings" pitchFamily="2" charset="2"/>
              <a:buChar char="Ø"/>
            </a:pPr>
            <a:r>
              <a:rPr lang="en-US" sz="1800" dirty="0"/>
              <a:t>Incorporation of SQL syntax for </a:t>
            </a:r>
            <a:r>
              <a:rPr lang="en-US" sz="1800" dirty="0" smtClean="0"/>
              <a:t>simplicity</a:t>
            </a:r>
          </a:p>
          <a:p>
            <a:pPr lvl="1">
              <a:lnSpc>
                <a:spcPct val="200000"/>
              </a:lnSpc>
              <a:buFont typeface="Wingdings" pitchFamily="2" charset="2"/>
              <a:buChar char="Ø"/>
            </a:pPr>
            <a:r>
              <a:rPr lang="en-US" sz="1800" dirty="0" smtClean="0"/>
              <a:t>Immediate access to critical data</a:t>
            </a:r>
          </a:p>
          <a:p>
            <a:r>
              <a:rPr lang="en-US" sz="1800" dirty="0" smtClean="0"/>
              <a:t>Performance</a:t>
            </a:r>
            <a:endParaRPr lang="en-US" sz="1800" dirty="0"/>
          </a:p>
          <a:p>
            <a:pPr lvl="1">
              <a:lnSpc>
                <a:spcPct val="200000"/>
              </a:lnSpc>
              <a:buFont typeface="Wingdings" pitchFamily="2" charset="2"/>
              <a:buChar char="Ø"/>
            </a:pPr>
            <a:r>
              <a:rPr lang="en-US" sz="1800" dirty="0" smtClean="0"/>
              <a:t>Increased backend capacity</a:t>
            </a:r>
            <a:endParaRPr lang="en-US" sz="1800" dirty="0"/>
          </a:p>
          <a:p>
            <a:pPr lvl="1">
              <a:lnSpc>
                <a:spcPct val="200000"/>
              </a:lnSpc>
              <a:buFont typeface="Wingdings" pitchFamily="2" charset="2"/>
              <a:buChar char="Ø"/>
            </a:pPr>
            <a:r>
              <a:rPr lang="en-US" sz="1800" dirty="0" smtClean="0"/>
              <a:t>Rearrangement of the user interface to minimize response time</a:t>
            </a:r>
            <a:endParaRPr lang="en-US" dirty="0" smtClean="0"/>
          </a:p>
        </p:txBody>
      </p:sp>
      <p:sp>
        <p:nvSpPr>
          <p:cNvPr id="3" name="Title 2"/>
          <p:cNvSpPr>
            <a:spLocks noGrp="1"/>
          </p:cNvSpPr>
          <p:nvPr>
            <p:ph type="title"/>
          </p:nvPr>
        </p:nvSpPr>
        <p:spPr/>
        <p:txBody>
          <a:bodyPr/>
          <a:lstStyle/>
          <a:p>
            <a:r>
              <a:rPr lang="en-US" dirty="0" smtClean="0"/>
              <a:t>Impact</a:t>
            </a:r>
            <a:endParaRPr lang="en-US" dirty="0"/>
          </a:p>
        </p:txBody>
      </p:sp>
    </p:spTree>
    <p:extLst>
      <p:ext uri="{BB962C8B-B14F-4D97-AF65-F5344CB8AC3E}">
        <p14:creationId xmlns:p14="http://schemas.microsoft.com/office/powerpoint/2010/main" val="2199754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pPr algn="ctr"/>
            <a:r>
              <a:rPr lang="en-GB" dirty="0" smtClean="0"/>
              <a:t>Questions?</a:t>
            </a:r>
            <a:endParaRPr lang="en-GB" dirty="0"/>
          </a:p>
        </p:txBody>
      </p:sp>
    </p:spTree>
    <p:custDataLst>
      <p:tags r:id="rId1"/>
    </p:custDataLst>
    <p:extLst>
      <p:ext uri="{BB962C8B-B14F-4D97-AF65-F5344CB8AC3E}">
        <p14:creationId xmlns:p14="http://schemas.microsoft.com/office/powerpoint/2010/main" val="736204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2"/>
          <p:cNvSpPr>
            <a:spLocks noGrp="1" noChangeArrowheads="1"/>
          </p:cNvSpPr>
          <p:nvPr>
            <p:ph type="ctrTitle"/>
          </p:nvPr>
        </p:nvSpPr>
        <p:spPr bwMode="gray">
          <a:xfrm>
            <a:off x="152400" y="2667000"/>
            <a:ext cx="8861425" cy="492443"/>
          </a:xfrm>
          <a:ln w="12700"/>
        </p:spPr>
        <p:txBody>
          <a:bodyPr/>
          <a:lstStyle/>
          <a:p>
            <a:r>
              <a:rPr lang="en-US" dirty="0" smtClean="0"/>
              <a:t>1. About Us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7"/>
          <p:cNvSpPr>
            <a:spLocks noGrp="1" noChangeArrowheads="1"/>
          </p:cNvSpPr>
          <p:nvPr>
            <p:ph sz="half" idx="1"/>
          </p:nvPr>
        </p:nvSpPr>
        <p:spPr bwMode="gray"/>
        <p:txBody>
          <a:bodyPr/>
          <a:lstStyle/>
          <a:p>
            <a:pPr marL="0" indent="0">
              <a:buNone/>
            </a:pPr>
            <a:r>
              <a:rPr lang="en-US" b="1" dirty="0" smtClean="0">
                <a:solidFill>
                  <a:srgbClr val="002D72"/>
                </a:solidFill>
              </a:rPr>
              <a:t>Our Team</a:t>
            </a:r>
          </a:p>
          <a:p>
            <a:pPr marL="0" indent="0">
              <a:buNone/>
            </a:pPr>
            <a:r>
              <a:rPr lang="en-US" b="1" dirty="0" smtClean="0">
                <a:solidFill>
                  <a:srgbClr val="00BDF2"/>
                </a:solidFill>
              </a:rPr>
              <a:t>Mentors/Buddies</a:t>
            </a:r>
          </a:p>
          <a:p>
            <a:pPr lvl="1"/>
            <a:r>
              <a:rPr lang="en-US" dirty="0" smtClean="0"/>
              <a:t>Sam Eberspacher</a:t>
            </a:r>
          </a:p>
          <a:p>
            <a:pPr lvl="2"/>
            <a:r>
              <a:rPr lang="en-US" dirty="0" smtClean="0"/>
              <a:t>Vincent Taylor</a:t>
            </a:r>
          </a:p>
          <a:p>
            <a:pPr lvl="1"/>
            <a:r>
              <a:rPr lang="en-US" dirty="0" smtClean="0"/>
              <a:t>Moshe Teitz</a:t>
            </a:r>
          </a:p>
          <a:p>
            <a:pPr lvl="2"/>
            <a:r>
              <a:rPr lang="en-US" dirty="0" smtClean="0"/>
              <a:t>Mandy Hsu</a:t>
            </a:r>
          </a:p>
          <a:p>
            <a:pPr lvl="1"/>
            <a:r>
              <a:rPr lang="en-US" dirty="0" smtClean="0"/>
              <a:t>Tenzing </a:t>
            </a:r>
            <a:r>
              <a:rPr lang="en-US" dirty="0"/>
              <a:t>P</a:t>
            </a:r>
            <a:r>
              <a:rPr lang="en-US" dirty="0" smtClean="0"/>
              <a:t>assang</a:t>
            </a:r>
          </a:p>
          <a:p>
            <a:pPr lvl="2"/>
            <a:r>
              <a:rPr lang="en-US" dirty="0" smtClean="0"/>
              <a:t>Tahiya Chowdhury</a:t>
            </a:r>
          </a:p>
        </p:txBody>
      </p:sp>
      <p:sp>
        <p:nvSpPr>
          <p:cNvPr id="6146" name="Rectangle 62"/>
          <p:cNvSpPr>
            <a:spLocks noGrp="1" noChangeArrowheads="1"/>
          </p:cNvSpPr>
          <p:nvPr>
            <p:ph type="title"/>
          </p:nvPr>
        </p:nvSpPr>
        <p:spPr bwMode="gray"/>
        <p:txBody>
          <a:bodyPr/>
          <a:lstStyle/>
          <a:p>
            <a:r>
              <a:rPr lang="en-US" dirty="0" smtClean="0"/>
              <a:t>Rates – ICG Technology</a:t>
            </a:r>
          </a:p>
        </p:txBody>
      </p:sp>
      <p:sp>
        <p:nvSpPr>
          <p:cNvPr id="6149" name="Line 12"/>
          <p:cNvSpPr>
            <a:spLocks noChangeShapeType="1"/>
          </p:cNvSpPr>
          <p:nvPr/>
        </p:nvSpPr>
        <p:spPr bwMode="gray">
          <a:xfrm flipH="1">
            <a:off x="3962400" y="1219200"/>
            <a:ext cx="0" cy="4876800"/>
          </a:xfrm>
          <a:prstGeom prst="line">
            <a:avLst/>
          </a:prstGeom>
          <a:noFill/>
          <a:ln w="9525" cap="rnd">
            <a:solidFill>
              <a:schemeClr val="accent6"/>
            </a:solidFill>
            <a:prstDash val="sysDot"/>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154" name="MessageLine"/>
          <p:cNvSpPr>
            <a:spLocks noChangeShapeType="1"/>
          </p:cNvSpPr>
          <p:nvPr/>
        </p:nvSpPr>
        <p:spPr bwMode="gray">
          <a:xfrm>
            <a:off x="139700" y="666"/>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Content Placeholder 1"/>
          <p:cNvSpPr>
            <a:spLocks noGrp="1"/>
          </p:cNvSpPr>
          <p:nvPr>
            <p:ph sz="half" idx="2"/>
          </p:nvPr>
        </p:nvSpPr>
        <p:spPr/>
        <p:txBody>
          <a:bodyPr/>
          <a:lstStyle/>
          <a:p>
            <a:pPr marL="0" indent="0">
              <a:buNone/>
            </a:pPr>
            <a:r>
              <a:rPr lang="en-US" b="1" dirty="0" smtClean="0">
                <a:solidFill>
                  <a:srgbClr val="002D72"/>
                </a:solidFill>
              </a:rPr>
              <a:t>Rates Technology</a:t>
            </a:r>
          </a:p>
          <a:p>
            <a:pPr marL="0" indent="0">
              <a:buNone/>
            </a:pPr>
            <a:r>
              <a:rPr lang="en-US" b="1" dirty="0" smtClean="0">
                <a:solidFill>
                  <a:srgbClr val="00BDF2"/>
                </a:solidFill>
              </a:rPr>
              <a:t>Managers</a:t>
            </a:r>
            <a:endParaRPr lang="en-US" b="1" dirty="0">
              <a:solidFill>
                <a:srgbClr val="002D72"/>
              </a:solidFill>
            </a:endParaRPr>
          </a:p>
          <a:p>
            <a:r>
              <a:rPr lang="en-US" dirty="0" smtClean="0"/>
              <a:t>Phillip Jung</a:t>
            </a:r>
          </a:p>
          <a:p>
            <a:r>
              <a:rPr lang="en-US" dirty="0" smtClean="0"/>
              <a:t>Jonathan </a:t>
            </a:r>
            <a:r>
              <a:rPr lang="en-US" dirty="0" err="1" smtClean="0"/>
              <a:t>Elphick</a:t>
            </a:r>
            <a:endParaRPr lang="en-US" dirty="0"/>
          </a:p>
        </p:txBody>
      </p:sp>
      <p:sp>
        <p:nvSpPr>
          <p:cNvPr id="12" name="MessageLine"/>
          <p:cNvSpPr>
            <a:spLocks noChangeShapeType="1"/>
          </p:cNvSpPr>
          <p:nvPr/>
        </p:nvSpPr>
        <p:spPr bwMode="gray">
          <a:xfrm>
            <a:off x="139700" y="1054100"/>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E-trading – trading securities electronically </a:t>
            </a:r>
            <a:r>
              <a:rPr lang="en-US" dirty="0" smtClean="0"/>
              <a:t/>
            </a:r>
            <a:br>
              <a:rPr lang="en-US" dirty="0" smtClean="0"/>
            </a:br>
            <a:endParaRPr lang="en-US" dirty="0" smtClean="0"/>
          </a:p>
          <a:p>
            <a:pPr lvl="1"/>
            <a:r>
              <a:rPr lang="en-US" dirty="0" smtClean="0"/>
              <a:t>Trader </a:t>
            </a:r>
            <a:r>
              <a:rPr lang="en-US" dirty="0"/>
              <a:t>Desktop: For pricing, risk and data </a:t>
            </a:r>
            <a:r>
              <a:rPr lang="en-US" dirty="0" smtClean="0"/>
              <a:t>analysis</a:t>
            </a:r>
            <a:br>
              <a:rPr lang="en-US" dirty="0" smtClean="0"/>
            </a:br>
            <a:endParaRPr lang="en-US" dirty="0"/>
          </a:p>
          <a:p>
            <a:pPr lvl="1"/>
            <a:r>
              <a:rPr lang="en-US" dirty="0"/>
              <a:t>IMM (Internal Market Making): </a:t>
            </a:r>
            <a:r>
              <a:rPr lang="en-US" dirty="0" err="1"/>
              <a:t>Algo</a:t>
            </a:r>
            <a:r>
              <a:rPr lang="en-US" dirty="0"/>
              <a:t>, Velocity trader tools, </a:t>
            </a:r>
            <a:r>
              <a:rPr lang="en-US" dirty="0" err="1"/>
              <a:t>legger</a:t>
            </a:r>
            <a:r>
              <a:rPr lang="en-US" dirty="0"/>
              <a:t> and </a:t>
            </a:r>
            <a:r>
              <a:rPr lang="en-US" dirty="0" err="1" smtClean="0"/>
              <a:t>etc</a:t>
            </a:r>
            <a:r>
              <a:rPr lang="en-US" dirty="0" smtClean="0"/>
              <a:t/>
            </a:r>
            <a:br>
              <a:rPr lang="en-US" dirty="0" smtClean="0"/>
            </a:br>
            <a:endParaRPr lang="en-US" dirty="0"/>
          </a:p>
          <a:p>
            <a:pPr lvl="1"/>
            <a:r>
              <a:rPr lang="en-US" dirty="0"/>
              <a:t>Distribution: Price streaming, RFQ, and Market </a:t>
            </a:r>
            <a:r>
              <a:rPr lang="en-US" dirty="0" smtClean="0"/>
              <a:t>connectivity</a:t>
            </a:r>
            <a:br>
              <a:rPr lang="en-US" dirty="0" smtClean="0"/>
            </a:br>
            <a:endParaRPr lang="en-US" dirty="0"/>
          </a:p>
          <a:p>
            <a:pPr lvl="1"/>
            <a:r>
              <a:rPr lang="en-US" dirty="0"/>
              <a:t>Pricing: Graphite for curves and pricing, swap curves</a:t>
            </a:r>
          </a:p>
          <a:p>
            <a:endParaRPr lang="en-US" dirty="0"/>
          </a:p>
        </p:txBody>
      </p:sp>
      <p:sp>
        <p:nvSpPr>
          <p:cNvPr id="3" name="Content Placeholder 2"/>
          <p:cNvSpPr>
            <a:spLocks noGrp="1"/>
          </p:cNvSpPr>
          <p:nvPr>
            <p:ph sz="half" idx="1"/>
          </p:nvPr>
        </p:nvSpPr>
        <p:spPr/>
        <p:txBody>
          <a:bodyPr/>
          <a:lstStyle/>
          <a:p>
            <a:r>
              <a:rPr lang="en-US" dirty="0" smtClean="0"/>
              <a:t>G10 Rates</a:t>
            </a:r>
            <a:br>
              <a:rPr lang="en-US" dirty="0" smtClean="0"/>
            </a:br>
            <a:endParaRPr lang="en-US" dirty="0" smtClean="0"/>
          </a:p>
          <a:p>
            <a:pPr lvl="1"/>
            <a:r>
              <a:rPr lang="en-US" dirty="0" smtClean="0"/>
              <a:t>Mission: Generate revenue off client flow while prioritizing efficiency and safety</a:t>
            </a:r>
            <a:br>
              <a:rPr lang="en-US" dirty="0" smtClean="0"/>
            </a:br>
            <a:endParaRPr lang="en-US" dirty="0" smtClean="0"/>
          </a:p>
          <a:p>
            <a:pPr lvl="1"/>
            <a:r>
              <a:rPr lang="en-US" dirty="0" smtClean="0"/>
              <a:t>Products: securities like bonds, exchange traded derivatives (such as Eurodollar Futures), and over-the-counter(OTC) interest rate derivatives like swaps</a:t>
            </a:r>
          </a:p>
        </p:txBody>
      </p:sp>
      <p:sp>
        <p:nvSpPr>
          <p:cNvPr id="4" name="Title 3"/>
          <p:cNvSpPr>
            <a:spLocks noGrp="1"/>
          </p:cNvSpPr>
          <p:nvPr>
            <p:ph type="title"/>
          </p:nvPr>
        </p:nvSpPr>
        <p:spPr/>
        <p:txBody>
          <a:bodyPr/>
          <a:lstStyle/>
          <a:p>
            <a:r>
              <a:rPr lang="en-US" dirty="0" smtClean="0"/>
              <a:t>G10 Rates Technology</a:t>
            </a:r>
            <a:endParaRPr lang="en-US" dirty="0"/>
          </a:p>
        </p:txBody>
      </p:sp>
    </p:spTree>
    <p:extLst>
      <p:ext uri="{BB962C8B-B14F-4D97-AF65-F5344CB8AC3E}">
        <p14:creationId xmlns:p14="http://schemas.microsoft.com/office/powerpoint/2010/main" val="3628115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42SD6">
    <p:spTree>
      <p:nvGrpSpPr>
        <p:cNvPr id="1" name=""/>
        <p:cNvGrpSpPr/>
        <p:nvPr/>
      </p:nvGrpSpPr>
      <p:grpSpPr>
        <a:xfrm>
          <a:off x="0" y="0"/>
          <a:ext cx="0" cy="0"/>
          <a:chOff x="0" y="0"/>
          <a:chExt cx="0" cy="0"/>
        </a:xfrm>
      </p:grpSpPr>
      <p:sp>
        <p:nvSpPr>
          <p:cNvPr id="8194" name="Rectangle 9"/>
          <p:cNvSpPr>
            <a:spLocks noGrp="1" noChangeArrowheads="1"/>
          </p:cNvSpPr>
          <p:nvPr>
            <p:ph type="ctrTitle"/>
          </p:nvPr>
        </p:nvSpPr>
        <p:spPr bwMode="gray">
          <a:ln w="12700"/>
        </p:spPr>
        <p:txBody>
          <a:bodyPr/>
          <a:lstStyle/>
          <a:p>
            <a:r>
              <a:rPr lang="en-US" dirty="0" smtClean="0"/>
              <a:t>2. Common Slides</a:t>
            </a:r>
          </a:p>
        </p:txBody>
      </p:sp>
      <p:sp>
        <p:nvSpPr>
          <p:cNvPr id="8196" name="Rectangle 83"/>
          <p:cNvSpPr>
            <a:spLocks noGrp="1" noChangeArrowheads="1"/>
          </p:cNvSpPr>
          <p:nvPr>
            <p:ph type="ctrTitle"/>
          </p:nvPr>
        </p:nvSpPr>
        <p:spPr bwMode="gray">
          <a:xfrm>
            <a:off x="141288" y="2631758"/>
            <a:ext cx="8861425" cy="492443"/>
          </a:xfrm>
          <a:ln w="12700"/>
        </p:spPr>
        <p:txBody>
          <a:bodyPr/>
          <a:lstStyle/>
          <a:p>
            <a:r>
              <a:rPr lang="en-US" dirty="0" smtClean="0"/>
              <a:t>2. Our Assignment</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7"/>
          <p:cNvSpPr>
            <a:spLocks noGrp="1" noChangeArrowheads="1"/>
          </p:cNvSpPr>
          <p:nvPr>
            <p:ph sz="half" idx="1"/>
          </p:nvPr>
        </p:nvSpPr>
        <p:spPr bwMode="gray">
          <a:xfrm>
            <a:off x="228600" y="1295400"/>
            <a:ext cx="3821112" cy="4876800"/>
          </a:xfrm>
        </p:spPr>
        <p:txBody>
          <a:bodyPr/>
          <a:lstStyle/>
          <a:p>
            <a:pPr marL="0" indent="0">
              <a:buNone/>
            </a:pPr>
            <a:r>
              <a:rPr lang="en-US" b="1" dirty="0" smtClean="0">
                <a:solidFill>
                  <a:srgbClr val="002D72"/>
                </a:solidFill>
              </a:rPr>
              <a:t>Glance</a:t>
            </a:r>
          </a:p>
          <a:p>
            <a:pPr marL="0" indent="0">
              <a:buNone/>
            </a:pPr>
            <a:r>
              <a:rPr lang="en-US" b="1" dirty="0" smtClean="0">
                <a:solidFill>
                  <a:srgbClr val="00BDF2"/>
                </a:solidFill>
              </a:rPr>
              <a:t>How it worked</a:t>
            </a:r>
          </a:p>
          <a:p>
            <a:r>
              <a:rPr lang="en-US" dirty="0" smtClean="0"/>
              <a:t>Primary Functions</a:t>
            </a:r>
          </a:p>
          <a:p>
            <a:pPr lvl="1"/>
            <a:r>
              <a:rPr lang="en-US" dirty="0" smtClean="0"/>
              <a:t>Monitoring existing tools’ health status that are internal to rates </a:t>
            </a:r>
          </a:p>
          <a:p>
            <a:r>
              <a:rPr lang="en-US" dirty="0" smtClean="0"/>
              <a:t>Participating Members</a:t>
            </a:r>
          </a:p>
          <a:p>
            <a:pPr lvl="1"/>
            <a:r>
              <a:rPr lang="en-US" dirty="0" smtClean="0"/>
              <a:t>Glance</a:t>
            </a:r>
          </a:p>
          <a:p>
            <a:pPr lvl="2"/>
            <a:r>
              <a:rPr lang="en-US" dirty="0" smtClean="0"/>
              <a:t>Tasks</a:t>
            </a:r>
          </a:p>
          <a:p>
            <a:pPr lvl="1"/>
            <a:r>
              <a:rPr lang="en-US" dirty="0" smtClean="0"/>
              <a:t>MKV Fetch</a:t>
            </a:r>
          </a:p>
          <a:p>
            <a:pPr lvl="2"/>
            <a:r>
              <a:rPr lang="en-US" dirty="0"/>
              <a:t>T</a:t>
            </a:r>
            <a:r>
              <a:rPr lang="en-US" dirty="0" smtClean="0"/>
              <a:t>asks</a:t>
            </a:r>
          </a:p>
          <a:p>
            <a:pPr lvl="1"/>
            <a:r>
              <a:rPr lang="en-US" dirty="0" smtClean="0"/>
              <a:t>Web Server</a:t>
            </a:r>
          </a:p>
          <a:p>
            <a:pPr lvl="2"/>
            <a:r>
              <a:rPr lang="en-US" dirty="0"/>
              <a:t>T</a:t>
            </a:r>
            <a:r>
              <a:rPr lang="en-US" dirty="0" smtClean="0"/>
              <a:t>asks</a:t>
            </a:r>
          </a:p>
        </p:txBody>
      </p:sp>
      <p:sp>
        <p:nvSpPr>
          <p:cNvPr id="6146" name="Rectangle 62"/>
          <p:cNvSpPr>
            <a:spLocks noGrp="1" noChangeArrowheads="1"/>
          </p:cNvSpPr>
          <p:nvPr>
            <p:ph type="title"/>
          </p:nvPr>
        </p:nvSpPr>
        <p:spPr bwMode="gray"/>
        <p:txBody>
          <a:bodyPr/>
          <a:lstStyle/>
          <a:p>
            <a:r>
              <a:rPr lang="en-US" dirty="0" smtClean="0"/>
              <a:t>Rates – ICG Technology</a:t>
            </a:r>
          </a:p>
        </p:txBody>
      </p:sp>
      <p:sp>
        <p:nvSpPr>
          <p:cNvPr id="6149" name="Line 12"/>
          <p:cNvSpPr>
            <a:spLocks noChangeShapeType="1"/>
          </p:cNvSpPr>
          <p:nvPr/>
        </p:nvSpPr>
        <p:spPr bwMode="gray">
          <a:xfrm flipH="1">
            <a:off x="4267200" y="1219200"/>
            <a:ext cx="0" cy="4876800"/>
          </a:xfrm>
          <a:prstGeom prst="line">
            <a:avLst/>
          </a:prstGeom>
          <a:noFill/>
          <a:ln w="9525" cap="rnd">
            <a:solidFill>
              <a:schemeClr val="accent6"/>
            </a:solidFill>
            <a:prstDash val="sysDot"/>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154" name="MessageLine"/>
          <p:cNvSpPr>
            <a:spLocks noChangeShapeType="1"/>
          </p:cNvSpPr>
          <p:nvPr/>
        </p:nvSpPr>
        <p:spPr bwMode="gray">
          <a:xfrm>
            <a:off x="139700" y="666"/>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Content Placeholder 1"/>
          <p:cNvSpPr>
            <a:spLocks noGrp="1"/>
          </p:cNvSpPr>
          <p:nvPr>
            <p:ph sz="half" idx="2"/>
          </p:nvPr>
        </p:nvSpPr>
        <p:spPr>
          <a:xfrm>
            <a:off x="4538133" y="1295400"/>
            <a:ext cx="4267201" cy="4876800"/>
          </a:xfrm>
        </p:spPr>
        <p:txBody>
          <a:bodyPr/>
          <a:lstStyle/>
          <a:p>
            <a:pPr marL="0" indent="0">
              <a:buNone/>
            </a:pPr>
            <a:r>
              <a:rPr lang="en-US" b="1" dirty="0" smtClean="0">
                <a:solidFill>
                  <a:srgbClr val="002D72"/>
                </a:solidFill>
              </a:rPr>
              <a:t>Glance 2.0</a:t>
            </a:r>
          </a:p>
          <a:p>
            <a:pPr marL="0" indent="0">
              <a:buNone/>
            </a:pPr>
            <a:r>
              <a:rPr lang="en-US" b="1" dirty="0" smtClean="0">
                <a:solidFill>
                  <a:srgbClr val="00BDF2"/>
                </a:solidFill>
              </a:rPr>
              <a:t>Our Changes</a:t>
            </a:r>
          </a:p>
          <a:p>
            <a:r>
              <a:rPr lang="en-US" dirty="0"/>
              <a:t>Primary </a:t>
            </a:r>
            <a:r>
              <a:rPr lang="en-US" dirty="0" smtClean="0"/>
              <a:t>Functions</a:t>
            </a:r>
          </a:p>
          <a:p>
            <a:pPr lvl="1"/>
            <a:r>
              <a:rPr lang="en-US" dirty="0"/>
              <a:t>Monitoring existing tools’ health status that are internal to rates </a:t>
            </a:r>
            <a:endParaRPr lang="en-US" dirty="0" smtClean="0"/>
          </a:p>
          <a:p>
            <a:r>
              <a:rPr lang="en-US" dirty="0" smtClean="0"/>
              <a:t>Participating Members</a:t>
            </a:r>
          </a:p>
          <a:p>
            <a:pPr lvl="1"/>
            <a:r>
              <a:rPr lang="en-US" dirty="0" smtClean="0"/>
              <a:t>Glance 2.0</a:t>
            </a:r>
            <a:endParaRPr lang="en-US" dirty="0"/>
          </a:p>
          <a:p>
            <a:pPr lvl="1"/>
            <a:r>
              <a:rPr lang="en-US" dirty="0" smtClean="0"/>
              <a:t>Ignite Cluster</a:t>
            </a:r>
            <a:endParaRPr lang="en-US" dirty="0"/>
          </a:p>
          <a:p>
            <a:pPr lvl="2"/>
            <a:r>
              <a:rPr lang="en-US" dirty="0"/>
              <a:t>T</a:t>
            </a:r>
            <a:r>
              <a:rPr lang="en-US" dirty="0" smtClean="0"/>
              <a:t>asks</a:t>
            </a:r>
            <a:endParaRPr lang="en-US" dirty="0"/>
          </a:p>
          <a:p>
            <a:pPr lvl="1"/>
            <a:r>
              <a:rPr lang="en-US" dirty="0"/>
              <a:t>Web Server</a:t>
            </a:r>
          </a:p>
          <a:p>
            <a:pPr lvl="2"/>
            <a:r>
              <a:rPr lang="en-US" dirty="0"/>
              <a:t>T</a:t>
            </a:r>
            <a:r>
              <a:rPr lang="en-US" dirty="0" smtClean="0"/>
              <a:t>asks</a:t>
            </a:r>
            <a:endParaRPr lang="en-US" dirty="0"/>
          </a:p>
          <a:p>
            <a:pPr marL="0" indent="0">
              <a:buNone/>
            </a:pPr>
            <a:r>
              <a:rPr lang="en-US" dirty="0" smtClean="0"/>
              <a:t>	</a:t>
            </a:r>
            <a:endParaRPr lang="en-US" dirty="0"/>
          </a:p>
        </p:txBody>
      </p:sp>
      <p:sp>
        <p:nvSpPr>
          <p:cNvPr id="12" name="MessageLine"/>
          <p:cNvSpPr>
            <a:spLocks noChangeShapeType="1"/>
          </p:cNvSpPr>
          <p:nvPr/>
        </p:nvSpPr>
        <p:spPr bwMode="gray">
          <a:xfrm>
            <a:off x="139700" y="1054100"/>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ustDataLst>
      <p:tags r:id="rId1"/>
    </p:custDataLst>
    <p:extLst>
      <p:ext uri="{BB962C8B-B14F-4D97-AF65-F5344CB8AC3E}">
        <p14:creationId xmlns:p14="http://schemas.microsoft.com/office/powerpoint/2010/main" val="25848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r>
              <a:rPr lang="en-GB" dirty="0" smtClean="0"/>
              <a:t>3. Snapshots</a:t>
            </a:r>
            <a:endParaRPr lang="en-GB" dirty="0"/>
          </a:p>
        </p:txBody>
      </p:sp>
    </p:spTree>
    <p:custDataLst>
      <p:tags r:id="rId1"/>
    </p:custDataLst>
    <p:extLst>
      <p:ext uri="{BB962C8B-B14F-4D97-AF65-F5344CB8AC3E}">
        <p14:creationId xmlns:p14="http://schemas.microsoft.com/office/powerpoint/2010/main" val="2679527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sp>
        <p:nvSpPr>
          <p:cNvPr id="9" name="Rectangle 3"/>
          <p:cNvSpPr>
            <a:spLocks noGrp="1" noChangeArrowheads="1"/>
          </p:cNvSpPr>
          <p:nvPr>
            <p:ph idx="4294967295"/>
          </p:nvPr>
        </p:nvSpPr>
        <p:spPr bwMode="gray">
          <a:xfrm>
            <a:off x="141289" y="1295400"/>
            <a:ext cx="8850312" cy="228600"/>
          </a:xfrm>
        </p:spPr>
        <p:txBody>
          <a:bodyPr/>
          <a:lstStyle/>
          <a:p>
            <a:pPr marL="0" indent="0">
              <a:buNone/>
            </a:pPr>
            <a:r>
              <a:rPr lang="en-US" dirty="0" smtClean="0"/>
              <a:t>Creating a check job from start to finish:</a:t>
            </a:r>
          </a:p>
        </p:txBody>
      </p:sp>
      <p:pic>
        <p:nvPicPr>
          <p:cNvPr id="10"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1" t="7337" r="51087" b="3456"/>
          <a:stretch/>
        </p:blipFill>
        <p:spPr bwMode="auto">
          <a:xfrm>
            <a:off x="827490" y="1600199"/>
            <a:ext cx="6317192" cy="450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1361741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ppLayoutTitle"/>
</p:tagLst>
</file>

<file path=ppt/tags/tag10.xml><?xml version="1.0" encoding="utf-8"?>
<p:tagLst xmlns:a="http://schemas.openxmlformats.org/drawingml/2006/main" xmlns:r="http://schemas.openxmlformats.org/officeDocument/2006/relationships" xmlns:p="http://schemas.openxmlformats.org/presentationml/2006/main">
  <p:tag name="SSB" val="PageNbr"/>
</p:tagLst>
</file>

<file path=ppt/tags/tag11.xml><?xml version="1.0" encoding="utf-8"?>
<p:tagLst xmlns:a="http://schemas.openxmlformats.org/drawingml/2006/main" xmlns:r="http://schemas.openxmlformats.org/officeDocument/2006/relationships" xmlns:p="http://schemas.openxmlformats.org/presentationml/2006/main">
  <p:tag name="SSB" val="SectionTitle"/>
</p:tagLst>
</file>

<file path=ppt/tags/tag12.xml><?xml version="1.0" encoding="utf-8"?>
<p:tagLst xmlns:a="http://schemas.openxmlformats.org/drawingml/2006/main" xmlns:r="http://schemas.openxmlformats.org/officeDocument/2006/relationships" xmlns:p="http://schemas.openxmlformats.org/presentationml/2006/main">
  <p:tag name="SSB" val="txtPageMessage"/>
</p:tagLst>
</file>

<file path=ppt/tags/tag1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4.xml><?xml version="1.0" encoding="utf-8"?>
<p:tagLst xmlns:a="http://schemas.openxmlformats.org/drawingml/2006/main" xmlns:r="http://schemas.openxmlformats.org/officeDocument/2006/relationships" xmlns:p="http://schemas.openxmlformats.org/presentationml/2006/main">
  <p:tag name="SSB" val="PageNbr"/>
</p:tagLst>
</file>

<file path=ppt/tags/tag15.xml><?xml version="1.0" encoding="utf-8"?>
<p:tagLst xmlns:a="http://schemas.openxmlformats.org/drawingml/2006/main" xmlns:r="http://schemas.openxmlformats.org/officeDocument/2006/relationships" xmlns:p="http://schemas.openxmlformats.org/presentationml/2006/main">
  <p:tag name="SSB" val="SectionTitle"/>
</p:tagLst>
</file>

<file path=ppt/tags/tag16.xml><?xml version="1.0" encoding="utf-8"?>
<p:tagLst xmlns:a="http://schemas.openxmlformats.org/drawingml/2006/main" xmlns:r="http://schemas.openxmlformats.org/officeDocument/2006/relationships" xmlns:p="http://schemas.openxmlformats.org/presentationml/2006/main">
  <p:tag name="SSB" val="txtPageMessage"/>
</p:tagLst>
</file>

<file path=ppt/tags/tag17.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8.xml><?xml version="1.0" encoding="utf-8"?>
<p:tagLst xmlns:a="http://schemas.openxmlformats.org/drawingml/2006/main" xmlns:r="http://schemas.openxmlformats.org/officeDocument/2006/relationships" xmlns:p="http://schemas.openxmlformats.org/presentationml/2006/main">
  <p:tag name="SSB" val="PageNbr"/>
</p:tagLst>
</file>

<file path=ppt/tags/tag19.xml><?xml version="1.0" encoding="utf-8"?>
<p:tagLst xmlns:a="http://schemas.openxmlformats.org/drawingml/2006/main" xmlns:r="http://schemas.openxmlformats.org/officeDocument/2006/relationships" xmlns:p="http://schemas.openxmlformats.org/presentationml/2006/main">
  <p:tag name="SSB" val="SectionTitle"/>
</p:tagLst>
</file>

<file path=ppt/tags/tag2.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20.xml><?xml version="1.0" encoding="utf-8"?>
<p:tagLst xmlns:a="http://schemas.openxmlformats.org/drawingml/2006/main" xmlns:r="http://schemas.openxmlformats.org/officeDocument/2006/relationships" xmlns:p="http://schemas.openxmlformats.org/presentationml/2006/main">
  <p:tag name="SSB" val="txtPageMessage"/>
</p:tagLst>
</file>

<file path=ppt/tags/tag21.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2.xml><?xml version="1.0" encoding="utf-8"?>
<p:tagLst xmlns:a="http://schemas.openxmlformats.org/drawingml/2006/main" xmlns:r="http://schemas.openxmlformats.org/officeDocument/2006/relationships" xmlns:p="http://schemas.openxmlformats.org/presentationml/2006/main">
  <p:tag name="SSB" val="PageNbr"/>
</p:tagLst>
</file>

<file path=ppt/tags/tag23.xml><?xml version="1.0" encoding="utf-8"?>
<p:tagLst xmlns:a="http://schemas.openxmlformats.org/drawingml/2006/main" xmlns:r="http://schemas.openxmlformats.org/officeDocument/2006/relationships" xmlns:p="http://schemas.openxmlformats.org/presentationml/2006/main">
  <p:tag name="SSB" val="SectionTitle"/>
</p:tagLst>
</file>

<file path=ppt/tags/tag24.xml><?xml version="1.0" encoding="utf-8"?>
<p:tagLst xmlns:a="http://schemas.openxmlformats.org/drawingml/2006/main" xmlns:r="http://schemas.openxmlformats.org/officeDocument/2006/relationships" xmlns:p="http://schemas.openxmlformats.org/presentationml/2006/main">
  <p:tag name="SSB" val="txtPageMessage"/>
</p:tagLst>
</file>

<file path=ppt/tags/tag25.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6.xml><?xml version="1.0" encoding="utf-8"?>
<p:tagLst xmlns:a="http://schemas.openxmlformats.org/drawingml/2006/main" xmlns:r="http://schemas.openxmlformats.org/officeDocument/2006/relationships" xmlns:p="http://schemas.openxmlformats.org/presentationml/2006/main">
  <p:tag name="SSB" val="PageNbr"/>
</p:tagLst>
</file>

<file path=ppt/tags/tag27.xml><?xml version="1.0" encoding="utf-8"?>
<p:tagLst xmlns:a="http://schemas.openxmlformats.org/drawingml/2006/main" xmlns:r="http://schemas.openxmlformats.org/officeDocument/2006/relationships" xmlns:p="http://schemas.openxmlformats.org/presentationml/2006/main">
  <p:tag name="SSB" val="SectionTitle"/>
</p:tagLst>
</file>

<file path=ppt/tags/tag28.xml><?xml version="1.0" encoding="utf-8"?>
<p:tagLst xmlns:a="http://schemas.openxmlformats.org/drawingml/2006/main" xmlns:r="http://schemas.openxmlformats.org/officeDocument/2006/relationships" xmlns:p="http://schemas.openxmlformats.org/presentationml/2006/main">
  <p:tag name="SSB" val="txtPageMessage"/>
</p:tagLst>
</file>

<file path=ppt/tags/tag29.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xml><?xml version="1.0" encoding="utf-8"?>
<p:tagLst xmlns:a="http://schemas.openxmlformats.org/drawingml/2006/main" xmlns:r="http://schemas.openxmlformats.org/officeDocument/2006/relationships" xmlns:p="http://schemas.openxmlformats.org/presentationml/2006/main">
  <p:tag name="SSB" val="TOCHeader"/>
</p:tagLst>
</file>

<file path=ppt/tags/tag30.xml><?xml version="1.0" encoding="utf-8"?>
<p:tagLst xmlns:a="http://schemas.openxmlformats.org/drawingml/2006/main" xmlns:r="http://schemas.openxmlformats.org/officeDocument/2006/relationships" xmlns:p="http://schemas.openxmlformats.org/presentationml/2006/main">
  <p:tag name="SSB" val="PageNbr"/>
</p:tagLst>
</file>

<file path=ppt/tags/tag31.xml><?xml version="1.0" encoding="utf-8"?>
<p:tagLst xmlns:a="http://schemas.openxmlformats.org/drawingml/2006/main" xmlns:r="http://schemas.openxmlformats.org/officeDocument/2006/relationships" xmlns:p="http://schemas.openxmlformats.org/presentationml/2006/main">
  <p:tag name="SSB" val="SectionTitle"/>
</p:tagLst>
</file>

<file path=ppt/tags/tag32.xml><?xml version="1.0" encoding="utf-8"?>
<p:tagLst xmlns:a="http://schemas.openxmlformats.org/drawingml/2006/main" xmlns:r="http://schemas.openxmlformats.org/officeDocument/2006/relationships" xmlns:p="http://schemas.openxmlformats.org/presentationml/2006/main">
  <p:tag name="SSB" val="txtPageMessage"/>
</p:tagLst>
</file>

<file path=ppt/tags/tag3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4.xml><?xml version="1.0" encoding="utf-8"?>
<p:tagLst xmlns:a="http://schemas.openxmlformats.org/drawingml/2006/main" xmlns:r="http://schemas.openxmlformats.org/officeDocument/2006/relationships" xmlns:p="http://schemas.openxmlformats.org/presentationml/2006/main">
  <p:tag name="SSB" val="PageNbr"/>
</p:tagLst>
</file>

<file path=ppt/tags/tag35.xml><?xml version="1.0" encoding="utf-8"?>
<p:tagLst xmlns:a="http://schemas.openxmlformats.org/drawingml/2006/main" xmlns:r="http://schemas.openxmlformats.org/officeDocument/2006/relationships" xmlns:p="http://schemas.openxmlformats.org/presentationml/2006/main">
  <p:tag name="SSB" val="SectionTitle"/>
</p:tagLst>
</file>

<file path=ppt/tags/tag36.xml><?xml version="1.0" encoding="utf-8"?>
<p:tagLst xmlns:a="http://schemas.openxmlformats.org/drawingml/2006/main" xmlns:r="http://schemas.openxmlformats.org/officeDocument/2006/relationships" xmlns:p="http://schemas.openxmlformats.org/presentationml/2006/main">
  <p:tag name="SSB" val="txtPageMessage"/>
</p:tagLst>
</file>

<file path=ppt/tags/tag37.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8.xml><?xml version="1.0" encoding="utf-8"?>
<p:tagLst xmlns:a="http://schemas.openxmlformats.org/drawingml/2006/main" xmlns:r="http://schemas.openxmlformats.org/officeDocument/2006/relationships" xmlns:p="http://schemas.openxmlformats.org/presentationml/2006/main">
  <p:tag name="SSB" val="PageNbr"/>
</p:tagLst>
</file>

<file path=ppt/tags/tag39.xml><?xml version="1.0" encoding="utf-8"?>
<p:tagLst xmlns:a="http://schemas.openxmlformats.org/drawingml/2006/main" xmlns:r="http://schemas.openxmlformats.org/officeDocument/2006/relationships" xmlns:p="http://schemas.openxmlformats.org/presentationml/2006/main">
  <p:tag name="SSB" val="SectionTitle"/>
</p:tagLst>
</file>

<file path=ppt/tags/tag4.xml><?xml version="1.0" encoding="utf-8"?>
<p:tagLst xmlns:a="http://schemas.openxmlformats.org/drawingml/2006/main" xmlns:r="http://schemas.openxmlformats.org/officeDocument/2006/relationships" xmlns:p="http://schemas.openxmlformats.org/presentationml/2006/main">
  <p:tag name="LAYOUT" val="ppLayoutTitle"/>
</p:tagLst>
</file>

<file path=ppt/tags/tag40.xml><?xml version="1.0" encoding="utf-8"?>
<p:tagLst xmlns:a="http://schemas.openxmlformats.org/drawingml/2006/main" xmlns:r="http://schemas.openxmlformats.org/officeDocument/2006/relationships" xmlns:p="http://schemas.openxmlformats.org/presentationml/2006/main">
  <p:tag name="SSB" val="txtPageMessage"/>
</p:tagLst>
</file>

<file path=ppt/tags/tag41.xml><?xml version="1.0" encoding="utf-8"?>
<p:tagLst xmlns:a="http://schemas.openxmlformats.org/drawingml/2006/main" xmlns:r="http://schemas.openxmlformats.org/officeDocument/2006/relationships" xmlns:p="http://schemas.openxmlformats.org/presentationml/2006/main">
  <p:tag name="LAYOUT" val="ppLayoutCustom"/>
</p:tagLst>
</file>

<file path=ppt/tags/tag42.xml><?xml version="1.0" encoding="utf-8"?>
<p:tagLst xmlns:a="http://schemas.openxmlformats.org/drawingml/2006/main" xmlns:r="http://schemas.openxmlformats.org/officeDocument/2006/relationships" xmlns:p="http://schemas.openxmlformats.org/presentationml/2006/main">
  <p:tag name="SSB" val="PageNbr"/>
</p:tagLst>
</file>

<file path=ppt/tags/tag43.xml><?xml version="1.0" encoding="utf-8"?>
<p:tagLst xmlns:a="http://schemas.openxmlformats.org/drawingml/2006/main" xmlns:r="http://schemas.openxmlformats.org/officeDocument/2006/relationships" xmlns:p="http://schemas.openxmlformats.org/presentationml/2006/main">
  <p:tag name="SSB" val="SectionTitle"/>
</p:tagLst>
</file>

<file path=ppt/tags/tag44.xml><?xml version="1.0" encoding="utf-8"?>
<p:tagLst xmlns:a="http://schemas.openxmlformats.org/drawingml/2006/main" xmlns:r="http://schemas.openxmlformats.org/officeDocument/2006/relationships" xmlns:p="http://schemas.openxmlformats.org/presentationml/2006/main">
  <p:tag name="SSB" val="txtPageMessage"/>
</p:tagLst>
</file>

<file path=ppt/tags/tag45.xml><?xml version="1.0" encoding="utf-8"?>
<p:tagLst xmlns:a="http://schemas.openxmlformats.org/drawingml/2006/main" xmlns:r="http://schemas.openxmlformats.org/officeDocument/2006/relationships" xmlns:p="http://schemas.openxmlformats.org/presentationml/2006/main">
  <p:tag name="LAYOUT" val="ppLayoutTitle"/>
</p:tagLst>
</file>

<file path=ppt/tags/tag46.xml><?xml version="1.0" encoding="utf-8"?>
<p:tagLst xmlns:a="http://schemas.openxmlformats.org/drawingml/2006/main" xmlns:r="http://schemas.openxmlformats.org/officeDocument/2006/relationships" xmlns:p="http://schemas.openxmlformats.org/presentationml/2006/main">
  <p:tag name="LAYOUT" val="ppLayoutCustom"/>
</p:tagLst>
</file>

<file path=ppt/tags/tag47.xml><?xml version="1.0" encoding="utf-8"?>
<p:tagLst xmlns:a="http://schemas.openxmlformats.org/drawingml/2006/main" xmlns:r="http://schemas.openxmlformats.org/officeDocument/2006/relationships" xmlns:p="http://schemas.openxmlformats.org/presentationml/2006/main">
  <p:tag name="SSB" val="txtPageMessage"/>
</p:tagLst>
</file>

<file path=ppt/tags/tag48.xml><?xml version="1.0" encoding="utf-8"?>
<p:tagLst xmlns:a="http://schemas.openxmlformats.org/drawingml/2006/main" xmlns:r="http://schemas.openxmlformats.org/officeDocument/2006/relationships" xmlns:p="http://schemas.openxmlformats.org/presentationml/2006/main">
  <p:tag name="SSB" val="PageNbr"/>
</p:tagLst>
</file>

<file path=ppt/tags/tag49.xml><?xml version="1.0" encoding="utf-8"?>
<p:tagLst xmlns:a="http://schemas.openxmlformats.org/drawingml/2006/main" xmlns:r="http://schemas.openxmlformats.org/officeDocument/2006/relationships" xmlns:p="http://schemas.openxmlformats.org/presentationml/2006/main">
  <p:tag name="LAYOUT" val="ppLayoutTitle"/>
</p:tagLst>
</file>

<file path=ppt/tags/tag5.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50.xml><?xml version="1.0" encoding="utf-8"?>
<p:tagLst xmlns:a="http://schemas.openxmlformats.org/drawingml/2006/main" xmlns:r="http://schemas.openxmlformats.org/officeDocument/2006/relationships" xmlns:p="http://schemas.openxmlformats.org/presentationml/2006/main">
  <p:tag name="LAYOUT" val="ppLayoutTitle"/>
</p:tagLst>
</file>

<file path=ppt/tags/tag51.xml><?xml version="1.0" encoding="utf-8"?>
<p:tagLst xmlns:a="http://schemas.openxmlformats.org/drawingml/2006/main" xmlns:r="http://schemas.openxmlformats.org/officeDocument/2006/relationships" xmlns:p="http://schemas.openxmlformats.org/presentationml/2006/main">
  <p:tag name="LAYOUT" val="ppLayoutTitle"/>
</p:tagLst>
</file>

<file path=ppt/tags/tag6.xml><?xml version="1.0" encoding="utf-8"?>
<p:tagLst xmlns:a="http://schemas.openxmlformats.org/drawingml/2006/main" xmlns:r="http://schemas.openxmlformats.org/officeDocument/2006/relationships" xmlns:p="http://schemas.openxmlformats.org/presentationml/2006/main">
  <p:tag name="LAYOUT" val="ppLayoutTitle"/>
</p:tagLst>
</file>

<file path=ppt/tags/tag7.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8.xml><?xml version="1.0" encoding="utf-8"?>
<p:tagLst xmlns:a="http://schemas.openxmlformats.org/drawingml/2006/main" xmlns:r="http://schemas.openxmlformats.org/officeDocument/2006/relationships" xmlns:p="http://schemas.openxmlformats.org/presentationml/2006/main">
  <p:tag name="LAYOUT" val="ppLayoutTitle"/>
</p:tagLst>
</file>

<file path=ppt/tags/tag9.xml><?xml version="1.0" encoding="utf-8"?>
<p:tagLst xmlns:a="http://schemas.openxmlformats.org/drawingml/2006/main" xmlns:r="http://schemas.openxmlformats.org/officeDocument/2006/relationships" xmlns:p="http://schemas.openxmlformats.org/presentationml/2006/main">
  <p:tag name="LAYOUT" val="ppLayoutCustom"/>
</p:tagLst>
</file>

<file path=ppt/theme/theme1.xml><?xml version="1.0" encoding="utf-8"?>
<a:theme xmlns:a="http://schemas.openxmlformats.org/drawingml/2006/main" name="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7eaf79ea-dfed-403e-a941-4f673a24b94d">IPRODTECH-1269576426-6</_dlc_DocId>
    <_dlc_DocIdUrl xmlns="7eaf79ea-dfed-403e-a941-4f673a24b94d">
      <Url>https://chieftechnologyoffice.home.citi.net/sites/iprodtech/_layouts/15/DocIdRedir.aspx?ID=IPRODTECH-1269576426-6</Url>
      <Description>IPRODTECH-1269576426-6</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F8BB48373686D4281782DB71496FE50" ma:contentTypeVersion="0" ma:contentTypeDescription="Create a new document." ma:contentTypeScope="" ma:versionID="e2e26dfa662dcb3def3a3da1e251fb34">
  <xsd:schema xmlns:xsd="http://www.w3.org/2001/XMLSchema" xmlns:xs="http://www.w3.org/2001/XMLSchema" xmlns:p="http://schemas.microsoft.com/office/2006/metadata/properties" xmlns:ns2="7eaf79ea-dfed-403e-a941-4f673a24b94d" targetNamespace="http://schemas.microsoft.com/office/2006/metadata/properties" ma:root="true" ma:fieldsID="6e7ce9fae7b5e85a2e08a35008417a7c" ns2:_="">
    <xsd:import namespace="7eaf79ea-dfed-403e-a941-4f673a24b9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af79ea-dfed-403e-a941-4f673a24b9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F378FE-CA2B-498B-A7F7-96BFA5F1F013}">
  <ds:schemaRefs>
    <ds:schemaRef ds:uri="http://schemas.microsoft.com/office/2006/documentManagement/types"/>
    <ds:schemaRef ds:uri="http://purl.org/dc/dcmitype/"/>
    <ds:schemaRef ds:uri="http://schemas.microsoft.com/office/2006/metadata/properties"/>
    <ds:schemaRef ds:uri="7eaf79ea-dfed-403e-a941-4f673a24b94d"/>
    <ds:schemaRef ds:uri="http://purl.org/dc/elements/1.1/"/>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039408DE-F788-4748-9A56-BD416FBDE057}">
  <ds:schemaRefs>
    <ds:schemaRef ds:uri="http://schemas.microsoft.com/sharepoint/events"/>
  </ds:schemaRefs>
</ds:datastoreItem>
</file>

<file path=customXml/itemProps3.xml><?xml version="1.0" encoding="utf-8"?>
<ds:datastoreItem xmlns:ds="http://schemas.openxmlformats.org/officeDocument/2006/customXml" ds:itemID="{434F1EC3-F228-4D6B-886A-F8AC776598BC}">
  <ds:schemaRefs>
    <ds:schemaRef ds:uri="http://schemas.microsoft.com/sharepoint/v3/contenttype/forms"/>
  </ds:schemaRefs>
</ds:datastoreItem>
</file>

<file path=customXml/itemProps4.xml><?xml version="1.0" encoding="utf-8"?>
<ds:datastoreItem xmlns:ds="http://schemas.openxmlformats.org/officeDocument/2006/customXml" ds:itemID="{5A18DB3E-A475-405E-AB8E-A4612DD511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af79ea-dfed-403e-a941-4f673a24b9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ICG_Pres(Letter)</Template>
  <TotalTime>1160</TotalTime>
  <Words>1676</Words>
  <Application>Microsoft Office PowerPoint</Application>
  <PresentationFormat>Letter Paper (8.5x11 in)</PresentationFormat>
  <Paragraphs>153</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ICG_Pres(Letter)</vt:lpstr>
      <vt:lpstr>Glance 2.0</vt:lpstr>
      <vt:lpstr>Agenda</vt:lpstr>
      <vt:lpstr>1. About Us</vt:lpstr>
      <vt:lpstr>Rates – ICG Technology</vt:lpstr>
      <vt:lpstr>G10 Rates Technology</vt:lpstr>
      <vt:lpstr>2. Common Slides</vt:lpstr>
      <vt:lpstr>Rates – ICG Technology</vt:lpstr>
      <vt:lpstr>3. Snapshots</vt:lpstr>
      <vt:lpstr>Glance Snapshots</vt:lpstr>
      <vt:lpstr>Glance Snapshots</vt:lpstr>
      <vt:lpstr>Glance Snapshots</vt:lpstr>
      <vt:lpstr>Glance Snapshots</vt:lpstr>
      <vt:lpstr>Glance Snapshots</vt:lpstr>
      <vt:lpstr>Glance Snapshots</vt:lpstr>
      <vt:lpstr>Glance Snapshots</vt:lpstr>
      <vt:lpstr>Overall Snapshot</vt:lpstr>
      <vt:lpstr>Glance Snapshots</vt:lpstr>
      <vt:lpstr>PowerPoint Presentation</vt:lpstr>
      <vt:lpstr>Ignite Snapshots</vt:lpstr>
      <vt:lpstr>4. Our Technology</vt:lpstr>
      <vt:lpstr>Technology Stack</vt:lpstr>
      <vt:lpstr>5. Challenges/Solutions</vt:lpstr>
      <vt:lpstr>Challenges and Solutions</vt:lpstr>
      <vt:lpstr>6. Impact</vt:lpstr>
      <vt:lpstr>Impact</vt:lpstr>
      <vt:lpstr>Questions?</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Glance 2.0</dc:title>
  <dc:creator>Taylor, Vincent [ICG-IT]</dc:creator>
  <cp:lastModifiedBy>Chowdhury, Tahiya [ICG-IT]</cp:lastModifiedBy>
  <cp:revision>141</cp:revision>
  <cp:lastPrinted>2007-05-14T17:20:06Z</cp:lastPrinted>
  <dcterms:created xsi:type="dcterms:W3CDTF">2018-07-13T13:34:59Z</dcterms:created>
  <dcterms:modified xsi:type="dcterms:W3CDTF">2018-07-18T21:53:46Z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OCOpt">
    <vt:lpwstr>1</vt:lpwstr>
  </property>
  <property fmtid="{D5CDD505-2E9C-101B-9397-08002B2CF9AE}" pid="3" name="PNSOpt">
    <vt:lpwstr>1s</vt:lpwstr>
  </property>
  <property fmtid="{D5CDD505-2E9C-101B-9397-08002B2CF9AE}" pid="4" name="PB_DisclaimerDB">
    <vt:bool>true</vt:bool>
  </property>
  <property fmtid="{D5CDD505-2E9C-101B-9397-08002B2CF9AE}" pid="5" name="ICGToolkitIsDisclaimer">
    <vt:bool>true</vt:bool>
  </property>
  <property fmtid="{D5CDD505-2E9C-101B-9397-08002B2CF9AE}" pid="6" name="Pitchbook Compatible">
    <vt:lpwstr>Yes</vt:lpwstr>
  </property>
  <property fmtid="{D5CDD505-2E9C-101B-9397-08002B2CF9AE}" pid="7" name="ContentTypeId">
    <vt:lpwstr>0x010100CF8BB48373686D4281782DB71496FE50</vt:lpwstr>
  </property>
  <property fmtid="{D5CDD505-2E9C-101B-9397-08002B2CF9AE}" pid="8" name="_dlc_DocIdItemGuid">
    <vt:lpwstr>36e8ddb7-e57a-41f6-b983-830d48206cf1</vt:lpwstr>
  </property>
</Properties>
</file>