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30"/>
  </p:notesMasterIdLst>
  <p:handoutMasterIdLst>
    <p:handoutMasterId r:id="rId31"/>
  </p:handoutMasterIdLst>
  <p:sldIdLst>
    <p:sldId id="408" r:id="rId6"/>
    <p:sldId id="451" r:id="rId7"/>
    <p:sldId id="353" r:id="rId8"/>
    <p:sldId id="494" r:id="rId9"/>
    <p:sldId id="468" r:id="rId10"/>
    <p:sldId id="460" r:id="rId11"/>
    <p:sldId id="487" r:id="rId12"/>
    <p:sldId id="476" r:id="rId13"/>
    <p:sldId id="471" r:id="rId14"/>
    <p:sldId id="477" r:id="rId15"/>
    <p:sldId id="495" r:id="rId16"/>
    <p:sldId id="489" r:id="rId17"/>
    <p:sldId id="434" r:id="rId18"/>
    <p:sldId id="490" r:id="rId19"/>
    <p:sldId id="486" r:id="rId20"/>
    <p:sldId id="473" r:id="rId21"/>
    <p:sldId id="435" r:id="rId22"/>
    <p:sldId id="481" r:id="rId23"/>
    <p:sldId id="492" r:id="rId24"/>
    <p:sldId id="493" r:id="rId25"/>
    <p:sldId id="483" r:id="rId26"/>
    <p:sldId id="491" r:id="rId27"/>
    <p:sldId id="465" r:id="rId28"/>
    <p:sldId id="482" r:id="rId29"/>
  </p:sldIdLst>
  <p:sldSz cx="9144000" cy="6858000" type="letter"/>
  <p:notesSz cx="6810375" cy="9942513"/>
  <p:defaultTex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999B"/>
    <a:srgbClr val="292929"/>
    <a:srgbClr val="000000"/>
    <a:srgbClr val="890C58"/>
    <a:srgbClr val="00843D"/>
    <a:srgbClr val="C99700"/>
    <a:srgbClr val="CCF2FC"/>
    <a:srgbClr val="EAEBEB"/>
    <a:srgbClr val="CB6015"/>
    <a:srgbClr val="99D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14" autoAdjust="0"/>
    <p:restoredTop sz="82654" autoAdjust="0"/>
  </p:normalViewPr>
  <p:slideViewPr>
    <p:cSldViewPr>
      <p:cViewPr>
        <p:scale>
          <a:sx n="66" d="100"/>
          <a:sy n="66" d="100"/>
        </p:scale>
        <p:origin x="-1932" y="-378"/>
      </p:cViewPr>
      <p:guideLst>
        <p:guide orient="horz" pos="2256"/>
        <p:guide orient="horz" pos="4032"/>
        <p:guide orient="horz" pos="288"/>
        <p:guide orient="horz" pos="432"/>
        <p:guide orient="horz" pos="672"/>
        <p:guide orient="horz" pos="3888"/>
        <p:guide orient="horz" pos="816"/>
        <p:guide orient="horz" pos="2448"/>
        <p:guide orient="horz" pos="2352"/>
        <p:guide pos="2880"/>
        <p:guide pos="96"/>
        <p:guide pos="5664"/>
        <p:guide pos="2784"/>
        <p:guide pos="297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6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t" anchorCtr="0" compatLnSpc="1">
            <a:prstTxWarp prst="textNoShape">
              <a:avLst/>
            </a:prstTxWarp>
          </a:bodyPr>
          <a:lstStyle>
            <a:lvl1pPr algn="l" defTabSz="882650">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849688" y="0"/>
            <a:ext cx="2960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t" anchorCtr="0" compatLnSpc="1">
            <a:prstTxWarp prst="textNoShape">
              <a:avLst/>
            </a:prstTxWarp>
          </a:bodyPr>
          <a:lstStyle>
            <a:lvl1pPr algn="r" defTabSz="882650">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0" y="9453563"/>
            <a:ext cx="296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b" anchorCtr="0" compatLnSpc="1">
            <a:prstTxWarp prst="textNoShape">
              <a:avLst/>
            </a:prstTxWarp>
          </a:bodyPr>
          <a:lstStyle>
            <a:lvl1pPr algn="l" defTabSz="882650">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849688" y="9453563"/>
            <a:ext cx="2960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b" anchorCtr="0" compatLnSpc="1">
            <a:prstTxWarp prst="textNoShape">
              <a:avLst/>
            </a:prstTxWarp>
          </a:bodyPr>
          <a:lstStyle>
            <a:lvl1pPr algn="r" defTabSz="882650">
              <a:defRPr sz="1100" smtClean="0"/>
            </a:lvl1pPr>
          </a:lstStyle>
          <a:p>
            <a:pPr>
              <a:defRPr/>
            </a:pPr>
            <a:fld id="{14AAC22D-4B94-4481-85A5-0EE229BEB728}" type="slidenum">
              <a:rPr lang="en-US"/>
              <a:pPr>
                <a:defRPr/>
              </a:pPr>
              <a:t>‹#›</a:t>
            </a:fld>
            <a:endParaRPr lang="en-US" dirty="0"/>
          </a:p>
        </p:txBody>
      </p:sp>
    </p:spTree>
    <p:extLst>
      <p:ext uri="{BB962C8B-B14F-4D97-AF65-F5344CB8AC3E}">
        <p14:creationId xmlns:p14="http://schemas.microsoft.com/office/powerpoint/2010/main" val="25388871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9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lvl1pPr algn="l" defTabSz="898525">
              <a:defRPr sz="1100" smtClean="0"/>
            </a:lvl1pPr>
          </a:lstStyle>
          <a:p>
            <a:pPr>
              <a:defRPr/>
            </a:pPr>
            <a:endParaRPr lang="en-US" dirty="0"/>
          </a:p>
        </p:txBody>
      </p:sp>
      <p:sp>
        <p:nvSpPr>
          <p:cNvPr id="29699" name="Rectangle 3"/>
          <p:cNvSpPr>
            <a:spLocks noGrp="1" noChangeArrowheads="1"/>
          </p:cNvSpPr>
          <p:nvPr>
            <p:ph type="dt" idx="1"/>
          </p:nvPr>
        </p:nvSpPr>
        <p:spPr bwMode="auto">
          <a:xfrm>
            <a:off x="3859213" y="0"/>
            <a:ext cx="2949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lvl1pPr algn="r" defTabSz="898525">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919163" y="747713"/>
            <a:ext cx="4972050"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79450" y="4722813"/>
            <a:ext cx="5451475"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9447213"/>
            <a:ext cx="2949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b" anchorCtr="0" compatLnSpc="1">
            <a:prstTxWarp prst="textNoShape">
              <a:avLst/>
            </a:prstTxWarp>
          </a:bodyPr>
          <a:lstStyle>
            <a:lvl1pPr algn="l" defTabSz="898525">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859213" y="9447213"/>
            <a:ext cx="2949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b" anchorCtr="0" compatLnSpc="1">
            <a:prstTxWarp prst="textNoShape">
              <a:avLst/>
            </a:prstTxWarp>
          </a:bodyPr>
          <a:lstStyle>
            <a:lvl1pPr algn="r" defTabSz="898525">
              <a:defRPr sz="1100" smtClean="0"/>
            </a:lvl1pPr>
          </a:lstStyle>
          <a:p>
            <a:pPr>
              <a:defRPr/>
            </a:pPr>
            <a:fld id="{EFE99B4E-A465-4296-9E41-3B4D0F5F29C0}" type="slidenum">
              <a:rPr lang="en-US"/>
              <a:pPr>
                <a:defRPr/>
              </a:pPr>
              <a:t>‹#›</a:t>
            </a:fld>
            <a:endParaRPr lang="en-US" dirty="0"/>
          </a:p>
        </p:txBody>
      </p:sp>
    </p:spTree>
    <p:extLst>
      <p:ext uri="{BB962C8B-B14F-4D97-AF65-F5344CB8AC3E}">
        <p14:creationId xmlns:p14="http://schemas.microsoft.com/office/powerpoint/2010/main" val="18185055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edt-confluence.nam.nsroot.net/confluence/display/1571041/MkvFetch+and+Python+librari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edt-confluence.nam.nsroot.net/confluence/pages/viewpage.action?pageId=217056368"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edt-confluence.nam.nsroot.net/confluence/display/1571041/MkvFetch+and+Python+librari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cedt-confluence.nam.nsroot.net/confluence/pages/viewpage.action?pageId=217056368"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2</a:t>
            </a:fld>
            <a:endParaRPr lang="en-US" dirty="0"/>
          </a:p>
        </p:txBody>
      </p:sp>
    </p:spTree>
    <p:extLst>
      <p:ext uri="{BB962C8B-B14F-4D97-AF65-F5344CB8AC3E}">
        <p14:creationId xmlns:p14="http://schemas.microsoft.com/office/powerpoint/2010/main" val="827535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12</a:t>
            </a:fld>
            <a:endParaRPr lang="en-US" dirty="0"/>
          </a:p>
        </p:txBody>
      </p:sp>
    </p:spTree>
    <p:extLst>
      <p:ext uri="{BB962C8B-B14F-4D97-AF65-F5344CB8AC3E}">
        <p14:creationId xmlns:p14="http://schemas.microsoft.com/office/powerpoint/2010/main" val="2138074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baseline="0" dirty="0" smtClean="0"/>
              <a:t>One of the problems that the production support team raised with the previous version of Glance was that it was very difficult to browse through the entire On the home page, the default display shows all root nodes, which are the high level categories that each check belongs to, and a table showing all errors failing in the respective category. Currently there are four different statuses that a node can possibly render: red means that the check didn’t pass and requires the production support to look further into the issues, orange means a warning that something is not necessarily in place, green means the logic passed, white means the check job is not suppose to preform in this current time period therefore would show as closed. One of the reach goals that we have yet to implement is the critical status. Certain </a:t>
            </a:r>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13</a:t>
            </a:fld>
            <a:endParaRPr lang="en-US" dirty="0"/>
          </a:p>
        </p:txBody>
      </p:sp>
    </p:spTree>
    <p:extLst>
      <p:ext uri="{BB962C8B-B14F-4D97-AF65-F5344CB8AC3E}">
        <p14:creationId xmlns:p14="http://schemas.microsoft.com/office/powerpoint/2010/main" val="2033278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21</a:t>
            </a:fld>
            <a:endParaRPr lang="en-US" dirty="0"/>
          </a:p>
        </p:txBody>
      </p:sp>
    </p:spTree>
    <p:extLst>
      <p:ext uri="{BB962C8B-B14F-4D97-AF65-F5344CB8AC3E}">
        <p14:creationId xmlns:p14="http://schemas.microsoft.com/office/powerpoint/2010/main" val="259951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3</a:t>
            </a:fld>
            <a:endParaRPr lang="en-US" dirty="0"/>
          </a:p>
        </p:txBody>
      </p:sp>
    </p:spTree>
    <p:extLst>
      <p:ext uri="{BB962C8B-B14F-4D97-AF65-F5344CB8AC3E}">
        <p14:creationId xmlns:p14="http://schemas.microsoft.com/office/powerpoint/2010/main" val="2138074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4</a:t>
            </a:fld>
            <a:endParaRPr lang="en-US" dirty="0"/>
          </a:p>
        </p:txBody>
      </p:sp>
    </p:spTree>
    <p:extLst>
      <p:ext uri="{BB962C8B-B14F-4D97-AF65-F5344CB8AC3E}">
        <p14:creationId xmlns:p14="http://schemas.microsoft.com/office/powerpoint/2010/main" val="390814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G10</a:t>
            </a:r>
            <a:r>
              <a:rPr lang="en-US" baseline="0" dirty="0" smtClean="0"/>
              <a:t> rates include G10 trading, G10 sales, Quants, MRM (market risk management) , PCG, Audit and other legal support team, and production support.</a:t>
            </a:r>
          </a:p>
          <a:p>
            <a:r>
              <a:rPr lang="en-US" baseline="0" dirty="0" smtClean="0"/>
              <a:t>G10 rates tech itself has several departments: e-Trading, TPS (official trade capture service), MTFD (markets treasury finance desk), risk</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5</a:t>
            </a:fld>
            <a:endParaRPr lang="en-US" dirty="0"/>
          </a:p>
        </p:txBody>
      </p:sp>
    </p:spTree>
    <p:extLst>
      <p:ext uri="{BB962C8B-B14F-4D97-AF65-F5344CB8AC3E}">
        <p14:creationId xmlns:p14="http://schemas.microsoft.com/office/powerpoint/2010/main" val="145717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Suggestive script: The competitive advantage that supports the bulk of the</a:t>
            </a:r>
            <a:r>
              <a:rPr lang="en-US" baseline="0" dirty="0" smtClean="0"/>
              <a:t> team’s fundamentals is stability, agility and experience. These three goals inspired our summer project, which is to take an existing functioning program, Glance, and upgrade it with a new backend for scalability and a new frontend for a better user experience.</a:t>
            </a:r>
          </a:p>
          <a:p>
            <a:endParaRPr lang="en-US" baseline="0" dirty="0" smtClean="0"/>
          </a:p>
          <a:p>
            <a:r>
              <a:rPr lang="en-US" baseline="0" dirty="0" smtClean="0"/>
              <a:t>So what is Glance? </a:t>
            </a:r>
            <a:r>
              <a:rPr lang="en-US" sz="1200" b="0" i="0" kern="1200" dirty="0" smtClean="0">
                <a:solidFill>
                  <a:schemeClr val="tx1"/>
                </a:solidFill>
                <a:effectLst/>
                <a:latin typeface="Arial" pitchFamily="34" charset="0"/>
                <a:ea typeface="ヒラギノ角ゴ Pro W3" pitchFamily="124" charset="-128"/>
                <a:cs typeface="Geneva" pitchFamily="34" charset="0"/>
              </a:rPr>
              <a:t>Glance is a user-facing web-based dashboard based on Grails, Groovy, and </a:t>
            </a:r>
            <a:r>
              <a:rPr lang="en-US" sz="1200" b="0" i="0" kern="1200" dirty="0" err="1" smtClean="0">
                <a:solidFill>
                  <a:schemeClr val="tx1"/>
                </a:solidFill>
                <a:effectLst/>
                <a:latin typeface="Arial" pitchFamily="34" charset="0"/>
                <a:ea typeface="ヒラギノ角ゴ Pro W3" pitchFamily="124" charset="-128"/>
                <a:cs typeface="Geneva" pitchFamily="34" charset="0"/>
              </a:rPr>
              <a:t>Javascript</a:t>
            </a:r>
            <a:r>
              <a:rPr lang="en-US" sz="1200" b="0" i="0" kern="1200" dirty="0" smtClean="0">
                <a:solidFill>
                  <a:schemeClr val="tx1"/>
                </a:solidFill>
                <a:effectLst/>
                <a:latin typeface="Arial" pitchFamily="34" charset="0"/>
                <a:ea typeface="ヒラギノ角ゴ Pro W3" pitchFamily="124" charset="-128"/>
                <a:cs typeface="Geneva" pitchFamily="34" charset="0"/>
              </a:rPr>
              <a:t> designed for monitoring the health of the Rates platform. Glance was originally intended to be used with </a:t>
            </a:r>
            <a:r>
              <a:rPr lang="en-US" sz="1200" b="0" i="0" u="none" strike="noStrike" kern="1200" dirty="0" err="1" smtClean="0">
                <a:solidFill>
                  <a:schemeClr val="tx1"/>
                </a:solidFill>
                <a:effectLst/>
                <a:latin typeface="Arial" pitchFamily="34" charset="0"/>
                <a:ea typeface="ヒラギノ角ゴ Pro W3" pitchFamily="124" charset="-128"/>
                <a:cs typeface="Geneva" pitchFamily="34" charset="0"/>
                <a:hlinkClick r:id="rId3"/>
              </a:rPr>
              <a:t>MkvPythonMonitor</a:t>
            </a:r>
            <a:r>
              <a:rPr lang="en-US" sz="1200" b="0" i="0" u="none" strike="noStrike" kern="1200" dirty="0" smtClean="0">
                <a:solidFill>
                  <a:schemeClr val="tx1"/>
                </a:solidFill>
                <a:effectLst/>
                <a:latin typeface="Arial" pitchFamily="34" charset="0"/>
                <a:ea typeface="ヒラギノ角ゴ Pro W3" pitchFamily="124" charset="-128"/>
                <a:cs typeface="Geneva" pitchFamily="34" charset="0"/>
                <a:hlinkClick r:id="rId3"/>
              </a:rPr>
              <a:t> </a:t>
            </a:r>
            <a:r>
              <a:rPr lang="en-US" sz="1200" b="0" i="0" kern="1200" dirty="0" smtClean="0">
                <a:solidFill>
                  <a:schemeClr val="tx1"/>
                </a:solidFill>
                <a:effectLst/>
                <a:latin typeface="Arial" pitchFamily="34" charset="0"/>
                <a:ea typeface="ヒラギノ角ゴ Pro W3" pitchFamily="124" charset="-128"/>
                <a:cs typeface="Geneva" pitchFamily="34" charset="0"/>
              </a:rPr>
              <a:t>and/or </a:t>
            </a:r>
            <a:r>
              <a:rPr lang="en-US" sz="1200" b="0" i="0" u="none" strike="noStrike" kern="1200" dirty="0" err="1" smtClean="0">
                <a:solidFill>
                  <a:schemeClr val="tx1"/>
                </a:solidFill>
                <a:effectLst/>
                <a:latin typeface="Arial" pitchFamily="34" charset="0"/>
                <a:ea typeface="ヒラギノ角ゴ Pro W3" pitchFamily="124" charset="-128"/>
                <a:cs typeface="Geneva" pitchFamily="34" charset="0"/>
                <a:hlinkClick r:id="rId4"/>
              </a:rPr>
              <a:t>MkvFetch</a:t>
            </a:r>
            <a:r>
              <a:rPr lang="en-US" sz="1200" b="0" i="0" u="none" strike="noStrike" kern="1200" baseline="0" dirty="0" smtClean="0">
                <a:solidFill>
                  <a:schemeClr val="tx1"/>
                </a:solidFill>
                <a:effectLst/>
                <a:latin typeface="Arial" pitchFamily="34" charset="0"/>
                <a:ea typeface="ヒラギノ角ゴ Pro W3" pitchFamily="124" charset="-128"/>
                <a:cs typeface="Geneva" pitchFamily="34" charset="0"/>
              </a:rPr>
              <a:t> </a:t>
            </a:r>
            <a:r>
              <a:rPr lang="en-US" sz="1200" b="0" i="0" kern="1200" dirty="0" smtClean="0">
                <a:solidFill>
                  <a:schemeClr val="tx1"/>
                </a:solidFill>
                <a:effectLst/>
                <a:latin typeface="Arial" pitchFamily="34" charset="0"/>
                <a:ea typeface="ヒラギノ角ゴ Pro W3" pitchFamily="124" charset="-128"/>
                <a:cs typeface="Geneva" pitchFamily="34" charset="0"/>
              </a:rPr>
              <a:t>to provide a user-friendly view of python checks for UAT and production surveying. Now</a:t>
            </a:r>
            <a:r>
              <a:rPr lang="en-US" sz="1200" b="0" i="0" kern="1200" baseline="0" dirty="0" smtClean="0">
                <a:solidFill>
                  <a:schemeClr val="tx1"/>
                </a:solidFill>
                <a:effectLst/>
                <a:latin typeface="Arial" pitchFamily="34" charset="0"/>
                <a:ea typeface="ヒラギノ角ゴ Pro W3" pitchFamily="124" charset="-128"/>
                <a:cs typeface="Geneva" pitchFamily="34" charset="0"/>
              </a:rPr>
              <a:t> we are trying to scale the number of checks that Glance can perform by switching our backend to Apache Ignite, which increases the performance through distributive memory.</a:t>
            </a:r>
            <a:endParaRPr lang="en-US" sz="1200" b="0" i="0" kern="1200" dirty="0" smtClean="0">
              <a:solidFill>
                <a:schemeClr val="tx1"/>
              </a:solidFill>
              <a:effectLst/>
              <a:latin typeface="Arial" pitchFamily="34" charset="0"/>
              <a:ea typeface="ヒラギノ角ゴ Pro W3" pitchFamily="124" charset="-128"/>
              <a:cs typeface="Geneva" pitchFamily="34" charset="0"/>
            </a:endParaRPr>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6</a:t>
            </a:fld>
            <a:endParaRPr lang="en-US" dirty="0"/>
          </a:p>
        </p:txBody>
      </p:sp>
    </p:spTree>
    <p:extLst>
      <p:ext uri="{BB962C8B-B14F-4D97-AF65-F5344CB8AC3E}">
        <p14:creationId xmlns:p14="http://schemas.microsoft.com/office/powerpoint/2010/main" val="2207935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Suggestive script: The competitive advantage that supports the bulk of the</a:t>
            </a:r>
            <a:r>
              <a:rPr lang="en-US" baseline="0" dirty="0" smtClean="0"/>
              <a:t> team’s fundamentals is stability, agility and experience. These three goals inspired our summer project, which is to take an existing functioning program, Glance, and upgrade it with a new backend for scalability and a new frontend for a better user experience.</a:t>
            </a:r>
          </a:p>
          <a:p>
            <a:endParaRPr lang="en-US" baseline="0" dirty="0" smtClean="0"/>
          </a:p>
          <a:p>
            <a:r>
              <a:rPr lang="en-US" baseline="0" dirty="0" smtClean="0"/>
              <a:t>So what is Glance? </a:t>
            </a:r>
            <a:r>
              <a:rPr lang="en-US" sz="1200" b="0" i="0" kern="1200" dirty="0" smtClean="0">
                <a:solidFill>
                  <a:schemeClr val="tx1"/>
                </a:solidFill>
                <a:effectLst/>
                <a:latin typeface="Arial" pitchFamily="34" charset="0"/>
                <a:ea typeface="ヒラギノ角ゴ Pro W3" pitchFamily="124" charset="-128"/>
                <a:cs typeface="Geneva" pitchFamily="34" charset="0"/>
              </a:rPr>
              <a:t>Glance is a user-facing web-based dashboard based on Grails, Groovy, and </a:t>
            </a:r>
            <a:r>
              <a:rPr lang="en-US" sz="1200" b="0" i="0" kern="1200" dirty="0" err="1" smtClean="0">
                <a:solidFill>
                  <a:schemeClr val="tx1"/>
                </a:solidFill>
                <a:effectLst/>
                <a:latin typeface="Arial" pitchFamily="34" charset="0"/>
                <a:ea typeface="ヒラギノ角ゴ Pro W3" pitchFamily="124" charset="-128"/>
                <a:cs typeface="Geneva" pitchFamily="34" charset="0"/>
              </a:rPr>
              <a:t>Javascript</a:t>
            </a:r>
            <a:r>
              <a:rPr lang="en-US" sz="1200" b="0" i="0" kern="1200" dirty="0" smtClean="0">
                <a:solidFill>
                  <a:schemeClr val="tx1"/>
                </a:solidFill>
                <a:effectLst/>
                <a:latin typeface="Arial" pitchFamily="34" charset="0"/>
                <a:ea typeface="ヒラギノ角ゴ Pro W3" pitchFamily="124" charset="-128"/>
                <a:cs typeface="Geneva" pitchFamily="34" charset="0"/>
              </a:rPr>
              <a:t> designed for monitoring the health of the Rates platform. Glance was originally intended to be used with </a:t>
            </a:r>
            <a:r>
              <a:rPr lang="en-US" sz="1200" b="0" i="0" u="none" strike="noStrike" kern="1200" dirty="0" err="1" smtClean="0">
                <a:solidFill>
                  <a:schemeClr val="tx1"/>
                </a:solidFill>
                <a:effectLst/>
                <a:latin typeface="Arial" pitchFamily="34" charset="0"/>
                <a:ea typeface="ヒラギノ角ゴ Pro W3" pitchFamily="124" charset="-128"/>
                <a:cs typeface="Geneva" pitchFamily="34" charset="0"/>
                <a:hlinkClick r:id="rId3"/>
              </a:rPr>
              <a:t>MkvPythonMonitor</a:t>
            </a:r>
            <a:r>
              <a:rPr lang="en-US" sz="1200" b="0" i="0" u="none" strike="noStrike" kern="1200" dirty="0" smtClean="0">
                <a:solidFill>
                  <a:schemeClr val="tx1"/>
                </a:solidFill>
                <a:effectLst/>
                <a:latin typeface="Arial" pitchFamily="34" charset="0"/>
                <a:ea typeface="ヒラギノ角ゴ Pro W3" pitchFamily="124" charset="-128"/>
                <a:cs typeface="Geneva" pitchFamily="34" charset="0"/>
                <a:hlinkClick r:id="rId3"/>
              </a:rPr>
              <a:t> </a:t>
            </a:r>
            <a:r>
              <a:rPr lang="en-US" sz="1200" b="0" i="0" kern="1200" dirty="0" smtClean="0">
                <a:solidFill>
                  <a:schemeClr val="tx1"/>
                </a:solidFill>
                <a:effectLst/>
                <a:latin typeface="Arial" pitchFamily="34" charset="0"/>
                <a:ea typeface="ヒラギノ角ゴ Pro W3" pitchFamily="124" charset="-128"/>
                <a:cs typeface="Geneva" pitchFamily="34" charset="0"/>
              </a:rPr>
              <a:t>and/or </a:t>
            </a:r>
            <a:r>
              <a:rPr lang="en-US" sz="1200" b="0" i="0" u="none" strike="noStrike" kern="1200" dirty="0" err="1" smtClean="0">
                <a:solidFill>
                  <a:schemeClr val="tx1"/>
                </a:solidFill>
                <a:effectLst/>
                <a:latin typeface="Arial" pitchFamily="34" charset="0"/>
                <a:ea typeface="ヒラギノ角ゴ Pro W3" pitchFamily="124" charset="-128"/>
                <a:cs typeface="Geneva" pitchFamily="34" charset="0"/>
                <a:hlinkClick r:id="rId4"/>
              </a:rPr>
              <a:t>MkvFetch</a:t>
            </a:r>
            <a:r>
              <a:rPr lang="en-US" sz="1200" b="0" i="0" u="none" strike="noStrike" kern="1200" baseline="0" dirty="0" smtClean="0">
                <a:solidFill>
                  <a:schemeClr val="tx1"/>
                </a:solidFill>
                <a:effectLst/>
                <a:latin typeface="Arial" pitchFamily="34" charset="0"/>
                <a:ea typeface="ヒラギノ角ゴ Pro W3" pitchFamily="124" charset="-128"/>
                <a:cs typeface="Geneva" pitchFamily="34" charset="0"/>
              </a:rPr>
              <a:t> </a:t>
            </a:r>
            <a:r>
              <a:rPr lang="en-US" sz="1200" b="0" i="0" kern="1200" dirty="0" smtClean="0">
                <a:solidFill>
                  <a:schemeClr val="tx1"/>
                </a:solidFill>
                <a:effectLst/>
                <a:latin typeface="Arial" pitchFamily="34" charset="0"/>
                <a:ea typeface="ヒラギノ角ゴ Pro W3" pitchFamily="124" charset="-128"/>
                <a:cs typeface="Geneva" pitchFamily="34" charset="0"/>
              </a:rPr>
              <a:t>to provide a user-friendly view of python checks for UAT and production surveying. Now</a:t>
            </a:r>
            <a:r>
              <a:rPr lang="en-US" sz="1200" b="0" i="0" kern="1200" baseline="0" dirty="0" smtClean="0">
                <a:solidFill>
                  <a:schemeClr val="tx1"/>
                </a:solidFill>
                <a:effectLst/>
                <a:latin typeface="Arial" pitchFamily="34" charset="0"/>
                <a:ea typeface="ヒラギノ角ゴ Pro W3" pitchFamily="124" charset="-128"/>
                <a:cs typeface="Geneva" pitchFamily="34" charset="0"/>
              </a:rPr>
              <a:t> we are trying to scale the number of checks that Glance can perform by switching our backend to Apache Ignite, which increases the performance through distributive memory.</a:t>
            </a:r>
            <a:endParaRPr lang="en-US" sz="1200" b="0" i="0" kern="1200" dirty="0" smtClean="0">
              <a:solidFill>
                <a:schemeClr val="tx1"/>
              </a:solidFill>
              <a:effectLst/>
              <a:latin typeface="Arial" pitchFamily="34" charset="0"/>
              <a:ea typeface="ヒラギノ角ゴ Pro W3" pitchFamily="124" charset="-128"/>
              <a:cs typeface="Geneva" pitchFamily="34" charset="0"/>
            </a:endParaRPr>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7</a:t>
            </a:fld>
            <a:endParaRPr lang="en-US" dirty="0"/>
          </a:p>
        </p:txBody>
      </p:sp>
    </p:spTree>
    <p:extLst>
      <p:ext uri="{BB962C8B-B14F-4D97-AF65-F5344CB8AC3E}">
        <p14:creationId xmlns:p14="http://schemas.microsoft.com/office/powerpoint/2010/main" val="220793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To show</a:t>
            </a:r>
            <a:r>
              <a:rPr lang="en-US" baseline="0" dirty="0" smtClean="0"/>
              <a:t> a simple demonstration of how the UI works, allow me to walk you through the makings of a check. From left to right, up to down you would see the general flow of creating one check. At this point, the target user, which are usually a software developer within Pricing, IMM, or distribution, would write down a check in groovy within Glance. All the data would be retrieved through our backend service, supported via Apache Ignite, and the computation of the logic itself is done within Glance. The user would proceed to create nodes to display the information computed with the data received. There are two types of nodes, the suite node itself contains all of the information returned during the computation, which you can see in the bottom left. The internal node provides the structure of all suite nodes based on what groups they are part of.</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8</a:t>
            </a:fld>
            <a:endParaRPr lang="en-US" dirty="0"/>
          </a:p>
        </p:txBody>
      </p:sp>
    </p:spTree>
    <p:extLst>
      <p:ext uri="{BB962C8B-B14F-4D97-AF65-F5344CB8AC3E}">
        <p14:creationId xmlns:p14="http://schemas.microsoft.com/office/powerpoint/2010/main" val="206462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To show</a:t>
            </a:r>
            <a:r>
              <a:rPr lang="en-US" baseline="0" dirty="0" smtClean="0"/>
              <a:t> a simple demonstration of how the UI works, allow me to walk you through the makings of a check. From left to right, up to down you would see the general flow of creating one check. At this point, the target user, which are usually a software developer within Pricing, IMM, or distribution, would write down a check in groovy within Glance. All the data would be retrieved through our backend service, supported via Apache Ignite, and the computation of the logic itself is done within Glance. The user would proceed to create nodes to display the information computed with the data received. There are two types of nodes, the suite node itself contains all of the information returned during the computation, which you can see in the bottom left. The internal node provides the structure of all suite nodes based on what groups they are part of.</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9</a:t>
            </a:fld>
            <a:endParaRPr lang="en-US" dirty="0"/>
          </a:p>
        </p:txBody>
      </p:sp>
    </p:spTree>
    <p:extLst>
      <p:ext uri="{BB962C8B-B14F-4D97-AF65-F5344CB8AC3E}">
        <p14:creationId xmlns:p14="http://schemas.microsoft.com/office/powerpoint/2010/main" val="2064624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To show</a:t>
            </a:r>
            <a:r>
              <a:rPr lang="en-US" baseline="0" dirty="0" smtClean="0"/>
              <a:t> a simple demonstration of how the UI works, allow me to walk you through the makings of a check. From left to right, up to down you would see the general flow of creating one check. At this point, the target user, which are usually a software developer within Pricing, IMM, or distribution, would write down a check in groovy within Glance. All the data would be retrieved through our backend service, supported via Apache Ignite, and the computation of the logic itself is done within Glance. The user would proceed to create nodes to display the information computed with the data received. There are two types of nodes, the suite node itself contains all of the information returned during the computation, which you can see in the bottom left. The internal node provides the structure of all suite nodes based on what groups they are part of.</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10</a:t>
            </a:fld>
            <a:endParaRPr lang="en-US" dirty="0"/>
          </a:p>
        </p:txBody>
      </p:sp>
    </p:spTree>
    <p:extLst>
      <p:ext uri="{BB962C8B-B14F-4D97-AF65-F5344CB8AC3E}">
        <p14:creationId xmlns:p14="http://schemas.microsoft.com/office/powerpoint/2010/main" val="2064624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133600"/>
            <a:ext cx="8861425"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16985176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41289" y="1295400"/>
            <a:ext cx="8850312"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dirty="0"/>
          </a:p>
        </p:txBody>
      </p:sp>
    </p:spTree>
    <p:extLst>
      <p:ext uri="{BB962C8B-B14F-4D97-AF65-F5344CB8AC3E}">
        <p14:creationId xmlns:p14="http://schemas.microsoft.com/office/powerpoint/2010/main" val="52538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4712677" y="1295400"/>
            <a:ext cx="42672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8" y="1295400"/>
            <a:ext cx="4278312"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0219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238875"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3194905" y="1295400"/>
            <a:ext cx="2744665"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9"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5873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4712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140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4712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0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501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12677" y="1295400"/>
            <a:ext cx="42672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1"/>
          <p:cNvSpPr>
            <a:spLocks noGrp="1"/>
          </p:cNvSpPr>
          <p:nvPr>
            <p:ph sz="half" idx="1"/>
          </p:nvPr>
        </p:nvSpPr>
        <p:spPr>
          <a:xfrm>
            <a:off x="141288" y="1295400"/>
            <a:ext cx="4278312"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0712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3843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1288" y="4572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41289" y="1295400"/>
            <a:ext cx="88503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1027" name="Line 11"/>
          <p:cNvSpPr>
            <a:spLocks noChangeShapeType="1"/>
          </p:cNvSpPr>
          <p:nvPr/>
        </p:nvSpPr>
        <p:spPr bwMode="auto">
          <a:xfrm>
            <a:off x="141288" y="64008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10" descr="citi-r_2c-blu_pos_rgb"/>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41288" y="6032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72" r:id="rId4"/>
    <p:sldLayoutId id="2147483673" r:id="rId5"/>
    <p:sldLayoutId id="2147483674" r:id="rId6"/>
    <p:sldLayoutId id="2147483665" r:id="rId7"/>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1.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0.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25.xml"/><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7.png"/><Relationship Id="rId11" Type="http://schemas.openxmlformats.org/officeDocument/2006/relationships/image" Target="../media/image22.jpeg"/><Relationship Id="rId5" Type="http://schemas.openxmlformats.org/officeDocument/2006/relationships/image" Target="../media/image12.png"/><Relationship Id="rId10" Type="http://schemas.openxmlformats.org/officeDocument/2006/relationships/image" Target="../media/image21.png"/><Relationship Id="rId4" Type="http://schemas.openxmlformats.org/officeDocument/2006/relationships/slideLayout" Target="../slideLayouts/slideLayout2.xml"/><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bwMode="gray">
          <a:xfrm>
            <a:off x="6817785" y="2971800"/>
            <a:ext cx="1971145" cy="492443"/>
          </a:xfrm>
          <a:ln w="12700"/>
        </p:spPr>
        <p:txBody>
          <a:bodyPr/>
          <a:lstStyle/>
          <a:p>
            <a:r>
              <a:rPr lang="en-US" dirty="0" smtClean="0">
                <a:latin typeface="Times New Roman" panose="02020603050405020304" pitchFamily="18" charset="0"/>
                <a:cs typeface="Times New Roman" panose="02020603050405020304" pitchFamily="18" charset="0"/>
              </a:rPr>
              <a:t>Glance 2.0</a:t>
            </a:r>
          </a:p>
        </p:txBody>
      </p:sp>
      <p:sp>
        <p:nvSpPr>
          <p:cNvPr id="3076" name="Text Box 7"/>
          <p:cNvSpPr txBox="1">
            <a:spLocks noChangeArrowheads="1"/>
          </p:cNvSpPr>
          <p:nvPr/>
        </p:nvSpPr>
        <p:spPr bwMode="gray">
          <a:xfrm>
            <a:off x="123825" y="6592901"/>
            <a:ext cx="7747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r>
              <a:rPr lang="en-US" sz="1200" dirty="0">
                <a:solidFill>
                  <a:schemeClr val="accent6"/>
                </a:solidFill>
              </a:rPr>
              <a:t>Strictly Private and Confidential</a:t>
            </a:r>
          </a:p>
        </p:txBody>
      </p:sp>
      <p:pic>
        <p:nvPicPr>
          <p:cNvPr id="3077" name="Picture 32" descr="citi-r_2c-blu_pos_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253413" y="6245497"/>
            <a:ext cx="7683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12"/>
          <p:cNvSpPr>
            <a:spLocks noChangeArrowheads="1"/>
          </p:cNvSpPr>
          <p:nvPr/>
        </p:nvSpPr>
        <p:spPr bwMode="gray">
          <a:xfrm>
            <a:off x="7032625" y="1676400"/>
            <a:ext cx="1676400" cy="9144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xtLst/>
        </p:spPr>
        <p:txBody>
          <a:bodyPr wrap="none" anchor="ctr"/>
          <a:lstStyle/>
          <a:p>
            <a:pPr algn="l"/>
            <a:endParaRPr lang="en-US" sz="1800" dirty="0">
              <a:solidFill>
                <a:srgbClr val="292929"/>
              </a:solidFill>
            </a:endParaRPr>
          </a:p>
        </p:txBody>
      </p:sp>
      <p:pic>
        <p:nvPicPr>
          <p:cNvPr id="3079" name="Picture 15" descr="Wave_Letter_RG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0" y="227012"/>
            <a:ext cx="9144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13"/>
          <p:cNvSpPr txBox="1">
            <a:spLocks noChangeArrowheads="1"/>
          </p:cNvSpPr>
          <p:nvPr/>
        </p:nvSpPr>
        <p:spPr bwMode="gray">
          <a:xfrm>
            <a:off x="123825" y="707231"/>
            <a:ext cx="88360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r>
              <a:rPr lang="en-US" sz="1200" dirty="0" smtClean="0">
                <a:latin typeface="Times New Roman" panose="02020603050405020304" pitchFamily="18" charset="0"/>
                <a:cs typeface="Times New Roman" panose="02020603050405020304" pitchFamily="18" charset="0"/>
              </a:rPr>
              <a:t>Summer Analyst Presentation |  7/22/18</a:t>
            </a:r>
            <a:endParaRPr lang="en-US" sz="1200" dirty="0">
              <a:latin typeface="Times New Roman" panose="02020603050405020304" pitchFamily="18" charset="0"/>
              <a:cs typeface="Times New Roman" panose="02020603050405020304" pitchFamily="18" charset="0"/>
            </a:endParaRPr>
          </a:p>
        </p:txBody>
      </p:sp>
      <p:sp>
        <p:nvSpPr>
          <p:cNvPr id="3081" name="Text Box 14"/>
          <p:cNvSpPr txBox="1">
            <a:spLocks noChangeArrowheads="1"/>
          </p:cNvSpPr>
          <p:nvPr/>
        </p:nvSpPr>
        <p:spPr bwMode="gray">
          <a:xfrm>
            <a:off x="149225" y="233407"/>
            <a:ext cx="8855075" cy="27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lnSpc>
                <a:spcPts val="2400"/>
              </a:lnSpc>
            </a:pPr>
            <a:r>
              <a:rPr lang="en-US" dirty="0" smtClean="0">
                <a:solidFill>
                  <a:schemeClr val="bg1"/>
                </a:solidFill>
                <a:latin typeface="Times New Roman" panose="02020603050405020304" pitchFamily="18" charset="0"/>
                <a:cs typeface="Times New Roman" panose="02020603050405020304" pitchFamily="18" charset="0"/>
              </a:rPr>
              <a:t>ICG |  Rates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1" name="Rectangle 5"/>
          <p:cNvSpPr>
            <a:spLocks noChangeArrowheads="1"/>
          </p:cNvSpPr>
          <p:nvPr/>
        </p:nvSpPr>
        <p:spPr bwMode="auto">
          <a:xfrm>
            <a:off x="4314825" y="4495800"/>
            <a:ext cx="4465638"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75000"/>
              </a:spcBef>
              <a:buClr>
                <a:srgbClr val="DC241F"/>
              </a:buClr>
              <a:buFont typeface="Wingdings 2" pitchFamily="18" charset="2"/>
              <a:buChar char=""/>
              <a:defRPr sz="1400">
                <a:solidFill>
                  <a:schemeClr val="tx1"/>
                </a:solidFill>
                <a:latin typeface="Arial" charset="0"/>
              </a:defRPr>
            </a:lvl1pPr>
            <a:lvl2pPr marL="742950" indent="-285750" eaLnBrk="0" hangingPunct="0">
              <a:spcBef>
                <a:spcPct val="25000"/>
              </a:spcBef>
              <a:buClr>
                <a:srgbClr val="DC241F"/>
              </a:buClr>
              <a:buFont typeface="Arial" charset="0"/>
              <a:buChar char="–"/>
              <a:defRPr sz="1400">
                <a:solidFill>
                  <a:schemeClr val="tx1"/>
                </a:solidFill>
                <a:latin typeface="Arial" charset="0"/>
              </a:defRPr>
            </a:lvl2pPr>
            <a:lvl3pPr marL="1143000" indent="-228600" eaLnBrk="0" hangingPunct="0">
              <a:spcBef>
                <a:spcPct val="25000"/>
              </a:spcBef>
              <a:buClr>
                <a:srgbClr val="DC241F"/>
              </a:buClr>
              <a:buSzPct val="90000"/>
              <a:buFont typeface="Wingdings" pitchFamily="2" charset="2"/>
              <a:buChar char="§"/>
              <a:defRPr sz="1400">
                <a:solidFill>
                  <a:schemeClr val="tx1"/>
                </a:solidFill>
                <a:latin typeface="Arial" charset="0"/>
              </a:defRPr>
            </a:lvl3pPr>
            <a:lvl4pPr marL="1600200" indent="-228600" eaLnBrk="0" hangingPunct="0">
              <a:spcBef>
                <a:spcPct val="25000"/>
              </a:spcBef>
              <a:buClr>
                <a:srgbClr val="DC241F"/>
              </a:buClr>
              <a:buFont typeface="Wingdings 2" pitchFamily="18" charset="2"/>
              <a:buChar char=""/>
              <a:defRPr sz="1400">
                <a:solidFill>
                  <a:schemeClr val="tx1"/>
                </a:solidFill>
                <a:latin typeface="Arial" charset="0"/>
              </a:defRPr>
            </a:lvl4pPr>
            <a:lvl5pPr marL="2057400" indent="-228600" eaLnBrk="0" hangingPunct="0">
              <a:spcBef>
                <a:spcPct val="25000"/>
              </a:spcBef>
              <a:buClr>
                <a:srgbClr val="DC241F"/>
              </a:buClr>
              <a:buFont typeface="Arial" charset="0"/>
              <a:buChar char="–"/>
              <a:defRPr sz="1400">
                <a:solidFill>
                  <a:schemeClr val="tx1"/>
                </a:solidFill>
                <a:latin typeface="Arial" charset="0"/>
              </a:defRPr>
            </a:lvl5pPr>
            <a:lvl6pPr marL="25146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6pPr>
            <a:lvl7pPr marL="29718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7pPr>
            <a:lvl8pPr marL="34290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8pPr>
            <a:lvl9pPr marL="38862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9pPr>
          </a:lstStyle>
          <a:p>
            <a:pPr algn="r" eaLnBrk="1" hangingPunct="1">
              <a:buFont typeface="Wingdings 2" pitchFamily="18" charset="2"/>
              <a:buNone/>
            </a:pPr>
            <a:r>
              <a:rPr lang="en-GB" altLang="en-US" sz="1800" dirty="0" smtClean="0">
                <a:solidFill>
                  <a:srgbClr val="DC241F"/>
                </a:solidFill>
                <a:latin typeface="Times New Roman" panose="02020603050405020304" pitchFamily="18" charset="0"/>
                <a:ea typeface="Calibri" pitchFamily="34" charset="0"/>
                <a:cs typeface="Times New Roman" panose="02020603050405020304" pitchFamily="18" charset="0"/>
              </a:rPr>
              <a:t>Summer Analyst – Rates</a:t>
            </a:r>
          </a:p>
          <a:p>
            <a:pPr algn="r" eaLnBrk="1" hangingPunct="1">
              <a:buFont typeface="Wingdings 2" pitchFamily="18" charset="2"/>
              <a:buNone/>
            </a:pPr>
            <a:r>
              <a:rPr lang="en-GB" altLang="en-US" sz="1800" dirty="0" smtClean="0">
                <a:solidFill>
                  <a:srgbClr val="DC241F"/>
                </a:solidFill>
                <a:latin typeface="Times New Roman" panose="02020603050405020304" pitchFamily="18" charset="0"/>
                <a:ea typeface="Calibri" pitchFamily="34" charset="0"/>
                <a:cs typeface="Times New Roman" panose="02020603050405020304" pitchFamily="18" charset="0"/>
              </a:rPr>
              <a:t>Mandy Hsu, Vincent Taylor, Tahiya Chowdhury</a:t>
            </a:r>
          </a:p>
          <a:p>
            <a:pPr algn="r" eaLnBrk="1" hangingPunct="1">
              <a:buFont typeface="Wingdings 2" pitchFamily="18" charset="2"/>
              <a:buNone/>
            </a:pPr>
            <a:r>
              <a:rPr lang="en-US" altLang="en-US" sz="1800" dirty="0" smtClean="0">
                <a:solidFill>
                  <a:srgbClr val="DC241F"/>
                </a:solidFill>
                <a:latin typeface="Times New Roman" panose="02020603050405020304" pitchFamily="18" charset="0"/>
                <a:ea typeface="Calibri" pitchFamily="34" charset="0"/>
                <a:cs typeface="Times New Roman" panose="02020603050405020304" pitchFamily="18" charset="0"/>
              </a:rPr>
              <a:t>July 23</a:t>
            </a:r>
            <a:r>
              <a:rPr lang="en-US" altLang="en-US" sz="1800" baseline="30000" dirty="0" smtClean="0">
                <a:solidFill>
                  <a:srgbClr val="DC241F"/>
                </a:solidFill>
                <a:latin typeface="Times New Roman" panose="02020603050405020304" pitchFamily="18" charset="0"/>
                <a:ea typeface="Calibri" pitchFamily="34" charset="0"/>
                <a:cs typeface="Times New Roman" panose="02020603050405020304" pitchFamily="18" charset="0"/>
              </a:rPr>
              <a:t>rd</a:t>
            </a:r>
            <a:r>
              <a:rPr lang="en-US" altLang="en-US" sz="1800" dirty="0" smtClean="0">
                <a:solidFill>
                  <a:srgbClr val="DC241F"/>
                </a:solidFill>
                <a:latin typeface="Times New Roman" panose="02020603050405020304" pitchFamily="18" charset="0"/>
                <a:ea typeface="Calibri" pitchFamily="34" charset="0"/>
                <a:cs typeface="Times New Roman" panose="02020603050405020304" pitchFamily="18" charset="0"/>
              </a:rPr>
              <a:t>, 2018</a:t>
            </a:r>
          </a:p>
        </p:txBody>
      </p:sp>
      <p:sp>
        <p:nvSpPr>
          <p:cNvPr id="4" name="Rectangle 3"/>
          <p:cNvSpPr/>
          <p:nvPr/>
        </p:nvSpPr>
        <p:spPr bwMode="auto">
          <a:xfrm>
            <a:off x="304800" y="3852333"/>
            <a:ext cx="8534400" cy="152400"/>
          </a:xfrm>
          <a:prstGeom prst="rect">
            <a:avLst/>
          </a:prstGeom>
          <a:solidFill>
            <a:schemeClr val="accent6">
              <a:lumMod val="60000"/>
              <a:lumOff val="40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latin typeface="Times New Roman" panose="02020603050405020304" pitchFamily="18" charset="0"/>
                <a:cs typeface="Times New Roman" panose="02020603050405020304" pitchFamily="18" charset="0"/>
              </a:rPr>
              <a:t>What is Glance?</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sp>
        <p:nvSpPr>
          <p:cNvPr id="9" name="Rectangle 3"/>
          <p:cNvSpPr>
            <a:spLocks noGrp="1" noChangeArrowheads="1"/>
          </p:cNvSpPr>
          <p:nvPr>
            <p:ph idx="4294967295"/>
          </p:nvPr>
        </p:nvSpPr>
        <p:spPr bwMode="gray">
          <a:xfrm>
            <a:off x="141289" y="1295400"/>
            <a:ext cx="8850312" cy="228600"/>
          </a:xfrm>
        </p:spPr>
        <p:txBody>
          <a:bodyPr/>
          <a:lstStyle/>
          <a:p>
            <a:pPr marL="0" indent="0">
              <a:buNone/>
            </a:pPr>
            <a:r>
              <a:rPr lang="en-US" dirty="0" smtClean="0">
                <a:latin typeface="Times New Roman" panose="02020603050405020304" pitchFamily="18" charset="0"/>
                <a:cs typeface="Times New Roman" panose="02020603050405020304" pitchFamily="18" charset="0"/>
              </a:rPr>
              <a:t>Creating a check job from start to finish:</a:t>
            </a:r>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837" y="1583266"/>
            <a:ext cx="7911363" cy="4495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bwMode="auto">
          <a:xfrm>
            <a:off x="381000" y="2362200"/>
            <a:ext cx="3491764" cy="1524000"/>
          </a:xfrm>
          <a:prstGeom prst="ellipse">
            <a:avLst/>
          </a:prstGeom>
          <a:noFill/>
          <a:ln w="63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374855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Glance?</a:t>
            </a:r>
            <a:endParaRPr lang="en-US" dirty="0"/>
          </a:p>
        </p:txBody>
      </p:sp>
      <p:sp>
        <p:nvSpPr>
          <p:cNvPr id="8" name="Rectangle 7"/>
          <p:cNvSpPr/>
          <p:nvPr/>
        </p:nvSpPr>
        <p:spPr bwMode="auto">
          <a:xfrm>
            <a:off x="3289005" y="914400"/>
            <a:ext cx="1676400" cy="1295400"/>
          </a:xfrm>
          <a:prstGeom prst="rect">
            <a:avLst/>
          </a:prstGeom>
          <a:noFill/>
          <a:ln w="28575" cap="flat" cmpd="sng" algn="ctr">
            <a:solidFill>
              <a:srgbClr val="7030A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9" name="Rectangle 8"/>
          <p:cNvSpPr/>
          <p:nvPr/>
        </p:nvSpPr>
        <p:spPr bwMode="auto">
          <a:xfrm>
            <a:off x="3292549" y="2819400"/>
            <a:ext cx="1676400" cy="1295400"/>
          </a:xfrm>
          <a:prstGeom prst="rect">
            <a:avLst/>
          </a:prstGeom>
          <a:noFill/>
          <a:ln w="28575" cap="flat" cmpd="sng" algn="ctr">
            <a:solidFill>
              <a:schemeClr val="accent5">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10" name="Rectangle 9"/>
          <p:cNvSpPr/>
          <p:nvPr/>
        </p:nvSpPr>
        <p:spPr bwMode="auto">
          <a:xfrm>
            <a:off x="3315586" y="4800600"/>
            <a:ext cx="1676400" cy="1295400"/>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solidFill>
                  <a:schemeClr val="tx1"/>
                </a:solidFill>
              </a:ln>
              <a:solidFill>
                <a:schemeClr val="tx1"/>
              </a:solidFill>
              <a:effectLst/>
              <a:latin typeface="Arial" pitchFamily="34" charset="0"/>
              <a:ea typeface="+mj-ea"/>
            </a:endParaRPr>
          </a:p>
        </p:txBody>
      </p:sp>
      <p:sp>
        <p:nvSpPr>
          <p:cNvPr id="11" name="TextBox 10"/>
          <p:cNvSpPr txBox="1"/>
          <p:nvPr/>
        </p:nvSpPr>
        <p:spPr>
          <a:xfrm>
            <a:off x="3657600" y="5238690"/>
            <a:ext cx="1066800" cy="400110"/>
          </a:xfrm>
          <a:prstGeom prst="rect">
            <a:avLst/>
          </a:prstGeom>
          <a:noFill/>
        </p:spPr>
        <p:txBody>
          <a:bodyPr wrap="square" rtlCol="0">
            <a:spAutoFit/>
          </a:bodyPr>
          <a:lstStyle/>
          <a:p>
            <a:r>
              <a:rPr lang="en-US" sz="2000" baseline="0" dirty="0" smtClean="0">
                <a:solidFill>
                  <a:schemeClr val="tx1">
                    <a:lumMod val="50000"/>
                  </a:schemeClr>
                </a:solidFill>
                <a:latin typeface="Times New Roman" panose="02020603050405020304" pitchFamily="18" charset="0"/>
                <a:ea typeface="+mj-ea"/>
                <a:cs typeface="Times New Roman" panose="02020603050405020304" pitchFamily="18" charset="0"/>
              </a:rPr>
              <a:t>Glance</a:t>
            </a:r>
            <a:endParaRPr lang="en-US" sz="2000" baseline="0" dirty="0">
              <a:solidFill>
                <a:schemeClr val="tx1">
                  <a:lumMod val="50000"/>
                </a:schemeClr>
              </a:solidFill>
              <a:latin typeface="Times New Roman" panose="02020603050405020304" pitchFamily="18" charset="0"/>
              <a:ea typeface="+mj-ea"/>
              <a:cs typeface="Times New Roman" panose="02020603050405020304" pitchFamily="18" charset="0"/>
            </a:endParaRPr>
          </a:p>
        </p:txBody>
      </p:sp>
      <p:sp>
        <p:nvSpPr>
          <p:cNvPr id="12" name="TextBox 11"/>
          <p:cNvSpPr txBox="1"/>
          <p:nvPr/>
        </p:nvSpPr>
        <p:spPr>
          <a:xfrm>
            <a:off x="3593805" y="3113157"/>
            <a:ext cx="1066800" cy="707886"/>
          </a:xfrm>
          <a:prstGeom prst="rect">
            <a:avLst/>
          </a:prstGeom>
          <a:noFill/>
        </p:spPr>
        <p:txBody>
          <a:bodyPr wrap="square" rtlCol="0">
            <a:spAutoFit/>
          </a:bodyPr>
          <a:lstStyle/>
          <a:p>
            <a:r>
              <a:rPr lang="en-US" sz="2000" baseline="0" dirty="0" err="1" smtClean="0">
                <a:solidFill>
                  <a:schemeClr val="tx1">
                    <a:lumMod val="50000"/>
                  </a:schemeClr>
                </a:solidFill>
                <a:latin typeface="Times New Roman" panose="02020603050405020304" pitchFamily="18" charset="0"/>
                <a:ea typeface="+mj-ea"/>
                <a:cs typeface="Times New Roman" panose="02020603050405020304" pitchFamily="18" charset="0"/>
              </a:rPr>
              <a:t>Mkv</a:t>
            </a:r>
            <a:r>
              <a:rPr lang="en-US" sz="2000" dirty="0" smtClean="0">
                <a:solidFill>
                  <a:schemeClr val="tx1">
                    <a:lumMod val="50000"/>
                  </a:schemeClr>
                </a:solidFill>
                <a:latin typeface="Times New Roman" panose="02020603050405020304" pitchFamily="18" charset="0"/>
                <a:ea typeface="+mj-ea"/>
                <a:cs typeface="Times New Roman" panose="02020603050405020304" pitchFamily="18" charset="0"/>
              </a:rPr>
              <a:t> Fetch</a:t>
            </a:r>
            <a:endParaRPr lang="en-US" sz="2000" baseline="0" dirty="0">
              <a:solidFill>
                <a:schemeClr val="tx1">
                  <a:lumMod val="50000"/>
                </a:schemeClr>
              </a:solidFill>
              <a:latin typeface="Times New Roman" panose="02020603050405020304" pitchFamily="18" charset="0"/>
              <a:ea typeface="+mj-ea"/>
              <a:cs typeface="Times New Roman" panose="02020603050405020304" pitchFamily="18" charset="0"/>
            </a:endParaRPr>
          </a:p>
        </p:txBody>
      </p:sp>
      <p:sp>
        <p:nvSpPr>
          <p:cNvPr id="13" name="TextBox 12"/>
          <p:cNvSpPr txBox="1"/>
          <p:nvPr/>
        </p:nvSpPr>
        <p:spPr>
          <a:xfrm>
            <a:off x="3593805" y="1208157"/>
            <a:ext cx="1066800" cy="707886"/>
          </a:xfrm>
          <a:prstGeom prst="rect">
            <a:avLst/>
          </a:prstGeom>
          <a:noFill/>
        </p:spPr>
        <p:txBody>
          <a:bodyPr wrap="square" rtlCol="0">
            <a:spAutoFit/>
          </a:bodyPr>
          <a:lstStyle/>
          <a:p>
            <a:r>
              <a:rPr lang="en-US" sz="2000" baseline="0" dirty="0" smtClean="0">
                <a:solidFill>
                  <a:schemeClr val="tx1">
                    <a:lumMod val="50000"/>
                  </a:schemeClr>
                </a:solidFill>
                <a:latin typeface="Times New Roman" panose="02020603050405020304" pitchFamily="18" charset="0"/>
                <a:ea typeface="+mj-ea"/>
                <a:cs typeface="Times New Roman" panose="02020603050405020304" pitchFamily="18" charset="0"/>
              </a:rPr>
              <a:t>Market</a:t>
            </a:r>
          </a:p>
          <a:p>
            <a:r>
              <a:rPr lang="en-US" sz="2000" dirty="0" smtClean="0">
                <a:solidFill>
                  <a:schemeClr val="tx1">
                    <a:lumMod val="50000"/>
                  </a:schemeClr>
                </a:solidFill>
                <a:latin typeface="Times New Roman" panose="02020603050405020304" pitchFamily="18" charset="0"/>
                <a:ea typeface="+mj-ea"/>
                <a:cs typeface="Times New Roman" panose="02020603050405020304" pitchFamily="18" charset="0"/>
              </a:rPr>
              <a:t>View</a:t>
            </a:r>
            <a:endParaRPr lang="en-US" sz="2000" baseline="0" dirty="0">
              <a:solidFill>
                <a:schemeClr val="tx1">
                  <a:lumMod val="50000"/>
                </a:schemeClr>
              </a:solidFill>
              <a:latin typeface="Times New Roman" panose="02020603050405020304" pitchFamily="18" charset="0"/>
              <a:ea typeface="+mj-ea"/>
              <a:cs typeface="Times New Roman" panose="02020603050405020304" pitchFamily="18" charset="0"/>
            </a:endParaRPr>
          </a:p>
        </p:txBody>
      </p:sp>
      <p:cxnSp>
        <p:nvCxnSpPr>
          <p:cNvPr id="15" name="Straight Arrow Connector 14"/>
          <p:cNvCxnSpPr/>
          <p:nvPr/>
        </p:nvCxnSpPr>
        <p:spPr bwMode="auto">
          <a:xfrm flipV="1">
            <a:off x="3352800" y="2167066"/>
            <a:ext cx="0" cy="609600"/>
          </a:xfrm>
          <a:prstGeom prst="straightConnector1">
            <a:avLst/>
          </a:prstGeom>
          <a:solidFill>
            <a:schemeClr val="folHlink"/>
          </a:solidFill>
          <a:ln w="127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flipV="1">
            <a:off x="3886200" y="4114800"/>
            <a:ext cx="0" cy="685800"/>
          </a:xfrm>
          <a:prstGeom prst="straightConnector1">
            <a:avLst/>
          </a:prstGeom>
          <a:solidFill>
            <a:schemeClr val="folHlink"/>
          </a:solidFill>
          <a:ln w="127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4343400" y="4114800"/>
            <a:ext cx="0" cy="685800"/>
          </a:xfrm>
          <a:prstGeom prst="straightConnector1">
            <a:avLst/>
          </a:prstGeom>
          <a:solidFill>
            <a:schemeClr val="folHlink"/>
          </a:solidFill>
          <a:ln w="127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3147237" y="4345173"/>
            <a:ext cx="685800" cy="276999"/>
          </a:xfrm>
          <a:prstGeom prst="rect">
            <a:avLst/>
          </a:prstGeom>
          <a:noFill/>
        </p:spPr>
        <p:txBody>
          <a:bodyPr wrap="square" rtlCol="0">
            <a:spAutoFit/>
          </a:bodyPr>
          <a:lstStyle/>
          <a:p>
            <a:r>
              <a:rPr lang="en-US" sz="1200" baseline="0" dirty="0" smtClean="0">
                <a:solidFill>
                  <a:schemeClr val="accent5">
                    <a:lumMod val="50000"/>
                  </a:schemeClr>
                </a:solidFill>
                <a:latin typeface="Times New Roman" panose="02020603050405020304" pitchFamily="18" charset="0"/>
                <a:ea typeface="+mj-ea"/>
                <a:cs typeface="Times New Roman" panose="02020603050405020304" pitchFamily="18" charset="0"/>
              </a:rPr>
              <a:t>Calls </a:t>
            </a:r>
            <a:endParaRPr lang="en-US" baseline="0" dirty="0">
              <a:solidFill>
                <a:schemeClr val="accent5">
                  <a:lumMod val="50000"/>
                </a:schemeClr>
              </a:solidFill>
              <a:latin typeface="Times New Roman" panose="02020603050405020304" pitchFamily="18" charset="0"/>
              <a:ea typeface="+mj-ea"/>
              <a:cs typeface="Times New Roman" panose="02020603050405020304" pitchFamily="18" charset="0"/>
            </a:endParaRPr>
          </a:p>
        </p:txBody>
      </p:sp>
      <p:sp>
        <p:nvSpPr>
          <p:cNvPr id="25" name="TextBox 24"/>
          <p:cNvSpPr txBox="1"/>
          <p:nvPr/>
        </p:nvSpPr>
        <p:spPr>
          <a:xfrm>
            <a:off x="4366436" y="4226867"/>
            <a:ext cx="1196164" cy="461665"/>
          </a:xfrm>
          <a:prstGeom prst="rect">
            <a:avLst/>
          </a:prstGeom>
          <a:noFill/>
        </p:spPr>
        <p:txBody>
          <a:bodyPr wrap="square" rtlCol="0">
            <a:spAutoFit/>
          </a:bodyPr>
          <a:lstStyle/>
          <a:p>
            <a:r>
              <a:rPr lang="en-US" sz="1200" dirty="0" smtClean="0">
                <a:solidFill>
                  <a:schemeClr val="accent5">
                    <a:lumMod val="50000"/>
                  </a:schemeClr>
                </a:solidFill>
                <a:latin typeface="Times New Roman" panose="02020603050405020304" pitchFamily="18" charset="0"/>
                <a:ea typeface="+mj-ea"/>
                <a:cs typeface="Times New Roman" panose="02020603050405020304" pitchFamily="18" charset="0"/>
              </a:rPr>
              <a:t>Returns </a:t>
            </a:r>
          </a:p>
          <a:p>
            <a:r>
              <a:rPr lang="en-US" sz="1200" baseline="0" dirty="0" smtClean="0">
                <a:solidFill>
                  <a:schemeClr val="accent5">
                    <a:lumMod val="50000"/>
                  </a:schemeClr>
                </a:solidFill>
                <a:latin typeface="Times New Roman" panose="02020603050405020304" pitchFamily="18" charset="0"/>
                <a:ea typeface="+mj-ea"/>
                <a:cs typeface="Times New Roman" panose="02020603050405020304" pitchFamily="18" charset="0"/>
              </a:rPr>
              <a:t>Specific Data</a:t>
            </a:r>
            <a:endParaRPr lang="en-US" baseline="0" dirty="0">
              <a:solidFill>
                <a:schemeClr val="accent5">
                  <a:lumMod val="50000"/>
                </a:schemeClr>
              </a:solidFill>
              <a:latin typeface="Times New Roman" panose="02020603050405020304" pitchFamily="18" charset="0"/>
              <a:ea typeface="+mj-ea"/>
              <a:cs typeface="Times New Roman" panose="02020603050405020304" pitchFamily="18" charset="0"/>
            </a:endParaRPr>
          </a:p>
        </p:txBody>
      </p:sp>
      <p:sp>
        <p:nvSpPr>
          <p:cNvPr id="26" name="TextBox 25"/>
          <p:cNvSpPr txBox="1"/>
          <p:nvPr/>
        </p:nvSpPr>
        <p:spPr>
          <a:xfrm>
            <a:off x="3356445" y="2294233"/>
            <a:ext cx="1828800" cy="276999"/>
          </a:xfrm>
          <a:prstGeom prst="rect">
            <a:avLst/>
          </a:prstGeom>
          <a:noFill/>
        </p:spPr>
        <p:txBody>
          <a:bodyPr wrap="square" rtlCol="0">
            <a:spAutoFit/>
          </a:bodyPr>
          <a:lstStyle/>
          <a:p>
            <a:pPr algn="l"/>
            <a:r>
              <a:rPr lang="en-US" sz="1200" dirty="0" smtClean="0">
                <a:solidFill>
                  <a:schemeClr val="accent5">
                    <a:lumMod val="50000"/>
                  </a:schemeClr>
                </a:solidFill>
                <a:latin typeface="Times New Roman" panose="02020603050405020304" pitchFamily="18" charset="0"/>
                <a:ea typeface="+mj-ea"/>
                <a:cs typeface="Times New Roman" panose="02020603050405020304" pitchFamily="18" charset="0"/>
              </a:rPr>
              <a:t>Requests Information</a:t>
            </a:r>
            <a:endParaRPr lang="en-US" baseline="0" dirty="0">
              <a:solidFill>
                <a:schemeClr val="accent5">
                  <a:lumMod val="50000"/>
                </a:schemeClr>
              </a:solidFill>
              <a:latin typeface="Times New Roman" panose="02020603050405020304" pitchFamily="18" charset="0"/>
              <a:ea typeface="+mj-ea"/>
              <a:cs typeface="Times New Roman" panose="02020603050405020304" pitchFamily="18" charset="0"/>
            </a:endParaRPr>
          </a:p>
        </p:txBody>
      </p:sp>
      <p:sp>
        <p:nvSpPr>
          <p:cNvPr id="27" name="Curved Down Arrow 26"/>
          <p:cNvSpPr/>
          <p:nvPr/>
        </p:nvSpPr>
        <p:spPr bwMode="auto">
          <a:xfrm rot="5232223">
            <a:off x="4947489" y="5238690"/>
            <a:ext cx="646814" cy="552510"/>
          </a:xfrm>
          <a:prstGeom prst="curvedDownArrow">
            <a:avLst/>
          </a:prstGeom>
          <a:solidFill>
            <a:srgbClr val="00843D"/>
          </a:solidFill>
          <a:ln w="6350" cap="flat" cmpd="sng" algn="ctr">
            <a:solidFill>
              <a:schemeClr val="accent5">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28" name="TextBox 27"/>
          <p:cNvSpPr txBox="1"/>
          <p:nvPr/>
        </p:nvSpPr>
        <p:spPr>
          <a:xfrm>
            <a:off x="5475767" y="5340266"/>
            <a:ext cx="848833" cy="307777"/>
          </a:xfrm>
          <a:prstGeom prst="rect">
            <a:avLst/>
          </a:prstGeom>
          <a:noFill/>
        </p:spPr>
        <p:txBody>
          <a:bodyPr wrap="square" rtlCol="0">
            <a:spAutoFit/>
          </a:bodyPr>
          <a:lstStyle/>
          <a:p>
            <a:r>
              <a:rPr lang="en-US" dirty="0" smtClean="0">
                <a:solidFill>
                  <a:schemeClr val="accent5">
                    <a:lumMod val="50000"/>
                  </a:schemeClr>
                </a:solidFill>
                <a:latin typeface="Times New Roman" panose="02020603050405020304" pitchFamily="18" charset="0"/>
                <a:ea typeface="+mj-ea"/>
                <a:cs typeface="Times New Roman" panose="02020603050405020304" pitchFamily="18" charset="0"/>
              </a:rPr>
              <a:t>Jobs</a:t>
            </a:r>
            <a:endParaRPr lang="en-US" baseline="0" dirty="0">
              <a:solidFill>
                <a:schemeClr val="accent5">
                  <a:lumMod val="50000"/>
                </a:schemeClr>
              </a:solidFill>
              <a:latin typeface="Times New Roman" panose="02020603050405020304" pitchFamily="18" charset="0"/>
              <a:ea typeface="+mj-ea"/>
              <a:cs typeface="Times New Roman" panose="02020603050405020304" pitchFamily="18" charset="0"/>
            </a:endParaRPr>
          </a:p>
        </p:txBody>
      </p:sp>
      <p:cxnSp>
        <p:nvCxnSpPr>
          <p:cNvPr id="17" name="Straight Arrow Connector 16"/>
          <p:cNvCxnSpPr/>
          <p:nvPr/>
        </p:nvCxnSpPr>
        <p:spPr bwMode="auto">
          <a:xfrm>
            <a:off x="4873256" y="2205166"/>
            <a:ext cx="3544" cy="609600"/>
          </a:xfrm>
          <a:prstGeom prst="straightConnector1">
            <a:avLst/>
          </a:prstGeom>
          <a:solidFill>
            <a:schemeClr val="folHlink"/>
          </a:solidFill>
          <a:ln w="127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076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7"/>
          <p:cNvSpPr>
            <a:spLocks noGrp="1" noChangeArrowheads="1"/>
          </p:cNvSpPr>
          <p:nvPr>
            <p:ph sz="half" idx="1"/>
          </p:nvPr>
        </p:nvSpPr>
        <p:spPr bwMode="gray">
          <a:xfrm>
            <a:off x="446088" y="1676400"/>
            <a:ext cx="4278312" cy="2286000"/>
          </a:xfrm>
        </p:spPr>
        <p:txBody>
          <a:bodyPr/>
          <a:lstStyle/>
          <a:p>
            <a:pPr marL="0" indent="0">
              <a:buNone/>
            </a:pPr>
            <a:r>
              <a:rPr lang="en-US" b="1" dirty="0" smtClean="0">
                <a:solidFill>
                  <a:srgbClr val="002D72"/>
                </a:solidFill>
                <a:latin typeface="Times New Roman" panose="02020603050405020304" pitchFamily="18" charset="0"/>
                <a:cs typeface="Times New Roman" panose="02020603050405020304" pitchFamily="18" charset="0"/>
              </a:rPr>
              <a:t>User Interface</a:t>
            </a:r>
          </a:p>
          <a:p>
            <a:pPr marL="0" indent="0">
              <a:buNone/>
            </a:pPr>
            <a:endParaRPr lang="en-US" b="1" dirty="0" smtClean="0">
              <a:solidFill>
                <a:srgbClr val="002D72"/>
              </a:solidFill>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No direct access</a:t>
            </a:r>
          </a:p>
          <a:p>
            <a:pPr lvl="1"/>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Long and complex scripts</a:t>
            </a:r>
          </a:p>
          <a:p>
            <a:pPr lvl="1"/>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No differentiation between checks</a:t>
            </a:r>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p:txBody>
      </p:sp>
      <p:sp>
        <p:nvSpPr>
          <p:cNvPr id="6146" name="Rectangle 62"/>
          <p:cNvSpPr>
            <a:spLocks noGrp="1" noChangeArrowheads="1"/>
          </p:cNvSpPr>
          <p:nvPr>
            <p:ph type="title"/>
          </p:nvPr>
        </p:nvSpPr>
        <p:spPr bwMode="gray"/>
        <p:txBody>
          <a:bodyPr/>
          <a:lstStyle/>
          <a:p>
            <a:r>
              <a:rPr lang="en-US" dirty="0" smtClean="0">
                <a:latin typeface="Times New Roman" panose="02020603050405020304" pitchFamily="18" charset="0"/>
                <a:cs typeface="Times New Roman" panose="02020603050405020304" pitchFamily="18" charset="0"/>
              </a:rPr>
              <a:t>Problems</a:t>
            </a:r>
          </a:p>
        </p:txBody>
      </p:sp>
      <p:sp>
        <p:nvSpPr>
          <p:cNvPr id="6149" name="Line 12"/>
          <p:cNvSpPr>
            <a:spLocks noChangeShapeType="1"/>
          </p:cNvSpPr>
          <p:nvPr/>
        </p:nvSpPr>
        <p:spPr bwMode="gray">
          <a:xfrm flipH="1">
            <a:off x="4267200" y="838200"/>
            <a:ext cx="0" cy="5257800"/>
          </a:xfrm>
          <a:prstGeom prst="line">
            <a:avLst/>
          </a:prstGeom>
          <a:noFill/>
          <a:ln w="9525" cap="rnd">
            <a:solidFill>
              <a:schemeClr val="accent6"/>
            </a:solidFill>
            <a:prstDash val="sysDot"/>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154" name="MessageLine"/>
          <p:cNvSpPr>
            <a:spLocks noChangeShapeType="1"/>
          </p:cNvSpPr>
          <p:nvPr/>
        </p:nvSpPr>
        <p:spPr bwMode="gray">
          <a:xfrm>
            <a:off x="139700" y="666"/>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Rectangle 37"/>
          <p:cNvSpPr txBox="1">
            <a:spLocks noChangeArrowheads="1"/>
          </p:cNvSpPr>
          <p:nvPr/>
        </p:nvSpPr>
        <p:spPr bwMode="gray">
          <a:xfrm>
            <a:off x="4789488" y="1676400"/>
            <a:ext cx="404971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a:lstStyle>
          <a:p>
            <a:pPr marL="0" indent="0">
              <a:buFont typeface="Symbol"/>
              <a:buNone/>
            </a:pPr>
            <a:r>
              <a:rPr lang="en-US" b="1" kern="0" dirty="0" smtClean="0">
                <a:solidFill>
                  <a:srgbClr val="002D72"/>
                </a:solidFill>
                <a:latin typeface="Times New Roman" panose="02020603050405020304" pitchFamily="18" charset="0"/>
                <a:cs typeface="Times New Roman" panose="02020603050405020304" pitchFamily="18" charset="0"/>
              </a:rPr>
              <a:t>Backend</a:t>
            </a:r>
          </a:p>
          <a:p>
            <a:pPr marL="0" indent="0">
              <a:buFont typeface="Symbol"/>
              <a:buNone/>
            </a:pPr>
            <a:endParaRPr lang="en-US" b="1" kern="0" dirty="0" smtClean="0">
              <a:solidFill>
                <a:srgbClr val="002D72"/>
              </a:solidFill>
              <a:latin typeface="Times New Roman" panose="02020603050405020304" pitchFamily="18" charset="0"/>
              <a:cs typeface="Times New Roman" panose="02020603050405020304" pitchFamily="18" charset="0"/>
            </a:endParaRPr>
          </a:p>
          <a:p>
            <a:pPr lvl="1"/>
            <a:r>
              <a:rPr lang="en-US" kern="0" dirty="0" smtClean="0">
                <a:latin typeface="Times New Roman" panose="02020603050405020304" pitchFamily="18" charset="0"/>
                <a:cs typeface="Times New Roman" panose="02020603050405020304" pitchFamily="18" charset="0"/>
              </a:rPr>
              <a:t>Increase in data</a:t>
            </a:r>
          </a:p>
          <a:p>
            <a:pPr lvl="1"/>
            <a:endParaRPr lang="en-US" kern="0" dirty="0">
              <a:latin typeface="Times New Roman" panose="02020603050405020304" pitchFamily="18" charset="0"/>
              <a:cs typeface="Times New Roman" panose="02020603050405020304" pitchFamily="18" charset="0"/>
            </a:endParaRPr>
          </a:p>
          <a:p>
            <a:pPr lvl="1"/>
            <a:r>
              <a:rPr lang="en-US" kern="0" dirty="0" smtClean="0">
                <a:latin typeface="Times New Roman" panose="02020603050405020304" pitchFamily="18" charset="0"/>
                <a:cs typeface="Times New Roman" panose="02020603050405020304" pitchFamily="18" charset="0"/>
              </a:rPr>
              <a:t>Increase in checks</a:t>
            </a:r>
          </a:p>
          <a:p>
            <a:pPr lvl="1"/>
            <a:endParaRPr lang="en-US" kern="0" dirty="0">
              <a:latin typeface="Times New Roman" panose="02020603050405020304" pitchFamily="18" charset="0"/>
              <a:cs typeface="Times New Roman" panose="02020603050405020304" pitchFamily="18" charset="0"/>
            </a:endParaRPr>
          </a:p>
          <a:p>
            <a:pPr lvl="1"/>
            <a:r>
              <a:rPr lang="en-US" kern="0" dirty="0" smtClean="0">
                <a:latin typeface="Times New Roman" panose="02020603050405020304" pitchFamily="18" charset="0"/>
                <a:cs typeface="Times New Roman" panose="02020603050405020304" pitchFamily="18" charset="0"/>
              </a:rPr>
              <a:t>Call driven</a:t>
            </a:r>
          </a:p>
          <a:p>
            <a:pPr lvl="1"/>
            <a:endParaRPr lang="en-US" kern="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38738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latin typeface="Times New Roman" panose="02020603050405020304" pitchFamily="18" charset="0"/>
                <a:cs typeface="Times New Roman" panose="02020603050405020304" pitchFamily="18" charset="0"/>
              </a:rPr>
              <a:t>Solutions: User Interface</a:t>
            </a:r>
          </a:p>
        </p:txBody>
      </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pic>
        <p:nvPicPr>
          <p:cNvPr id="205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1355" t="14388" r="59621" b="26262"/>
          <a:stretch/>
        </p:blipFill>
        <p:spPr bwMode="auto">
          <a:xfrm>
            <a:off x="69574" y="609600"/>
            <a:ext cx="4197626" cy="3514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t="12004" r="58347" b="2971"/>
          <a:stretch/>
        </p:blipFill>
        <p:spPr bwMode="auto">
          <a:xfrm>
            <a:off x="4648200" y="563204"/>
            <a:ext cx="4455474" cy="5608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Solutions: Backend</a:t>
            </a:r>
            <a:endParaRPr lang="en-US" dirty="0">
              <a:latin typeface="Times New Roman" panose="02020603050405020304" pitchFamily="18" charset="0"/>
              <a:cs typeface="Times New Roman" panose="02020603050405020304" pitchFamily="18" charset="0"/>
            </a:endParaRPr>
          </a:p>
        </p:txBody>
      </p:sp>
      <p:pic>
        <p:nvPicPr>
          <p:cNvPr id="9" name="Picture 2" descr="C:\Users\vt57223\Desktop\1200px-Apache_Ignite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2501900" cy="110709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2600"/>
            <a:ext cx="5486400" cy="4076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733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Solutions: User Interface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077200" cy="1843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own Arrow 4"/>
          <p:cNvSpPr/>
          <p:nvPr/>
        </p:nvSpPr>
        <p:spPr bwMode="auto">
          <a:xfrm>
            <a:off x="3591968" y="2737720"/>
            <a:ext cx="1752600" cy="838200"/>
          </a:xfrm>
          <a:prstGeom prst="downArrow">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3941475"/>
            <a:ext cx="8864600" cy="124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4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Solutions: Backend</a:t>
            </a:r>
            <a:endParaRPr lang="en-US"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5261060" y="533400"/>
            <a:ext cx="3328840" cy="5851307"/>
            <a:chOff x="5261060" y="533400"/>
            <a:chExt cx="3328840" cy="5851307"/>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1060" y="533400"/>
              <a:ext cx="3328840" cy="5851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5638800" y="1828800"/>
              <a:ext cx="381000" cy="381000"/>
            </a:xfrm>
            <a:prstGeom prst="rect">
              <a:avLst/>
            </a:prstGeom>
            <a:solidFill>
              <a:schemeClr val="bg1"/>
            </a:solidFill>
            <a:ln w="635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grpSp>
      <p:sp>
        <p:nvSpPr>
          <p:cNvPr id="8" name="Right Arrow 7"/>
          <p:cNvSpPr/>
          <p:nvPr/>
        </p:nvSpPr>
        <p:spPr bwMode="auto">
          <a:xfrm>
            <a:off x="3429000" y="2773680"/>
            <a:ext cx="1676400" cy="838200"/>
          </a:xfrm>
          <a:prstGeom prst="rightArrow">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grpSp>
        <p:nvGrpSpPr>
          <p:cNvPr id="9" name="Group 8"/>
          <p:cNvGrpSpPr/>
          <p:nvPr/>
        </p:nvGrpSpPr>
        <p:grpSpPr>
          <a:xfrm>
            <a:off x="518337" y="868253"/>
            <a:ext cx="3177363" cy="5181600"/>
            <a:chOff x="3147237" y="914400"/>
            <a:chExt cx="3177363" cy="5181600"/>
          </a:xfrm>
        </p:grpSpPr>
        <p:sp>
          <p:nvSpPr>
            <p:cNvPr id="26" name="Rectangle 25"/>
            <p:cNvSpPr/>
            <p:nvPr/>
          </p:nvSpPr>
          <p:spPr bwMode="auto">
            <a:xfrm>
              <a:off x="3289005" y="914400"/>
              <a:ext cx="1676400" cy="1295400"/>
            </a:xfrm>
            <a:prstGeom prst="rect">
              <a:avLst/>
            </a:prstGeom>
            <a:noFill/>
            <a:ln w="28575" cap="flat" cmpd="sng" algn="ctr">
              <a:solidFill>
                <a:srgbClr val="7030A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27" name="Rectangle 26"/>
            <p:cNvSpPr/>
            <p:nvPr/>
          </p:nvSpPr>
          <p:spPr bwMode="auto">
            <a:xfrm>
              <a:off x="3292549" y="2819400"/>
              <a:ext cx="1676400" cy="1295400"/>
            </a:xfrm>
            <a:prstGeom prst="rect">
              <a:avLst/>
            </a:prstGeom>
            <a:noFill/>
            <a:ln w="28575" cap="flat" cmpd="sng" algn="ctr">
              <a:solidFill>
                <a:schemeClr val="accent5">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28" name="Rectangle 27"/>
            <p:cNvSpPr/>
            <p:nvPr/>
          </p:nvSpPr>
          <p:spPr bwMode="auto">
            <a:xfrm>
              <a:off x="3315586" y="4800600"/>
              <a:ext cx="1676400" cy="1295400"/>
            </a:xfrm>
            <a:prstGeom prst="rect">
              <a:avLst/>
            </a:prstGeom>
            <a:noFill/>
            <a:ln w="28575"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solidFill>
                    <a:schemeClr val="tx1"/>
                  </a:solidFill>
                </a:ln>
                <a:solidFill>
                  <a:schemeClr val="tx1"/>
                </a:solidFill>
                <a:effectLst/>
                <a:latin typeface="Arial" pitchFamily="34" charset="0"/>
                <a:ea typeface="+mj-ea"/>
              </a:endParaRPr>
            </a:p>
          </p:txBody>
        </p:sp>
        <p:sp>
          <p:nvSpPr>
            <p:cNvPr id="29" name="TextBox 28"/>
            <p:cNvSpPr txBox="1"/>
            <p:nvPr/>
          </p:nvSpPr>
          <p:spPr>
            <a:xfrm>
              <a:off x="3657600" y="5238690"/>
              <a:ext cx="1066800" cy="400110"/>
            </a:xfrm>
            <a:prstGeom prst="rect">
              <a:avLst/>
            </a:prstGeom>
            <a:noFill/>
          </p:spPr>
          <p:txBody>
            <a:bodyPr wrap="square" rtlCol="0">
              <a:spAutoFit/>
            </a:bodyPr>
            <a:lstStyle/>
            <a:p>
              <a:r>
                <a:rPr lang="en-US" sz="2000" baseline="0" dirty="0" smtClean="0">
                  <a:solidFill>
                    <a:schemeClr val="tx1">
                      <a:lumMod val="50000"/>
                    </a:schemeClr>
                  </a:solidFill>
                  <a:latin typeface="Times New Roman" panose="02020603050405020304" pitchFamily="18" charset="0"/>
                  <a:ea typeface="+mj-ea"/>
                  <a:cs typeface="Times New Roman" panose="02020603050405020304" pitchFamily="18" charset="0"/>
                </a:rPr>
                <a:t>Glance</a:t>
              </a:r>
              <a:endParaRPr lang="en-US" sz="2000" baseline="0" dirty="0">
                <a:solidFill>
                  <a:schemeClr val="tx1">
                    <a:lumMod val="50000"/>
                  </a:schemeClr>
                </a:solidFill>
                <a:latin typeface="Times New Roman" panose="02020603050405020304" pitchFamily="18" charset="0"/>
                <a:ea typeface="+mj-ea"/>
                <a:cs typeface="Times New Roman" panose="02020603050405020304" pitchFamily="18" charset="0"/>
              </a:endParaRPr>
            </a:p>
          </p:txBody>
        </p:sp>
        <p:sp>
          <p:nvSpPr>
            <p:cNvPr id="30" name="TextBox 29"/>
            <p:cNvSpPr txBox="1"/>
            <p:nvPr/>
          </p:nvSpPr>
          <p:spPr>
            <a:xfrm>
              <a:off x="3593805" y="3113157"/>
              <a:ext cx="1066800" cy="707886"/>
            </a:xfrm>
            <a:prstGeom prst="rect">
              <a:avLst/>
            </a:prstGeom>
            <a:noFill/>
          </p:spPr>
          <p:txBody>
            <a:bodyPr wrap="square" rtlCol="0">
              <a:spAutoFit/>
            </a:bodyPr>
            <a:lstStyle/>
            <a:p>
              <a:r>
                <a:rPr lang="en-US" sz="2000" baseline="0" dirty="0" err="1" smtClean="0">
                  <a:solidFill>
                    <a:schemeClr val="tx1">
                      <a:lumMod val="50000"/>
                    </a:schemeClr>
                  </a:solidFill>
                  <a:latin typeface="Times New Roman" panose="02020603050405020304" pitchFamily="18" charset="0"/>
                  <a:ea typeface="+mj-ea"/>
                  <a:cs typeface="Times New Roman" panose="02020603050405020304" pitchFamily="18" charset="0"/>
                </a:rPr>
                <a:t>Mkv</a:t>
              </a:r>
              <a:r>
                <a:rPr lang="en-US" sz="2000" dirty="0" smtClean="0">
                  <a:solidFill>
                    <a:schemeClr val="tx1">
                      <a:lumMod val="50000"/>
                    </a:schemeClr>
                  </a:solidFill>
                  <a:latin typeface="Times New Roman" panose="02020603050405020304" pitchFamily="18" charset="0"/>
                  <a:ea typeface="+mj-ea"/>
                  <a:cs typeface="Times New Roman" panose="02020603050405020304" pitchFamily="18" charset="0"/>
                </a:rPr>
                <a:t> Fetch</a:t>
              </a:r>
              <a:endParaRPr lang="en-US" sz="2000" baseline="0" dirty="0">
                <a:solidFill>
                  <a:schemeClr val="tx1">
                    <a:lumMod val="50000"/>
                  </a:schemeClr>
                </a:solidFill>
                <a:latin typeface="Times New Roman" panose="02020603050405020304" pitchFamily="18" charset="0"/>
                <a:ea typeface="+mj-ea"/>
                <a:cs typeface="Times New Roman" panose="02020603050405020304" pitchFamily="18" charset="0"/>
              </a:endParaRPr>
            </a:p>
          </p:txBody>
        </p:sp>
        <p:sp>
          <p:nvSpPr>
            <p:cNvPr id="31" name="TextBox 30"/>
            <p:cNvSpPr txBox="1"/>
            <p:nvPr/>
          </p:nvSpPr>
          <p:spPr>
            <a:xfrm>
              <a:off x="3593805" y="1208157"/>
              <a:ext cx="1066800" cy="707886"/>
            </a:xfrm>
            <a:prstGeom prst="rect">
              <a:avLst/>
            </a:prstGeom>
            <a:noFill/>
          </p:spPr>
          <p:txBody>
            <a:bodyPr wrap="square" rtlCol="0">
              <a:spAutoFit/>
            </a:bodyPr>
            <a:lstStyle/>
            <a:p>
              <a:r>
                <a:rPr lang="en-US" sz="2000" baseline="0" dirty="0" smtClean="0">
                  <a:solidFill>
                    <a:schemeClr val="tx1">
                      <a:lumMod val="50000"/>
                    </a:schemeClr>
                  </a:solidFill>
                  <a:latin typeface="Times New Roman" panose="02020603050405020304" pitchFamily="18" charset="0"/>
                  <a:ea typeface="+mj-ea"/>
                  <a:cs typeface="Times New Roman" panose="02020603050405020304" pitchFamily="18" charset="0"/>
                </a:rPr>
                <a:t>Market</a:t>
              </a:r>
            </a:p>
            <a:p>
              <a:r>
                <a:rPr lang="en-US" sz="2000" dirty="0" smtClean="0">
                  <a:solidFill>
                    <a:schemeClr val="tx1">
                      <a:lumMod val="50000"/>
                    </a:schemeClr>
                  </a:solidFill>
                  <a:latin typeface="Times New Roman" panose="02020603050405020304" pitchFamily="18" charset="0"/>
                  <a:ea typeface="+mj-ea"/>
                  <a:cs typeface="Times New Roman" panose="02020603050405020304" pitchFamily="18" charset="0"/>
                </a:rPr>
                <a:t>View</a:t>
              </a:r>
              <a:endParaRPr lang="en-US" sz="2000" baseline="0" dirty="0">
                <a:solidFill>
                  <a:schemeClr val="tx1">
                    <a:lumMod val="50000"/>
                  </a:schemeClr>
                </a:solidFill>
                <a:latin typeface="Times New Roman" panose="02020603050405020304" pitchFamily="18" charset="0"/>
                <a:ea typeface="+mj-ea"/>
                <a:cs typeface="Times New Roman" panose="02020603050405020304" pitchFamily="18" charset="0"/>
              </a:endParaRPr>
            </a:p>
          </p:txBody>
        </p:sp>
        <p:cxnSp>
          <p:nvCxnSpPr>
            <p:cNvPr id="32" name="Straight Arrow Connector 31"/>
            <p:cNvCxnSpPr/>
            <p:nvPr/>
          </p:nvCxnSpPr>
          <p:spPr bwMode="auto">
            <a:xfrm flipV="1">
              <a:off x="3352800" y="2167066"/>
              <a:ext cx="0" cy="609600"/>
            </a:xfrm>
            <a:prstGeom prst="straightConnector1">
              <a:avLst/>
            </a:prstGeom>
            <a:solidFill>
              <a:schemeClr val="folHlink"/>
            </a:solidFill>
            <a:ln w="127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p:nvPr/>
          </p:nvCxnSpPr>
          <p:spPr bwMode="auto">
            <a:xfrm flipV="1">
              <a:off x="3886200" y="4114800"/>
              <a:ext cx="0" cy="685800"/>
            </a:xfrm>
            <a:prstGeom prst="straightConnector1">
              <a:avLst/>
            </a:prstGeom>
            <a:solidFill>
              <a:schemeClr val="folHlink"/>
            </a:solidFill>
            <a:ln w="127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bwMode="auto">
            <a:xfrm>
              <a:off x="4343400" y="4114800"/>
              <a:ext cx="0" cy="685800"/>
            </a:xfrm>
            <a:prstGeom prst="straightConnector1">
              <a:avLst/>
            </a:prstGeom>
            <a:solidFill>
              <a:schemeClr val="folHlink"/>
            </a:solidFill>
            <a:ln w="127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3147237" y="4345173"/>
              <a:ext cx="685800" cy="276999"/>
            </a:xfrm>
            <a:prstGeom prst="rect">
              <a:avLst/>
            </a:prstGeom>
            <a:noFill/>
          </p:spPr>
          <p:txBody>
            <a:bodyPr wrap="square" rtlCol="0">
              <a:spAutoFit/>
            </a:bodyPr>
            <a:lstStyle/>
            <a:p>
              <a:r>
                <a:rPr lang="en-US" sz="1200" baseline="0" dirty="0" smtClean="0">
                  <a:solidFill>
                    <a:schemeClr val="accent5">
                      <a:lumMod val="50000"/>
                    </a:schemeClr>
                  </a:solidFill>
                  <a:latin typeface="Times New Roman" panose="02020603050405020304" pitchFamily="18" charset="0"/>
                  <a:ea typeface="+mj-ea"/>
                  <a:cs typeface="Times New Roman" panose="02020603050405020304" pitchFamily="18" charset="0"/>
                </a:rPr>
                <a:t>Calls </a:t>
              </a:r>
              <a:endParaRPr lang="en-US" baseline="0" dirty="0">
                <a:solidFill>
                  <a:schemeClr val="accent5">
                    <a:lumMod val="50000"/>
                  </a:schemeClr>
                </a:solidFill>
                <a:latin typeface="Times New Roman" panose="02020603050405020304" pitchFamily="18" charset="0"/>
                <a:ea typeface="+mj-ea"/>
                <a:cs typeface="Times New Roman" panose="02020603050405020304" pitchFamily="18" charset="0"/>
              </a:endParaRPr>
            </a:p>
          </p:txBody>
        </p:sp>
        <p:sp>
          <p:nvSpPr>
            <p:cNvPr id="36" name="TextBox 35"/>
            <p:cNvSpPr txBox="1"/>
            <p:nvPr/>
          </p:nvSpPr>
          <p:spPr>
            <a:xfrm>
              <a:off x="4366436" y="4226867"/>
              <a:ext cx="1196164" cy="461665"/>
            </a:xfrm>
            <a:prstGeom prst="rect">
              <a:avLst/>
            </a:prstGeom>
            <a:noFill/>
          </p:spPr>
          <p:txBody>
            <a:bodyPr wrap="square" rtlCol="0">
              <a:spAutoFit/>
            </a:bodyPr>
            <a:lstStyle/>
            <a:p>
              <a:r>
                <a:rPr lang="en-US" sz="1200" dirty="0" smtClean="0">
                  <a:solidFill>
                    <a:schemeClr val="accent5">
                      <a:lumMod val="50000"/>
                    </a:schemeClr>
                  </a:solidFill>
                  <a:latin typeface="Times New Roman" panose="02020603050405020304" pitchFamily="18" charset="0"/>
                  <a:ea typeface="+mj-ea"/>
                  <a:cs typeface="Times New Roman" panose="02020603050405020304" pitchFamily="18" charset="0"/>
                </a:rPr>
                <a:t>Returns </a:t>
              </a:r>
            </a:p>
            <a:p>
              <a:r>
                <a:rPr lang="en-US" sz="1200" baseline="0" dirty="0" smtClean="0">
                  <a:solidFill>
                    <a:schemeClr val="accent5">
                      <a:lumMod val="50000"/>
                    </a:schemeClr>
                  </a:solidFill>
                  <a:latin typeface="Times New Roman" panose="02020603050405020304" pitchFamily="18" charset="0"/>
                  <a:ea typeface="+mj-ea"/>
                  <a:cs typeface="Times New Roman" panose="02020603050405020304" pitchFamily="18" charset="0"/>
                </a:rPr>
                <a:t>Specific Data</a:t>
              </a:r>
              <a:endParaRPr lang="en-US" baseline="0" dirty="0">
                <a:solidFill>
                  <a:schemeClr val="accent5">
                    <a:lumMod val="50000"/>
                  </a:schemeClr>
                </a:solidFill>
                <a:latin typeface="Times New Roman" panose="02020603050405020304" pitchFamily="18" charset="0"/>
                <a:ea typeface="+mj-ea"/>
                <a:cs typeface="Times New Roman" panose="02020603050405020304" pitchFamily="18" charset="0"/>
              </a:endParaRPr>
            </a:p>
          </p:txBody>
        </p:sp>
        <p:sp>
          <p:nvSpPr>
            <p:cNvPr id="37" name="TextBox 36"/>
            <p:cNvSpPr txBox="1"/>
            <p:nvPr/>
          </p:nvSpPr>
          <p:spPr>
            <a:xfrm>
              <a:off x="3356445" y="2294233"/>
              <a:ext cx="1828800" cy="276999"/>
            </a:xfrm>
            <a:prstGeom prst="rect">
              <a:avLst/>
            </a:prstGeom>
            <a:noFill/>
          </p:spPr>
          <p:txBody>
            <a:bodyPr wrap="square" rtlCol="0">
              <a:spAutoFit/>
            </a:bodyPr>
            <a:lstStyle/>
            <a:p>
              <a:pPr algn="l"/>
              <a:r>
                <a:rPr lang="en-US" sz="1200" dirty="0" smtClean="0">
                  <a:solidFill>
                    <a:schemeClr val="accent5">
                      <a:lumMod val="50000"/>
                    </a:schemeClr>
                  </a:solidFill>
                  <a:latin typeface="Times New Roman" panose="02020603050405020304" pitchFamily="18" charset="0"/>
                  <a:ea typeface="+mj-ea"/>
                  <a:cs typeface="Times New Roman" panose="02020603050405020304" pitchFamily="18" charset="0"/>
                </a:rPr>
                <a:t>Requests Information</a:t>
              </a:r>
              <a:endParaRPr lang="en-US" baseline="0" dirty="0">
                <a:solidFill>
                  <a:schemeClr val="accent5">
                    <a:lumMod val="50000"/>
                  </a:schemeClr>
                </a:solidFill>
                <a:latin typeface="Times New Roman" panose="02020603050405020304" pitchFamily="18" charset="0"/>
                <a:ea typeface="+mj-ea"/>
                <a:cs typeface="Times New Roman" panose="02020603050405020304" pitchFamily="18" charset="0"/>
              </a:endParaRPr>
            </a:p>
          </p:txBody>
        </p:sp>
        <p:sp>
          <p:nvSpPr>
            <p:cNvPr id="38" name="Curved Down Arrow 37"/>
            <p:cNvSpPr/>
            <p:nvPr/>
          </p:nvSpPr>
          <p:spPr bwMode="auto">
            <a:xfrm rot="5232223">
              <a:off x="4947489" y="5238690"/>
              <a:ext cx="646814" cy="552510"/>
            </a:xfrm>
            <a:prstGeom prst="curvedDownArrow">
              <a:avLst/>
            </a:prstGeom>
            <a:solidFill>
              <a:srgbClr val="00843D"/>
            </a:solidFill>
            <a:ln w="6350" cap="flat" cmpd="sng" algn="ctr">
              <a:solidFill>
                <a:schemeClr val="accent5">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39" name="TextBox 38"/>
            <p:cNvSpPr txBox="1"/>
            <p:nvPr/>
          </p:nvSpPr>
          <p:spPr>
            <a:xfrm>
              <a:off x="5475767" y="5340266"/>
              <a:ext cx="848833" cy="307777"/>
            </a:xfrm>
            <a:prstGeom prst="rect">
              <a:avLst/>
            </a:prstGeom>
            <a:noFill/>
          </p:spPr>
          <p:txBody>
            <a:bodyPr wrap="square" rtlCol="0">
              <a:spAutoFit/>
            </a:bodyPr>
            <a:lstStyle/>
            <a:p>
              <a:r>
                <a:rPr lang="en-US" dirty="0" smtClean="0">
                  <a:solidFill>
                    <a:schemeClr val="accent5">
                      <a:lumMod val="50000"/>
                    </a:schemeClr>
                  </a:solidFill>
                  <a:latin typeface="Times New Roman" panose="02020603050405020304" pitchFamily="18" charset="0"/>
                  <a:ea typeface="+mj-ea"/>
                  <a:cs typeface="Times New Roman" panose="02020603050405020304" pitchFamily="18" charset="0"/>
                </a:rPr>
                <a:t>Jobs</a:t>
              </a:r>
              <a:endParaRPr lang="en-US" baseline="0" dirty="0">
                <a:solidFill>
                  <a:schemeClr val="accent5">
                    <a:lumMod val="50000"/>
                  </a:schemeClr>
                </a:solidFill>
                <a:latin typeface="Times New Roman" panose="02020603050405020304" pitchFamily="18" charset="0"/>
                <a:ea typeface="+mj-ea"/>
                <a:cs typeface="Times New Roman" panose="02020603050405020304" pitchFamily="18" charset="0"/>
              </a:endParaRPr>
            </a:p>
          </p:txBody>
        </p:sp>
        <p:cxnSp>
          <p:nvCxnSpPr>
            <p:cNvPr id="40" name="Straight Arrow Connector 39"/>
            <p:cNvCxnSpPr/>
            <p:nvPr/>
          </p:nvCxnSpPr>
          <p:spPr bwMode="auto">
            <a:xfrm>
              <a:off x="4873256" y="2205166"/>
              <a:ext cx="3544" cy="609600"/>
            </a:xfrm>
            <a:prstGeom prst="straightConnector1">
              <a:avLst/>
            </a:prstGeom>
            <a:solidFill>
              <a:schemeClr val="folHlink"/>
            </a:solidFill>
            <a:ln w="127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649098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0"/>
          <p:cNvSpPr>
            <a:spLocks noGrp="1" noChangeArrowheads="1"/>
          </p:cNvSpPr>
          <p:nvPr>
            <p:ph type="title"/>
          </p:nvPr>
        </p:nvSpPr>
        <p:spPr bwMode="gray"/>
        <p:txBody>
          <a:bodyPr/>
          <a:lstStyle/>
          <a:p>
            <a:r>
              <a:rPr lang="en-US" dirty="0" smtClean="0">
                <a:latin typeface="Times New Roman" panose="02020603050405020304" pitchFamily="18" charset="0"/>
                <a:cs typeface="Times New Roman" panose="02020603050405020304" pitchFamily="18" charset="0"/>
              </a:rPr>
              <a:t>Technology Stack</a:t>
            </a:r>
          </a:p>
        </p:txBody>
      </p:sp>
      <p:sp>
        <p:nvSpPr>
          <p:cNvPr id="10244" name="MessageBox"/>
          <p:cNvSpPr>
            <a:spLocks noChangeArrowheads="1"/>
          </p:cNvSpPr>
          <p:nvPr>
            <p:custDataLst>
              <p:tags r:id="rId2"/>
            </p:custDataLst>
          </p:nvPr>
        </p:nvSpPr>
        <p:spPr bwMode="gray">
          <a:xfrm>
            <a:off x="139700" y="663803"/>
            <a:ext cx="8863013" cy="2154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7" name="Rectangle 6"/>
          <p:cNvSpPr/>
          <p:nvPr>
            <p:custDataLst>
              <p:tags r:id="rId3"/>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4</a:t>
            </a:r>
          </a:p>
        </p:txBody>
      </p:sp>
      <p:pic>
        <p:nvPicPr>
          <p:cNvPr id="2050" name="Picture 2" descr="C:\Users\vt57223\Desktop\1200px-Apache_Ignite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663803"/>
            <a:ext cx="2501900" cy="110709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vt57223\Desktop\main-qimg-fae127a58a86bb853f1f9cbab4a91c7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371" y="1626032"/>
            <a:ext cx="1968629" cy="21015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vt57223\Desktop\CSS3_and_HTML5_logos_and_wordmarks.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555" y="2330602"/>
            <a:ext cx="2438400" cy="157886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vt57223\Desktop\download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3131" y="4539190"/>
            <a:ext cx="425767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vt57223\Desktop\download (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94646" y="663803"/>
            <a:ext cx="2008844" cy="1576597"/>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vt57223\Desktop\1_MNBaWLfru4Ey9B3STWJTuQ.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955" y="4806684"/>
            <a:ext cx="22860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vt57223\Desktop\images.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1388" y="2676788"/>
            <a:ext cx="1681163" cy="16811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javascript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9955" y="2514599"/>
            <a:ext cx="1638831" cy="16388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Image result for groovy png programmi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0" y="723767"/>
            <a:ext cx="2753804" cy="13631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Challenges</a:t>
            </a:r>
            <a:endParaRPr lang="en-US" dirty="0">
              <a:latin typeface="Times New Roman" panose="02020603050405020304" pitchFamily="18" charset="0"/>
              <a:cs typeface="Times New Roman" panose="02020603050405020304" pitchFamily="18" charset="0"/>
            </a:endParaRPr>
          </a:p>
        </p:txBody>
      </p:sp>
      <p:sp>
        <p:nvSpPr>
          <p:cNvPr id="5" name="Rectangle 37"/>
          <p:cNvSpPr>
            <a:spLocks noGrp="1" noChangeArrowheads="1"/>
          </p:cNvSpPr>
          <p:nvPr>
            <p:ph sz="half" idx="1"/>
          </p:nvPr>
        </p:nvSpPr>
        <p:spPr bwMode="gray">
          <a:xfrm>
            <a:off x="152400" y="990600"/>
            <a:ext cx="8153400" cy="4876800"/>
          </a:xfrm>
        </p:spPr>
        <p:txBody>
          <a:bodyPr/>
          <a:lstStyle/>
          <a:p>
            <a:r>
              <a:rPr lang="en-US" altLang="en-US" dirty="0">
                <a:solidFill>
                  <a:schemeClr val="tx1"/>
                </a:solidFill>
                <a:latin typeface="Times New Roman" panose="02020603050405020304" pitchFamily="18" charset="0"/>
                <a:ea typeface="Calibri" pitchFamily="34" charset="0"/>
                <a:cs typeface="Times New Roman" panose="02020603050405020304" pitchFamily="18" charset="0"/>
              </a:rPr>
              <a:t>New software, tools, programming </a:t>
            </a:r>
            <a: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t>languages</a:t>
            </a:r>
          </a:p>
          <a:p>
            <a:pPr lvl="1"/>
            <a: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t>Mentorship</a:t>
            </a:r>
          </a:p>
          <a:p>
            <a:pPr lvl="1"/>
            <a: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t>External Documentations</a:t>
            </a:r>
            <a:endParaRPr lang="en-US" altLang="en-US" dirty="0">
              <a:solidFill>
                <a:schemeClr val="tx1"/>
              </a:solidFill>
              <a:latin typeface="Times New Roman" panose="02020603050405020304" pitchFamily="18" charset="0"/>
              <a:ea typeface="Calibri" pitchFamily="34" charset="0"/>
              <a:cs typeface="Times New Roman" panose="02020603050405020304" pitchFamily="18" charset="0"/>
            </a:endParaRPr>
          </a:p>
          <a:p>
            <a:pPr marL="171450" lvl="1" indent="0">
              <a:buNone/>
            </a:pPr>
            <a:endPar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endParaRPr>
          </a:p>
          <a:p>
            <a:r>
              <a:rPr lang="en-US" altLang="en-US" dirty="0">
                <a:solidFill>
                  <a:schemeClr val="tx1"/>
                </a:solidFill>
                <a:latin typeface="Times New Roman" panose="02020603050405020304" pitchFamily="18" charset="0"/>
                <a:ea typeface="Calibri" pitchFamily="34" charset="0"/>
                <a:cs typeface="Times New Roman" panose="02020603050405020304" pitchFamily="18" charset="0"/>
              </a:rPr>
              <a:t>Translating </a:t>
            </a:r>
            <a: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t>clients’ </a:t>
            </a:r>
            <a:r>
              <a:rPr lang="en-US" altLang="en-US" dirty="0">
                <a:solidFill>
                  <a:schemeClr val="tx1"/>
                </a:solidFill>
                <a:latin typeface="Times New Roman" panose="02020603050405020304" pitchFamily="18" charset="0"/>
                <a:ea typeface="Calibri" pitchFamily="34" charset="0"/>
                <a:cs typeface="Times New Roman" panose="02020603050405020304" pitchFamily="18" charset="0"/>
              </a:rPr>
              <a:t>need into feasible </a:t>
            </a:r>
            <a: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t>products</a:t>
            </a:r>
          </a:p>
          <a:p>
            <a:pPr lvl="1"/>
            <a: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t>Mentorship</a:t>
            </a:r>
          </a:p>
          <a:p>
            <a:pPr lvl="1"/>
            <a: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t>Scrums</a:t>
            </a:r>
            <a:b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br>
            <a:endPar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endParaRPr>
          </a:p>
          <a:p>
            <a: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t>Limited hardware</a:t>
            </a:r>
          </a:p>
          <a:p>
            <a:pPr lvl="1"/>
            <a:r>
              <a:rPr lang="en-US" altLang="en-US" dirty="0" smtClean="0">
                <a:solidFill>
                  <a:schemeClr val="tx1"/>
                </a:solidFill>
                <a:latin typeface="Times New Roman" panose="02020603050405020304" pitchFamily="18" charset="0"/>
                <a:ea typeface="Calibri" pitchFamily="34" charset="0"/>
                <a:cs typeface="Times New Roman" panose="02020603050405020304" pitchFamily="18" charset="0"/>
              </a:rPr>
              <a:t>Filter</a:t>
            </a:r>
          </a:p>
          <a:p>
            <a:endParaRPr lang="en-US" altLang="en-US" dirty="0">
              <a:solidFill>
                <a:schemeClr val="tx1"/>
              </a:solidFill>
              <a:latin typeface="Times New Roman" panose="02020603050405020304" pitchFamily="18" charset="0"/>
              <a:ea typeface="Calibri" pitchFamily="34" charset="0"/>
              <a:cs typeface="Times New Roman" panose="02020603050405020304" pitchFamily="18" charset="0"/>
            </a:endParaRPr>
          </a:p>
        </p:txBody>
      </p:sp>
    </p:spTree>
    <p:extLst>
      <p:ext uri="{BB962C8B-B14F-4D97-AF65-F5344CB8AC3E}">
        <p14:creationId xmlns:p14="http://schemas.microsoft.com/office/powerpoint/2010/main" val="2945403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850312" cy="4876800"/>
          </a:xfrm>
        </p:spPr>
        <p:txBody>
          <a:bodyPr/>
          <a:lstStyle/>
          <a:p>
            <a:r>
              <a:rPr lang="en-US" dirty="0" smtClean="0">
                <a:latin typeface="Times New Roman" panose="02020603050405020304" pitchFamily="18" charset="0"/>
                <a:cs typeface="Times New Roman" panose="02020603050405020304" pitchFamily="18" charset="0"/>
              </a:rPr>
              <a:t>Eviction Policies</a:t>
            </a:r>
          </a:p>
          <a:p>
            <a:pPr lvl="1"/>
            <a:r>
              <a:rPr lang="en-US" dirty="0" smtClean="0">
                <a:latin typeface="Times New Roman" panose="02020603050405020304" pitchFamily="18" charset="0"/>
                <a:cs typeface="Times New Roman" panose="02020603050405020304" pitchFamily="18" charset="0"/>
              </a:rPr>
              <a:t>Manage the cache </a:t>
            </a:r>
          </a:p>
          <a:p>
            <a:pPr lvl="1"/>
            <a:r>
              <a:rPr lang="en-US" dirty="0" smtClean="0">
                <a:latin typeface="Times New Roman" panose="02020603050405020304" pitchFamily="18" charset="0"/>
                <a:cs typeface="Times New Roman" panose="02020603050405020304" pitchFamily="18" charset="0"/>
              </a:rPr>
              <a:t>Get rid of unused chains</a:t>
            </a:r>
            <a:endParaRPr lang="en-US" dirty="0">
              <a:latin typeface="Times New Roman" panose="02020603050405020304" pitchFamily="18" charset="0"/>
              <a:cs typeface="Times New Roman" panose="02020603050405020304" pitchFamily="18" charset="0"/>
            </a:endParaRPr>
          </a:p>
          <a:p>
            <a:pPr marL="171450" lvl="1"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Scalability and Persistence</a:t>
            </a:r>
          </a:p>
          <a:p>
            <a:pPr lvl="1"/>
            <a:r>
              <a:rPr lang="en-US" dirty="0" smtClean="0">
                <a:latin typeface="Times New Roman" panose="02020603050405020304" pitchFamily="18" charset="0"/>
                <a:cs typeface="Times New Roman" panose="02020603050405020304" pitchFamily="18" charset="0"/>
              </a:rPr>
              <a:t>Can create a more robust cluster to handle faults</a:t>
            </a:r>
          </a:p>
          <a:p>
            <a:pPr lvl="1"/>
            <a:r>
              <a:rPr lang="en-US" dirty="0" smtClean="0">
                <a:latin typeface="Times New Roman" panose="02020603050405020304" pitchFamily="18" charset="0"/>
                <a:cs typeface="Times New Roman" panose="02020603050405020304" pitchFamily="18" charset="0"/>
              </a:rPr>
              <a:t>Distribute Backups both offline and online</a:t>
            </a:r>
            <a:endParaRPr lang="en-US" dirty="0">
              <a:latin typeface="Times New Roman" panose="02020603050405020304" pitchFamily="18" charset="0"/>
              <a:cs typeface="Times New Roman" panose="02020603050405020304" pitchFamily="18" charset="0"/>
            </a:endParaRPr>
          </a:p>
          <a:p>
            <a:pPr marL="171450" lvl="1"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Ignite Services</a:t>
            </a:r>
          </a:p>
          <a:p>
            <a:pPr lvl="1"/>
            <a:r>
              <a:rPr lang="en-US" dirty="0" smtClean="0">
                <a:latin typeface="Times New Roman" panose="02020603050405020304" pitchFamily="18" charset="0"/>
                <a:cs typeface="Times New Roman" panose="02020603050405020304" pitchFamily="18" charset="0"/>
              </a:rPr>
              <a:t>Run jobs remotely</a:t>
            </a:r>
          </a:p>
          <a:p>
            <a:pPr lvl="1"/>
            <a:r>
              <a:rPr lang="en-US" dirty="0" smtClean="0">
                <a:latin typeface="Times New Roman" panose="02020603050405020304" pitchFamily="18" charset="0"/>
                <a:cs typeface="Times New Roman" panose="02020603050405020304" pitchFamily="18" charset="0"/>
              </a:rPr>
              <a:t>Schedule jobs within the cluster</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Next Steps: User Interface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401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TOC">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990600"/>
            <a:ext cx="8545512" cy="4876800"/>
          </a:xfrm>
        </p:spPr>
        <p:txBody>
          <a:bodyPr/>
          <a:lstStyle/>
          <a:p>
            <a:pPr marL="342900" indent="-342900">
              <a:buClr>
                <a:schemeClr val="accent3"/>
              </a:buClr>
              <a:buFont typeface="+mj-lt"/>
              <a:buAutoNum type="arabicPeriod"/>
            </a:pPr>
            <a:r>
              <a:rPr lang="en-US" sz="1600" dirty="0" smtClean="0">
                <a:latin typeface="Times New Roman" panose="02020603050405020304" pitchFamily="18" charset="0"/>
                <a:cs typeface="Times New Roman" panose="02020603050405020304" pitchFamily="18" charset="0"/>
              </a:rPr>
              <a:t>About Us</a:t>
            </a:r>
          </a:p>
          <a:p>
            <a:pPr marL="342900" indent="-342900">
              <a:buClr>
                <a:schemeClr val="accent3"/>
              </a:buClr>
              <a:buFont typeface="+mj-lt"/>
              <a:buAutoNum type="arabicPeriod"/>
            </a:pPr>
            <a:r>
              <a:rPr lang="en-US" sz="1600" dirty="0" smtClean="0">
                <a:latin typeface="Times New Roman" panose="02020603050405020304" pitchFamily="18" charset="0"/>
                <a:cs typeface="Times New Roman" panose="02020603050405020304" pitchFamily="18" charset="0"/>
              </a:rPr>
              <a:t>Our Assignment</a:t>
            </a:r>
          </a:p>
          <a:p>
            <a:pPr marL="342900" indent="-342900">
              <a:buClr>
                <a:schemeClr val="accent3"/>
              </a:buClr>
              <a:buFont typeface="+mj-lt"/>
              <a:buAutoNum type="arabicPeriod"/>
            </a:pPr>
            <a:r>
              <a:rPr lang="en-US" sz="1600" dirty="0" smtClean="0">
                <a:latin typeface="Times New Roman" panose="02020603050405020304" pitchFamily="18" charset="0"/>
                <a:cs typeface="Times New Roman" panose="02020603050405020304" pitchFamily="18" charset="0"/>
              </a:rPr>
              <a:t>Snapshots</a:t>
            </a:r>
          </a:p>
          <a:p>
            <a:pPr marL="342900" indent="-342900">
              <a:buClr>
                <a:schemeClr val="accent3"/>
              </a:buClr>
              <a:buFont typeface="+mj-lt"/>
              <a:buAutoNum type="arabicPeriod"/>
            </a:pPr>
            <a:r>
              <a:rPr lang="en-US" sz="1600" dirty="0" smtClean="0">
                <a:latin typeface="Times New Roman" panose="02020603050405020304" pitchFamily="18" charset="0"/>
                <a:cs typeface="Times New Roman" panose="02020603050405020304" pitchFamily="18" charset="0"/>
              </a:rPr>
              <a:t>Our Technology</a:t>
            </a:r>
          </a:p>
          <a:p>
            <a:pPr marL="342900" indent="-342900">
              <a:buClr>
                <a:schemeClr val="accent3"/>
              </a:buClr>
              <a:buFont typeface="+mj-lt"/>
              <a:buAutoNum type="arabicPeriod"/>
            </a:pPr>
            <a:r>
              <a:rPr lang="en-US" sz="1600" dirty="0" smtClean="0">
                <a:latin typeface="Times New Roman" panose="02020603050405020304" pitchFamily="18" charset="0"/>
                <a:cs typeface="Times New Roman" panose="02020603050405020304" pitchFamily="18" charset="0"/>
              </a:rPr>
              <a:t>Challenges/Solutions</a:t>
            </a:r>
          </a:p>
          <a:p>
            <a:pPr marL="342900" indent="-342900">
              <a:buClr>
                <a:schemeClr val="accent3"/>
              </a:buClr>
              <a:buFont typeface="+mj-lt"/>
              <a:buAutoNum type="arabicPeriod"/>
            </a:pPr>
            <a:r>
              <a:rPr lang="en-US" sz="1600" dirty="0" smtClean="0">
                <a:latin typeface="Times New Roman" panose="02020603050405020304" pitchFamily="18" charset="0"/>
                <a:cs typeface="Times New Roman" panose="02020603050405020304" pitchFamily="18" charset="0"/>
              </a:rPr>
              <a:t>Impact </a:t>
            </a:r>
          </a:p>
          <a:p>
            <a:pPr marL="342900" indent="-342900">
              <a:buClr>
                <a:schemeClr val="accent3"/>
              </a:buClr>
              <a:buFont typeface="+mj-lt"/>
              <a:buAutoNum type="arabicPeriod"/>
            </a:pPr>
            <a:r>
              <a:rPr lang="en-US" sz="1600" dirty="0" smtClean="0">
                <a:latin typeface="Times New Roman" panose="02020603050405020304" pitchFamily="18" charset="0"/>
                <a:cs typeface="Times New Roman" panose="02020603050405020304" pitchFamily="18" charset="0"/>
              </a:rPr>
              <a:t>Shortcomings, Accomplishments, &amp; Improvements</a:t>
            </a:r>
          </a:p>
          <a:p>
            <a:pPr marL="342900" indent="-342900">
              <a:buClr>
                <a:schemeClr val="accent3"/>
              </a:buClr>
              <a:buFont typeface="+mj-lt"/>
              <a:buAutoNum type="arabicPeriod"/>
            </a:pPr>
            <a:r>
              <a:rPr lang="en-US" sz="1600" dirty="0" smtClean="0">
                <a:latin typeface="Times New Roman" panose="02020603050405020304" pitchFamily="18" charset="0"/>
                <a:cs typeface="Times New Roman" panose="02020603050405020304" pitchFamily="18" charset="0"/>
              </a:rPr>
              <a:t>Q/A</a:t>
            </a:r>
          </a:p>
          <a:p>
            <a:pPr marL="342900" indent="-342900">
              <a:buClr>
                <a:schemeClr val="accent3"/>
              </a:buClr>
              <a:buFont typeface="+mj-lt"/>
              <a:buAutoNum type="arabicPeriod"/>
            </a:pPr>
            <a:r>
              <a:rPr lang="en-US" sz="1600" dirty="0" smtClean="0">
                <a:latin typeface="Times New Roman" panose="02020603050405020304" pitchFamily="18" charset="0"/>
                <a:cs typeface="Times New Roman" panose="02020603050405020304" pitchFamily="18" charset="0"/>
              </a:rPr>
              <a:t>Collaborate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098" name="TOCHeader"/>
          <p:cNvSpPr>
            <a:spLocks noGrp="1" noChangeArrowheads="1"/>
          </p:cNvSpPr>
          <p:nvPr>
            <p:ph type="title"/>
            <p:custDataLst>
              <p:tags r:id="rId2"/>
            </p:custDataLst>
          </p:nvPr>
        </p:nvSpPr>
        <p:spPr bwMode="gray">
          <a:xfrm>
            <a:off x="152400" y="457200"/>
            <a:ext cx="8859837" cy="377825"/>
          </a:xfrm>
          <a:noFill/>
          <a:extLst>
            <a:ext uri="{909E8E84-426E-40DD-AFC4-6F175D3DCCD1}">
              <a14:hiddenFill xmlns:a14="http://schemas.microsoft.com/office/drawing/2010/main">
                <a:solidFill>
                  <a:schemeClr val="bg1"/>
                </a:solidFill>
              </a14:hiddenFill>
            </a:ext>
          </a:extLst>
        </p:spPr>
        <p:txBody>
          <a:bodyPr anchor="t">
            <a:spAutoFit/>
          </a:bodyPr>
          <a:lstStyle/>
          <a:p>
            <a:r>
              <a:rPr lang="en-US" dirty="0" smtClean="0">
                <a:solidFill>
                  <a:srgbClr val="002D72"/>
                </a:solidFill>
                <a:latin typeface="Times New Roman" panose="02020603050405020304" pitchFamily="18" charset="0"/>
                <a:cs typeface="Times New Roman" panose="02020603050405020304" pitchFamily="18" charset="0"/>
              </a:rPr>
              <a:t>Agenda</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850312" cy="4876800"/>
          </a:xfrm>
        </p:spPr>
        <p:txBody>
          <a:bodyPr/>
          <a:lstStyle/>
          <a:p>
            <a:r>
              <a:rPr lang="en-US" dirty="0" smtClean="0">
                <a:latin typeface="Times New Roman" panose="02020603050405020304" pitchFamily="18" charset="0"/>
                <a:cs typeface="Times New Roman" panose="02020603050405020304" pitchFamily="18" charset="0"/>
              </a:rPr>
              <a:t>Eviction Policies</a:t>
            </a:r>
          </a:p>
          <a:p>
            <a:pPr lvl="1"/>
            <a:r>
              <a:rPr lang="en-US" dirty="0" smtClean="0">
                <a:latin typeface="Times New Roman" panose="02020603050405020304" pitchFamily="18" charset="0"/>
                <a:cs typeface="Times New Roman" panose="02020603050405020304" pitchFamily="18" charset="0"/>
              </a:rPr>
              <a:t>Manage the cache </a:t>
            </a:r>
          </a:p>
          <a:p>
            <a:pPr lvl="1"/>
            <a:r>
              <a:rPr lang="en-US" dirty="0" smtClean="0">
                <a:latin typeface="Times New Roman" panose="02020603050405020304" pitchFamily="18" charset="0"/>
                <a:cs typeface="Times New Roman" panose="02020603050405020304" pitchFamily="18" charset="0"/>
              </a:rPr>
              <a:t>Get rid of unused chains</a:t>
            </a:r>
            <a:endParaRPr lang="en-US" dirty="0">
              <a:latin typeface="Times New Roman" panose="02020603050405020304" pitchFamily="18" charset="0"/>
              <a:cs typeface="Times New Roman" panose="02020603050405020304" pitchFamily="18" charset="0"/>
            </a:endParaRPr>
          </a:p>
          <a:p>
            <a:pPr marL="171450" lvl="1"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Scalability and Persistence</a:t>
            </a:r>
          </a:p>
          <a:p>
            <a:pPr lvl="1"/>
            <a:r>
              <a:rPr lang="en-US" dirty="0" smtClean="0">
                <a:latin typeface="Times New Roman" panose="02020603050405020304" pitchFamily="18" charset="0"/>
                <a:cs typeface="Times New Roman" panose="02020603050405020304" pitchFamily="18" charset="0"/>
              </a:rPr>
              <a:t>Can create a more robust cluster to handle faults</a:t>
            </a:r>
          </a:p>
          <a:p>
            <a:pPr lvl="1"/>
            <a:r>
              <a:rPr lang="en-US" dirty="0" smtClean="0">
                <a:latin typeface="Times New Roman" panose="02020603050405020304" pitchFamily="18" charset="0"/>
                <a:cs typeface="Times New Roman" panose="02020603050405020304" pitchFamily="18" charset="0"/>
              </a:rPr>
              <a:t>Distribute Backups both offline and online</a:t>
            </a:r>
            <a:endParaRPr lang="en-US" dirty="0">
              <a:latin typeface="Times New Roman" panose="02020603050405020304" pitchFamily="18" charset="0"/>
              <a:cs typeface="Times New Roman" panose="02020603050405020304" pitchFamily="18" charset="0"/>
            </a:endParaRPr>
          </a:p>
          <a:p>
            <a:pPr marL="171450" lvl="1"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Ignite Services</a:t>
            </a:r>
          </a:p>
          <a:p>
            <a:pPr lvl="1"/>
            <a:r>
              <a:rPr lang="en-US" dirty="0" smtClean="0">
                <a:latin typeface="Times New Roman" panose="02020603050405020304" pitchFamily="18" charset="0"/>
                <a:cs typeface="Times New Roman" panose="02020603050405020304" pitchFamily="18" charset="0"/>
              </a:rPr>
              <a:t>Run jobs remotely</a:t>
            </a:r>
          </a:p>
          <a:p>
            <a:pPr lvl="1"/>
            <a:r>
              <a:rPr lang="en-US" dirty="0" smtClean="0">
                <a:latin typeface="Times New Roman" panose="02020603050405020304" pitchFamily="18" charset="0"/>
                <a:cs typeface="Times New Roman" panose="02020603050405020304" pitchFamily="18" charset="0"/>
              </a:rPr>
              <a:t>Schedule jobs within the cluster</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Next Steps: Backend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722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Key Take Away</a:t>
            </a:r>
            <a:endParaRPr lang="en-US" dirty="0">
              <a:latin typeface="Times New Roman" panose="02020603050405020304" pitchFamily="18" charset="0"/>
              <a:cs typeface="Times New Roman" panose="02020603050405020304" pitchFamily="18" charset="0"/>
            </a:endParaRPr>
          </a:p>
        </p:txBody>
      </p:sp>
      <p:sp>
        <p:nvSpPr>
          <p:cNvPr id="8" name="Content Placeholder 1"/>
          <p:cNvSpPr>
            <a:spLocks noGrp="1"/>
          </p:cNvSpPr>
          <p:nvPr>
            <p:ph idx="1"/>
          </p:nvPr>
        </p:nvSpPr>
        <p:spPr>
          <a:xfrm>
            <a:off x="152400" y="990600"/>
            <a:ext cx="8850312" cy="4876800"/>
          </a:xfrm>
        </p:spPr>
        <p:txBody>
          <a:bodyPr/>
          <a:lstStyle/>
          <a:p>
            <a:r>
              <a:rPr lang="en-US" dirty="0" smtClean="0">
                <a:latin typeface="Times New Roman" panose="02020603050405020304" pitchFamily="18" charset="0"/>
                <a:cs typeface="Times New Roman" panose="02020603050405020304" pitchFamily="18" charset="0"/>
              </a:rPr>
              <a:t>In depth understanding of Glance</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Software Engineering Application</a:t>
            </a:r>
          </a:p>
          <a:p>
            <a:pPr marL="171450" lvl="1" indent="0">
              <a:buNone/>
            </a:pPr>
            <a:endParaRPr lang="en-US" dirty="0">
              <a:latin typeface="Times New Roman" panose="02020603050405020304" pitchFamily="18" charset="0"/>
              <a:cs typeface="Times New Roman" panose="02020603050405020304" pitchFamily="18" charset="0"/>
            </a:endParaRPr>
          </a:p>
          <a:p>
            <a:pPr marL="171450" lvl="1"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Team work distribution</a:t>
            </a:r>
          </a:p>
        </p:txBody>
      </p:sp>
    </p:spTree>
    <p:extLst>
      <p:ext uri="{BB962C8B-B14F-4D97-AF65-F5344CB8AC3E}">
        <p14:creationId xmlns:p14="http://schemas.microsoft.com/office/powerpoint/2010/main" val="1886259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Accomplishments</a:t>
            </a:r>
            <a:endParaRPr lang="en-US" dirty="0">
              <a:latin typeface="Times New Roman" panose="02020603050405020304" pitchFamily="18" charset="0"/>
              <a:cs typeface="Times New Roman" panose="02020603050405020304" pitchFamily="18" charset="0"/>
            </a:endParaRPr>
          </a:p>
        </p:txBody>
      </p:sp>
      <p:sp>
        <p:nvSpPr>
          <p:cNvPr id="8" name="Rectangle 37"/>
          <p:cNvSpPr>
            <a:spLocks noGrp="1" noChangeArrowheads="1"/>
          </p:cNvSpPr>
          <p:nvPr>
            <p:ph sz="half" idx="1"/>
          </p:nvPr>
        </p:nvSpPr>
        <p:spPr bwMode="gray">
          <a:xfrm>
            <a:off x="152400" y="609600"/>
            <a:ext cx="4278312" cy="3048000"/>
          </a:xfrm>
        </p:spPr>
        <p:txBody>
          <a:bodyPr/>
          <a:lstStyle/>
          <a:p>
            <a:pPr marL="0" indent="0">
              <a:buNone/>
            </a:pPr>
            <a:endParaRPr lang="en-US" b="1" dirty="0" smtClean="0">
              <a:solidFill>
                <a:srgbClr val="002D72"/>
              </a:solidFill>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Create Cluster Caches</a:t>
            </a: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Simplified Checks</a:t>
            </a:r>
          </a:p>
          <a:p>
            <a:pPr lvl="1"/>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SQL queries</a:t>
            </a:r>
          </a:p>
          <a:p>
            <a:pPr lvl="1"/>
            <a:endParaRPr lang="en-US"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Improved User Interface</a:t>
            </a:r>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479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pPr algn="ctr"/>
            <a:r>
              <a:rPr lang="en-GB" dirty="0" smtClean="0">
                <a:latin typeface="Times New Roman" panose="02020603050405020304" pitchFamily="18" charset="0"/>
                <a:cs typeface="Times New Roman" panose="02020603050405020304" pitchFamily="18" charset="0"/>
              </a:rPr>
              <a:t>Questions?</a:t>
            </a:r>
            <a:endParaRPr lang="en-GB"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36204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50312" cy="4876800"/>
          </a:xfrm>
        </p:spPr>
        <p:txBody>
          <a:bodyPr/>
          <a:lstStyle/>
          <a:p>
            <a:pPr marL="0" indent="0" algn="ctr">
              <a:buNone/>
            </a:pPr>
            <a:r>
              <a:rPr lang="en-US" sz="2000" dirty="0">
                <a:latin typeface="Times New Roman" panose="02020603050405020304" pitchFamily="18" charset="0"/>
                <a:cs typeface="Times New Roman" panose="02020603050405020304" pitchFamily="18" charset="0"/>
              </a:rPr>
              <a:t>https://cedt-confluence.nam.nsroot.net/confluence/display/1571041/Glance+2.0</a:t>
            </a:r>
          </a:p>
        </p:txBody>
      </p:sp>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Collaborate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935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7"/>
          <p:cNvSpPr>
            <a:spLocks noGrp="1" noChangeArrowheads="1"/>
          </p:cNvSpPr>
          <p:nvPr>
            <p:ph sz="half" idx="1"/>
          </p:nvPr>
        </p:nvSpPr>
        <p:spPr bwMode="gray"/>
        <p:txBody>
          <a:bodyPr/>
          <a:lstStyle/>
          <a:p>
            <a:pPr marL="0" indent="0">
              <a:buNone/>
            </a:pPr>
            <a:r>
              <a:rPr lang="en-US" b="1" dirty="0" smtClean="0">
                <a:solidFill>
                  <a:srgbClr val="002D72"/>
                </a:solidFill>
                <a:latin typeface="Times New Roman" panose="02020603050405020304" pitchFamily="18" charset="0"/>
                <a:cs typeface="Times New Roman" panose="02020603050405020304" pitchFamily="18" charset="0"/>
              </a:rPr>
              <a:t>Our Team</a:t>
            </a:r>
          </a:p>
          <a:p>
            <a:pPr marL="0" indent="0">
              <a:buNone/>
            </a:pPr>
            <a:r>
              <a:rPr lang="en-US" b="1" dirty="0" smtClean="0">
                <a:solidFill>
                  <a:srgbClr val="00BDF2"/>
                </a:solidFill>
                <a:latin typeface="Times New Roman" panose="02020603050405020304" pitchFamily="18" charset="0"/>
                <a:cs typeface="Times New Roman" panose="02020603050405020304" pitchFamily="18" charset="0"/>
              </a:rPr>
              <a:t>Mentors/Buddies</a:t>
            </a:r>
          </a:p>
          <a:p>
            <a:pPr lvl="1"/>
            <a:r>
              <a:rPr lang="en-US" dirty="0" smtClean="0">
                <a:latin typeface="Times New Roman" panose="02020603050405020304" pitchFamily="18" charset="0"/>
                <a:cs typeface="Times New Roman" panose="02020603050405020304" pitchFamily="18" charset="0"/>
              </a:rPr>
              <a:t>Sam Eberspacher</a:t>
            </a:r>
          </a:p>
          <a:p>
            <a:pPr lvl="2"/>
            <a:r>
              <a:rPr lang="en-US" dirty="0" smtClean="0">
                <a:latin typeface="Times New Roman" panose="02020603050405020304" pitchFamily="18" charset="0"/>
                <a:cs typeface="Times New Roman" panose="02020603050405020304" pitchFamily="18" charset="0"/>
              </a:rPr>
              <a:t>Vincent Taylor</a:t>
            </a:r>
          </a:p>
          <a:p>
            <a:pPr lvl="1"/>
            <a:r>
              <a:rPr lang="en-US" dirty="0" smtClean="0">
                <a:latin typeface="Times New Roman" panose="02020603050405020304" pitchFamily="18" charset="0"/>
                <a:cs typeface="Times New Roman" panose="02020603050405020304" pitchFamily="18" charset="0"/>
              </a:rPr>
              <a:t>Moshe Teitz</a:t>
            </a:r>
          </a:p>
          <a:p>
            <a:pPr lvl="2"/>
            <a:r>
              <a:rPr lang="en-US" dirty="0" smtClean="0">
                <a:latin typeface="Times New Roman" panose="02020603050405020304" pitchFamily="18" charset="0"/>
                <a:cs typeface="Times New Roman" panose="02020603050405020304" pitchFamily="18" charset="0"/>
              </a:rPr>
              <a:t>Mandy Hsu</a:t>
            </a:r>
          </a:p>
          <a:p>
            <a:pPr lvl="1"/>
            <a:r>
              <a:rPr lang="en-US" dirty="0" smtClean="0">
                <a:latin typeface="Times New Roman" panose="02020603050405020304" pitchFamily="18" charset="0"/>
                <a:cs typeface="Times New Roman" panose="02020603050405020304" pitchFamily="18" charset="0"/>
              </a:rPr>
              <a:t>Tenzing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assang</a:t>
            </a:r>
          </a:p>
          <a:p>
            <a:pPr lvl="2"/>
            <a:r>
              <a:rPr lang="en-US" dirty="0" smtClean="0">
                <a:latin typeface="Times New Roman" panose="02020603050405020304" pitchFamily="18" charset="0"/>
                <a:cs typeface="Times New Roman" panose="02020603050405020304" pitchFamily="18" charset="0"/>
              </a:rPr>
              <a:t>Tahiya Chowdhury</a:t>
            </a:r>
          </a:p>
        </p:txBody>
      </p:sp>
      <p:sp>
        <p:nvSpPr>
          <p:cNvPr id="6146" name="Rectangle 62"/>
          <p:cNvSpPr>
            <a:spLocks noGrp="1" noChangeArrowheads="1"/>
          </p:cNvSpPr>
          <p:nvPr>
            <p:ph type="title"/>
          </p:nvPr>
        </p:nvSpPr>
        <p:spPr bwMode="gray"/>
        <p:txBody>
          <a:bodyPr/>
          <a:lstStyle/>
          <a:p>
            <a:r>
              <a:rPr lang="en-US" dirty="0" smtClean="0">
                <a:latin typeface="Times New Roman" panose="02020603050405020304" pitchFamily="18" charset="0"/>
                <a:cs typeface="Times New Roman" panose="02020603050405020304" pitchFamily="18" charset="0"/>
              </a:rPr>
              <a:t>Rates – ICG Technology</a:t>
            </a:r>
          </a:p>
        </p:txBody>
      </p:sp>
      <p:sp>
        <p:nvSpPr>
          <p:cNvPr id="6149" name="Line 12"/>
          <p:cNvSpPr>
            <a:spLocks noChangeShapeType="1"/>
          </p:cNvSpPr>
          <p:nvPr/>
        </p:nvSpPr>
        <p:spPr bwMode="gray">
          <a:xfrm flipH="1">
            <a:off x="3962400" y="1219200"/>
            <a:ext cx="0" cy="4876800"/>
          </a:xfrm>
          <a:prstGeom prst="line">
            <a:avLst/>
          </a:prstGeom>
          <a:noFill/>
          <a:ln w="9525" cap="rnd">
            <a:solidFill>
              <a:schemeClr val="accent6"/>
            </a:solidFill>
            <a:prstDash val="sysDot"/>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154" name="MessageLine"/>
          <p:cNvSpPr>
            <a:spLocks noChangeShapeType="1"/>
          </p:cNvSpPr>
          <p:nvPr/>
        </p:nvSpPr>
        <p:spPr bwMode="gray">
          <a:xfrm>
            <a:off x="139700" y="666"/>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Content Placeholder 1"/>
          <p:cNvSpPr>
            <a:spLocks noGrp="1"/>
          </p:cNvSpPr>
          <p:nvPr>
            <p:ph sz="half" idx="2"/>
          </p:nvPr>
        </p:nvSpPr>
        <p:spPr/>
        <p:txBody>
          <a:bodyPr/>
          <a:lstStyle/>
          <a:p>
            <a:pPr marL="0" indent="0">
              <a:buNone/>
            </a:pPr>
            <a:r>
              <a:rPr lang="en-US" b="1" dirty="0" smtClean="0">
                <a:solidFill>
                  <a:srgbClr val="002D72"/>
                </a:solidFill>
                <a:latin typeface="Times New Roman" panose="02020603050405020304" pitchFamily="18" charset="0"/>
                <a:cs typeface="Times New Roman" panose="02020603050405020304" pitchFamily="18" charset="0"/>
              </a:rPr>
              <a:t>Rates Technology</a:t>
            </a:r>
          </a:p>
          <a:p>
            <a:pPr marL="0" indent="0">
              <a:buNone/>
            </a:pPr>
            <a:r>
              <a:rPr lang="en-US" b="1" dirty="0" smtClean="0">
                <a:solidFill>
                  <a:srgbClr val="00BDF2"/>
                </a:solidFill>
                <a:latin typeface="Times New Roman" panose="02020603050405020304" pitchFamily="18" charset="0"/>
                <a:cs typeface="Times New Roman" panose="02020603050405020304" pitchFamily="18" charset="0"/>
              </a:rPr>
              <a:t>Managers</a:t>
            </a:r>
            <a:endParaRPr lang="en-US" b="1" dirty="0">
              <a:solidFill>
                <a:srgbClr val="002D72"/>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Phillip Jung</a:t>
            </a:r>
          </a:p>
          <a:p>
            <a:r>
              <a:rPr lang="en-US" dirty="0" smtClean="0">
                <a:latin typeface="Times New Roman" panose="02020603050405020304" pitchFamily="18" charset="0"/>
                <a:cs typeface="Times New Roman" panose="02020603050405020304" pitchFamily="18" charset="0"/>
              </a:rPr>
              <a:t>Jonathan </a:t>
            </a:r>
            <a:r>
              <a:rPr lang="en-US" dirty="0" err="1" smtClean="0">
                <a:latin typeface="Times New Roman" panose="02020603050405020304" pitchFamily="18" charset="0"/>
                <a:cs typeface="Times New Roman" panose="02020603050405020304" pitchFamily="18" charset="0"/>
              </a:rPr>
              <a:t>Elphick</a:t>
            </a:r>
            <a:endParaRPr lang="en-US" dirty="0">
              <a:latin typeface="Times New Roman" panose="02020603050405020304" pitchFamily="18" charset="0"/>
              <a:cs typeface="Times New Roman" panose="02020603050405020304" pitchFamily="18" charset="0"/>
            </a:endParaRPr>
          </a:p>
        </p:txBody>
      </p:sp>
      <p:sp>
        <p:nvSpPr>
          <p:cNvPr id="12" name="MessageLine"/>
          <p:cNvSpPr>
            <a:spLocks noChangeShapeType="1"/>
          </p:cNvSpPr>
          <p:nvPr/>
        </p:nvSpPr>
        <p:spPr bwMode="gray">
          <a:xfrm>
            <a:off x="139700" y="1054100"/>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Rates Technology</a:t>
            </a:r>
            <a:endParaRPr lang="en-US" dirty="0">
              <a:latin typeface="Times New Roman" panose="02020603050405020304" pitchFamily="18" charset="0"/>
              <a:cs typeface="Times New Roman" panose="02020603050405020304" pitchFamily="18" charset="0"/>
            </a:endParaRPr>
          </a:p>
        </p:txBody>
      </p:sp>
      <p:sp>
        <p:nvSpPr>
          <p:cNvPr id="5" name="Oval 4"/>
          <p:cNvSpPr/>
          <p:nvPr/>
        </p:nvSpPr>
        <p:spPr bwMode="auto">
          <a:xfrm>
            <a:off x="3276600" y="533400"/>
            <a:ext cx="2209800" cy="5334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rPr>
              <a:t>ICG</a:t>
            </a:r>
          </a:p>
        </p:txBody>
      </p:sp>
      <p:cxnSp>
        <p:nvCxnSpPr>
          <p:cNvPr id="7" name="Straight Connector 6"/>
          <p:cNvCxnSpPr/>
          <p:nvPr/>
        </p:nvCxnSpPr>
        <p:spPr bwMode="auto">
          <a:xfrm>
            <a:off x="4381500" y="1066800"/>
            <a:ext cx="0" cy="1524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1731778" y="1200594"/>
            <a:ext cx="4973822" cy="18606"/>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1731778" y="1200594"/>
            <a:ext cx="0" cy="3048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6705600" y="1219200"/>
            <a:ext cx="0" cy="3048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16"/>
          <p:cNvSpPr/>
          <p:nvPr/>
        </p:nvSpPr>
        <p:spPr bwMode="auto">
          <a:xfrm>
            <a:off x="990600" y="1524000"/>
            <a:ext cx="1482356" cy="5334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latin typeface="Times New Roman" panose="02020603050405020304" pitchFamily="18" charset="0"/>
                <a:ea typeface="+mj-ea"/>
                <a:cs typeface="Times New Roman" panose="02020603050405020304" pitchFamily="18" charset="0"/>
              </a:rPr>
              <a:t>Banking</a:t>
            </a:r>
            <a:endParaRPr kumimoji="0" lang="en-US" sz="14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8" name="Oval 17"/>
          <p:cNvSpPr/>
          <p:nvPr/>
        </p:nvSpPr>
        <p:spPr bwMode="auto">
          <a:xfrm>
            <a:off x="5892320" y="1514697"/>
            <a:ext cx="1494539" cy="552006"/>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050" b="1" dirty="0">
                <a:latin typeface="Times New Roman" panose="02020603050405020304" pitchFamily="18" charset="0"/>
                <a:cs typeface="Times New Roman" panose="02020603050405020304" pitchFamily="18" charset="0"/>
              </a:rPr>
              <a:t>Markets &amp;</a:t>
            </a:r>
          </a:p>
          <a:p>
            <a:r>
              <a:rPr lang="en-US" sz="1050" b="1" dirty="0">
                <a:latin typeface="Times New Roman" panose="02020603050405020304" pitchFamily="18" charset="0"/>
                <a:cs typeface="Times New Roman" panose="02020603050405020304" pitchFamily="18" charset="0"/>
              </a:rPr>
              <a:t> Securities Services</a:t>
            </a:r>
          </a:p>
        </p:txBody>
      </p:sp>
      <p:cxnSp>
        <p:nvCxnSpPr>
          <p:cNvPr id="20" name="Straight Connector 19"/>
          <p:cNvCxnSpPr/>
          <p:nvPr/>
        </p:nvCxnSpPr>
        <p:spPr bwMode="auto">
          <a:xfrm>
            <a:off x="6639590" y="2057400"/>
            <a:ext cx="0" cy="16126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505229" y="2231065"/>
            <a:ext cx="2971800" cy="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5505229" y="2231065"/>
            <a:ext cx="0" cy="283535"/>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a:off x="6991129" y="2231065"/>
            <a:ext cx="0" cy="283535"/>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p:nvPr/>
        </p:nvCxnSpPr>
        <p:spPr bwMode="auto">
          <a:xfrm>
            <a:off x="8484117" y="2218660"/>
            <a:ext cx="0" cy="283535"/>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35"/>
          <p:cNvSpPr/>
          <p:nvPr/>
        </p:nvSpPr>
        <p:spPr bwMode="auto">
          <a:xfrm>
            <a:off x="4953000" y="2502195"/>
            <a:ext cx="1122178" cy="533400"/>
          </a:xfrm>
          <a:prstGeom prst="ellipse">
            <a:avLst/>
          </a:prstGeom>
          <a:solidFill>
            <a:srgbClr val="FFFF00"/>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900" b="1" dirty="0" smtClean="0">
                <a:latin typeface="Times New Roman" panose="02020603050405020304" pitchFamily="18" charset="0"/>
                <a:cs typeface="Times New Roman" panose="02020603050405020304" pitchFamily="18" charset="0"/>
              </a:rPr>
              <a:t>Fixed Income </a:t>
            </a:r>
          </a:p>
          <a:p>
            <a:r>
              <a:rPr lang="en-US" sz="900" b="1" dirty="0" smtClean="0">
                <a:latin typeface="Times New Roman" panose="02020603050405020304" pitchFamily="18" charset="0"/>
                <a:cs typeface="Times New Roman" panose="02020603050405020304" pitchFamily="18" charset="0"/>
              </a:rPr>
              <a:t>Markets</a:t>
            </a:r>
            <a:endParaRPr lang="en-US" sz="900" b="1" dirty="0">
              <a:latin typeface="Times New Roman" panose="02020603050405020304" pitchFamily="18" charset="0"/>
              <a:cs typeface="Times New Roman" panose="02020603050405020304" pitchFamily="18" charset="0"/>
            </a:endParaRPr>
          </a:p>
        </p:txBody>
      </p:sp>
      <p:sp>
        <p:nvSpPr>
          <p:cNvPr id="37" name="Oval 36"/>
          <p:cNvSpPr/>
          <p:nvPr/>
        </p:nvSpPr>
        <p:spPr bwMode="auto">
          <a:xfrm>
            <a:off x="6430040" y="2514600"/>
            <a:ext cx="1122178" cy="5334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endParaRPr lang="en-US" sz="1050" b="1" dirty="0" smtClean="0"/>
          </a:p>
          <a:p>
            <a:r>
              <a:rPr lang="en-US" sz="1050" b="1" dirty="0" smtClean="0">
                <a:latin typeface="Times New Roman" panose="02020603050405020304" pitchFamily="18" charset="0"/>
                <a:cs typeface="Times New Roman" panose="02020603050405020304" pitchFamily="18" charset="0"/>
              </a:rPr>
              <a:t>Equity </a:t>
            </a:r>
            <a:r>
              <a:rPr lang="en-US" sz="1050" b="1" dirty="0">
                <a:latin typeface="Times New Roman" panose="02020603050405020304" pitchFamily="18" charset="0"/>
                <a:cs typeface="Times New Roman" panose="02020603050405020304" pitchFamily="18" charset="0"/>
              </a:rPr>
              <a:t>Markets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dirty="0" smtClean="0">
              <a:ln>
                <a:noFill/>
              </a:ln>
              <a:solidFill>
                <a:schemeClr val="tx1"/>
              </a:solidFill>
              <a:effectLst/>
              <a:latin typeface="Arial" pitchFamily="34" charset="0"/>
              <a:ea typeface="+mj-ea"/>
            </a:endParaRPr>
          </a:p>
        </p:txBody>
      </p:sp>
      <p:sp>
        <p:nvSpPr>
          <p:cNvPr id="38" name="Oval 37"/>
          <p:cNvSpPr/>
          <p:nvPr/>
        </p:nvSpPr>
        <p:spPr bwMode="auto">
          <a:xfrm>
            <a:off x="7914168" y="2502195"/>
            <a:ext cx="1122178" cy="5334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900" b="1" dirty="0" smtClean="0">
                <a:latin typeface="Times New Roman" panose="02020603050405020304" pitchFamily="18" charset="0"/>
                <a:cs typeface="Times New Roman" panose="02020603050405020304" pitchFamily="18" charset="0"/>
              </a:rPr>
              <a:t>Securities </a:t>
            </a:r>
          </a:p>
          <a:p>
            <a:r>
              <a:rPr lang="en-US" sz="900" b="1" dirty="0" smtClean="0">
                <a:latin typeface="Times New Roman" panose="02020603050405020304" pitchFamily="18" charset="0"/>
                <a:cs typeface="Times New Roman" panose="02020603050405020304" pitchFamily="18" charset="0"/>
              </a:rPr>
              <a:t>Services</a:t>
            </a:r>
            <a:endParaRPr lang="en-US" sz="900" b="1" dirty="0">
              <a:latin typeface="Times New Roman" panose="02020603050405020304" pitchFamily="18" charset="0"/>
              <a:cs typeface="Times New Roman" panose="02020603050405020304" pitchFamily="18" charset="0"/>
            </a:endParaRPr>
          </a:p>
        </p:txBody>
      </p:sp>
      <p:cxnSp>
        <p:nvCxnSpPr>
          <p:cNvPr id="92" name="Straight Connector 91"/>
          <p:cNvCxnSpPr/>
          <p:nvPr/>
        </p:nvCxnSpPr>
        <p:spPr bwMode="auto">
          <a:xfrm>
            <a:off x="940759" y="3200400"/>
            <a:ext cx="7543358" cy="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p:nvPr/>
        </p:nvCxnSpPr>
        <p:spPr bwMode="auto">
          <a:xfrm>
            <a:off x="2661461" y="32004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p:nvPr/>
        </p:nvCxnSpPr>
        <p:spPr bwMode="auto">
          <a:xfrm flipH="1">
            <a:off x="3426120" y="3200400"/>
            <a:ext cx="1"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p:nvPr/>
        </p:nvCxnSpPr>
        <p:spPr bwMode="auto">
          <a:xfrm>
            <a:off x="5943600" y="32004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Oval 95"/>
          <p:cNvSpPr/>
          <p:nvPr/>
        </p:nvSpPr>
        <p:spPr bwMode="auto">
          <a:xfrm>
            <a:off x="1464413" y="3429000"/>
            <a:ext cx="713489"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Equities</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97" name="Oval 96"/>
          <p:cNvSpPr/>
          <p:nvPr/>
        </p:nvSpPr>
        <p:spPr bwMode="auto">
          <a:xfrm>
            <a:off x="2299954" y="3429000"/>
            <a:ext cx="639948"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Prime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rPr>
              <a:t>Finance</a:t>
            </a:r>
          </a:p>
        </p:txBody>
      </p:sp>
      <p:cxnSp>
        <p:nvCxnSpPr>
          <p:cNvPr id="99" name="Straight Connector 98"/>
          <p:cNvCxnSpPr/>
          <p:nvPr/>
        </p:nvCxnSpPr>
        <p:spPr bwMode="auto">
          <a:xfrm>
            <a:off x="5462919" y="3048000"/>
            <a:ext cx="0" cy="1524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Connector 103"/>
          <p:cNvCxnSpPr/>
          <p:nvPr/>
        </p:nvCxnSpPr>
        <p:spPr bwMode="auto">
          <a:xfrm flipH="1">
            <a:off x="4264320" y="3200400"/>
            <a:ext cx="1"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Oval 104"/>
          <p:cNvSpPr/>
          <p:nvPr/>
        </p:nvSpPr>
        <p:spPr bwMode="auto">
          <a:xfrm>
            <a:off x="3039583" y="3429000"/>
            <a:ext cx="814719"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Commodities</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06" name="Oval 105"/>
          <p:cNvSpPr/>
          <p:nvPr/>
        </p:nvSpPr>
        <p:spPr bwMode="auto">
          <a:xfrm>
            <a:off x="3981893" y="3429000"/>
            <a:ext cx="713489"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Credit</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07" name="Oval 106"/>
          <p:cNvSpPr/>
          <p:nvPr/>
        </p:nvSpPr>
        <p:spPr bwMode="auto">
          <a:xfrm>
            <a:off x="4817434" y="3429000"/>
            <a:ext cx="639948"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Municipals</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08" name="Oval 107"/>
          <p:cNvSpPr/>
          <p:nvPr/>
        </p:nvSpPr>
        <p:spPr bwMode="auto">
          <a:xfrm>
            <a:off x="5557063" y="3429000"/>
            <a:ext cx="814719" cy="381000"/>
          </a:xfrm>
          <a:prstGeom prst="ellipse">
            <a:avLst/>
          </a:prstGeom>
          <a:solidFill>
            <a:srgbClr val="FFFF00"/>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G10</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imes New Roman" panose="02020603050405020304" pitchFamily="18" charset="0"/>
                <a:ea typeface="+mj-ea"/>
                <a:cs typeface="Times New Roman" panose="02020603050405020304" pitchFamily="18" charset="0"/>
              </a:rPr>
              <a:t>R</a:t>
            </a:r>
            <a:r>
              <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rPr>
              <a:t>ates</a:t>
            </a:r>
          </a:p>
        </p:txBody>
      </p:sp>
      <p:sp>
        <p:nvSpPr>
          <p:cNvPr id="110" name="Oval 109"/>
          <p:cNvSpPr/>
          <p:nvPr/>
        </p:nvSpPr>
        <p:spPr bwMode="auto">
          <a:xfrm>
            <a:off x="6496493" y="3429000"/>
            <a:ext cx="713489"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FX</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11" name="Oval 110"/>
          <p:cNvSpPr/>
          <p:nvPr/>
        </p:nvSpPr>
        <p:spPr bwMode="auto">
          <a:xfrm>
            <a:off x="7332034" y="3429000"/>
            <a:ext cx="639948"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Securitized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rPr>
              <a:t>Markets</a:t>
            </a:r>
          </a:p>
        </p:txBody>
      </p:sp>
      <p:sp>
        <p:nvSpPr>
          <p:cNvPr id="112" name="Oval 111"/>
          <p:cNvSpPr/>
          <p:nvPr/>
        </p:nvSpPr>
        <p:spPr bwMode="auto">
          <a:xfrm>
            <a:off x="8071663" y="3429000"/>
            <a:ext cx="814719"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Futures</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13" name="Oval 112"/>
          <p:cNvSpPr/>
          <p:nvPr/>
        </p:nvSpPr>
        <p:spPr bwMode="auto">
          <a:xfrm>
            <a:off x="533400" y="3429000"/>
            <a:ext cx="814719"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Emerging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rPr>
              <a:t>Markets</a:t>
            </a:r>
          </a:p>
        </p:txBody>
      </p:sp>
      <p:cxnSp>
        <p:nvCxnSpPr>
          <p:cNvPr id="121" name="Straight Connector 120"/>
          <p:cNvCxnSpPr/>
          <p:nvPr/>
        </p:nvCxnSpPr>
        <p:spPr bwMode="auto">
          <a:xfrm>
            <a:off x="940759" y="3196856"/>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p:cNvCxnSpPr/>
          <p:nvPr/>
        </p:nvCxnSpPr>
        <p:spPr bwMode="auto">
          <a:xfrm>
            <a:off x="1821157" y="3219007"/>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Straight Connector 122"/>
          <p:cNvCxnSpPr/>
          <p:nvPr/>
        </p:nvCxnSpPr>
        <p:spPr bwMode="auto">
          <a:xfrm>
            <a:off x="5137408" y="32004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Straight Connector 123"/>
          <p:cNvCxnSpPr/>
          <p:nvPr/>
        </p:nvCxnSpPr>
        <p:spPr bwMode="auto">
          <a:xfrm>
            <a:off x="8472821" y="3196856"/>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Connector 124"/>
          <p:cNvCxnSpPr/>
          <p:nvPr/>
        </p:nvCxnSpPr>
        <p:spPr bwMode="auto">
          <a:xfrm>
            <a:off x="7662641" y="32004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p:cNvCxnSpPr/>
          <p:nvPr/>
        </p:nvCxnSpPr>
        <p:spPr bwMode="auto">
          <a:xfrm>
            <a:off x="6853237" y="3196856"/>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p:cNvCxnSpPr/>
          <p:nvPr/>
        </p:nvCxnSpPr>
        <p:spPr bwMode="auto">
          <a:xfrm>
            <a:off x="5943600" y="38100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Oval 129"/>
          <p:cNvSpPr/>
          <p:nvPr/>
        </p:nvSpPr>
        <p:spPr bwMode="auto">
          <a:xfrm>
            <a:off x="5514089" y="4042144"/>
            <a:ext cx="814719" cy="381000"/>
          </a:xfrm>
          <a:prstGeom prst="ellipse">
            <a:avLst/>
          </a:prstGeom>
          <a:solidFill>
            <a:srgbClr val="FFFF00"/>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G10</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R</a:t>
            </a:r>
            <a:r>
              <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rPr>
              <a:t>ates Tech</a:t>
            </a:r>
          </a:p>
        </p:txBody>
      </p:sp>
      <p:cxnSp>
        <p:nvCxnSpPr>
          <p:cNvPr id="131" name="Straight Connector 130"/>
          <p:cNvCxnSpPr/>
          <p:nvPr/>
        </p:nvCxnSpPr>
        <p:spPr bwMode="auto">
          <a:xfrm>
            <a:off x="5943600" y="44196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Straight Connector 132"/>
          <p:cNvCxnSpPr/>
          <p:nvPr/>
        </p:nvCxnSpPr>
        <p:spPr bwMode="auto">
          <a:xfrm>
            <a:off x="4338637" y="4648200"/>
            <a:ext cx="3048222" cy="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Straight Connector 141"/>
          <p:cNvCxnSpPr/>
          <p:nvPr/>
        </p:nvCxnSpPr>
        <p:spPr bwMode="auto">
          <a:xfrm>
            <a:off x="5450294" y="46482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Connector 142"/>
          <p:cNvCxnSpPr/>
          <p:nvPr/>
        </p:nvCxnSpPr>
        <p:spPr bwMode="auto">
          <a:xfrm>
            <a:off x="6477000" y="46482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Straight Connector 143"/>
          <p:cNvCxnSpPr/>
          <p:nvPr/>
        </p:nvCxnSpPr>
        <p:spPr bwMode="auto">
          <a:xfrm>
            <a:off x="7386859" y="46482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Straight Connector 144"/>
          <p:cNvCxnSpPr/>
          <p:nvPr/>
        </p:nvCxnSpPr>
        <p:spPr bwMode="auto">
          <a:xfrm>
            <a:off x="4343400" y="4648200"/>
            <a:ext cx="0" cy="228600"/>
          </a:xfrm>
          <a:prstGeom prst="line">
            <a:avLst/>
          </a:prstGeom>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6" name="Oval 145"/>
          <p:cNvSpPr/>
          <p:nvPr/>
        </p:nvSpPr>
        <p:spPr bwMode="auto">
          <a:xfrm>
            <a:off x="6991129" y="4888319"/>
            <a:ext cx="713489"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Risk</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47" name="Oval 146"/>
          <p:cNvSpPr/>
          <p:nvPr/>
        </p:nvSpPr>
        <p:spPr bwMode="auto">
          <a:xfrm>
            <a:off x="6073295" y="4885661"/>
            <a:ext cx="713489"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MTFD</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48" name="Oval 147"/>
          <p:cNvSpPr/>
          <p:nvPr/>
        </p:nvSpPr>
        <p:spPr bwMode="auto">
          <a:xfrm>
            <a:off x="5093549" y="4876800"/>
            <a:ext cx="713489" cy="38100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smtClean="0">
                <a:latin typeface="Times New Roman" panose="02020603050405020304" pitchFamily="18" charset="0"/>
                <a:ea typeface="+mj-ea"/>
                <a:cs typeface="Times New Roman" panose="02020603050405020304" pitchFamily="18" charset="0"/>
              </a:rPr>
              <a:t>TPS</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49" name="Oval 148"/>
          <p:cNvSpPr/>
          <p:nvPr/>
        </p:nvSpPr>
        <p:spPr bwMode="auto">
          <a:xfrm>
            <a:off x="3961735" y="4876800"/>
            <a:ext cx="713489" cy="381000"/>
          </a:xfrm>
          <a:prstGeom prst="ellipse">
            <a:avLst/>
          </a:prstGeom>
          <a:solidFill>
            <a:srgbClr val="FFFF00"/>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imes New Roman" panose="02020603050405020304" pitchFamily="18" charset="0"/>
                <a:ea typeface="+mj-ea"/>
                <a:cs typeface="Times New Roman" panose="02020603050405020304" pitchFamily="18" charset="0"/>
              </a:rPr>
              <a:t>e</a:t>
            </a:r>
            <a:r>
              <a:rPr lang="en-US" sz="900" b="1" dirty="0" smtClean="0">
                <a:latin typeface="Times New Roman" panose="02020603050405020304" pitchFamily="18" charset="0"/>
                <a:ea typeface="+mj-ea"/>
                <a:cs typeface="Times New Roman" panose="02020603050405020304" pitchFamily="18" charset="0"/>
              </a:rPr>
              <a:t>-Trading</a:t>
            </a:r>
            <a:endParaRPr kumimoji="0" lang="en-US" sz="900" b="1" i="0" u="none" strike="noStrike" cap="none" normalizeH="0" baseline="0" dirty="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8706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E-trading – trading securities electronically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Trader Desktop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IMM (Internal Market Making)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Distribution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Pricing</a:t>
            </a:r>
          </a:p>
          <a:p>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G10 Rates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115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2"/>
          <p:cNvSpPr>
            <a:spLocks noGrp="1" noChangeArrowheads="1"/>
          </p:cNvSpPr>
          <p:nvPr>
            <p:ph type="title"/>
          </p:nvPr>
        </p:nvSpPr>
        <p:spPr bwMode="gray"/>
        <p:txBody>
          <a:bodyPr/>
          <a:lstStyle/>
          <a:p>
            <a:r>
              <a:rPr lang="en-US" dirty="0" smtClean="0">
                <a:latin typeface="Times New Roman" panose="02020603050405020304" pitchFamily="18" charset="0"/>
                <a:cs typeface="Times New Roman" panose="02020603050405020304" pitchFamily="18" charset="0"/>
              </a:rPr>
              <a:t>What is Glance?</a:t>
            </a:r>
          </a:p>
        </p:txBody>
      </p:sp>
      <p:sp>
        <p:nvSpPr>
          <p:cNvPr id="6154" name="MessageLine"/>
          <p:cNvSpPr>
            <a:spLocks noChangeShapeType="1"/>
          </p:cNvSpPr>
          <p:nvPr/>
        </p:nvSpPr>
        <p:spPr bwMode="gray">
          <a:xfrm>
            <a:off x="139700" y="666"/>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85799"/>
            <a:ext cx="8001000"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8480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2"/>
          <p:cNvSpPr>
            <a:spLocks noGrp="1" noChangeArrowheads="1"/>
          </p:cNvSpPr>
          <p:nvPr>
            <p:ph type="title"/>
          </p:nvPr>
        </p:nvSpPr>
        <p:spPr bwMode="gray"/>
        <p:txBody>
          <a:bodyPr/>
          <a:lstStyle/>
          <a:p>
            <a:r>
              <a:rPr lang="en-US" dirty="0" smtClean="0">
                <a:latin typeface="Times New Roman" panose="02020603050405020304" pitchFamily="18" charset="0"/>
                <a:cs typeface="Times New Roman" panose="02020603050405020304" pitchFamily="18" charset="0"/>
              </a:rPr>
              <a:t>What is Glance?</a:t>
            </a:r>
          </a:p>
        </p:txBody>
      </p:sp>
      <p:sp>
        <p:nvSpPr>
          <p:cNvPr id="6154" name="MessageLine"/>
          <p:cNvSpPr>
            <a:spLocks noChangeShapeType="1"/>
          </p:cNvSpPr>
          <p:nvPr/>
        </p:nvSpPr>
        <p:spPr bwMode="gray">
          <a:xfrm>
            <a:off x="139700" y="666"/>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118" t="15257" r="47827" b="63172"/>
          <a:stretch/>
        </p:blipFill>
        <p:spPr bwMode="auto">
          <a:xfrm>
            <a:off x="2286000" y="530087"/>
            <a:ext cx="4084983" cy="1222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3183" y="1772478"/>
            <a:ext cx="6548481" cy="1385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1143000" y="3505200"/>
            <a:ext cx="6683274"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own Arrow 1"/>
          <p:cNvSpPr/>
          <p:nvPr/>
        </p:nvSpPr>
        <p:spPr bwMode="auto">
          <a:xfrm>
            <a:off x="2590800" y="1752600"/>
            <a:ext cx="794177" cy="321365"/>
          </a:xfrm>
          <a:prstGeom prst="downArrow">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10" name="Down Arrow 9"/>
          <p:cNvSpPr/>
          <p:nvPr/>
        </p:nvSpPr>
        <p:spPr bwMode="auto">
          <a:xfrm>
            <a:off x="1295400" y="3107635"/>
            <a:ext cx="794177" cy="321365"/>
          </a:xfrm>
          <a:prstGeom prst="downArrow">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1317892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latin typeface="Times New Roman" panose="02020603050405020304" pitchFamily="18" charset="0"/>
                <a:cs typeface="Times New Roman" panose="02020603050405020304" pitchFamily="18" charset="0"/>
              </a:rPr>
              <a:t>What is Glance?</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sp>
        <p:nvSpPr>
          <p:cNvPr id="9" name="Rectangle 3"/>
          <p:cNvSpPr>
            <a:spLocks noGrp="1" noChangeArrowheads="1"/>
          </p:cNvSpPr>
          <p:nvPr>
            <p:ph idx="4294967295"/>
          </p:nvPr>
        </p:nvSpPr>
        <p:spPr bwMode="gray">
          <a:xfrm>
            <a:off x="141289" y="1295400"/>
            <a:ext cx="8850312" cy="228600"/>
          </a:xfrm>
        </p:spPr>
        <p:txBody>
          <a:bodyPr/>
          <a:lstStyle/>
          <a:p>
            <a:pPr marL="0" indent="0">
              <a:buNone/>
            </a:pPr>
            <a:r>
              <a:rPr lang="en-US" dirty="0" smtClean="0">
                <a:latin typeface="Times New Roman" panose="02020603050405020304" pitchFamily="18" charset="0"/>
                <a:cs typeface="Times New Roman" panose="02020603050405020304" pitchFamily="18" charset="0"/>
              </a:rPr>
              <a:t>Creating a check job from start to finish:</a:t>
            </a:r>
          </a:p>
        </p:txBody>
      </p:sp>
      <p:pic>
        <p:nvPicPr>
          <p:cNvPr id="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695449"/>
            <a:ext cx="7304617" cy="441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bwMode="auto">
          <a:xfrm>
            <a:off x="381000" y="4136570"/>
            <a:ext cx="3804708" cy="1273629"/>
          </a:xfrm>
          <a:prstGeom prst="ellipse">
            <a:avLst/>
          </a:prstGeom>
          <a:noFill/>
          <a:ln w="63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2634521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latin typeface="Times New Roman" panose="02020603050405020304" pitchFamily="18" charset="0"/>
                <a:cs typeface="Times New Roman" panose="02020603050405020304" pitchFamily="18" charset="0"/>
              </a:rPr>
              <a:t>What is Glance?</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676399"/>
            <a:ext cx="6626806" cy="4637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Oval 12"/>
          <p:cNvSpPr/>
          <p:nvPr/>
        </p:nvSpPr>
        <p:spPr bwMode="auto">
          <a:xfrm>
            <a:off x="4191000" y="1767114"/>
            <a:ext cx="1486694" cy="809172"/>
          </a:xfrm>
          <a:prstGeom prst="ellipse">
            <a:avLst/>
          </a:prstGeom>
          <a:noFill/>
          <a:ln w="63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14" name="Oval 13"/>
          <p:cNvSpPr/>
          <p:nvPr/>
        </p:nvSpPr>
        <p:spPr bwMode="auto">
          <a:xfrm>
            <a:off x="990600" y="2659740"/>
            <a:ext cx="1518956" cy="765629"/>
          </a:xfrm>
          <a:prstGeom prst="ellipse">
            <a:avLst/>
          </a:prstGeom>
          <a:noFill/>
          <a:ln w="63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15" name="Oval 14"/>
          <p:cNvSpPr/>
          <p:nvPr/>
        </p:nvSpPr>
        <p:spPr bwMode="auto">
          <a:xfrm>
            <a:off x="1271814" y="5867400"/>
            <a:ext cx="1143000" cy="609600"/>
          </a:xfrm>
          <a:prstGeom prst="ellipse">
            <a:avLst/>
          </a:prstGeom>
          <a:noFill/>
          <a:ln w="63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31361741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ppLayoutTitle"/>
</p:tagLst>
</file>

<file path=ppt/tags/tag10.xml><?xml version="1.0" encoding="utf-8"?>
<p:tagLst xmlns:a="http://schemas.openxmlformats.org/drawingml/2006/main" xmlns:r="http://schemas.openxmlformats.org/officeDocument/2006/relationships" xmlns:p="http://schemas.openxmlformats.org/presentationml/2006/main">
  <p:tag name="SSB" val="txtPageMessage"/>
</p:tagLst>
</file>

<file path=ppt/tags/tag11.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2.xml><?xml version="1.0" encoding="utf-8"?>
<p:tagLst xmlns:a="http://schemas.openxmlformats.org/drawingml/2006/main" xmlns:r="http://schemas.openxmlformats.org/officeDocument/2006/relationships" xmlns:p="http://schemas.openxmlformats.org/presentationml/2006/main">
  <p:tag name="SSB" val="PageNbr"/>
</p:tagLst>
</file>

<file path=ppt/tags/tag13.xml><?xml version="1.0" encoding="utf-8"?>
<p:tagLst xmlns:a="http://schemas.openxmlformats.org/drawingml/2006/main" xmlns:r="http://schemas.openxmlformats.org/officeDocument/2006/relationships" xmlns:p="http://schemas.openxmlformats.org/presentationml/2006/main">
  <p:tag name="SSB" val="SectionTitle"/>
</p:tagLst>
</file>

<file path=ppt/tags/tag14.xml><?xml version="1.0" encoding="utf-8"?>
<p:tagLst xmlns:a="http://schemas.openxmlformats.org/drawingml/2006/main" xmlns:r="http://schemas.openxmlformats.org/officeDocument/2006/relationships" xmlns:p="http://schemas.openxmlformats.org/presentationml/2006/main">
  <p:tag name="SSB" val="txtPageMessage"/>
</p:tagLst>
</file>

<file path=ppt/tags/tag15.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6.xml><?xml version="1.0" encoding="utf-8"?>
<p:tagLst xmlns:a="http://schemas.openxmlformats.org/drawingml/2006/main" xmlns:r="http://schemas.openxmlformats.org/officeDocument/2006/relationships" xmlns:p="http://schemas.openxmlformats.org/presentationml/2006/main">
  <p:tag name="SSB" val="PageNbr"/>
</p:tagLst>
</file>

<file path=ppt/tags/tag17.xml><?xml version="1.0" encoding="utf-8"?>
<p:tagLst xmlns:a="http://schemas.openxmlformats.org/drawingml/2006/main" xmlns:r="http://schemas.openxmlformats.org/officeDocument/2006/relationships" xmlns:p="http://schemas.openxmlformats.org/presentationml/2006/main">
  <p:tag name="SSB" val="SectionTitle"/>
</p:tagLst>
</file>

<file path=ppt/tags/tag18.xml><?xml version="1.0" encoding="utf-8"?>
<p:tagLst xmlns:a="http://schemas.openxmlformats.org/drawingml/2006/main" xmlns:r="http://schemas.openxmlformats.org/officeDocument/2006/relationships" xmlns:p="http://schemas.openxmlformats.org/presentationml/2006/main">
  <p:tag name="SSB" val="txtPageMessage"/>
</p:tagLst>
</file>

<file path=ppt/tags/tag19.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2.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20.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1.xml><?xml version="1.0" encoding="utf-8"?>
<p:tagLst xmlns:a="http://schemas.openxmlformats.org/drawingml/2006/main" xmlns:r="http://schemas.openxmlformats.org/officeDocument/2006/relationships" xmlns:p="http://schemas.openxmlformats.org/presentationml/2006/main">
  <p:tag name="SSB" val="PageNbr"/>
</p:tagLst>
</file>

<file path=ppt/tags/tag22.xml><?xml version="1.0" encoding="utf-8"?>
<p:tagLst xmlns:a="http://schemas.openxmlformats.org/drawingml/2006/main" xmlns:r="http://schemas.openxmlformats.org/officeDocument/2006/relationships" xmlns:p="http://schemas.openxmlformats.org/presentationml/2006/main">
  <p:tag name="SSB" val="SectionTitle"/>
</p:tagLst>
</file>

<file path=ppt/tags/tag2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4.xml><?xml version="1.0" encoding="utf-8"?>
<p:tagLst xmlns:a="http://schemas.openxmlformats.org/drawingml/2006/main" xmlns:r="http://schemas.openxmlformats.org/officeDocument/2006/relationships" xmlns:p="http://schemas.openxmlformats.org/presentationml/2006/main">
  <p:tag name="SSB" val="txtPageMessage"/>
</p:tagLst>
</file>

<file path=ppt/tags/tag25.xml><?xml version="1.0" encoding="utf-8"?>
<p:tagLst xmlns:a="http://schemas.openxmlformats.org/drawingml/2006/main" xmlns:r="http://schemas.openxmlformats.org/officeDocument/2006/relationships" xmlns:p="http://schemas.openxmlformats.org/presentationml/2006/main">
  <p:tag name="SSB" val="PageNbr"/>
</p:tagLst>
</file>

<file path=ppt/tags/tag26.xml><?xml version="1.0" encoding="utf-8"?>
<p:tagLst xmlns:a="http://schemas.openxmlformats.org/drawingml/2006/main" xmlns:r="http://schemas.openxmlformats.org/officeDocument/2006/relationships" xmlns:p="http://schemas.openxmlformats.org/presentationml/2006/main">
  <p:tag name="LAYOUT" val="ppLayoutTitle"/>
</p:tagLst>
</file>

<file path=ppt/tags/tag3.xml><?xml version="1.0" encoding="utf-8"?>
<p:tagLst xmlns:a="http://schemas.openxmlformats.org/drawingml/2006/main" xmlns:r="http://schemas.openxmlformats.org/officeDocument/2006/relationships" xmlns:p="http://schemas.openxmlformats.org/presentationml/2006/main">
  <p:tag name="SSB" val="TOCHeader"/>
</p:tagLst>
</file>

<file path=ppt/tags/tag4.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5.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6.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7.xml><?xml version="1.0" encoding="utf-8"?>
<p:tagLst xmlns:a="http://schemas.openxmlformats.org/drawingml/2006/main" xmlns:r="http://schemas.openxmlformats.org/officeDocument/2006/relationships" xmlns:p="http://schemas.openxmlformats.org/presentationml/2006/main">
  <p:tag name="LAYOUT" val="ppLayoutCustom"/>
</p:tagLst>
</file>

<file path=ppt/tags/tag8.xml><?xml version="1.0" encoding="utf-8"?>
<p:tagLst xmlns:a="http://schemas.openxmlformats.org/drawingml/2006/main" xmlns:r="http://schemas.openxmlformats.org/officeDocument/2006/relationships" xmlns:p="http://schemas.openxmlformats.org/presentationml/2006/main">
  <p:tag name="SSB" val="PageNbr"/>
</p:tagLst>
</file>

<file path=ppt/tags/tag9.xml><?xml version="1.0" encoding="utf-8"?>
<p:tagLst xmlns:a="http://schemas.openxmlformats.org/drawingml/2006/main" xmlns:r="http://schemas.openxmlformats.org/officeDocument/2006/relationships" xmlns:p="http://schemas.openxmlformats.org/presentationml/2006/main">
  <p:tag name="SSB" val="SectionTitle"/>
</p:tagLst>
</file>

<file path=ppt/theme/theme1.xml><?xml version="1.0" encoding="utf-8"?>
<a:theme xmlns:a="http://schemas.openxmlformats.org/drawingml/2006/main" name="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7eaf79ea-dfed-403e-a941-4f673a24b94d">IPRODTECH-1269576426-6</_dlc_DocId>
    <_dlc_DocIdUrl xmlns="7eaf79ea-dfed-403e-a941-4f673a24b94d">
      <Url>https://chieftechnologyoffice.home.citi.net/sites/iprodtech/_layouts/15/DocIdRedir.aspx?ID=IPRODTECH-1269576426-6</Url>
      <Description>IPRODTECH-1269576426-6</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F8BB48373686D4281782DB71496FE50" ma:contentTypeVersion="0" ma:contentTypeDescription="Create a new document." ma:contentTypeScope="" ma:versionID="e2e26dfa662dcb3def3a3da1e251fb34">
  <xsd:schema xmlns:xsd="http://www.w3.org/2001/XMLSchema" xmlns:xs="http://www.w3.org/2001/XMLSchema" xmlns:p="http://schemas.microsoft.com/office/2006/metadata/properties" xmlns:ns2="7eaf79ea-dfed-403e-a941-4f673a24b94d" targetNamespace="http://schemas.microsoft.com/office/2006/metadata/properties" ma:root="true" ma:fieldsID="6e7ce9fae7b5e85a2e08a35008417a7c" ns2:_="">
    <xsd:import namespace="7eaf79ea-dfed-403e-a941-4f673a24b9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af79ea-dfed-403e-a941-4f673a24b9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F378FE-CA2B-498B-A7F7-96BFA5F1F013}">
  <ds:schemaRefs>
    <ds:schemaRef ds:uri="http://schemas.microsoft.com/office/2006/documentManagement/types"/>
    <ds:schemaRef ds:uri="http://www.w3.org/XML/1998/namespac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 ds:uri="7eaf79ea-dfed-403e-a941-4f673a24b94d"/>
    <ds:schemaRef ds:uri="http://purl.org/dc/terms/"/>
  </ds:schemaRefs>
</ds:datastoreItem>
</file>

<file path=customXml/itemProps2.xml><?xml version="1.0" encoding="utf-8"?>
<ds:datastoreItem xmlns:ds="http://schemas.openxmlformats.org/officeDocument/2006/customXml" ds:itemID="{039408DE-F788-4748-9A56-BD416FBDE057}">
  <ds:schemaRefs>
    <ds:schemaRef ds:uri="http://schemas.microsoft.com/sharepoint/events"/>
  </ds:schemaRefs>
</ds:datastoreItem>
</file>

<file path=customXml/itemProps3.xml><?xml version="1.0" encoding="utf-8"?>
<ds:datastoreItem xmlns:ds="http://schemas.openxmlformats.org/officeDocument/2006/customXml" ds:itemID="{434F1EC3-F228-4D6B-886A-F8AC776598BC}">
  <ds:schemaRefs>
    <ds:schemaRef ds:uri="http://schemas.microsoft.com/sharepoint/v3/contenttype/forms"/>
  </ds:schemaRefs>
</ds:datastoreItem>
</file>

<file path=customXml/itemProps4.xml><?xml version="1.0" encoding="utf-8"?>
<ds:datastoreItem xmlns:ds="http://schemas.openxmlformats.org/officeDocument/2006/customXml" ds:itemID="{5A18DB3E-A475-405E-AB8E-A4612DD511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af79ea-dfed-403e-a941-4f673a24b9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ICG_Pres(Letter)</Template>
  <TotalTime>1695</TotalTime>
  <Words>1292</Words>
  <Application>Microsoft Office PowerPoint</Application>
  <PresentationFormat>Letter Paper (8.5x11 in)</PresentationFormat>
  <Paragraphs>201</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ICG_Pres(Letter)</vt:lpstr>
      <vt:lpstr>Glance 2.0</vt:lpstr>
      <vt:lpstr>Agenda</vt:lpstr>
      <vt:lpstr>Rates – ICG Technology</vt:lpstr>
      <vt:lpstr>Rates Technology</vt:lpstr>
      <vt:lpstr>G10 Rates</vt:lpstr>
      <vt:lpstr>What is Glance?</vt:lpstr>
      <vt:lpstr>What is Glance?</vt:lpstr>
      <vt:lpstr>What is Glance?</vt:lpstr>
      <vt:lpstr>What is Glance?</vt:lpstr>
      <vt:lpstr>What is Glance?</vt:lpstr>
      <vt:lpstr>What is Glance?</vt:lpstr>
      <vt:lpstr>Problems</vt:lpstr>
      <vt:lpstr>Solutions: User Interface</vt:lpstr>
      <vt:lpstr>Solutions: Backend</vt:lpstr>
      <vt:lpstr>Solutions: User Interface</vt:lpstr>
      <vt:lpstr>Solutions: Backend</vt:lpstr>
      <vt:lpstr>Technology Stack</vt:lpstr>
      <vt:lpstr>Challenges</vt:lpstr>
      <vt:lpstr>Next Steps: User Interface</vt:lpstr>
      <vt:lpstr>Next Steps: Backend</vt:lpstr>
      <vt:lpstr>Key Take Away</vt:lpstr>
      <vt:lpstr>Accomplishments</vt:lpstr>
      <vt:lpstr>Questions?</vt:lpstr>
      <vt:lpstr>Collaborate</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Glance 2.0</dc:title>
  <dc:creator>Taylor, Vincent [ICG-IT]</dc:creator>
  <cp:lastModifiedBy>Chowdhury, Tahiya [ICG-IT]</cp:lastModifiedBy>
  <cp:revision>282</cp:revision>
  <cp:lastPrinted>2007-05-14T17:20:06Z</cp:lastPrinted>
  <dcterms:created xsi:type="dcterms:W3CDTF">2018-07-13T13:34:59Z</dcterms:created>
  <dcterms:modified xsi:type="dcterms:W3CDTF">2018-07-19T21:49:49Z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OCOpt">
    <vt:lpwstr>1</vt:lpwstr>
  </property>
  <property fmtid="{D5CDD505-2E9C-101B-9397-08002B2CF9AE}" pid="3" name="PNSOpt">
    <vt:lpwstr>1s</vt:lpwstr>
  </property>
  <property fmtid="{D5CDD505-2E9C-101B-9397-08002B2CF9AE}" pid="4" name="PB_DisclaimerDB">
    <vt:bool>true</vt:bool>
  </property>
  <property fmtid="{D5CDD505-2E9C-101B-9397-08002B2CF9AE}" pid="5" name="ICGToolkitIsDisclaimer">
    <vt:bool>true</vt:bool>
  </property>
  <property fmtid="{D5CDD505-2E9C-101B-9397-08002B2CF9AE}" pid="6" name="Pitchbook Compatible">
    <vt:lpwstr>Yes</vt:lpwstr>
  </property>
  <property fmtid="{D5CDD505-2E9C-101B-9397-08002B2CF9AE}" pid="7" name="ContentTypeId">
    <vt:lpwstr>0x010100CF8BB48373686D4281782DB71496FE50</vt:lpwstr>
  </property>
  <property fmtid="{D5CDD505-2E9C-101B-9397-08002B2CF9AE}" pid="8" name="_dlc_DocIdItemGuid">
    <vt:lpwstr>36e8ddb7-e57a-41f6-b983-830d48206cf1</vt:lpwstr>
  </property>
</Properties>
</file>