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aleway" panose="020B0604020202020204" charset="0"/>
      <p:regular r:id="rId7"/>
      <p:bold r:id="rId8"/>
      <p:italic r:id="rId9"/>
      <p:boldItalic r:id="rId10"/>
    </p:embeddedFont>
    <p:embeddedFont>
      <p:font typeface="La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2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41921028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8639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2070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888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8141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wrap="square" lIns="91425" tIns="91425" rIns="91425" bIns="91425" anchor="t" anchorCtr="0"/>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wrap="square" lIns="91425" tIns="91425" rIns="91425" bIns="91425" anchor="t" anchorCtr="0"/>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SzPts val="2800"/>
              <a:buFont typeface="Raleway"/>
              <a:buNone/>
              <a:defRPr sz="2800" b="1">
                <a:latin typeface="Raleway"/>
                <a:ea typeface="Raleway"/>
                <a:cs typeface="Raleway"/>
                <a:sym typeface="Raleway"/>
              </a:defRPr>
            </a:lvl1pPr>
            <a:lvl2pPr lvl="1">
              <a:spcBef>
                <a:spcPts val="0"/>
              </a:spcBef>
              <a:buSzPts val="2800"/>
              <a:buFont typeface="Raleway"/>
              <a:buNone/>
              <a:defRPr sz="2800" b="1">
                <a:latin typeface="Raleway"/>
                <a:ea typeface="Raleway"/>
                <a:cs typeface="Raleway"/>
                <a:sym typeface="Raleway"/>
              </a:defRPr>
            </a:lvl2pPr>
            <a:lvl3pPr lvl="2">
              <a:spcBef>
                <a:spcPts val="0"/>
              </a:spcBef>
              <a:buSzPts val="2800"/>
              <a:buFont typeface="Raleway"/>
              <a:buNone/>
              <a:defRPr sz="2800" b="1">
                <a:latin typeface="Raleway"/>
                <a:ea typeface="Raleway"/>
                <a:cs typeface="Raleway"/>
                <a:sym typeface="Raleway"/>
              </a:defRPr>
            </a:lvl3pPr>
            <a:lvl4pPr lvl="3">
              <a:spcBef>
                <a:spcPts val="0"/>
              </a:spcBef>
              <a:buSzPts val="2800"/>
              <a:buFont typeface="Raleway"/>
              <a:buNone/>
              <a:defRPr sz="2800" b="1">
                <a:latin typeface="Raleway"/>
                <a:ea typeface="Raleway"/>
                <a:cs typeface="Raleway"/>
                <a:sym typeface="Raleway"/>
              </a:defRPr>
            </a:lvl4pPr>
            <a:lvl5pPr lvl="4">
              <a:spcBef>
                <a:spcPts val="0"/>
              </a:spcBef>
              <a:buSzPts val="2800"/>
              <a:buFont typeface="Raleway"/>
              <a:buNone/>
              <a:defRPr sz="2800" b="1">
                <a:latin typeface="Raleway"/>
                <a:ea typeface="Raleway"/>
                <a:cs typeface="Raleway"/>
                <a:sym typeface="Raleway"/>
              </a:defRPr>
            </a:lvl5pPr>
            <a:lvl6pPr lvl="5">
              <a:spcBef>
                <a:spcPts val="0"/>
              </a:spcBef>
              <a:buSzPts val="2800"/>
              <a:buFont typeface="Raleway"/>
              <a:buNone/>
              <a:defRPr sz="2800" b="1">
                <a:latin typeface="Raleway"/>
                <a:ea typeface="Raleway"/>
                <a:cs typeface="Raleway"/>
                <a:sym typeface="Raleway"/>
              </a:defRPr>
            </a:lvl6pPr>
            <a:lvl7pPr lvl="6">
              <a:spcBef>
                <a:spcPts val="0"/>
              </a:spcBef>
              <a:buSzPts val="2800"/>
              <a:buFont typeface="Raleway"/>
              <a:buNone/>
              <a:defRPr sz="2800" b="1">
                <a:latin typeface="Raleway"/>
                <a:ea typeface="Raleway"/>
                <a:cs typeface="Raleway"/>
                <a:sym typeface="Raleway"/>
              </a:defRPr>
            </a:lvl7pPr>
            <a:lvl8pPr lvl="7">
              <a:spcBef>
                <a:spcPts val="0"/>
              </a:spcBef>
              <a:buSzPts val="2800"/>
              <a:buFont typeface="Raleway"/>
              <a:buNone/>
              <a:defRPr sz="2800" b="1">
                <a:latin typeface="Raleway"/>
                <a:ea typeface="Raleway"/>
                <a:cs typeface="Raleway"/>
                <a:sym typeface="Raleway"/>
              </a:defRPr>
            </a:lvl8pPr>
            <a:lvl9pPr lvl="8">
              <a:spcBef>
                <a:spcPts val="0"/>
              </a:spcBef>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accent1"/>
                </a:solidFill>
                <a:latin typeface="Lato"/>
                <a:ea typeface="Lato"/>
                <a:cs typeface="Lato"/>
                <a:sym typeface="Lato"/>
              </a:rPr>
              <a:t>‹#›</a:t>
            </a:fld>
            <a:endParaRPr lang="en"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ootball-data.co.uk/englandm.php"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rsssf.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wrap="square" lIns="91425" tIns="91425" rIns="91425" bIns="91425" anchor="t" anchorCtr="0">
            <a:noAutofit/>
          </a:bodyPr>
          <a:lstStyle/>
          <a:p>
            <a:pPr marL="0" lvl="0" indent="0">
              <a:spcBef>
                <a:spcPts val="0"/>
              </a:spcBef>
              <a:buNone/>
            </a:pPr>
            <a:r>
              <a:rPr lang="en" sz="3600"/>
              <a:t>Time Series Visualization of “Big” English Premier League Teams</a:t>
            </a:r>
          </a:p>
        </p:txBody>
      </p:sp>
      <p:sp>
        <p:nvSpPr>
          <p:cNvPr id="87" name="Shape 87"/>
          <p:cNvSpPr txBox="1">
            <a:spLocks noGrp="1"/>
          </p:cNvSpPr>
          <p:nvPr>
            <p:ph type="subTitle" idx="1"/>
          </p:nvPr>
        </p:nvSpPr>
        <p:spPr>
          <a:xfrm>
            <a:off x="729452" y="2828525"/>
            <a:ext cx="7688100" cy="541200"/>
          </a:xfrm>
          <a:prstGeom prst="rect">
            <a:avLst/>
          </a:prstGeom>
        </p:spPr>
        <p:txBody>
          <a:bodyPr wrap="square" lIns="91425" tIns="91425" rIns="91425" bIns="91425" anchor="t" anchorCtr="0">
            <a:noAutofit/>
          </a:bodyPr>
          <a:lstStyle/>
          <a:p>
            <a:pPr marL="0" lvl="0" indent="0">
              <a:spcBef>
                <a:spcPts val="0"/>
              </a:spcBef>
              <a:buNone/>
            </a:pPr>
            <a:r>
              <a:rPr lang="en"/>
              <a:t>Tahmeed Tureen</a:t>
            </a:r>
          </a:p>
          <a:p>
            <a:pPr marL="0" lvl="0" indent="0">
              <a:spcBef>
                <a:spcPts val="0"/>
              </a:spcBef>
              <a:buNone/>
            </a:pPr>
            <a:endParaRPr/>
          </a:p>
          <a:p>
            <a:pPr marL="0" lvl="0" indent="0">
              <a:spcBef>
                <a:spcPts val="0"/>
              </a:spcBef>
              <a:buNone/>
            </a:pPr>
            <a:r>
              <a:rPr lang="en"/>
              <a:t>SI 330: Data Manipulation, Fall 2017</a:t>
            </a:r>
          </a:p>
          <a:p>
            <a:pPr marL="0" lvl="0" indent="0">
              <a:spcBef>
                <a:spcPts val="0"/>
              </a:spcBef>
              <a:buNone/>
            </a:pPr>
            <a:r>
              <a:rPr lang="en"/>
              <a:t>University of Michigan, Ann Arbor</a:t>
            </a:r>
          </a:p>
        </p:txBody>
      </p:sp>
      <p:pic>
        <p:nvPicPr>
          <p:cNvPr id="88" name="Shape 88"/>
          <p:cNvPicPr preferRelativeResize="0"/>
          <p:nvPr/>
        </p:nvPicPr>
        <p:blipFill>
          <a:blip r:embed="rId3">
            <a:alphaModFix/>
          </a:blip>
          <a:stretch>
            <a:fillRect/>
          </a:stretch>
        </p:blipFill>
        <p:spPr>
          <a:xfrm>
            <a:off x="5504875" y="2529700"/>
            <a:ext cx="2361674" cy="2361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729450" y="541025"/>
            <a:ext cx="7688700" cy="535200"/>
          </a:xfrm>
          <a:prstGeom prst="rect">
            <a:avLst/>
          </a:prstGeom>
        </p:spPr>
        <p:txBody>
          <a:bodyPr wrap="square" lIns="91425" tIns="91425" rIns="91425" bIns="91425" anchor="t" anchorCtr="0">
            <a:noAutofit/>
          </a:bodyPr>
          <a:lstStyle/>
          <a:p>
            <a:pPr marL="0" lvl="0" indent="0">
              <a:spcBef>
                <a:spcPts val="0"/>
              </a:spcBef>
              <a:buNone/>
            </a:pPr>
            <a:r>
              <a:rPr lang="en"/>
              <a:t>Motivation &amp; Data Sources</a:t>
            </a:r>
          </a:p>
        </p:txBody>
      </p:sp>
      <p:sp>
        <p:nvSpPr>
          <p:cNvPr id="94" name="Shape 94"/>
          <p:cNvSpPr txBox="1">
            <a:spLocks noGrp="1"/>
          </p:cNvSpPr>
          <p:nvPr>
            <p:ph type="body" idx="1"/>
          </p:nvPr>
        </p:nvSpPr>
        <p:spPr>
          <a:xfrm>
            <a:off x="796100" y="1187325"/>
            <a:ext cx="7688700" cy="2261100"/>
          </a:xfrm>
          <a:prstGeom prst="rect">
            <a:avLst/>
          </a:prstGeom>
        </p:spPr>
        <p:txBody>
          <a:bodyPr wrap="square" lIns="91425" tIns="91425" rIns="91425" bIns="91425" anchor="t" anchorCtr="0">
            <a:noAutofit/>
          </a:bodyPr>
          <a:lstStyle/>
          <a:p>
            <a:pPr marL="0" lvl="0" indent="0">
              <a:spcBef>
                <a:spcPts val="0"/>
              </a:spcBef>
              <a:buNone/>
            </a:pPr>
            <a:r>
              <a:rPr lang="en" sz="1800" dirty="0"/>
              <a:t>Motivation: </a:t>
            </a:r>
            <a:r>
              <a:rPr lang="en" sz="1400" dirty="0"/>
              <a:t>English soccer (football) has always been dominated by a select few teams.</a:t>
            </a:r>
          </a:p>
          <a:p>
            <a:pPr marL="0" lvl="0" indent="0">
              <a:spcBef>
                <a:spcPts val="0"/>
              </a:spcBef>
              <a:buNone/>
            </a:pPr>
            <a:r>
              <a:rPr lang="en" sz="1400" dirty="0"/>
              <a:t>Statistically speaking, it’s arguable that Manchester United is the greatest soccer team in English history.</a:t>
            </a:r>
          </a:p>
          <a:p>
            <a:pPr marL="0" lvl="0" indent="0">
              <a:spcBef>
                <a:spcPts val="0"/>
              </a:spcBef>
              <a:buNone/>
            </a:pPr>
            <a:r>
              <a:rPr lang="en" sz="1400" dirty="0"/>
              <a:t>However, at the start of the 21st century, smaller teams started to make more of an impact in the league. This project attempts to visually explore the dominance of the old “big” teams and the new “big” teams for each year starting from the 2000-2001 season by analyzing total wins per </a:t>
            </a:r>
            <a:r>
              <a:rPr lang="en" sz="1400" dirty="0" smtClean="0"/>
              <a:t>season.</a:t>
            </a:r>
            <a:br>
              <a:rPr lang="en" sz="1400" dirty="0" smtClean="0"/>
            </a:br>
            <a:r>
              <a:rPr lang="en" sz="1800" dirty="0" smtClean="0"/>
              <a:t>Data </a:t>
            </a:r>
            <a:r>
              <a:rPr lang="en" sz="1800" dirty="0"/>
              <a:t>Sources: </a:t>
            </a:r>
          </a:p>
          <a:p>
            <a:pPr marL="457200" lvl="0" indent="-317500" rtl="0">
              <a:spcBef>
                <a:spcPts val="0"/>
              </a:spcBef>
              <a:spcAft>
                <a:spcPts val="0"/>
              </a:spcAft>
              <a:buSzPts val="1400"/>
              <a:buChar char="●"/>
            </a:pPr>
            <a:r>
              <a:rPr lang="en" sz="1400" dirty="0"/>
              <a:t>17 CSV files (~381 entries each) from </a:t>
            </a:r>
            <a:r>
              <a:rPr lang="en" sz="1400" u="sng" dirty="0">
                <a:solidFill>
                  <a:schemeClr val="hlink"/>
                </a:solidFill>
                <a:hlinkClick r:id="rId3"/>
              </a:rPr>
              <a:t>http://www.football-data.co.uk/englandm.php</a:t>
            </a:r>
            <a:r>
              <a:rPr lang="en" sz="1400" dirty="0"/>
              <a:t> , an online repository containing game results for the English Premier League.</a:t>
            </a:r>
          </a:p>
          <a:p>
            <a:pPr marL="457200" lvl="0" indent="-317500" rtl="0">
              <a:spcBef>
                <a:spcPts val="0"/>
              </a:spcBef>
              <a:buSzPts val="1400"/>
              <a:buChar char="●"/>
            </a:pPr>
            <a:r>
              <a:rPr lang="en" sz="1400" dirty="0"/>
              <a:t>17 HTML files (converted to .txt files) from </a:t>
            </a:r>
            <a:r>
              <a:rPr lang="en" sz="1400" u="sng" dirty="0">
                <a:solidFill>
                  <a:schemeClr val="hlink"/>
                </a:solidFill>
                <a:hlinkClick r:id="rId4"/>
              </a:rPr>
              <a:t>http://www.rsssf.com</a:t>
            </a:r>
            <a:r>
              <a:rPr lang="en" sz="1400" dirty="0"/>
              <a:t>, an online repository containing English Premier League table results as well as other leagues.</a:t>
            </a:r>
          </a:p>
        </p:txBody>
      </p:sp>
      <p:pic>
        <p:nvPicPr>
          <p:cNvPr id="95" name="Shape 95"/>
          <p:cNvPicPr preferRelativeResize="0"/>
          <p:nvPr/>
        </p:nvPicPr>
        <p:blipFill>
          <a:blip r:embed="rId5">
            <a:alphaModFix/>
          </a:blip>
          <a:stretch>
            <a:fillRect/>
          </a:stretch>
        </p:blipFill>
        <p:spPr>
          <a:xfrm>
            <a:off x="6383150" y="119223"/>
            <a:ext cx="957000" cy="957000"/>
          </a:xfrm>
          <a:prstGeom prst="rect">
            <a:avLst/>
          </a:prstGeom>
          <a:noFill/>
          <a:ln>
            <a:noFill/>
          </a:ln>
        </p:spPr>
      </p:pic>
      <p:pic>
        <p:nvPicPr>
          <p:cNvPr id="96" name="Shape 96"/>
          <p:cNvPicPr preferRelativeResize="0"/>
          <p:nvPr/>
        </p:nvPicPr>
        <p:blipFill>
          <a:blip r:embed="rId6">
            <a:alphaModFix/>
          </a:blip>
          <a:stretch>
            <a:fillRect/>
          </a:stretch>
        </p:blipFill>
        <p:spPr>
          <a:xfrm>
            <a:off x="5231050" y="59786"/>
            <a:ext cx="1061545" cy="1075875"/>
          </a:xfrm>
          <a:prstGeom prst="rect">
            <a:avLst/>
          </a:prstGeom>
          <a:noFill/>
          <a:ln>
            <a:noFill/>
          </a:ln>
        </p:spPr>
      </p:pic>
      <p:pic>
        <p:nvPicPr>
          <p:cNvPr id="97" name="Shape 97"/>
          <p:cNvPicPr preferRelativeResize="0"/>
          <p:nvPr/>
        </p:nvPicPr>
        <p:blipFill>
          <a:blip r:embed="rId7">
            <a:alphaModFix/>
          </a:blip>
          <a:stretch>
            <a:fillRect/>
          </a:stretch>
        </p:blipFill>
        <p:spPr>
          <a:xfrm>
            <a:off x="6739925" y="-136052"/>
            <a:ext cx="2348524" cy="160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729450" y="541025"/>
            <a:ext cx="7688700" cy="535200"/>
          </a:xfrm>
          <a:prstGeom prst="rect">
            <a:avLst/>
          </a:prstGeom>
        </p:spPr>
        <p:txBody>
          <a:bodyPr wrap="square" lIns="91425" tIns="91425" rIns="91425" bIns="91425" anchor="t" anchorCtr="0">
            <a:noAutofit/>
          </a:bodyPr>
          <a:lstStyle/>
          <a:p>
            <a:pPr marL="0" lvl="0" indent="0">
              <a:spcBef>
                <a:spcPts val="0"/>
              </a:spcBef>
              <a:buNone/>
            </a:pPr>
            <a:r>
              <a:rPr lang="en"/>
              <a:t>Data Manipulation</a:t>
            </a:r>
          </a:p>
        </p:txBody>
      </p:sp>
      <p:sp>
        <p:nvSpPr>
          <p:cNvPr id="103" name="Shape 103"/>
          <p:cNvSpPr txBox="1">
            <a:spLocks noGrp="1"/>
          </p:cNvSpPr>
          <p:nvPr>
            <p:ph type="body" idx="1"/>
          </p:nvPr>
        </p:nvSpPr>
        <p:spPr>
          <a:xfrm>
            <a:off x="729450" y="1390125"/>
            <a:ext cx="7688700" cy="22611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Char char="●"/>
            </a:pPr>
            <a:r>
              <a:rPr lang="en" sz="1400"/>
              <a:t>CSV Manipulation</a:t>
            </a:r>
          </a:p>
          <a:p>
            <a:pPr marL="914400" lvl="1" indent="-317500" rtl="0">
              <a:spcBef>
                <a:spcPts val="0"/>
              </a:spcBef>
              <a:spcAft>
                <a:spcPts val="0"/>
              </a:spcAft>
              <a:buSzPts val="1400"/>
              <a:buChar char="○"/>
            </a:pPr>
            <a:r>
              <a:rPr lang="en" sz="1400"/>
              <a:t>The 17 CSV files were read using DictReader</a:t>
            </a:r>
          </a:p>
          <a:p>
            <a:pPr marL="914400" lvl="1" indent="-317500" rtl="0">
              <a:spcBef>
                <a:spcPts val="0"/>
              </a:spcBef>
              <a:spcAft>
                <a:spcPts val="0"/>
              </a:spcAft>
              <a:buSzPts val="1400"/>
              <a:buChar char="○"/>
            </a:pPr>
            <a:r>
              <a:rPr lang="en" sz="1400"/>
              <a:t>Each row for each CSV was run through filtration using</a:t>
            </a:r>
            <a:br>
              <a:rPr lang="en" sz="1400"/>
            </a:br>
            <a:r>
              <a:rPr lang="en" sz="1400"/>
              <a:t>Python 3</a:t>
            </a:r>
          </a:p>
          <a:p>
            <a:pPr marL="914400" lvl="1" indent="-317500" rtl="0">
              <a:spcBef>
                <a:spcPts val="0"/>
              </a:spcBef>
              <a:spcAft>
                <a:spcPts val="0"/>
              </a:spcAft>
              <a:buSzPts val="1400"/>
              <a:buChar char="○"/>
            </a:pPr>
            <a:r>
              <a:rPr lang="en" sz="1400"/>
              <a:t>Once the desired data structures were created, 7 new </a:t>
            </a:r>
            <a:br>
              <a:rPr lang="en" sz="1400"/>
            </a:br>
            <a:r>
              <a:rPr lang="en" sz="1400"/>
              <a:t>CSV files for seven separate teams were created </a:t>
            </a:r>
          </a:p>
          <a:p>
            <a:pPr marL="457200" lvl="0" indent="-317500" rtl="0">
              <a:spcBef>
                <a:spcPts val="0"/>
              </a:spcBef>
              <a:spcAft>
                <a:spcPts val="0"/>
              </a:spcAft>
              <a:buSzPts val="1400"/>
              <a:buChar char="●"/>
            </a:pPr>
            <a:r>
              <a:rPr lang="en" sz="1400"/>
              <a:t>Regular Expression</a:t>
            </a:r>
          </a:p>
          <a:p>
            <a:pPr marL="914400" lvl="1" indent="-317500" rtl="0">
              <a:spcBef>
                <a:spcPts val="0"/>
              </a:spcBef>
              <a:spcAft>
                <a:spcPts val="0"/>
              </a:spcAft>
              <a:buSzPts val="1400"/>
              <a:buChar char="○"/>
            </a:pPr>
            <a:r>
              <a:rPr lang="en" sz="1400"/>
              <a:t>Regular expression matching was then used to strip data from the set of .txt files</a:t>
            </a:r>
          </a:p>
          <a:p>
            <a:pPr marL="914400" lvl="1" indent="-317500" rtl="0">
              <a:spcBef>
                <a:spcPts val="0"/>
              </a:spcBef>
              <a:spcAft>
                <a:spcPts val="0"/>
              </a:spcAft>
              <a:buSzPts val="1400"/>
              <a:buChar char="○"/>
            </a:pPr>
            <a:r>
              <a:rPr lang="en" sz="1400"/>
              <a:t>The champions from each season was the desired data</a:t>
            </a:r>
          </a:p>
          <a:p>
            <a:pPr marL="914400" lvl="1" indent="-317500" rtl="0">
              <a:spcBef>
                <a:spcPts val="0"/>
              </a:spcBef>
              <a:spcAft>
                <a:spcPts val="0"/>
              </a:spcAft>
              <a:buSzPts val="1400"/>
              <a:buChar char="○"/>
            </a:pPr>
            <a:r>
              <a:rPr lang="en" sz="1400"/>
              <a:t>One new CSV file was created which contained the champions for each season </a:t>
            </a:r>
          </a:p>
          <a:p>
            <a:pPr marL="457200" lvl="0" indent="-317500" rtl="0">
              <a:spcBef>
                <a:spcPts val="0"/>
              </a:spcBef>
              <a:spcAft>
                <a:spcPts val="0"/>
              </a:spcAft>
              <a:buSzPts val="1400"/>
              <a:buChar char="●"/>
            </a:pPr>
            <a:r>
              <a:rPr lang="en" sz="1400"/>
              <a:t>Database Creation</a:t>
            </a:r>
          </a:p>
          <a:p>
            <a:pPr marL="914400" lvl="1" indent="-317500" rtl="0">
              <a:spcBef>
                <a:spcPts val="0"/>
              </a:spcBef>
              <a:spcAft>
                <a:spcPts val="0"/>
              </a:spcAft>
              <a:buSzPts val="1400"/>
              <a:buChar char="○"/>
            </a:pPr>
            <a:r>
              <a:rPr lang="en" sz="1400"/>
              <a:t>Initialized new database using SQLite via Python</a:t>
            </a:r>
          </a:p>
          <a:p>
            <a:pPr marL="914400" lvl="1" indent="-317500" rtl="0">
              <a:spcBef>
                <a:spcPts val="0"/>
              </a:spcBef>
              <a:spcAft>
                <a:spcPts val="0"/>
              </a:spcAft>
              <a:buSzPts val="1400"/>
              <a:buChar char="○"/>
            </a:pPr>
            <a:r>
              <a:rPr lang="en" sz="1400"/>
              <a:t>SQL Queries were then used to combine all of the CSV files created in previous steps</a:t>
            </a:r>
          </a:p>
          <a:p>
            <a:pPr marL="914400" lvl="1" indent="-317500" rtl="0">
              <a:spcBef>
                <a:spcPts val="0"/>
              </a:spcBef>
              <a:buSzPts val="1400"/>
              <a:buChar char="○"/>
            </a:pPr>
            <a:r>
              <a:rPr lang="en" sz="1400"/>
              <a:t>A final database table was created via and was used for visualization via RStudio</a:t>
            </a:r>
          </a:p>
        </p:txBody>
      </p:sp>
      <p:pic>
        <p:nvPicPr>
          <p:cNvPr id="104" name="Shape 104"/>
          <p:cNvPicPr preferRelativeResize="0"/>
          <p:nvPr/>
        </p:nvPicPr>
        <p:blipFill>
          <a:blip r:embed="rId3">
            <a:alphaModFix/>
          </a:blip>
          <a:stretch>
            <a:fillRect/>
          </a:stretch>
        </p:blipFill>
        <p:spPr>
          <a:xfrm>
            <a:off x="6446425" y="790375"/>
            <a:ext cx="2542324" cy="2376150"/>
          </a:xfrm>
          <a:prstGeom prst="rect">
            <a:avLst/>
          </a:prstGeom>
          <a:noFill/>
          <a:ln>
            <a:noFill/>
          </a:ln>
        </p:spPr>
      </p:pic>
      <p:pic>
        <p:nvPicPr>
          <p:cNvPr id="105" name="Shape 105"/>
          <p:cNvPicPr preferRelativeResize="0"/>
          <p:nvPr/>
        </p:nvPicPr>
        <p:blipFill>
          <a:blip r:embed="rId4">
            <a:alphaModFix/>
          </a:blip>
          <a:stretch>
            <a:fillRect/>
          </a:stretch>
        </p:blipFill>
        <p:spPr>
          <a:xfrm>
            <a:off x="5736050" y="957025"/>
            <a:ext cx="2198875" cy="77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47175" y="173301"/>
            <a:ext cx="7697400" cy="460500"/>
          </a:xfrm>
          <a:prstGeom prst="rect">
            <a:avLst/>
          </a:prstGeom>
        </p:spPr>
        <p:txBody>
          <a:bodyPr wrap="square" lIns="91425" tIns="91425" rIns="91425" bIns="91425" anchor="ctr" anchorCtr="0">
            <a:noAutofit/>
          </a:bodyPr>
          <a:lstStyle/>
          <a:p>
            <a:pPr marL="0" lvl="0" indent="0">
              <a:spcBef>
                <a:spcPts val="0"/>
              </a:spcBef>
              <a:buNone/>
            </a:pPr>
            <a:r>
              <a:rPr lang="en" sz="1800" b="1"/>
              <a:t>Time Series Visualization of Wins for “Big” Premier League Teams</a:t>
            </a:r>
          </a:p>
        </p:txBody>
      </p:sp>
      <p:pic>
        <p:nvPicPr>
          <p:cNvPr id="111" name="Shape 111"/>
          <p:cNvPicPr preferRelativeResize="0"/>
          <p:nvPr/>
        </p:nvPicPr>
        <p:blipFill>
          <a:blip r:embed="rId3">
            <a:alphaModFix/>
          </a:blip>
          <a:stretch>
            <a:fillRect/>
          </a:stretch>
        </p:blipFill>
        <p:spPr>
          <a:xfrm>
            <a:off x="469100" y="633801"/>
            <a:ext cx="8053560" cy="4282648"/>
          </a:xfrm>
          <a:prstGeom prst="rect">
            <a:avLst/>
          </a:prstGeom>
          <a:noFill/>
          <a:ln>
            <a:noFill/>
          </a:ln>
        </p:spPr>
      </p:pic>
      <p:pic>
        <p:nvPicPr>
          <p:cNvPr id="112" name="Shape 112"/>
          <p:cNvPicPr preferRelativeResize="0"/>
          <p:nvPr/>
        </p:nvPicPr>
        <p:blipFill>
          <a:blip r:embed="rId4">
            <a:alphaModFix/>
          </a:blip>
          <a:stretch>
            <a:fillRect/>
          </a:stretch>
        </p:blipFill>
        <p:spPr>
          <a:xfrm>
            <a:off x="7659825" y="1592850"/>
            <a:ext cx="1439700" cy="1957800"/>
          </a:xfrm>
          <a:prstGeom prst="rect">
            <a:avLst/>
          </a:prstGeom>
          <a:noFill/>
          <a:ln>
            <a:noFill/>
          </a:ln>
        </p:spPr>
      </p:pic>
      <p:pic>
        <p:nvPicPr>
          <p:cNvPr id="113" name="Shape 113"/>
          <p:cNvPicPr preferRelativeResize="0"/>
          <p:nvPr/>
        </p:nvPicPr>
        <p:blipFill>
          <a:blip r:embed="rId5">
            <a:alphaModFix/>
          </a:blip>
          <a:stretch>
            <a:fillRect/>
          </a:stretch>
        </p:blipFill>
        <p:spPr>
          <a:xfrm rot="-5400000">
            <a:off x="-514224" y="2354375"/>
            <a:ext cx="1609050" cy="580450"/>
          </a:xfrm>
          <a:prstGeom prst="rect">
            <a:avLst/>
          </a:prstGeom>
          <a:noFill/>
          <a:ln>
            <a:noFill/>
          </a:ln>
        </p:spPr>
      </p:pic>
      <p:pic>
        <p:nvPicPr>
          <p:cNvPr id="114" name="Shape 114"/>
          <p:cNvPicPr preferRelativeResize="0"/>
          <p:nvPr/>
        </p:nvPicPr>
        <p:blipFill>
          <a:blip r:embed="rId6">
            <a:alphaModFix/>
          </a:blip>
          <a:stretch>
            <a:fillRect/>
          </a:stretch>
        </p:blipFill>
        <p:spPr>
          <a:xfrm>
            <a:off x="3416498" y="4747075"/>
            <a:ext cx="982775" cy="3964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Raleway</vt:lpstr>
      <vt:lpstr>Arial</vt:lpstr>
      <vt:lpstr>Lato</vt:lpstr>
      <vt:lpstr>Streamline</vt:lpstr>
      <vt:lpstr>Time Series Visualization of “Big” English Premier League Teams</vt:lpstr>
      <vt:lpstr>Motivation &amp; Data Sources</vt:lpstr>
      <vt:lpstr>Data Manipulation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Visualization of “Big” English Premier League Teams</dc:title>
  <cp:lastModifiedBy>Tahmeed</cp:lastModifiedBy>
  <cp:revision>1</cp:revision>
  <dcterms:modified xsi:type="dcterms:W3CDTF">2017-12-10T04:40:04Z</dcterms:modified>
</cp:coreProperties>
</file>