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32" r:id="rId14"/>
    <p:sldId id="268" r:id="rId15"/>
    <p:sldId id="269" r:id="rId16"/>
    <p:sldId id="270" r:id="rId17"/>
    <p:sldId id="271" r:id="rId18"/>
    <p:sldId id="272" r:id="rId19"/>
    <p:sldId id="333" r:id="rId20"/>
    <p:sldId id="273" r:id="rId21"/>
    <p:sldId id="274" r:id="rId22"/>
    <p:sldId id="275" r:id="rId23"/>
    <p:sldId id="307" r:id="rId24"/>
    <p:sldId id="308" r:id="rId25"/>
    <p:sldId id="311" r:id="rId26"/>
    <p:sldId id="309" r:id="rId27"/>
    <p:sldId id="313" r:id="rId28"/>
    <p:sldId id="310" r:id="rId29"/>
    <p:sldId id="312"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278" r:id="rId48"/>
    <p:sldId id="280" r:id="rId49"/>
    <p:sldId id="281" r:id="rId50"/>
    <p:sldId id="283" r:id="rId51"/>
    <p:sldId id="284" r:id="rId52"/>
    <p:sldId id="285" r:id="rId53"/>
    <p:sldId id="289" r:id="rId54"/>
    <p:sldId id="286" r:id="rId55"/>
    <p:sldId id="287" r:id="rId56"/>
    <p:sldId id="290" r:id="rId57"/>
    <p:sldId id="291" r:id="rId58"/>
    <p:sldId id="293" r:id="rId59"/>
    <p:sldId id="314"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6800"/>
    <a:srgbClr val="B27233"/>
  </p:clrMru>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951" autoAdjust="0"/>
  </p:normalViewPr>
  <p:slideViewPr>
    <p:cSldViewPr>
      <p:cViewPr>
        <p:scale>
          <a:sx n="68" d="100"/>
          <a:sy n="68" d="100"/>
        </p:scale>
        <p:origin x="-1446"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07FF6901-7871-4854-BE4C-42E8A8EE9A53}" type="datetimeFigureOut">
              <a:rPr lang="en-US"/>
              <a:pPr>
                <a:defRPr/>
              </a:pPr>
              <a:t>2/16/2016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5FFA25E-B3EE-4FC4-95E2-A09901DF0DB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49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55</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56</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57</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914400"/>
            <a:ext cx="4038600" cy="533400"/>
          </a:xfrm>
        </p:spPr>
        <p:txBody>
          <a:bodyPr>
            <a:noAutofit/>
          </a:bodyPr>
          <a:lstStyle>
            <a:lvl1pPr>
              <a:defRPr sz="3200" b="1">
                <a:solidFill>
                  <a:srgbClr val="FFFFFF"/>
                </a:solidFill>
                <a:latin typeface="Tahoma" pitchFamily="34" charset="0"/>
                <a:cs typeface="Tahoma"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743200" y="1524000"/>
            <a:ext cx="3886200" cy="457200"/>
          </a:xfrm>
        </p:spPr>
        <p:txBody>
          <a:bodyPr>
            <a:noAutofit/>
          </a:bodyPr>
          <a:lstStyle>
            <a:lvl1pPr marL="0" indent="0" algn="ctr">
              <a:buNone/>
              <a:defRPr sz="2400">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2C0C32D-4DD0-4313-80DB-79A974923DCF}" type="datetime1">
              <a:rPr lang="en-US" smtClean="0"/>
              <a:pPr>
                <a:defRPr/>
              </a:pPr>
              <a:t>2/16/2016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514D9C-03B0-4D09-A2B9-8B9B4A69DB7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F01314-F444-4087-A567-5E8B7DB893E2}" type="datetime1">
              <a:rPr lang="en-US" smtClean="0"/>
              <a:pPr>
                <a:defRPr/>
              </a:pPr>
              <a:t>2/16/2016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3AE776-AF41-4956-8F74-24B902C2297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7875891-111B-4760-93A4-6298BD483446}" type="datetime1">
              <a:rPr lang="en-US" smtClean="0"/>
              <a:pPr>
                <a:defRPr/>
              </a:pPr>
              <a:t>2/16/2016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4C82FD-4E1B-405A-903A-2454ABB90CD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79C4C0-59AD-4D57-BF6A-3AB4E21CB1C1}" type="datetime1">
              <a:rPr lang="en-US" smtClean="0"/>
              <a:pPr>
                <a:defRPr/>
              </a:pPr>
              <a:t>2/16/2016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17A6D5-20D0-4C13-85B0-42FFC6FF63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E5C4AD-1D99-4E31-88DE-9A21E8D99584}" type="datetime1">
              <a:rPr lang="en-US" smtClean="0"/>
              <a:pPr>
                <a:defRPr/>
              </a:pPr>
              <a:t>2/16/2016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F56510-37DA-44D4-ADCD-F04FB568250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1E064E4-85DF-44F7-B448-0B1A36974393}" type="datetime1">
              <a:rPr lang="en-US" smtClean="0"/>
              <a:pPr>
                <a:defRPr/>
              </a:pPr>
              <a:t>2/16/2016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7CADF8-A054-4A11-A77D-7640A2D15D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BC63883-8669-4D99-8947-040BFCCB0325}" type="datetime1">
              <a:rPr lang="en-US" smtClean="0"/>
              <a:pPr>
                <a:defRPr/>
              </a:pPr>
              <a:t>2/16/2016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5E1EBF1-2F6B-4B69-B41F-39C840E6D6E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B22456B-2BF5-45D8-8428-889924E3EA77}" type="datetime1">
              <a:rPr lang="en-US" smtClean="0"/>
              <a:pPr>
                <a:defRPr/>
              </a:pPr>
              <a:t>2/16/2016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BB5EEA7-3616-4C49-BA4A-6382B4734FD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D809A57-F2D0-42C4-BDAC-1FA99DE3148B}" type="datetime1">
              <a:rPr lang="en-US" smtClean="0"/>
              <a:pPr>
                <a:defRPr/>
              </a:pPr>
              <a:t>2/16/2016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AF9A0D2-B4FD-46B1-B4FF-43D31607B9E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BC1A942-370F-4A15-9C04-6D038F713E53}" type="datetime1">
              <a:rPr lang="en-US" smtClean="0"/>
              <a:pPr>
                <a:defRPr/>
              </a:pPr>
              <a:t>2/16/2016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B185AB-9337-4545-AA4B-3C282646C8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E9C920-B1FF-4F66-87BB-D078EE02C2DC}" type="datetime1">
              <a:rPr lang="en-US" smtClean="0"/>
              <a:pPr>
                <a:defRPr/>
              </a:pPr>
              <a:t>2/16/2016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970196D-1FC3-4F25-8670-3286C124DCE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3716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2179638"/>
            <a:ext cx="8229600" cy="4297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3EFBCD2-20DE-4C9E-AD2F-B2385DECD3C6}" type="datetime1">
              <a:rPr lang="en-US" smtClean="0"/>
              <a:pPr>
                <a:defRPr/>
              </a:pPr>
              <a:t>2/16/2016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2E0006BD-18DA-4D34-AAA2-AC9688C7C3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ctr" rtl="0" eaLnBrk="1" fontAlgn="base" hangingPunct="1">
        <a:spcBef>
          <a:spcPct val="0"/>
        </a:spcBef>
        <a:spcAft>
          <a:spcPct val="0"/>
        </a:spcAft>
        <a:defRPr sz="4400" kern="1200">
          <a:solidFill>
            <a:schemeClr val="tx1"/>
          </a:solidFill>
          <a:latin typeface="Tahoma" pitchFamily="34" charset="0"/>
          <a:ea typeface="+mj-ea"/>
          <a:cs typeface="Tahoma" pitchFamily="34" charset="0"/>
        </a:defRPr>
      </a:lvl1pPr>
      <a:lvl2pPr algn="ctr" rtl="0" eaLnBrk="1" fontAlgn="base" hangingPunct="1">
        <a:spcBef>
          <a:spcPct val="0"/>
        </a:spcBef>
        <a:spcAft>
          <a:spcPct val="0"/>
        </a:spcAft>
        <a:defRPr sz="4400">
          <a:solidFill>
            <a:schemeClr val="tx1"/>
          </a:solidFill>
          <a:latin typeface="Tahoma" pitchFamily="112" charset="0"/>
          <a:cs typeface="Tahoma" pitchFamily="112" charset="0"/>
        </a:defRPr>
      </a:lvl2pPr>
      <a:lvl3pPr algn="ctr" rtl="0" eaLnBrk="1" fontAlgn="base" hangingPunct="1">
        <a:spcBef>
          <a:spcPct val="0"/>
        </a:spcBef>
        <a:spcAft>
          <a:spcPct val="0"/>
        </a:spcAft>
        <a:defRPr sz="4400">
          <a:solidFill>
            <a:schemeClr val="tx1"/>
          </a:solidFill>
          <a:latin typeface="Tahoma" pitchFamily="112" charset="0"/>
          <a:cs typeface="Tahoma" pitchFamily="112" charset="0"/>
        </a:defRPr>
      </a:lvl3pPr>
      <a:lvl4pPr algn="ctr" rtl="0" eaLnBrk="1" fontAlgn="base" hangingPunct="1">
        <a:spcBef>
          <a:spcPct val="0"/>
        </a:spcBef>
        <a:spcAft>
          <a:spcPct val="0"/>
        </a:spcAft>
        <a:defRPr sz="4400">
          <a:solidFill>
            <a:schemeClr val="tx1"/>
          </a:solidFill>
          <a:latin typeface="Tahoma" pitchFamily="112" charset="0"/>
          <a:cs typeface="Tahoma" pitchFamily="112" charset="0"/>
        </a:defRPr>
      </a:lvl4pPr>
      <a:lvl5pPr algn="ctr" rtl="0" eaLnBrk="1" fontAlgn="base" hangingPunct="1">
        <a:spcBef>
          <a:spcPct val="0"/>
        </a:spcBef>
        <a:spcAft>
          <a:spcPct val="0"/>
        </a:spcAft>
        <a:defRPr sz="4400">
          <a:solidFill>
            <a:schemeClr val="tx1"/>
          </a:solidFill>
          <a:latin typeface="Tahoma" pitchFamily="112" charset="0"/>
          <a:cs typeface="Tahoma" pitchFamily="112" charset="0"/>
        </a:defRPr>
      </a:lvl5pPr>
      <a:lvl6pPr marL="457200" algn="ctr" rtl="0" eaLnBrk="1" fontAlgn="base" hangingPunct="1">
        <a:spcBef>
          <a:spcPct val="0"/>
        </a:spcBef>
        <a:spcAft>
          <a:spcPct val="0"/>
        </a:spcAft>
        <a:defRPr sz="4400">
          <a:solidFill>
            <a:schemeClr val="tx1"/>
          </a:solidFill>
          <a:latin typeface="Tahoma" pitchFamily="112" charset="0"/>
          <a:cs typeface="Tahoma" pitchFamily="112" charset="0"/>
        </a:defRPr>
      </a:lvl6pPr>
      <a:lvl7pPr marL="914400" algn="ctr" rtl="0" eaLnBrk="1" fontAlgn="base" hangingPunct="1">
        <a:spcBef>
          <a:spcPct val="0"/>
        </a:spcBef>
        <a:spcAft>
          <a:spcPct val="0"/>
        </a:spcAft>
        <a:defRPr sz="4400">
          <a:solidFill>
            <a:schemeClr val="tx1"/>
          </a:solidFill>
          <a:latin typeface="Tahoma" pitchFamily="112" charset="0"/>
          <a:cs typeface="Tahoma" pitchFamily="112" charset="0"/>
        </a:defRPr>
      </a:lvl7pPr>
      <a:lvl8pPr marL="1371600" algn="ctr" rtl="0" eaLnBrk="1" fontAlgn="base" hangingPunct="1">
        <a:spcBef>
          <a:spcPct val="0"/>
        </a:spcBef>
        <a:spcAft>
          <a:spcPct val="0"/>
        </a:spcAft>
        <a:defRPr sz="4400">
          <a:solidFill>
            <a:schemeClr val="tx1"/>
          </a:solidFill>
          <a:latin typeface="Tahoma" pitchFamily="112" charset="0"/>
          <a:cs typeface="Tahoma" pitchFamily="112" charset="0"/>
        </a:defRPr>
      </a:lvl8pPr>
      <a:lvl9pPr marL="1828800" algn="ctr" rtl="0" eaLnBrk="1" fontAlgn="base" hangingPunct="1">
        <a:spcBef>
          <a:spcPct val="0"/>
        </a:spcBef>
        <a:spcAft>
          <a:spcPct val="0"/>
        </a:spcAft>
        <a:defRPr sz="4400">
          <a:solidFill>
            <a:schemeClr val="tx1"/>
          </a:solidFill>
          <a:latin typeface="Tahoma" pitchFamily="112" charset="0"/>
          <a:cs typeface="Tahoma" pitchFamily="112" charset="0"/>
        </a:defRPr>
      </a:lvl9pPr>
    </p:titleStyle>
    <p:bodyStyle>
      <a:lvl1pPr marL="342900" indent="-3429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838200"/>
            <a:ext cx="8991600" cy="1066800"/>
          </a:xfrm>
        </p:spPr>
        <p:txBody>
          <a:bodyPr rtlCol="0"/>
          <a:lstStyle/>
          <a:p>
            <a:pPr fontAlgn="auto">
              <a:spcAft>
                <a:spcPts val="0"/>
              </a:spcAft>
              <a:defRPr/>
            </a:pPr>
            <a:r>
              <a:rPr lang="en-US" dirty="0" smtClean="0">
                <a:solidFill>
                  <a:schemeClr val="tx1"/>
                </a:solidFill>
                <a:latin typeface="Bell MT" pitchFamily="18" charset="0"/>
              </a:rPr>
              <a:t>Software Engineering : </a:t>
            </a:r>
            <a:r>
              <a:rPr lang="en-US" u="sng" dirty="0" smtClean="0">
                <a:solidFill>
                  <a:schemeClr val="tx1"/>
                </a:solidFill>
                <a:latin typeface="Bell MT" pitchFamily="18" charset="0"/>
              </a:rPr>
              <a:t>Analysis</a:t>
            </a:r>
            <a:endParaRPr lang="en-US" u="sng" dirty="0">
              <a:solidFill>
                <a:schemeClr val="tx1"/>
              </a:solidFill>
              <a:effectLst>
                <a:outerShdw blurRad="38100" dist="38100" dir="2700000" algn="tl">
                  <a:srgbClr val="000000">
                    <a:alpha val="43137"/>
                  </a:srgbClr>
                </a:outerShdw>
              </a:effectLst>
              <a:latin typeface="Bell MT" pitchFamily="18" charset="0"/>
            </a:endParaRPr>
          </a:p>
        </p:txBody>
      </p:sp>
      <p:sp>
        <p:nvSpPr>
          <p:cNvPr id="7" name="Subtitle 6"/>
          <p:cNvSpPr>
            <a:spLocks noGrp="1"/>
          </p:cNvSpPr>
          <p:nvPr>
            <p:ph type="subTitle" idx="1"/>
          </p:nvPr>
        </p:nvSpPr>
        <p:spPr>
          <a:xfrm>
            <a:off x="152400" y="6324600"/>
            <a:ext cx="2362200" cy="304800"/>
          </a:xfrm>
        </p:spPr>
        <p:txBody>
          <a:bodyPr rtlCol="0"/>
          <a:lstStyle/>
          <a:p>
            <a:pPr fontAlgn="auto">
              <a:spcAft>
                <a:spcPts val="0"/>
              </a:spcAft>
              <a:buFont typeface="Arial" pitchFamily="34" charset="0"/>
              <a:buNone/>
              <a:defRPr/>
            </a:pPr>
            <a:r>
              <a:rPr lang="en-US" sz="1400" b="1" dirty="0" smtClean="0">
                <a:solidFill>
                  <a:srgbClr val="7030A0"/>
                </a:solidFill>
                <a:effectLst>
                  <a:outerShdw blurRad="38100" dist="38100" dir="2700000" algn="tl">
                    <a:srgbClr val="000000">
                      <a:alpha val="43137"/>
                    </a:srgbClr>
                  </a:outerShdw>
                </a:effectLst>
                <a:latin typeface="Book Antiqua" pitchFamily="18" charset="0"/>
              </a:rPr>
              <a:t>Lecture 7</a:t>
            </a:r>
            <a:endParaRPr lang="en-US" sz="1400" b="1" dirty="0">
              <a:solidFill>
                <a:srgbClr val="7030A0"/>
              </a:solidFill>
              <a:effectLst>
                <a:outerShdw blurRad="38100" dist="38100" dir="2700000" algn="tl">
                  <a:srgbClr val="000000">
                    <a:alpha val="43137"/>
                  </a:srgbClr>
                </a:outerShdw>
              </a:effectLst>
              <a:latin typeface="Book Antiqu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Synchronization Bar</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10</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7" name="Content Placeholder 2"/>
          <p:cNvSpPr txBox="1">
            <a:spLocks/>
          </p:cNvSpPr>
          <p:nvPr/>
        </p:nvSpPr>
        <p:spPr bwMode="auto">
          <a:xfrm>
            <a:off x="228600" y="1524000"/>
            <a:ext cx="8458200" cy="685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marL="342900" marR="0" lvl="0" indent="-342900" algn="just"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0" i="0" u="none" strike="noStrike" kern="1200" cap="none" spc="0" normalizeH="0" baseline="0" noProof="0" smtClean="0">
                <a:ln>
                  <a:noFill/>
                </a:ln>
                <a:solidFill>
                  <a:schemeClr val="tx1"/>
                </a:solidFill>
                <a:effectLst/>
                <a:uLnTx/>
                <a:uFillTx/>
                <a:latin typeface="Arial Rounded MT Bold" pitchFamily="34" charset="0"/>
                <a:ea typeface="+mn-ea"/>
                <a:cs typeface="+mn-cs"/>
              </a:rPr>
              <a:t>A Synchronization Bar is used to describe an intermediary step in a process in an activity diagram.  This intermediary process re-establishes a logical level, usually the result of several inputs.</a:t>
            </a:r>
            <a:endParaRPr kumimoji="0" lang="en-US" sz="2000" b="0"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pic>
        <p:nvPicPr>
          <p:cNvPr id="8" name="Picture 4" descr="Horizontal Synchronization Bar"/>
          <p:cNvPicPr>
            <a:picLocks noChangeAspect="1" noChangeArrowheads="1"/>
          </p:cNvPicPr>
          <p:nvPr/>
        </p:nvPicPr>
        <p:blipFill>
          <a:blip r:embed="rId3"/>
          <a:srcRect/>
          <a:stretch>
            <a:fillRect/>
          </a:stretch>
        </p:blipFill>
        <p:spPr bwMode="auto">
          <a:xfrm>
            <a:off x="0" y="3200400"/>
            <a:ext cx="3630703" cy="2057400"/>
          </a:xfrm>
          <a:prstGeom prst="rect">
            <a:avLst/>
          </a:prstGeom>
          <a:noFill/>
        </p:spPr>
      </p:pic>
      <p:pic>
        <p:nvPicPr>
          <p:cNvPr id="9" name="Picture 2" descr="Vertical Synchronization Bar"/>
          <p:cNvPicPr>
            <a:picLocks noChangeAspect="1" noChangeArrowheads="1"/>
          </p:cNvPicPr>
          <p:nvPr/>
        </p:nvPicPr>
        <p:blipFill>
          <a:blip r:embed="rId4"/>
          <a:srcRect/>
          <a:stretch>
            <a:fillRect/>
          </a:stretch>
        </p:blipFill>
        <p:spPr bwMode="auto">
          <a:xfrm>
            <a:off x="4648200" y="2209800"/>
            <a:ext cx="3835683" cy="2438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11</a:t>
            </a:fld>
            <a:endParaRPr lang="en-US"/>
          </a:p>
        </p:txBody>
      </p:sp>
      <p:pic>
        <p:nvPicPr>
          <p:cNvPr id="7" name="Picture 2" descr="http://www.tutorialspoint.com/images/uml_activity_diagram.jpg"/>
          <p:cNvPicPr>
            <a:picLocks noChangeAspect="1" noChangeArrowheads="1"/>
          </p:cNvPicPr>
          <p:nvPr/>
        </p:nvPicPr>
        <p:blipFill>
          <a:blip r:embed="rId3"/>
          <a:srcRect/>
          <a:stretch>
            <a:fillRect/>
          </a:stretch>
        </p:blipFill>
        <p:spPr bwMode="auto">
          <a:xfrm>
            <a:off x="-1" y="0"/>
            <a:ext cx="9351815" cy="6858000"/>
          </a:xfrm>
          <a:prstGeom prst="rect">
            <a:avLst/>
          </a:prstGeom>
          <a:noFill/>
        </p:spPr>
      </p:pic>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Activity Diagram :Log in System</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12</a:t>
            </a:fld>
            <a:endParaRPr lang="en-US"/>
          </a:p>
        </p:txBody>
      </p:sp>
      <p:pic>
        <p:nvPicPr>
          <p:cNvPr id="8" name="Picture 2" descr="http://www.hostitwise.com/software_design/images/nenios_activity_diagram_logging.gif"/>
          <p:cNvPicPr>
            <a:picLocks noChangeAspect="1" noChangeArrowheads="1"/>
          </p:cNvPicPr>
          <p:nvPr/>
        </p:nvPicPr>
        <p:blipFill>
          <a:blip r:embed="rId3"/>
          <a:srcRect/>
          <a:stretch>
            <a:fillRect/>
          </a:stretch>
        </p:blipFill>
        <p:spPr bwMode="auto">
          <a:xfrm>
            <a:off x="1" y="1379808"/>
            <a:ext cx="9144000" cy="5478192"/>
          </a:xfrm>
          <a:prstGeom prst="rect">
            <a:avLst/>
          </a:prstGeom>
          <a:noFill/>
        </p:spPr>
      </p:pic>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t_activityDiagrams_fig6.gif"/>
          <p:cNvPicPr>
            <a:picLocks noGrp="1" noChangeAspect="1"/>
          </p:cNvPicPr>
          <p:nvPr>
            <p:ph idx="1"/>
          </p:nvPr>
        </p:nvPicPr>
        <p:blipFill>
          <a:blip r:embed="rId2"/>
          <a:stretch>
            <a:fillRect/>
          </a:stretch>
        </p:blipFill>
        <p:spPr>
          <a:xfrm>
            <a:off x="1143000" y="0"/>
            <a:ext cx="6282138" cy="6858000"/>
          </a:xfrm>
        </p:spPr>
      </p:pic>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pPr lvl="0" algn="r">
              <a:defRPr/>
            </a:pPr>
            <a:r>
              <a:rPr lang="en-US" sz="2400" dirty="0" smtClean="0"/>
              <a:t>Shopping Cart System</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14</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7" name="Picture 2" descr="http://www.modernanalyst.com/Portals/0/Public%20Uploads/EA_ActivityDiagram.jpg"/>
          <p:cNvPicPr>
            <a:picLocks noChangeAspect="1" noChangeArrowheads="1"/>
          </p:cNvPicPr>
          <p:nvPr/>
        </p:nvPicPr>
        <p:blipFill>
          <a:blip r:embed="rId3"/>
          <a:srcRect/>
          <a:stretch>
            <a:fillRect/>
          </a:stretch>
        </p:blipFill>
        <p:spPr bwMode="auto">
          <a:xfrm>
            <a:off x="0" y="0"/>
            <a:ext cx="4800600" cy="6858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15</a:t>
            </a:fld>
            <a:endParaRPr lang="en-US"/>
          </a:p>
        </p:txBody>
      </p:sp>
      <p:pic>
        <p:nvPicPr>
          <p:cNvPr id="7" name="Picture 2"/>
          <p:cNvPicPr>
            <a:picLocks noChangeAspect="1" noChangeArrowheads="1"/>
          </p:cNvPicPr>
          <p:nvPr/>
        </p:nvPicPr>
        <p:blipFill>
          <a:blip r:embed="rId3"/>
          <a:srcRect/>
          <a:stretch>
            <a:fillRect/>
          </a:stretch>
        </p:blipFill>
        <p:spPr bwMode="auto">
          <a:xfrm>
            <a:off x="70340" y="0"/>
            <a:ext cx="7239000" cy="6858000"/>
          </a:xfrm>
          <a:prstGeom prst="rect">
            <a:avLst/>
          </a:prstGeom>
          <a:noFill/>
          <a:ln w="9525">
            <a:noFill/>
            <a:miter lim="800000"/>
            <a:headEnd/>
            <a:tailEnd/>
          </a:ln>
          <a:effectLst/>
        </p:spPr>
      </p:pic>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Swim lane Diagram</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16</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8" name="Text Box 4"/>
          <p:cNvSpPr txBox="1">
            <a:spLocks noChangeArrowheads="1"/>
          </p:cNvSpPr>
          <p:nvPr/>
        </p:nvSpPr>
        <p:spPr bwMode="auto">
          <a:xfrm>
            <a:off x="228600" y="1560513"/>
            <a:ext cx="8686800" cy="4093428"/>
          </a:xfrm>
          <a:prstGeom prst="rect">
            <a:avLst/>
          </a:prstGeom>
          <a:noFill/>
          <a:ln w="12700">
            <a:noFill/>
            <a:miter lim="800000"/>
            <a:headEnd/>
            <a:tailEnd/>
          </a:ln>
          <a:effectLst/>
        </p:spPr>
        <p:txBody>
          <a:bodyPr wrap="square">
            <a:spAutoFit/>
          </a:bodyPr>
          <a:lstStyle/>
          <a:p>
            <a:pPr>
              <a:spcBef>
                <a:spcPct val="50000"/>
              </a:spcBef>
              <a:buFont typeface="Arial" pitchFamily="34" charset="0"/>
              <a:buChar char="•"/>
            </a:pPr>
            <a:r>
              <a:rPr lang="en-US" sz="2000" b="0" dirty="0" smtClean="0">
                <a:effectLst>
                  <a:outerShdw blurRad="38100" dist="38100" dir="2700000" algn="tl">
                    <a:srgbClr val="C0C0C0"/>
                  </a:outerShdw>
                </a:effectLst>
                <a:latin typeface="Cambria" pitchFamily="18" charset="0"/>
              </a:rPr>
              <a:t> Allows </a:t>
            </a:r>
            <a:r>
              <a:rPr lang="en-US" sz="2000" b="0" dirty="0">
                <a:effectLst>
                  <a:outerShdw blurRad="38100" dist="38100" dir="2700000" algn="tl">
                    <a:srgbClr val="C0C0C0"/>
                  </a:outerShdw>
                </a:effectLst>
                <a:latin typeface="Cambria" pitchFamily="18" charset="0"/>
              </a:rPr>
              <a:t>the modeler to represent the flow of activities described by the use-case and at the same time indicate which actor </a:t>
            </a:r>
            <a:r>
              <a:rPr lang="en-US" sz="2000" b="0" i="1" dirty="0">
                <a:effectLst>
                  <a:outerShdw blurRad="38100" dist="38100" dir="2700000" algn="tl">
                    <a:srgbClr val="C0C0C0"/>
                  </a:outerShdw>
                </a:effectLst>
                <a:latin typeface="Cambria" pitchFamily="18" charset="0"/>
              </a:rPr>
              <a:t>(if there are multiple actors involved in a specific use-case)</a:t>
            </a:r>
            <a:r>
              <a:rPr lang="en-US" sz="2000" b="0" dirty="0">
                <a:effectLst>
                  <a:outerShdw blurRad="38100" dist="38100" dir="2700000" algn="tl">
                    <a:srgbClr val="C0C0C0"/>
                  </a:outerShdw>
                </a:effectLst>
                <a:latin typeface="Cambria" pitchFamily="18" charset="0"/>
              </a:rPr>
              <a:t> or analysis class has responsibility for the action described by an activity </a:t>
            </a:r>
            <a:r>
              <a:rPr lang="en-US" sz="2000" b="0" dirty="0" smtClean="0">
                <a:effectLst>
                  <a:outerShdw blurRad="38100" dist="38100" dir="2700000" algn="tl">
                    <a:srgbClr val="C0C0C0"/>
                  </a:outerShdw>
                </a:effectLst>
                <a:latin typeface="Cambria" pitchFamily="18" charset="0"/>
              </a:rPr>
              <a:t>rectangle</a:t>
            </a:r>
          </a:p>
          <a:p>
            <a:pPr>
              <a:spcBef>
                <a:spcPct val="50000"/>
              </a:spcBef>
            </a:pPr>
            <a:endParaRPr lang="en-US" sz="2000" b="0" dirty="0" smtClean="0">
              <a:effectLst>
                <a:outerShdw blurRad="38100" dist="38100" dir="2700000" algn="tl">
                  <a:srgbClr val="C0C0C0"/>
                </a:outerShdw>
              </a:effectLst>
              <a:latin typeface="Cambria" pitchFamily="18" charset="0"/>
            </a:endParaRPr>
          </a:p>
          <a:p>
            <a:pPr>
              <a:buFont typeface="Arial" pitchFamily="34" charset="0"/>
              <a:buChar char="•"/>
            </a:pPr>
            <a:r>
              <a:rPr lang="en-US" sz="2000" dirty="0" smtClean="0">
                <a:latin typeface="Cambria" pitchFamily="18" charset="0"/>
              </a:rPr>
              <a:t> A swim lane diagram, sometimes called a cross-functional diagram</a:t>
            </a:r>
          </a:p>
          <a:p>
            <a:pPr>
              <a:buFont typeface="Arial" pitchFamily="34" charset="0"/>
              <a:buChar char="•"/>
            </a:pPr>
            <a:endParaRPr lang="en-US" sz="2000" dirty="0" smtClean="0">
              <a:latin typeface="Cambria" pitchFamily="18" charset="0"/>
            </a:endParaRPr>
          </a:p>
          <a:p>
            <a:pPr>
              <a:buFont typeface="Arial" pitchFamily="34" charset="0"/>
              <a:buChar char="•"/>
            </a:pPr>
            <a:r>
              <a:rPr lang="en-US" sz="2000" dirty="0" smtClean="0">
                <a:latin typeface="Cambria" pitchFamily="18" charset="0"/>
              </a:rPr>
              <a:t>  It is a process flowchart that provides richer information on </a:t>
            </a:r>
            <a:r>
              <a:rPr lang="en-US" sz="2000" b="1" dirty="0" smtClean="0">
                <a:solidFill>
                  <a:srgbClr val="FF0000"/>
                </a:solidFill>
                <a:latin typeface="Cambria" pitchFamily="18" charset="0"/>
              </a:rPr>
              <a:t>who</a:t>
            </a:r>
            <a:r>
              <a:rPr lang="en-US" sz="2000" dirty="0" smtClean="0">
                <a:latin typeface="Cambria" pitchFamily="18" charset="0"/>
              </a:rPr>
              <a:t> does </a:t>
            </a:r>
            <a:r>
              <a:rPr lang="en-US" sz="2000" b="1" dirty="0" smtClean="0">
                <a:solidFill>
                  <a:srgbClr val="FF0000"/>
                </a:solidFill>
                <a:latin typeface="Cambria" pitchFamily="18" charset="0"/>
              </a:rPr>
              <a:t>what</a:t>
            </a:r>
            <a:r>
              <a:rPr lang="en-US" sz="2000" dirty="0" smtClean="0">
                <a:latin typeface="Cambria" pitchFamily="18" charset="0"/>
              </a:rPr>
              <a:t>.</a:t>
            </a:r>
          </a:p>
          <a:p>
            <a:r>
              <a:rPr lang="en-US" sz="2000" dirty="0" smtClean="0">
                <a:latin typeface="Cambria" pitchFamily="18" charset="0"/>
              </a:rPr>
              <a:t> </a:t>
            </a:r>
          </a:p>
          <a:p>
            <a:pPr>
              <a:buFont typeface="Arial" pitchFamily="34" charset="0"/>
              <a:buChar char="•"/>
            </a:pPr>
            <a:r>
              <a:rPr lang="en-US" sz="2000" dirty="0" smtClean="0">
                <a:latin typeface="Cambria" pitchFamily="18" charset="0"/>
              </a:rPr>
              <a:t> It can also be expanded to show times—</a:t>
            </a:r>
            <a:r>
              <a:rPr lang="en-US" sz="2000" b="1" dirty="0" smtClean="0">
                <a:solidFill>
                  <a:srgbClr val="FF0000"/>
                </a:solidFill>
                <a:latin typeface="Cambria" pitchFamily="18" charset="0"/>
              </a:rPr>
              <a:t>when</a:t>
            </a:r>
            <a:r>
              <a:rPr lang="en-US" sz="2000" dirty="0" smtClean="0">
                <a:latin typeface="Cambria" pitchFamily="18" charset="0"/>
              </a:rPr>
              <a:t> tasks are done and </a:t>
            </a:r>
            <a:r>
              <a:rPr lang="en-US" sz="2000" b="1" dirty="0" smtClean="0">
                <a:solidFill>
                  <a:srgbClr val="FF0000"/>
                </a:solidFill>
                <a:latin typeface="Cambria" pitchFamily="18" charset="0"/>
              </a:rPr>
              <a:t>how long </a:t>
            </a:r>
            <a:r>
              <a:rPr lang="en-US" sz="2000" dirty="0" smtClean="0">
                <a:latin typeface="Cambria" pitchFamily="18" charset="0"/>
              </a:rPr>
              <a:t>they take.</a:t>
            </a:r>
          </a:p>
          <a:p>
            <a:pPr>
              <a:spcBef>
                <a:spcPct val="50000"/>
              </a:spcBef>
            </a:pPr>
            <a:endParaRPr lang="en-US" sz="2000" b="0" dirty="0">
              <a:effectLst>
                <a:outerShdw blurRad="38100" dist="38100" dir="2700000" algn="tl">
                  <a:srgbClr val="C0C0C0"/>
                </a:outerShdw>
              </a:effectLst>
              <a:latin typeface="Cambri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Swim lane Diagram</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17</a:t>
            </a:fld>
            <a:endParaRPr lang="en-US"/>
          </a:p>
        </p:txBody>
      </p:sp>
      <p:pic>
        <p:nvPicPr>
          <p:cNvPr id="7" name="Picture 2" descr="http://www.ieeta.pt/sias/courses/aps/resources/Borland_PracticalUML/activity.gif"/>
          <p:cNvPicPr>
            <a:picLocks noChangeAspect="1" noChangeArrowheads="1"/>
          </p:cNvPicPr>
          <p:nvPr/>
        </p:nvPicPr>
        <p:blipFill>
          <a:blip r:embed="rId3"/>
          <a:srcRect/>
          <a:stretch>
            <a:fillRect/>
          </a:stretch>
        </p:blipFill>
        <p:spPr bwMode="auto">
          <a:xfrm>
            <a:off x="0" y="0"/>
            <a:ext cx="9222828" cy="6858000"/>
          </a:xfrm>
          <a:prstGeom prst="rect">
            <a:avLst/>
          </a:prstGeom>
          <a:noFill/>
        </p:spPr>
      </p:pic>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Swim lane Diagram</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18</a:t>
            </a:fld>
            <a:endParaRPr lang="en-US"/>
          </a:p>
        </p:txBody>
      </p:sp>
      <p:pic>
        <p:nvPicPr>
          <p:cNvPr id="8" name="Picture 2" descr="http://www.modernanalyst.com/Portals/0/Public%20Uploads/EA_ActivityDiagramPartitioned.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activity.3.gif"/>
          <p:cNvPicPr>
            <a:picLocks noGrp="1" noChangeAspect="1"/>
          </p:cNvPicPr>
          <p:nvPr>
            <p:ph idx="1"/>
          </p:nvPr>
        </p:nvPicPr>
        <p:blipFill>
          <a:blip r:embed="rId2"/>
          <a:stretch>
            <a:fillRect/>
          </a:stretch>
        </p:blipFill>
        <p:spPr>
          <a:xfrm>
            <a:off x="1524000" y="0"/>
            <a:ext cx="5181600" cy="6795169"/>
          </a:xfrm>
        </p:spPr>
      </p:pic>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447800"/>
            <a:ext cx="8229600" cy="381000"/>
          </a:xfrm>
        </p:spPr>
        <p:txBody>
          <a:bodyPr/>
          <a:lstStyle/>
          <a:p>
            <a:r>
              <a:rPr lang="en-US" sz="2800" b="1" dirty="0" smtClean="0">
                <a:solidFill>
                  <a:srgbClr val="002060"/>
                </a:solidFill>
                <a:latin typeface="Book Antiqua" pitchFamily="18" charset="0"/>
              </a:rPr>
              <a:t>Software Analysis</a:t>
            </a:r>
            <a:endParaRPr lang="en-US" sz="2800" b="1" dirty="0" smtClean="0">
              <a:solidFill>
                <a:srgbClr val="002060"/>
              </a:solidFill>
              <a:latin typeface="Book Antiqua" pitchFamily="18" charset="0"/>
              <a:cs typeface="Tahoma" pitchFamily="112"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a:t>
            </a:fld>
            <a:endParaRPr lang="en-US"/>
          </a:p>
        </p:txBody>
      </p:sp>
      <p:sp>
        <p:nvSpPr>
          <p:cNvPr id="6" name="Content Placeholder 2"/>
          <p:cNvSpPr>
            <a:spLocks noGrp="1"/>
          </p:cNvSpPr>
          <p:nvPr>
            <p:ph idx="1"/>
          </p:nvPr>
        </p:nvSpPr>
        <p:spPr>
          <a:xfrm>
            <a:off x="457200" y="2057400"/>
            <a:ext cx="8229600" cy="4068763"/>
          </a:xfrm>
        </p:spPr>
        <p:txBody>
          <a:bodyPr/>
          <a:lstStyle/>
          <a:p>
            <a:pPr marL="514350" indent="-514350">
              <a:buFont typeface="+mj-lt"/>
              <a:buAutoNum type="romanUcPeriod"/>
            </a:pPr>
            <a:r>
              <a:rPr lang="en-GB" dirty="0" smtClean="0">
                <a:latin typeface="Cambria" pitchFamily="18" charset="0"/>
              </a:rPr>
              <a:t>Analysis Modelling</a:t>
            </a:r>
          </a:p>
          <a:p>
            <a:pPr marL="514350" indent="-514350">
              <a:buFont typeface="+mj-lt"/>
              <a:buAutoNum type="romanUcPeriod"/>
            </a:pPr>
            <a:r>
              <a:rPr lang="en-GB" dirty="0" smtClean="0">
                <a:latin typeface="Cambria" pitchFamily="18" charset="0"/>
              </a:rPr>
              <a:t>Project Management</a:t>
            </a:r>
          </a:p>
          <a:p>
            <a:pPr marL="514350" indent="-514350">
              <a:buFont typeface="+mj-lt"/>
              <a:buAutoNum type="romanUcPeriod"/>
            </a:pPr>
            <a:r>
              <a:rPr lang="en-GB" dirty="0" smtClean="0">
                <a:latin typeface="Cambria" pitchFamily="18" charset="0"/>
              </a:rPr>
              <a:t>Project planning and Scheduling</a:t>
            </a:r>
          </a:p>
          <a:p>
            <a:pPr marL="514350" indent="-514350">
              <a:buFont typeface="+mj-lt"/>
              <a:buAutoNum type="romanUcPeriod"/>
            </a:pPr>
            <a:r>
              <a:rPr lang="en-GB" dirty="0" smtClean="0">
                <a:latin typeface="Cambria" pitchFamily="18" charset="0"/>
              </a:rPr>
              <a:t>Project Estimation</a:t>
            </a:r>
          </a:p>
          <a:p>
            <a:pPr marL="514350" indent="-514350">
              <a:buFont typeface="+mj-lt"/>
              <a:buAutoNum type="romanUcPeriod"/>
            </a:pPr>
            <a:r>
              <a:rPr lang="en-GB" dirty="0" smtClean="0">
                <a:latin typeface="Cambria" pitchFamily="18" charset="0"/>
              </a:rPr>
              <a:t>Quality Management</a:t>
            </a:r>
          </a:p>
          <a:p>
            <a:endParaRPr lang="en-GB" dirty="0" smtClean="0">
              <a:latin typeface="Cambr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Swim lane Diagram</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20</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7" name="Picture 2" descr="http://www.st.cs.uni-saarland.de/edu/se/2009/slides/sample_activity_diagram.gif"/>
          <p:cNvPicPr>
            <a:picLocks noChangeAspect="1" noChangeArrowheads="1"/>
          </p:cNvPicPr>
          <p:nvPr/>
        </p:nvPicPr>
        <p:blipFill>
          <a:blip r:embed="rId3"/>
          <a:srcRect/>
          <a:stretch>
            <a:fillRect/>
          </a:stretch>
        </p:blipFill>
        <p:spPr bwMode="auto">
          <a:xfrm>
            <a:off x="0" y="0"/>
            <a:ext cx="6096000" cy="6858000"/>
          </a:xfrm>
          <a:prstGeom prst="rect">
            <a:avLst/>
          </a:prstGeom>
          <a:noFill/>
        </p:spPr>
      </p:pic>
      <p:sp>
        <p:nvSpPr>
          <p:cNvPr id="9" name="Title 1"/>
          <p:cNvSpPr txBox="1">
            <a:spLocks/>
          </p:cNvSpPr>
          <p:nvPr/>
        </p:nvSpPr>
        <p:spPr bwMode="auto">
          <a:xfrm>
            <a:off x="6096000" y="762000"/>
            <a:ext cx="2682618" cy="334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Tahoma" pitchFamily="34" charset="0"/>
                <a:ea typeface="+mj-ea"/>
                <a:cs typeface="Tahoma" pitchFamily="34" charset="0"/>
              </a:rPr>
              <a:t>Reservation System</a:t>
            </a:r>
            <a:endParaRPr kumimoji="0" lang="en-US" sz="2000" b="0" i="0" u="none" strike="noStrike" kern="1200" cap="none" spc="0" normalizeH="0" baseline="0" noProof="0" dirty="0">
              <a:ln>
                <a:noFill/>
              </a:ln>
              <a:solidFill>
                <a:schemeClr val="tx1"/>
              </a:solidFill>
              <a:effectLst/>
              <a:uLnTx/>
              <a:uFillTx/>
              <a:latin typeface="Tahoma" pitchFamily="34" charset="0"/>
              <a:ea typeface="+mj-ea"/>
              <a:cs typeface="Tahom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Swim lane Diagram</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21</a:t>
            </a:fld>
            <a:endParaRPr lang="en-US"/>
          </a:p>
        </p:txBody>
      </p:sp>
      <p:pic>
        <p:nvPicPr>
          <p:cNvPr id="7" name="Picture 4" descr="http://www.codeproject.com/KB/aspnet/SoftArch6/WithSwimlanes.JPG"/>
          <p:cNvPicPr>
            <a:picLocks noChangeAspect="1" noChangeArrowheads="1"/>
          </p:cNvPicPr>
          <p:nvPr/>
        </p:nvPicPr>
        <p:blipFill>
          <a:blip r:embed="rId3"/>
          <a:srcRect/>
          <a:stretch>
            <a:fillRect/>
          </a:stretch>
        </p:blipFill>
        <p:spPr bwMode="auto">
          <a:xfrm>
            <a:off x="0" y="84408"/>
            <a:ext cx="9144000" cy="6748293"/>
          </a:xfrm>
          <a:prstGeom prst="rect">
            <a:avLst/>
          </a:prstGeom>
          <a:noFill/>
        </p:spPr>
      </p:pic>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Swim lane Diagram</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22</a:t>
            </a:fld>
            <a:endParaRPr lang="en-US"/>
          </a:p>
        </p:txBody>
      </p:sp>
      <p:pic>
        <p:nvPicPr>
          <p:cNvPr id="8" name="Picture 2" descr="http://angsila.cs.buu.ac.th/~50630870/321493/hw1/ActivityDiagram_Sale.jpg"/>
          <p:cNvPicPr>
            <a:picLocks noChangeAspect="1" noChangeArrowheads="1"/>
          </p:cNvPicPr>
          <p:nvPr/>
        </p:nvPicPr>
        <p:blipFill>
          <a:blip r:embed="rId3"/>
          <a:srcRect/>
          <a:stretch>
            <a:fillRect/>
          </a:stretch>
        </p:blipFill>
        <p:spPr bwMode="auto">
          <a:xfrm>
            <a:off x="0" y="-1"/>
            <a:ext cx="9144000" cy="6858001"/>
          </a:xfrm>
          <a:prstGeom prst="rect">
            <a:avLst/>
          </a:prstGeom>
          <a:noFill/>
        </p:spPr>
      </p:pic>
      <p:sp>
        <p:nvSpPr>
          <p:cNvPr id="6" name="Content Placeholder 2"/>
          <p:cNvSpPr>
            <a:spLocks noGrp="1"/>
          </p:cNvSpPr>
          <p:nvPr>
            <p:ph idx="1"/>
          </p:nvPr>
        </p:nvSpPr>
        <p:spPr>
          <a:xfrm>
            <a:off x="6386732"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ea typeface="Segoe UI" pitchFamily="34" charset="0"/>
                <a:cs typeface="Segoe UI" pitchFamily="34" charset="0"/>
              </a:rPr>
              <a:t>Sequence Diagram</a:t>
            </a:r>
            <a:endParaRPr lang="en-US" sz="2400" b="1" dirty="0">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23</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8" name="Rectangle 7"/>
          <p:cNvSpPr/>
          <p:nvPr/>
        </p:nvSpPr>
        <p:spPr>
          <a:xfrm>
            <a:off x="152400" y="1447800"/>
            <a:ext cx="8839200" cy="4093428"/>
          </a:xfrm>
          <a:prstGeom prst="rect">
            <a:avLst/>
          </a:prstGeom>
        </p:spPr>
        <p:txBody>
          <a:bodyPr wrap="square">
            <a:spAutoFit/>
          </a:bodyPr>
          <a:lstStyle/>
          <a:p>
            <a:pPr>
              <a:buFont typeface="Arial" pitchFamily="34" charset="0"/>
              <a:buChar char="•"/>
            </a:pPr>
            <a:r>
              <a:rPr lang="en-US" sz="2000" dirty="0" smtClean="0">
                <a:latin typeface="Cambria" pitchFamily="18" charset="0"/>
              </a:rPr>
              <a:t>The sequence diagram is used primarily to show the interactions between objects in the sequential order.</a:t>
            </a:r>
          </a:p>
          <a:p>
            <a:endParaRPr lang="en-US" sz="2000" dirty="0" smtClean="0">
              <a:latin typeface="Cambria" pitchFamily="18" charset="0"/>
            </a:endParaRPr>
          </a:p>
          <a:p>
            <a:pPr>
              <a:buFont typeface="Arial" pitchFamily="34" charset="0"/>
              <a:buChar char="•"/>
            </a:pPr>
            <a:r>
              <a:rPr lang="en-US" sz="2000" dirty="0" smtClean="0">
                <a:latin typeface="Cambria" pitchFamily="18" charset="0"/>
              </a:rPr>
              <a:t>One of the primary uses of sequence diagrams is in the transition from requirements expressed as use cases to the next and more formal level of refinement. </a:t>
            </a:r>
          </a:p>
          <a:p>
            <a:pPr>
              <a:buFont typeface="Arial" pitchFamily="34" charset="0"/>
              <a:buChar char="•"/>
            </a:pPr>
            <a:endParaRPr lang="en-US" sz="2000" dirty="0" smtClean="0">
              <a:latin typeface="Cambria" pitchFamily="18" charset="0"/>
            </a:endParaRPr>
          </a:p>
          <a:p>
            <a:pPr>
              <a:buFont typeface="Arial" pitchFamily="34" charset="0"/>
              <a:buChar char="•"/>
            </a:pPr>
            <a:r>
              <a:rPr lang="en-US" sz="2000" dirty="0" smtClean="0">
                <a:latin typeface="Cambria" pitchFamily="18" charset="0"/>
              </a:rPr>
              <a:t>Use cases are often refined into one or more sequence diagrams.</a:t>
            </a:r>
          </a:p>
          <a:p>
            <a:pPr>
              <a:buFont typeface="Arial" pitchFamily="34" charset="0"/>
              <a:buChar char="•"/>
            </a:pPr>
            <a:endParaRPr lang="en-US" sz="2000" dirty="0" smtClean="0">
              <a:latin typeface="Cambria" pitchFamily="18" charset="0"/>
            </a:endParaRPr>
          </a:p>
          <a:p>
            <a:pPr>
              <a:buFont typeface="Arial" pitchFamily="34" charset="0"/>
              <a:buChar char="•"/>
            </a:pPr>
            <a:r>
              <a:rPr lang="en-US" sz="2000" dirty="0" smtClean="0">
                <a:latin typeface="Cambria" pitchFamily="18" charset="0"/>
              </a:rPr>
              <a:t> In addition to their use in designing new systems, sequence diagrams can be used to document how objects in an existing (call it "legacy") system currently interact.</a:t>
            </a:r>
          </a:p>
          <a:p>
            <a:endParaRPr lang="en-US" sz="2000" dirty="0">
              <a:latin typeface="Cambri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ea typeface="Segoe UI" pitchFamily="34" charset="0"/>
                <a:cs typeface="Segoe UI" pitchFamily="34" charset="0"/>
              </a:rPr>
              <a:t>Sequence Diagram</a:t>
            </a:r>
            <a:endParaRPr lang="en-US" sz="2400" b="1" dirty="0">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24</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1026" name="Picture 2"/>
          <p:cNvPicPr>
            <a:picLocks noChangeAspect="1" noChangeArrowheads="1"/>
          </p:cNvPicPr>
          <p:nvPr/>
        </p:nvPicPr>
        <p:blipFill>
          <a:blip r:embed="rId3"/>
          <a:srcRect/>
          <a:stretch>
            <a:fillRect/>
          </a:stretch>
        </p:blipFill>
        <p:spPr bwMode="auto">
          <a:xfrm>
            <a:off x="0" y="1371600"/>
            <a:ext cx="5195454" cy="2971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486400" y="1447800"/>
            <a:ext cx="2924175" cy="457200"/>
          </a:xfrm>
          <a:prstGeom prst="rect">
            <a:avLst/>
          </a:prstGeom>
          <a:noFill/>
          <a:ln w="9525">
            <a:noFill/>
            <a:miter lim="800000"/>
            <a:headEnd/>
            <a:tailEnd/>
          </a:ln>
          <a:effectLst/>
        </p:spPr>
      </p:pic>
      <p:cxnSp>
        <p:nvCxnSpPr>
          <p:cNvPr id="10" name="Straight Arrow Connector 9"/>
          <p:cNvCxnSpPr>
            <a:endCxn id="1027" idx="1"/>
          </p:cNvCxnSpPr>
          <p:nvPr/>
        </p:nvCxnSpPr>
        <p:spPr>
          <a:xfrm>
            <a:off x="2133600" y="1600200"/>
            <a:ext cx="3352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ea typeface="Segoe UI" pitchFamily="34" charset="0"/>
                <a:cs typeface="Segoe UI" pitchFamily="34" charset="0"/>
              </a:rPr>
              <a:t>Sequence Diagram</a:t>
            </a:r>
            <a:endParaRPr lang="en-US" sz="2400" b="1" dirty="0">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25</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8" name="Picture 7" descr="sequencediagram1.gif"/>
          <p:cNvPicPr>
            <a:picLocks noChangeAspect="1"/>
          </p:cNvPicPr>
          <p:nvPr/>
        </p:nvPicPr>
        <p:blipFill>
          <a:blip r:embed="rId3"/>
          <a:stretch>
            <a:fillRect/>
          </a:stretch>
        </p:blipFill>
        <p:spPr>
          <a:xfrm>
            <a:off x="0" y="-1"/>
            <a:ext cx="9144000" cy="6819279"/>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ea typeface="Segoe UI" pitchFamily="34" charset="0"/>
                <a:cs typeface="Segoe UI" pitchFamily="34" charset="0"/>
              </a:rPr>
              <a:t>Sequence Diagram</a:t>
            </a:r>
            <a:endParaRPr lang="en-US" sz="2400" b="1" dirty="0">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26</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8" name="Picture 7" descr="login.png"/>
          <p:cNvPicPr>
            <a:picLocks noChangeAspect="1"/>
          </p:cNvPicPr>
          <p:nvPr/>
        </p:nvPicPr>
        <p:blipFill>
          <a:blip r:embed="rId3"/>
          <a:stretch>
            <a:fillRect/>
          </a:stretch>
        </p:blipFill>
        <p:spPr>
          <a:xfrm>
            <a:off x="0" y="1"/>
            <a:ext cx="9144000" cy="685799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ea typeface="Segoe UI" pitchFamily="34" charset="0"/>
                <a:cs typeface="Segoe UI" pitchFamily="34" charset="0"/>
              </a:rPr>
              <a:t>Sequence Diagram</a:t>
            </a:r>
            <a:endParaRPr lang="en-US" sz="2400" b="1" dirty="0">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27</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8" name="Picture 7" descr="EA_LoginSequenceDiagram.jpg"/>
          <p:cNvPicPr>
            <a:picLocks noChangeAspect="1"/>
          </p:cNvPicPr>
          <p:nvPr/>
        </p:nvPicPr>
        <p:blipFill>
          <a:blip r:embed="rId3"/>
          <a:stretch>
            <a:fillRect/>
          </a:stretch>
        </p:blipFill>
        <p:spPr>
          <a:xfrm>
            <a:off x="0" y="0"/>
            <a:ext cx="9129458" cy="6858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ea typeface="Segoe UI" pitchFamily="34" charset="0"/>
                <a:cs typeface="Segoe UI" pitchFamily="34" charset="0"/>
              </a:rPr>
              <a:t>Sequence Diagram</a:t>
            </a:r>
            <a:endParaRPr lang="en-US" sz="2400" b="1" dirty="0">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28</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7" name="Picture 6" descr="Sequence Diagram Book Issue.jpg"/>
          <p:cNvPicPr>
            <a:picLocks noChangeAspect="1"/>
          </p:cNvPicPr>
          <p:nvPr/>
        </p:nvPicPr>
        <p:blipFill>
          <a:blip r:embed="rId3"/>
          <a:stretch>
            <a:fillRect/>
          </a:stretch>
        </p:blipFill>
        <p:spPr>
          <a:xfrm>
            <a:off x="0" y="-1"/>
            <a:ext cx="9144000" cy="675083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ea typeface="Segoe UI" pitchFamily="34" charset="0"/>
                <a:cs typeface="Segoe UI" pitchFamily="34" charset="0"/>
              </a:rPr>
              <a:t>Sequence Diagram</a:t>
            </a:r>
            <a:endParaRPr lang="en-US" sz="2400" b="1" dirty="0">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29</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7" name="Picture 6" descr="IC274170.png"/>
          <p:cNvPicPr>
            <a:picLocks noChangeAspect="1"/>
          </p:cNvPicPr>
          <p:nvPr/>
        </p:nvPicPr>
        <p:blipFill>
          <a:blip r:embed="rId3"/>
          <a:stretch>
            <a:fillRect/>
          </a:stretch>
        </p:blipFill>
        <p:spPr>
          <a:xfrm>
            <a:off x="0" y="0"/>
            <a:ext cx="9144000" cy="673323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CA" sz="2400" b="1" dirty="0" smtClean="0">
                <a:latin typeface="Cambria" pitchFamily="18" charset="0"/>
              </a:rPr>
              <a:t>Analysis Modeling</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7" name="Rectangle 3"/>
          <p:cNvSpPr txBox="1">
            <a:spLocks noChangeArrowheads="1"/>
          </p:cNvSpPr>
          <p:nvPr/>
        </p:nvSpPr>
        <p:spPr bwMode="auto">
          <a:xfrm>
            <a:off x="152400" y="1447800"/>
            <a:ext cx="7467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Objectives of analysis model</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	-</a:t>
            </a:r>
            <a:r>
              <a:rPr kumimoji="0" lang="en-US" altLang="zh-TW" sz="2000" b="0" i="0" u="none" strike="noStrike" kern="1200" cap="none" spc="0" normalizeH="0" noProof="0" dirty="0" smtClean="0">
                <a:ln>
                  <a:noFill/>
                </a:ln>
                <a:solidFill>
                  <a:schemeClr val="tx1"/>
                </a:solidFill>
                <a:effectLst/>
                <a:uLnTx/>
                <a:uFillTx/>
                <a:latin typeface="Cambria" pitchFamily="18" charset="0"/>
              </a:rPr>
              <a:t> Domain Analysis</a:t>
            </a:r>
            <a:endParaRPr kumimoji="0" lang="en-US" altLang="zh-TW" sz="2000" b="0" i="0" u="none" strike="noStrike" kern="1200" cap="none" spc="0" normalizeH="0" baseline="0" noProof="0" dirty="0" smtClean="0">
              <a:ln>
                <a:noFill/>
              </a:ln>
              <a:solidFill>
                <a:schemeClr val="tx1"/>
              </a:solidFill>
              <a:effectLst/>
              <a:uLnTx/>
              <a:uFillTx/>
              <a:latin typeface="Cambria" pitchFamily="18" charset="0"/>
            </a:endParaRP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To describe what the customer require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To establish a basis for the creation of a software design</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To define a set of requirements that can be validated once the software is built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altLang="zh-TW" sz="2000" b="0" i="0" u="none" strike="noStrike" kern="1200" cap="none" spc="0" normalizeH="0" baseline="0" noProof="0" dirty="0">
              <a:ln>
                <a:noFill/>
              </a:ln>
              <a:solidFill>
                <a:schemeClr val="tx1"/>
              </a:solidFill>
              <a:effectLst/>
              <a:uLnTx/>
              <a:uFillTx/>
              <a:latin typeface="Cambri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altLang="zh-TW" sz="2400" b="1" dirty="0" smtClean="0"/>
              <a:t>CRC</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30</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304800" y="1447800"/>
            <a:ext cx="7772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smtClean="0">
                <a:ln>
                  <a:noFill/>
                </a:ln>
                <a:solidFill>
                  <a:schemeClr val="tx1"/>
                </a:solidFill>
                <a:effectLst/>
                <a:uLnTx/>
                <a:uFillTx/>
                <a:latin typeface="Cambria" pitchFamily="18" charset="0"/>
              </a:rPr>
              <a:t>Class responsibility Collaborator</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endParaRPr lang="en-US" sz="2000" dirty="0" smtClean="0">
              <a:latin typeface="Cambria" pitchFamily="18" charset="0"/>
            </a:endParaRP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endParaRPr kumimoji="0" lang="en-US" sz="2000" b="0" i="0" u="none" strike="noStrike" kern="1200" cap="none" spc="0" normalizeH="0" baseline="0" noProof="0" dirty="0" smtClean="0">
              <a:ln>
                <a:noFill/>
              </a:ln>
              <a:solidFill>
                <a:schemeClr val="tx1"/>
              </a:solidFill>
              <a:effectLst/>
              <a:uLnTx/>
              <a:uFillTx/>
              <a:latin typeface="Cambria" pitchFamily="18" charset="0"/>
            </a:endParaRP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Cambria" pitchFamily="18" charset="0"/>
              </a:rPr>
              <a:t>	</a:t>
            </a: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Cambria" pitchFamily="18" charset="0"/>
              </a:rPr>
              <a:t>	</a:t>
            </a:r>
          </a:p>
        </p:txBody>
      </p:sp>
      <p:pic>
        <p:nvPicPr>
          <p:cNvPr id="1026" name="Picture 2"/>
          <p:cNvPicPr>
            <a:picLocks noChangeAspect="1" noChangeArrowheads="1"/>
          </p:cNvPicPr>
          <p:nvPr/>
        </p:nvPicPr>
        <p:blipFill>
          <a:blip r:embed="rId3"/>
          <a:srcRect/>
          <a:stretch>
            <a:fillRect/>
          </a:stretch>
        </p:blipFill>
        <p:spPr bwMode="auto">
          <a:xfrm>
            <a:off x="609600" y="1905000"/>
            <a:ext cx="5038725" cy="4629150"/>
          </a:xfrm>
          <a:prstGeom prst="rect">
            <a:avLst/>
          </a:prstGeom>
          <a:noFill/>
          <a:ln w="9525">
            <a:noFill/>
            <a:miter lim="800000"/>
            <a:headEnd/>
            <a:tailEnd/>
          </a:ln>
          <a:effectLst/>
        </p:spPr>
      </p:pic>
      <p:sp>
        <p:nvSpPr>
          <p:cNvPr id="10" name="TextBox 9"/>
          <p:cNvSpPr txBox="1"/>
          <p:nvPr/>
        </p:nvSpPr>
        <p:spPr>
          <a:xfrm>
            <a:off x="5791200" y="3352800"/>
            <a:ext cx="1877437" cy="369332"/>
          </a:xfrm>
          <a:prstGeom prst="rect">
            <a:avLst/>
          </a:prstGeom>
          <a:noFill/>
        </p:spPr>
        <p:txBody>
          <a:bodyPr wrap="none" rtlCol="0">
            <a:spAutoFit/>
          </a:bodyPr>
          <a:lstStyle/>
          <a:p>
            <a:r>
              <a:rPr lang="en-US" dirty="0" smtClean="0"/>
              <a:t>CRC Index Card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31</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304800" y="1447800"/>
            <a:ext cx="77724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smtClean="0">
                <a:ln>
                  <a:noFill/>
                </a:ln>
                <a:solidFill>
                  <a:schemeClr val="tx1"/>
                </a:solidFill>
                <a:effectLst/>
                <a:uLnTx/>
                <a:uFillTx/>
                <a:latin typeface="Cambria" pitchFamily="18" charset="0"/>
              </a:rPr>
              <a:t>Registrar</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lang="en-US" sz="2000" dirty="0" smtClean="0">
                <a:latin typeface="Cambria" pitchFamily="18" charset="0"/>
              </a:rPr>
              <a:t>Student</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smtClean="0">
                <a:ln>
                  <a:noFill/>
                </a:ln>
                <a:solidFill>
                  <a:schemeClr val="tx1"/>
                </a:solidFill>
                <a:effectLst/>
                <a:uLnTx/>
                <a:uFillTx/>
                <a:latin typeface="Cambria" pitchFamily="18" charset="0"/>
              </a:rPr>
              <a:t>Class</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lang="en-US" sz="2000" dirty="0" smtClean="0">
                <a:latin typeface="Cambria" pitchFamily="18" charset="0"/>
              </a:rPr>
              <a:t>Class Section</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smtClean="0">
                <a:ln>
                  <a:noFill/>
                </a:ln>
                <a:solidFill>
                  <a:schemeClr val="tx1"/>
                </a:solidFill>
                <a:effectLst/>
                <a:uLnTx/>
                <a:uFillTx/>
                <a:latin typeface="Cambria" pitchFamily="18" charset="0"/>
              </a:rPr>
              <a:t>Grade</a:t>
            </a:r>
            <a:endParaRPr kumimoji="0" lang="en-US" sz="1800" b="0" i="0" u="none" strike="noStrike" kern="1200" cap="none" spc="0" normalizeH="0" baseline="0" noProof="0" dirty="0" smtClean="0">
              <a:ln>
                <a:noFill/>
              </a:ln>
              <a:solidFill>
                <a:schemeClr val="tx1"/>
              </a:solidFill>
              <a:effectLst/>
              <a:uLnTx/>
              <a:uFillTx/>
              <a:latin typeface="Cambria"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Identifying Analysis Classes From a System</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32</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152400" y="1447800"/>
            <a:ext cx="8001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0" i="0" u="none" strike="noStrike" kern="1200" cap="none" spc="0" normalizeH="0" baseline="0" noProof="0" dirty="0" smtClean="0">
                <a:ln>
                  <a:noFill/>
                </a:ln>
                <a:solidFill>
                  <a:schemeClr val="tx1"/>
                </a:solidFill>
                <a:effectLst/>
                <a:uLnTx/>
                <a:uFillTx/>
                <a:latin typeface="Cambria" pitchFamily="18" charset="0"/>
              </a:rPr>
              <a:t>General classifications for a potential class</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tx1"/>
                </a:solidFill>
                <a:effectLst/>
                <a:uLnTx/>
                <a:uFillTx/>
                <a:latin typeface="Cambria" pitchFamily="18" charset="0"/>
              </a:rPr>
              <a:t>External entity (e.g., another system, a device, a person)</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tx1"/>
                </a:solidFill>
                <a:effectLst/>
                <a:uLnTx/>
                <a:uFillTx/>
                <a:latin typeface="Cambria" pitchFamily="18" charset="0"/>
              </a:rPr>
              <a:t>Thing (e.g., report, screen display)</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tx1"/>
                </a:solidFill>
                <a:effectLst/>
                <a:uLnTx/>
                <a:uFillTx/>
                <a:latin typeface="Cambria" pitchFamily="18" charset="0"/>
              </a:rPr>
              <a:t>Occurrence or event (e.g., movement, completion)</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tx1"/>
                </a:solidFill>
                <a:effectLst/>
                <a:uLnTx/>
                <a:uFillTx/>
                <a:latin typeface="Cambria" pitchFamily="18" charset="0"/>
              </a:rPr>
              <a:t>Role (e.g., manager, engineer, salesperson)</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tx1"/>
                </a:solidFill>
                <a:effectLst/>
                <a:uLnTx/>
                <a:uFillTx/>
                <a:latin typeface="Cambria" pitchFamily="18" charset="0"/>
              </a:rPr>
              <a:t>Organizational unit (e.g., division, group, team)</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tx1"/>
                </a:solidFill>
                <a:effectLst/>
                <a:uLnTx/>
                <a:uFillTx/>
                <a:latin typeface="Cambria" pitchFamily="18" charset="0"/>
              </a:rPr>
              <a:t>Place (e.g., manufacturing floor, loading dock)</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800" b="0" i="0" u="none" strike="noStrike" kern="1200" cap="none" spc="0" normalizeH="0" baseline="0" noProof="0" dirty="0" smtClean="0">
                <a:ln>
                  <a:noFill/>
                </a:ln>
                <a:solidFill>
                  <a:schemeClr val="tx1"/>
                </a:solidFill>
                <a:effectLst/>
                <a:uLnTx/>
                <a:uFillTx/>
                <a:latin typeface="Cambria" pitchFamily="18" charset="0"/>
              </a:rPr>
              <a:t>Structure (e.g., sensor, vehicle, computer)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CRC</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33</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152400" y="14478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b="1" dirty="0" smtClean="0"/>
              <a:t>Class Types</a:t>
            </a:r>
          </a:p>
          <a:p>
            <a:endParaRPr lang="en-US" sz="2000" b="1" dirty="0" smtClean="0"/>
          </a:p>
          <a:p>
            <a:r>
              <a:rPr lang="en-US" sz="2000" i="1" dirty="0" smtClean="0"/>
              <a:t>	</a:t>
            </a:r>
            <a:r>
              <a:rPr lang="en-US" sz="2000" b="1" i="1" dirty="0" smtClean="0">
                <a:latin typeface="Cambria Math" pitchFamily="18" charset="0"/>
                <a:ea typeface="Cambria Math" pitchFamily="18" charset="0"/>
              </a:rPr>
              <a:t>Roles</a:t>
            </a:r>
            <a:r>
              <a:rPr lang="en-US" sz="2000" dirty="0" smtClean="0">
                <a:latin typeface="Cambria Math" pitchFamily="18" charset="0"/>
                <a:ea typeface="Cambria Math" pitchFamily="18" charset="0"/>
              </a:rPr>
              <a:t> that people who use the system or that the system keep track of can play. </a:t>
            </a:r>
          </a:p>
          <a:p>
            <a:r>
              <a:rPr lang="en-US" sz="2000" i="1" dirty="0" smtClean="0">
                <a:latin typeface="Cambria Math" pitchFamily="18" charset="0"/>
                <a:ea typeface="Cambria Math" pitchFamily="18" charset="0"/>
              </a:rPr>
              <a:t>	</a:t>
            </a:r>
            <a:r>
              <a:rPr lang="en-US" sz="2000" b="1" i="1" dirty="0" smtClean="0">
                <a:latin typeface="Cambria Math" pitchFamily="18" charset="0"/>
                <a:ea typeface="Cambria Math" pitchFamily="18" charset="0"/>
              </a:rPr>
              <a:t>Devices</a:t>
            </a:r>
            <a:r>
              <a:rPr lang="en-US" sz="2000" dirty="0" smtClean="0">
                <a:latin typeface="Cambria Math" pitchFamily="18" charset="0"/>
                <a:ea typeface="Cambria Math" pitchFamily="18" charset="0"/>
              </a:rPr>
              <a:t>: Sensors, motors, etc., which the system must monitor or control. </a:t>
            </a:r>
          </a:p>
          <a:p>
            <a:r>
              <a:rPr lang="en-US" sz="2000" i="1" dirty="0" smtClean="0">
                <a:latin typeface="Cambria Math" pitchFamily="18" charset="0"/>
                <a:ea typeface="Cambria Math" pitchFamily="18" charset="0"/>
              </a:rPr>
              <a:t>	</a:t>
            </a:r>
            <a:r>
              <a:rPr lang="en-US" sz="2000" b="1" i="1" dirty="0" smtClean="0">
                <a:latin typeface="Cambria Math" pitchFamily="18" charset="0"/>
                <a:ea typeface="Cambria Math" pitchFamily="18" charset="0"/>
              </a:rPr>
              <a:t>Other ``Things</a:t>
            </a:r>
            <a:r>
              <a:rPr lang="en-US" sz="2000" i="1" dirty="0" smtClean="0">
                <a:latin typeface="Cambria Math" pitchFamily="18" charset="0"/>
                <a:ea typeface="Cambria Math" pitchFamily="18" charset="0"/>
              </a:rPr>
              <a:t>''</a:t>
            </a:r>
            <a:r>
              <a:rPr lang="en-US" sz="2000" dirty="0" smtClean="0">
                <a:latin typeface="Cambria Math" pitchFamily="18" charset="0"/>
                <a:ea typeface="Cambria Math" pitchFamily="18" charset="0"/>
              </a:rPr>
              <a:t> (physical objects) that the system must keep track (or an inventory) of. </a:t>
            </a:r>
          </a:p>
          <a:p>
            <a:r>
              <a:rPr lang="en-US" sz="2000" i="1" dirty="0" smtClean="0">
                <a:latin typeface="Cambria Math" pitchFamily="18" charset="0"/>
                <a:ea typeface="Cambria Math" pitchFamily="18" charset="0"/>
              </a:rPr>
              <a:t>	</a:t>
            </a:r>
            <a:r>
              <a:rPr lang="en-US" sz="2000" b="1" i="1" dirty="0" smtClean="0">
                <a:latin typeface="Cambria Math" pitchFamily="18" charset="0"/>
                <a:ea typeface="Cambria Math" pitchFamily="18" charset="0"/>
              </a:rPr>
              <a:t>Properties</a:t>
            </a:r>
            <a:r>
              <a:rPr lang="en-US" sz="2000" b="1" dirty="0" smtClean="0">
                <a:latin typeface="Cambria Math" pitchFamily="18" charset="0"/>
                <a:ea typeface="Cambria Math" pitchFamily="18" charset="0"/>
              </a:rPr>
              <a:t>:</a:t>
            </a:r>
            <a:r>
              <a:rPr lang="en-US" sz="2000" dirty="0" smtClean="0">
                <a:latin typeface="Cambria Math" pitchFamily="18" charset="0"/>
                <a:ea typeface="Cambria Math" pitchFamily="18" charset="0"/>
              </a:rPr>
              <a:t> Important characteristics or properties of part of the problem domain that the system must remember. </a:t>
            </a:r>
          </a:p>
          <a:p>
            <a:r>
              <a:rPr lang="en-US" sz="2000" i="1" dirty="0" smtClean="0">
                <a:latin typeface="Cambria Math" pitchFamily="18" charset="0"/>
                <a:ea typeface="Cambria Math" pitchFamily="18" charset="0"/>
              </a:rPr>
              <a:t>	</a:t>
            </a:r>
            <a:r>
              <a:rPr lang="en-US" sz="2000" b="1" i="1" dirty="0" smtClean="0">
                <a:latin typeface="Cambria Math" pitchFamily="18" charset="0"/>
                <a:ea typeface="Cambria Math" pitchFamily="18" charset="0"/>
              </a:rPr>
              <a:t>Occurrences or events</a:t>
            </a:r>
            <a:r>
              <a:rPr lang="en-US" sz="2000" i="1" dirty="0" smtClean="0">
                <a:latin typeface="Cambria Math" pitchFamily="18" charset="0"/>
                <a:ea typeface="Cambria Math" pitchFamily="18" charset="0"/>
              </a:rPr>
              <a:t>,</a:t>
            </a:r>
            <a:r>
              <a:rPr lang="en-US" sz="2000" dirty="0" smtClean="0">
                <a:latin typeface="Cambria Math" pitchFamily="18" charset="0"/>
                <a:ea typeface="Cambria Math" pitchFamily="18" charset="0"/>
              </a:rPr>
              <a:t> provided that the system must maintain a record of them. </a:t>
            </a:r>
          </a:p>
          <a:p>
            <a:r>
              <a:rPr lang="en-US" sz="2000" i="1" dirty="0" smtClean="0">
                <a:latin typeface="Cambria Math" pitchFamily="18" charset="0"/>
                <a:ea typeface="Cambria Math" pitchFamily="18" charset="0"/>
              </a:rPr>
              <a:t>	</a:t>
            </a:r>
            <a:r>
              <a:rPr lang="en-US" sz="2000" b="1" i="1" dirty="0" smtClean="0">
                <a:latin typeface="Cambria Math" pitchFamily="18" charset="0"/>
                <a:ea typeface="Cambria Math" pitchFamily="18" charset="0"/>
              </a:rPr>
              <a:t>Structures, Assemblies, or Organizational Units.</a:t>
            </a:r>
            <a:r>
              <a:rPr lang="en-US" sz="2000" b="1" dirty="0" smtClean="0">
                <a:latin typeface="Cambria Math" pitchFamily="18" charset="0"/>
                <a:ea typeface="Cambria Math" pitchFamily="18" charset="0"/>
              </a:rPr>
              <a:t> </a:t>
            </a:r>
          </a:p>
          <a:p>
            <a:endParaRPr lang="en-US" sz="20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CRC</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34</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152400" y="14478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b="1" dirty="0" smtClean="0"/>
              <a:t>Class Characteristics</a:t>
            </a:r>
          </a:p>
          <a:p>
            <a:endParaRPr lang="en-US" sz="2000" b="1" dirty="0" smtClean="0"/>
          </a:p>
          <a:p>
            <a:r>
              <a:rPr lang="en-US" sz="2000" i="1" dirty="0" smtClean="0"/>
              <a:t>	 </a:t>
            </a:r>
            <a:r>
              <a:rPr lang="en-US" sz="2000" b="1" i="1" dirty="0" smtClean="0">
                <a:latin typeface="Cambria Math" pitchFamily="18" charset="0"/>
                <a:ea typeface="Cambria Math" pitchFamily="18" charset="0"/>
              </a:rPr>
              <a:t>Tangibility</a:t>
            </a:r>
            <a:r>
              <a:rPr lang="en-US" sz="2000" dirty="0" smtClean="0">
                <a:latin typeface="Cambria Math" pitchFamily="18" charset="0"/>
                <a:ea typeface="Cambria Math" pitchFamily="18" charset="0"/>
              </a:rPr>
              <a:t>: Does the class represent a ``tangible'' (physical) object, or is it more ``abstract''? </a:t>
            </a:r>
          </a:p>
          <a:p>
            <a:endParaRPr lang="en-US" sz="2000" dirty="0" smtClean="0">
              <a:latin typeface="Cambria Math" pitchFamily="18" charset="0"/>
              <a:ea typeface="Cambria Math" pitchFamily="18" charset="0"/>
            </a:endParaRPr>
          </a:p>
          <a:p>
            <a:r>
              <a:rPr lang="en-US" sz="2000" i="1" dirty="0" smtClean="0">
                <a:latin typeface="Cambria Math" pitchFamily="18" charset="0"/>
                <a:ea typeface="Cambria Math" pitchFamily="18" charset="0"/>
              </a:rPr>
              <a:t>	</a:t>
            </a:r>
            <a:r>
              <a:rPr lang="en-US" sz="2000" b="1" i="1" dirty="0" smtClean="0">
                <a:latin typeface="Cambria Math" pitchFamily="18" charset="0"/>
                <a:ea typeface="Cambria Math" pitchFamily="18" charset="0"/>
              </a:rPr>
              <a:t>Inclusiveness</a:t>
            </a:r>
            <a:r>
              <a:rPr lang="en-US" sz="2000" b="1" dirty="0" smtClean="0">
                <a:latin typeface="Cambria Math" pitchFamily="18" charset="0"/>
                <a:ea typeface="Cambria Math" pitchFamily="18" charset="0"/>
              </a:rPr>
              <a:t>:</a:t>
            </a:r>
            <a:r>
              <a:rPr lang="en-US" sz="2000" dirty="0" smtClean="0">
                <a:latin typeface="Cambria Math" pitchFamily="18" charset="0"/>
                <a:ea typeface="Cambria Math" pitchFamily="18" charset="0"/>
              </a:rPr>
              <a:t> Is the class ``atomic,'' or is ``aggregate'' - that is, an assembly (so, that, it contains objects from other classes, as shown by a whole-part structure)? </a:t>
            </a:r>
          </a:p>
          <a:p>
            <a:endParaRPr lang="en-US" sz="2000" dirty="0" smtClean="0">
              <a:latin typeface="Cambria Math" pitchFamily="18" charset="0"/>
              <a:ea typeface="Cambria Math" pitchFamily="18" charset="0"/>
            </a:endParaRPr>
          </a:p>
          <a:p>
            <a:r>
              <a:rPr lang="en-US" sz="2000" i="1" dirty="0" smtClean="0">
                <a:latin typeface="Cambria Math" pitchFamily="18" charset="0"/>
                <a:ea typeface="Cambria Math" pitchFamily="18" charset="0"/>
              </a:rPr>
              <a:t>	</a:t>
            </a:r>
            <a:r>
              <a:rPr lang="en-US" sz="2000" b="1" i="1" dirty="0" err="1" smtClean="0">
                <a:latin typeface="Cambria Math" pitchFamily="18" charset="0"/>
                <a:ea typeface="Cambria Math" pitchFamily="18" charset="0"/>
              </a:rPr>
              <a:t>Sequentiality</a:t>
            </a:r>
            <a:r>
              <a:rPr lang="en-US" sz="2000" b="1" i="1" dirty="0" smtClean="0">
                <a:latin typeface="Cambria Math" pitchFamily="18" charset="0"/>
                <a:ea typeface="Cambria Math" pitchFamily="18" charset="0"/>
              </a:rPr>
              <a:t> </a:t>
            </a:r>
            <a:r>
              <a:rPr lang="en-US" sz="2000" b="1" dirty="0" smtClean="0">
                <a:latin typeface="Cambria Math" pitchFamily="18" charset="0"/>
                <a:ea typeface="Cambria Math" pitchFamily="18" charset="0"/>
              </a:rPr>
              <a:t>:</a:t>
            </a:r>
            <a:r>
              <a:rPr lang="en-US" sz="2000" dirty="0" smtClean="0">
                <a:latin typeface="Cambria Math" pitchFamily="18" charset="0"/>
                <a:ea typeface="Cambria Math" pitchFamily="18" charset="0"/>
              </a:rPr>
              <a:t>  Is the class ``sequential,'' so that its operation is controlled by external changes, or is it ``concurrent,'' so that it behaves independently from other parts of the system - has its own thread of control? </a:t>
            </a:r>
          </a:p>
          <a:p>
            <a:endParaRPr lang="en-US" sz="20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CRC</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35</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152400" y="14478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b="1" dirty="0" smtClean="0"/>
              <a:t>Class Characteristics</a:t>
            </a:r>
          </a:p>
          <a:p>
            <a:endParaRPr lang="en-US" sz="2000" b="1" dirty="0" smtClean="0"/>
          </a:p>
          <a:p>
            <a:r>
              <a:rPr lang="en-US" sz="2000" i="1" dirty="0" smtClean="0"/>
              <a:t>	</a:t>
            </a:r>
            <a:r>
              <a:rPr lang="en-US" sz="2000" dirty="0" smtClean="0">
                <a:latin typeface="Cambria Math" pitchFamily="18" charset="0"/>
                <a:ea typeface="Cambria Math" pitchFamily="18" charset="0"/>
              </a:rPr>
              <a:t> </a:t>
            </a:r>
            <a:r>
              <a:rPr lang="en-US" sz="2000" b="1" i="1" dirty="0" err="1" smtClean="0">
                <a:latin typeface="Cambria Math" pitchFamily="18" charset="0"/>
                <a:ea typeface="Cambria Math" pitchFamily="18" charset="0"/>
              </a:rPr>
              <a:t>Persistence</a:t>
            </a:r>
            <a:r>
              <a:rPr lang="en-US" sz="2000" dirty="0" err="1" smtClean="0">
                <a:latin typeface="Cambria Math" pitchFamily="18" charset="0"/>
                <a:ea typeface="Cambria Math" pitchFamily="18" charset="0"/>
              </a:rPr>
              <a:t>:Is</a:t>
            </a:r>
            <a:r>
              <a:rPr lang="en-US" sz="2000" dirty="0" smtClean="0">
                <a:latin typeface="Cambria Math" pitchFamily="18" charset="0"/>
                <a:ea typeface="Cambria Math" pitchFamily="18" charset="0"/>
              </a:rPr>
              <a:t> the class ``transient,'' so that its objects are all destroyed when the system quits, or is it ``persistent,'' so that its objects must be stored when the system quits and restored the next time the system starts up? </a:t>
            </a:r>
          </a:p>
          <a:p>
            <a:endParaRPr lang="en-US" sz="2000" dirty="0" smtClean="0">
              <a:latin typeface="Cambria Math" pitchFamily="18" charset="0"/>
              <a:ea typeface="Cambria Math" pitchFamily="18" charset="0"/>
            </a:endParaRPr>
          </a:p>
          <a:p>
            <a:r>
              <a:rPr lang="en-US" sz="2000" i="1" dirty="0" smtClean="0">
                <a:latin typeface="Cambria Math" pitchFamily="18" charset="0"/>
                <a:ea typeface="Cambria Math" pitchFamily="18" charset="0"/>
              </a:rPr>
              <a:t>	</a:t>
            </a:r>
            <a:r>
              <a:rPr lang="en-US" sz="2000" b="1" i="1" dirty="0" smtClean="0">
                <a:latin typeface="Cambria Math" pitchFamily="18" charset="0"/>
                <a:ea typeface="Cambria Math" pitchFamily="18" charset="0"/>
              </a:rPr>
              <a:t>Integrity</a:t>
            </a:r>
            <a:r>
              <a:rPr lang="en-US" sz="2000" i="1" dirty="0" smtClean="0">
                <a:latin typeface="Cambria Math" pitchFamily="18" charset="0"/>
                <a:ea typeface="Cambria Math" pitchFamily="18" charset="0"/>
              </a:rPr>
              <a:t>:</a:t>
            </a:r>
            <a:r>
              <a:rPr lang="en-US" sz="2000" dirty="0" smtClean="0">
                <a:latin typeface="Cambria Math" pitchFamily="18" charset="0"/>
                <a:ea typeface="Cambria Math" pitchFamily="18" charset="0"/>
              </a:rPr>
              <a:t> Is the class ``corruptible,'' in the sense that it doesn't protect its internal resources from outside influence, or is it ``guarded,'' in the sense that its resources are protected? </a:t>
            </a:r>
          </a:p>
          <a:p>
            <a:endParaRPr lang="en-US" sz="20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CRC</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36</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152400" y="14478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b="1" dirty="0" smtClean="0"/>
              <a:t>Class Name:</a:t>
            </a:r>
            <a:r>
              <a:rPr lang="en-US" sz="2000" dirty="0" smtClean="0"/>
              <a:t> Registrar</a:t>
            </a:r>
            <a:br>
              <a:rPr lang="en-US" sz="2000" dirty="0" smtClean="0"/>
            </a:br>
            <a:r>
              <a:rPr lang="en-US" sz="2000" b="1" dirty="0" smtClean="0"/>
              <a:t>Class Type:</a:t>
            </a:r>
            <a:r>
              <a:rPr lang="en-US" sz="2000" dirty="0" smtClean="0"/>
              <a:t> Role</a:t>
            </a:r>
            <a:br>
              <a:rPr lang="en-US" sz="2000" dirty="0" smtClean="0"/>
            </a:br>
            <a:r>
              <a:rPr lang="en-US" sz="2000" b="1" dirty="0" smtClean="0"/>
              <a:t>Class Characteristics:</a:t>
            </a:r>
            <a:r>
              <a:rPr lang="en-US" sz="2000" dirty="0" smtClean="0"/>
              <a:t> Tangible; sequential; persistent; guarded </a:t>
            </a:r>
          </a:p>
          <a:p>
            <a:endParaRPr lang="en-US" sz="2000" b="1" dirty="0" smtClean="0"/>
          </a:p>
          <a:p>
            <a:r>
              <a:rPr lang="en-US" sz="2000" b="1" dirty="0" smtClean="0"/>
              <a:t>Class Name:</a:t>
            </a:r>
            <a:r>
              <a:rPr lang="en-US" sz="2000" dirty="0" smtClean="0"/>
              <a:t> Student</a:t>
            </a:r>
            <a:br>
              <a:rPr lang="en-US" sz="2000" dirty="0" smtClean="0"/>
            </a:br>
            <a:r>
              <a:rPr lang="en-US" sz="2000" b="1" dirty="0" smtClean="0"/>
              <a:t>Class Type:</a:t>
            </a:r>
            <a:r>
              <a:rPr lang="en-US" sz="2000" dirty="0" smtClean="0"/>
              <a:t> Role</a:t>
            </a:r>
            <a:br>
              <a:rPr lang="en-US" sz="2000" dirty="0" smtClean="0"/>
            </a:br>
            <a:r>
              <a:rPr lang="en-US" sz="2000" b="1" dirty="0" smtClean="0"/>
              <a:t>Class Characteristics:</a:t>
            </a:r>
            <a:r>
              <a:rPr lang="en-US" sz="2000" dirty="0" smtClean="0"/>
              <a:t> Tangible; sequential; persistent; guarded </a:t>
            </a:r>
          </a:p>
          <a:p>
            <a:endParaRPr lang="en-US" sz="2000" b="1" dirty="0" smtClean="0"/>
          </a:p>
          <a:p>
            <a:r>
              <a:rPr lang="en-US" sz="2000" b="1" dirty="0" smtClean="0"/>
              <a:t>Class Name:</a:t>
            </a:r>
            <a:r>
              <a:rPr lang="en-US" sz="2000" dirty="0" smtClean="0"/>
              <a:t> Course</a:t>
            </a:r>
            <a:br>
              <a:rPr lang="en-US" sz="2000" dirty="0" smtClean="0"/>
            </a:br>
            <a:r>
              <a:rPr lang="en-US" sz="2000" b="1" dirty="0" smtClean="0"/>
              <a:t>Class Type:</a:t>
            </a:r>
            <a:r>
              <a:rPr lang="en-US" sz="2000" dirty="0" smtClean="0"/>
              <a:t> Structure, Assembly, or Organizational Unit</a:t>
            </a:r>
            <a:br>
              <a:rPr lang="en-US" sz="2000" dirty="0" smtClean="0"/>
            </a:br>
            <a:r>
              <a:rPr lang="en-US" sz="2000" b="1" dirty="0" smtClean="0"/>
              <a:t>Class Characteristics:</a:t>
            </a:r>
            <a:r>
              <a:rPr lang="en-US" sz="2000" dirty="0" smtClean="0"/>
              <a:t> Abstract; sequential; persistent; guarded</a:t>
            </a:r>
            <a:endParaRPr lang="en-US" sz="20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CRC</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37</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152400" y="14478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b="1" dirty="0" smtClean="0"/>
              <a:t>Class Name:</a:t>
            </a:r>
            <a:r>
              <a:rPr lang="en-US" sz="2000" dirty="0" smtClean="0"/>
              <a:t> Course Section</a:t>
            </a:r>
            <a:br>
              <a:rPr lang="en-US" sz="2000" dirty="0" smtClean="0"/>
            </a:br>
            <a:r>
              <a:rPr lang="en-US" sz="2000" b="1" dirty="0" smtClean="0"/>
              <a:t>Class Type:</a:t>
            </a:r>
            <a:r>
              <a:rPr lang="en-US" sz="2000" dirty="0" smtClean="0"/>
              <a:t> Structure, Assembly, or Organizational Unit</a:t>
            </a:r>
            <a:br>
              <a:rPr lang="en-US" sz="2000" dirty="0" smtClean="0"/>
            </a:br>
            <a:r>
              <a:rPr lang="en-US" sz="2000" b="1" dirty="0" smtClean="0"/>
              <a:t>Class Characteristics:</a:t>
            </a:r>
            <a:r>
              <a:rPr lang="en-US" sz="2000" dirty="0" smtClean="0"/>
              <a:t> Abstract, sequential; persistent; guarded </a:t>
            </a:r>
          </a:p>
          <a:p>
            <a:endParaRPr lang="en-US" sz="2000" b="1" dirty="0" smtClean="0"/>
          </a:p>
          <a:p>
            <a:r>
              <a:rPr lang="en-US" sz="2000" b="1" dirty="0" smtClean="0"/>
              <a:t>Class Name:</a:t>
            </a:r>
            <a:r>
              <a:rPr lang="en-US" sz="2000" dirty="0" smtClean="0"/>
              <a:t> Grade</a:t>
            </a:r>
            <a:br>
              <a:rPr lang="en-US" sz="2000" dirty="0" smtClean="0"/>
            </a:br>
            <a:r>
              <a:rPr lang="en-US" sz="2000" b="1" dirty="0" smtClean="0"/>
              <a:t>Class Type:</a:t>
            </a:r>
            <a:r>
              <a:rPr lang="en-US" sz="2000" dirty="0" smtClean="0"/>
              <a:t> Property</a:t>
            </a:r>
            <a:br>
              <a:rPr lang="en-US" sz="2000" dirty="0" smtClean="0"/>
            </a:br>
            <a:r>
              <a:rPr lang="en-US" sz="2000" b="1" dirty="0" smtClean="0"/>
              <a:t>Class Characteristics:</a:t>
            </a:r>
            <a:r>
              <a:rPr lang="en-US" sz="2000" dirty="0" smtClean="0"/>
              <a:t> Abstract; sequential; persistent; guarded</a:t>
            </a:r>
            <a:endParaRPr lang="en-US" sz="20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CRC</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38</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152400" y="14478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b="1" dirty="0" smtClean="0"/>
              <a:t>Operations on Registrars' Accounts</a:t>
            </a:r>
          </a:p>
          <a:p>
            <a:r>
              <a:rPr lang="en-US" sz="2000" dirty="0" smtClean="0"/>
              <a:t>Operations corresponding to the requests </a:t>
            </a:r>
          </a:p>
          <a:p>
            <a:r>
              <a:rPr lang="en-US" sz="2000" dirty="0" smtClean="0"/>
              <a:t>Create Account </a:t>
            </a:r>
          </a:p>
          <a:p>
            <a:r>
              <a:rPr lang="en-US" sz="2000" dirty="0" smtClean="0"/>
              <a:t>Delete Account </a:t>
            </a:r>
          </a:p>
          <a:p>
            <a:r>
              <a:rPr lang="en-US" sz="2000" dirty="0" smtClean="0"/>
              <a:t>Change Access Level for Account </a:t>
            </a:r>
          </a:p>
          <a:p>
            <a:r>
              <a:rPr lang="en-US" sz="2000" dirty="0" smtClean="0"/>
              <a:t>Change Password </a:t>
            </a:r>
          </a:p>
          <a:p>
            <a:r>
              <a:rPr lang="en-US" sz="2000" dirty="0" smtClean="0"/>
              <a:t>List Accounts </a:t>
            </a:r>
          </a:p>
          <a:p>
            <a:endParaRPr lang="en-US" sz="2000" dirty="0" smtClean="0"/>
          </a:p>
          <a:p>
            <a:r>
              <a:rPr lang="en-US" sz="2000" b="1" dirty="0" smtClean="0"/>
              <a:t>Operations on Courses</a:t>
            </a:r>
          </a:p>
          <a:p>
            <a:r>
              <a:rPr lang="en-US" sz="2000" dirty="0" smtClean="0"/>
              <a:t>The operations corresponding to the requests </a:t>
            </a:r>
          </a:p>
          <a:p>
            <a:r>
              <a:rPr lang="en-US" sz="2000" dirty="0" smtClean="0"/>
              <a:t>Create New Course </a:t>
            </a:r>
          </a:p>
          <a:p>
            <a:r>
              <a:rPr lang="en-US" sz="2000" dirty="0" smtClean="0"/>
              <a:t>Update Course Information </a:t>
            </a:r>
          </a:p>
          <a:p>
            <a:r>
              <a:rPr lang="en-US" sz="2000" dirty="0" smtClean="0"/>
              <a:t>Display Course Information </a:t>
            </a:r>
          </a:p>
          <a:p>
            <a:r>
              <a:rPr lang="en-US" sz="2000" dirty="0" smtClean="0"/>
              <a:t>List All Courses </a:t>
            </a:r>
          </a:p>
          <a:p>
            <a:r>
              <a:rPr lang="en-US" sz="2000" dirty="0" smtClean="0"/>
              <a:t>Delete Course </a:t>
            </a:r>
            <a:endParaRPr 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CRC</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39</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152400" y="14478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b="1" dirty="0" smtClean="0"/>
              <a:t>Operations on Course Sections</a:t>
            </a:r>
          </a:p>
          <a:p>
            <a:r>
              <a:rPr lang="en-US" sz="2000" dirty="0" smtClean="0"/>
              <a:t>Create New Course Section </a:t>
            </a:r>
          </a:p>
          <a:p>
            <a:r>
              <a:rPr lang="en-US" sz="2000" dirty="0" smtClean="0"/>
              <a:t>Update Course Section Information </a:t>
            </a:r>
          </a:p>
          <a:p>
            <a:r>
              <a:rPr lang="en-US" sz="2000" dirty="0" smtClean="0"/>
              <a:t>List Sections for Course </a:t>
            </a:r>
          </a:p>
          <a:p>
            <a:r>
              <a:rPr lang="en-US" sz="2000" dirty="0" smtClean="0"/>
              <a:t>Display Course Section Information</a:t>
            </a:r>
          </a:p>
          <a:p>
            <a:r>
              <a:rPr lang="en-US" sz="2000" dirty="0" smtClean="0"/>
              <a:t> Delete Course Section </a:t>
            </a:r>
          </a:p>
          <a:p>
            <a:endParaRPr lang="en-US" sz="2000" b="1" dirty="0" smtClean="0"/>
          </a:p>
          <a:p>
            <a:r>
              <a:rPr lang="en-US" sz="2000" b="1" dirty="0" smtClean="0"/>
              <a:t>Operations on Students</a:t>
            </a:r>
          </a:p>
          <a:p>
            <a:r>
              <a:rPr lang="en-US" sz="2000" dirty="0" smtClean="0"/>
              <a:t>The operations </a:t>
            </a:r>
          </a:p>
          <a:p>
            <a:r>
              <a:rPr lang="en-US" sz="2000" dirty="0" smtClean="0"/>
              <a:t>Enter New Student </a:t>
            </a:r>
          </a:p>
          <a:p>
            <a:r>
              <a:rPr lang="en-US" sz="2000" dirty="0" smtClean="0"/>
              <a:t>Update Student Information </a:t>
            </a:r>
          </a:p>
          <a:p>
            <a:r>
              <a:rPr lang="en-US" sz="2000" dirty="0" smtClean="0"/>
              <a:t>List All Students </a:t>
            </a:r>
          </a:p>
          <a:p>
            <a:r>
              <a:rPr lang="en-US" sz="2000" dirty="0" smtClean="0"/>
              <a:t>Display Student Information </a:t>
            </a:r>
          </a:p>
          <a:p>
            <a:r>
              <a:rPr lang="en-US" sz="2000" dirty="0" smtClean="0"/>
              <a:t>Delete Old Students </a:t>
            </a:r>
            <a:endParaRPr 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altLang="zh-TW" sz="2400" b="1" dirty="0" smtClean="0"/>
              <a:t>Model</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8" name="Rectangle 3"/>
          <p:cNvSpPr txBox="1">
            <a:spLocks noChangeArrowheads="1"/>
          </p:cNvSpPr>
          <p:nvPr/>
        </p:nvSpPr>
        <p:spPr bwMode="auto">
          <a:xfrm>
            <a:off x="228600" y="1447800"/>
            <a:ext cx="7467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What is a model?</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a model is a simplification of reality</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altLang="zh-TW" sz="2000" b="0" i="0" u="none" strike="noStrike" kern="1200" cap="none" spc="0" normalizeH="0" baseline="0" noProof="0" dirty="0" smtClean="0">
              <a:ln>
                <a:noFill/>
              </a:ln>
              <a:solidFill>
                <a:schemeClr val="tx1"/>
              </a:solidFill>
              <a:effectLst/>
              <a:uLnTx/>
              <a:uFillTx/>
              <a:latin typeface="Cambria"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Why do we model?</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we build models so that we can better understand the system we are developing</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we build models of complex systems because we cannot comprehend such a system in its entirety</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four aims to achieve</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help us to </a:t>
            </a:r>
            <a:r>
              <a:rPr kumimoji="0" lang="en-US" altLang="zh-TW" sz="2000" b="1" i="0" u="none" strike="noStrike" kern="1200" cap="none" spc="0" normalizeH="0" baseline="0" noProof="0" dirty="0" smtClean="0">
                <a:ln>
                  <a:noFill/>
                </a:ln>
                <a:solidFill>
                  <a:schemeClr val="tx1"/>
                </a:solidFill>
                <a:effectLst/>
                <a:uLnTx/>
                <a:uFillTx/>
                <a:latin typeface="Cambria" pitchFamily="18" charset="0"/>
              </a:rPr>
              <a:t>visualize</a:t>
            </a: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 a system</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permit us to </a:t>
            </a:r>
            <a:r>
              <a:rPr kumimoji="0" lang="en-US" altLang="zh-TW" sz="2000" b="1" i="0" u="none" strike="noStrike" kern="1200" cap="none" spc="0" normalizeH="0" baseline="0" noProof="0" dirty="0" smtClean="0">
                <a:ln>
                  <a:noFill/>
                </a:ln>
                <a:solidFill>
                  <a:schemeClr val="tx1"/>
                </a:solidFill>
                <a:effectLst/>
                <a:uLnTx/>
                <a:uFillTx/>
                <a:latin typeface="Cambria" pitchFamily="18" charset="0"/>
              </a:rPr>
              <a:t>specify</a:t>
            </a: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 the structure/behavior of a system</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give us a </a:t>
            </a:r>
            <a:r>
              <a:rPr kumimoji="0" lang="en-US" altLang="zh-TW" sz="2000" b="1" i="0" u="none" strike="noStrike" kern="1200" cap="none" spc="0" normalizeH="0" baseline="0" noProof="0" dirty="0" smtClean="0">
                <a:ln>
                  <a:noFill/>
                </a:ln>
                <a:solidFill>
                  <a:schemeClr val="tx1"/>
                </a:solidFill>
                <a:effectLst/>
                <a:uLnTx/>
                <a:uFillTx/>
                <a:latin typeface="Cambria" pitchFamily="18" charset="0"/>
              </a:rPr>
              <a:t>template</a:t>
            </a: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 that guides us in constructing  systems</a:t>
            </a:r>
            <a:endParaRPr kumimoji="0" lang="en-US" altLang="zh-TW" sz="2000" b="1" i="0" u="none" strike="noStrike" kern="1200" cap="none" spc="0" normalizeH="0" baseline="0" noProof="0" dirty="0" smtClean="0">
              <a:ln>
                <a:noFill/>
              </a:ln>
              <a:solidFill>
                <a:schemeClr val="tx1"/>
              </a:solidFill>
              <a:effectLst/>
              <a:uLnTx/>
              <a:uFillTx/>
              <a:latin typeface="Cambria" pitchFamily="18" charset="0"/>
            </a:endParaRP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1" i="0" u="none" strike="noStrike" kern="1200" cap="none" spc="0" normalizeH="0" baseline="0" noProof="0" dirty="0" smtClean="0">
                <a:ln>
                  <a:noFill/>
                </a:ln>
                <a:solidFill>
                  <a:schemeClr val="tx1"/>
                </a:solidFill>
                <a:effectLst/>
                <a:uLnTx/>
                <a:uFillTx/>
                <a:latin typeface="Cambria" pitchFamily="18" charset="0"/>
              </a:rPr>
              <a:t>document</a:t>
            </a:r>
            <a:r>
              <a:rPr kumimoji="0" lang="en-US" altLang="zh-TW" sz="2000" b="0" i="0" u="none" strike="noStrike" kern="1200" cap="none" spc="0" normalizeH="0" baseline="0" noProof="0" dirty="0" smtClean="0">
                <a:ln>
                  <a:noFill/>
                </a:ln>
                <a:solidFill>
                  <a:schemeClr val="tx1"/>
                </a:solidFill>
                <a:effectLst/>
                <a:uLnTx/>
                <a:uFillTx/>
                <a:latin typeface="Cambria" pitchFamily="18" charset="0"/>
              </a:rPr>
              <a:t> the decisions we have made</a:t>
            </a:r>
            <a:endParaRPr kumimoji="0" lang="en-US" altLang="zh-TW" sz="2000" b="0" i="0" u="none" strike="noStrike" kern="1200" cap="none" spc="0" normalizeH="0" baseline="0" noProof="0" dirty="0">
              <a:ln>
                <a:noFill/>
              </a:ln>
              <a:solidFill>
                <a:schemeClr val="tx1"/>
              </a:solidFill>
              <a:effectLst/>
              <a:uLnTx/>
              <a:uFillTx/>
              <a:latin typeface="Cambria"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CRC</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40</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152400" y="14478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b="1" dirty="0" smtClean="0"/>
              <a:t>Operations on Registrations and Grades</a:t>
            </a:r>
          </a:p>
          <a:p>
            <a:r>
              <a:rPr lang="en-US" sz="2000" dirty="0" smtClean="0"/>
              <a:t>The operations </a:t>
            </a:r>
          </a:p>
          <a:p>
            <a:r>
              <a:rPr lang="en-US" sz="2000" dirty="0" smtClean="0"/>
              <a:t>Register Student </a:t>
            </a:r>
          </a:p>
          <a:p>
            <a:r>
              <a:rPr lang="en-US" sz="2000" dirty="0" smtClean="0"/>
              <a:t>Withdraw Student </a:t>
            </a:r>
          </a:p>
          <a:p>
            <a:r>
              <a:rPr lang="en-US" sz="2000" smtClean="0"/>
              <a:t>Change Grade </a:t>
            </a:r>
            <a:endParaRPr lang="en-US" sz="20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CRC</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41</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9" name="Rectangle 3"/>
          <p:cNvSpPr txBox="1">
            <a:spLocks noChangeArrowheads="1"/>
          </p:cNvSpPr>
          <p:nvPr/>
        </p:nvSpPr>
        <p:spPr bwMode="auto">
          <a:xfrm>
            <a:off x="152400" y="14478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b="1" dirty="0" smtClean="0"/>
              <a:t>Class Name:</a:t>
            </a:r>
            <a:r>
              <a:rPr lang="en-US" sz="2000" dirty="0" smtClean="0"/>
              <a:t> Course Section</a:t>
            </a:r>
            <a:br>
              <a:rPr lang="en-US" sz="2000" dirty="0" smtClean="0"/>
            </a:br>
            <a:r>
              <a:rPr lang="en-US" sz="2000" b="1" dirty="0" smtClean="0"/>
              <a:t>Class Type:</a:t>
            </a:r>
            <a:r>
              <a:rPr lang="en-US" sz="2000" dirty="0" smtClean="0"/>
              <a:t> Structure, Assembly, or Organizational Unit</a:t>
            </a:r>
            <a:br>
              <a:rPr lang="en-US" sz="2000" dirty="0" smtClean="0"/>
            </a:br>
            <a:r>
              <a:rPr lang="en-US" sz="2000" b="1" dirty="0" smtClean="0"/>
              <a:t>Class Characteristics:</a:t>
            </a:r>
            <a:r>
              <a:rPr lang="en-US" sz="2000" dirty="0" smtClean="0"/>
              <a:t> Abstract, sequential; persistent; guarded </a:t>
            </a:r>
          </a:p>
          <a:p>
            <a:endParaRPr lang="en-US" sz="2000" b="1" dirty="0" smtClean="0"/>
          </a:p>
          <a:p>
            <a:r>
              <a:rPr lang="en-US" sz="2000" b="1" dirty="0" smtClean="0"/>
              <a:t>Class Name:</a:t>
            </a:r>
            <a:r>
              <a:rPr lang="en-US" sz="2000" dirty="0" smtClean="0"/>
              <a:t> Grade</a:t>
            </a:r>
            <a:br>
              <a:rPr lang="en-US" sz="2000" dirty="0" smtClean="0"/>
            </a:br>
            <a:r>
              <a:rPr lang="en-US" sz="2000" b="1" dirty="0" smtClean="0"/>
              <a:t>Class Type:</a:t>
            </a:r>
            <a:r>
              <a:rPr lang="en-US" sz="2000" dirty="0" smtClean="0"/>
              <a:t> Property</a:t>
            </a:r>
            <a:br>
              <a:rPr lang="en-US" sz="2000" dirty="0" smtClean="0"/>
            </a:br>
            <a:r>
              <a:rPr lang="en-US" sz="2000" b="1" dirty="0" smtClean="0"/>
              <a:t>Class Characteristics:</a:t>
            </a:r>
            <a:r>
              <a:rPr lang="en-US" sz="2000" dirty="0" smtClean="0"/>
              <a:t> Abstract; sequential; persistent; guarded</a:t>
            </a:r>
            <a:endParaRPr lang="en-US" sz="2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42</a:t>
            </a:fld>
            <a:endParaRPr lang="en-US"/>
          </a:p>
        </p:txBody>
      </p:sp>
      <p:pic>
        <p:nvPicPr>
          <p:cNvPr id="5" name="Picture 4" descr="CRC Card for Registrar"/>
          <p:cNvPicPr/>
          <p:nvPr/>
        </p:nvPicPr>
        <p:blipFill>
          <a:blip r:embed="rId2"/>
          <a:srcRect/>
          <a:stretch>
            <a:fillRect/>
          </a:stretch>
        </p:blipFill>
        <p:spPr bwMode="auto">
          <a:xfrm>
            <a:off x="838200" y="0"/>
            <a:ext cx="7315200" cy="68580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43</a:t>
            </a:fld>
            <a:endParaRPr lang="en-US"/>
          </a:p>
        </p:txBody>
      </p:sp>
      <p:pic>
        <p:nvPicPr>
          <p:cNvPr id="5" name="Picture 4" descr="CRC Card for Course"/>
          <p:cNvPicPr/>
          <p:nvPr/>
        </p:nvPicPr>
        <p:blipFill>
          <a:blip r:embed="rId2"/>
          <a:srcRect/>
          <a:stretch>
            <a:fillRect/>
          </a:stretch>
        </p:blipFill>
        <p:spPr bwMode="auto">
          <a:xfrm>
            <a:off x="0" y="0"/>
            <a:ext cx="9144000" cy="66294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44</a:t>
            </a:fld>
            <a:endParaRPr lang="en-US"/>
          </a:p>
        </p:txBody>
      </p:sp>
      <p:pic>
        <p:nvPicPr>
          <p:cNvPr id="5" name="Picture 4" descr="CRC Card for Course Section"/>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45</a:t>
            </a:fld>
            <a:endParaRPr lang="en-US"/>
          </a:p>
        </p:txBody>
      </p:sp>
      <p:pic>
        <p:nvPicPr>
          <p:cNvPr id="5" name="Picture 4" descr="CRC Card for Student"/>
          <p:cNvPicPr/>
          <p:nvPr/>
        </p:nvPicPr>
        <p:blipFill>
          <a:blip r:embed="rId2"/>
          <a:srcRect/>
          <a:stretch>
            <a:fillRect/>
          </a:stretch>
        </p:blipFill>
        <p:spPr bwMode="auto">
          <a:xfrm>
            <a:off x="0" y="0"/>
            <a:ext cx="9144000" cy="67056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46</a:t>
            </a:fld>
            <a:endParaRPr lang="en-US"/>
          </a:p>
        </p:txBody>
      </p:sp>
      <p:pic>
        <p:nvPicPr>
          <p:cNvPr id="5" name="Picture 4" descr="CRC Card for Grade"/>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ea typeface="Segoe UI" pitchFamily="34" charset="0"/>
                <a:cs typeface="Segoe UI" pitchFamily="34" charset="0"/>
              </a:rPr>
              <a:t>Class Diagram</a:t>
            </a:r>
            <a:endParaRPr lang="en-US" sz="2400" b="1" dirty="0">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47</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8" name="Rectangle 7"/>
          <p:cNvSpPr/>
          <p:nvPr/>
        </p:nvSpPr>
        <p:spPr>
          <a:xfrm>
            <a:off x="152400" y="1447800"/>
            <a:ext cx="8839200" cy="5078313"/>
          </a:xfrm>
          <a:prstGeom prst="rect">
            <a:avLst/>
          </a:prstGeom>
        </p:spPr>
        <p:txBody>
          <a:bodyPr wrap="square">
            <a:spAutoFit/>
          </a:bodyPr>
          <a:lstStyle/>
          <a:p>
            <a:pPr>
              <a:buFont typeface="Arial" pitchFamily="34" charset="0"/>
              <a:buChar char="•"/>
            </a:pPr>
            <a:r>
              <a:rPr lang="en-US" dirty="0" smtClean="0">
                <a:latin typeface="Cambria" pitchFamily="18" charset="0"/>
              </a:rPr>
              <a:t>The class diagram is a static diagram. It represents the static view of an application. </a:t>
            </a:r>
          </a:p>
          <a:p>
            <a:pPr>
              <a:buFont typeface="Arial" pitchFamily="34" charset="0"/>
              <a:buChar char="•"/>
            </a:pPr>
            <a:endParaRPr lang="en-US" dirty="0" smtClean="0">
              <a:latin typeface="Cambria" pitchFamily="18" charset="0"/>
            </a:endParaRPr>
          </a:p>
          <a:p>
            <a:pPr>
              <a:buFont typeface="Arial" pitchFamily="34" charset="0"/>
              <a:buChar char="•"/>
            </a:pPr>
            <a:r>
              <a:rPr lang="en-US" dirty="0" smtClean="0">
                <a:latin typeface="Cambria" pitchFamily="18" charset="0"/>
              </a:rPr>
              <a:t>Class diagram is not only used for visualizing, describing and documenting different aspects of a system but also for constructing executable code of the software application.</a:t>
            </a:r>
          </a:p>
          <a:p>
            <a:endParaRPr lang="en-US" dirty="0" smtClean="0">
              <a:latin typeface="Cambria" pitchFamily="18" charset="0"/>
            </a:endParaRPr>
          </a:p>
          <a:p>
            <a:pPr>
              <a:buFont typeface="Arial" pitchFamily="34" charset="0"/>
              <a:buChar char="•"/>
            </a:pPr>
            <a:r>
              <a:rPr lang="en-US" dirty="0" smtClean="0">
                <a:latin typeface="Cambria" pitchFamily="18" charset="0"/>
              </a:rPr>
              <a:t>The class diagram describes the attributes and operations of a class</a:t>
            </a:r>
          </a:p>
          <a:p>
            <a:pPr>
              <a:buFont typeface="Arial" pitchFamily="34" charset="0"/>
              <a:buChar char="•"/>
            </a:pPr>
            <a:endParaRPr lang="en-US" dirty="0" smtClean="0">
              <a:latin typeface="Cambria" pitchFamily="18" charset="0"/>
            </a:endParaRPr>
          </a:p>
          <a:p>
            <a:pPr>
              <a:buFont typeface="Arial" pitchFamily="34" charset="0"/>
              <a:buChar char="•"/>
            </a:pPr>
            <a:r>
              <a:rPr lang="en-US" dirty="0" smtClean="0">
                <a:latin typeface="Cambria" pitchFamily="18" charset="0"/>
              </a:rPr>
              <a:t>The UML diagrams like activity diagram, sequence diagram can only give the sequence flow of the application but class diagram is a bit different. So it is the most popular UML diagram in the coder community.</a:t>
            </a:r>
          </a:p>
          <a:p>
            <a:pPr>
              <a:buFont typeface="Arial" pitchFamily="34" charset="0"/>
              <a:buChar char="•"/>
            </a:pPr>
            <a:endParaRPr lang="en-US" dirty="0" smtClean="0">
              <a:latin typeface="Cambria" pitchFamily="18" charset="0"/>
            </a:endParaRPr>
          </a:p>
          <a:p>
            <a:pPr>
              <a:buFont typeface="Arial" pitchFamily="34" charset="0"/>
              <a:buChar char="•"/>
            </a:pPr>
            <a:r>
              <a:rPr lang="en-US" dirty="0" smtClean="0">
                <a:latin typeface="Cambria" pitchFamily="18" charset="0"/>
              </a:rPr>
              <a:t>So the purpose of the class diagram can be summarized as:</a:t>
            </a:r>
          </a:p>
          <a:p>
            <a:pPr>
              <a:buFont typeface="Arial" pitchFamily="34" charset="0"/>
              <a:buChar char="•"/>
            </a:pPr>
            <a:endParaRPr lang="en-US" dirty="0" smtClean="0">
              <a:latin typeface="Cambria" pitchFamily="18" charset="0"/>
            </a:endParaRPr>
          </a:p>
          <a:p>
            <a:pPr algn="ctr"/>
            <a:r>
              <a:rPr lang="en-US" dirty="0" smtClean="0">
                <a:latin typeface="Cambria" pitchFamily="18" charset="0"/>
              </a:rPr>
              <a:t>Analysis and design of the static view of an application.</a:t>
            </a:r>
          </a:p>
          <a:p>
            <a:pPr algn="ctr"/>
            <a:r>
              <a:rPr lang="en-US" dirty="0" smtClean="0">
                <a:latin typeface="Cambria" pitchFamily="18" charset="0"/>
              </a:rPr>
              <a:t>Describe responsibilities of a system.</a:t>
            </a:r>
          </a:p>
          <a:p>
            <a:pPr algn="ctr"/>
            <a:r>
              <a:rPr lang="en-US" dirty="0" smtClean="0">
                <a:latin typeface="Cambria" pitchFamily="18" charset="0"/>
              </a:rPr>
              <a:t>Base for component and deployment diagrams.</a:t>
            </a:r>
          </a:p>
          <a:p>
            <a:pPr algn="ctr"/>
            <a:r>
              <a:rPr lang="en-US" dirty="0" smtClean="0">
                <a:latin typeface="Cambria" pitchFamily="18" charset="0"/>
              </a:rPr>
              <a:t>Forward and reverse engineering.</a:t>
            </a:r>
          </a:p>
          <a:p>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Identifying Analysis Classes</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48</a:t>
            </a:fld>
            <a:endParaRPr lang="en-US"/>
          </a:p>
        </p:txBody>
      </p:sp>
      <p:pic>
        <p:nvPicPr>
          <p:cNvPr id="1026" name="Picture 2"/>
          <p:cNvPicPr>
            <a:picLocks noChangeAspect="1" noChangeArrowheads="1"/>
          </p:cNvPicPr>
          <p:nvPr/>
        </p:nvPicPr>
        <p:blipFill>
          <a:blip r:embed="rId3"/>
          <a:srcRect/>
          <a:stretch>
            <a:fillRect/>
          </a:stretch>
        </p:blipFill>
        <p:spPr bwMode="auto">
          <a:xfrm>
            <a:off x="0" y="0"/>
            <a:ext cx="9144000" cy="6553200"/>
          </a:xfrm>
          <a:prstGeom prst="rect">
            <a:avLst/>
          </a:prstGeom>
          <a:noFill/>
          <a:ln w="9525">
            <a:noFill/>
            <a:miter lim="800000"/>
            <a:headEnd/>
            <a:tailEnd/>
          </a:ln>
          <a:effectLst/>
        </p:spPr>
      </p:pic>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Example of Class Box</a:t>
            </a:r>
            <a:endParaRPr lang="en-US" sz="2400"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49</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2050" name="Picture 2"/>
          <p:cNvPicPr>
            <a:picLocks noChangeAspect="1" noChangeArrowheads="1"/>
          </p:cNvPicPr>
          <p:nvPr/>
        </p:nvPicPr>
        <p:blipFill>
          <a:blip r:embed="rId3"/>
          <a:srcRect/>
          <a:stretch>
            <a:fillRect/>
          </a:stretch>
        </p:blipFill>
        <p:spPr bwMode="auto">
          <a:xfrm>
            <a:off x="457200" y="1447800"/>
            <a:ext cx="5276850" cy="4895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Elements of the Analysis Model</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grpSp>
        <p:nvGrpSpPr>
          <p:cNvPr id="7" name="Group 6"/>
          <p:cNvGrpSpPr/>
          <p:nvPr/>
        </p:nvGrpSpPr>
        <p:grpSpPr>
          <a:xfrm>
            <a:off x="528034" y="1648050"/>
            <a:ext cx="6581775" cy="4149725"/>
            <a:chOff x="898525" y="1403350"/>
            <a:chExt cx="6581775" cy="4149725"/>
          </a:xfrm>
        </p:grpSpPr>
        <p:sp>
          <p:nvSpPr>
            <p:cNvPr id="9" name="AutoShape 4"/>
            <p:cNvSpPr>
              <a:spLocks noChangeArrowheads="1"/>
            </p:cNvSpPr>
            <p:nvPr/>
          </p:nvSpPr>
          <p:spPr bwMode="auto">
            <a:xfrm>
              <a:off x="2930525" y="2205038"/>
              <a:ext cx="2917825" cy="2462212"/>
            </a:xfrm>
            <a:custGeom>
              <a:avLst/>
              <a:gdLst>
                <a:gd name="G0" fmla="+- 2104 0 0"/>
                <a:gd name="G1" fmla="+- 21600 0 2104"/>
                <a:gd name="G2" fmla="+- 21600 0 210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04" y="10800"/>
                  </a:moveTo>
                  <a:cubicBezTo>
                    <a:pt x="2104" y="15603"/>
                    <a:pt x="5997" y="19496"/>
                    <a:pt x="10800" y="19496"/>
                  </a:cubicBezTo>
                  <a:cubicBezTo>
                    <a:pt x="15603" y="19496"/>
                    <a:pt x="19496" y="15603"/>
                    <a:pt x="19496" y="10800"/>
                  </a:cubicBezTo>
                  <a:cubicBezTo>
                    <a:pt x="19496" y="5997"/>
                    <a:pt x="15603" y="2104"/>
                    <a:pt x="10800" y="2104"/>
                  </a:cubicBezTo>
                  <a:cubicBezTo>
                    <a:pt x="5997" y="2104"/>
                    <a:pt x="2104" y="5997"/>
                    <a:pt x="2104" y="10800"/>
                  </a:cubicBezTo>
                  <a:close/>
                </a:path>
              </a:pathLst>
            </a:cu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10" name="Text Box 7"/>
            <p:cNvSpPr txBox="1">
              <a:spLocks noChangeArrowheads="1"/>
            </p:cNvSpPr>
            <p:nvPr/>
          </p:nvSpPr>
          <p:spPr bwMode="auto">
            <a:xfrm>
              <a:off x="1135063" y="2005013"/>
              <a:ext cx="2449512" cy="128746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70000"/>
                </a:lnSpc>
                <a:spcBef>
                  <a:spcPct val="50000"/>
                </a:spcBef>
              </a:pPr>
              <a:r>
                <a:rPr lang="en-US" b="0" dirty="0"/>
                <a:t>Use-case diagrams</a:t>
              </a:r>
            </a:p>
            <a:p>
              <a:pPr>
                <a:lnSpc>
                  <a:spcPct val="70000"/>
                </a:lnSpc>
                <a:spcBef>
                  <a:spcPct val="50000"/>
                </a:spcBef>
              </a:pPr>
              <a:r>
                <a:rPr lang="en-US" b="0" dirty="0"/>
                <a:t>Use cases - text</a:t>
              </a:r>
            </a:p>
            <a:p>
              <a:pPr>
                <a:lnSpc>
                  <a:spcPct val="70000"/>
                </a:lnSpc>
                <a:spcBef>
                  <a:spcPct val="50000"/>
                </a:spcBef>
              </a:pPr>
              <a:r>
                <a:rPr lang="en-US" b="0" dirty="0"/>
                <a:t>Activity Diagrams</a:t>
              </a:r>
            </a:p>
            <a:p>
              <a:pPr>
                <a:lnSpc>
                  <a:spcPct val="70000"/>
                </a:lnSpc>
                <a:spcBef>
                  <a:spcPct val="50000"/>
                </a:spcBef>
              </a:pPr>
              <a:r>
                <a:rPr lang="en-US" b="0" dirty="0"/>
                <a:t>Swim lane diagrams</a:t>
              </a:r>
            </a:p>
          </p:txBody>
        </p:sp>
        <p:sp>
          <p:nvSpPr>
            <p:cNvPr id="11" name="Text Box 9"/>
            <p:cNvSpPr txBox="1">
              <a:spLocks noChangeArrowheads="1"/>
            </p:cNvSpPr>
            <p:nvPr/>
          </p:nvSpPr>
          <p:spPr bwMode="auto">
            <a:xfrm>
              <a:off x="1135063" y="1403350"/>
              <a:ext cx="2451100" cy="6000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dirty="0"/>
                <a:t>Scenario-based elements</a:t>
              </a:r>
            </a:p>
          </p:txBody>
        </p:sp>
        <p:sp>
          <p:nvSpPr>
            <p:cNvPr id="12" name="Text Box 10"/>
            <p:cNvSpPr txBox="1">
              <a:spLocks noChangeArrowheads="1"/>
            </p:cNvSpPr>
            <p:nvPr/>
          </p:nvSpPr>
          <p:spPr bwMode="auto">
            <a:xfrm>
              <a:off x="898525" y="4262438"/>
              <a:ext cx="2684463" cy="12906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70000"/>
                </a:lnSpc>
                <a:spcBef>
                  <a:spcPct val="50000"/>
                </a:spcBef>
              </a:pPr>
              <a:r>
                <a:rPr lang="en-US" b="0" dirty="0"/>
                <a:t>Class diagrams</a:t>
              </a:r>
            </a:p>
            <a:p>
              <a:pPr>
                <a:lnSpc>
                  <a:spcPct val="70000"/>
                </a:lnSpc>
                <a:spcBef>
                  <a:spcPct val="50000"/>
                </a:spcBef>
              </a:pPr>
              <a:r>
                <a:rPr lang="en-US" b="0" dirty="0"/>
                <a:t>Analysis Packages</a:t>
              </a:r>
            </a:p>
            <a:p>
              <a:pPr>
                <a:lnSpc>
                  <a:spcPct val="70000"/>
                </a:lnSpc>
                <a:spcBef>
                  <a:spcPct val="50000"/>
                </a:spcBef>
              </a:pPr>
              <a:r>
                <a:rPr lang="en-US" b="0" dirty="0"/>
                <a:t>CRC Models</a:t>
              </a:r>
            </a:p>
            <a:p>
              <a:pPr>
                <a:lnSpc>
                  <a:spcPct val="70000"/>
                </a:lnSpc>
                <a:spcBef>
                  <a:spcPct val="50000"/>
                </a:spcBef>
              </a:pPr>
              <a:r>
                <a:rPr lang="en-US" b="0" dirty="0"/>
                <a:t>Collaboration Diagrams</a:t>
              </a:r>
            </a:p>
          </p:txBody>
        </p:sp>
        <p:sp>
          <p:nvSpPr>
            <p:cNvPr id="13" name="Text Box 11"/>
            <p:cNvSpPr txBox="1">
              <a:spLocks noChangeArrowheads="1"/>
            </p:cNvSpPr>
            <p:nvPr/>
          </p:nvSpPr>
          <p:spPr bwMode="auto">
            <a:xfrm>
              <a:off x="898525" y="3916363"/>
              <a:ext cx="2686050" cy="35242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dirty="0"/>
                <a:t>Class-based elements</a:t>
              </a:r>
            </a:p>
          </p:txBody>
        </p:sp>
        <p:sp>
          <p:nvSpPr>
            <p:cNvPr id="14" name="Text Box 12"/>
            <p:cNvSpPr txBox="1">
              <a:spLocks noChangeArrowheads="1"/>
            </p:cNvSpPr>
            <p:nvPr/>
          </p:nvSpPr>
          <p:spPr bwMode="auto">
            <a:xfrm>
              <a:off x="5011738" y="2336800"/>
              <a:ext cx="2449512" cy="957263"/>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70000"/>
                </a:lnSpc>
                <a:spcBef>
                  <a:spcPct val="50000"/>
                </a:spcBef>
              </a:pPr>
              <a:r>
                <a:rPr lang="en-US" b="0" dirty="0">
                  <a:solidFill>
                    <a:schemeClr val="tx1"/>
                  </a:solidFill>
                </a:rPr>
                <a:t>Data-flow diagrams</a:t>
              </a:r>
            </a:p>
            <a:p>
              <a:pPr>
                <a:lnSpc>
                  <a:spcPct val="70000"/>
                </a:lnSpc>
                <a:spcBef>
                  <a:spcPct val="50000"/>
                </a:spcBef>
              </a:pPr>
              <a:r>
                <a:rPr lang="en-US" b="0" dirty="0">
                  <a:solidFill>
                    <a:schemeClr val="tx1"/>
                  </a:solidFill>
                </a:rPr>
                <a:t>Control flow diagrams</a:t>
              </a:r>
            </a:p>
            <a:p>
              <a:pPr>
                <a:lnSpc>
                  <a:spcPct val="70000"/>
                </a:lnSpc>
                <a:spcBef>
                  <a:spcPct val="50000"/>
                </a:spcBef>
              </a:pPr>
              <a:r>
                <a:rPr lang="en-US" b="0" dirty="0">
                  <a:solidFill>
                    <a:schemeClr val="tx1"/>
                  </a:solidFill>
                </a:rPr>
                <a:t>Processing narratives</a:t>
              </a:r>
            </a:p>
          </p:txBody>
        </p:sp>
        <p:sp>
          <p:nvSpPr>
            <p:cNvPr id="15" name="Text Box 13"/>
            <p:cNvSpPr txBox="1">
              <a:spLocks noChangeArrowheads="1"/>
            </p:cNvSpPr>
            <p:nvPr/>
          </p:nvSpPr>
          <p:spPr bwMode="auto">
            <a:xfrm>
              <a:off x="5011738" y="1735138"/>
              <a:ext cx="2451100" cy="6000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dirty="0"/>
                <a:t>Flow-oriented elements</a:t>
              </a:r>
            </a:p>
          </p:txBody>
        </p:sp>
        <p:sp>
          <p:nvSpPr>
            <p:cNvPr id="16" name="Text Box 14"/>
            <p:cNvSpPr txBox="1">
              <a:spLocks noChangeArrowheads="1"/>
            </p:cNvSpPr>
            <p:nvPr/>
          </p:nvSpPr>
          <p:spPr bwMode="auto">
            <a:xfrm>
              <a:off x="5029200" y="4427538"/>
              <a:ext cx="2449513" cy="5730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70000"/>
                </a:lnSpc>
                <a:spcBef>
                  <a:spcPct val="50000"/>
                </a:spcBef>
              </a:pPr>
              <a:r>
                <a:rPr lang="en-US" b="0" dirty="0"/>
                <a:t>State diagrams</a:t>
              </a:r>
            </a:p>
            <a:p>
              <a:pPr>
                <a:lnSpc>
                  <a:spcPct val="70000"/>
                </a:lnSpc>
                <a:spcBef>
                  <a:spcPct val="50000"/>
                </a:spcBef>
              </a:pPr>
              <a:r>
                <a:rPr lang="en-US" b="0" dirty="0"/>
                <a:t>Sequence diagrams</a:t>
              </a:r>
            </a:p>
          </p:txBody>
        </p:sp>
        <p:sp>
          <p:nvSpPr>
            <p:cNvPr id="17" name="Text Box 15"/>
            <p:cNvSpPr txBox="1">
              <a:spLocks noChangeArrowheads="1"/>
            </p:cNvSpPr>
            <p:nvPr/>
          </p:nvSpPr>
          <p:spPr bwMode="auto">
            <a:xfrm>
              <a:off x="5029200" y="4081463"/>
              <a:ext cx="2451100" cy="35242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dirty="0"/>
                <a:t>Behavioral elements</a:t>
              </a:r>
            </a:p>
          </p:txBody>
        </p:sp>
        <p:sp>
          <p:nvSpPr>
            <p:cNvPr id="18" name="Text Box 16"/>
            <p:cNvSpPr txBox="1">
              <a:spLocks noChangeArrowheads="1"/>
            </p:cNvSpPr>
            <p:nvPr/>
          </p:nvSpPr>
          <p:spPr bwMode="auto">
            <a:xfrm>
              <a:off x="3876675" y="3186113"/>
              <a:ext cx="1370013" cy="587375"/>
            </a:xfrm>
            <a:prstGeom prst="rect">
              <a:avLst/>
            </a:prstGeom>
            <a:noFill/>
            <a:ln w="12700">
              <a:noFill/>
              <a:miter lim="800000"/>
              <a:headEnd/>
              <a:tailEnd/>
            </a:ln>
            <a:effectLst/>
          </p:spPr>
          <p:txBody>
            <a:bodyPr>
              <a:spAutoFit/>
            </a:bodyPr>
            <a:lstStyle/>
            <a:p>
              <a:pPr>
                <a:spcBef>
                  <a:spcPct val="50000"/>
                </a:spcBef>
              </a:pPr>
              <a:r>
                <a:rPr lang="en-US"/>
                <a:t>Analysis Model</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50</a:t>
            </a:fld>
            <a:endParaRPr lang="en-US"/>
          </a:p>
        </p:txBody>
      </p:sp>
      <p:pic>
        <p:nvPicPr>
          <p:cNvPr id="7" name="Picture 6" descr="classdiagramno3d.gif"/>
          <p:cNvPicPr>
            <a:picLocks noChangeAspect="1"/>
          </p:cNvPicPr>
          <p:nvPr/>
        </p:nvPicPr>
        <p:blipFill>
          <a:blip r:embed="rId3"/>
          <a:stretch>
            <a:fillRect/>
          </a:stretch>
        </p:blipFill>
        <p:spPr>
          <a:xfrm>
            <a:off x="0" y="1371600"/>
            <a:ext cx="9144000" cy="5486400"/>
          </a:xfrm>
          <a:prstGeom prst="rect">
            <a:avLst/>
          </a:prstGeom>
        </p:spPr>
      </p:pic>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Class Diagram Drawing</a:t>
            </a:r>
            <a:endParaRPr lang="en-US" sz="2400" dirty="0"/>
          </a:p>
        </p:txBody>
      </p:sp>
      <p:sp>
        <p:nvSpPr>
          <p:cNvPr id="6" name="Content Placeholder 2"/>
          <p:cNvSpPr>
            <a:spLocks noGrp="1"/>
          </p:cNvSpPr>
          <p:nvPr>
            <p:ph idx="1"/>
          </p:nvPr>
        </p:nvSpPr>
        <p:spPr>
          <a:xfrm>
            <a:off x="6400800" y="1371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51</a:t>
            </a:fld>
            <a:endParaRPr lang="en-US"/>
          </a:p>
        </p:txBody>
      </p:sp>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Class Diagram Drawing</a:t>
            </a:r>
            <a:endParaRPr lang="en-US" sz="2400" dirty="0"/>
          </a:p>
        </p:txBody>
      </p:sp>
      <p:sp>
        <p:nvSpPr>
          <p:cNvPr id="6" name="Content Placeholder 2"/>
          <p:cNvSpPr>
            <a:spLocks noGrp="1"/>
          </p:cNvSpPr>
          <p:nvPr>
            <p:ph idx="1"/>
          </p:nvPr>
        </p:nvSpPr>
        <p:spPr>
          <a:xfrm>
            <a:off x="6400800" y="6019800"/>
            <a:ext cx="2743200" cy="838200"/>
          </a:xfrm>
        </p:spPr>
        <p:txBody>
          <a:bodyPr/>
          <a:lstStyle/>
          <a:p>
            <a:pPr marL="514350" indent="-514350">
              <a:buFont typeface="+mj-lt"/>
              <a:buAutoNum type="romanUcPeriod"/>
            </a:pPr>
            <a:r>
              <a:rPr lang="en-GB" sz="800" b="1" dirty="0" smtClean="0">
                <a:solidFill>
                  <a:srgbClr val="FF0000"/>
                </a:solidFill>
                <a:latin typeface="Cambria" pitchFamily="18" charset="0"/>
              </a:rPr>
              <a:t>Analysis Modelling</a:t>
            </a:r>
          </a:p>
          <a:p>
            <a:pPr marL="514350" indent="-514350">
              <a:buFont typeface="+mj-lt"/>
              <a:buAutoNum type="romanUcPeriod"/>
            </a:pPr>
            <a:r>
              <a:rPr lang="en-GB" sz="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800" b="1" dirty="0" smtClean="0">
              <a:latin typeface="Cambria" pitchFamily="18" charset="0"/>
            </a:endParaRPr>
          </a:p>
        </p:txBody>
      </p:sp>
      <p:sp>
        <p:nvSpPr>
          <p:cNvPr id="8" name="Rectangle 7"/>
          <p:cNvSpPr/>
          <p:nvPr/>
        </p:nvSpPr>
        <p:spPr>
          <a:xfrm>
            <a:off x="152400" y="1447801"/>
            <a:ext cx="8991600" cy="5016758"/>
          </a:xfrm>
          <a:prstGeom prst="rect">
            <a:avLst/>
          </a:prstGeom>
        </p:spPr>
        <p:txBody>
          <a:bodyPr wrap="square">
            <a:spAutoFit/>
          </a:bodyPr>
          <a:lstStyle/>
          <a:p>
            <a:r>
              <a:rPr lang="en-US" sz="1600" dirty="0" smtClean="0">
                <a:latin typeface="Cambria" pitchFamily="18" charset="0"/>
              </a:rPr>
              <a:t>Our class diagram has three kinds of relationships.</a:t>
            </a:r>
          </a:p>
          <a:p>
            <a:endParaRPr lang="en-US" sz="1600" b="1" dirty="0" smtClean="0">
              <a:latin typeface="Cambria" pitchFamily="18" charset="0"/>
            </a:endParaRPr>
          </a:p>
          <a:p>
            <a:r>
              <a:rPr lang="en-US" sz="1600" b="1" dirty="0" smtClean="0">
                <a:latin typeface="Cambria" pitchFamily="18" charset="0"/>
              </a:rPr>
              <a:t>association</a:t>
            </a:r>
            <a:r>
              <a:rPr lang="en-US" sz="1600" dirty="0" smtClean="0">
                <a:latin typeface="Cambria" pitchFamily="18" charset="0"/>
              </a:rPr>
              <a:t> -- a relationship between instances of the two classes. There is an association between two classes if an instance of one class must know about the other in order to perform its work. In a diagram, an association is a link connecting two classes.</a:t>
            </a:r>
          </a:p>
          <a:p>
            <a:endParaRPr lang="en-US" sz="1600" dirty="0" smtClean="0">
              <a:latin typeface="Cambria" pitchFamily="18" charset="0"/>
            </a:endParaRPr>
          </a:p>
          <a:p>
            <a:r>
              <a:rPr lang="en-US" sz="1600" b="1" dirty="0" smtClean="0">
                <a:latin typeface="Cambria" pitchFamily="18" charset="0"/>
              </a:rPr>
              <a:t>aggregation</a:t>
            </a:r>
            <a:r>
              <a:rPr lang="en-US" sz="1600" dirty="0" smtClean="0">
                <a:latin typeface="Cambria" pitchFamily="18" charset="0"/>
              </a:rPr>
              <a:t> -- an association in which one class belongs to a collection. An aggregation has a diamond end pointing to the part containing the whole. In our diagram, </a:t>
            </a:r>
            <a:r>
              <a:rPr lang="en-US" sz="1600" b="1" dirty="0" smtClean="0">
                <a:latin typeface="Cambria" pitchFamily="18" charset="0"/>
              </a:rPr>
              <a:t>Order</a:t>
            </a:r>
            <a:r>
              <a:rPr lang="en-US" sz="1600" dirty="0" smtClean="0">
                <a:latin typeface="Cambria" pitchFamily="18" charset="0"/>
              </a:rPr>
              <a:t> has a collection of </a:t>
            </a:r>
            <a:r>
              <a:rPr lang="en-US" sz="1600" b="1" dirty="0" err="1" smtClean="0">
                <a:latin typeface="Cambria" pitchFamily="18" charset="0"/>
              </a:rPr>
              <a:t>OrderDetails</a:t>
            </a:r>
            <a:r>
              <a:rPr lang="en-US" sz="1600" dirty="0" smtClean="0">
                <a:latin typeface="Cambria" pitchFamily="18" charset="0"/>
              </a:rPr>
              <a:t>.</a:t>
            </a:r>
          </a:p>
          <a:p>
            <a:endParaRPr lang="en-US" sz="1600" dirty="0" smtClean="0">
              <a:latin typeface="Cambria" pitchFamily="18" charset="0"/>
            </a:endParaRPr>
          </a:p>
          <a:p>
            <a:r>
              <a:rPr lang="en-US" sz="1600" b="1" dirty="0" smtClean="0">
                <a:latin typeface="Cambria" pitchFamily="18" charset="0"/>
              </a:rPr>
              <a:t>generalization</a:t>
            </a:r>
            <a:r>
              <a:rPr lang="en-US" sz="1600" dirty="0" smtClean="0">
                <a:latin typeface="Cambria" pitchFamily="18" charset="0"/>
              </a:rPr>
              <a:t> -- an inheritance link indicating one class is a </a:t>
            </a:r>
            <a:r>
              <a:rPr lang="en-US" sz="1600" dirty="0" err="1" smtClean="0">
                <a:latin typeface="Cambria" pitchFamily="18" charset="0"/>
              </a:rPr>
              <a:t>superclass</a:t>
            </a:r>
            <a:r>
              <a:rPr lang="en-US" sz="1600" dirty="0" smtClean="0">
                <a:latin typeface="Cambria" pitchFamily="18" charset="0"/>
              </a:rPr>
              <a:t> of the other. A generalization has a triangle pointing to the </a:t>
            </a:r>
            <a:r>
              <a:rPr lang="en-US" sz="1600" dirty="0" err="1" smtClean="0">
                <a:latin typeface="Cambria" pitchFamily="18" charset="0"/>
              </a:rPr>
              <a:t>superclass</a:t>
            </a:r>
            <a:r>
              <a:rPr lang="en-US" sz="1600" dirty="0" smtClean="0">
                <a:latin typeface="Cambria" pitchFamily="18" charset="0"/>
              </a:rPr>
              <a:t>. </a:t>
            </a:r>
            <a:r>
              <a:rPr lang="en-US" sz="1600" b="1" i="1" dirty="0" smtClean="0">
                <a:latin typeface="Cambria" pitchFamily="18" charset="0"/>
              </a:rPr>
              <a:t>Payment</a:t>
            </a:r>
            <a:r>
              <a:rPr lang="en-US" sz="1600" dirty="0" smtClean="0">
                <a:latin typeface="Cambria" pitchFamily="18" charset="0"/>
              </a:rPr>
              <a:t> is a </a:t>
            </a:r>
            <a:r>
              <a:rPr lang="en-US" sz="1600" dirty="0" err="1" smtClean="0">
                <a:latin typeface="Cambria" pitchFamily="18" charset="0"/>
              </a:rPr>
              <a:t>superclass</a:t>
            </a:r>
            <a:r>
              <a:rPr lang="en-US" sz="1600" dirty="0" smtClean="0">
                <a:latin typeface="Cambria" pitchFamily="18" charset="0"/>
              </a:rPr>
              <a:t> of </a:t>
            </a:r>
            <a:r>
              <a:rPr lang="en-US" sz="1600" b="1" dirty="0" smtClean="0">
                <a:latin typeface="Cambria" pitchFamily="18" charset="0"/>
              </a:rPr>
              <a:t>Cash</a:t>
            </a:r>
            <a:r>
              <a:rPr lang="en-US" sz="1600" dirty="0" smtClean="0">
                <a:latin typeface="Cambria" pitchFamily="18" charset="0"/>
              </a:rPr>
              <a:t>, </a:t>
            </a:r>
            <a:r>
              <a:rPr lang="en-US" sz="1600" b="1" dirty="0" smtClean="0">
                <a:latin typeface="Cambria" pitchFamily="18" charset="0"/>
              </a:rPr>
              <a:t>Check</a:t>
            </a:r>
            <a:r>
              <a:rPr lang="en-US" sz="1600" dirty="0" smtClean="0">
                <a:latin typeface="Cambria" pitchFamily="18" charset="0"/>
              </a:rPr>
              <a:t>, and </a:t>
            </a:r>
            <a:r>
              <a:rPr lang="en-US" sz="1600" b="1" dirty="0" smtClean="0">
                <a:latin typeface="Cambria" pitchFamily="18" charset="0"/>
              </a:rPr>
              <a:t>Credit</a:t>
            </a:r>
            <a:r>
              <a:rPr lang="en-US" sz="1600" dirty="0" smtClean="0">
                <a:latin typeface="Cambria" pitchFamily="18" charset="0"/>
              </a:rPr>
              <a:t>.</a:t>
            </a:r>
          </a:p>
          <a:p>
            <a:endParaRPr lang="en-US" sz="1600" dirty="0" smtClean="0">
              <a:latin typeface="Cambria" pitchFamily="18" charset="0"/>
            </a:endParaRPr>
          </a:p>
          <a:p>
            <a:r>
              <a:rPr lang="en-US" sz="1600" dirty="0" smtClean="0">
                <a:latin typeface="Cambria" pitchFamily="18" charset="0"/>
              </a:rPr>
              <a:t>An end may have a </a:t>
            </a:r>
            <a:r>
              <a:rPr lang="en-US" sz="1600" b="1" dirty="0" smtClean="0">
                <a:latin typeface="Cambria" pitchFamily="18" charset="0"/>
              </a:rPr>
              <a:t>role name</a:t>
            </a:r>
            <a:r>
              <a:rPr lang="en-US" sz="1600" dirty="0" smtClean="0">
                <a:latin typeface="Cambria" pitchFamily="18" charset="0"/>
              </a:rPr>
              <a:t> to clarify the nature of the association. For example, an </a:t>
            </a:r>
            <a:r>
              <a:rPr lang="en-US" sz="1600" b="1" dirty="0" err="1" smtClean="0">
                <a:latin typeface="Cambria" pitchFamily="18" charset="0"/>
              </a:rPr>
              <a:t>OrderDetail</a:t>
            </a:r>
            <a:r>
              <a:rPr lang="en-US" sz="1600" dirty="0" smtClean="0">
                <a:latin typeface="Cambria" pitchFamily="18" charset="0"/>
              </a:rPr>
              <a:t> is a line item of each </a:t>
            </a:r>
            <a:r>
              <a:rPr lang="en-US" sz="1600" b="1" dirty="0" smtClean="0">
                <a:latin typeface="Cambria" pitchFamily="18" charset="0"/>
              </a:rPr>
              <a:t>Order</a:t>
            </a:r>
            <a:r>
              <a:rPr lang="en-US" sz="1600" dirty="0" smtClean="0">
                <a:latin typeface="Cambria" pitchFamily="18" charset="0"/>
              </a:rPr>
              <a:t>.</a:t>
            </a:r>
          </a:p>
          <a:p>
            <a:endParaRPr lang="en-US" sz="1600" dirty="0" smtClean="0">
              <a:latin typeface="Cambria" pitchFamily="18" charset="0"/>
            </a:endParaRPr>
          </a:p>
          <a:p>
            <a:r>
              <a:rPr lang="en-US" sz="1600" dirty="0" smtClean="0">
                <a:latin typeface="Cambria" pitchFamily="18" charset="0"/>
              </a:rPr>
              <a:t>A </a:t>
            </a:r>
            <a:r>
              <a:rPr lang="en-US" sz="1600" b="1" dirty="0" smtClean="0">
                <a:latin typeface="Cambria" pitchFamily="18" charset="0"/>
              </a:rPr>
              <a:t>navigability</a:t>
            </a:r>
            <a:r>
              <a:rPr lang="en-US" sz="1600" dirty="0" smtClean="0">
                <a:latin typeface="Cambria" pitchFamily="18" charset="0"/>
              </a:rPr>
              <a:t> arrow on an association shows which direction the association can be traversed or queried. An </a:t>
            </a:r>
            <a:r>
              <a:rPr lang="en-US" sz="1600" b="1" dirty="0" err="1" smtClean="0">
                <a:latin typeface="Cambria" pitchFamily="18" charset="0"/>
              </a:rPr>
              <a:t>OrderDetail</a:t>
            </a:r>
            <a:r>
              <a:rPr lang="en-US" sz="1600" dirty="0" smtClean="0">
                <a:latin typeface="Cambria" pitchFamily="18" charset="0"/>
              </a:rPr>
              <a:t> can be queried about its </a:t>
            </a:r>
            <a:r>
              <a:rPr lang="en-US" sz="1600" b="1" dirty="0" smtClean="0">
                <a:latin typeface="Cambria" pitchFamily="18" charset="0"/>
              </a:rPr>
              <a:t>Item</a:t>
            </a:r>
            <a:r>
              <a:rPr lang="en-US" sz="1600" dirty="0" smtClean="0">
                <a:latin typeface="Cambria" pitchFamily="18" charset="0"/>
              </a:rPr>
              <a:t>, but not the other way around. </a:t>
            </a:r>
          </a:p>
          <a:p>
            <a:endParaRPr lang="en-US" sz="1600" dirty="0" smtClean="0">
              <a:latin typeface="Cambria" pitchFamily="18" charset="0"/>
            </a:endParaRPr>
          </a:p>
          <a:p>
            <a:endParaRPr lang="en-US" sz="1600" dirty="0">
              <a:latin typeface="Cambria"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52</a:t>
            </a:fld>
            <a:endParaRPr lang="en-US"/>
          </a:p>
        </p:txBody>
      </p:sp>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Class Diagram Drawing</a:t>
            </a:r>
            <a:endParaRPr lang="en-US" sz="2400" dirty="0"/>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8" name="Rectangle 7"/>
          <p:cNvSpPr/>
          <p:nvPr/>
        </p:nvSpPr>
        <p:spPr>
          <a:xfrm>
            <a:off x="152400" y="1447801"/>
            <a:ext cx="8991600" cy="584775"/>
          </a:xfrm>
          <a:prstGeom prst="rect">
            <a:avLst/>
          </a:prstGeom>
        </p:spPr>
        <p:txBody>
          <a:bodyPr wrap="square">
            <a:spAutoFit/>
          </a:bodyPr>
          <a:lstStyle/>
          <a:p>
            <a:endParaRPr lang="en-US" sz="1600" dirty="0" smtClean="0">
              <a:latin typeface="Cambria" pitchFamily="18" charset="0"/>
            </a:endParaRPr>
          </a:p>
          <a:p>
            <a:endParaRPr lang="en-US" sz="1600" dirty="0">
              <a:latin typeface="Cambria" pitchFamily="18" charset="0"/>
            </a:endParaRPr>
          </a:p>
        </p:txBody>
      </p:sp>
      <p:graphicFrame>
        <p:nvGraphicFramePr>
          <p:cNvPr id="7" name="Table 6"/>
          <p:cNvGraphicFramePr>
            <a:graphicFrameLocks noGrp="1"/>
          </p:cNvGraphicFramePr>
          <p:nvPr/>
        </p:nvGraphicFramePr>
        <p:xfrm>
          <a:off x="304800" y="4114800"/>
          <a:ext cx="6096000" cy="1920240"/>
        </p:xfrm>
        <a:graphic>
          <a:graphicData uri="http://schemas.openxmlformats.org/drawingml/2006/table">
            <a:tbl>
              <a:tblPr>
                <a:tableStyleId>{E8B1032C-EA38-4F05-BA0D-38AFFFC7BED3}</a:tableStyleId>
              </a:tblPr>
              <a:tblGrid>
                <a:gridCol w="3048000"/>
                <a:gridCol w="3048000"/>
              </a:tblGrid>
              <a:tr h="0">
                <a:tc>
                  <a:txBody>
                    <a:bodyPr/>
                    <a:lstStyle/>
                    <a:p>
                      <a:r>
                        <a:rPr lang="en-US" dirty="0"/>
                        <a:t>Multiplicities</a:t>
                      </a:r>
                      <a:endParaRPr lang="en-US" dirty="0">
                        <a:latin typeface="Cambria" pitchFamily="18" charset="0"/>
                      </a:endParaRPr>
                    </a:p>
                  </a:txBody>
                  <a:tcPr marL="0" marR="0" marT="0" marB="0" anchor="ctr"/>
                </a:tc>
                <a:tc>
                  <a:txBody>
                    <a:bodyPr/>
                    <a:lstStyle/>
                    <a:p>
                      <a:r>
                        <a:rPr lang="en-US" dirty="0"/>
                        <a:t>Meaning</a:t>
                      </a:r>
                      <a:endParaRPr lang="en-US" dirty="0">
                        <a:latin typeface="Cambria" pitchFamily="18" charset="0"/>
                      </a:endParaRPr>
                    </a:p>
                  </a:txBody>
                  <a:tcPr marL="0" marR="0" marT="0" marB="0" anchor="ctr"/>
                </a:tc>
              </a:tr>
              <a:tr h="0">
                <a:tc>
                  <a:txBody>
                    <a:bodyPr/>
                    <a:lstStyle/>
                    <a:p>
                      <a:r>
                        <a:rPr lang="en-US" dirty="0"/>
                        <a:t>0..1</a:t>
                      </a:r>
                      <a:endParaRPr lang="en-US" dirty="0">
                        <a:latin typeface="Cambria" pitchFamily="18" charset="0"/>
                      </a:endParaRPr>
                    </a:p>
                  </a:txBody>
                  <a:tcPr marL="0" marR="0" marT="0" marB="0" anchor="ctr"/>
                </a:tc>
                <a:tc>
                  <a:txBody>
                    <a:bodyPr/>
                    <a:lstStyle/>
                    <a:p>
                      <a:r>
                        <a:rPr lang="en-US" dirty="0" smtClean="0"/>
                        <a:t>  Zero </a:t>
                      </a:r>
                      <a:r>
                        <a:rPr lang="en-US" dirty="0"/>
                        <a:t>or one instance. The </a:t>
                      </a:r>
                      <a:r>
                        <a:rPr lang="en-US" dirty="0" smtClean="0"/>
                        <a:t>notation</a:t>
                      </a:r>
                      <a:endParaRPr lang="en-US" dirty="0">
                        <a:latin typeface="Cambria" pitchFamily="18" charset="0"/>
                      </a:endParaRPr>
                    </a:p>
                  </a:txBody>
                  <a:tcPr marL="0" marR="0" marT="0" marB="0" anchor="ctr"/>
                </a:tc>
              </a:tr>
              <a:tr h="0">
                <a:tc>
                  <a:txBody>
                    <a:bodyPr/>
                    <a:lstStyle/>
                    <a:p>
                      <a:r>
                        <a:rPr lang="en-US"/>
                        <a:t>0..*  or  *</a:t>
                      </a:r>
                      <a:endParaRPr lang="en-US">
                        <a:latin typeface="Cambria" pitchFamily="18" charset="0"/>
                      </a:endParaRPr>
                    </a:p>
                  </a:txBody>
                  <a:tcPr marL="0" marR="0" marT="0" marB="0" anchor="ctr"/>
                </a:tc>
                <a:tc>
                  <a:txBody>
                    <a:bodyPr/>
                    <a:lstStyle/>
                    <a:p>
                      <a:r>
                        <a:rPr lang="en-US" dirty="0" smtClean="0"/>
                        <a:t>  No </a:t>
                      </a:r>
                      <a:r>
                        <a:rPr lang="en-US" dirty="0"/>
                        <a:t>limit on the number of </a:t>
                      </a:r>
                      <a:r>
                        <a:rPr lang="en-US" dirty="0" smtClean="0"/>
                        <a:t>   instances </a:t>
                      </a:r>
                      <a:r>
                        <a:rPr lang="en-US" dirty="0"/>
                        <a:t>(including none).</a:t>
                      </a:r>
                      <a:endParaRPr lang="en-US" dirty="0">
                        <a:latin typeface="Cambria" pitchFamily="18" charset="0"/>
                      </a:endParaRPr>
                    </a:p>
                  </a:txBody>
                  <a:tcPr marL="0" marR="0" marT="0" marB="0" anchor="ctr"/>
                </a:tc>
              </a:tr>
              <a:tr h="0">
                <a:tc>
                  <a:txBody>
                    <a:bodyPr/>
                    <a:lstStyle/>
                    <a:p>
                      <a:r>
                        <a:rPr lang="en-US"/>
                        <a:t>1</a:t>
                      </a:r>
                      <a:endParaRPr lang="en-US">
                        <a:latin typeface="Cambria" pitchFamily="18" charset="0"/>
                      </a:endParaRPr>
                    </a:p>
                  </a:txBody>
                  <a:tcPr marL="0" marR="0" marT="0" marB="0" anchor="ctr"/>
                </a:tc>
                <a:tc>
                  <a:txBody>
                    <a:bodyPr/>
                    <a:lstStyle/>
                    <a:p>
                      <a:r>
                        <a:rPr lang="en-US" dirty="0" smtClean="0"/>
                        <a:t> Exactly </a:t>
                      </a:r>
                      <a:r>
                        <a:rPr lang="en-US" dirty="0"/>
                        <a:t>one instance</a:t>
                      </a:r>
                      <a:endParaRPr lang="en-US" dirty="0">
                        <a:latin typeface="Cambria" pitchFamily="18" charset="0"/>
                      </a:endParaRPr>
                    </a:p>
                  </a:txBody>
                  <a:tcPr marL="0" marR="0" marT="0" marB="0" anchor="ctr"/>
                </a:tc>
              </a:tr>
              <a:tr h="0">
                <a:tc>
                  <a:txBody>
                    <a:bodyPr/>
                    <a:lstStyle/>
                    <a:p>
                      <a:r>
                        <a:rPr lang="en-US"/>
                        <a:t>1..*</a:t>
                      </a:r>
                      <a:endParaRPr lang="en-US">
                        <a:latin typeface="Cambria" pitchFamily="18" charset="0"/>
                      </a:endParaRPr>
                    </a:p>
                  </a:txBody>
                  <a:tcPr marL="0" marR="0" marT="0" marB="0" anchor="ctr"/>
                </a:tc>
                <a:tc>
                  <a:txBody>
                    <a:bodyPr/>
                    <a:lstStyle/>
                    <a:p>
                      <a:r>
                        <a:rPr lang="en-US" dirty="0" smtClean="0"/>
                        <a:t> At </a:t>
                      </a:r>
                      <a:r>
                        <a:rPr lang="en-US" dirty="0"/>
                        <a:t>least one instance</a:t>
                      </a:r>
                      <a:endParaRPr lang="en-US" dirty="0">
                        <a:latin typeface="Cambria" pitchFamily="18" charset="0"/>
                      </a:endParaRPr>
                    </a:p>
                  </a:txBody>
                  <a:tcPr marL="0" marR="0" marT="0" marB="0" anchor="ctr"/>
                </a:tc>
              </a:tr>
            </a:tbl>
          </a:graphicData>
        </a:graphic>
      </p:graphicFrame>
      <p:sp>
        <p:nvSpPr>
          <p:cNvPr id="9" name="Rectangle 8"/>
          <p:cNvSpPr/>
          <p:nvPr/>
        </p:nvSpPr>
        <p:spPr>
          <a:xfrm>
            <a:off x="152400" y="1524000"/>
            <a:ext cx="8763000" cy="1477328"/>
          </a:xfrm>
          <a:prstGeom prst="rect">
            <a:avLst/>
          </a:prstGeom>
        </p:spPr>
        <p:txBody>
          <a:bodyPr wrap="square">
            <a:spAutoFit/>
          </a:bodyPr>
          <a:lstStyle/>
          <a:p>
            <a:pPr>
              <a:buFont typeface="Arial" pitchFamily="34" charset="0"/>
              <a:buChar char="•"/>
            </a:pPr>
            <a:r>
              <a:rPr lang="en-US" dirty="0" smtClean="0">
                <a:latin typeface="Cambria" pitchFamily="18" charset="0"/>
              </a:rPr>
              <a:t>The </a:t>
            </a:r>
            <a:r>
              <a:rPr lang="en-US" b="1" dirty="0" smtClean="0">
                <a:latin typeface="Cambria" pitchFamily="18" charset="0"/>
              </a:rPr>
              <a:t>multiplicity</a:t>
            </a:r>
            <a:r>
              <a:rPr lang="en-US" dirty="0" smtClean="0">
                <a:latin typeface="Cambria" pitchFamily="18" charset="0"/>
              </a:rPr>
              <a:t> of an association end is the number of possible instances of the class associated with a single instance of the other end. Multiplicities are single numbers or ranges of numbers. In our example, there can be only one </a:t>
            </a:r>
            <a:r>
              <a:rPr lang="en-US" b="1" dirty="0" smtClean="0">
                <a:latin typeface="Cambria" pitchFamily="18" charset="0"/>
              </a:rPr>
              <a:t>Customer</a:t>
            </a:r>
            <a:r>
              <a:rPr lang="en-US" dirty="0" smtClean="0">
                <a:latin typeface="Cambria" pitchFamily="18" charset="0"/>
              </a:rPr>
              <a:t> for each </a:t>
            </a:r>
            <a:r>
              <a:rPr lang="en-US" b="1" dirty="0" smtClean="0">
                <a:latin typeface="Cambria" pitchFamily="18" charset="0"/>
              </a:rPr>
              <a:t>Order</a:t>
            </a:r>
            <a:r>
              <a:rPr lang="en-US" dirty="0" smtClean="0">
                <a:latin typeface="Cambria" pitchFamily="18" charset="0"/>
              </a:rPr>
              <a:t>, but a </a:t>
            </a:r>
            <a:r>
              <a:rPr lang="en-US" b="1" dirty="0" smtClean="0">
                <a:latin typeface="Cambria" pitchFamily="18" charset="0"/>
              </a:rPr>
              <a:t>Customer</a:t>
            </a:r>
            <a:r>
              <a:rPr lang="en-US" dirty="0" smtClean="0">
                <a:latin typeface="Cambria" pitchFamily="18" charset="0"/>
              </a:rPr>
              <a:t> can have any number of </a:t>
            </a:r>
            <a:r>
              <a:rPr lang="en-US" b="1" dirty="0" smtClean="0">
                <a:latin typeface="Cambria" pitchFamily="18" charset="0"/>
              </a:rPr>
              <a:t>Orders</a:t>
            </a:r>
            <a:r>
              <a:rPr lang="en-US" dirty="0" smtClean="0">
                <a:latin typeface="Cambria" pitchFamily="18" charset="0"/>
              </a:rPr>
              <a:t>.</a:t>
            </a:r>
          </a:p>
          <a:p>
            <a:r>
              <a:rPr lang="en-US" dirty="0" smtClean="0">
                <a:latin typeface="Cambria" pitchFamily="18" charset="0"/>
              </a:rPr>
              <a:t>This table gives the most common multiplicities.</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53</a:t>
            </a:fld>
            <a:endParaRPr lang="en-US"/>
          </a:p>
        </p:txBody>
      </p:sp>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t>Multiplicity</a:t>
            </a:r>
            <a:endParaRPr lang="en-US" sz="2400" dirty="0"/>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8" name="Rectangle 7"/>
          <p:cNvSpPr/>
          <p:nvPr/>
        </p:nvSpPr>
        <p:spPr>
          <a:xfrm>
            <a:off x="152400" y="1447801"/>
            <a:ext cx="8991600" cy="584775"/>
          </a:xfrm>
          <a:prstGeom prst="rect">
            <a:avLst/>
          </a:prstGeom>
        </p:spPr>
        <p:txBody>
          <a:bodyPr wrap="square">
            <a:spAutoFit/>
          </a:bodyPr>
          <a:lstStyle/>
          <a:p>
            <a:endParaRPr lang="en-US" sz="1600" dirty="0" smtClean="0">
              <a:latin typeface="Cambria" pitchFamily="18" charset="0"/>
            </a:endParaRPr>
          </a:p>
          <a:p>
            <a:endParaRPr lang="en-US" sz="1600" dirty="0">
              <a:latin typeface="Cambria" pitchFamily="18" charset="0"/>
            </a:endParaRPr>
          </a:p>
        </p:txBody>
      </p:sp>
      <p:pic>
        <p:nvPicPr>
          <p:cNvPr id="1026" name="Picture 2"/>
          <p:cNvPicPr>
            <a:picLocks noChangeAspect="1" noChangeArrowheads="1"/>
          </p:cNvPicPr>
          <p:nvPr/>
        </p:nvPicPr>
        <p:blipFill>
          <a:blip r:embed="rId3"/>
          <a:srcRect/>
          <a:stretch>
            <a:fillRect/>
          </a:stretch>
        </p:blipFill>
        <p:spPr bwMode="auto">
          <a:xfrm>
            <a:off x="84408" y="1447800"/>
            <a:ext cx="6248400" cy="5321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54</a:t>
            </a:fld>
            <a:endParaRPr lang="en-US"/>
          </a:p>
        </p:txBody>
      </p:sp>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Example</a:t>
            </a:r>
            <a:endParaRPr lang="en-US" sz="2400" dirty="0"/>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8" name="Rectangle 7"/>
          <p:cNvSpPr/>
          <p:nvPr/>
        </p:nvSpPr>
        <p:spPr>
          <a:xfrm>
            <a:off x="152400" y="1447801"/>
            <a:ext cx="8991600" cy="584775"/>
          </a:xfrm>
          <a:prstGeom prst="rect">
            <a:avLst/>
          </a:prstGeom>
        </p:spPr>
        <p:txBody>
          <a:bodyPr wrap="square">
            <a:spAutoFit/>
          </a:bodyPr>
          <a:lstStyle/>
          <a:p>
            <a:endParaRPr lang="en-US" sz="1600" dirty="0" smtClean="0">
              <a:latin typeface="Cambria" pitchFamily="18" charset="0"/>
            </a:endParaRPr>
          </a:p>
          <a:p>
            <a:endParaRPr lang="en-US" sz="1600" dirty="0">
              <a:latin typeface="Cambria" pitchFamily="18" charset="0"/>
            </a:endParaRPr>
          </a:p>
        </p:txBody>
      </p:sp>
      <p:sp>
        <p:nvSpPr>
          <p:cNvPr id="10" name="Rectangle 9"/>
          <p:cNvSpPr/>
          <p:nvPr/>
        </p:nvSpPr>
        <p:spPr>
          <a:xfrm>
            <a:off x="228600" y="1447801"/>
            <a:ext cx="8686800" cy="3785652"/>
          </a:xfrm>
          <a:prstGeom prst="rect">
            <a:avLst/>
          </a:prstGeom>
        </p:spPr>
        <p:txBody>
          <a:bodyPr wrap="square">
            <a:spAutoFit/>
          </a:bodyPr>
          <a:lstStyle/>
          <a:p>
            <a:r>
              <a:rPr lang="en-US" sz="2000" dirty="0" smtClean="0">
                <a:latin typeface="Cambria" pitchFamily="18" charset="0"/>
              </a:rPr>
              <a:t>Now the following diagram is an example of an </a:t>
            </a:r>
            <a:r>
              <a:rPr lang="en-US" sz="2000" i="1" dirty="0" smtClean="0">
                <a:latin typeface="Cambria" pitchFamily="18" charset="0"/>
              </a:rPr>
              <a:t>Order System</a:t>
            </a:r>
            <a:r>
              <a:rPr lang="en-US" sz="2000" dirty="0" smtClean="0">
                <a:latin typeface="Cambria" pitchFamily="18" charset="0"/>
              </a:rPr>
              <a:t> of an application. So it describes a particular aspect of the entire application.</a:t>
            </a:r>
          </a:p>
          <a:p>
            <a:endParaRPr lang="en-US" sz="2000" dirty="0" smtClean="0">
              <a:latin typeface="Cambria" pitchFamily="18" charset="0"/>
            </a:endParaRPr>
          </a:p>
          <a:p>
            <a:pPr>
              <a:buFont typeface="Arial" pitchFamily="34" charset="0"/>
              <a:buChar char="•"/>
            </a:pPr>
            <a:r>
              <a:rPr lang="en-US" sz="2000" dirty="0" smtClean="0">
                <a:latin typeface="Cambria" pitchFamily="18" charset="0"/>
              </a:rPr>
              <a:t>First of all </a:t>
            </a:r>
            <a:r>
              <a:rPr lang="en-US" sz="2000" i="1" dirty="0" smtClean="0">
                <a:latin typeface="Cambria" pitchFamily="18" charset="0"/>
              </a:rPr>
              <a:t>Order</a:t>
            </a:r>
            <a:r>
              <a:rPr lang="en-US" sz="2000" dirty="0" smtClean="0">
                <a:latin typeface="Cambria" pitchFamily="18" charset="0"/>
              </a:rPr>
              <a:t> and </a:t>
            </a:r>
            <a:r>
              <a:rPr lang="en-US" sz="2000" i="1" dirty="0" smtClean="0">
                <a:latin typeface="Cambria" pitchFamily="18" charset="0"/>
              </a:rPr>
              <a:t>Customer</a:t>
            </a:r>
            <a:r>
              <a:rPr lang="en-US" sz="2000" dirty="0" smtClean="0">
                <a:latin typeface="Cambria" pitchFamily="18" charset="0"/>
              </a:rPr>
              <a:t> are identified as the two elements of the system and they have a </a:t>
            </a:r>
            <a:r>
              <a:rPr lang="en-US" sz="2000" i="1" dirty="0" smtClean="0">
                <a:latin typeface="Cambria" pitchFamily="18" charset="0"/>
              </a:rPr>
              <a:t>one to many</a:t>
            </a:r>
            <a:r>
              <a:rPr lang="en-US" sz="2000" dirty="0" smtClean="0">
                <a:latin typeface="Cambria" pitchFamily="18" charset="0"/>
              </a:rPr>
              <a:t> relationship because a customer can have multiple orders.</a:t>
            </a:r>
          </a:p>
          <a:p>
            <a:pPr>
              <a:buFont typeface="Arial" pitchFamily="34" charset="0"/>
              <a:buChar char="•"/>
            </a:pPr>
            <a:endParaRPr lang="en-US" sz="2000" dirty="0" smtClean="0">
              <a:latin typeface="Cambria" pitchFamily="18" charset="0"/>
            </a:endParaRPr>
          </a:p>
          <a:p>
            <a:pPr>
              <a:buFont typeface="Arial" pitchFamily="34" charset="0"/>
              <a:buChar char="•"/>
            </a:pPr>
            <a:r>
              <a:rPr lang="en-US" sz="2000" dirty="0" smtClean="0">
                <a:latin typeface="Cambria" pitchFamily="18" charset="0"/>
              </a:rPr>
              <a:t>We would keep </a:t>
            </a:r>
            <a:r>
              <a:rPr lang="en-US" sz="2000" i="1" dirty="0" smtClean="0">
                <a:latin typeface="Cambria" pitchFamily="18" charset="0"/>
              </a:rPr>
              <a:t>Order</a:t>
            </a:r>
            <a:r>
              <a:rPr lang="en-US" sz="2000" dirty="0" smtClean="0">
                <a:latin typeface="Cambria" pitchFamily="18" charset="0"/>
              </a:rPr>
              <a:t> class is an abstract class and it has two concrete classes (inheritance relationship) </a:t>
            </a:r>
            <a:r>
              <a:rPr lang="en-US" sz="2000" i="1" dirty="0" err="1" smtClean="0">
                <a:latin typeface="Cambria" pitchFamily="18" charset="0"/>
              </a:rPr>
              <a:t>SpecialOrder</a:t>
            </a:r>
            <a:r>
              <a:rPr lang="en-US" sz="2000" dirty="0" smtClean="0">
                <a:latin typeface="Cambria" pitchFamily="18" charset="0"/>
              </a:rPr>
              <a:t> and </a:t>
            </a:r>
            <a:r>
              <a:rPr lang="en-US" sz="2000" i="1" dirty="0" err="1" smtClean="0">
                <a:latin typeface="Cambria" pitchFamily="18" charset="0"/>
              </a:rPr>
              <a:t>NormalOrder</a:t>
            </a:r>
            <a:r>
              <a:rPr lang="en-US" sz="2000" dirty="0" smtClean="0">
                <a:latin typeface="Cambria" pitchFamily="18" charset="0"/>
              </a:rPr>
              <a:t>.</a:t>
            </a:r>
          </a:p>
          <a:p>
            <a:pPr>
              <a:buFont typeface="Arial" pitchFamily="34" charset="0"/>
              <a:buChar char="•"/>
            </a:pPr>
            <a:endParaRPr lang="en-US" sz="2000" dirty="0" smtClean="0">
              <a:latin typeface="Cambria" pitchFamily="18" charset="0"/>
            </a:endParaRPr>
          </a:p>
          <a:p>
            <a:pPr>
              <a:buFont typeface="Arial" pitchFamily="34" charset="0"/>
              <a:buChar char="•"/>
            </a:pPr>
            <a:r>
              <a:rPr lang="en-US" sz="2000" dirty="0" smtClean="0">
                <a:latin typeface="Cambria" pitchFamily="18" charset="0"/>
              </a:rPr>
              <a:t>The two inherited classes have all the properties as the </a:t>
            </a:r>
            <a:r>
              <a:rPr lang="en-US" sz="2000" i="1" dirty="0" smtClean="0">
                <a:latin typeface="Cambria" pitchFamily="18" charset="0"/>
              </a:rPr>
              <a:t>Order</a:t>
            </a:r>
            <a:r>
              <a:rPr lang="en-US" sz="2000" dirty="0" smtClean="0">
                <a:latin typeface="Cambria" pitchFamily="18" charset="0"/>
              </a:rPr>
              <a:t> class. In addition they have additional functions like </a:t>
            </a:r>
            <a:r>
              <a:rPr lang="en-US" sz="2000" i="1" dirty="0" smtClean="0">
                <a:latin typeface="Cambria" pitchFamily="18" charset="0"/>
              </a:rPr>
              <a:t>dispatch ()</a:t>
            </a:r>
            <a:r>
              <a:rPr lang="en-US" sz="2000" dirty="0" smtClean="0">
                <a:latin typeface="Cambria" pitchFamily="18" charset="0"/>
              </a:rPr>
              <a:t> and </a:t>
            </a:r>
            <a:r>
              <a:rPr lang="en-US" sz="2000" i="1" dirty="0" smtClean="0">
                <a:latin typeface="Cambria" pitchFamily="18" charset="0"/>
              </a:rPr>
              <a:t>receive ()</a:t>
            </a:r>
            <a:r>
              <a:rPr lang="en-US" sz="2000" dirty="0" smtClean="0">
                <a:latin typeface="Cambria" pitchFamily="18" charset="0"/>
              </a:rPr>
              <a:t>.</a:t>
            </a:r>
            <a:endParaRPr lang="en-US" sz="2000" dirty="0">
              <a:latin typeface="Cambria"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55</a:t>
            </a:fld>
            <a:endParaRPr lang="en-US"/>
          </a:p>
        </p:txBody>
      </p:sp>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pPr algn="r"/>
            <a:r>
              <a:rPr lang="en-US" sz="2400" dirty="0" smtClean="0"/>
              <a:t>Example</a:t>
            </a:r>
            <a:endParaRPr lang="en-US" sz="2400" dirty="0"/>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8" name="Rectangle 7"/>
          <p:cNvSpPr/>
          <p:nvPr/>
        </p:nvSpPr>
        <p:spPr>
          <a:xfrm>
            <a:off x="152400" y="1447801"/>
            <a:ext cx="8991600" cy="584775"/>
          </a:xfrm>
          <a:prstGeom prst="rect">
            <a:avLst/>
          </a:prstGeom>
        </p:spPr>
        <p:txBody>
          <a:bodyPr wrap="square">
            <a:spAutoFit/>
          </a:bodyPr>
          <a:lstStyle/>
          <a:p>
            <a:endParaRPr lang="en-US" sz="1600" dirty="0" smtClean="0">
              <a:latin typeface="Cambria" pitchFamily="18" charset="0"/>
            </a:endParaRPr>
          </a:p>
          <a:p>
            <a:endParaRPr lang="en-US" sz="1600" dirty="0">
              <a:latin typeface="Cambria" pitchFamily="18" charset="0"/>
            </a:endParaRPr>
          </a:p>
        </p:txBody>
      </p:sp>
      <p:pic>
        <p:nvPicPr>
          <p:cNvPr id="73730" name="Picture 2"/>
          <p:cNvPicPr>
            <a:picLocks noChangeAspect="1" noChangeArrowheads="1"/>
          </p:cNvPicPr>
          <p:nvPr/>
        </p:nvPicPr>
        <p:blipFill>
          <a:blip r:embed="rId3"/>
          <a:srcRect/>
          <a:stretch>
            <a:fillRect/>
          </a:stretch>
        </p:blipFill>
        <p:spPr bwMode="auto">
          <a:xfrm>
            <a:off x="1" y="0"/>
            <a:ext cx="64008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56</a:t>
            </a:fld>
            <a:endParaRPr lang="en-US"/>
          </a:p>
        </p:txBody>
      </p:sp>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Example</a:t>
            </a:r>
            <a:endParaRPr lang="en-US" sz="2400" dirty="0"/>
          </a:p>
        </p:txBody>
      </p:sp>
      <p:sp>
        <p:nvSpPr>
          <p:cNvPr id="8" name="Rectangle 7"/>
          <p:cNvSpPr/>
          <p:nvPr/>
        </p:nvSpPr>
        <p:spPr>
          <a:xfrm>
            <a:off x="152400" y="1447801"/>
            <a:ext cx="8991600" cy="584775"/>
          </a:xfrm>
          <a:prstGeom prst="rect">
            <a:avLst/>
          </a:prstGeom>
        </p:spPr>
        <p:txBody>
          <a:bodyPr wrap="square">
            <a:spAutoFit/>
          </a:bodyPr>
          <a:lstStyle/>
          <a:p>
            <a:endParaRPr lang="en-US" sz="1600" dirty="0" smtClean="0">
              <a:latin typeface="Cambria" pitchFamily="18" charset="0"/>
            </a:endParaRPr>
          </a:p>
          <a:p>
            <a:endParaRPr lang="en-US" sz="1600" dirty="0">
              <a:latin typeface="Cambria" pitchFamily="18" charset="0"/>
            </a:endParaRPr>
          </a:p>
        </p:txBody>
      </p:sp>
      <p:pic>
        <p:nvPicPr>
          <p:cNvPr id="9" name="Picture 8" descr="UML_class_diagram_example.gif"/>
          <p:cNvPicPr>
            <a:picLocks noChangeAspect="1"/>
          </p:cNvPicPr>
          <p:nvPr/>
        </p:nvPicPr>
        <p:blipFill>
          <a:blip r:embed="rId3"/>
          <a:stretch>
            <a:fillRect/>
          </a:stretch>
        </p:blipFill>
        <p:spPr>
          <a:xfrm>
            <a:off x="0" y="1447800"/>
            <a:ext cx="9144000" cy="5410200"/>
          </a:xfrm>
          <a:prstGeom prst="rect">
            <a:avLst/>
          </a:prstGeom>
        </p:spPr>
      </p:pic>
      <p:sp>
        <p:nvSpPr>
          <p:cNvPr id="6" name="Content Placeholder 2"/>
          <p:cNvSpPr>
            <a:spLocks noGrp="1"/>
          </p:cNvSpPr>
          <p:nvPr>
            <p:ph idx="1"/>
          </p:nvPr>
        </p:nvSpPr>
        <p:spPr>
          <a:xfrm>
            <a:off x="6400800" y="1371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57</a:t>
            </a:fld>
            <a:endParaRPr lang="en-US"/>
          </a:p>
        </p:txBody>
      </p:sp>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Example</a:t>
            </a:r>
            <a:endParaRPr lang="en-US" sz="2400" dirty="0"/>
          </a:p>
        </p:txBody>
      </p:sp>
      <p:sp>
        <p:nvSpPr>
          <p:cNvPr id="8" name="Rectangle 7"/>
          <p:cNvSpPr/>
          <p:nvPr/>
        </p:nvSpPr>
        <p:spPr>
          <a:xfrm>
            <a:off x="152400" y="1447801"/>
            <a:ext cx="8991600" cy="584775"/>
          </a:xfrm>
          <a:prstGeom prst="rect">
            <a:avLst/>
          </a:prstGeom>
        </p:spPr>
        <p:txBody>
          <a:bodyPr wrap="square">
            <a:spAutoFit/>
          </a:bodyPr>
          <a:lstStyle/>
          <a:p>
            <a:endParaRPr lang="en-US" sz="1600" dirty="0" smtClean="0">
              <a:latin typeface="Cambria" pitchFamily="18" charset="0"/>
            </a:endParaRPr>
          </a:p>
          <a:p>
            <a:endParaRPr lang="en-US" sz="1600" dirty="0">
              <a:latin typeface="Cambria" pitchFamily="18" charset="0"/>
            </a:endParaRPr>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7" name="Picture 3"/>
          <p:cNvPicPr>
            <a:picLocks noChangeAspect="1" noChangeArrowheads="1"/>
          </p:cNvPicPr>
          <p:nvPr/>
        </p:nvPicPr>
        <p:blipFill>
          <a:blip r:embed="rId3"/>
          <a:srcRect/>
          <a:stretch>
            <a:fillRect/>
          </a:stretch>
        </p:blipFill>
        <p:spPr bwMode="auto">
          <a:xfrm>
            <a:off x="381000" y="1371600"/>
            <a:ext cx="5705749" cy="5218113"/>
          </a:xfrm>
          <a:prstGeom prst="rect">
            <a:avLst/>
          </a:prstGeom>
          <a:noFill/>
        </p:spPr>
      </p:pic>
      <p:sp>
        <p:nvSpPr>
          <p:cNvPr id="10" name="AutoShape 2"/>
          <p:cNvSpPr txBox="1">
            <a:spLocks noChangeArrowheads="1"/>
          </p:cNvSpPr>
          <p:nvPr/>
        </p:nvSpPr>
        <p:spPr bwMode="auto">
          <a:xfrm>
            <a:off x="5410200" y="1371600"/>
            <a:ext cx="3581400" cy="419100"/>
          </a:xfrm>
          <a:prstGeom prst="rect">
            <a:avLst/>
          </a:prstGeom>
          <a:noFill/>
          <a:ln w="9525">
            <a:noFill/>
            <a:miter lim="800000"/>
            <a:headEnd/>
            <a:tailEnd/>
          </a:ln>
        </p:spPr>
        <p:txBody>
          <a:bodyPr vert="horz" wrap="square" lIns="90487" tIns="45720" rIns="90487"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zh-TW" sz="2000" b="0" i="0" u="none" strike="noStrike" kern="1200" cap="none" spc="0" normalizeH="0" baseline="0" noProof="0" smtClean="0">
                <a:ln>
                  <a:noFill/>
                </a:ln>
                <a:solidFill>
                  <a:schemeClr val="tx1"/>
                </a:solidFill>
                <a:effectLst/>
                <a:uLnTx/>
                <a:uFillTx/>
                <a:latin typeface="Tahoma" pitchFamily="34" charset="0"/>
                <a:ea typeface="+mj-ea"/>
                <a:cs typeface="Tahoma" pitchFamily="34" charset="0"/>
              </a:rPr>
              <a:t>Library class hierarchy</a:t>
            </a:r>
            <a:endParaRPr kumimoji="0" lang="en-GB" altLang="zh-TW" sz="3600" b="0" i="0" u="none" strike="noStrike" kern="1200" cap="none" spc="0" normalizeH="0" baseline="0" noProof="0" dirty="0">
              <a:ln>
                <a:noFill/>
              </a:ln>
              <a:solidFill>
                <a:schemeClr val="tx1"/>
              </a:solidFill>
              <a:effectLst/>
              <a:uLnTx/>
              <a:uFillTx/>
              <a:latin typeface="Tahoma" pitchFamily="34" charset="0"/>
              <a:ea typeface="+mj-ea"/>
              <a:cs typeface="Tahoma"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58</a:t>
            </a:fld>
            <a:endParaRPr lang="en-US"/>
          </a:p>
        </p:txBody>
      </p:sp>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Example</a:t>
            </a:r>
            <a:endParaRPr lang="en-US" sz="2400" dirty="0"/>
          </a:p>
        </p:txBody>
      </p:sp>
      <p:sp>
        <p:nvSpPr>
          <p:cNvPr id="8" name="Rectangle 7"/>
          <p:cNvSpPr/>
          <p:nvPr/>
        </p:nvSpPr>
        <p:spPr>
          <a:xfrm>
            <a:off x="152400" y="1447801"/>
            <a:ext cx="8991600" cy="584775"/>
          </a:xfrm>
          <a:prstGeom prst="rect">
            <a:avLst/>
          </a:prstGeom>
        </p:spPr>
        <p:txBody>
          <a:bodyPr wrap="square">
            <a:spAutoFit/>
          </a:bodyPr>
          <a:lstStyle/>
          <a:p>
            <a:endParaRPr lang="en-US" sz="1600" dirty="0" smtClean="0">
              <a:latin typeface="Cambria" pitchFamily="18" charset="0"/>
            </a:endParaRPr>
          </a:p>
          <a:p>
            <a:endParaRPr lang="en-US" sz="1600" dirty="0">
              <a:latin typeface="Cambria" pitchFamily="18" charset="0"/>
            </a:endParaRPr>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11" name="Picture 10" descr="InventoryManagementSystem-ClassDiagram.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59</a:t>
            </a:fld>
            <a:endParaRPr lang="en-US"/>
          </a:p>
        </p:txBody>
      </p:sp>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Example</a:t>
            </a:r>
            <a:endParaRPr lang="en-US" sz="2400" dirty="0"/>
          </a:p>
        </p:txBody>
      </p:sp>
      <p:sp>
        <p:nvSpPr>
          <p:cNvPr id="8" name="Rectangle 7"/>
          <p:cNvSpPr/>
          <p:nvPr/>
        </p:nvSpPr>
        <p:spPr>
          <a:xfrm>
            <a:off x="152400" y="1447801"/>
            <a:ext cx="8991600" cy="584775"/>
          </a:xfrm>
          <a:prstGeom prst="rect">
            <a:avLst/>
          </a:prstGeom>
        </p:spPr>
        <p:txBody>
          <a:bodyPr wrap="square">
            <a:spAutoFit/>
          </a:bodyPr>
          <a:lstStyle/>
          <a:p>
            <a:endParaRPr lang="en-US" sz="1600" dirty="0" smtClean="0">
              <a:latin typeface="Cambria" pitchFamily="18" charset="0"/>
            </a:endParaRPr>
          </a:p>
          <a:p>
            <a:endParaRPr lang="en-US" sz="1600" dirty="0">
              <a:latin typeface="Cambria" pitchFamily="18" charset="0"/>
            </a:endParaRPr>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7" name="Picture 6" descr="uml_class_diagram_cart.gif"/>
          <p:cNvPicPr>
            <a:picLocks noChangeAspect="1"/>
          </p:cNvPicPr>
          <p:nvPr/>
        </p:nvPicPr>
        <p:blipFill>
          <a:blip r:embed="rId3"/>
          <a:stretch>
            <a:fillRect/>
          </a:stretch>
        </p:blipFill>
        <p:spPr>
          <a:xfrm>
            <a:off x="0" y="0"/>
            <a:ext cx="9144000" cy="669108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Elements of the Analysis Model</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6</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grpSp>
        <p:nvGrpSpPr>
          <p:cNvPr id="3" name="Group 6"/>
          <p:cNvGrpSpPr/>
          <p:nvPr/>
        </p:nvGrpSpPr>
        <p:grpSpPr>
          <a:xfrm>
            <a:off x="528034" y="1648050"/>
            <a:ext cx="6581775" cy="4149725"/>
            <a:chOff x="898525" y="1403350"/>
            <a:chExt cx="6581775" cy="4149725"/>
          </a:xfrm>
        </p:grpSpPr>
        <p:sp>
          <p:nvSpPr>
            <p:cNvPr id="9" name="AutoShape 4"/>
            <p:cNvSpPr>
              <a:spLocks noChangeArrowheads="1"/>
            </p:cNvSpPr>
            <p:nvPr/>
          </p:nvSpPr>
          <p:spPr bwMode="auto">
            <a:xfrm>
              <a:off x="2930525" y="2205038"/>
              <a:ext cx="2917825" cy="2462212"/>
            </a:xfrm>
            <a:custGeom>
              <a:avLst/>
              <a:gdLst>
                <a:gd name="G0" fmla="+- 2104 0 0"/>
                <a:gd name="G1" fmla="+- 21600 0 2104"/>
                <a:gd name="G2" fmla="+- 21600 0 210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04" y="10800"/>
                  </a:moveTo>
                  <a:cubicBezTo>
                    <a:pt x="2104" y="15603"/>
                    <a:pt x="5997" y="19496"/>
                    <a:pt x="10800" y="19496"/>
                  </a:cubicBezTo>
                  <a:cubicBezTo>
                    <a:pt x="15603" y="19496"/>
                    <a:pt x="19496" y="15603"/>
                    <a:pt x="19496" y="10800"/>
                  </a:cubicBezTo>
                  <a:cubicBezTo>
                    <a:pt x="19496" y="5997"/>
                    <a:pt x="15603" y="2104"/>
                    <a:pt x="10800" y="2104"/>
                  </a:cubicBezTo>
                  <a:cubicBezTo>
                    <a:pt x="5997" y="2104"/>
                    <a:pt x="2104" y="5997"/>
                    <a:pt x="2104" y="10800"/>
                  </a:cubicBezTo>
                  <a:close/>
                </a:path>
              </a:pathLst>
            </a:cu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10" name="Text Box 7"/>
            <p:cNvSpPr txBox="1">
              <a:spLocks noChangeArrowheads="1"/>
            </p:cNvSpPr>
            <p:nvPr/>
          </p:nvSpPr>
          <p:spPr bwMode="auto">
            <a:xfrm>
              <a:off x="1135063" y="2005013"/>
              <a:ext cx="2449512" cy="128746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70000"/>
                </a:lnSpc>
                <a:spcBef>
                  <a:spcPct val="50000"/>
                </a:spcBef>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Use-case diagrams</a:t>
              </a:r>
            </a:p>
            <a:p>
              <a:pPr>
                <a:lnSpc>
                  <a:spcPct val="70000"/>
                </a:lnSpc>
                <a:spcBef>
                  <a:spcPct val="50000"/>
                </a:spcBef>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Use cases - text</a:t>
              </a:r>
              <a:endParaRPr lang="en-US" b="1" dirty="0"/>
            </a:p>
            <a:p>
              <a:pPr>
                <a:lnSpc>
                  <a:spcPct val="70000"/>
                </a:lnSpc>
                <a:spcBef>
                  <a:spcPct val="50000"/>
                </a:spcBef>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Activity Diagrams</a:t>
              </a:r>
            </a:p>
            <a:p>
              <a:pPr>
                <a:lnSpc>
                  <a:spcPct val="70000"/>
                </a:lnSpc>
                <a:spcBef>
                  <a:spcPct val="50000"/>
                </a:spcBef>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Swim lane diagrams</a:t>
              </a:r>
            </a:p>
          </p:txBody>
        </p:sp>
        <p:sp>
          <p:nvSpPr>
            <p:cNvPr id="11" name="Text Box 9"/>
            <p:cNvSpPr txBox="1">
              <a:spLocks noChangeArrowheads="1"/>
            </p:cNvSpPr>
            <p:nvPr/>
          </p:nvSpPr>
          <p:spPr bwMode="auto">
            <a:xfrm>
              <a:off x="1135063" y="1403350"/>
              <a:ext cx="2451100" cy="6000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dirty="0"/>
                <a:t>Scenario-based elements</a:t>
              </a:r>
            </a:p>
          </p:txBody>
        </p:sp>
        <p:sp>
          <p:nvSpPr>
            <p:cNvPr id="12" name="Text Box 10"/>
            <p:cNvSpPr txBox="1">
              <a:spLocks noChangeArrowheads="1"/>
            </p:cNvSpPr>
            <p:nvPr/>
          </p:nvSpPr>
          <p:spPr bwMode="auto">
            <a:xfrm>
              <a:off x="898525" y="4262438"/>
              <a:ext cx="2684463" cy="12906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70000"/>
                </a:lnSpc>
                <a:spcBef>
                  <a:spcPct val="50000"/>
                </a:spcBef>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Class diagrams</a:t>
              </a:r>
            </a:p>
            <a:p>
              <a:pPr>
                <a:lnSpc>
                  <a:spcPct val="70000"/>
                </a:lnSpc>
                <a:spcBef>
                  <a:spcPct val="50000"/>
                </a:spcBef>
              </a:pPr>
              <a:r>
                <a:rPr lang="en-US" b="0" dirty="0"/>
                <a:t>Analysis Packages</a:t>
              </a:r>
            </a:p>
            <a:p>
              <a:pPr>
                <a:lnSpc>
                  <a:spcPct val="70000"/>
                </a:lnSpc>
                <a:spcBef>
                  <a:spcPct val="50000"/>
                </a:spcBef>
              </a:pPr>
              <a:r>
                <a:rPr lang="en-US" b="1" dirty="0">
                  <a:solidFill>
                    <a:srgbClr val="7030A0"/>
                  </a:solidFill>
                </a:rPr>
                <a:t>CRC Models</a:t>
              </a:r>
            </a:p>
            <a:p>
              <a:pPr>
                <a:lnSpc>
                  <a:spcPct val="70000"/>
                </a:lnSpc>
                <a:spcBef>
                  <a:spcPct val="50000"/>
                </a:spcBef>
              </a:pPr>
              <a:r>
                <a:rPr lang="en-US" b="0" dirty="0"/>
                <a:t>Collaboration Diagrams</a:t>
              </a:r>
            </a:p>
          </p:txBody>
        </p:sp>
        <p:sp>
          <p:nvSpPr>
            <p:cNvPr id="13" name="Text Box 11"/>
            <p:cNvSpPr txBox="1">
              <a:spLocks noChangeArrowheads="1"/>
            </p:cNvSpPr>
            <p:nvPr/>
          </p:nvSpPr>
          <p:spPr bwMode="auto">
            <a:xfrm>
              <a:off x="898525" y="3916363"/>
              <a:ext cx="2686050" cy="35242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dirty="0"/>
                <a:t>Class-based elements</a:t>
              </a:r>
            </a:p>
          </p:txBody>
        </p:sp>
        <p:sp>
          <p:nvSpPr>
            <p:cNvPr id="14" name="Text Box 12"/>
            <p:cNvSpPr txBox="1">
              <a:spLocks noChangeArrowheads="1"/>
            </p:cNvSpPr>
            <p:nvPr/>
          </p:nvSpPr>
          <p:spPr bwMode="auto">
            <a:xfrm>
              <a:off x="5011738" y="2336800"/>
              <a:ext cx="2449512" cy="957263"/>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70000"/>
                </a:lnSpc>
                <a:spcBef>
                  <a:spcPct val="50000"/>
                </a:spcBef>
              </a:pPr>
              <a:r>
                <a:rPr lang="en-US" b="0" dirty="0">
                  <a:solidFill>
                    <a:schemeClr val="tx1"/>
                  </a:solidFill>
                </a:rPr>
                <a:t>Data-flow diagrams</a:t>
              </a:r>
            </a:p>
            <a:p>
              <a:pPr>
                <a:lnSpc>
                  <a:spcPct val="70000"/>
                </a:lnSpc>
                <a:spcBef>
                  <a:spcPct val="50000"/>
                </a:spcBef>
              </a:pPr>
              <a:r>
                <a:rPr lang="en-US" b="0" dirty="0">
                  <a:solidFill>
                    <a:schemeClr val="tx1"/>
                  </a:solidFill>
                </a:rPr>
                <a:t>Control flow diagrams</a:t>
              </a:r>
            </a:p>
            <a:p>
              <a:pPr>
                <a:lnSpc>
                  <a:spcPct val="70000"/>
                </a:lnSpc>
                <a:spcBef>
                  <a:spcPct val="50000"/>
                </a:spcBef>
              </a:pPr>
              <a:r>
                <a:rPr lang="en-US" b="0" dirty="0">
                  <a:solidFill>
                    <a:schemeClr val="tx1"/>
                  </a:solidFill>
                </a:rPr>
                <a:t>Processing narratives</a:t>
              </a:r>
            </a:p>
          </p:txBody>
        </p:sp>
        <p:sp>
          <p:nvSpPr>
            <p:cNvPr id="15" name="Text Box 13"/>
            <p:cNvSpPr txBox="1">
              <a:spLocks noChangeArrowheads="1"/>
            </p:cNvSpPr>
            <p:nvPr/>
          </p:nvSpPr>
          <p:spPr bwMode="auto">
            <a:xfrm>
              <a:off x="5011738" y="1735138"/>
              <a:ext cx="2451100" cy="60007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dirty="0"/>
                <a:t>Flow-oriented elements</a:t>
              </a:r>
            </a:p>
          </p:txBody>
        </p:sp>
        <p:sp>
          <p:nvSpPr>
            <p:cNvPr id="16" name="Text Box 14"/>
            <p:cNvSpPr txBox="1">
              <a:spLocks noChangeArrowheads="1"/>
            </p:cNvSpPr>
            <p:nvPr/>
          </p:nvSpPr>
          <p:spPr bwMode="auto">
            <a:xfrm>
              <a:off x="5029200" y="4427538"/>
              <a:ext cx="2449513" cy="5730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nSpc>
                  <a:spcPct val="70000"/>
                </a:lnSpc>
                <a:spcBef>
                  <a:spcPct val="50000"/>
                </a:spcBef>
              </a:pPr>
              <a:r>
                <a:rPr lang="en-US" sz="2000" b="1" dirty="0" smtClean="0">
                  <a:solidFill>
                    <a:srgbClr val="7030A0"/>
                  </a:solidFill>
                </a:rPr>
                <a:t>Sequence diagrams</a:t>
              </a:r>
            </a:p>
            <a:p>
              <a:pPr>
                <a:lnSpc>
                  <a:spcPct val="70000"/>
                </a:lnSpc>
                <a:spcBef>
                  <a:spcPct val="50000"/>
                </a:spcBef>
              </a:pPr>
              <a:r>
                <a:rPr lang="en-US" sz="1600" dirty="0" smtClean="0">
                  <a:solidFill>
                    <a:schemeClr val="bg1"/>
                  </a:solidFill>
                </a:rPr>
                <a:t>State Diagram</a:t>
              </a:r>
              <a:endParaRPr lang="en-US" sz="1600" dirty="0">
                <a:solidFill>
                  <a:schemeClr val="bg1"/>
                </a:solidFill>
              </a:endParaRPr>
            </a:p>
          </p:txBody>
        </p:sp>
        <p:sp>
          <p:nvSpPr>
            <p:cNvPr id="17" name="Text Box 15"/>
            <p:cNvSpPr txBox="1">
              <a:spLocks noChangeArrowheads="1"/>
            </p:cNvSpPr>
            <p:nvPr/>
          </p:nvSpPr>
          <p:spPr bwMode="auto">
            <a:xfrm>
              <a:off x="5029200" y="4081463"/>
              <a:ext cx="2451100" cy="35242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dirty="0"/>
                <a:t>Behavioral elements</a:t>
              </a:r>
            </a:p>
          </p:txBody>
        </p:sp>
        <p:sp>
          <p:nvSpPr>
            <p:cNvPr id="18" name="Text Box 16"/>
            <p:cNvSpPr txBox="1">
              <a:spLocks noChangeArrowheads="1"/>
            </p:cNvSpPr>
            <p:nvPr/>
          </p:nvSpPr>
          <p:spPr bwMode="auto">
            <a:xfrm>
              <a:off x="3876675" y="3186113"/>
              <a:ext cx="1370013" cy="587375"/>
            </a:xfrm>
            <a:prstGeom prst="rect">
              <a:avLst/>
            </a:prstGeom>
            <a:noFill/>
            <a:ln w="12700">
              <a:noFill/>
              <a:miter lim="800000"/>
              <a:headEnd/>
              <a:tailEnd/>
            </a:ln>
            <a:effectLst/>
          </p:spPr>
          <p:txBody>
            <a:bodyPr>
              <a:spAutoFit/>
            </a:bodyPr>
            <a:lstStyle/>
            <a:p>
              <a:pPr>
                <a:spcBef>
                  <a:spcPct val="50000"/>
                </a:spcBef>
              </a:pPr>
              <a:r>
                <a:rPr lang="en-US"/>
                <a:t>Analysis Model</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altLang="zh-TW" sz="2400" b="1" dirty="0" smtClean="0"/>
              <a:t>Use Case Diagram</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7</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pic>
        <p:nvPicPr>
          <p:cNvPr id="1026" name="Picture 2"/>
          <p:cNvPicPr>
            <a:picLocks noChangeAspect="1" noChangeArrowheads="1"/>
          </p:cNvPicPr>
          <p:nvPr/>
        </p:nvPicPr>
        <p:blipFill>
          <a:blip r:embed="rId3"/>
          <a:srcRect/>
          <a:stretch>
            <a:fillRect/>
          </a:stretch>
        </p:blipFill>
        <p:spPr bwMode="auto">
          <a:xfrm>
            <a:off x="0" y="1447800"/>
            <a:ext cx="77724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altLang="zh-TW" sz="2400" b="1" dirty="0" smtClean="0"/>
              <a:t>Use Case Text</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8</a:t>
            </a:fld>
            <a:endParaRPr lang="en-US"/>
          </a:p>
        </p:txBody>
      </p:sp>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
        <p:nvSpPr>
          <p:cNvPr id="8" name="Rectangle 5"/>
          <p:cNvSpPr>
            <a:spLocks noChangeArrowheads="1"/>
          </p:cNvSpPr>
          <p:nvPr/>
        </p:nvSpPr>
        <p:spPr bwMode="auto">
          <a:xfrm>
            <a:off x="152400" y="3886200"/>
            <a:ext cx="5638800" cy="25908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lstStyle/>
          <a:p>
            <a:pPr algn="l"/>
            <a:r>
              <a:rPr lang="en-US" b="1" u="none" dirty="0"/>
              <a:t>Use-case title:</a:t>
            </a:r>
          </a:p>
          <a:p>
            <a:pPr algn="l"/>
            <a:endParaRPr lang="en-US" u="none" dirty="0"/>
          </a:p>
          <a:p>
            <a:pPr algn="l"/>
            <a:r>
              <a:rPr lang="en-US" b="1" u="none" dirty="0"/>
              <a:t>Actor:</a:t>
            </a:r>
          </a:p>
          <a:p>
            <a:pPr algn="l"/>
            <a:endParaRPr lang="en-US" u="none" dirty="0"/>
          </a:p>
          <a:p>
            <a:pPr algn="l"/>
            <a:r>
              <a:rPr lang="en-US" b="1" u="none" dirty="0"/>
              <a:t>Description:  </a:t>
            </a:r>
            <a:r>
              <a:rPr lang="en-US" u="none" dirty="0"/>
              <a:t>I …</a:t>
            </a:r>
          </a:p>
        </p:txBody>
      </p:sp>
      <p:sp>
        <p:nvSpPr>
          <p:cNvPr id="9" name="Rectangle 3"/>
          <p:cNvSpPr txBox="1">
            <a:spLocks noChangeArrowheads="1"/>
          </p:cNvSpPr>
          <p:nvPr/>
        </p:nvSpPr>
        <p:spPr bwMode="auto">
          <a:xfrm>
            <a:off x="304800" y="1447800"/>
            <a:ext cx="7772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smtClean="0">
                <a:ln>
                  <a:noFill/>
                </a:ln>
                <a:solidFill>
                  <a:schemeClr val="tx1"/>
                </a:solidFill>
                <a:effectLst/>
                <a:uLnTx/>
                <a:uFillTx/>
                <a:latin typeface="Cambria" pitchFamily="18" charset="0"/>
              </a:rPr>
              <a:t>It is effective to use the first person “I” to describe how the actor interacts with the software </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smtClean="0">
                <a:ln>
                  <a:noFill/>
                </a:ln>
                <a:solidFill>
                  <a:schemeClr val="tx1"/>
                </a:solidFill>
                <a:effectLst/>
                <a:uLnTx/>
                <a:uFillTx/>
                <a:latin typeface="Cambria" pitchFamily="18" charset="0"/>
              </a:rPr>
              <a:t>Format of the text part of a use case </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endParaRPr kumimoji="0" lang="en-US" sz="2000" b="0" i="0" u="none" strike="noStrike" kern="1200" cap="none" spc="0" normalizeH="0" baseline="0" noProof="0" dirty="0" smtClean="0">
              <a:ln>
                <a:noFill/>
              </a:ln>
              <a:solidFill>
                <a:schemeClr val="tx1"/>
              </a:solidFill>
              <a:effectLst/>
              <a:uLnTx/>
              <a:uFillTx/>
              <a:latin typeface="Cambria" pitchFamily="18" charset="0"/>
            </a:endParaRP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Cambria" pitchFamily="18" charset="0"/>
              </a:rPr>
              <a:t>	</a:t>
            </a: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Cambria" pitchFamily="18"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dirty="0" smtClean="0"/>
              <a:t>Activity Diagram Tools</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9</a:t>
            </a:fld>
            <a:endParaRPr lang="en-US"/>
          </a:p>
        </p:txBody>
      </p:sp>
      <p:pic>
        <p:nvPicPr>
          <p:cNvPr id="8" name="Picture 2" descr="http://wiki.triastelematica.org/images/thumb/e/ee/Activity_diagram_legenda.jpg/500px-Activity_diagram_legenda.jpg"/>
          <p:cNvPicPr>
            <a:picLocks noChangeAspect="1" noChangeArrowheads="1"/>
          </p:cNvPicPr>
          <p:nvPr/>
        </p:nvPicPr>
        <p:blipFill>
          <a:blip r:embed="rId3"/>
          <a:srcRect/>
          <a:stretch>
            <a:fillRect/>
          </a:stretch>
        </p:blipFill>
        <p:spPr bwMode="auto">
          <a:xfrm>
            <a:off x="0" y="1371600"/>
            <a:ext cx="7470588" cy="4572000"/>
          </a:xfrm>
          <a:prstGeom prst="rect">
            <a:avLst/>
          </a:prstGeom>
          <a:noFill/>
        </p:spPr>
      </p:pic>
      <p:sp>
        <p:nvSpPr>
          <p:cNvPr id="6" name="Content Placeholder 2"/>
          <p:cNvSpPr>
            <a:spLocks noGrp="1"/>
          </p:cNvSpPr>
          <p:nvPr>
            <p:ph idx="1"/>
          </p:nvPr>
        </p:nvSpPr>
        <p:spPr>
          <a:xfrm>
            <a:off x="6400800" y="5562600"/>
            <a:ext cx="2743200" cy="1295400"/>
          </a:xfrm>
        </p:spPr>
        <p:txBody>
          <a:bodyPr/>
          <a:lstStyle/>
          <a:p>
            <a:pPr marL="514350" indent="-514350">
              <a:buFont typeface="+mj-lt"/>
              <a:buAutoNum type="romanUcPeriod"/>
            </a:pPr>
            <a:r>
              <a:rPr lang="en-GB" sz="1050" b="1" dirty="0" smtClean="0">
                <a:solidFill>
                  <a:srgbClr val="FF0000"/>
                </a:solidFill>
                <a:latin typeface="Cambria" pitchFamily="18" charset="0"/>
              </a:rPr>
              <a:t>Analysis Modelling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Management</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planning and Scheduling</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Project Estimation</a:t>
            </a:r>
          </a:p>
          <a:p>
            <a:pPr marL="514350" indent="-514350">
              <a:buFont typeface="+mj-lt"/>
              <a:buAutoNum type="romanUcPeriod"/>
            </a:pPr>
            <a:r>
              <a:rPr lang="en-GB" sz="10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mbria" pitchFamily="18" charset="0"/>
              </a:rPr>
              <a:t>Quality Management</a:t>
            </a:r>
          </a:p>
          <a:p>
            <a:endParaRPr lang="en-GB" sz="1050" b="1" dirty="0" smtClean="0">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 L2">
  <a:themeElements>
    <a:clrScheme name="network">
      <a:dk1>
        <a:sysClr val="windowText" lastClr="000000"/>
      </a:dk1>
      <a:lt1>
        <a:srgbClr val="000000"/>
      </a:lt1>
      <a:dk2>
        <a:srgbClr val="1F497D"/>
      </a:dk2>
      <a:lt2>
        <a:srgbClr val="A25007"/>
      </a:lt2>
      <a:accent1>
        <a:srgbClr val="B27233"/>
      </a:accent1>
      <a:accent2>
        <a:srgbClr val="D96800"/>
      </a:accent2>
      <a:accent3>
        <a:srgbClr val="000000"/>
      </a:accent3>
      <a:accent4>
        <a:srgbClr val="8064A2"/>
      </a:accent4>
      <a:accent5>
        <a:srgbClr val="4BACC6"/>
      </a:accent5>
      <a:accent6>
        <a:srgbClr val="F79646"/>
      </a:accent6>
      <a:hlink>
        <a:srgbClr val="C9894A"/>
      </a:hlink>
      <a:folHlink>
        <a:srgbClr val="5C2C0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 L2</Template>
  <TotalTime>1847</TotalTime>
  <Words>1653</Words>
  <Application>Microsoft Office PowerPoint</Application>
  <PresentationFormat>On-screen Show (4:3)</PresentationFormat>
  <Paragraphs>620</Paragraphs>
  <Slides>59</Slides>
  <Notes>50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SE L2</vt:lpstr>
      <vt:lpstr>Software Engineering : Analysis</vt:lpstr>
      <vt:lpstr>Software Analysis</vt:lpstr>
      <vt:lpstr>Analysis Modeling</vt:lpstr>
      <vt:lpstr>Model</vt:lpstr>
      <vt:lpstr>Elements of the Analysis Model</vt:lpstr>
      <vt:lpstr>Elements of the Analysis Model</vt:lpstr>
      <vt:lpstr>Use Case Diagram</vt:lpstr>
      <vt:lpstr>Use Case Text</vt:lpstr>
      <vt:lpstr>Activity Diagram Tools</vt:lpstr>
      <vt:lpstr>Synchronization Bar</vt:lpstr>
      <vt:lpstr>Slide 11</vt:lpstr>
      <vt:lpstr>Activity Diagram :Log in System</vt:lpstr>
      <vt:lpstr>Slide 13</vt:lpstr>
      <vt:lpstr>Shopping Cart System</vt:lpstr>
      <vt:lpstr>Slide 15</vt:lpstr>
      <vt:lpstr>Swim lane Diagram</vt:lpstr>
      <vt:lpstr>Swim lane Diagram</vt:lpstr>
      <vt:lpstr>Swim lane Diagram</vt:lpstr>
      <vt:lpstr>Slide 19</vt:lpstr>
      <vt:lpstr>Swim lane Diagram</vt:lpstr>
      <vt:lpstr>Swim lane Diagram</vt:lpstr>
      <vt:lpstr>Swim lane Diagram</vt:lpstr>
      <vt:lpstr>Sequence Diagram</vt:lpstr>
      <vt:lpstr>Sequence Diagram</vt:lpstr>
      <vt:lpstr>Sequence Diagram</vt:lpstr>
      <vt:lpstr>Sequence Diagram</vt:lpstr>
      <vt:lpstr>Sequence Diagram</vt:lpstr>
      <vt:lpstr>Sequence Diagram</vt:lpstr>
      <vt:lpstr>Sequence Diagram</vt:lpstr>
      <vt:lpstr>CRC</vt:lpstr>
      <vt:lpstr>Slide 31</vt:lpstr>
      <vt:lpstr>Identifying Analysis Classes From a System</vt:lpstr>
      <vt:lpstr>CRC</vt:lpstr>
      <vt:lpstr>CRC</vt:lpstr>
      <vt:lpstr>CRC</vt:lpstr>
      <vt:lpstr>CRC</vt:lpstr>
      <vt:lpstr>CRC</vt:lpstr>
      <vt:lpstr>CRC</vt:lpstr>
      <vt:lpstr>CRC</vt:lpstr>
      <vt:lpstr>CRC</vt:lpstr>
      <vt:lpstr>CRC</vt:lpstr>
      <vt:lpstr>Slide 42</vt:lpstr>
      <vt:lpstr>Slide 43</vt:lpstr>
      <vt:lpstr>Slide 44</vt:lpstr>
      <vt:lpstr>Slide 45</vt:lpstr>
      <vt:lpstr>Slide 46</vt:lpstr>
      <vt:lpstr>Class Diagram</vt:lpstr>
      <vt:lpstr>Identifying Analysis Classes</vt:lpstr>
      <vt:lpstr>Example of Class Box</vt:lpstr>
      <vt:lpstr>Class Diagram Drawing</vt:lpstr>
      <vt:lpstr>Class Diagram Drawing</vt:lpstr>
      <vt:lpstr>Class Diagram Drawing</vt:lpstr>
      <vt:lpstr>Multiplicity</vt:lpstr>
      <vt:lpstr>Example</vt:lpstr>
      <vt:lpstr>Example</vt:lpstr>
      <vt:lpstr>Example</vt:lpstr>
      <vt:lpstr>Example</vt:lpstr>
      <vt:lpstr>Example</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ranacse</dc:creator>
  <cp:lastModifiedBy>RANA</cp:lastModifiedBy>
  <cp:revision>512</cp:revision>
  <dcterms:created xsi:type="dcterms:W3CDTF">2012-01-07T07:46:31Z</dcterms:created>
  <dcterms:modified xsi:type="dcterms:W3CDTF">2016-02-16T21:05:20Z</dcterms:modified>
</cp:coreProperties>
</file>