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7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42EB0-D93E-41D4-9166-1FCA288078F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BCC97-CD07-49CD-8D7D-A24628038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BCC97-CD07-49CD-8D7D-A246280384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18C2-AC53-DFDC-2A01-B064D4484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F1D6F-4662-F347-3492-8AFFC4036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7CA84-FB61-22BA-3ADC-A3826A47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3101-ABF4-E829-8A2C-32B7542C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4BFA-995E-8C40-D200-9B2273FC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0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2132-EB91-7FA9-EFA8-3CA93D8B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5F29-F5D9-CFDF-F55E-151F1A765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7F064-DBF5-CBEF-3554-2FBE9397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70D7-6F68-8EE7-8A9A-ACD1A260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CF2E-B6BF-EA01-B597-5CDD11A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3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4FC75-9F85-49A5-A347-E321C76DC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93080-723F-5EC3-5085-C6E7DEFE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AE4F-7C7B-A5CE-A209-72E9F3F0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677CB-A5C0-0343-9715-5CD0A406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10E11-DB82-7B26-C2DF-7306DAB8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C077-FD0C-E70A-26DB-EA03C5F9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F63B-1350-0E65-60D5-EA8A3081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A28D8-C74F-0426-E668-5FEE8769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C43A-21C5-E6FC-2B07-3F0F5892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A04D-C10F-4B3D-69D5-D446EFE5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6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BAF6B-6D09-979F-36E1-5C2069D9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85622-D890-8757-4AF6-D9E4CBA2B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0361-20BB-831F-3172-73711B4E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C6D4-816E-C87E-DAAD-6F33233D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7C13-6E9C-671C-F1B8-F68B776C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6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9755-60DE-9D32-70F5-30DCF64C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36CE-7884-0EF1-A335-66FB8F810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B0CC4-F2FE-8F09-1B94-1EBBEB388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4F00F-065F-551D-CB56-A40EDA5F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D3F15-AD92-D423-34FC-0098E762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07D2-FF05-492E-CD01-1E591056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14A5-A6DD-C782-206C-A544126E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0E6C-FF91-B18F-BAAD-689848BDB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F03A-A126-45C5-237E-2E87BFFE9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0F731-632C-36AE-1B91-52A37F3D7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A7060-69E7-A948-8DA7-D82F567BF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E364F-6C16-2EC7-C66B-D3AA466F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7B013-FBB5-57C9-A3EA-665D81FF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AE6F9-CC9C-3359-C8FD-A4EB0B1A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4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19FA-7069-C596-DA53-5318FD7E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BDE17-90FE-B439-915D-C63201A5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86C14-8812-DB85-EFCF-26E725C9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963A7-00D7-A0E0-4EC3-88B9041A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3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55D25-4A59-A781-5885-CAEB1DC3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0848B-690D-7604-EE02-72EC2B86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257A6-2881-F1D7-4B38-2169ABE8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8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31FA-5903-3890-3CD1-57F9BF76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1644-CEBE-D6AA-2D4E-75938269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FE287-DB67-5376-3F04-2AD52412B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4DC8-2393-9A71-11DD-6FC6490D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35AEB-0366-7AE5-C52D-0948CF17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A2806-1712-A76F-2A5D-798C546D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BB60-2B76-8E99-623D-1A7C6EBC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ABAFE-154E-0532-4B5C-9D23A56F4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8C88D-F094-D53B-D4EC-027B56809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CC19C-ED1F-2BC7-EDCD-9BCF9AC4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3F09F-FD21-2998-E636-825D0D5D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38877-1E01-C758-5A3A-23065AAE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11E0A0-DEB7-CFCB-FF09-69FAC16A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D24F-A8E1-3F19-DF85-133425F1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EFE11-0C9B-9EC2-2E75-5AB0FD350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BCCEF-5DDC-4EF8-8646-CEF8D30AD46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B58C-02C4-D7F1-92CE-C013F3E51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29AC-A94E-DDEB-A5DB-D445439F2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C10FA-50A2-4300-AB3E-0D012D6DD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5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092A-6C32-FB20-1480-B9EB9E75D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-apple-system"/>
              </a:rPr>
              <a:t>Value Iteration for Learning Concurrently Executable Robotic Control Tasks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64655-24AD-61C9-00E9-AC9BAA865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3775"/>
          </a:xfrm>
        </p:spPr>
        <p:txBody>
          <a:bodyPr/>
          <a:lstStyle/>
          <a:p>
            <a:r>
              <a:rPr lang="en-US" dirty="0"/>
              <a:t>Sheikh A. Tahmid and Gennaro </a:t>
            </a:r>
            <a:r>
              <a:rPr lang="en-US" dirty="0" err="1"/>
              <a:t>Notomista</a:t>
            </a:r>
            <a:endParaRPr lang="en-US" dirty="0"/>
          </a:p>
          <a:p>
            <a:r>
              <a:rPr lang="en-US" sz="1600" dirty="0"/>
              <a:t>Department of Electrical and Computer Engineering</a:t>
            </a:r>
          </a:p>
        </p:txBody>
      </p:sp>
      <p:pic>
        <p:nvPicPr>
          <p:cNvPr id="5" name="Picture 4" descr="Black text on a white background&#10;&#10;AI-generated content may be incorrect.">
            <a:extLst>
              <a:ext uri="{FF2B5EF4-FFF2-40B4-BE49-F238E27FC236}">
                <a16:creationId xmlns:a16="http://schemas.microsoft.com/office/drawing/2014/main" id="{FF96BB53-7749-02AA-A60B-9471E21EB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67" y="4661689"/>
            <a:ext cx="5275384" cy="1202869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5E00238-4EF6-F6AC-18A3-C1B628239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9" y="4018925"/>
            <a:ext cx="6206221" cy="24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5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38EB5-F8B5-15FE-D3A8-55C0D0B0B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4DC6-FAE5-2E1F-9A03-8451D0A8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Sometimes, they are NOT compatible.</a:t>
            </a:r>
          </a:p>
        </p:txBody>
      </p:sp>
      <p:pic>
        <p:nvPicPr>
          <p:cNvPr id="6" name="Picture 5" descr="A chart of a square with a gradient&#10;&#10;AI-generated content may be incorrect.">
            <a:extLst>
              <a:ext uri="{FF2B5EF4-FFF2-40B4-BE49-F238E27FC236}">
                <a16:creationId xmlns:a16="http://schemas.microsoft.com/office/drawing/2014/main" id="{AE10D5C6-0581-9C54-744A-F3A6B17B0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45" y="2586620"/>
            <a:ext cx="11655706" cy="2387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F710B-116D-3A01-57B6-5D20D15CCCCA}"/>
              </a:ext>
            </a:extLst>
          </p:cNvPr>
          <p:cNvSpPr txBox="1"/>
          <p:nvPr/>
        </p:nvSpPr>
        <p:spPr>
          <a:xfrm>
            <a:off x="532194" y="5701625"/>
            <a:ext cx="11127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But we can try to make them compatible.</a:t>
            </a:r>
          </a:p>
        </p:txBody>
      </p:sp>
    </p:spTree>
    <p:extLst>
      <p:ext uri="{BB962C8B-B14F-4D97-AF65-F5344CB8AC3E}">
        <p14:creationId xmlns:p14="http://schemas.microsoft.com/office/powerpoint/2010/main" val="82519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307F-F5C6-A79E-8433-2853E92DE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16D5-45C1-0DDD-81D2-3AFB1867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74" y="203080"/>
            <a:ext cx="11771452" cy="1325563"/>
          </a:xfrm>
        </p:spPr>
        <p:txBody>
          <a:bodyPr/>
          <a:lstStyle/>
          <a:p>
            <a:pPr algn="ctr"/>
            <a:r>
              <a:rPr lang="en-US" dirty="0"/>
              <a:t>Definitions of </a:t>
            </a:r>
            <a:r>
              <a:rPr lang="en-US" i="1" dirty="0"/>
              <a:t>Independence</a:t>
            </a:r>
            <a:r>
              <a:rPr lang="en-US" dirty="0"/>
              <a:t> and </a:t>
            </a:r>
            <a:r>
              <a:rPr lang="en-US" i="1" dirty="0"/>
              <a:t>Orthogonality</a:t>
            </a: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B72BEDD-A376-6323-FFFF-6DFE3DF1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46" y="1528643"/>
            <a:ext cx="9945197" cy="429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E556-972C-ED72-7002-D74DFCD2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74" y="203080"/>
            <a:ext cx="11771452" cy="1325563"/>
          </a:xfrm>
        </p:spPr>
        <p:txBody>
          <a:bodyPr/>
          <a:lstStyle/>
          <a:p>
            <a:pPr algn="ctr"/>
            <a:r>
              <a:rPr lang="en-US" dirty="0"/>
              <a:t>Definitions of </a:t>
            </a:r>
            <a:r>
              <a:rPr lang="en-US" i="1" dirty="0"/>
              <a:t>Independence</a:t>
            </a:r>
            <a:r>
              <a:rPr lang="en-US" dirty="0"/>
              <a:t> and </a:t>
            </a:r>
            <a:r>
              <a:rPr lang="en-US" i="1" dirty="0"/>
              <a:t>Orthogonality</a:t>
            </a:r>
          </a:p>
        </p:txBody>
      </p:sp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67F375-2DD3-D043-C850-7C4ACCC6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528643"/>
            <a:ext cx="9010650" cy="1933575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</p:pic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B0452AE-927A-6DD6-BFD3-669B8C5D3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4011361"/>
            <a:ext cx="9010650" cy="2100071"/>
          </a:xfrm>
          <a:prstGeom prst="rect">
            <a:avLst/>
          </a:prstGeom>
          <a:ln w="38100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408606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8E2E-05A2-98FF-C4C8-05336A85F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99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Introducing “Interference” Input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C8B6-0223-7BDC-CD8A-ECA15FA90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0896"/>
            <a:ext cx="10515600" cy="88733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Proposition 2 in the paper shows that this can be used to make the </a:t>
            </a:r>
            <a:r>
              <a:rPr lang="en-US" i="1" dirty="0"/>
              <a:t>(N + 1)</a:t>
            </a:r>
            <a:r>
              <a:rPr lang="en-US" i="1" dirty="0" err="1"/>
              <a:t>th</a:t>
            </a:r>
            <a:r>
              <a:rPr lang="en-US" i="1" dirty="0"/>
              <a:t> </a:t>
            </a:r>
            <a:r>
              <a:rPr lang="en-US" dirty="0"/>
              <a:t>task </a:t>
            </a:r>
            <a:r>
              <a:rPr lang="en-US" i="1" dirty="0"/>
              <a:t>independent</a:t>
            </a:r>
            <a:r>
              <a:rPr lang="en-US" dirty="0"/>
              <a:t> to previously trained tasks.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622EE-8948-3D09-683A-B410C95D4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4" y="2606354"/>
            <a:ext cx="10455079" cy="11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23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6D8D-0E12-71D9-A6B6-A3D6ADB2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83" y="72054"/>
            <a:ext cx="12099403" cy="1325563"/>
          </a:xfrm>
        </p:spPr>
        <p:txBody>
          <a:bodyPr/>
          <a:lstStyle/>
          <a:p>
            <a:r>
              <a:rPr lang="en-US" dirty="0"/>
              <a:t>Variant of Value Iteration in Continuous 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81EC-8540-0797-A96D-4FAA02D3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7" y="1241093"/>
            <a:ext cx="11810036" cy="60505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extend previous work in [2] to approximate this new cost functional.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23A21-5129-49B1-B246-9B5A10A7B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190" y="1846152"/>
            <a:ext cx="8033615" cy="875912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16306-2170-E8D0-B4FC-6A6EA3F5BD3F}"/>
              </a:ext>
            </a:extLst>
          </p:cNvPr>
          <p:cNvSpPr txBox="1"/>
          <p:nvPr/>
        </p:nvSpPr>
        <p:spPr>
          <a:xfrm>
            <a:off x="289367" y="6122114"/>
            <a:ext cx="12006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2] M. Lutter, S. Mannor, J. Peters, D. Fox, and A. Garg, “Value Iteration in Continuous Actions, States and Time,” in Proceedings of the 38th International Conference on Machine Learning, Jul. 2021, vol. 139, pp. 7224–7234.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2BFC6-3D95-15BE-B0E1-BA35408C5541}"/>
              </a:ext>
            </a:extLst>
          </p:cNvPr>
          <p:cNvSpPr txBox="1"/>
          <p:nvPr/>
        </p:nvSpPr>
        <p:spPr>
          <a:xfrm>
            <a:off x="-92597" y="2718690"/>
            <a:ext cx="120994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At each iteration, use the following input to estimate the next iteration of the value function:</a:t>
            </a:r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D39BCC1-D766-1096-B30E-F081E2F2A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672797"/>
            <a:ext cx="6210300" cy="2238375"/>
          </a:xfrm>
          <a:prstGeom prst="rect">
            <a:avLst/>
          </a:prstGeom>
          <a:ln w="12700">
            <a:solidFill>
              <a:schemeClr val="tx1"/>
            </a:solidFill>
            <a:prstDash val="sysDash"/>
          </a:ln>
        </p:spPr>
      </p:pic>
    </p:spTree>
    <p:extLst>
      <p:ext uri="{BB962C8B-B14F-4D97-AF65-F5344CB8AC3E}">
        <p14:creationId xmlns:p14="http://schemas.microsoft.com/office/powerpoint/2010/main" val="282027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FC3D-F64C-C5E0-B9A0-562A6372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Relating Orthogonality to the Optimal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806C6-EDED-49D0-3D6F-B8D5A59B6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5138"/>
            <a:ext cx="10515600" cy="47773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Proved in Proposition 3 in paper</a:t>
            </a:r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BD65ECA-3C52-D2C1-983D-6825FB8C8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69" y="2139618"/>
            <a:ext cx="11500412" cy="31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98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26A19-9403-5A94-1C9C-288C53995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D48F-2A35-104E-24E0-927B8CAA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Now they are compatible.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37498-483E-FB7D-BDFB-DEB75475EEFD}"/>
              </a:ext>
            </a:extLst>
          </p:cNvPr>
          <p:cNvSpPr txBox="1"/>
          <p:nvPr/>
        </p:nvSpPr>
        <p:spPr>
          <a:xfrm>
            <a:off x="3048964" y="3652341"/>
            <a:ext cx="6094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&lt;INSERT VID OR GIF OF EXAMPLE HERE&gt;</a:t>
            </a:r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9CB158B-7681-63D6-2E92-AD0DC53EF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1" y="1468658"/>
            <a:ext cx="76485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27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A7E9-5831-B410-0A79-CD379820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8B2A-F854-9E67-4BD5-3E392DA2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Now they are compatible.</a:t>
            </a:r>
          </a:p>
        </p:txBody>
      </p:sp>
      <p:pic>
        <p:nvPicPr>
          <p:cNvPr id="4" name="Picture 3" descr="A chart of a temperature&#10;&#10;AI-generated content may be incorrect.">
            <a:extLst>
              <a:ext uri="{FF2B5EF4-FFF2-40B4-BE49-F238E27FC236}">
                <a16:creationId xmlns:a16="http://schemas.microsoft.com/office/drawing/2014/main" id="{9A667700-B4EA-0A5B-AA82-ABB77087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4095"/>
            <a:ext cx="12192000" cy="24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2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68D38-1E44-7052-7082-4B7F57F62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D95A-B208-31F1-D823-92600E9B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Another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CE864-8C3B-D4B1-648A-917073E5F9CB}"/>
              </a:ext>
            </a:extLst>
          </p:cNvPr>
          <p:cNvSpPr txBox="1"/>
          <p:nvPr/>
        </p:nvSpPr>
        <p:spPr>
          <a:xfrm>
            <a:off x="3048964" y="3652341"/>
            <a:ext cx="6094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&lt;INSERT VID OR GIF OF EXAMPLE HERE&gt;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920A772-D51F-AC7B-580E-512DCDAE1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686" y="1514958"/>
            <a:ext cx="80486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5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47145-383A-52E0-312D-62A4248F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C2BC-682A-8AF6-DFC7-C47025036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Another Example</a:t>
            </a:r>
          </a:p>
        </p:txBody>
      </p:sp>
      <p:pic>
        <p:nvPicPr>
          <p:cNvPr id="4" name="Picture 3" descr="A list of tasks with text&#10;&#10;AI-generated content may be incorrect.">
            <a:extLst>
              <a:ext uri="{FF2B5EF4-FFF2-40B4-BE49-F238E27FC236}">
                <a16:creationId xmlns:a16="http://schemas.microsoft.com/office/drawing/2014/main" id="{00D4B45E-2CAC-EE2C-C9F0-092ADF16C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18" y="4184509"/>
            <a:ext cx="6555364" cy="2181683"/>
          </a:xfrm>
          <a:prstGeom prst="rect">
            <a:avLst/>
          </a:prstGeom>
        </p:spPr>
      </p:pic>
      <p:pic>
        <p:nvPicPr>
          <p:cNvPr id="6" name="Picture 5" descr="A graph of a diagram&#10;&#10;AI-generated content may be incorrect.">
            <a:extLst>
              <a:ext uri="{FF2B5EF4-FFF2-40B4-BE49-F238E27FC236}">
                <a16:creationId xmlns:a16="http://schemas.microsoft.com/office/drawing/2014/main" id="{F2053AC7-9234-474E-4C42-63B3E4DE5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195" y="946303"/>
            <a:ext cx="4317608" cy="323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1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9F88-6ECC-EB79-B54B-D0E02DFC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93D90-9464-91EC-E5BE-9F7C56CE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096" y="6235531"/>
            <a:ext cx="10515600" cy="62246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Modern robotic systems exhibit “redundancy”</a:t>
            </a:r>
          </a:p>
        </p:txBody>
      </p:sp>
      <p:pic>
        <p:nvPicPr>
          <p:cNvPr id="9" name="Picture 8" descr="A robot next to a black and yellow strip&#10;&#10;AI-generated content may be incorrect.">
            <a:extLst>
              <a:ext uri="{FF2B5EF4-FFF2-40B4-BE49-F238E27FC236}">
                <a16:creationId xmlns:a16="http://schemas.microsoft.com/office/drawing/2014/main" id="{E326EC1D-E6D8-940F-80AB-25B560153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46" y="1325561"/>
            <a:ext cx="4881292" cy="2239125"/>
          </a:xfrm>
          <a:prstGeom prst="rect">
            <a:avLst/>
          </a:prstGeom>
        </p:spPr>
      </p:pic>
      <p:pic>
        <p:nvPicPr>
          <p:cNvPr id="11" name="Picture 10" descr="A robot arm playing chess&#10;&#10;AI-generated content may be incorrect.">
            <a:extLst>
              <a:ext uri="{FF2B5EF4-FFF2-40B4-BE49-F238E27FC236}">
                <a16:creationId xmlns:a16="http://schemas.microsoft.com/office/drawing/2014/main" id="{AEC4C837-C520-718E-57E1-0B6D1834F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96" y="1325562"/>
            <a:ext cx="4544448" cy="4696609"/>
          </a:xfrm>
          <a:prstGeom prst="rect">
            <a:avLst/>
          </a:prstGeom>
        </p:spPr>
      </p:pic>
      <p:pic>
        <p:nvPicPr>
          <p:cNvPr id="15" name="Picture 14" descr="A table with small objects on it&#10;&#10;AI-generated content may be incorrect.">
            <a:extLst>
              <a:ext uri="{FF2B5EF4-FFF2-40B4-BE49-F238E27FC236}">
                <a16:creationId xmlns:a16="http://schemas.microsoft.com/office/drawing/2014/main" id="{DBE9BD00-C146-B49A-EF3F-F25FBF36A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22888"/>
            <a:ext cx="3218684" cy="2154442"/>
          </a:xfrm>
          <a:prstGeom prst="rect">
            <a:avLst/>
          </a:prstGeom>
        </p:spPr>
      </p:pic>
      <p:pic>
        <p:nvPicPr>
          <p:cNvPr id="17" name="Picture 16" descr="A gold robot holding a tray&#10;&#10;AI-generated content may be incorrect.">
            <a:extLst>
              <a:ext uri="{FF2B5EF4-FFF2-40B4-BE49-F238E27FC236}">
                <a16:creationId xmlns:a16="http://schemas.microsoft.com/office/drawing/2014/main" id="{129230D4-1776-8432-C805-B62EADC51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2322" y="3822888"/>
            <a:ext cx="1469985" cy="220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05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301E8-05A4-5DC8-61A2-3BB75D676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74D6-04FC-A018-E525-EAE2CDC0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Another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FDBF1-125C-6044-D6E8-D1023F659E7A}"/>
              </a:ext>
            </a:extLst>
          </p:cNvPr>
          <p:cNvSpPr txBox="1"/>
          <p:nvPr/>
        </p:nvSpPr>
        <p:spPr>
          <a:xfrm>
            <a:off x="3048964" y="3652341"/>
            <a:ext cx="6094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&lt;INSERT VID OR GIF OF EXAMPLE HERE&gt;</a:t>
            </a:r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FBE104F-B88D-3C51-F84C-D55AE5D8E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029" y="1221129"/>
            <a:ext cx="9555942" cy="22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5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2B95D-427A-0EFD-843C-5A32E6DF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27EA-45EC-837E-DA35-F988C01D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Another Example</a:t>
            </a:r>
          </a:p>
        </p:txBody>
      </p:sp>
      <p:pic>
        <p:nvPicPr>
          <p:cNvPr id="4" name="Picture 3" descr="A graph with blue squares and red dots&#10;&#10;AI-generated content may be incorrect.">
            <a:extLst>
              <a:ext uri="{FF2B5EF4-FFF2-40B4-BE49-F238E27FC236}">
                <a16:creationId xmlns:a16="http://schemas.microsoft.com/office/drawing/2014/main" id="{B0FF9F50-C111-B7AD-4D1B-55CADF56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3" y="1343818"/>
            <a:ext cx="6096000" cy="4572000"/>
          </a:xfrm>
          <a:prstGeom prst="rect">
            <a:avLst/>
          </a:prstGeom>
        </p:spPr>
      </p:pic>
      <p:pic>
        <p:nvPicPr>
          <p:cNvPr id="6" name="Picture 5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BDA90D67-CCEC-FC67-2DA6-BD57ECDA4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1" y="1112520"/>
            <a:ext cx="551688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70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64C6-11C2-23FA-2A02-92A2B2680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1AAC-66FD-524C-0F58-12F9743B77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-apple-system"/>
              </a:rPr>
              <a:t>Value Iteration for Learning Concurrently Executable Robotic Control Tasks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39740-B8C4-C21A-EBF9-4E935DAD9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3775"/>
          </a:xfrm>
        </p:spPr>
        <p:txBody>
          <a:bodyPr/>
          <a:lstStyle/>
          <a:p>
            <a:r>
              <a:rPr lang="en-US" dirty="0"/>
              <a:t>Sheikh A. Tahmid and Gennaro </a:t>
            </a:r>
            <a:r>
              <a:rPr lang="en-US" dirty="0" err="1"/>
              <a:t>Notomista</a:t>
            </a:r>
            <a:endParaRPr lang="en-US" dirty="0"/>
          </a:p>
          <a:p>
            <a:r>
              <a:rPr lang="en-US" sz="1600" dirty="0"/>
              <a:t>Department of Electrical and Computer Engineering</a:t>
            </a:r>
          </a:p>
        </p:txBody>
      </p:sp>
      <p:pic>
        <p:nvPicPr>
          <p:cNvPr id="5" name="Picture 4" descr="Black text on a white background&#10;&#10;AI-generated content may be incorrect.">
            <a:extLst>
              <a:ext uri="{FF2B5EF4-FFF2-40B4-BE49-F238E27FC236}">
                <a16:creationId xmlns:a16="http://schemas.microsoft.com/office/drawing/2014/main" id="{D962820E-99FE-C37E-9132-BB0FBFA7A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67" y="4661689"/>
            <a:ext cx="5275384" cy="1202869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D1C9410-44A7-CE46-883C-8616AC577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49" y="4018925"/>
            <a:ext cx="6206221" cy="248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1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9DD5-69A3-61B8-D95C-DDF3CA80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D754F-97DB-09D5-E79D-479B04810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436"/>
            <a:ext cx="10515600" cy="5124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Assume that system is control-affine: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7F1B2-8409-F17D-3D14-2B0D82FFCD81}"/>
              </a:ext>
            </a:extLst>
          </p:cNvPr>
          <p:cNvSpPr txBox="1"/>
          <p:nvPr/>
        </p:nvSpPr>
        <p:spPr>
          <a:xfrm>
            <a:off x="1400536" y="3429000"/>
            <a:ext cx="96995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Use RL to approximate optimal “cost-to-go”/value functions: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4B349-6E71-8517-D01F-C0DC203BDD5B}"/>
              </a:ext>
            </a:extLst>
          </p:cNvPr>
          <p:cNvSpPr txBox="1"/>
          <p:nvPr/>
        </p:nvSpPr>
        <p:spPr>
          <a:xfrm>
            <a:off x="682905" y="5660339"/>
            <a:ext cx="11134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800" dirty="0"/>
              <a:t>If we learn tasks 1,…,N, can we somehow execute all N tasks together? 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967705-1E97-C3B9-8BAB-907C62864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6" y="2227322"/>
            <a:ext cx="9699585" cy="654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A8AE071-935E-02F0-C774-2A7CAB87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36" y="4324162"/>
            <a:ext cx="9222191" cy="107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86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BCF9-1124-F6B2-DB0B-7598CF8D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07" y="18255"/>
            <a:ext cx="11528385" cy="1325563"/>
          </a:xfrm>
        </p:spPr>
        <p:txBody>
          <a:bodyPr/>
          <a:lstStyle/>
          <a:p>
            <a:pPr algn="ctr"/>
            <a:r>
              <a:rPr lang="en-US" dirty="0"/>
              <a:t>Related Work - Combining Learned Tasks Using a Min-Norm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E890-7E13-199F-388C-FAED3942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343819"/>
            <a:ext cx="11420353" cy="1156314"/>
          </a:xfrm>
        </p:spPr>
        <p:txBody>
          <a:bodyPr>
            <a:normAutofit/>
          </a:bodyPr>
          <a:lstStyle/>
          <a:p>
            <a:r>
              <a:rPr lang="en-US" sz="2000" dirty="0"/>
              <a:t>Treat learned value functions as Control Lyapunov Functions</a:t>
            </a:r>
          </a:p>
          <a:p>
            <a:r>
              <a:rPr lang="en-US" sz="2000" dirty="0"/>
              <a:t>Make progress on each task using constrained optimization problem</a:t>
            </a:r>
          </a:p>
          <a:p>
            <a:pPr lvl="1"/>
            <a:r>
              <a:rPr lang="en-US" sz="2000" dirty="0"/>
              <a:t>RHS expressions – variant of Sontag formula for recovering “optimal”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CA8DF-0436-4F73-A3B3-95F7748C3D18}"/>
              </a:ext>
            </a:extLst>
          </p:cNvPr>
          <p:cNvSpPr txBox="1"/>
          <p:nvPr/>
        </p:nvSpPr>
        <p:spPr>
          <a:xfrm>
            <a:off x="544009" y="5955028"/>
            <a:ext cx="11528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G. </a:t>
            </a:r>
            <a:r>
              <a:rPr lang="en-US" dirty="0" err="1"/>
              <a:t>Notomista</a:t>
            </a:r>
            <a:r>
              <a:rPr lang="en-US" dirty="0"/>
              <a:t>, “A Constrained-Optimization Approach to the Execution of Prioritized Stacks of Learned Multi-robot Tasks,” in Distributed Autonomous Robotic Systems, 2024, pp. 479–493</a:t>
            </a:r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C4096C9-8B8F-8F04-5A77-FA68D882A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75" y="2500133"/>
            <a:ext cx="7552348" cy="326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7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C39E7-D0E8-4628-BD98-43B7D0B6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A71B-94C4-23B3-A0B6-371C7AE3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07" y="18255"/>
            <a:ext cx="11528385" cy="1325563"/>
          </a:xfrm>
        </p:spPr>
        <p:txBody>
          <a:bodyPr/>
          <a:lstStyle/>
          <a:p>
            <a:pPr algn="ctr"/>
            <a:r>
              <a:rPr lang="en-US" dirty="0"/>
              <a:t>Related Work – Value Iteration for Continuous Action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AE69-A45D-56A3-F227-8CEA999F0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1343819"/>
            <a:ext cx="11420353" cy="5428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Assume continuous, control-affine dynamics and cost function as 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30AF1-A249-25F7-D79F-BEA41322387C}"/>
              </a:ext>
            </a:extLst>
          </p:cNvPr>
          <p:cNvSpPr txBox="1"/>
          <p:nvPr/>
        </p:nvSpPr>
        <p:spPr>
          <a:xfrm>
            <a:off x="439838" y="5955027"/>
            <a:ext cx="11528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2] M. Lutter, S. Mannor, J. Peters, D. Fox, and A. Garg, “Value Iteration in Continuous Actions, States and Time,” in Proceedings of the 38th International Conference on Machine Learning, Jul. 2021, vol. 139, pp. 7224–7234.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0D0AC74-EF0F-54F1-D58C-B8281CA94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1" y="4130449"/>
            <a:ext cx="9387823" cy="1634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391B57-1A00-A733-2A7B-F230EE8F32A5}"/>
              </a:ext>
            </a:extLst>
          </p:cNvPr>
          <p:cNvSpPr txBox="1"/>
          <p:nvPr/>
        </p:nvSpPr>
        <p:spPr>
          <a:xfrm>
            <a:off x="331807" y="3473318"/>
            <a:ext cx="1163641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Use expression from solved HJB equation as “optimal input” at each iteration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D34ACD9-689F-8239-318B-86014069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92" y="1849399"/>
            <a:ext cx="7280476" cy="4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56F0BDC-F381-E03B-8B21-22C7D0A2C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203" y="2418518"/>
            <a:ext cx="8623654" cy="100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33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40585-A7E9-384F-61D7-5ED9A0012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67C0-39E0-F61F-39F0-245AF4D9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How do we know that tasks are compatible with each other?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FA411-D932-34F5-4AC0-83C990ED9AF0}"/>
              </a:ext>
            </a:extLst>
          </p:cNvPr>
          <p:cNvSpPr txBox="1"/>
          <p:nvPr/>
        </p:nvSpPr>
        <p:spPr>
          <a:xfrm>
            <a:off x="520859" y="5619363"/>
            <a:ext cx="115283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We do not.</a:t>
            </a:r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4C1C2AB-93D6-D904-F20B-172E350E1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89" y="1343818"/>
            <a:ext cx="8762081" cy="378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1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1D24D-978D-331B-2FE9-46BF5290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81A8-0900-7005-4144-C06097BA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Sometimes, they are compatible.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A6C5C-B15D-0F49-84B6-46FECB85D152}"/>
              </a:ext>
            </a:extLst>
          </p:cNvPr>
          <p:cNvSpPr txBox="1"/>
          <p:nvPr/>
        </p:nvSpPr>
        <p:spPr>
          <a:xfrm>
            <a:off x="3048964" y="3652341"/>
            <a:ext cx="6094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&lt;INSERT VID OR GIF OF EXAMPLE HERE&gt;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B188B0-1F5F-66F9-9B0A-765EFF49F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945" y="1286216"/>
            <a:ext cx="7076110" cy="12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9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71398-5B3A-F28E-1E45-8B950EF1E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3A16-52D9-4567-17AE-A55E37C8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Sometimes, they are compatible.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1DFAA-BC88-28A7-592A-4B1F081F6140}"/>
              </a:ext>
            </a:extLst>
          </p:cNvPr>
          <p:cNvSpPr txBox="1"/>
          <p:nvPr/>
        </p:nvSpPr>
        <p:spPr>
          <a:xfrm>
            <a:off x="3048964" y="3652341"/>
            <a:ext cx="6094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&lt;INSERT VID OR GIF OF EXAMPLE HERE&gt;</a:t>
            </a:r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EA94DAE-7ED9-3049-6AD8-5EE63DC60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64" y="1343818"/>
            <a:ext cx="70866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C9660-9C3D-CC9A-AF29-D15A1E4AA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DB48-0668-5AF1-94AA-DE35DB90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1999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Sometimes, they are NOT compatible.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59267-8162-1FBB-62EB-14277F13A2D1}"/>
              </a:ext>
            </a:extLst>
          </p:cNvPr>
          <p:cNvSpPr txBox="1"/>
          <p:nvPr/>
        </p:nvSpPr>
        <p:spPr>
          <a:xfrm>
            <a:off x="3048964" y="3652341"/>
            <a:ext cx="60940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&lt;INSERT VID OR GIF OF EXAMPLE HERE&gt;</a:t>
            </a:r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9015F31-4B70-5DDB-95A0-AF5908B07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1" y="1468658"/>
            <a:ext cx="76485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0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</TotalTime>
  <Words>527</Words>
  <Application>Microsoft Office PowerPoint</Application>
  <PresentationFormat>Widescreen</PresentationFormat>
  <Paragraphs>51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Aptos</vt:lpstr>
      <vt:lpstr>Aptos Display</vt:lpstr>
      <vt:lpstr>Arial</vt:lpstr>
      <vt:lpstr>Office Theme</vt:lpstr>
      <vt:lpstr>Value Iteration for Learning Concurrently Executable Robotic Control Tasks</vt:lpstr>
      <vt:lpstr>Motivation</vt:lpstr>
      <vt:lpstr>Assumptions</vt:lpstr>
      <vt:lpstr>Related Work - Combining Learned Tasks Using a Min-Norm Controller</vt:lpstr>
      <vt:lpstr>Related Work – Value Iteration for Continuous Action Space</vt:lpstr>
      <vt:lpstr>How do we know that tasks are compatible with each other?</vt:lpstr>
      <vt:lpstr>Sometimes, they are compatible.</vt:lpstr>
      <vt:lpstr>Sometimes, they are compatible.</vt:lpstr>
      <vt:lpstr>Sometimes, they are NOT compatible.</vt:lpstr>
      <vt:lpstr>Sometimes, they are NOT compatible.</vt:lpstr>
      <vt:lpstr>Definitions of Independence and Orthogonality</vt:lpstr>
      <vt:lpstr>Definitions of Independence and Orthogonality</vt:lpstr>
      <vt:lpstr>Introducing “Interference” Input Cost</vt:lpstr>
      <vt:lpstr>Variant of Value Iteration in Continuous Action Space</vt:lpstr>
      <vt:lpstr>Relating Orthogonality to the Optimal Input</vt:lpstr>
      <vt:lpstr>Now they are compatible.</vt:lpstr>
      <vt:lpstr>Now they are compatible.</vt:lpstr>
      <vt:lpstr>Another Example</vt:lpstr>
      <vt:lpstr>Another Example</vt:lpstr>
      <vt:lpstr>Another Example</vt:lpstr>
      <vt:lpstr>Another Example</vt:lpstr>
      <vt:lpstr>Value Iteration for Learning Concurrently Executable Robotic Control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Sheikh Abrar</dc:creator>
  <cp:lastModifiedBy>Sheikh Abrar</cp:lastModifiedBy>
  <cp:revision>17</cp:revision>
  <dcterms:created xsi:type="dcterms:W3CDTF">2025-05-15T16:34:54Z</dcterms:created>
  <dcterms:modified xsi:type="dcterms:W3CDTF">2025-05-16T19:04:43Z</dcterms:modified>
</cp:coreProperties>
</file>