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 id="260" r:id="rId6"/>
    <p:sldId id="261" r:id="rId7"/>
    <p:sldId id="268" r:id="rId8"/>
    <p:sldId id="288" r:id="rId9"/>
    <p:sldId id="263" r:id="rId10"/>
    <p:sldId id="264" r:id="rId11"/>
    <p:sldId id="265" r:id="rId12"/>
    <p:sldId id="267" r:id="rId13"/>
    <p:sldId id="269" r:id="rId14"/>
    <p:sldId id="270" r:id="rId15"/>
    <p:sldId id="272" r:id="rId16"/>
    <p:sldId id="273" r:id="rId17"/>
    <p:sldId id="274" r:id="rId18"/>
    <p:sldId id="275" r:id="rId19"/>
    <p:sldId id="276" r:id="rId20"/>
    <p:sldId id="277" r:id="rId21"/>
    <p:sldId id="278" r:id="rId22"/>
    <p:sldId id="279" r:id="rId23"/>
    <p:sldId id="282" r:id="rId24"/>
    <p:sldId id="280" r:id="rId25"/>
    <p:sldId id="281" r:id="rId26"/>
    <p:sldId id="283" r:id="rId27"/>
    <p:sldId id="284" r:id="rId28"/>
    <p:sldId id="285" r:id="rId29"/>
    <p:sldId id="286" r:id="rId30"/>
    <p:sldId id="28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8608DF-4AC7-4E6B-BED6-DFFA55188FEC}" v="120" dt="2021-12-16T05:31:58.8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A046A3-7F8E-4481-B4E0-8D262302620E}" type="doc">
      <dgm:prSet loTypeId="urn:microsoft.com/office/officeart/2005/8/layout/chevron2" loCatId="process" qsTypeId="urn:microsoft.com/office/officeart/2005/8/quickstyle/simple1" qsCatId="simple" csTypeId="urn:microsoft.com/office/officeart/2005/8/colors/accent1_2" csCatId="accent1" phldr="1"/>
      <dgm:spPr/>
    </dgm:pt>
    <dgm:pt modelId="{BE90EA04-966B-431E-AC8B-B5CD271C66FC}">
      <dgm:prSet phldrT="[Text]" custT="1"/>
      <dgm:spPr/>
      <dgm:t>
        <a:bodyPr/>
        <a:lstStyle/>
        <a:p>
          <a:r>
            <a:rPr lang="en-US" sz="1400" dirty="0"/>
            <a:t>Exploratory analysis</a:t>
          </a:r>
        </a:p>
      </dgm:t>
    </dgm:pt>
    <dgm:pt modelId="{551510AD-8D33-4092-BB79-41F4C938301C}" type="parTrans" cxnId="{DE384464-01A8-47AD-A2C0-E5B0F428C7BA}">
      <dgm:prSet/>
      <dgm:spPr/>
      <dgm:t>
        <a:bodyPr/>
        <a:lstStyle/>
        <a:p>
          <a:endParaRPr lang="en-US"/>
        </a:p>
      </dgm:t>
    </dgm:pt>
    <dgm:pt modelId="{62B8F3E7-A1E0-45CA-AF0A-F3873BC232F6}" type="sibTrans" cxnId="{DE384464-01A8-47AD-A2C0-E5B0F428C7BA}">
      <dgm:prSet/>
      <dgm:spPr/>
      <dgm:t>
        <a:bodyPr/>
        <a:lstStyle/>
        <a:p>
          <a:endParaRPr lang="en-US"/>
        </a:p>
      </dgm:t>
    </dgm:pt>
    <dgm:pt modelId="{F471C6C8-7FD9-4D82-BD06-F7A9FD87EF70}">
      <dgm:prSet phldrT="[Text]" custT="1"/>
      <dgm:spPr/>
      <dgm:t>
        <a:bodyPr/>
        <a:lstStyle/>
        <a:p>
          <a:endParaRPr lang="en-US" sz="1400" kern="1200" dirty="0">
            <a:solidFill>
              <a:prstClr val="white"/>
            </a:solidFill>
            <a:latin typeface="Calibri" panose="020F0502020204030204"/>
            <a:ea typeface="+mn-ea"/>
            <a:cs typeface="+mn-cs"/>
          </a:endParaRPr>
        </a:p>
        <a:p>
          <a:r>
            <a:rPr lang="en-US" sz="1400" kern="1200" dirty="0">
              <a:solidFill>
                <a:prstClr val="white"/>
              </a:solidFill>
              <a:latin typeface="Calibri" panose="020F0502020204030204"/>
              <a:ea typeface="+mn-ea"/>
              <a:cs typeface="+mn-cs"/>
            </a:rPr>
            <a:t>Developing Statistical Model</a:t>
          </a:r>
        </a:p>
      </dgm:t>
    </dgm:pt>
    <dgm:pt modelId="{A103C0DC-B839-49D5-BB30-2E2ED51A606F}" type="sibTrans" cxnId="{08938942-1F0E-4EAB-BF56-B6FFCF6A476C}">
      <dgm:prSet/>
      <dgm:spPr/>
      <dgm:t>
        <a:bodyPr/>
        <a:lstStyle/>
        <a:p>
          <a:endParaRPr lang="en-US"/>
        </a:p>
      </dgm:t>
    </dgm:pt>
    <dgm:pt modelId="{FB155190-E546-47CB-8254-19383A955FA9}" type="parTrans" cxnId="{08938942-1F0E-4EAB-BF56-B6FFCF6A476C}">
      <dgm:prSet/>
      <dgm:spPr/>
      <dgm:t>
        <a:bodyPr/>
        <a:lstStyle/>
        <a:p>
          <a:endParaRPr lang="en-US"/>
        </a:p>
      </dgm:t>
    </dgm:pt>
    <dgm:pt modelId="{65898069-8BDF-4BD2-8082-6F696C41C005}">
      <dgm:prSet phldrT="[Text]" custT="1"/>
      <dgm:spPr/>
      <dgm:t>
        <a:bodyPr/>
        <a:lstStyle/>
        <a:p>
          <a:endParaRPr lang="en-US" sz="1400" kern="1200" dirty="0">
            <a:solidFill>
              <a:prstClr val="white"/>
            </a:solidFill>
            <a:latin typeface="Calibri" panose="020F0502020204030204"/>
            <a:ea typeface="+mn-ea"/>
            <a:cs typeface="+mn-cs"/>
          </a:endParaRPr>
        </a:p>
        <a:p>
          <a:r>
            <a:rPr lang="en-US" sz="1400" kern="1200" dirty="0">
              <a:solidFill>
                <a:prstClr val="white"/>
              </a:solidFill>
              <a:latin typeface="Calibri" panose="020F0502020204030204"/>
              <a:ea typeface="+mn-ea"/>
              <a:cs typeface="+mn-cs"/>
            </a:rPr>
            <a:t>Model Analysis</a:t>
          </a:r>
        </a:p>
      </dgm:t>
    </dgm:pt>
    <dgm:pt modelId="{C564CBD8-000D-4668-A057-24C5DAA69A4D}" type="sibTrans" cxnId="{1C3964EB-527A-4B2B-9934-8B12218B6B2E}">
      <dgm:prSet/>
      <dgm:spPr/>
      <dgm:t>
        <a:bodyPr/>
        <a:lstStyle/>
        <a:p>
          <a:endParaRPr lang="en-US"/>
        </a:p>
      </dgm:t>
    </dgm:pt>
    <dgm:pt modelId="{98275F5F-9761-40B4-A029-745CBA2DE001}" type="parTrans" cxnId="{1C3964EB-527A-4B2B-9934-8B12218B6B2E}">
      <dgm:prSet/>
      <dgm:spPr/>
      <dgm:t>
        <a:bodyPr/>
        <a:lstStyle/>
        <a:p>
          <a:endParaRPr lang="en-US"/>
        </a:p>
      </dgm:t>
    </dgm:pt>
    <dgm:pt modelId="{FA94AFE7-6F1D-4B3F-A84D-226C3773FA77}">
      <dgm:prSet/>
      <dgm:spPr/>
      <dgm:t>
        <a:bodyPr/>
        <a:lstStyle/>
        <a:p>
          <a:r>
            <a:rPr lang="en-US" dirty="0"/>
            <a:t>We performed different EDA analysis i.e., Total Time vs Repetition, Total Time vs Session Number to examine the trend of consistency over time for a user.</a:t>
          </a:r>
        </a:p>
      </dgm:t>
    </dgm:pt>
    <dgm:pt modelId="{75B0E398-DB01-43D2-94C3-DBC5E2B658A3}" type="parTrans" cxnId="{9D744BB3-6C9C-4789-8D2F-2301E961C4DC}">
      <dgm:prSet/>
      <dgm:spPr/>
      <dgm:t>
        <a:bodyPr/>
        <a:lstStyle/>
        <a:p>
          <a:endParaRPr lang="en-US"/>
        </a:p>
      </dgm:t>
    </dgm:pt>
    <dgm:pt modelId="{091E60A2-3411-439E-9611-4BB1BD5C38D2}" type="sibTrans" cxnId="{9D744BB3-6C9C-4789-8D2F-2301E961C4DC}">
      <dgm:prSet/>
      <dgm:spPr/>
      <dgm:t>
        <a:bodyPr/>
        <a:lstStyle/>
        <a:p>
          <a:endParaRPr lang="en-US"/>
        </a:p>
      </dgm:t>
    </dgm:pt>
    <dgm:pt modelId="{B294AB62-BCE6-4266-A76A-7C5926841D48}">
      <dgm:prSet/>
      <dgm:spPr/>
      <dgm:t>
        <a:bodyPr/>
        <a:lstStyle/>
        <a:p>
          <a:r>
            <a:rPr lang="en-US" dirty="0"/>
            <a:t>We also plotted boxplot, histograms, density plots to find out if there is significant difference among randomly selected different subjects’ password input times.</a:t>
          </a:r>
        </a:p>
      </dgm:t>
    </dgm:pt>
    <dgm:pt modelId="{54601C1C-E873-4B6B-83F4-6D0CC7BBF422}" type="parTrans" cxnId="{5FEFCE0B-50B1-4347-9CAD-D5ACF785EAC6}">
      <dgm:prSet/>
      <dgm:spPr/>
      <dgm:t>
        <a:bodyPr/>
        <a:lstStyle/>
        <a:p>
          <a:endParaRPr lang="en-US"/>
        </a:p>
      </dgm:t>
    </dgm:pt>
    <dgm:pt modelId="{7592FB19-9135-4B67-B2BD-EC9F73A28BBD}" type="sibTrans" cxnId="{5FEFCE0B-50B1-4347-9CAD-D5ACF785EAC6}">
      <dgm:prSet/>
      <dgm:spPr/>
      <dgm:t>
        <a:bodyPr/>
        <a:lstStyle/>
        <a:p>
          <a:endParaRPr lang="en-US"/>
        </a:p>
      </dgm:t>
    </dgm:pt>
    <dgm:pt modelId="{821D78B3-7E50-4AF1-BD4E-C65348A1B4C3}">
      <dgm:prSet/>
      <dgm:spPr/>
      <dgm:t>
        <a:bodyPr/>
        <a:lstStyle/>
        <a:p>
          <a:r>
            <a:rPr lang="en-US" dirty="0"/>
            <a:t>We developed a linear regression model based on individual subject's total time needed for every session to predict the total time needed for future sessions.</a:t>
          </a:r>
        </a:p>
      </dgm:t>
    </dgm:pt>
    <dgm:pt modelId="{9532C3CC-E60E-45D7-9EC1-26E1DA429455}" type="parTrans" cxnId="{4D811562-C763-4A31-9DC4-FFB6BF478D1D}">
      <dgm:prSet/>
      <dgm:spPr/>
      <dgm:t>
        <a:bodyPr/>
        <a:lstStyle/>
        <a:p>
          <a:endParaRPr lang="en-US"/>
        </a:p>
      </dgm:t>
    </dgm:pt>
    <dgm:pt modelId="{99431F6C-6EAB-4B44-8701-125FB9AFBE4E}" type="sibTrans" cxnId="{4D811562-C763-4A31-9DC4-FFB6BF478D1D}">
      <dgm:prSet/>
      <dgm:spPr/>
      <dgm:t>
        <a:bodyPr/>
        <a:lstStyle/>
        <a:p>
          <a:endParaRPr lang="en-US"/>
        </a:p>
      </dgm:t>
    </dgm:pt>
    <dgm:pt modelId="{FA137072-B5E5-4B93-A40D-C89A0DDE2132}">
      <dgm:prSet/>
      <dgm:spPr/>
      <dgm:t>
        <a:bodyPr/>
        <a:lstStyle/>
        <a:p>
          <a:r>
            <a:rPr lang="en-US" dirty="0"/>
            <a:t> To examine the model's accuracy, we split the dataset into an 80:20 sample (training:test), then, build the model on the 80% sample and then used the model thus built to predict the dependent variable on test data.</a:t>
          </a:r>
        </a:p>
      </dgm:t>
    </dgm:pt>
    <dgm:pt modelId="{0BF4004E-896E-4D71-AB11-1A35CDD95C85}" type="parTrans" cxnId="{FAA903AB-F0C6-40BD-AB8C-9350D1B9457B}">
      <dgm:prSet/>
      <dgm:spPr/>
      <dgm:t>
        <a:bodyPr/>
        <a:lstStyle/>
        <a:p>
          <a:endParaRPr lang="en-US"/>
        </a:p>
      </dgm:t>
    </dgm:pt>
    <dgm:pt modelId="{71D036F8-C0E8-4F7E-B8EF-00F6AE086264}" type="sibTrans" cxnId="{FAA903AB-F0C6-40BD-AB8C-9350D1B9457B}">
      <dgm:prSet/>
      <dgm:spPr/>
      <dgm:t>
        <a:bodyPr/>
        <a:lstStyle/>
        <a:p>
          <a:endParaRPr lang="en-US"/>
        </a:p>
      </dgm:t>
    </dgm:pt>
    <dgm:pt modelId="{56F64A96-2F85-46D6-A9EF-051990A799A4}">
      <dgm:prSet/>
      <dgm:spPr/>
      <dgm:t>
        <a:bodyPr/>
        <a:lstStyle/>
        <a:p>
          <a:r>
            <a:rPr lang="en-US" dirty="0"/>
            <a:t>To</a:t>
          </a:r>
          <a:r>
            <a:rPr lang="en-US" b="0" i="0" dirty="0"/>
            <a:t> study the appropriateness of the model, we plotted diagnostics plots for the linear regression</a:t>
          </a:r>
          <a:endParaRPr lang="en-US" dirty="0"/>
        </a:p>
      </dgm:t>
    </dgm:pt>
    <dgm:pt modelId="{AD3EAE36-2AFA-45C4-824C-BC7BF1088CBF}" type="parTrans" cxnId="{F36E024F-ED54-4414-87F7-CD48EF3A48C1}">
      <dgm:prSet/>
      <dgm:spPr/>
      <dgm:t>
        <a:bodyPr/>
        <a:lstStyle/>
        <a:p>
          <a:endParaRPr lang="en-US"/>
        </a:p>
      </dgm:t>
    </dgm:pt>
    <dgm:pt modelId="{752245D3-43E0-4CC7-BA3B-E9C91260156F}" type="sibTrans" cxnId="{F36E024F-ED54-4414-87F7-CD48EF3A48C1}">
      <dgm:prSet/>
      <dgm:spPr/>
      <dgm:t>
        <a:bodyPr/>
        <a:lstStyle/>
        <a:p>
          <a:endParaRPr lang="en-US"/>
        </a:p>
      </dgm:t>
    </dgm:pt>
    <dgm:pt modelId="{444D868A-C780-4B9B-ADD9-578E8CF16720}" type="pres">
      <dgm:prSet presAssocID="{C9A046A3-7F8E-4481-B4E0-8D262302620E}" presName="linearFlow" presStyleCnt="0">
        <dgm:presLayoutVars>
          <dgm:dir/>
          <dgm:animLvl val="lvl"/>
          <dgm:resizeHandles val="exact"/>
        </dgm:presLayoutVars>
      </dgm:prSet>
      <dgm:spPr/>
    </dgm:pt>
    <dgm:pt modelId="{A3C42F11-125D-4CC7-B12C-C17578359565}" type="pres">
      <dgm:prSet presAssocID="{BE90EA04-966B-431E-AC8B-B5CD271C66FC}" presName="composite" presStyleCnt="0"/>
      <dgm:spPr/>
    </dgm:pt>
    <dgm:pt modelId="{723C7F4C-6B0F-45F1-92D3-F33818C0A645}" type="pres">
      <dgm:prSet presAssocID="{BE90EA04-966B-431E-AC8B-B5CD271C66FC}" presName="parentText" presStyleLbl="alignNode1" presStyleIdx="0" presStyleCnt="3" custLinFactNeighborX="31" custLinFactNeighborY="-7575">
        <dgm:presLayoutVars>
          <dgm:chMax val="1"/>
          <dgm:bulletEnabled val="1"/>
        </dgm:presLayoutVars>
      </dgm:prSet>
      <dgm:spPr/>
    </dgm:pt>
    <dgm:pt modelId="{0C299070-247A-4926-8B76-EBD1DC5A584F}" type="pres">
      <dgm:prSet presAssocID="{BE90EA04-966B-431E-AC8B-B5CD271C66FC}" presName="descendantText" presStyleLbl="alignAcc1" presStyleIdx="0" presStyleCnt="3">
        <dgm:presLayoutVars>
          <dgm:bulletEnabled val="1"/>
        </dgm:presLayoutVars>
      </dgm:prSet>
      <dgm:spPr/>
    </dgm:pt>
    <dgm:pt modelId="{86C27F4E-59E9-43FD-9E03-0BE86B0A0C63}" type="pres">
      <dgm:prSet presAssocID="{62B8F3E7-A1E0-45CA-AF0A-F3873BC232F6}" presName="sp" presStyleCnt="0"/>
      <dgm:spPr/>
    </dgm:pt>
    <dgm:pt modelId="{839D5B4C-CD01-4C96-9488-8306C592E98D}" type="pres">
      <dgm:prSet presAssocID="{F471C6C8-7FD9-4D82-BD06-F7A9FD87EF70}" presName="composite" presStyleCnt="0"/>
      <dgm:spPr/>
    </dgm:pt>
    <dgm:pt modelId="{817474C9-71DA-4C99-8ABF-76C74C7505E1}" type="pres">
      <dgm:prSet presAssocID="{F471C6C8-7FD9-4D82-BD06-F7A9FD87EF70}" presName="parentText" presStyleLbl="alignNode1" presStyleIdx="1" presStyleCnt="3">
        <dgm:presLayoutVars>
          <dgm:chMax val="1"/>
          <dgm:bulletEnabled val="1"/>
        </dgm:presLayoutVars>
      </dgm:prSet>
      <dgm:spPr/>
    </dgm:pt>
    <dgm:pt modelId="{DAEAD595-9B35-4907-A480-6D50C8C05019}" type="pres">
      <dgm:prSet presAssocID="{F471C6C8-7FD9-4D82-BD06-F7A9FD87EF70}" presName="descendantText" presStyleLbl="alignAcc1" presStyleIdx="1" presStyleCnt="3">
        <dgm:presLayoutVars>
          <dgm:bulletEnabled val="1"/>
        </dgm:presLayoutVars>
      </dgm:prSet>
      <dgm:spPr/>
    </dgm:pt>
    <dgm:pt modelId="{F43933DF-08D2-416D-80E7-8DF4364FDE98}" type="pres">
      <dgm:prSet presAssocID="{A103C0DC-B839-49D5-BB30-2E2ED51A606F}" presName="sp" presStyleCnt="0"/>
      <dgm:spPr/>
    </dgm:pt>
    <dgm:pt modelId="{64E888F2-C671-4D85-9756-0DDDFDDF2745}" type="pres">
      <dgm:prSet presAssocID="{65898069-8BDF-4BD2-8082-6F696C41C005}" presName="composite" presStyleCnt="0"/>
      <dgm:spPr/>
    </dgm:pt>
    <dgm:pt modelId="{9EA7DCD2-9B62-471B-94AF-4D6180A2892A}" type="pres">
      <dgm:prSet presAssocID="{65898069-8BDF-4BD2-8082-6F696C41C005}" presName="parentText" presStyleLbl="alignNode1" presStyleIdx="2" presStyleCnt="3" custLinFactNeighborX="31" custLinFactNeighborY="9135">
        <dgm:presLayoutVars>
          <dgm:chMax val="1"/>
          <dgm:bulletEnabled val="1"/>
        </dgm:presLayoutVars>
      </dgm:prSet>
      <dgm:spPr/>
    </dgm:pt>
    <dgm:pt modelId="{4FBB9C51-219A-440C-B6D0-2AC598335CDD}" type="pres">
      <dgm:prSet presAssocID="{65898069-8BDF-4BD2-8082-6F696C41C005}" presName="descendantText" presStyleLbl="alignAcc1" presStyleIdx="2" presStyleCnt="3" custLinFactNeighborY="2683">
        <dgm:presLayoutVars>
          <dgm:bulletEnabled val="1"/>
        </dgm:presLayoutVars>
      </dgm:prSet>
      <dgm:spPr/>
    </dgm:pt>
  </dgm:ptLst>
  <dgm:cxnLst>
    <dgm:cxn modelId="{5FEFCE0B-50B1-4347-9CAD-D5ACF785EAC6}" srcId="{BE90EA04-966B-431E-AC8B-B5CD271C66FC}" destId="{B294AB62-BCE6-4266-A76A-7C5926841D48}" srcOrd="1" destOrd="0" parTransId="{54601C1C-E873-4B6B-83F4-6D0CC7BBF422}" sibTransId="{7592FB19-9135-4B67-B2BD-EC9F73A28BBD}"/>
    <dgm:cxn modelId="{4D811562-C763-4A31-9DC4-FFB6BF478D1D}" srcId="{F471C6C8-7FD9-4D82-BD06-F7A9FD87EF70}" destId="{821D78B3-7E50-4AF1-BD4E-C65348A1B4C3}" srcOrd="0" destOrd="0" parTransId="{9532C3CC-E60E-45D7-9EC1-26E1DA429455}" sibTransId="{99431F6C-6EAB-4B44-8701-125FB9AFBE4E}"/>
    <dgm:cxn modelId="{08938942-1F0E-4EAB-BF56-B6FFCF6A476C}" srcId="{C9A046A3-7F8E-4481-B4E0-8D262302620E}" destId="{F471C6C8-7FD9-4D82-BD06-F7A9FD87EF70}" srcOrd="1" destOrd="0" parTransId="{FB155190-E546-47CB-8254-19383A955FA9}" sibTransId="{A103C0DC-B839-49D5-BB30-2E2ED51A606F}"/>
    <dgm:cxn modelId="{DE384464-01A8-47AD-A2C0-E5B0F428C7BA}" srcId="{C9A046A3-7F8E-4481-B4E0-8D262302620E}" destId="{BE90EA04-966B-431E-AC8B-B5CD271C66FC}" srcOrd="0" destOrd="0" parTransId="{551510AD-8D33-4092-BB79-41F4C938301C}" sibTransId="{62B8F3E7-A1E0-45CA-AF0A-F3873BC232F6}"/>
    <dgm:cxn modelId="{B9086645-2EA2-4E98-86D4-6B15B4D8DA03}" type="presOf" srcId="{BE90EA04-966B-431E-AC8B-B5CD271C66FC}" destId="{723C7F4C-6B0F-45F1-92D3-F33818C0A645}" srcOrd="0" destOrd="0" presId="urn:microsoft.com/office/officeart/2005/8/layout/chevron2"/>
    <dgm:cxn modelId="{F36E024F-ED54-4414-87F7-CD48EF3A48C1}" srcId="{65898069-8BDF-4BD2-8082-6F696C41C005}" destId="{56F64A96-2F85-46D6-A9EF-051990A799A4}" srcOrd="1" destOrd="0" parTransId="{AD3EAE36-2AFA-45C4-824C-BC7BF1088CBF}" sibTransId="{752245D3-43E0-4CC7-BA3B-E9C91260156F}"/>
    <dgm:cxn modelId="{DE797089-5243-4984-8213-7B3C320CB873}" type="presOf" srcId="{56F64A96-2F85-46D6-A9EF-051990A799A4}" destId="{4FBB9C51-219A-440C-B6D0-2AC598335CDD}" srcOrd="0" destOrd="1" presId="urn:microsoft.com/office/officeart/2005/8/layout/chevron2"/>
    <dgm:cxn modelId="{F072CDA2-9B79-401F-998D-AAC2828D30D1}" type="presOf" srcId="{65898069-8BDF-4BD2-8082-6F696C41C005}" destId="{9EA7DCD2-9B62-471B-94AF-4D6180A2892A}" srcOrd="0" destOrd="0" presId="urn:microsoft.com/office/officeart/2005/8/layout/chevron2"/>
    <dgm:cxn modelId="{C2375DA7-52FD-4899-B9C1-A5ADF7DF52C5}" type="presOf" srcId="{FA137072-B5E5-4B93-A40D-C89A0DDE2132}" destId="{4FBB9C51-219A-440C-B6D0-2AC598335CDD}" srcOrd="0" destOrd="0" presId="urn:microsoft.com/office/officeart/2005/8/layout/chevron2"/>
    <dgm:cxn modelId="{FAA903AB-F0C6-40BD-AB8C-9350D1B9457B}" srcId="{65898069-8BDF-4BD2-8082-6F696C41C005}" destId="{FA137072-B5E5-4B93-A40D-C89A0DDE2132}" srcOrd="0" destOrd="0" parTransId="{0BF4004E-896E-4D71-AB11-1A35CDD95C85}" sibTransId="{71D036F8-C0E8-4F7E-B8EF-00F6AE086264}"/>
    <dgm:cxn modelId="{9D744BB3-6C9C-4789-8D2F-2301E961C4DC}" srcId="{BE90EA04-966B-431E-AC8B-B5CD271C66FC}" destId="{FA94AFE7-6F1D-4B3F-A84D-226C3773FA77}" srcOrd="0" destOrd="0" parTransId="{75B0E398-DB01-43D2-94C3-DBC5E2B658A3}" sibTransId="{091E60A2-3411-439E-9611-4BB1BD5C38D2}"/>
    <dgm:cxn modelId="{B302D7B5-D59C-479B-8854-CE3EF2B29F1F}" type="presOf" srcId="{FA94AFE7-6F1D-4B3F-A84D-226C3773FA77}" destId="{0C299070-247A-4926-8B76-EBD1DC5A584F}" srcOrd="0" destOrd="0" presId="urn:microsoft.com/office/officeart/2005/8/layout/chevron2"/>
    <dgm:cxn modelId="{17684EE8-8F41-472D-858B-7059E4E57C63}" type="presOf" srcId="{F471C6C8-7FD9-4D82-BD06-F7A9FD87EF70}" destId="{817474C9-71DA-4C99-8ABF-76C74C7505E1}" srcOrd="0" destOrd="0" presId="urn:microsoft.com/office/officeart/2005/8/layout/chevron2"/>
    <dgm:cxn modelId="{E77BF6E8-E69F-4833-8281-9D28F5ED50A4}" type="presOf" srcId="{B294AB62-BCE6-4266-A76A-7C5926841D48}" destId="{0C299070-247A-4926-8B76-EBD1DC5A584F}" srcOrd="0" destOrd="1" presId="urn:microsoft.com/office/officeart/2005/8/layout/chevron2"/>
    <dgm:cxn modelId="{202B26EB-C9B9-4354-BDD4-349D7EDDA0F6}" type="presOf" srcId="{821D78B3-7E50-4AF1-BD4E-C65348A1B4C3}" destId="{DAEAD595-9B35-4907-A480-6D50C8C05019}" srcOrd="0" destOrd="0" presId="urn:microsoft.com/office/officeart/2005/8/layout/chevron2"/>
    <dgm:cxn modelId="{1C3964EB-527A-4B2B-9934-8B12218B6B2E}" srcId="{C9A046A3-7F8E-4481-B4E0-8D262302620E}" destId="{65898069-8BDF-4BD2-8082-6F696C41C005}" srcOrd="2" destOrd="0" parTransId="{98275F5F-9761-40B4-A029-745CBA2DE001}" sibTransId="{C564CBD8-000D-4668-A057-24C5DAA69A4D}"/>
    <dgm:cxn modelId="{CB5230FF-3A0B-4FD4-8301-82BEFE610B53}" type="presOf" srcId="{C9A046A3-7F8E-4481-B4E0-8D262302620E}" destId="{444D868A-C780-4B9B-ADD9-578E8CF16720}" srcOrd="0" destOrd="0" presId="urn:microsoft.com/office/officeart/2005/8/layout/chevron2"/>
    <dgm:cxn modelId="{40A5CB9C-6311-4EFB-8897-83017AE38BD1}" type="presParOf" srcId="{444D868A-C780-4B9B-ADD9-578E8CF16720}" destId="{A3C42F11-125D-4CC7-B12C-C17578359565}" srcOrd="0" destOrd="0" presId="urn:microsoft.com/office/officeart/2005/8/layout/chevron2"/>
    <dgm:cxn modelId="{A3D1C14E-047C-4BB6-BB01-09DEBE072760}" type="presParOf" srcId="{A3C42F11-125D-4CC7-B12C-C17578359565}" destId="{723C7F4C-6B0F-45F1-92D3-F33818C0A645}" srcOrd="0" destOrd="0" presId="urn:microsoft.com/office/officeart/2005/8/layout/chevron2"/>
    <dgm:cxn modelId="{4D5F06DC-E321-43F3-BC95-D50A47B72692}" type="presParOf" srcId="{A3C42F11-125D-4CC7-B12C-C17578359565}" destId="{0C299070-247A-4926-8B76-EBD1DC5A584F}" srcOrd="1" destOrd="0" presId="urn:microsoft.com/office/officeart/2005/8/layout/chevron2"/>
    <dgm:cxn modelId="{91506AA2-5C13-4392-8EC7-631C20E9CA69}" type="presParOf" srcId="{444D868A-C780-4B9B-ADD9-578E8CF16720}" destId="{86C27F4E-59E9-43FD-9E03-0BE86B0A0C63}" srcOrd="1" destOrd="0" presId="urn:microsoft.com/office/officeart/2005/8/layout/chevron2"/>
    <dgm:cxn modelId="{54967BFF-264A-4731-BF74-9C3265D9BA2A}" type="presParOf" srcId="{444D868A-C780-4B9B-ADD9-578E8CF16720}" destId="{839D5B4C-CD01-4C96-9488-8306C592E98D}" srcOrd="2" destOrd="0" presId="urn:microsoft.com/office/officeart/2005/8/layout/chevron2"/>
    <dgm:cxn modelId="{82322A49-15F5-4154-952D-5BD6D8615D34}" type="presParOf" srcId="{839D5B4C-CD01-4C96-9488-8306C592E98D}" destId="{817474C9-71DA-4C99-8ABF-76C74C7505E1}" srcOrd="0" destOrd="0" presId="urn:microsoft.com/office/officeart/2005/8/layout/chevron2"/>
    <dgm:cxn modelId="{8D65D906-D584-4B31-9FB3-716B9507D597}" type="presParOf" srcId="{839D5B4C-CD01-4C96-9488-8306C592E98D}" destId="{DAEAD595-9B35-4907-A480-6D50C8C05019}" srcOrd="1" destOrd="0" presId="urn:microsoft.com/office/officeart/2005/8/layout/chevron2"/>
    <dgm:cxn modelId="{8296BA2D-AA51-4974-8644-77A4ABA63FFB}" type="presParOf" srcId="{444D868A-C780-4B9B-ADD9-578E8CF16720}" destId="{F43933DF-08D2-416D-80E7-8DF4364FDE98}" srcOrd="3" destOrd="0" presId="urn:microsoft.com/office/officeart/2005/8/layout/chevron2"/>
    <dgm:cxn modelId="{2113B92D-E79C-4798-9378-32A6B094B5E3}" type="presParOf" srcId="{444D868A-C780-4B9B-ADD9-578E8CF16720}" destId="{64E888F2-C671-4D85-9756-0DDDFDDF2745}" srcOrd="4" destOrd="0" presId="urn:microsoft.com/office/officeart/2005/8/layout/chevron2"/>
    <dgm:cxn modelId="{1AE445AA-AC3C-4260-81F5-D9B785DEED3B}" type="presParOf" srcId="{64E888F2-C671-4D85-9756-0DDDFDDF2745}" destId="{9EA7DCD2-9B62-471B-94AF-4D6180A2892A}" srcOrd="0" destOrd="0" presId="urn:microsoft.com/office/officeart/2005/8/layout/chevron2"/>
    <dgm:cxn modelId="{9D29972A-F018-4CD1-B129-CE6574473FA5}" type="presParOf" srcId="{64E888F2-C671-4D85-9756-0DDDFDDF2745}" destId="{4FBB9C51-219A-440C-B6D0-2AC598335CD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3C7F4C-6B0F-45F1-92D3-F33818C0A645}">
      <dsp:nvSpPr>
        <dsp:cNvPr id="0" name=""/>
        <dsp:cNvSpPr/>
      </dsp:nvSpPr>
      <dsp:spPr>
        <a:xfrm rot="5400000">
          <a:off x="-228695" y="229026"/>
          <a:ext cx="1526846" cy="1068792"/>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Exploratory analysis</a:t>
          </a:r>
        </a:p>
      </dsp:txBody>
      <dsp:txXfrm rot="-5400000">
        <a:off x="332" y="534395"/>
        <a:ext cx="1068792" cy="458054"/>
      </dsp:txXfrm>
    </dsp:sp>
    <dsp:sp modelId="{0C299070-247A-4926-8B76-EBD1DC5A584F}">
      <dsp:nvSpPr>
        <dsp:cNvPr id="0" name=""/>
        <dsp:cNvSpPr/>
      </dsp:nvSpPr>
      <dsp:spPr>
        <a:xfrm rot="5400000">
          <a:off x="4511746" y="-3440407"/>
          <a:ext cx="992450" cy="7878357"/>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We performed different EDA analysis i.e., Total Time vs Repetition, Total Time vs Session Number to examine the trend of consistency over time for a user.</a:t>
          </a:r>
        </a:p>
        <a:p>
          <a:pPr marL="114300" lvl="1" indent="-114300" algn="l" defTabSz="577850">
            <a:lnSpc>
              <a:spcPct val="90000"/>
            </a:lnSpc>
            <a:spcBef>
              <a:spcPct val="0"/>
            </a:spcBef>
            <a:spcAft>
              <a:spcPct val="15000"/>
            </a:spcAft>
            <a:buChar char="•"/>
          </a:pPr>
          <a:r>
            <a:rPr lang="en-US" sz="1300" kern="1200" dirty="0"/>
            <a:t>We also plotted boxplot, histograms, density plots to find out if there is significant difference among randomly selected different subjects’ password input times.</a:t>
          </a:r>
        </a:p>
      </dsp:txBody>
      <dsp:txXfrm rot="-5400000">
        <a:off x="1068793" y="50993"/>
        <a:ext cx="7829910" cy="895556"/>
      </dsp:txXfrm>
    </dsp:sp>
    <dsp:sp modelId="{817474C9-71DA-4C99-8ABF-76C74C7505E1}">
      <dsp:nvSpPr>
        <dsp:cNvPr id="0" name=""/>
        <dsp:cNvSpPr/>
      </dsp:nvSpPr>
      <dsp:spPr>
        <a:xfrm rot="5400000">
          <a:off x="-229026" y="1563484"/>
          <a:ext cx="1526846" cy="1068792"/>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kern="1200" dirty="0">
            <a:solidFill>
              <a:prstClr val="white"/>
            </a:solidFill>
            <a:latin typeface="Calibri" panose="020F0502020204030204"/>
            <a:ea typeface="+mn-ea"/>
            <a:cs typeface="+mn-cs"/>
          </a:endParaRPr>
        </a:p>
        <a:p>
          <a:pPr marL="0" lvl="0" indent="0" algn="ctr" defTabSz="6223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Developing Statistical Model</a:t>
          </a:r>
        </a:p>
      </dsp:txBody>
      <dsp:txXfrm rot="-5400000">
        <a:off x="1" y="1868853"/>
        <a:ext cx="1068792" cy="458054"/>
      </dsp:txXfrm>
    </dsp:sp>
    <dsp:sp modelId="{DAEAD595-9B35-4907-A480-6D50C8C05019}">
      <dsp:nvSpPr>
        <dsp:cNvPr id="0" name=""/>
        <dsp:cNvSpPr/>
      </dsp:nvSpPr>
      <dsp:spPr>
        <a:xfrm rot="5400000">
          <a:off x="4511485" y="-2108234"/>
          <a:ext cx="992972" cy="7878357"/>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We developed a linear regression model based on individual subject's total time needed for every session to predict the total time needed for future sessions.</a:t>
          </a:r>
        </a:p>
      </dsp:txBody>
      <dsp:txXfrm rot="-5400000">
        <a:off x="1068793" y="1382931"/>
        <a:ext cx="7829884" cy="896026"/>
      </dsp:txXfrm>
    </dsp:sp>
    <dsp:sp modelId="{9EA7DCD2-9B62-471B-94AF-4D6180A2892A}">
      <dsp:nvSpPr>
        <dsp:cNvPr id="0" name=""/>
        <dsp:cNvSpPr/>
      </dsp:nvSpPr>
      <dsp:spPr>
        <a:xfrm rot="5400000">
          <a:off x="-228695" y="2897942"/>
          <a:ext cx="1526846" cy="1068792"/>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kern="1200" dirty="0">
            <a:solidFill>
              <a:prstClr val="white"/>
            </a:solidFill>
            <a:latin typeface="Calibri" panose="020F0502020204030204"/>
            <a:ea typeface="+mn-ea"/>
            <a:cs typeface="+mn-cs"/>
          </a:endParaRPr>
        </a:p>
        <a:p>
          <a:pPr marL="0" lvl="0" indent="0" algn="ctr" defTabSz="6223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Model Analysis</a:t>
          </a:r>
        </a:p>
      </dsp:txBody>
      <dsp:txXfrm rot="-5400000">
        <a:off x="332" y="3203311"/>
        <a:ext cx="1068792" cy="458054"/>
      </dsp:txXfrm>
    </dsp:sp>
    <dsp:sp modelId="{4FBB9C51-219A-440C-B6D0-2AC598335CDD}">
      <dsp:nvSpPr>
        <dsp:cNvPr id="0" name=""/>
        <dsp:cNvSpPr/>
      </dsp:nvSpPr>
      <dsp:spPr>
        <a:xfrm rot="5400000">
          <a:off x="4511746" y="-749956"/>
          <a:ext cx="992450" cy="7878357"/>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 To examine the model's accuracy, we split the dataset into an 80:20 sample (training:test), then, build the model on the 80% sample and then used the model thus built to predict the dependent variable on test data.</a:t>
          </a:r>
        </a:p>
        <a:p>
          <a:pPr marL="114300" lvl="1" indent="-114300" algn="l" defTabSz="577850">
            <a:lnSpc>
              <a:spcPct val="90000"/>
            </a:lnSpc>
            <a:spcBef>
              <a:spcPct val="0"/>
            </a:spcBef>
            <a:spcAft>
              <a:spcPct val="15000"/>
            </a:spcAft>
            <a:buChar char="•"/>
          </a:pPr>
          <a:r>
            <a:rPr lang="en-US" sz="1300" kern="1200" dirty="0"/>
            <a:t>To</a:t>
          </a:r>
          <a:r>
            <a:rPr lang="en-US" sz="1300" b="0" i="0" kern="1200" dirty="0"/>
            <a:t> study the appropriateness of the model, we plotted diagnostics plots for the linear regression</a:t>
          </a:r>
          <a:endParaRPr lang="en-US" sz="1300" kern="1200" dirty="0"/>
        </a:p>
      </dsp:txBody>
      <dsp:txXfrm rot="-5400000">
        <a:off x="1068793" y="2741444"/>
        <a:ext cx="7829910" cy="89555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52C8E9-02B0-4572-9CCB-53B80C99ADCF}"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4FBF2-D2CF-47EF-A8DC-7151962A7CE2}" type="slidenum">
              <a:rPr lang="en-US" smtClean="0"/>
              <a:t>‹#›</a:t>
            </a:fld>
            <a:endParaRPr lang="en-US"/>
          </a:p>
        </p:txBody>
      </p:sp>
    </p:spTree>
    <p:extLst>
      <p:ext uri="{BB962C8B-B14F-4D97-AF65-F5344CB8AC3E}">
        <p14:creationId xmlns:p14="http://schemas.microsoft.com/office/powerpoint/2010/main" val="3971324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52C8E9-02B0-4572-9CCB-53B80C99ADCF}" type="datetimeFigureOut">
              <a:rPr lang="en-US" smtClean="0"/>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4FBF2-D2CF-47EF-A8DC-7151962A7CE2}" type="slidenum">
              <a:rPr lang="en-US" smtClean="0"/>
              <a:t>‹#›</a:t>
            </a:fld>
            <a:endParaRPr lang="en-US"/>
          </a:p>
        </p:txBody>
      </p:sp>
    </p:spTree>
    <p:extLst>
      <p:ext uri="{BB962C8B-B14F-4D97-AF65-F5344CB8AC3E}">
        <p14:creationId xmlns:p14="http://schemas.microsoft.com/office/powerpoint/2010/main" val="1733543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F52C8E9-02B0-4572-9CCB-53B80C99ADCF}"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4FBF2-D2CF-47EF-A8DC-7151962A7CE2}" type="slidenum">
              <a:rPr lang="en-US" smtClean="0"/>
              <a:t>‹#›</a:t>
            </a:fld>
            <a:endParaRPr lang="en-US"/>
          </a:p>
        </p:txBody>
      </p:sp>
    </p:spTree>
    <p:extLst>
      <p:ext uri="{BB962C8B-B14F-4D97-AF65-F5344CB8AC3E}">
        <p14:creationId xmlns:p14="http://schemas.microsoft.com/office/powerpoint/2010/main" val="2363671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F52C8E9-02B0-4572-9CCB-53B80C99ADCF}"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4FBF2-D2CF-47EF-A8DC-7151962A7CE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7481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2C8E9-02B0-4572-9CCB-53B80C99ADCF}"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4FBF2-D2CF-47EF-A8DC-7151962A7CE2}" type="slidenum">
              <a:rPr lang="en-US" smtClean="0"/>
              <a:t>‹#›</a:t>
            </a:fld>
            <a:endParaRPr lang="en-US"/>
          </a:p>
        </p:txBody>
      </p:sp>
    </p:spTree>
    <p:extLst>
      <p:ext uri="{BB962C8B-B14F-4D97-AF65-F5344CB8AC3E}">
        <p14:creationId xmlns:p14="http://schemas.microsoft.com/office/powerpoint/2010/main" val="554923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52C8E9-02B0-4572-9CCB-53B80C99ADCF}" type="datetimeFigureOut">
              <a:rPr lang="en-US" smtClean="0"/>
              <a:t>12/15/2021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4FBF2-D2CF-47EF-A8DC-7151962A7CE2}" type="slidenum">
              <a:rPr lang="en-US" smtClean="0"/>
              <a:t>‹#›</a:t>
            </a:fld>
            <a:endParaRPr lang="en-US"/>
          </a:p>
        </p:txBody>
      </p:sp>
    </p:spTree>
    <p:extLst>
      <p:ext uri="{BB962C8B-B14F-4D97-AF65-F5344CB8AC3E}">
        <p14:creationId xmlns:p14="http://schemas.microsoft.com/office/powerpoint/2010/main" val="1281940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52C8E9-02B0-4572-9CCB-53B80C99ADCF}" type="datetimeFigureOut">
              <a:rPr lang="en-US" smtClean="0"/>
              <a:t>12/15/2021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4FBF2-D2CF-47EF-A8DC-7151962A7CE2}" type="slidenum">
              <a:rPr lang="en-US" smtClean="0"/>
              <a:t>‹#›</a:t>
            </a:fld>
            <a:endParaRPr lang="en-US"/>
          </a:p>
        </p:txBody>
      </p:sp>
    </p:spTree>
    <p:extLst>
      <p:ext uri="{BB962C8B-B14F-4D97-AF65-F5344CB8AC3E}">
        <p14:creationId xmlns:p14="http://schemas.microsoft.com/office/powerpoint/2010/main" val="3346429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2C8E9-02B0-4572-9CCB-53B80C99ADCF}"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4FBF2-D2CF-47EF-A8DC-7151962A7CE2}" type="slidenum">
              <a:rPr lang="en-US" smtClean="0"/>
              <a:t>‹#›</a:t>
            </a:fld>
            <a:endParaRPr lang="en-US"/>
          </a:p>
        </p:txBody>
      </p:sp>
    </p:spTree>
    <p:extLst>
      <p:ext uri="{BB962C8B-B14F-4D97-AF65-F5344CB8AC3E}">
        <p14:creationId xmlns:p14="http://schemas.microsoft.com/office/powerpoint/2010/main" val="800488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2C8E9-02B0-4572-9CCB-53B80C99ADCF}"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4FBF2-D2CF-47EF-A8DC-7151962A7CE2}" type="slidenum">
              <a:rPr lang="en-US" smtClean="0"/>
              <a:t>‹#›</a:t>
            </a:fld>
            <a:endParaRPr lang="en-US"/>
          </a:p>
        </p:txBody>
      </p:sp>
    </p:spTree>
    <p:extLst>
      <p:ext uri="{BB962C8B-B14F-4D97-AF65-F5344CB8AC3E}">
        <p14:creationId xmlns:p14="http://schemas.microsoft.com/office/powerpoint/2010/main" val="2669826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F52C8E9-02B0-4572-9CCB-53B80C99ADCF}"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4FBF2-D2CF-47EF-A8DC-7151962A7CE2}" type="slidenum">
              <a:rPr lang="en-US" smtClean="0"/>
              <a:t>‹#›</a:t>
            </a:fld>
            <a:endParaRPr lang="en-US"/>
          </a:p>
        </p:txBody>
      </p:sp>
    </p:spTree>
    <p:extLst>
      <p:ext uri="{BB962C8B-B14F-4D97-AF65-F5344CB8AC3E}">
        <p14:creationId xmlns:p14="http://schemas.microsoft.com/office/powerpoint/2010/main" val="87457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2C8E9-02B0-4572-9CCB-53B80C99ADCF}"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4FBF2-D2CF-47EF-A8DC-7151962A7CE2}" type="slidenum">
              <a:rPr lang="en-US" smtClean="0"/>
              <a:t>‹#›</a:t>
            </a:fld>
            <a:endParaRPr lang="en-US"/>
          </a:p>
        </p:txBody>
      </p:sp>
    </p:spTree>
    <p:extLst>
      <p:ext uri="{BB962C8B-B14F-4D97-AF65-F5344CB8AC3E}">
        <p14:creationId xmlns:p14="http://schemas.microsoft.com/office/powerpoint/2010/main" val="3640584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52C8E9-02B0-4572-9CCB-53B80C99ADCF}" type="datetimeFigureOut">
              <a:rPr lang="en-US" smtClean="0"/>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4FBF2-D2CF-47EF-A8DC-7151962A7CE2}" type="slidenum">
              <a:rPr lang="en-US" smtClean="0"/>
              <a:t>‹#›</a:t>
            </a:fld>
            <a:endParaRPr lang="en-US"/>
          </a:p>
        </p:txBody>
      </p:sp>
    </p:spTree>
    <p:extLst>
      <p:ext uri="{BB962C8B-B14F-4D97-AF65-F5344CB8AC3E}">
        <p14:creationId xmlns:p14="http://schemas.microsoft.com/office/powerpoint/2010/main" val="3892439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52C8E9-02B0-4572-9CCB-53B80C99ADCF}" type="datetimeFigureOut">
              <a:rPr lang="en-US" smtClean="0"/>
              <a:t>12/15/2021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14FBF2-D2CF-47EF-A8DC-7151962A7CE2}" type="slidenum">
              <a:rPr lang="en-US" smtClean="0"/>
              <a:t>‹#›</a:t>
            </a:fld>
            <a:endParaRPr lang="en-US"/>
          </a:p>
        </p:txBody>
      </p:sp>
    </p:spTree>
    <p:extLst>
      <p:ext uri="{BB962C8B-B14F-4D97-AF65-F5344CB8AC3E}">
        <p14:creationId xmlns:p14="http://schemas.microsoft.com/office/powerpoint/2010/main" val="1857244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F52C8E9-02B0-4572-9CCB-53B80C99ADCF}" type="datetimeFigureOut">
              <a:rPr lang="en-US" smtClean="0"/>
              <a:t>12/15/2021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D14FBF2-D2CF-47EF-A8DC-7151962A7CE2}" type="slidenum">
              <a:rPr lang="en-US" smtClean="0"/>
              <a:t>‹#›</a:t>
            </a:fld>
            <a:endParaRPr lang="en-US"/>
          </a:p>
        </p:txBody>
      </p:sp>
    </p:spTree>
    <p:extLst>
      <p:ext uri="{BB962C8B-B14F-4D97-AF65-F5344CB8AC3E}">
        <p14:creationId xmlns:p14="http://schemas.microsoft.com/office/powerpoint/2010/main" val="2794799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F52C8E9-02B0-4572-9CCB-53B80C99ADCF}" type="datetimeFigureOut">
              <a:rPr lang="en-US" smtClean="0"/>
              <a:t>12/15/2021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D14FBF2-D2CF-47EF-A8DC-7151962A7CE2}" type="slidenum">
              <a:rPr lang="en-US" smtClean="0"/>
              <a:t>‹#›</a:t>
            </a:fld>
            <a:endParaRPr lang="en-US"/>
          </a:p>
        </p:txBody>
      </p:sp>
    </p:spTree>
    <p:extLst>
      <p:ext uri="{BB962C8B-B14F-4D97-AF65-F5344CB8AC3E}">
        <p14:creationId xmlns:p14="http://schemas.microsoft.com/office/powerpoint/2010/main" val="3468953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F52C8E9-02B0-4572-9CCB-53B80C99ADCF}" type="datetimeFigureOut">
              <a:rPr lang="en-US" smtClean="0"/>
              <a:t>12/15/2021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D14FBF2-D2CF-47EF-A8DC-7151962A7CE2}" type="slidenum">
              <a:rPr lang="en-US" smtClean="0"/>
              <a:t>‹#›</a:t>
            </a:fld>
            <a:endParaRPr lang="en-US"/>
          </a:p>
        </p:txBody>
      </p:sp>
    </p:spTree>
    <p:extLst>
      <p:ext uri="{BB962C8B-B14F-4D97-AF65-F5344CB8AC3E}">
        <p14:creationId xmlns:p14="http://schemas.microsoft.com/office/powerpoint/2010/main" val="3486390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52C8E9-02B0-4572-9CCB-53B80C99ADCF}" type="datetimeFigureOut">
              <a:rPr lang="en-US" smtClean="0"/>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4FBF2-D2CF-47EF-A8DC-7151962A7CE2}" type="slidenum">
              <a:rPr lang="en-US" smtClean="0"/>
              <a:t>‹#›</a:t>
            </a:fld>
            <a:endParaRPr lang="en-US"/>
          </a:p>
        </p:txBody>
      </p:sp>
    </p:spTree>
    <p:extLst>
      <p:ext uri="{BB962C8B-B14F-4D97-AF65-F5344CB8AC3E}">
        <p14:creationId xmlns:p14="http://schemas.microsoft.com/office/powerpoint/2010/main" val="2475868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F52C8E9-02B0-4572-9CCB-53B80C99ADCF}" type="datetimeFigureOut">
              <a:rPr lang="en-US" smtClean="0"/>
              <a:t>12/15/2021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D14FBF2-D2CF-47EF-A8DC-7151962A7CE2}" type="slidenum">
              <a:rPr lang="en-US" smtClean="0"/>
              <a:t>‹#›</a:t>
            </a:fld>
            <a:endParaRPr lang="en-US"/>
          </a:p>
        </p:txBody>
      </p:sp>
    </p:spTree>
    <p:extLst>
      <p:ext uri="{BB962C8B-B14F-4D97-AF65-F5344CB8AC3E}">
        <p14:creationId xmlns:p14="http://schemas.microsoft.com/office/powerpoint/2010/main" val="3083136707"/>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www.statmethods.net/graphs/density.html" TargetMode="External"/><Relationship Id="rId3" Type="http://schemas.openxmlformats.org/officeDocument/2006/relationships/hyperlink" Target="http://r-statistics.co/Linear-Regression.html" TargetMode="External"/><Relationship Id="rId7" Type="http://schemas.openxmlformats.org/officeDocument/2006/relationships/hyperlink" Target="https://towardsdatascience.com/understanding-boxplots-5e2df7bcbd51" TargetMode="External"/><Relationship Id="rId12" Type="http://schemas.openxmlformats.org/officeDocument/2006/relationships/hyperlink" Target="https://www.investopedia.com/terms/m/mlr.asp" TargetMode="External"/><Relationship Id="rId2" Type="http://schemas.openxmlformats.org/officeDocument/2006/relationships/hyperlink" Target="https://github.com/RoyMaxion/RoyMaxion.github.io/blob/master/projects/keystroke-benchmark/evaluation-script.R" TargetMode="External"/><Relationship Id="rId1" Type="http://schemas.openxmlformats.org/officeDocument/2006/relationships/slideLayout" Target="../slideLayouts/slideLayout2.xml"/><Relationship Id="rId6" Type="http://schemas.openxmlformats.org/officeDocument/2006/relationships/hyperlink" Target="https://github.com/cran/sparklyr/blob/c0effdbed11c95e42ea37193b1cfe2516217516b/R/ml_classification_logistic_regression.R" TargetMode="External"/><Relationship Id="rId11" Type="http://schemas.openxmlformats.org/officeDocument/2006/relationships/hyperlink" Target="https://statisticsbyjim.com/regression/choosing-regression-analysis/" TargetMode="External"/><Relationship Id="rId5" Type="http://schemas.openxmlformats.org/officeDocument/2006/relationships/hyperlink" Target="https://stackoverflow.com/questions/65124061/confusion-matrix-for-a-logistic-model" TargetMode="External"/><Relationship Id="rId10" Type="http://schemas.openxmlformats.org/officeDocument/2006/relationships/hyperlink" Target="https://data.library.virginia.edu/diagnostic-plots/" TargetMode="External"/><Relationship Id="rId4" Type="http://schemas.openxmlformats.org/officeDocument/2006/relationships/hyperlink" Target="http://www.sthda.com/english/articles/40-regression-analysis/168-multiple-linear-regression-in-r/" TargetMode="External"/><Relationship Id="rId9" Type="http://schemas.openxmlformats.org/officeDocument/2006/relationships/hyperlink" Target="http://www.sthda.com/english/wiki/unpaired-two-samples-t-test-in-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C231E-91C9-46FF-9EC7-C06A3EC194B8}"/>
              </a:ext>
            </a:extLst>
          </p:cNvPr>
          <p:cNvSpPr>
            <a:spLocks noGrp="1"/>
          </p:cNvSpPr>
          <p:nvPr>
            <p:ph type="ctrTitle"/>
          </p:nvPr>
        </p:nvSpPr>
        <p:spPr>
          <a:xfrm>
            <a:off x="447800" y="387203"/>
            <a:ext cx="10058400" cy="1266401"/>
          </a:xfrm>
        </p:spPr>
        <p:txBody>
          <a:bodyPr>
            <a:normAutofit fontScale="90000"/>
          </a:bodyPr>
          <a:lstStyle/>
          <a:p>
            <a:r>
              <a:rPr lang="en-US" sz="4400" dirty="0"/>
              <a:t>Comparing Anomaly-Detection Algorithms for Keystroke Dynamics</a:t>
            </a:r>
          </a:p>
        </p:txBody>
      </p:sp>
      <p:sp>
        <p:nvSpPr>
          <p:cNvPr id="3" name="Subtitle 2">
            <a:extLst>
              <a:ext uri="{FF2B5EF4-FFF2-40B4-BE49-F238E27FC236}">
                <a16:creationId xmlns:a16="http://schemas.microsoft.com/office/drawing/2014/main" id="{1FEE945B-90F4-4440-9239-B01CEEE762FB}"/>
              </a:ext>
            </a:extLst>
          </p:cNvPr>
          <p:cNvSpPr>
            <a:spLocks noGrp="1"/>
          </p:cNvSpPr>
          <p:nvPr>
            <p:ph type="subTitle" idx="1"/>
          </p:nvPr>
        </p:nvSpPr>
        <p:spPr>
          <a:xfrm>
            <a:off x="7487388" y="5025208"/>
            <a:ext cx="8825658" cy="861420"/>
          </a:xfrm>
        </p:spPr>
        <p:txBody>
          <a:bodyPr/>
          <a:lstStyle/>
          <a:p>
            <a:r>
              <a:rPr lang="en-US" dirty="0"/>
              <a:t>Prepared By-</a:t>
            </a:r>
          </a:p>
          <a:p>
            <a:r>
              <a:rPr lang="en-US" dirty="0"/>
              <a:t>Tahmid Alam (101008957)</a:t>
            </a:r>
          </a:p>
        </p:txBody>
      </p:sp>
      <p:sp>
        <p:nvSpPr>
          <p:cNvPr id="5" name="TextBox 4">
            <a:extLst>
              <a:ext uri="{FF2B5EF4-FFF2-40B4-BE49-F238E27FC236}">
                <a16:creationId xmlns:a16="http://schemas.microsoft.com/office/drawing/2014/main" id="{39B086CB-A0E9-4CF5-89C8-77C8F0154403}"/>
              </a:ext>
            </a:extLst>
          </p:cNvPr>
          <p:cNvSpPr txBox="1"/>
          <p:nvPr/>
        </p:nvSpPr>
        <p:spPr>
          <a:xfrm>
            <a:off x="447800" y="2080620"/>
            <a:ext cx="3850735" cy="1569660"/>
          </a:xfrm>
          <a:prstGeom prst="rect">
            <a:avLst/>
          </a:prstGeom>
          <a:noFill/>
        </p:spPr>
        <p:txBody>
          <a:bodyPr wrap="square" rtlCol="0">
            <a:spAutoFit/>
          </a:bodyPr>
          <a:lstStyle/>
          <a:p>
            <a:r>
              <a:rPr lang="en-US" sz="2400" dirty="0"/>
              <a:t>Project 4</a:t>
            </a:r>
          </a:p>
          <a:p>
            <a:r>
              <a:rPr lang="en-US" sz="2400" dirty="0"/>
              <a:t>STAT601</a:t>
            </a:r>
          </a:p>
          <a:p>
            <a:r>
              <a:rPr lang="en-US" sz="2400" dirty="0"/>
              <a:t>Fall 2021</a:t>
            </a:r>
          </a:p>
          <a:p>
            <a:r>
              <a:rPr lang="en-US" sz="2400" dirty="0"/>
              <a:t>South Dakota State University</a:t>
            </a:r>
          </a:p>
        </p:txBody>
      </p:sp>
    </p:spTree>
    <p:extLst>
      <p:ext uri="{BB962C8B-B14F-4D97-AF65-F5344CB8AC3E}">
        <p14:creationId xmlns:p14="http://schemas.microsoft.com/office/powerpoint/2010/main" val="3475638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F24FB72-5D92-4193-9256-D9C0C3E2873A}"/>
              </a:ext>
            </a:extLst>
          </p:cNvPr>
          <p:cNvPicPr>
            <a:picLocks noGrp="1" noChangeAspect="1"/>
          </p:cNvPicPr>
          <p:nvPr>
            <p:ph idx="1"/>
          </p:nvPr>
        </p:nvPicPr>
        <p:blipFill>
          <a:blip r:embed="rId2"/>
          <a:stretch>
            <a:fillRect/>
          </a:stretch>
        </p:blipFill>
        <p:spPr>
          <a:xfrm>
            <a:off x="5181600" y="1565528"/>
            <a:ext cx="6911201" cy="4195762"/>
          </a:xfrm>
          <a:ln>
            <a:solidFill>
              <a:schemeClr val="tx1"/>
            </a:solidFill>
          </a:ln>
        </p:spPr>
      </p:pic>
      <p:sp>
        <p:nvSpPr>
          <p:cNvPr id="6" name="Title 1">
            <a:extLst>
              <a:ext uri="{FF2B5EF4-FFF2-40B4-BE49-F238E27FC236}">
                <a16:creationId xmlns:a16="http://schemas.microsoft.com/office/drawing/2014/main" id="{F721439F-B913-423E-A803-96B8B684E823}"/>
              </a:ext>
            </a:extLst>
          </p:cNvPr>
          <p:cNvSpPr txBox="1">
            <a:spLocks/>
          </p:cNvSpPr>
          <p:nvPr/>
        </p:nvSpPr>
        <p:spPr>
          <a:xfrm>
            <a:off x="473937" y="0"/>
            <a:ext cx="843078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Exploratory Data Analysis</a:t>
            </a:r>
          </a:p>
        </p:txBody>
      </p:sp>
      <p:sp>
        <p:nvSpPr>
          <p:cNvPr id="7" name="TextBox 6">
            <a:extLst>
              <a:ext uri="{FF2B5EF4-FFF2-40B4-BE49-F238E27FC236}">
                <a16:creationId xmlns:a16="http://schemas.microsoft.com/office/drawing/2014/main" id="{BEB7FD7F-4942-434E-88C1-5AE00EC9F011}"/>
              </a:ext>
            </a:extLst>
          </p:cNvPr>
          <p:cNvSpPr txBox="1"/>
          <p:nvPr/>
        </p:nvSpPr>
        <p:spPr>
          <a:xfrm>
            <a:off x="5044868" y="5857478"/>
            <a:ext cx="6210546" cy="369332"/>
          </a:xfrm>
          <a:prstGeom prst="rect">
            <a:avLst/>
          </a:prstGeom>
          <a:noFill/>
        </p:spPr>
        <p:txBody>
          <a:bodyPr wrap="none" rtlCol="0">
            <a:spAutoFit/>
          </a:bodyPr>
          <a:lstStyle/>
          <a:p>
            <a:r>
              <a:rPr lang="en-US" dirty="0"/>
              <a:t>Figure: Boxplot comparison among session number of Subject57</a:t>
            </a:r>
          </a:p>
        </p:txBody>
      </p:sp>
      <p:sp>
        <p:nvSpPr>
          <p:cNvPr id="8" name="Content Placeholder 13">
            <a:extLst>
              <a:ext uri="{FF2B5EF4-FFF2-40B4-BE49-F238E27FC236}">
                <a16:creationId xmlns:a16="http://schemas.microsoft.com/office/drawing/2014/main" id="{90DC3611-C264-4F4B-B5FF-3E6D222BC2F4}"/>
              </a:ext>
            </a:extLst>
          </p:cNvPr>
          <p:cNvSpPr txBox="1">
            <a:spLocks/>
          </p:cNvSpPr>
          <p:nvPr/>
        </p:nvSpPr>
        <p:spPr>
          <a:xfrm>
            <a:off x="277663" y="2040471"/>
            <a:ext cx="4638501" cy="145075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Here we compared Mean Total Time for three sessions for subject57</a:t>
            </a:r>
          </a:p>
          <a:p>
            <a:r>
              <a:rPr lang="en-US" dirty="0"/>
              <a:t>Box plots visualizes differences among groups. </a:t>
            </a:r>
          </a:p>
          <a:p>
            <a:r>
              <a:rPr lang="en-US" dirty="0"/>
              <a:t>The boxes represent the middle half of the values in each group. </a:t>
            </a:r>
          </a:p>
          <a:p>
            <a:r>
              <a:rPr lang="en-US" dirty="0"/>
              <a:t>From our boxplot, we can see that the boxes of the boxplots does not overlap with each other. So, there is difference between the three sessions.</a:t>
            </a:r>
          </a:p>
        </p:txBody>
      </p:sp>
    </p:spTree>
    <p:extLst>
      <p:ext uri="{BB962C8B-B14F-4D97-AF65-F5344CB8AC3E}">
        <p14:creationId xmlns:p14="http://schemas.microsoft.com/office/powerpoint/2010/main" val="2018691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A58AED7-E742-4243-9187-5E5F2ECB7C56}"/>
              </a:ext>
            </a:extLst>
          </p:cNvPr>
          <p:cNvPicPr>
            <a:picLocks noGrp="1" noChangeAspect="1"/>
          </p:cNvPicPr>
          <p:nvPr>
            <p:ph idx="1"/>
          </p:nvPr>
        </p:nvPicPr>
        <p:blipFill rotWithShape="1">
          <a:blip r:embed="rId2"/>
          <a:srcRect r="2" b="10164"/>
          <a:stretch/>
        </p:blipFill>
        <p:spPr>
          <a:xfrm>
            <a:off x="5591798" y="1157554"/>
            <a:ext cx="4425341" cy="2498741"/>
          </a:xfrm>
          <a:ln>
            <a:solidFill>
              <a:schemeClr val="tx1"/>
            </a:solidFill>
          </a:ln>
        </p:spPr>
      </p:pic>
      <p:sp>
        <p:nvSpPr>
          <p:cNvPr id="6" name="Title 1">
            <a:extLst>
              <a:ext uri="{FF2B5EF4-FFF2-40B4-BE49-F238E27FC236}">
                <a16:creationId xmlns:a16="http://schemas.microsoft.com/office/drawing/2014/main" id="{F10351AC-5797-4C3C-8DC5-1AB6533E21F8}"/>
              </a:ext>
            </a:extLst>
          </p:cNvPr>
          <p:cNvSpPr txBox="1">
            <a:spLocks/>
          </p:cNvSpPr>
          <p:nvPr/>
        </p:nvSpPr>
        <p:spPr>
          <a:xfrm>
            <a:off x="439754" y="-440995"/>
            <a:ext cx="9464822"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t>Exploratory Data Analysis</a:t>
            </a:r>
            <a:endParaRPr lang="en-US" dirty="0"/>
          </a:p>
        </p:txBody>
      </p:sp>
      <p:sp>
        <p:nvSpPr>
          <p:cNvPr id="7" name="Content Placeholder 13">
            <a:extLst>
              <a:ext uri="{FF2B5EF4-FFF2-40B4-BE49-F238E27FC236}">
                <a16:creationId xmlns:a16="http://schemas.microsoft.com/office/drawing/2014/main" id="{6F8DE659-6CF3-45EC-A2CC-91461563375D}"/>
              </a:ext>
            </a:extLst>
          </p:cNvPr>
          <p:cNvSpPr txBox="1">
            <a:spLocks/>
          </p:cNvSpPr>
          <p:nvPr/>
        </p:nvSpPr>
        <p:spPr>
          <a:xfrm>
            <a:off x="755854" y="1681547"/>
            <a:ext cx="4638501" cy="145075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From the imposed histogram of total mean time for session1 and session8 we can see that there is little overlapping indicating difference between both groups.</a:t>
            </a:r>
          </a:p>
        </p:txBody>
      </p:sp>
      <p:sp>
        <p:nvSpPr>
          <p:cNvPr id="12" name="Content Placeholder 13">
            <a:extLst>
              <a:ext uri="{FF2B5EF4-FFF2-40B4-BE49-F238E27FC236}">
                <a16:creationId xmlns:a16="http://schemas.microsoft.com/office/drawing/2014/main" id="{83CA1DA4-3F82-462A-9DFB-2ABE0A3D9EC1}"/>
              </a:ext>
            </a:extLst>
          </p:cNvPr>
          <p:cNvSpPr txBox="1">
            <a:spLocks/>
          </p:cNvSpPr>
          <p:nvPr/>
        </p:nvSpPr>
        <p:spPr>
          <a:xfrm>
            <a:off x="755853" y="4084568"/>
            <a:ext cx="4638501" cy="145075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From the density plot, we can see that the average total time for Session1 and session8 does not totally overlap indicating the difference between the groups. Also, we can observe a peak shift from session 1 to session 8 which means significant difference. </a:t>
            </a:r>
          </a:p>
        </p:txBody>
      </p:sp>
      <p:pic>
        <p:nvPicPr>
          <p:cNvPr id="11" name="Picture 10">
            <a:extLst>
              <a:ext uri="{FF2B5EF4-FFF2-40B4-BE49-F238E27FC236}">
                <a16:creationId xmlns:a16="http://schemas.microsoft.com/office/drawing/2014/main" id="{E4C1B4F9-5C12-4512-9BC8-FF4DA9E38F20}"/>
              </a:ext>
            </a:extLst>
          </p:cNvPr>
          <p:cNvPicPr>
            <a:picLocks noChangeAspect="1"/>
          </p:cNvPicPr>
          <p:nvPr/>
        </p:nvPicPr>
        <p:blipFill>
          <a:blip r:embed="rId3"/>
          <a:stretch>
            <a:fillRect/>
          </a:stretch>
        </p:blipFill>
        <p:spPr>
          <a:xfrm>
            <a:off x="5591798" y="3909288"/>
            <a:ext cx="4425340" cy="2680135"/>
          </a:xfrm>
          <a:prstGeom prst="rect">
            <a:avLst/>
          </a:prstGeom>
        </p:spPr>
      </p:pic>
    </p:spTree>
    <p:extLst>
      <p:ext uri="{BB962C8B-B14F-4D97-AF65-F5344CB8AC3E}">
        <p14:creationId xmlns:p14="http://schemas.microsoft.com/office/powerpoint/2010/main" val="1536240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10351AC-5797-4C3C-8DC5-1AB6533E21F8}"/>
              </a:ext>
            </a:extLst>
          </p:cNvPr>
          <p:cNvSpPr txBox="1">
            <a:spLocks/>
          </p:cNvSpPr>
          <p:nvPr/>
        </p:nvSpPr>
        <p:spPr>
          <a:xfrm>
            <a:off x="439754" y="-440995"/>
            <a:ext cx="9464822"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t>Exploratory Data Analysis</a:t>
            </a:r>
            <a:endParaRPr lang="en-US" dirty="0"/>
          </a:p>
        </p:txBody>
      </p:sp>
      <p:sp>
        <p:nvSpPr>
          <p:cNvPr id="7" name="Content Placeholder 13">
            <a:extLst>
              <a:ext uri="{FF2B5EF4-FFF2-40B4-BE49-F238E27FC236}">
                <a16:creationId xmlns:a16="http://schemas.microsoft.com/office/drawing/2014/main" id="{6F8DE659-6CF3-45EC-A2CC-91461563375D}"/>
              </a:ext>
            </a:extLst>
          </p:cNvPr>
          <p:cNvSpPr txBox="1">
            <a:spLocks/>
          </p:cNvSpPr>
          <p:nvPr/>
        </p:nvSpPr>
        <p:spPr>
          <a:xfrm>
            <a:off x="128187" y="1891309"/>
            <a:ext cx="5325989" cy="145075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We performed two tailed </a:t>
            </a:r>
            <a:r>
              <a:rPr lang="en-US" dirty="0" err="1"/>
              <a:t>t.test</a:t>
            </a:r>
            <a:r>
              <a:rPr lang="en-US" dirty="0"/>
              <a:t> to compare between two session mean total time. </a:t>
            </a:r>
          </a:p>
          <a:p>
            <a:r>
              <a:rPr lang="en-US" dirty="0"/>
              <a:t>From the t test, The p-value of the test is 2.2e-16, which is less than the significance level alpha = 0.05 hence that the average total time for session1 and session8 of subject57 is significantly different from each other with a p-value = 2.2e-16.</a:t>
            </a:r>
          </a:p>
        </p:txBody>
      </p:sp>
      <p:pic>
        <p:nvPicPr>
          <p:cNvPr id="10" name="Picture 9">
            <a:extLst>
              <a:ext uri="{FF2B5EF4-FFF2-40B4-BE49-F238E27FC236}">
                <a16:creationId xmlns:a16="http://schemas.microsoft.com/office/drawing/2014/main" id="{AF854330-E01D-4C68-A966-1EFF9CD0A50B}"/>
              </a:ext>
            </a:extLst>
          </p:cNvPr>
          <p:cNvPicPr>
            <a:picLocks noChangeAspect="1"/>
          </p:cNvPicPr>
          <p:nvPr/>
        </p:nvPicPr>
        <p:blipFill>
          <a:blip r:embed="rId2"/>
          <a:stretch>
            <a:fillRect/>
          </a:stretch>
        </p:blipFill>
        <p:spPr>
          <a:xfrm>
            <a:off x="5805444" y="2347105"/>
            <a:ext cx="5181600" cy="1733550"/>
          </a:xfrm>
          <a:prstGeom prst="rect">
            <a:avLst/>
          </a:prstGeom>
        </p:spPr>
      </p:pic>
    </p:spTree>
    <p:extLst>
      <p:ext uri="{BB962C8B-B14F-4D97-AF65-F5344CB8AC3E}">
        <p14:creationId xmlns:p14="http://schemas.microsoft.com/office/powerpoint/2010/main" val="993314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6E642-3183-491F-A736-683A23B6D201}"/>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183C171E-9311-4D56-9820-A854A0549B42}"/>
              </a:ext>
            </a:extLst>
          </p:cNvPr>
          <p:cNvSpPr>
            <a:spLocks noGrp="1"/>
          </p:cNvSpPr>
          <p:nvPr>
            <p:ph idx="1"/>
          </p:nvPr>
        </p:nvSpPr>
        <p:spPr>
          <a:xfrm>
            <a:off x="522198" y="1924731"/>
            <a:ext cx="8946541" cy="4195481"/>
          </a:xfrm>
        </p:spPr>
        <p:txBody>
          <a:bodyPr/>
          <a:lstStyle/>
          <a:p>
            <a:r>
              <a:rPr lang="en-US" dirty="0"/>
              <a:t>In next slides we will be observing the total time average session wise of different random subjects and  how are they related to each other.. </a:t>
            </a:r>
          </a:p>
          <a:p>
            <a:r>
              <a:rPr lang="en-US" dirty="0"/>
              <a:t>Also, we will be applying data visualization such as </a:t>
            </a:r>
            <a:r>
              <a:rPr lang="en-US" dirty="0" err="1"/>
              <a:t>BoxPlots</a:t>
            </a:r>
            <a:r>
              <a:rPr lang="en-US" dirty="0"/>
              <a:t>, Histograms, Density Plots to find out if there is any difference between the groups</a:t>
            </a:r>
          </a:p>
          <a:p>
            <a:r>
              <a:rPr lang="en-US" dirty="0"/>
              <a:t>Then to compare the mean of two sessions, we will be doing a unpaired two-samples t-test .</a:t>
            </a:r>
          </a:p>
        </p:txBody>
      </p:sp>
    </p:spTree>
    <p:extLst>
      <p:ext uri="{BB962C8B-B14F-4D97-AF65-F5344CB8AC3E}">
        <p14:creationId xmlns:p14="http://schemas.microsoft.com/office/powerpoint/2010/main" val="3781969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3A23BBA-A9A1-4861-87E2-3E8FFE70709E}"/>
              </a:ext>
            </a:extLst>
          </p:cNvPr>
          <p:cNvSpPr>
            <a:spLocks noGrp="1"/>
          </p:cNvSpPr>
          <p:nvPr>
            <p:ph type="title"/>
          </p:nvPr>
        </p:nvSpPr>
        <p:spPr>
          <a:xfrm>
            <a:off x="286671" y="84066"/>
            <a:ext cx="9533688" cy="1450757"/>
          </a:xfrm>
        </p:spPr>
        <p:txBody>
          <a:bodyPr>
            <a:normAutofit/>
          </a:bodyPr>
          <a:lstStyle/>
          <a:p>
            <a:r>
              <a:rPr lang="en-US" dirty="0"/>
              <a:t>Exploratory Data Analysis</a:t>
            </a:r>
          </a:p>
        </p:txBody>
      </p:sp>
      <p:sp>
        <p:nvSpPr>
          <p:cNvPr id="7" name="Content Placeholder 13">
            <a:extLst>
              <a:ext uri="{FF2B5EF4-FFF2-40B4-BE49-F238E27FC236}">
                <a16:creationId xmlns:a16="http://schemas.microsoft.com/office/drawing/2014/main" id="{FBC41831-7C29-4C69-A42B-10056E4FC3C3}"/>
              </a:ext>
            </a:extLst>
          </p:cNvPr>
          <p:cNvSpPr txBox="1">
            <a:spLocks/>
          </p:cNvSpPr>
          <p:nvPr/>
        </p:nvSpPr>
        <p:spPr>
          <a:xfrm>
            <a:off x="169280" y="6026616"/>
            <a:ext cx="4535988" cy="145075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200" dirty="0"/>
              <a:t>From the </a:t>
            </a:r>
            <a:r>
              <a:rPr lang="en-US" sz="1200" dirty="0" err="1"/>
              <a:t>backtoback</a:t>
            </a:r>
            <a:r>
              <a:rPr lang="en-US" sz="1200" dirty="0"/>
              <a:t> histogram plot above, Comparisons within the total mean time are made on a “common scale.” It clearly indicates difference between the total time for the users</a:t>
            </a:r>
          </a:p>
        </p:txBody>
      </p:sp>
      <p:pic>
        <p:nvPicPr>
          <p:cNvPr id="3" name="Picture 2">
            <a:extLst>
              <a:ext uri="{FF2B5EF4-FFF2-40B4-BE49-F238E27FC236}">
                <a16:creationId xmlns:a16="http://schemas.microsoft.com/office/drawing/2014/main" id="{163ACDD1-EDB0-4A04-B7CB-5FDF33417630}"/>
              </a:ext>
            </a:extLst>
          </p:cNvPr>
          <p:cNvPicPr>
            <a:picLocks noChangeAspect="1"/>
          </p:cNvPicPr>
          <p:nvPr/>
        </p:nvPicPr>
        <p:blipFill>
          <a:blip r:embed="rId2"/>
          <a:stretch>
            <a:fillRect/>
          </a:stretch>
        </p:blipFill>
        <p:spPr>
          <a:xfrm>
            <a:off x="355037" y="994285"/>
            <a:ext cx="3695669" cy="2357208"/>
          </a:xfrm>
          <a:prstGeom prst="rect">
            <a:avLst/>
          </a:prstGeom>
        </p:spPr>
      </p:pic>
      <p:pic>
        <p:nvPicPr>
          <p:cNvPr id="10" name="Picture 9">
            <a:extLst>
              <a:ext uri="{FF2B5EF4-FFF2-40B4-BE49-F238E27FC236}">
                <a16:creationId xmlns:a16="http://schemas.microsoft.com/office/drawing/2014/main" id="{7C91B0D5-142F-4F59-AF93-81C1B5168D95}"/>
              </a:ext>
            </a:extLst>
          </p:cNvPr>
          <p:cNvPicPr>
            <a:picLocks noChangeAspect="1"/>
          </p:cNvPicPr>
          <p:nvPr/>
        </p:nvPicPr>
        <p:blipFill>
          <a:blip r:embed="rId3"/>
          <a:stretch>
            <a:fillRect/>
          </a:stretch>
        </p:blipFill>
        <p:spPr>
          <a:xfrm>
            <a:off x="6582763" y="851861"/>
            <a:ext cx="4535988" cy="2478554"/>
          </a:xfrm>
          <a:prstGeom prst="rect">
            <a:avLst/>
          </a:prstGeom>
        </p:spPr>
      </p:pic>
      <p:sp>
        <p:nvSpPr>
          <p:cNvPr id="11" name="Content Placeholder 13">
            <a:extLst>
              <a:ext uri="{FF2B5EF4-FFF2-40B4-BE49-F238E27FC236}">
                <a16:creationId xmlns:a16="http://schemas.microsoft.com/office/drawing/2014/main" id="{49061AC7-B64C-483F-A3AC-38120121F4CF}"/>
              </a:ext>
            </a:extLst>
          </p:cNvPr>
          <p:cNvSpPr txBox="1">
            <a:spLocks/>
          </p:cNvSpPr>
          <p:nvPr/>
        </p:nvSpPr>
        <p:spPr>
          <a:xfrm>
            <a:off x="6316205" y="3394987"/>
            <a:ext cx="5706515" cy="145075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200" dirty="0"/>
              <a:t>From the boxplot, we can see that the boxes of the boxplots does not overlap with each other. So, there is difference between the three groups.</a:t>
            </a:r>
          </a:p>
        </p:txBody>
      </p:sp>
      <p:pic>
        <p:nvPicPr>
          <p:cNvPr id="13" name="Picture 12">
            <a:extLst>
              <a:ext uri="{FF2B5EF4-FFF2-40B4-BE49-F238E27FC236}">
                <a16:creationId xmlns:a16="http://schemas.microsoft.com/office/drawing/2014/main" id="{D874009C-6A20-4726-A1CD-57036E794C01}"/>
              </a:ext>
            </a:extLst>
          </p:cNvPr>
          <p:cNvPicPr>
            <a:picLocks noChangeAspect="1"/>
          </p:cNvPicPr>
          <p:nvPr/>
        </p:nvPicPr>
        <p:blipFill>
          <a:blip r:embed="rId4"/>
          <a:stretch>
            <a:fillRect/>
          </a:stretch>
        </p:blipFill>
        <p:spPr>
          <a:xfrm>
            <a:off x="355037" y="3830066"/>
            <a:ext cx="3567482" cy="2196550"/>
          </a:xfrm>
          <a:prstGeom prst="rect">
            <a:avLst/>
          </a:prstGeom>
        </p:spPr>
      </p:pic>
      <p:sp>
        <p:nvSpPr>
          <p:cNvPr id="14" name="Content Placeholder 13">
            <a:extLst>
              <a:ext uri="{FF2B5EF4-FFF2-40B4-BE49-F238E27FC236}">
                <a16:creationId xmlns:a16="http://schemas.microsoft.com/office/drawing/2014/main" id="{40616E96-3C95-43B2-BED8-1D971A037AE8}"/>
              </a:ext>
            </a:extLst>
          </p:cNvPr>
          <p:cNvSpPr txBox="1">
            <a:spLocks/>
          </p:cNvSpPr>
          <p:nvPr/>
        </p:nvSpPr>
        <p:spPr>
          <a:xfrm>
            <a:off x="169280" y="3371912"/>
            <a:ext cx="4535988" cy="145075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200" dirty="0"/>
              <a:t>From the </a:t>
            </a:r>
            <a:r>
              <a:rPr lang="en-US" sz="1200" dirty="0" err="1"/>
              <a:t>barplot</a:t>
            </a:r>
            <a:r>
              <a:rPr lang="en-US" sz="1200" dirty="0"/>
              <a:t>, we can observe difference in the total mean time for various users.</a:t>
            </a:r>
          </a:p>
        </p:txBody>
      </p:sp>
      <p:pic>
        <p:nvPicPr>
          <p:cNvPr id="16" name="Picture 15">
            <a:extLst>
              <a:ext uri="{FF2B5EF4-FFF2-40B4-BE49-F238E27FC236}">
                <a16:creationId xmlns:a16="http://schemas.microsoft.com/office/drawing/2014/main" id="{B7FBED10-E0FE-4C3D-9699-9AAA34C23472}"/>
              </a:ext>
            </a:extLst>
          </p:cNvPr>
          <p:cNvPicPr>
            <a:picLocks noChangeAspect="1"/>
          </p:cNvPicPr>
          <p:nvPr/>
        </p:nvPicPr>
        <p:blipFill>
          <a:blip r:embed="rId5"/>
          <a:stretch>
            <a:fillRect/>
          </a:stretch>
        </p:blipFill>
        <p:spPr>
          <a:xfrm>
            <a:off x="6582763" y="3830066"/>
            <a:ext cx="4304854" cy="2319527"/>
          </a:xfrm>
          <a:prstGeom prst="rect">
            <a:avLst/>
          </a:prstGeom>
        </p:spPr>
      </p:pic>
      <p:sp>
        <p:nvSpPr>
          <p:cNvPr id="17" name="Content Placeholder 13">
            <a:extLst>
              <a:ext uri="{FF2B5EF4-FFF2-40B4-BE49-F238E27FC236}">
                <a16:creationId xmlns:a16="http://schemas.microsoft.com/office/drawing/2014/main" id="{B1833B24-25AD-42A4-9E9C-3C276B3881BE}"/>
              </a:ext>
            </a:extLst>
          </p:cNvPr>
          <p:cNvSpPr txBox="1">
            <a:spLocks/>
          </p:cNvSpPr>
          <p:nvPr/>
        </p:nvSpPr>
        <p:spPr>
          <a:xfrm>
            <a:off x="6582763" y="6149593"/>
            <a:ext cx="4535988" cy="145075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200" dirty="0"/>
              <a:t>From the imposed histogram of total mean time for subject 25 and subject55 we can see that there is no overlapping indicating difference between both groups.</a:t>
            </a:r>
          </a:p>
        </p:txBody>
      </p:sp>
    </p:spTree>
    <p:extLst>
      <p:ext uri="{BB962C8B-B14F-4D97-AF65-F5344CB8AC3E}">
        <p14:creationId xmlns:p14="http://schemas.microsoft.com/office/powerpoint/2010/main" val="508189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3A23BBA-A9A1-4861-87E2-3E8FFE70709E}"/>
              </a:ext>
            </a:extLst>
          </p:cNvPr>
          <p:cNvSpPr>
            <a:spLocks noGrp="1"/>
          </p:cNvSpPr>
          <p:nvPr>
            <p:ph type="title"/>
          </p:nvPr>
        </p:nvSpPr>
        <p:spPr>
          <a:xfrm>
            <a:off x="286671" y="84066"/>
            <a:ext cx="9533688" cy="1450757"/>
          </a:xfrm>
        </p:spPr>
        <p:txBody>
          <a:bodyPr>
            <a:normAutofit/>
          </a:bodyPr>
          <a:lstStyle/>
          <a:p>
            <a:r>
              <a:rPr lang="en-US" dirty="0"/>
              <a:t>Exploratory Data Analysis</a:t>
            </a:r>
          </a:p>
        </p:txBody>
      </p:sp>
      <p:sp>
        <p:nvSpPr>
          <p:cNvPr id="14" name="Content Placeholder 13">
            <a:extLst>
              <a:ext uri="{FF2B5EF4-FFF2-40B4-BE49-F238E27FC236}">
                <a16:creationId xmlns:a16="http://schemas.microsoft.com/office/drawing/2014/main" id="{40616E96-3C95-43B2-BED8-1D971A037AE8}"/>
              </a:ext>
            </a:extLst>
          </p:cNvPr>
          <p:cNvSpPr txBox="1">
            <a:spLocks/>
          </p:cNvSpPr>
          <p:nvPr/>
        </p:nvSpPr>
        <p:spPr>
          <a:xfrm>
            <a:off x="351073" y="4263015"/>
            <a:ext cx="4966138" cy="196670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600" dirty="0"/>
              <a:t>From the density plot, we can see that the average total time for Subject40 and Subject50 does not totally overlap indicating the difference between the groups.</a:t>
            </a:r>
          </a:p>
        </p:txBody>
      </p:sp>
      <p:pic>
        <p:nvPicPr>
          <p:cNvPr id="5" name="Picture 4">
            <a:extLst>
              <a:ext uri="{FF2B5EF4-FFF2-40B4-BE49-F238E27FC236}">
                <a16:creationId xmlns:a16="http://schemas.microsoft.com/office/drawing/2014/main" id="{276C11B1-1F0A-491A-BB9E-9A6620E11FA2}"/>
              </a:ext>
            </a:extLst>
          </p:cNvPr>
          <p:cNvPicPr>
            <a:picLocks noChangeAspect="1"/>
          </p:cNvPicPr>
          <p:nvPr/>
        </p:nvPicPr>
        <p:blipFill>
          <a:blip r:embed="rId2"/>
          <a:stretch>
            <a:fillRect/>
          </a:stretch>
        </p:blipFill>
        <p:spPr>
          <a:xfrm>
            <a:off x="436304" y="1667698"/>
            <a:ext cx="4162322" cy="2478554"/>
          </a:xfrm>
          <a:prstGeom prst="rect">
            <a:avLst/>
          </a:prstGeom>
        </p:spPr>
      </p:pic>
      <p:pic>
        <p:nvPicPr>
          <p:cNvPr id="8" name="Picture 7">
            <a:extLst>
              <a:ext uri="{FF2B5EF4-FFF2-40B4-BE49-F238E27FC236}">
                <a16:creationId xmlns:a16="http://schemas.microsoft.com/office/drawing/2014/main" id="{88D30393-28A7-4798-938F-377E7849090F}"/>
              </a:ext>
            </a:extLst>
          </p:cNvPr>
          <p:cNvPicPr>
            <a:picLocks noChangeAspect="1"/>
          </p:cNvPicPr>
          <p:nvPr/>
        </p:nvPicPr>
        <p:blipFill>
          <a:blip r:embed="rId3"/>
          <a:stretch>
            <a:fillRect/>
          </a:stretch>
        </p:blipFill>
        <p:spPr>
          <a:xfrm>
            <a:off x="5908406" y="2507178"/>
            <a:ext cx="5276850" cy="1619250"/>
          </a:xfrm>
          <a:prstGeom prst="rect">
            <a:avLst/>
          </a:prstGeom>
        </p:spPr>
      </p:pic>
      <p:sp>
        <p:nvSpPr>
          <p:cNvPr id="15" name="Content Placeholder 13">
            <a:extLst>
              <a:ext uri="{FF2B5EF4-FFF2-40B4-BE49-F238E27FC236}">
                <a16:creationId xmlns:a16="http://schemas.microsoft.com/office/drawing/2014/main" id="{FB12D4AE-B029-49FD-91D9-010D74C3DE11}"/>
              </a:ext>
            </a:extLst>
          </p:cNvPr>
          <p:cNvSpPr txBox="1">
            <a:spLocks/>
          </p:cNvSpPr>
          <p:nvPr/>
        </p:nvSpPr>
        <p:spPr>
          <a:xfrm>
            <a:off x="5908406" y="4263015"/>
            <a:ext cx="4966138" cy="196670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600" dirty="0"/>
              <a:t>From the t test, The p-value of the test is 0.0002908, which is less than the significance level alpha = 0.05. We can conclude that the average total time for subject17 is significantly different from the average total time for subject27 with a p-value = 0.0002908</a:t>
            </a:r>
          </a:p>
        </p:txBody>
      </p:sp>
    </p:spTree>
    <p:extLst>
      <p:ext uri="{BB962C8B-B14F-4D97-AF65-F5344CB8AC3E}">
        <p14:creationId xmlns:p14="http://schemas.microsoft.com/office/powerpoint/2010/main" val="4118277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6E642-3183-491F-A736-683A23B6D201}"/>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183C171E-9311-4D56-9820-A854A0549B42}"/>
              </a:ext>
            </a:extLst>
          </p:cNvPr>
          <p:cNvSpPr>
            <a:spLocks noGrp="1"/>
          </p:cNvSpPr>
          <p:nvPr>
            <p:ph idx="1"/>
          </p:nvPr>
        </p:nvSpPr>
        <p:spPr>
          <a:xfrm>
            <a:off x="522198" y="1924731"/>
            <a:ext cx="8946541" cy="4195481"/>
          </a:xfrm>
        </p:spPr>
        <p:txBody>
          <a:bodyPr>
            <a:normAutofit/>
          </a:bodyPr>
          <a:lstStyle/>
          <a:p>
            <a:r>
              <a:rPr lang="en-US" dirty="0"/>
              <a:t>In previous slides we observed the total time average session wise of different random subjects and  how are they related to each other. </a:t>
            </a:r>
          </a:p>
          <a:p>
            <a:r>
              <a:rPr lang="en-US" dirty="0"/>
              <a:t>In next slides we will be observing the total </a:t>
            </a:r>
            <a:r>
              <a:rPr lang="en-US" dirty="0" err="1"/>
              <a:t>DD.time</a:t>
            </a:r>
            <a:r>
              <a:rPr lang="en-US" dirty="0"/>
              <a:t>, </a:t>
            </a:r>
            <a:r>
              <a:rPr lang="en-US" dirty="0" err="1"/>
              <a:t>UD.Time</a:t>
            </a:r>
            <a:r>
              <a:rPr lang="en-US" dirty="0"/>
              <a:t> and </a:t>
            </a:r>
            <a:r>
              <a:rPr lang="en-US" dirty="0" err="1"/>
              <a:t>Hold.Time</a:t>
            </a:r>
            <a:r>
              <a:rPr lang="en-US" dirty="0"/>
              <a:t> of different random subjects and  how are they related to each other. </a:t>
            </a:r>
          </a:p>
          <a:p>
            <a:r>
              <a:rPr lang="en-US" dirty="0"/>
              <a:t>Also, we will be applying data visualization </a:t>
            </a:r>
            <a:r>
              <a:rPr lang="en-US" dirty="0" err="1"/>
              <a:t>Pairsplot</a:t>
            </a:r>
            <a:r>
              <a:rPr lang="en-US" dirty="0"/>
              <a:t> to find the correlation among the variables. </a:t>
            </a:r>
          </a:p>
          <a:p>
            <a:r>
              <a:rPr lang="en-US" dirty="0"/>
              <a:t>Then to compare the mean of two subjects, we will be doing a unpaired two-samples t-test  based on each pair of variables.</a:t>
            </a:r>
          </a:p>
        </p:txBody>
      </p:sp>
    </p:spTree>
    <p:extLst>
      <p:ext uri="{BB962C8B-B14F-4D97-AF65-F5344CB8AC3E}">
        <p14:creationId xmlns:p14="http://schemas.microsoft.com/office/powerpoint/2010/main" val="211418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3A23BBA-A9A1-4861-87E2-3E8FFE70709E}"/>
              </a:ext>
            </a:extLst>
          </p:cNvPr>
          <p:cNvSpPr>
            <a:spLocks noGrp="1"/>
          </p:cNvSpPr>
          <p:nvPr>
            <p:ph type="title"/>
          </p:nvPr>
        </p:nvSpPr>
        <p:spPr>
          <a:xfrm>
            <a:off x="286671" y="84066"/>
            <a:ext cx="9533688" cy="1450757"/>
          </a:xfrm>
        </p:spPr>
        <p:txBody>
          <a:bodyPr>
            <a:normAutofit/>
          </a:bodyPr>
          <a:lstStyle/>
          <a:p>
            <a:r>
              <a:rPr lang="en-US" dirty="0"/>
              <a:t>Exploratory Data Analysis</a:t>
            </a:r>
          </a:p>
        </p:txBody>
      </p:sp>
      <p:sp>
        <p:nvSpPr>
          <p:cNvPr id="7" name="Content Placeholder 13">
            <a:extLst>
              <a:ext uri="{FF2B5EF4-FFF2-40B4-BE49-F238E27FC236}">
                <a16:creationId xmlns:a16="http://schemas.microsoft.com/office/drawing/2014/main" id="{FBC41831-7C29-4C69-A42B-10056E4FC3C3}"/>
              </a:ext>
            </a:extLst>
          </p:cNvPr>
          <p:cNvSpPr txBox="1">
            <a:spLocks/>
          </p:cNvSpPr>
          <p:nvPr/>
        </p:nvSpPr>
        <p:spPr>
          <a:xfrm>
            <a:off x="169280" y="6026616"/>
            <a:ext cx="4535988" cy="145075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1200" dirty="0"/>
          </a:p>
        </p:txBody>
      </p:sp>
      <p:sp>
        <p:nvSpPr>
          <p:cNvPr id="14" name="Content Placeholder 13">
            <a:extLst>
              <a:ext uri="{FF2B5EF4-FFF2-40B4-BE49-F238E27FC236}">
                <a16:creationId xmlns:a16="http://schemas.microsoft.com/office/drawing/2014/main" id="{40616E96-3C95-43B2-BED8-1D971A037AE8}"/>
              </a:ext>
            </a:extLst>
          </p:cNvPr>
          <p:cNvSpPr txBox="1">
            <a:spLocks/>
          </p:cNvSpPr>
          <p:nvPr/>
        </p:nvSpPr>
        <p:spPr>
          <a:xfrm>
            <a:off x="336740" y="4575859"/>
            <a:ext cx="5149660" cy="145075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200" dirty="0"/>
              <a:t>- From the correlation matrix, we can say that DD time and UD time for subject 20 positively correlated with a value of 0.97, </a:t>
            </a:r>
          </a:p>
          <a:p>
            <a:r>
              <a:rPr lang="en-US" sz="1200" dirty="0"/>
              <a:t>DD time and Hold time is weekly correlated with a value of 0.28.</a:t>
            </a:r>
          </a:p>
          <a:p>
            <a:r>
              <a:rPr lang="en-US" sz="1200" dirty="0"/>
              <a:t>UD time and Hold time is very weekly correlated with a value of 0.046.</a:t>
            </a:r>
          </a:p>
          <a:p>
            <a:endParaRPr lang="en-US" sz="1200" dirty="0"/>
          </a:p>
        </p:txBody>
      </p:sp>
      <p:sp>
        <p:nvSpPr>
          <p:cNvPr id="17" name="Content Placeholder 13">
            <a:extLst>
              <a:ext uri="{FF2B5EF4-FFF2-40B4-BE49-F238E27FC236}">
                <a16:creationId xmlns:a16="http://schemas.microsoft.com/office/drawing/2014/main" id="{B1833B24-25AD-42A4-9E9C-3C276B3881BE}"/>
              </a:ext>
            </a:extLst>
          </p:cNvPr>
          <p:cNvSpPr txBox="1">
            <a:spLocks/>
          </p:cNvSpPr>
          <p:nvPr/>
        </p:nvSpPr>
        <p:spPr>
          <a:xfrm>
            <a:off x="6582763" y="6149593"/>
            <a:ext cx="4535988" cy="145075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1200" dirty="0"/>
          </a:p>
        </p:txBody>
      </p:sp>
      <p:pic>
        <p:nvPicPr>
          <p:cNvPr id="5" name="Picture 4">
            <a:extLst>
              <a:ext uri="{FF2B5EF4-FFF2-40B4-BE49-F238E27FC236}">
                <a16:creationId xmlns:a16="http://schemas.microsoft.com/office/drawing/2014/main" id="{326856FD-43BF-4B4F-94AE-C6908F157D54}"/>
              </a:ext>
            </a:extLst>
          </p:cNvPr>
          <p:cNvPicPr>
            <a:picLocks noChangeAspect="1"/>
          </p:cNvPicPr>
          <p:nvPr/>
        </p:nvPicPr>
        <p:blipFill>
          <a:blip r:embed="rId2"/>
          <a:stretch>
            <a:fillRect/>
          </a:stretch>
        </p:blipFill>
        <p:spPr>
          <a:xfrm>
            <a:off x="257569" y="1112084"/>
            <a:ext cx="5297197" cy="3342885"/>
          </a:xfrm>
          <a:prstGeom prst="rect">
            <a:avLst/>
          </a:prstGeom>
        </p:spPr>
      </p:pic>
      <p:pic>
        <p:nvPicPr>
          <p:cNvPr id="8" name="Picture 7">
            <a:extLst>
              <a:ext uri="{FF2B5EF4-FFF2-40B4-BE49-F238E27FC236}">
                <a16:creationId xmlns:a16="http://schemas.microsoft.com/office/drawing/2014/main" id="{39740316-DDB6-421E-9DA3-567EF91D2A2C}"/>
              </a:ext>
            </a:extLst>
          </p:cNvPr>
          <p:cNvPicPr>
            <a:picLocks noChangeAspect="1"/>
          </p:cNvPicPr>
          <p:nvPr/>
        </p:nvPicPr>
        <p:blipFill>
          <a:blip r:embed="rId3"/>
          <a:stretch>
            <a:fillRect/>
          </a:stretch>
        </p:blipFill>
        <p:spPr>
          <a:xfrm>
            <a:off x="6096000" y="1112083"/>
            <a:ext cx="5918147" cy="3342886"/>
          </a:xfrm>
          <a:prstGeom prst="rect">
            <a:avLst/>
          </a:prstGeom>
        </p:spPr>
      </p:pic>
      <p:sp>
        <p:nvSpPr>
          <p:cNvPr id="15" name="Content Placeholder 13">
            <a:extLst>
              <a:ext uri="{FF2B5EF4-FFF2-40B4-BE49-F238E27FC236}">
                <a16:creationId xmlns:a16="http://schemas.microsoft.com/office/drawing/2014/main" id="{73D24168-934F-41FB-9A9A-34CDFEB7DD38}"/>
              </a:ext>
            </a:extLst>
          </p:cNvPr>
          <p:cNvSpPr txBox="1">
            <a:spLocks/>
          </p:cNvSpPr>
          <p:nvPr/>
        </p:nvSpPr>
        <p:spPr>
          <a:xfrm>
            <a:off x="5969091" y="4575858"/>
            <a:ext cx="6045056" cy="145075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200" dirty="0"/>
              <a:t>From the correlation matrix, we can say that DD time and UD time for subject 30 positively correlated with a value of 0.97. </a:t>
            </a:r>
          </a:p>
          <a:p>
            <a:r>
              <a:rPr lang="en-US" sz="1200" dirty="0"/>
              <a:t>DD time and Hold time is weekly correlated with a value of 0.28.</a:t>
            </a:r>
          </a:p>
          <a:p>
            <a:r>
              <a:rPr lang="en-US" sz="1200" dirty="0"/>
              <a:t>UD time and Hold time is medium correlated with a value of 0.58.</a:t>
            </a:r>
          </a:p>
          <a:p>
            <a:endParaRPr lang="en-US" sz="1200" dirty="0"/>
          </a:p>
        </p:txBody>
      </p:sp>
    </p:spTree>
    <p:extLst>
      <p:ext uri="{BB962C8B-B14F-4D97-AF65-F5344CB8AC3E}">
        <p14:creationId xmlns:p14="http://schemas.microsoft.com/office/powerpoint/2010/main" val="41089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3A23BBA-A9A1-4861-87E2-3E8FFE70709E}"/>
              </a:ext>
            </a:extLst>
          </p:cNvPr>
          <p:cNvSpPr>
            <a:spLocks noGrp="1"/>
          </p:cNvSpPr>
          <p:nvPr>
            <p:ph type="title"/>
          </p:nvPr>
        </p:nvSpPr>
        <p:spPr>
          <a:xfrm>
            <a:off x="286671" y="84066"/>
            <a:ext cx="9533688" cy="1450757"/>
          </a:xfrm>
        </p:spPr>
        <p:txBody>
          <a:bodyPr>
            <a:normAutofit/>
          </a:bodyPr>
          <a:lstStyle/>
          <a:p>
            <a:r>
              <a:rPr lang="en-US" dirty="0"/>
              <a:t>Exploratory Data Analysis</a:t>
            </a:r>
          </a:p>
        </p:txBody>
      </p:sp>
      <p:sp>
        <p:nvSpPr>
          <p:cNvPr id="7" name="Content Placeholder 13">
            <a:extLst>
              <a:ext uri="{FF2B5EF4-FFF2-40B4-BE49-F238E27FC236}">
                <a16:creationId xmlns:a16="http://schemas.microsoft.com/office/drawing/2014/main" id="{FBC41831-7C29-4C69-A42B-10056E4FC3C3}"/>
              </a:ext>
            </a:extLst>
          </p:cNvPr>
          <p:cNvSpPr txBox="1">
            <a:spLocks/>
          </p:cNvSpPr>
          <p:nvPr/>
        </p:nvSpPr>
        <p:spPr>
          <a:xfrm>
            <a:off x="169280" y="6026616"/>
            <a:ext cx="4535988" cy="145075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1200" dirty="0"/>
          </a:p>
        </p:txBody>
      </p:sp>
      <p:sp>
        <p:nvSpPr>
          <p:cNvPr id="14" name="Content Placeholder 13">
            <a:extLst>
              <a:ext uri="{FF2B5EF4-FFF2-40B4-BE49-F238E27FC236}">
                <a16:creationId xmlns:a16="http://schemas.microsoft.com/office/drawing/2014/main" id="{40616E96-3C95-43B2-BED8-1D971A037AE8}"/>
              </a:ext>
            </a:extLst>
          </p:cNvPr>
          <p:cNvSpPr txBox="1">
            <a:spLocks/>
          </p:cNvSpPr>
          <p:nvPr/>
        </p:nvSpPr>
        <p:spPr>
          <a:xfrm>
            <a:off x="1004517" y="3240802"/>
            <a:ext cx="11455250" cy="145075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200" dirty="0"/>
              <a:t>From the box plots, we can see the boxes for the variables is not overlapping which indicates the difference between them.</a:t>
            </a:r>
          </a:p>
        </p:txBody>
      </p:sp>
      <p:sp>
        <p:nvSpPr>
          <p:cNvPr id="17" name="Content Placeholder 13">
            <a:extLst>
              <a:ext uri="{FF2B5EF4-FFF2-40B4-BE49-F238E27FC236}">
                <a16:creationId xmlns:a16="http://schemas.microsoft.com/office/drawing/2014/main" id="{B1833B24-25AD-42A4-9E9C-3C276B3881BE}"/>
              </a:ext>
            </a:extLst>
          </p:cNvPr>
          <p:cNvSpPr txBox="1">
            <a:spLocks/>
          </p:cNvSpPr>
          <p:nvPr/>
        </p:nvSpPr>
        <p:spPr>
          <a:xfrm>
            <a:off x="6582763" y="6149593"/>
            <a:ext cx="4535988" cy="145075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1200" dirty="0"/>
          </a:p>
        </p:txBody>
      </p:sp>
      <p:pic>
        <p:nvPicPr>
          <p:cNvPr id="3" name="Picture 2">
            <a:extLst>
              <a:ext uri="{FF2B5EF4-FFF2-40B4-BE49-F238E27FC236}">
                <a16:creationId xmlns:a16="http://schemas.microsoft.com/office/drawing/2014/main" id="{613FF121-34A6-46F4-AF41-DFD07BE68DF6}"/>
              </a:ext>
            </a:extLst>
          </p:cNvPr>
          <p:cNvPicPr>
            <a:picLocks noChangeAspect="1"/>
          </p:cNvPicPr>
          <p:nvPr/>
        </p:nvPicPr>
        <p:blipFill>
          <a:blip r:embed="rId2"/>
          <a:stretch>
            <a:fillRect/>
          </a:stretch>
        </p:blipFill>
        <p:spPr>
          <a:xfrm>
            <a:off x="336740" y="933018"/>
            <a:ext cx="3844326" cy="2192084"/>
          </a:xfrm>
          <a:prstGeom prst="rect">
            <a:avLst/>
          </a:prstGeom>
        </p:spPr>
      </p:pic>
      <p:pic>
        <p:nvPicPr>
          <p:cNvPr id="9" name="Picture 8">
            <a:extLst>
              <a:ext uri="{FF2B5EF4-FFF2-40B4-BE49-F238E27FC236}">
                <a16:creationId xmlns:a16="http://schemas.microsoft.com/office/drawing/2014/main" id="{4AE84D4D-927C-4CCC-8F10-7B58CE28A48D}"/>
              </a:ext>
            </a:extLst>
          </p:cNvPr>
          <p:cNvPicPr>
            <a:picLocks noChangeAspect="1"/>
          </p:cNvPicPr>
          <p:nvPr/>
        </p:nvPicPr>
        <p:blipFill>
          <a:blip r:embed="rId3"/>
          <a:stretch>
            <a:fillRect/>
          </a:stretch>
        </p:blipFill>
        <p:spPr>
          <a:xfrm>
            <a:off x="4298278" y="933017"/>
            <a:ext cx="3767811" cy="2192083"/>
          </a:xfrm>
          <a:prstGeom prst="rect">
            <a:avLst/>
          </a:prstGeom>
        </p:spPr>
      </p:pic>
      <p:pic>
        <p:nvPicPr>
          <p:cNvPr id="11" name="Picture 10">
            <a:extLst>
              <a:ext uri="{FF2B5EF4-FFF2-40B4-BE49-F238E27FC236}">
                <a16:creationId xmlns:a16="http://schemas.microsoft.com/office/drawing/2014/main" id="{56333DE3-FD0C-4EF2-A590-52143E116830}"/>
              </a:ext>
            </a:extLst>
          </p:cNvPr>
          <p:cNvPicPr>
            <a:picLocks noChangeAspect="1"/>
          </p:cNvPicPr>
          <p:nvPr/>
        </p:nvPicPr>
        <p:blipFill>
          <a:blip r:embed="rId4"/>
          <a:stretch>
            <a:fillRect/>
          </a:stretch>
        </p:blipFill>
        <p:spPr>
          <a:xfrm>
            <a:off x="8108461" y="933017"/>
            <a:ext cx="4041483" cy="2192083"/>
          </a:xfrm>
          <a:prstGeom prst="rect">
            <a:avLst/>
          </a:prstGeom>
        </p:spPr>
      </p:pic>
      <p:pic>
        <p:nvPicPr>
          <p:cNvPr id="13" name="Picture 12">
            <a:extLst>
              <a:ext uri="{FF2B5EF4-FFF2-40B4-BE49-F238E27FC236}">
                <a16:creationId xmlns:a16="http://schemas.microsoft.com/office/drawing/2014/main" id="{408FD902-AED6-47BE-B512-E52B00094D30}"/>
              </a:ext>
            </a:extLst>
          </p:cNvPr>
          <p:cNvPicPr>
            <a:picLocks noChangeAspect="1"/>
          </p:cNvPicPr>
          <p:nvPr/>
        </p:nvPicPr>
        <p:blipFill>
          <a:blip r:embed="rId5"/>
          <a:stretch>
            <a:fillRect/>
          </a:stretch>
        </p:blipFill>
        <p:spPr>
          <a:xfrm>
            <a:off x="286671" y="3617077"/>
            <a:ext cx="3895787" cy="1214004"/>
          </a:xfrm>
          <a:prstGeom prst="rect">
            <a:avLst/>
          </a:prstGeom>
        </p:spPr>
      </p:pic>
      <p:pic>
        <p:nvPicPr>
          <p:cNvPr id="18" name="Picture 17">
            <a:extLst>
              <a:ext uri="{FF2B5EF4-FFF2-40B4-BE49-F238E27FC236}">
                <a16:creationId xmlns:a16="http://schemas.microsoft.com/office/drawing/2014/main" id="{DF012941-AB60-4130-8774-3D2024E47B6D}"/>
              </a:ext>
            </a:extLst>
          </p:cNvPr>
          <p:cNvPicPr>
            <a:picLocks noChangeAspect="1"/>
          </p:cNvPicPr>
          <p:nvPr/>
        </p:nvPicPr>
        <p:blipFill>
          <a:blip r:embed="rId6"/>
          <a:stretch>
            <a:fillRect/>
          </a:stretch>
        </p:blipFill>
        <p:spPr>
          <a:xfrm>
            <a:off x="4298278" y="3617077"/>
            <a:ext cx="3986740" cy="1184466"/>
          </a:xfrm>
          <a:prstGeom prst="rect">
            <a:avLst/>
          </a:prstGeom>
        </p:spPr>
      </p:pic>
      <p:pic>
        <p:nvPicPr>
          <p:cNvPr id="20" name="Picture 19">
            <a:extLst>
              <a:ext uri="{FF2B5EF4-FFF2-40B4-BE49-F238E27FC236}">
                <a16:creationId xmlns:a16="http://schemas.microsoft.com/office/drawing/2014/main" id="{75C9A630-1855-41E7-9664-EA09EFA60CCE}"/>
              </a:ext>
            </a:extLst>
          </p:cNvPr>
          <p:cNvPicPr>
            <a:picLocks noChangeAspect="1"/>
          </p:cNvPicPr>
          <p:nvPr/>
        </p:nvPicPr>
        <p:blipFill>
          <a:blip r:embed="rId7"/>
          <a:stretch>
            <a:fillRect/>
          </a:stretch>
        </p:blipFill>
        <p:spPr>
          <a:xfrm>
            <a:off x="8347673" y="3639438"/>
            <a:ext cx="3896879" cy="1162105"/>
          </a:xfrm>
          <a:prstGeom prst="rect">
            <a:avLst/>
          </a:prstGeom>
        </p:spPr>
      </p:pic>
      <p:sp>
        <p:nvSpPr>
          <p:cNvPr id="21" name="Content Placeholder 13">
            <a:extLst>
              <a:ext uri="{FF2B5EF4-FFF2-40B4-BE49-F238E27FC236}">
                <a16:creationId xmlns:a16="http://schemas.microsoft.com/office/drawing/2014/main" id="{65C81170-0D93-466C-A263-FC286ADA1BE8}"/>
              </a:ext>
            </a:extLst>
          </p:cNvPr>
          <p:cNvSpPr txBox="1">
            <a:spLocks/>
          </p:cNvSpPr>
          <p:nvPr/>
        </p:nvSpPr>
        <p:spPr>
          <a:xfrm>
            <a:off x="368375" y="4946781"/>
            <a:ext cx="11455250" cy="145075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200" dirty="0"/>
              <a:t>From the t-test, we can see that for each variable pairs, the p-values is smaller than the significance value of 0.05. So we can the variables DD time, UD Time and Hold time is significantly different from each other for both subjects.</a:t>
            </a:r>
          </a:p>
        </p:txBody>
      </p:sp>
    </p:spTree>
    <p:extLst>
      <p:ext uri="{BB962C8B-B14F-4D97-AF65-F5344CB8AC3E}">
        <p14:creationId xmlns:p14="http://schemas.microsoft.com/office/powerpoint/2010/main" val="3075130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6E642-3183-491F-A736-683A23B6D201}"/>
              </a:ext>
            </a:extLst>
          </p:cNvPr>
          <p:cNvSpPr>
            <a:spLocks noGrp="1"/>
          </p:cNvSpPr>
          <p:nvPr>
            <p:ph type="title"/>
          </p:nvPr>
        </p:nvSpPr>
        <p:spPr/>
        <p:txBody>
          <a:bodyPr/>
          <a:lstStyle/>
          <a:p>
            <a:pPr lvl="0"/>
            <a:r>
              <a:rPr lang="en-US" sz="4400" kern="1200" dirty="0">
                <a:solidFill>
                  <a:prstClr val="white"/>
                </a:solidFill>
                <a:latin typeface="Calibri" panose="020F0502020204030204"/>
                <a:ea typeface="+mn-ea"/>
                <a:cs typeface="+mn-cs"/>
              </a:rPr>
              <a:t>Developing Statistical Model</a:t>
            </a:r>
          </a:p>
        </p:txBody>
      </p:sp>
      <p:sp>
        <p:nvSpPr>
          <p:cNvPr id="3" name="Content Placeholder 2">
            <a:extLst>
              <a:ext uri="{FF2B5EF4-FFF2-40B4-BE49-F238E27FC236}">
                <a16:creationId xmlns:a16="http://schemas.microsoft.com/office/drawing/2014/main" id="{183C171E-9311-4D56-9820-A854A0549B42}"/>
              </a:ext>
            </a:extLst>
          </p:cNvPr>
          <p:cNvSpPr>
            <a:spLocks noGrp="1"/>
          </p:cNvSpPr>
          <p:nvPr>
            <p:ph idx="1"/>
          </p:nvPr>
        </p:nvSpPr>
        <p:spPr>
          <a:xfrm>
            <a:off x="573473" y="1429074"/>
            <a:ext cx="8946541" cy="4195481"/>
          </a:xfrm>
        </p:spPr>
        <p:txBody>
          <a:bodyPr>
            <a:normAutofit/>
          </a:bodyPr>
          <a:lstStyle/>
          <a:p>
            <a:r>
              <a:rPr lang="en-US" dirty="0"/>
              <a:t>Linear regression is used to predict the value of an outcome variable Y based on one or more input predictor variables X. The aim is to establish a linear relationship (a mathematical formula) between the predictor variable(s) and the response variable, so that, we can use this formula to estimate the value of the response Y, when only the predictors (</a:t>
            </a:r>
            <a:r>
              <a:rPr lang="en-US" dirty="0" err="1"/>
              <a:t>Xs</a:t>
            </a:r>
            <a:r>
              <a:rPr lang="en-US" dirty="0"/>
              <a:t>) values are known. </a:t>
            </a:r>
          </a:p>
          <a:p>
            <a:r>
              <a:rPr lang="en-US" dirty="0"/>
              <a:t>Here, we Developed a linear regression model for subject5. We took the average total time for password input for per session and the </a:t>
            </a:r>
            <a:r>
              <a:rPr lang="en-US" dirty="0" err="1"/>
              <a:t>sessionIndex</a:t>
            </a:r>
            <a:r>
              <a:rPr lang="en-US" dirty="0"/>
              <a:t> as the response variable.</a:t>
            </a:r>
          </a:p>
        </p:txBody>
      </p:sp>
    </p:spTree>
    <p:extLst>
      <p:ext uri="{BB962C8B-B14F-4D97-AF65-F5344CB8AC3E}">
        <p14:creationId xmlns:p14="http://schemas.microsoft.com/office/powerpoint/2010/main" val="1089136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84613B-E62E-49D7-BDB2-E3C67A64A131}"/>
              </a:ext>
            </a:extLst>
          </p:cNvPr>
          <p:cNvSpPr>
            <a:spLocks noGrp="1"/>
          </p:cNvSpPr>
          <p:nvPr>
            <p:ph type="title"/>
          </p:nvPr>
        </p:nvSpPr>
        <p:spPr>
          <a:xfrm>
            <a:off x="1066800" y="877731"/>
            <a:ext cx="10058400" cy="831612"/>
          </a:xfrm>
        </p:spPr>
        <p:txBody>
          <a:bodyPr/>
          <a:lstStyle/>
          <a:p>
            <a:r>
              <a:rPr lang="en-US" dirty="0"/>
              <a:t>Outline</a:t>
            </a:r>
          </a:p>
        </p:txBody>
      </p:sp>
      <p:sp>
        <p:nvSpPr>
          <p:cNvPr id="5" name="Content Placeholder 4">
            <a:extLst>
              <a:ext uri="{FF2B5EF4-FFF2-40B4-BE49-F238E27FC236}">
                <a16:creationId xmlns:a16="http://schemas.microsoft.com/office/drawing/2014/main" id="{FDD92FF0-6EAE-41B6-8D59-BA0F4B423C1F}"/>
              </a:ext>
            </a:extLst>
          </p:cNvPr>
          <p:cNvSpPr>
            <a:spLocks noGrp="1"/>
          </p:cNvSpPr>
          <p:nvPr>
            <p:ph idx="1"/>
          </p:nvPr>
        </p:nvSpPr>
        <p:spPr/>
        <p:txBody>
          <a:bodyPr/>
          <a:lstStyle/>
          <a:p>
            <a:pPr>
              <a:buFont typeface="Arial" panose="020B0604020202020204" pitchFamily="34" charset="0"/>
              <a:buChar char="•"/>
            </a:pPr>
            <a:r>
              <a:rPr lang="en-US" dirty="0"/>
              <a:t> Background</a:t>
            </a:r>
          </a:p>
          <a:p>
            <a:pPr>
              <a:buFont typeface="Arial" panose="020B0604020202020204" pitchFamily="34" charset="0"/>
              <a:buChar char="•"/>
            </a:pPr>
            <a:r>
              <a:rPr lang="en-US" dirty="0"/>
              <a:t> Data</a:t>
            </a:r>
          </a:p>
          <a:p>
            <a:pPr>
              <a:buFont typeface="Arial" panose="020B0604020202020204" pitchFamily="34" charset="0"/>
              <a:buChar char="•"/>
            </a:pPr>
            <a:r>
              <a:rPr lang="en-US" dirty="0"/>
              <a:t> Objective</a:t>
            </a:r>
          </a:p>
          <a:p>
            <a:pPr>
              <a:buFont typeface="Arial" panose="020B0604020202020204" pitchFamily="34" charset="0"/>
              <a:buChar char="•"/>
            </a:pPr>
            <a:r>
              <a:rPr lang="en-US" dirty="0"/>
              <a:t> Algorithm</a:t>
            </a:r>
          </a:p>
          <a:p>
            <a:pPr>
              <a:buFont typeface="Arial" panose="020B0604020202020204" pitchFamily="34" charset="0"/>
              <a:buChar char="•"/>
            </a:pPr>
            <a:r>
              <a:rPr lang="en-US" dirty="0"/>
              <a:t> Exploratory Data Analysis</a:t>
            </a:r>
          </a:p>
          <a:p>
            <a:pPr>
              <a:buFont typeface="Arial" panose="020B0604020202020204" pitchFamily="34" charset="0"/>
              <a:buChar char="•"/>
            </a:pPr>
            <a:r>
              <a:rPr lang="en-US" dirty="0"/>
              <a:t> Developing Statistical Models</a:t>
            </a:r>
          </a:p>
          <a:p>
            <a:pPr>
              <a:buFont typeface="Arial" panose="020B0604020202020204" pitchFamily="34" charset="0"/>
              <a:buChar char="•"/>
            </a:pPr>
            <a:r>
              <a:rPr lang="en-US" dirty="0"/>
              <a:t> Conclusion</a:t>
            </a:r>
          </a:p>
          <a:p>
            <a:pPr>
              <a:buFont typeface="Arial" panose="020B0604020202020204" pitchFamily="34" charset="0"/>
              <a:buChar char="•"/>
            </a:pPr>
            <a:r>
              <a:rPr lang="en-US" dirty="0"/>
              <a:t> References</a:t>
            </a:r>
          </a:p>
        </p:txBody>
      </p:sp>
    </p:spTree>
    <p:extLst>
      <p:ext uri="{BB962C8B-B14F-4D97-AF65-F5344CB8AC3E}">
        <p14:creationId xmlns:p14="http://schemas.microsoft.com/office/powerpoint/2010/main" val="755601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3">
            <a:extLst>
              <a:ext uri="{FF2B5EF4-FFF2-40B4-BE49-F238E27FC236}">
                <a16:creationId xmlns:a16="http://schemas.microsoft.com/office/drawing/2014/main" id="{FBC41831-7C29-4C69-A42B-10056E4FC3C3}"/>
              </a:ext>
            </a:extLst>
          </p:cNvPr>
          <p:cNvSpPr txBox="1">
            <a:spLocks/>
          </p:cNvSpPr>
          <p:nvPr/>
        </p:nvSpPr>
        <p:spPr>
          <a:xfrm>
            <a:off x="218305" y="1775789"/>
            <a:ext cx="4638501" cy="145075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400" dirty="0"/>
              <a:t>Before linear regression, we need to check scatterplot between the variables.</a:t>
            </a:r>
          </a:p>
          <a:p>
            <a:r>
              <a:rPr lang="en-US" sz="1400" dirty="0"/>
              <a:t>Scatter plots can help visualize any linear relationships between the dependent (response) variable and independent (predictor) variables.</a:t>
            </a:r>
          </a:p>
          <a:p>
            <a:r>
              <a:rPr lang="en-US" sz="1400" dirty="0"/>
              <a:t>The scatter plot along with the smoothing line above suggests a linearly decreasing  relationship between the ‘Total Time’ and ‘Session’ variables. </a:t>
            </a:r>
          </a:p>
          <a:p>
            <a:r>
              <a:rPr lang="en-US" sz="1400" dirty="0"/>
              <a:t>This is a good thing, because one of the underlying assumptions in linear regression is that the relationship between the response and predictor variables is linear and additive.</a:t>
            </a:r>
          </a:p>
          <a:p>
            <a:endParaRPr lang="en-US" sz="1400" dirty="0"/>
          </a:p>
        </p:txBody>
      </p:sp>
      <p:sp>
        <p:nvSpPr>
          <p:cNvPr id="5" name="Title 1">
            <a:extLst>
              <a:ext uri="{FF2B5EF4-FFF2-40B4-BE49-F238E27FC236}">
                <a16:creationId xmlns:a16="http://schemas.microsoft.com/office/drawing/2014/main" id="{2788D421-EF3B-4264-91A4-19E4E9FB0FEB}"/>
              </a:ext>
            </a:extLst>
          </p:cNvPr>
          <p:cNvSpPr txBox="1">
            <a:spLocks/>
          </p:cNvSpPr>
          <p:nvPr/>
        </p:nvSpPr>
        <p:spPr>
          <a:xfrm>
            <a:off x="646111" y="4527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a:solidFill>
                  <a:prstClr val="white"/>
                </a:solidFill>
                <a:latin typeface="Calibri" panose="020F0502020204030204"/>
                <a:ea typeface="+mn-ea"/>
                <a:cs typeface="+mn-cs"/>
              </a:rPr>
              <a:t>Developing Statistical Model</a:t>
            </a:r>
            <a:endParaRPr lang="en-US" sz="4400" dirty="0">
              <a:solidFill>
                <a:prstClr val="white"/>
              </a:solidFill>
              <a:latin typeface="Calibri" panose="020F0502020204030204"/>
              <a:ea typeface="+mn-ea"/>
              <a:cs typeface="+mn-cs"/>
            </a:endParaRPr>
          </a:p>
        </p:txBody>
      </p:sp>
      <p:pic>
        <p:nvPicPr>
          <p:cNvPr id="11" name="Picture 10">
            <a:extLst>
              <a:ext uri="{FF2B5EF4-FFF2-40B4-BE49-F238E27FC236}">
                <a16:creationId xmlns:a16="http://schemas.microsoft.com/office/drawing/2014/main" id="{27EAB508-C311-42DD-A358-43E7689CF848}"/>
              </a:ext>
            </a:extLst>
          </p:cNvPr>
          <p:cNvPicPr>
            <a:picLocks noChangeAspect="1"/>
          </p:cNvPicPr>
          <p:nvPr/>
        </p:nvPicPr>
        <p:blipFill>
          <a:blip r:embed="rId2"/>
          <a:stretch>
            <a:fillRect/>
          </a:stretch>
        </p:blipFill>
        <p:spPr>
          <a:xfrm>
            <a:off x="5013841" y="1516985"/>
            <a:ext cx="5977432" cy="3419123"/>
          </a:xfrm>
          <a:prstGeom prst="rect">
            <a:avLst/>
          </a:prstGeom>
        </p:spPr>
      </p:pic>
    </p:spTree>
    <p:extLst>
      <p:ext uri="{BB962C8B-B14F-4D97-AF65-F5344CB8AC3E}">
        <p14:creationId xmlns:p14="http://schemas.microsoft.com/office/powerpoint/2010/main" val="2637748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88D421-EF3B-4264-91A4-19E4E9FB0FEB}"/>
              </a:ext>
            </a:extLst>
          </p:cNvPr>
          <p:cNvSpPr txBox="1">
            <a:spLocks/>
          </p:cNvSpPr>
          <p:nvPr/>
        </p:nvSpPr>
        <p:spPr>
          <a:xfrm>
            <a:off x="322839" y="64791"/>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solidFill>
                  <a:prstClr val="white"/>
                </a:solidFill>
                <a:latin typeface="Calibri" panose="020F0502020204030204"/>
                <a:ea typeface="+mn-ea"/>
                <a:cs typeface="+mn-cs"/>
              </a:rPr>
              <a:t>Linear Regression Model</a:t>
            </a:r>
          </a:p>
        </p:txBody>
      </p:sp>
      <p:pic>
        <p:nvPicPr>
          <p:cNvPr id="3" name="Picture 2">
            <a:extLst>
              <a:ext uri="{FF2B5EF4-FFF2-40B4-BE49-F238E27FC236}">
                <a16:creationId xmlns:a16="http://schemas.microsoft.com/office/drawing/2014/main" id="{26099678-79C8-48E4-B697-FBA990FAEBD8}"/>
              </a:ext>
            </a:extLst>
          </p:cNvPr>
          <p:cNvPicPr>
            <a:picLocks noChangeAspect="1"/>
          </p:cNvPicPr>
          <p:nvPr/>
        </p:nvPicPr>
        <p:blipFill>
          <a:blip r:embed="rId2"/>
          <a:stretch>
            <a:fillRect/>
          </a:stretch>
        </p:blipFill>
        <p:spPr>
          <a:xfrm>
            <a:off x="322839" y="1077624"/>
            <a:ext cx="5686425" cy="3095625"/>
          </a:xfrm>
          <a:prstGeom prst="rect">
            <a:avLst/>
          </a:prstGeom>
        </p:spPr>
      </p:pic>
      <p:graphicFrame>
        <p:nvGraphicFramePr>
          <p:cNvPr id="6" name="Table 5">
            <a:extLst>
              <a:ext uri="{FF2B5EF4-FFF2-40B4-BE49-F238E27FC236}">
                <a16:creationId xmlns:a16="http://schemas.microsoft.com/office/drawing/2014/main" id="{94BCD43F-E317-4069-9D6A-64AF4248BBD8}"/>
              </a:ext>
            </a:extLst>
          </p:cNvPr>
          <p:cNvGraphicFramePr>
            <a:graphicFrameLocks noGrp="1"/>
          </p:cNvGraphicFramePr>
          <p:nvPr>
            <p:extLst>
              <p:ext uri="{D42A27DB-BD31-4B8C-83A1-F6EECF244321}">
                <p14:modId xmlns:p14="http://schemas.microsoft.com/office/powerpoint/2010/main" val="519669424"/>
              </p:ext>
            </p:extLst>
          </p:nvPr>
        </p:nvGraphicFramePr>
        <p:xfrm>
          <a:off x="6096000" y="1281328"/>
          <a:ext cx="5956301" cy="1914525"/>
        </p:xfrm>
        <a:graphic>
          <a:graphicData uri="http://schemas.openxmlformats.org/drawingml/2006/table">
            <a:tbl>
              <a:tblPr/>
              <a:tblGrid>
                <a:gridCol w="1920772">
                  <a:extLst>
                    <a:ext uri="{9D8B030D-6E8A-4147-A177-3AD203B41FA5}">
                      <a16:colId xmlns:a16="http://schemas.microsoft.com/office/drawing/2014/main" val="1424896228"/>
                    </a:ext>
                  </a:extLst>
                </a:gridCol>
                <a:gridCol w="734600">
                  <a:extLst>
                    <a:ext uri="{9D8B030D-6E8A-4147-A177-3AD203B41FA5}">
                      <a16:colId xmlns:a16="http://schemas.microsoft.com/office/drawing/2014/main" val="4148627160"/>
                    </a:ext>
                  </a:extLst>
                </a:gridCol>
                <a:gridCol w="3300929">
                  <a:extLst>
                    <a:ext uri="{9D8B030D-6E8A-4147-A177-3AD203B41FA5}">
                      <a16:colId xmlns:a16="http://schemas.microsoft.com/office/drawing/2014/main" val="1951173001"/>
                    </a:ext>
                  </a:extLst>
                </a:gridCol>
              </a:tblGrid>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gridSpan="2">
                  <a:txBody>
                    <a:bodyPr/>
                    <a:lstStyle/>
                    <a:p>
                      <a:pPr algn="l" fontAlgn="b"/>
                      <a:r>
                        <a:rPr lang="en-US" sz="1200" b="1" i="0" u="none" strike="noStrike" dirty="0">
                          <a:solidFill>
                            <a:schemeClr val="tx1"/>
                          </a:solidFill>
                          <a:effectLst/>
                          <a:latin typeface="Calibri" panose="020F0502020204030204" pitchFamily="34" charset="0"/>
                        </a:rPr>
                        <a:t>Summary of Linear Regression</a:t>
                      </a:r>
                    </a:p>
                  </a:txBody>
                  <a:tcPr marL="9525" marR="9525" marT="9525" marB="0" anchor="b">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3371934257"/>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2934135"/>
                  </a:ext>
                </a:extLst>
              </a:tr>
              <a:tr h="190500">
                <a:tc>
                  <a:txBody>
                    <a:bodyPr/>
                    <a:lstStyle/>
                    <a:p>
                      <a:pPr algn="ctr" fontAlgn="ctr"/>
                      <a:r>
                        <a:rPr lang="en-US" sz="1100" b="1" i="0" u="none" strike="noStrike">
                          <a:solidFill>
                            <a:srgbClr val="FFFFFF"/>
                          </a:solidFill>
                          <a:effectLst/>
                          <a:latin typeface="Calibri" panose="020F0502020204030204" pitchFamily="34" charset="0"/>
                        </a:rPr>
                        <a:t>STATISTIC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100" b="1" i="0" u="none" strike="noStrike">
                          <a:solidFill>
                            <a:srgbClr val="FFFFFF"/>
                          </a:solidFill>
                          <a:effectLst/>
                          <a:latin typeface="Calibri" panose="020F0502020204030204" pitchFamily="34" charset="0"/>
                        </a:rPr>
                        <a:t>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ctr"/>
                      <a:r>
                        <a:rPr lang="en-US" sz="1100" b="1" i="0" u="none" strike="noStrike">
                          <a:solidFill>
                            <a:srgbClr val="FFFFFF"/>
                          </a:solidFill>
                          <a:effectLst/>
                          <a:latin typeface="Calibri" panose="020F0502020204030204" pitchFamily="34" charset="0"/>
                        </a:rPr>
                        <a:t>CRITERION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499935242"/>
                  </a:ext>
                </a:extLst>
              </a:tr>
              <a:tr h="190500">
                <a:tc>
                  <a:txBody>
                    <a:bodyPr/>
                    <a:lstStyle/>
                    <a:p>
                      <a:pPr algn="ctr" fontAlgn="ctr"/>
                      <a:r>
                        <a:rPr lang="en-US" sz="1100" b="0" i="0" u="none" strike="noStrike">
                          <a:solidFill>
                            <a:schemeClr val="tx1"/>
                          </a:solidFill>
                          <a:effectLst/>
                          <a:latin typeface="Calibri" panose="020F0502020204030204" pitchFamily="34" charset="0"/>
                        </a:rPr>
                        <a:t>R-Squared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0.87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chemeClr val="tx1"/>
                          </a:solidFill>
                          <a:effectLst/>
                          <a:latin typeface="Calibri" panose="020F0502020204030204" pitchFamily="34" charset="0"/>
                        </a:rPr>
                        <a:t>Higher the better (&gt; 0.70)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9306145"/>
                  </a:ext>
                </a:extLst>
              </a:tr>
              <a:tr h="190500">
                <a:tc>
                  <a:txBody>
                    <a:bodyPr/>
                    <a:lstStyle/>
                    <a:p>
                      <a:pPr algn="ctr" fontAlgn="ctr"/>
                      <a:r>
                        <a:rPr lang="en-US" sz="1100" b="0" i="0" u="none" strike="noStrike">
                          <a:solidFill>
                            <a:schemeClr val="tx1"/>
                          </a:solidFill>
                          <a:effectLst/>
                          <a:latin typeface="Calibri" panose="020F0502020204030204" pitchFamily="34" charset="0"/>
                        </a:rPr>
                        <a:t>Adj R-Squared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0.85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chemeClr val="tx1"/>
                          </a:solidFill>
                          <a:effectLst/>
                          <a:latin typeface="Calibri" panose="020F0502020204030204" pitchFamily="34" charset="0"/>
                        </a:rPr>
                        <a:t>Higher the better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6170745"/>
                  </a:ext>
                </a:extLst>
              </a:tr>
              <a:tr h="190500">
                <a:tc>
                  <a:txBody>
                    <a:bodyPr/>
                    <a:lstStyle/>
                    <a:p>
                      <a:pPr algn="ctr" fontAlgn="ctr"/>
                      <a:r>
                        <a:rPr lang="en-US" sz="1100" b="0" i="0" u="none" strike="noStrike">
                          <a:solidFill>
                            <a:schemeClr val="tx1"/>
                          </a:solidFill>
                          <a:effectLst/>
                          <a:latin typeface="Calibri" panose="020F0502020204030204" pitchFamily="34" charset="0"/>
                        </a:rPr>
                        <a:t>F-Statistic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41.24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chemeClr val="tx1"/>
                          </a:solidFill>
                          <a:effectLst/>
                          <a:latin typeface="Calibri" panose="020F0502020204030204" pitchFamily="34" charset="0"/>
                        </a:rPr>
                        <a:t>Higher the better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7932264"/>
                  </a:ext>
                </a:extLst>
              </a:tr>
              <a:tr h="190500">
                <a:tc>
                  <a:txBody>
                    <a:bodyPr/>
                    <a:lstStyle/>
                    <a:p>
                      <a:pPr algn="ctr" fontAlgn="ctr"/>
                      <a:r>
                        <a:rPr lang="en-US" sz="1100" b="0" i="0" u="none" strike="noStrike">
                          <a:solidFill>
                            <a:schemeClr val="tx1"/>
                          </a:solidFill>
                          <a:effectLst/>
                          <a:latin typeface="Calibri" panose="020F0502020204030204" pitchFamily="34" charset="0"/>
                        </a:rPr>
                        <a:t>Std. Error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0.9424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chemeClr val="tx1"/>
                          </a:solidFill>
                          <a:effectLst/>
                          <a:latin typeface="Calibri" panose="020F0502020204030204" pitchFamily="34" charset="0"/>
                        </a:rPr>
                        <a:t>Closer to zero the better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6091423"/>
                  </a:ext>
                </a:extLst>
              </a:tr>
              <a:tr h="190500">
                <a:tc>
                  <a:txBody>
                    <a:bodyPr/>
                    <a:lstStyle/>
                    <a:p>
                      <a:pPr algn="ctr" fontAlgn="ctr"/>
                      <a:r>
                        <a:rPr lang="en-US" sz="1100" b="0" i="0" u="none" strike="noStrike">
                          <a:solidFill>
                            <a:schemeClr val="tx1"/>
                          </a:solidFill>
                          <a:effectLst/>
                          <a:latin typeface="Calibri" panose="020F0502020204030204" pitchFamily="34" charset="0"/>
                        </a:rPr>
                        <a:t>t-statistic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-6.422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chemeClr val="tx1"/>
                          </a:solidFill>
                          <a:effectLst/>
                          <a:latin typeface="Calibri" panose="020F0502020204030204" pitchFamily="34" charset="0"/>
                        </a:rPr>
                        <a:t>Should be greater 1.96 for p-value to be less than 0.05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2502688"/>
                  </a:ext>
                </a:extLst>
              </a:tr>
              <a:tr h="190500">
                <a:tc>
                  <a:txBody>
                    <a:bodyPr/>
                    <a:lstStyle/>
                    <a:p>
                      <a:pPr algn="ctr" fontAlgn="ctr"/>
                      <a:r>
                        <a:rPr lang="en-US" sz="1100" b="0" i="0" u="none" strike="noStrike">
                          <a:solidFill>
                            <a:schemeClr val="tx1"/>
                          </a:solidFill>
                          <a:effectLst/>
                          <a:latin typeface="Calibri" panose="020F0502020204030204" pitchFamily="34" charset="0"/>
                        </a:rPr>
                        <a:t>AIC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25.46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chemeClr val="tx1"/>
                          </a:solidFill>
                          <a:effectLst/>
                          <a:latin typeface="Calibri" panose="020F0502020204030204" pitchFamily="34" charset="0"/>
                        </a:rPr>
                        <a:t>Lower the better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07475"/>
                  </a:ext>
                </a:extLst>
              </a:tr>
              <a:tr h="190500">
                <a:tc>
                  <a:txBody>
                    <a:bodyPr/>
                    <a:lstStyle/>
                    <a:p>
                      <a:pPr algn="ctr" fontAlgn="ctr"/>
                      <a:r>
                        <a:rPr lang="en-US" sz="1100" b="0" i="0" u="none" strike="noStrike">
                          <a:solidFill>
                            <a:schemeClr val="tx1"/>
                          </a:solidFill>
                          <a:effectLst/>
                          <a:latin typeface="Calibri" panose="020F0502020204030204" pitchFamily="34" charset="0"/>
                        </a:rPr>
                        <a:t>BIC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25.69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chemeClr val="tx1"/>
                          </a:solidFill>
                          <a:effectLst/>
                          <a:latin typeface="Calibri" panose="020F0502020204030204" pitchFamily="34" charset="0"/>
                        </a:rPr>
                        <a:t>Lower the better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3028661"/>
                  </a:ext>
                </a:extLst>
              </a:tr>
            </a:tbl>
          </a:graphicData>
        </a:graphic>
      </p:graphicFrame>
      <p:sp>
        <p:nvSpPr>
          <p:cNvPr id="9" name="Content Placeholder 13">
            <a:extLst>
              <a:ext uri="{FF2B5EF4-FFF2-40B4-BE49-F238E27FC236}">
                <a16:creationId xmlns:a16="http://schemas.microsoft.com/office/drawing/2014/main" id="{50EA8CEA-BD51-4903-A8FF-BFFEC1FA5CAB}"/>
              </a:ext>
            </a:extLst>
          </p:cNvPr>
          <p:cNvSpPr txBox="1">
            <a:spLocks/>
          </p:cNvSpPr>
          <p:nvPr/>
        </p:nvSpPr>
        <p:spPr>
          <a:xfrm>
            <a:off x="305910" y="4460703"/>
            <a:ext cx="11406707" cy="145075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400" dirty="0"/>
              <a:t>Here, the p-value is 0.000673 for </a:t>
            </a:r>
            <a:r>
              <a:rPr lang="en-US" sz="1400" dirty="0" err="1"/>
              <a:t>TT.Time</a:t>
            </a:r>
            <a:r>
              <a:rPr lang="en-US" sz="1400" dirty="0"/>
              <a:t>, We can consider a linear model to be statistically significant only when both these p-Values are less that the pre-determined statistical significance level, which is ideally 0.05. </a:t>
            </a:r>
          </a:p>
          <a:p>
            <a:r>
              <a:rPr lang="en-US" sz="1400" dirty="0"/>
              <a:t>R-Squared with 0.8518 tells us is the proportion of variation in the dependent (response) variable that has been explained by this model</a:t>
            </a:r>
          </a:p>
          <a:p>
            <a:r>
              <a:rPr lang="en-US" sz="1400" dirty="0"/>
              <a:t>F-statistic are measures of goodness of fit. with a F-statistics of 41.24, we can say its a fairly good model.</a:t>
            </a:r>
          </a:p>
          <a:p>
            <a:r>
              <a:rPr lang="en-US" sz="1400" dirty="0"/>
              <a:t>AIC and BIC is </a:t>
            </a:r>
            <a:r>
              <a:rPr lang="en-US" sz="1400" dirty="0" err="1"/>
              <a:t>reletively</a:t>
            </a:r>
            <a:r>
              <a:rPr lang="en-US" sz="1400" dirty="0"/>
              <a:t> low value which is a indication of good model.</a:t>
            </a:r>
          </a:p>
        </p:txBody>
      </p:sp>
    </p:spTree>
    <p:extLst>
      <p:ext uri="{BB962C8B-B14F-4D97-AF65-F5344CB8AC3E}">
        <p14:creationId xmlns:p14="http://schemas.microsoft.com/office/powerpoint/2010/main" val="1006452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3">
            <a:extLst>
              <a:ext uri="{FF2B5EF4-FFF2-40B4-BE49-F238E27FC236}">
                <a16:creationId xmlns:a16="http://schemas.microsoft.com/office/drawing/2014/main" id="{FBC41831-7C29-4C69-A42B-10056E4FC3C3}"/>
              </a:ext>
            </a:extLst>
          </p:cNvPr>
          <p:cNvSpPr txBox="1">
            <a:spLocks/>
          </p:cNvSpPr>
          <p:nvPr/>
        </p:nvSpPr>
        <p:spPr>
          <a:xfrm>
            <a:off x="327069" y="3711441"/>
            <a:ext cx="6265623" cy="227897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a:t>To examine the model's accuracy, we split the dataset into a 80:20 sample (training:test), then, build the model on the 80% sample and then use the model thus built to predict the dependent variable on test data. </a:t>
            </a:r>
          </a:p>
          <a:p>
            <a:r>
              <a:rPr lang="en-US" sz="1800" dirty="0"/>
              <a:t>Doing it this way, we have the model predicted values for the 20% data (test) as well as the actuals (from the original dataset). By calculating accuracy measures (like </a:t>
            </a:r>
            <a:r>
              <a:rPr lang="en-US" sz="1800" dirty="0" err="1"/>
              <a:t>min_max</a:t>
            </a:r>
            <a:r>
              <a:rPr lang="en-US" sz="1800" dirty="0"/>
              <a:t> accuracy) and error rates (MAPE or MSE), we </a:t>
            </a:r>
            <a:r>
              <a:rPr lang="en-US" sz="1800" dirty="0" err="1"/>
              <a:t>foundout</a:t>
            </a:r>
            <a:r>
              <a:rPr lang="en-US" sz="1800" dirty="0"/>
              <a:t> the prediction accuracy of the model. </a:t>
            </a:r>
          </a:p>
        </p:txBody>
      </p:sp>
      <p:sp>
        <p:nvSpPr>
          <p:cNvPr id="5" name="Title 1">
            <a:extLst>
              <a:ext uri="{FF2B5EF4-FFF2-40B4-BE49-F238E27FC236}">
                <a16:creationId xmlns:a16="http://schemas.microsoft.com/office/drawing/2014/main" id="{2788D421-EF3B-4264-91A4-19E4E9FB0FEB}"/>
              </a:ext>
            </a:extLst>
          </p:cNvPr>
          <p:cNvSpPr txBox="1">
            <a:spLocks/>
          </p:cNvSpPr>
          <p:nvPr/>
        </p:nvSpPr>
        <p:spPr>
          <a:xfrm>
            <a:off x="406828" y="4296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solidFill>
                  <a:prstClr val="white"/>
                </a:solidFill>
                <a:latin typeface="Calibri" panose="020F0502020204030204"/>
                <a:ea typeface="+mn-ea"/>
                <a:cs typeface="+mn-cs"/>
              </a:rPr>
              <a:t>Accuracy Measurement of LM</a:t>
            </a:r>
          </a:p>
        </p:txBody>
      </p:sp>
      <p:graphicFrame>
        <p:nvGraphicFramePr>
          <p:cNvPr id="6" name="Table 5">
            <a:extLst>
              <a:ext uri="{FF2B5EF4-FFF2-40B4-BE49-F238E27FC236}">
                <a16:creationId xmlns:a16="http://schemas.microsoft.com/office/drawing/2014/main" id="{47B848F6-688E-444F-8742-0343C4BF0BD6}"/>
              </a:ext>
            </a:extLst>
          </p:cNvPr>
          <p:cNvGraphicFramePr>
            <a:graphicFrameLocks noGrp="1"/>
          </p:cNvGraphicFramePr>
          <p:nvPr>
            <p:extLst>
              <p:ext uri="{D42A27DB-BD31-4B8C-83A1-F6EECF244321}">
                <p14:modId xmlns:p14="http://schemas.microsoft.com/office/powerpoint/2010/main" val="3745385484"/>
              </p:ext>
            </p:extLst>
          </p:nvPr>
        </p:nvGraphicFramePr>
        <p:xfrm>
          <a:off x="6714785" y="2691803"/>
          <a:ext cx="3314700" cy="571500"/>
        </p:xfrm>
        <a:graphic>
          <a:graphicData uri="http://schemas.openxmlformats.org/drawingml/2006/table">
            <a:tbl>
              <a:tblPr/>
              <a:tblGrid>
                <a:gridCol w="1206500">
                  <a:extLst>
                    <a:ext uri="{9D8B030D-6E8A-4147-A177-3AD203B41FA5}">
                      <a16:colId xmlns:a16="http://schemas.microsoft.com/office/drawing/2014/main" val="3926258797"/>
                    </a:ext>
                  </a:extLst>
                </a:gridCol>
                <a:gridCol w="736600">
                  <a:extLst>
                    <a:ext uri="{9D8B030D-6E8A-4147-A177-3AD203B41FA5}">
                      <a16:colId xmlns:a16="http://schemas.microsoft.com/office/drawing/2014/main" val="612021253"/>
                    </a:ext>
                  </a:extLst>
                </a:gridCol>
                <a:gridCol w="1371600">
                  <a:extLst>
                    <a:ext uri="{9D8B030D-6E8A-4147-A177-3AD203B41FA5}">
                      <a16:colId xmlns:a16="http://schemas.microsoft.com/office/drawing/2014/main" val="2035526885"/>
                    </a:ext>
                  </a:extLst>
                </a:gridCol>
              </a:tblGrid>
              <a:tr h="190500">
                <a:tc>
                  <a:txBody>
                    <a:bodyPr/>
                    <a:lstStyle/>
                    <a:p>
                      <a:pPr algn="ctr" fontAlgn="ctr"/>
                      <a:r>
                        <a:rPr lang="en-US" sz="1100" b="1" i="0" u="none" strike="noStrike">
                          <a:solidFill>
                            <a:schemeClr val="tx1"/>
                          </a:solidFill>
                          <a:effectLst/>
                          <a:latin typeface="Calibri" panose="020F0502020204030204" pitchFamily="34" charset="0"/>
                        </a:rPr>
                        <a:t>STATISTIC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100" b="1" i="0" u="none" strike="noStrike">
                          <a:solidFill>
                            <a:schemeClr val="tx1"/>
                          </a:solidFill>
                          <a:effectLst/>
                          <a:latin typeface="Calibri" panose="020F0502020204030204" pitchFamily="34" charset="0"/>
                        </a:rPr>
                        <a:t>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ctr"/>
                      <a:r>
                        <a:rPr lang="en-US" sz="1100" b="1" i="0" u="none" strike="noStrike">
                          <a:solidFill>
                            <a:schemeClr val="tx1"/>
                          </a:solidFill>
                          <a:effectLst/>
                          <a:latin typeface="Calibri" panose="020F0502020204030204" pitchFamily="34" charset="0"/>
                        </a:rPr>
                        <a:t>CRITERION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3245651625"/>
                  </a:ext>
                </a:extLst>
              </a:tr>
              <a:tr h="190500">
                <a:tc>
                  <a:txBody>
                    <a:bodyPr/>
                    <a:lstStyle/>
                    <a:p>
                      <a:pPr algn="l" fontAlgn="b"/>
                      <a:r>
                        <a:rPr lang="en-US" sz="1100" b="0" i="0" u="none" strike="noStrike">
                          <a:solidFill>
                            <a:schemeClr val="tx1"/>
                          </a:solidFill>
                          <a:effectLst/>
                          <a:latin typeface="Calibri" panose="020F0502020204030204" pitchFamily="34" charset="0"/>
                        </a:rPr>
                        <a:t>MAPE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panose="020F0502020204030204" pitchFamily="34" charset="0"/>
                        </a:rPr>
                        <a:t>8.114901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chemeClr val="tx1"/>
                          </a:solidFill>
                          <a:effectLst/>
                          <a:latin typeface="Calibri" panose="020F0502020204030204" pitchFamily="34" charset="0"/>
                        </a:rPr>
                        <a:t>Lower the better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3587768"/>
                  </a:ext>
                </a:extLst>
              </a:tr>
              <a:tr h="190500">
                <a:tc>
                  <a:txBody>
                    <a:bodyPr/>
                    <a:lstStyle/>
                    <a:p>
                      <a:pPr algn="l" fontAlgn="b"/>
                      <a:r>
                        <a:rPr lang="en-US" sz="1100" b="0" i="0" u="none" strike="noStrike" dirty="0" err="1">
                          <a:solidFill>
                            <a:schemeClr val="tx1"/>
                          </a:solidFill>
                          <a:effectLst/>
                          <a:latin typeface="Calibri" panose="020F0502020204030204" pitchFamily="34" charset="0"/>
                        </a:rPr>
                        <a:t>Min_Max</a:t>
                      </a:r>
                      <a:r>
                        <a:rPr lang="en-US" sz="1100" b="0" i="0" u="none" strike="noStrike" dirty="0">
                          <a:solidFill>
                            <a:schemeClr val="tx1"/>
                          </a:solidFill>
                          <a:effectLst/>
                          <a:latin typeface="Calibri" panose="020F0502020204030204" pitchFamily="34" charset="0"/>
                        </a:rPr>
                        <a:t> Accuracy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chemeClr val="tx1"/>
                          </a:solidFill>
                          <a:effectLst/>
                          <a:latin typeface="Calibri" panose="020F0502020204030204" pitchFamily="34" charset="0"/>
                        </a:rPr>
                        <a:t>92.09895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chemeClr val="tx1"/>
                          </a:solidFill>
                          <a:effectLst/>
                          <a:latin typeface="Calibri" panose="020F0502020204030204" pitchFamily="34" charset="0"/>
                        </a:rPr>
                        <a:t>Higher the better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3043401"/>
                  </a:ext>
                </a:extLst>
              </a:tr>
            </a:tbl>
          </a:graphicData>
        </a:graphic>
      </p:graphicFrame>
      <p:pic>
        <p:nvPicPr>
          <p:cNvPr id="9" name="Picture 8">
            <a:extLst>
              <a:ext uri="{FF2B5EF4-FFF2-40B4-BE49-F238E27FC236}">
                <a16:creationId xmlns:a16="http://schemas.microsoft.com/office/drawing/2014/main" id="{127B934E-58DE-44CC-9A0F-057EB33ED451}"/>
              </a:ext>
            </a:extLst>
          </p:cNvPr>
          <p:cNvPicPr>
            <a:picLocks noChangeAspect="1"/>
          </p:cNvPicPr>
          <p:nvPr/>
        </p:nvPicPr>
        <p:blipFill>
          <a:blip r:embed="rId2"/>
          <a:stretch>
            <a:fillRect/>
          </a:stretch>
        </p:blipFill>
        <p:spPr>
          <a:xfrm>
            <a:off x="6714785" y="1577023"/>
            <a:ext cx="1695450" cy="847725"/>
          </a:xfrm>
          <a:prstGeom prst="rect">
            <a:avLst/>
          </a:prstGeom>
        </p:spPr>
      </p:pic>
      <p:pic>
        <p:nvPicPr>
          <p:cNvPr id="12" name="Picture 11">
            <a:extLst>
              <a:ext uri="{FF2B5EF4-FFF2-40B4-BE49-F238E27FC236}">
                <a16:creationId xmlns:a16="http://schemas.microsoft.com/office/drawing/2014/main" id="{DEEF7A44-A623-45CC-B46B-1D62BB9DC4C6}"/>
              </a:ext>
            </a:extLst>
          </p:cNvPr>
          <p:cNvPicPr>
            <a:picLocks noChangeAspect="1"/>
          </p:cNvPicPr>
          <p:nvPr/>
        </p:nvPicPr>
        <p:blipFill>
          <a:blip r:embed="rId3"/>
          <a:stretch>
            <a:fillRect/>
          </a:stretch>
        </p:blipFill>
        <p:spPr>
          <a:xfrm>
            <a:off x="584982" y="953987"/>
            <a:ext cx="5287113" cy="2629267"/>
          </a:xfrm>
          <a:prstGeom prst="rect">
            <a:avLst/>
          </a:prstGeom>
        </p:spPr>
      </p:pic>
    </p:spTree>
    <p:extLst>
      <p:ext uri="{BB962C8B-B14F-4D97-AF65-F5344CB8AC3E}">
        <p14:creationId xmlns:p14="http://schemas.microsoft.com/office/powerpoint/2010/main" val="3029334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88D421-EF3B-4264-91A4-19E4E9FB0FEB}"/>
              </a:ext>
            </a:extLst>
          </p:cNvPr>
          <p:cNvSpPr txBox="1">
            <a:spLocks/>
          </p:cNvSpPr>
          <p:nvPr/>
        </p:nvSpPr>
        <p:spPr>
          <a:xfrm>
            <a:off x="406828" y="4296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solidFill>
                  <a:prstClr val="white"/>
                </a:solidFill>
                <a:latin typeface="Calibri" panose="020F0502020204030204"/>
                <a:ea typeface="+mn-ea"/>
                <a:cs typeface="+mn-cs"/>
              </a:rPr>
              <a:t>Diagnostics plot of LM</a:t>
            </a:r>
          </a:p>
        </p:txBody>
      </p:sp>
      <p:pic>
        <p:nvPicPr>
          <p:cNvPr id="3" name="Picture 2">
            <a:extLst>
              <a:ext uri="{FF2B5EF4-FFF2-40B4-BE49-F238E27FC236}">
                <a16:creationId xmlns:a16="http://schemas.microsoft.com/office/drawing/2014/main" id="{AE685316-81EB-407C-99EA-1B0EF557DFDE}"/>
              </a:ext>
            </a:extLst>
          </p:cNvPr>
          <p:cNvPicPr>
            <a:picLocks noChangeAspect="1"/>
          </p:cNvPicPr>
          <p:nvPr/>
        </p:nvPicPr>
        <p:blipFill>
          <a:blip r:embed="rId2"/>
          <a:stretch>
            <a:fillRect/>
          </a:stretch>
        </p:blipFill>
        <p:spPr>
          <a:xfrm>
            <a:off x="166253" y="1319944"/>
            <a:ext cx="6687769" cy="4513674"/>
          </a:xfrm>
          <a:prstGeom prst="rect">
            <a:avLst/>
          </a:prstGeom>
        </p:spPr>
      </p:pic>
      <p:sp>
        <p:nvSpPr>
          <p:cNvPr id="10" name="Content Placeholder 2">
            <a:extLst>
              <a:ext uri="{FF2B5EF4-FFF2-40B4-BE49-F238E27FC236}">
                <a16:creationId xmlns:a16="http://schemas.microsoft.com/office/drawing/2014/main" id="{F8A7F01F-A66C-4D68-A044-A4CC98AD5889}"/>
              </a:ext>
            </a:extLst>
          </p:cNvPr>
          <p:cNvSpPr>
            <a:spLocks noGrp="1"/>
          </p:cNvSpPr>
          <p:nvPr>
            <p:ph idx="1"/>
          </p:nvPr>
        </p:nvSpPr>
        <p:spPr>
          <a:xfrm>
            <a:off x="6980621" y="1443496"/>
            <a:ext cx="4804551" cy="4632564"/>
          </a:xfrm>
        </p:spPr>
        <p:txBody>
          <a:bodyPr>
            <a:normAutofit fontScale="55000" lnSpcReduction="20000"/>
          </a:bodyPr>
          <a:lstStyle/>
          <a:p>
            <a:r>
              <a:rPr lang="en-US" dirty="0"/>
              <a:t>From the </a:t>
            </a:r>
            <a:r>
              <a:rPr lang="en-US" dirty="0" err="1"/>
              <a:t>Residulas</a:t>
            </a:r>
            <a:r>
              <a:rPr lang="en-US" dirty="0"/>
              <a:t> vs Fitted curve, we can see if residuals have non-linear patterns. There could be a non-linear relationship between predictor variables and an outcome variable and the pattern could show up in this plot if the model doesn’t capture the non-linear relationship. Here we can see equally spread residuals around a horizontal line without distinct patterns, that is a good indication we don’t have non-linear relationships.</a:t>
            </a:r>
          </a:p>
          <a:p>
            <a:endParaRPr lang="en-US" dirty="0"/>
          </a:p>
          <a:p>
            <a:r>
              <a:rPr lang="en-US" dirty="0"/>
              <a:t>The Q-Q plot shows if residuals are normally distributed. Here the residuals follow a straight line well.</a:t>
            </a:r>
          </a:p>
          <a:p>
            <a:endParaRPr lang="en-US" dirty="0"/>
          </a:p>
          <a:p>
            <a:r>
              <a:rPr lang="en-US" dirty="0"/>
              <a:t>Scale-Location plot shows if residuals are spread equally along the ranges of predictors. This is how we can check the assumption of equal variance (homoscedasticity). It’s good that we can see a horizontal line with equally (randomly) spread points.</a:t>
            </a:r>
          </a:p>
          <a:p>
            <a:endParaRPr lang="en-US" dirty="0"/>
          </a:p>
          <a:p>
            <a:r>
              <a:rPr lang="en-US" dirty="0"/>
              <a:t>Residuals vs Leverage plot helps us to find influential cases. a case is far beyond the Cook’s distance lines (the other residuals appear clustered on the left because the second plot is scaled to show larger area than the first plot). The plot identified the influential observation as #4.</a:t>
            </a:r>
          </a:p>
        </p:txBody>
      </p:sp>
    </p:spTree>
    <p:extLst>
      <p:ext uri="{BB962C8B-B14F-4D97-AF65-F5344CB8AC3E}">
        <p14:creationId xmlns:p14="http://schemas.microsoft.com/office/powerpoint/2010/main" val="3626078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88D421-EF3B-4264-91A4-19E4E9FB0FEB}"/>
              </a:ext>
            </a:extLst>
          </p:cNvPr>
          <p:cNvSpPr txBox="1">
            <a:spLocks/>
          </p:cNvSpPr>
          <p:nvPr/>
        </p:nvSpPr>
        <p:spPr>
          <a:xfrm>
            <a:off x="406828" y="4296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prstClr val="white"/>
                </a:solidFill>
                <a:latin typeface="Calibri" panose="020F0502020204030204"/>
                <a:ea typeface="+mn-ea"/>
                <a:cs typeface="+mn-cs"/>
              </a:rPr>
              <a:t>Accuracy Measurement of LM (k- Fold Cross validation)</a:t>
            </a:r>
          </a:p>
        </p:txBody>
      </p:sp>
      <p:pic>
        <p:nvPicPr>
          <p:cNvPr id="3" name="Picture 2">
            <a:extLst>
              <a:ext uri="{FF2B5EF4-FFF2-40B4-BE49-F238E27FC236}">
                <a16:creationId xmlns:a16="http://schemas.microsoft.com/office/drawing/2014/main" id="{0D4EA303-4DA6-4A52-A3A2-9C82CEE50CDC}"/>
              </a:ext>
            </a:extLst>
          </p:cNvPr>
          <p:cNvPicPr>
            <a:picLocks noChangeAspect="1"/>
          </p:cNvPicPr>
          <p:nvPr/>
        </p:nvPicPr>
        <p:blipFill>
          <a:blip r:embed="rId2"/>
          <a:stretch>
            <a:fillRect/>
          </a:stretch>
        </p:blipFill>
        <p:spPr>
          <a:xfrm>
            <a:off x="5269850" y="881630"/>
            <a:ext cx="6619048" cy="5238095"/>
          </a:xfrm>
          <a:prstGeom prst="rect">
            <a:avLst/>
          </a:prstGeom>
        </p:spPr>
      </p:pic>
      <p:sp>
        <p:nvSpPr>
          <p:cNvPr id="10" name="Content Placeholder 13">
            <a:extLst>
              <a:ext uri="{FF2B5EF4-FFF2-40B4-BE49-F238E27FC236}">
                <a16:creationId xmlns:a16="http://schemas.microsoft.com/office/drawing/2014/main" id="{F8EA35D7-812F-4685-AB01-C719F5BA724E}"/>
              </a:ext>
            </a:extLst>
          </p:cNvPr>
          <p:cNvSpPr txBox="1">
            <a:spLocks/>
          </p:cNvSpPr>
          <p:nvPr/>
        </p:nvSpPr>
        <p:spPr>
          <a:xfrm>
            <a:off x="303102" y="1138480"/>
            <a:ext cx="4638501" cy="145075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400" dirty="0"/>
              <a:t>k- Fold Cross validation is used to compare different linear models. </a:t>
            </a:r>
          </a:p>
          <a:p>
            <a:r>
              <a:rPr lang="en-US" sz="1400" dirty="0"/>
              <a:t>K- Fold Validation Steps- </a:t>
            </a:r>
          </a:p>
          <a:p>
            <a:pPr lvl="1">
              <a:buFont typeface="Wingdings" panose="05000000000000000000" pitchFamily="2" charset="2"/>
              <a:buChar char="Ø"/>
            </a:pPr>
            <a:r>
              <a:rPr lang="en-US" sz="1200" dirty="0"/>
              <a:t>Split the data into ‘k’ mutually exclusive random sample portions. </a:t>
            </a:r>
          </a:p>
          <a:p>
            <a:pPr lvl="1">
              <a:buFont typeface="Wingdings" panose="05000000000000000000" pitchFamily="2" charset="2"/>
              <a:buChar char="Ø"/>
            </a:pPr>
            <a:r>
              <a:rPr lang="en-US" sz="1200" dirty="0"/>
              <a:t>Keeping each portion as test data,  the model on the remaining (k-1 portion) data and </a:t>
            </a:r>
          </a:p>
          <a:p>
            <a:pPr lvl="1">
              <a:buFont typeface="Wingdings" panose="05000000000000000000" pitchFamily="2" charset="2"/>
              <a:buChar char="Ø"/>
            </a:pPr>
            <a:r>
              <a:rPr lang="en-US" sz="1200" dirty="0"/>
              <a:t>Calculate the mean squared error of the predictions. </a:t>
            </a:r>
          </a:p>
          <a:p>
            <a:pPr lvl="1">
              <a:buFont typeface="Wingdings" panose="05000000000000000000" pitchFamily="2" charset="2"/>
              <a:buChar char="Ø"/>
            </a:pPr>
            <a:r>
              <a:rPr lang="en-US" sz="1200" dirty="0"/>
              <a:t>The average of these mean squared errors (for ‘k’ portions) is computed.</a:t>
            </a:r>
          </a:p>
          <a:p>
            <a:r>
              <a:rPr lang="en-US" sz="1400" dirty="0"/>
              <a:t>we need to see if the lines of best fit don’t vary too much with respect the </a:t>
            </a:r>
            <a:r>
              <a:rPr lang="en-US" sz="1400" dirty="0" err="1"/>
              <a:t>the</a:t>
            </a:r>
            <a:r>
              <a:rPr lang="en-US" sz="1400" dirty="0"/>
              <a:t> slope and level.</a:t>
            </a:r>
          </a:p>
          <a:p>
            <a:r>
              <a:rPr lang="en-US" sz="1400" dirty="0"/>
              <a:t>From our plot we can see the dashed lines are parallel. Also the small and big symbols are not over dispersed for one particular color. </a:t>
            </a:r>
          </a:p>
        </p:txBody>
      </p:sp>
    </p:spTree>
    <p:extLst>
      <p:ext uri="{BB962C8B-B14F-4D97-AF65-F5344CB8AC3E}">
        <p14:creationId xmlns:p14="http://schemas.microsoft.com/office/powerpoint/2010/main" val="803969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6E642-3183-491F-A736-683A23B6D201}"/>
              </a:ext>
            </a:extLst>
          </p:cNvPr>
          <p:cNvSpPr>
            <a:spLocks noGrp="1"/>
          </p:cNvSpPr>
          <p:nvPr>
            <p:ph type="title"/>
          </p:nvPr>
        </p:nvSpPr>
        <p:spPr/>
        <p:txBody>
          <a:bodyPr/>
          <a:lstStyle/>
          <a:p>
            <a:pPr lvl="0"/>
            <a:r>
              <a:rPr lang="en-US" sz="4400" kern="1200" dirty="0">
                <a:solidFill>
                  <a:prstClr val="white"/>
                </a:solidFill>
                <a:latin typeface="Calibri" panose="020F0502020204030204"/>
                <a:ea typeface="+mn-ea"/>
                <a:cs typeface="+mn-cs"/>
              </a:rPr>
              <a:t>Developing Statistical Model</a:t>
            </a:r>
          </a:p>
        </p:txBody>
      </p:sp>
      <p:sp>
        <p:nvSpPr>
          <p:cNvPr id="3" name="Content Placeholder 2">
            <a:extLst>
              <a:ext uri="{FF2B5EF4-FFF2-40B4-BE49-F238E27FC236}">
                <a16:creationId xmlns:a16="http://schemas.microsoft.com/office/drawing/2014/main" id="{183C171E-9311-4D56-9820-A854A0549B42}"/>
              </a:ext>
            </a:extLst>
          </p:cNvPr>
          <p:cNvSpPr>
            <a:spLocks noGrp="1"/>
          </p:cNvSpPr>
          <p:nvPr>
            <p:ph idx="1"/>
          </p:nvPr>
        </p:nvSpPr>
        <p:spPr>
          <a:xfrm>
            <a:off x="646111" y="1420528"/>
            <a:ext cx="8946541" cy="4195481"/>
          </a:xfrm>
        </p:spPr>
        <p:txBody>
          <a:bodyPr>
            <a:normAutofit/>
          </a:bodyPr>
          <a:lstStyle/>
          <a:p>
            <a:r>
              <a:rPr lang="en-US" dirty="0"/>
              <a:t>Multiple regression is an extension of linear regression into relationship between more than two variables. </a:t>
            </a:r>
          </a:p>
          <a:p>
            <a:r>
              <a:rPr lang="en-US" dirty="0"/>
              <a:t>In simple linear relation we have one predictor and one response variable, but in multiple regression we have more than one predictor variable and one response variable. </a:t>
            </a:r>
          </a:p>
          <a:p>
            <a:r>
              <a:rPr lang="en-US" dirty="0"/>
              <a:t>Here we can develop a multiple linear regression with total time as a response variable with DD time, UD Time and Hold time as predictor variables. We create a subset of these variables from the data set for this purpose.</a:t>
            </a:r>
          </a:p>
        </p:txBody>
      </p:sp>
    </p:spTree>
    <p:extLst>
      <p:ext uri="{BB962C8B-B14F-4D97-AF65-F5344CB8AC3E}">
        <p14:creationId xmlns:p14="http://schemas.microsoft.com/office/powerpoint/2010/main" val="3655256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3">
            <a:extLst>
              <a:ext uri="{FF2B5EF4-FFF2-40B4-BE49-F238E27FC236}">
                <a16:creationId xmlns:a16="http://schemas.microsoft.com/office/drawing/2014/main" id="{FBC41831-7C29-4C69-A42B-10056E4FC3C3}"/>
              </a:ext>
            </a:extLst>
          </p:cNvPr>
          <p:cNvSpPr txBox="1">
            <a:spLocks/>
          </p:cNvSpPr>
          <p:nvPr/>
        </p:nvSpPr>
        <p:spPr>
          <a:xfrm>
            <a:off x="218305" y="1775789"/>
            <a:ext cx="4638501" cy="145075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400" dirty="0"/>
              <a:t>From the plot, we can see both DD time and UD time are highly correlated to </a:t>
            </a:r>
            <a:r>
              <a:rPr lang="en-US" sz="1400" dirty="0" err="1"/>
              <a:t>TT.time</a:t>
            </a:r>
            <a:r>
              <a:rPr lang="en-US" sz="1400" dirty="0"/>
              <a:t>. On the other hand , hold time shows weak correlation with </a:t>
            </a:r>
            <a:r>
              <a:rPr lang="en-US" sz="1400" dirty="0" err="1"/>
              <a:t>TT.time</a:t>
            </a:r>
            <a:r>
              <a:rPr lang="en-US" sz="1400" dirty="0"/>
              <a:t>.</a:t>
            </a:r>
          </a:p>
          <a:p>
            <a:endParaRPr lang="en-US" sz="1400" dirty="0"/>
          </a:p>
          <a:p>
            <a:r>
              <a:rPr lang="en-US" sz="1400" dirty="0"/>
              <a:t> Hence we can drop hold time from the regression model for improved result.is that the relationship between the response and predictor variables is linear and additive.</a:t>
            </a:r>
          </a:p>
          <a:p>
            <a:endParaRPr lang="en-US" sz="1400" dirty="0"/>
          </a:p>
        </p:txBody>
      </p:sp>
      <p:sp>
        <p:nvSpPr>
          <p:cNvPr id="5" name="Title 1">
            <a:extLst>
              <a:ext uri="{FF2B5EF4-FFF2-40B4-BE49-F238E27FC236}">
                <a16:creationId xmlns:a16="http://schemas.microsoft.com/office/drawing/2014/main" id="{2788D421-EF3B-4264-91A4-19E4E9FB0FEB}"/>
              </a:ext>
            </a:extLst>
          </p:cNvPr>
          <p:cNvSpPr txBox="1">
            <a:spLocks/>
          </p:cNvSpPr>
          <p:nvPr/>
        </p:nvSpPr>
        <p:spPr>
          <a:xfrm>
            <a:off x="646111" y="4527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a:solidFill>
                  <a:prstClr val="white"/>
                </a:solidFill>
                <a:latin typeface="Calibri" panose="020F0502020204030204"/>
                <a:ea typeface="+mn-ea"/>
                <a:cs typeface="+mn-cs"/>
              </a:rPr>
              <a:t>Developing Statistical Model</a:t>
            </a:r>
            <a:endParaRPr lang="en-US" sz="4400" dirty="0">
              <a:solidFill>
                <a:prstClr val="white"/>
              </a:solidFill>
              <a:latin typeface="Calibri" panose="020F0502020204030204"/>
              <a:ea typeface="+mn-ea"/>
              <a:cs typeface="+mn-cs"/>
            </a:endParaRPr>
          </a:p>
        </p:txBody>
      </p:sp>
      <p:pic>
        <p:nvPicPr>
          <p:cNvPr id="3" name="Picture 2">
            <a:extLst>
              <a:ext uri="{FF2B5EF4-FFF2-40B4-BE49-F238E27FC236}">
                <a16:creationId xmlns:a16="http://schemas.microsoft.com/office/drawing/2014/main" id="{B08AF1FF-FB0D-4E17-B6C6-7691633FCE28}"/>
              </a:ext>
            </a:extLst>
          </p:cNvPr>
          <p:cNvPicPr>
            <a:picLocks noChangeAspect="1"/>
          </p:cNvPicPr>
          <p:nvPr/>
        </p:nvPicPr>
        <p:blipFill>
          <a:blip r:embed="rId2"/>
          <a:stretch>
            <a:fillRect/>
          </a:stretch>
        </p:blipFill>
        <p:spPr>
          <a:xfrm>
            <a:off x="5064985" y="1400887"/>
            <a:ext cx="6591300" cy="4210050"/>
          </a:xfrm>
          <a:prstGeom prst="rect">
            <a:avLst/>
          </a:prstGeom>
        </p:spPr>
      </p:pic>
    </p:spTree>
    <p:extLst>
      <p:ext uri="{BB962C8B-B14F-4D97-AF65-F5344CB8AC3E}">
        <p14:creationId xmlns:p14="http://schemas.microsoft.com/office/powerpoint/2010/main" val="3110069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88D421-EF3B-4264-91A4-19E4E9FB0FEB}"/>
              </a:ext>
            </a:extLst>
          </p:cNvPr>
          <p:cNvSpPr txBox="1">
            <a:spLocks/>
          </p:cNvSpPr>
          <p:nvPr/>
        </p:nvSpPr>
        <p:spPr>
          <a:xfrm>
            <a:off x="322839" y="64791"/>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solidFill>
                  <a:prstClr val="white"/>
                </a:solidFill>
                <a:latin typeface="Calibri" panose="020F0502020204030204"/>
                <a:ea typeface="+mn-ea"/>
                <a:cs typeface="+mn-cs"/>
              </a:rPr>
              <a:t>Linear Regression Model</a:t>
            </a:r>
          </a:p>
        </p:txBody>
      </p:sp>
      <p:sp>
        <p:nvSpPr>
          <p:cNvPr id="9" name="Content Placeholder 13">
            <a:extLst>
              <a:ext uri="{FF2B5EF4-FFF2-40B4-BE49-F238E27FC236}">
                <a16:creationId xmlns:a16="http://schemas.microsoft.com/office/drawing/2014/main" id="{50EA8CEA-BD51-4903-A8FF-BFFEC1FA5CAB}"/>
              </a:ext>
            </a:extLst>
          </p:cNvPr>
          <p:cNvSpPr txBox="1">
            <a:spLocks/>
          </p:cNvSpPr>
          <p:nvPr/>
        </p:nvSpPr>
        <p:spPr>
          <a:xfrm>
            <a:off x="177723" y="4004424"/>
            <a:ext cx="11406707" cy="145075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400" dirty="0"/>
              <a:t>Here, it can be seen that p-value of the F-statistic is &lt; 2.2e-16, which is highly significant. This means that, at least, one of the predictor variables is significantly related to the outcome variable. </a:t>
            </a:r>
          </a:p>
          <a:p>
            <a:r>
              <a:rPr lang="en-US" sz="1400" dirty="0"/>
              <a:t>In our model, with DD time and UD time as predictor variables, the adjusted R2 = 0.99, meaning that “99% of the variance in the measure of </a:t>
            </a:r>
            <a:r>
              <a:rPr lang="en-US" sz="1400" dirty="0" err="1"/>
              <a:t>TT.time</a:t>
            </a:r>
            <a:r>
              <a:rPr lang="en-US" sz="1400" dirty="0"/>
              <a:t> can be predicted by DD time and UD time.</a:t>
            </a:r>
          </a:p>
        </p:txBody>
      </p:sp>
      <p:pic>
        <p:nvPicPr>
          <p:cNvPr id="4" name="Picture 3">
            <a:extLst>
              <a:ext uri="{FF2B5EF4-FFF2-40B4-BE49-F238E27FC236}">
                <a16:creationId xmlns:a16="http://schemas.microsoft.com/office/drawing/2014/main" id="{D48E3774-127D-4ABF-9948-F4D7FC0EC497}"/>
              </a:ext>
            </a:extLst>
          </p:cNvPr>
          <p:cNvPicPr>
            <a:picLocks noChangeAspect="1"/>
          </p:cNvPicPr>
          <p:nvPr/>
        </p:nvPicPr>
        <p:blipFill>
          <a:blip r:embed="rId2"/>
          <a:stretch>
            <a:fillRect/>
          </a:stretch>
        </p:blipFill>
        <p:spPr>
          <a:xfrm>
            <a:off x="322839" y="1006453"/>
            <a:ext cx="6087325" cy="2781688"/>
          </a:xfrm>
          <a:prstGeom prst="rect">
            <a:avLst/>
          </a:prstGeom>
        </p:spPr>
      </p:pic>
    </p:spTree>
    <p:extLst>
      <p:ext uri="{BB962C8B-B14F-4D97-AF65-F5344CB8AC3E}">
        <p14:creationId xmlns:p14="http://schemas.microsoft.com/office/powerpoint/2010/main" val="4278331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88D421-EF3B-4264-91A4-19E4E9FB0FEB}"/>
              </a:ext>
            </a:extLst>
          </p:cNvPr>
          <p:cNvSpPr txBox="1">
            <a:spLocks/>
          </p:cNvSpPr>
          <p:nvPr/>
        </p:nvSpPr>
        <p:spPr>
          <a:xfrm>
            <a:off x="406828" y="4296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solidFill>
                  <a:prstClr val="white"/>
                </a:solidFill>
                <a:latin typeface="Calibri" panose="020F0502020204030204"/>
                <a:ea typeface="+mn-ea"/>
                <a:cs typeface="+mn-cs"/>
              </a:rPr>
              <a:t>Diagnostics plot of MLM</a:t>
            </a:r>
          </a:p>
        </p:txBody>
      </p:sp>
      <p:sp>
        <p:nvSpPr>
          <p:cNvPr id="10" name="Content Placeholder 2">
            <a:extLst>
              <a:ext uri="{FF2B5EF4-FFF2-40B4-BE49-F238E27FC236}">
                <a16:creationId xmlns:a16="http://schemas.microsoft.com/office/drawing/2014/main" id="{F8A7F01F-A66C-4D68-A044-A4CC98AD5889}"/>
              </a:ext>
            </a:extLst>
          </p:cNvPr>
          <p:cNvSpPr>
            <a:spLocks noGrp="1"/>
          </p:cNvSpPr>
          <p:nvPr>
            <p:ph idx="1"/>
          </p:nvPr>
        </p:nvSpPr>
        <p:spPr>
          <a:xfrm>
            <a:off x="6980621" y="1443496"/>
            <a:ext cx="4804551" cy="4632564"/>
          </a:xfrm>
        </p:spPr>
        <p:txBody>
          <a:bodyPr>
            <a:normAutofit fontScale="55000" lnSpcReduction="20000"/>
          </a:bodyPr>
          <a:lstStyle/>
          <a:p>
            <a:r>
              <a:rPr lang="en-US" dirty="0"/>
              <a:t>From the </a:t>
            </a:r>
            <a:r>
              <a:rPr lang="en-US" dirty="0" err="1"/>
              <a:t>Residulas</a:t>
            </a:r>
            <a:r>
              <a:rPr lang="en-US" dirty="0"/>
              <a:t> vs Fitted curve, we can see if residuals have non-linear patterns. There could be a non-linear relationship between predictor variables and an outcome variable and the pattern could show up in this plot if the model doesn’t capture the non-linear relationship. Here we can see equally spread residuals around a horizontal line without distinct patterns, that is a good indication we don’t have non-linear relationships.</a:t>
            </a:r>
          </a:p>
          <a:p>
            <a:endParaRPr lang="en-US" dirty="0"/>
          </a:p>
          <a:p>
            <a:r>
              <a:rPr lang="en-US" dirty="0"/>
              <a:t>The Q-Q plot shows if residuals are normally distributed. Here the residuals follow a straight line well.</a:t>
            </a:r>
          </a:p>
          <a:p>
            <a:endParaRPr lang="en-US" dirty="0"/>
          </a:p>
          <a:p>
            <a:r>
              <a:rPr lang="en-US" dirty="0"/>
              <a:t>Scale-Location plot shows if residuals are spread equally along the ranges of predictors. This is how we can check the assumption of equal variance (homoscedasticity). It’s good that we can see a horizontal line with equally (randomly) spread points.</a:t>
            </a:r>
          </a:p>
          <a:p>
            <a:endParaRPr lang="en-US" dirty="0"/>
          </a:p>
          <a:p>
            <a:r>
              <a:rPr lang="en-US" dirty="0"/>
              <a:t>Residuals vs Leverage plot helps us to find influential cases. we can barely see Cook’s distance lines (a red dashed line) because all cases are well inside of the Cook’s distance lines.</a:t>
            </a:r>
          </a:p>
        </p:txBody>
      </p:sp>
      <p:pic>
        <p:nvPicPr>
          <p:cNvPr id="4" name="Picture 3">
            <a:extLst>
              <a:ext uri="{FF2B5EF4-FFF2-40B4-BE49-F238E27FC236}">
                <a16:creationId xmlns:a16="http://schemas.microsoft.com/office/drawing/2014/main" id="{8553EB14-39A3-4148-8AA5-5C862F52EAEA}"/>
              </a:ext>
            </a:extLst>
          </p:cNvPr>
          <p:cNvPicPr>
            <a:picLocks noChangeAspect="1"/>
          </p:cNvPicPr>
          <p:nvPr/>
        </p:nvPicPr>
        <p:blipFill>
          <a:blip r:embed="rId2"/>
          <a:stretch>
            <a:fillRect/>
          </a:stretch>
        </p:blipFill>
        <p:spPr>
          <a:xfrm>
            <a:off x="179771" y="1333500"/>
            <a:ext cx="6800850" cy="4191000"/>
          </a:xfrm>
          <a:prstGeom prst="rect">
            <a:avLst/>
          </a:prstGeom>
        </p:spPr>
      </p:pic>
    </p:spTree>
    <p:extLst>
      <p:ext uri="{BB962C8B-B14F-4D97-AF65-F5344CB8AC3E}">
        <p14:creationId xmlns:p14="http://schemas.microsoft.com/office/powerpoint/2010/main" val="362152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D7162-0B1E-4D3D-ACF3-7D014F5B65DE}"/>
              </a:ext>
            </a:extLst>
          </p:cNvPr>
          <p:cNvSpPr>
            <a:spLocks noGrp="1"/>
          </p:cNvSpPr>
          <p:nvPr>
            <p:ph type="title"/>
          </p:nvPr>
        </p:nvSpPr>
        <p:spPr>
          <a:xfrm>
            <a:off x="979397" y="204890"/>
            <a:ext cx="9404723" cy="1400530"/>
          </a:xfrm>
        </p:spPr>
        <p:txBody>
          <a:bodyPr/>
          <a:lstStyle/>
          <a:p>
            <a:r>
              <a:rPr lang="en-US" dirty="0"/>
              <a:t>Conclusion</a:t>
            </a:r>
          </a:p>
        </p:txBody>
      </p:sp>
      <p:sp>
        <p:nvSpPr>
          <p:cNvPr id="3" name="Content Placeholder 2">
            <a:extLst>
              <a:ext uri="{FF2B5EF4-FFF2-40B4-BE49-F238E27FC236}">
                <a16:creationId xmlns:a16="http://schemas.microsoft.com/office/drawing/2014/main" id="{44A14F0E-5E52-4216-BE85-FDE14F9DDCFE}"/>
              </a:ext>
            </a:extLst>
          </p:cNvPr>
          <p:cNvSpPr>
            <a:spLocks noGrp="1"/>
          </p:cNvSpPr>
          <p:nvPr>
            <p:ph idx="1"/>
          </p:nvPr>
        </p:nvSpPr>
        <p:spPr>
          <a:xfrm>
            <a:off x="795663" y="1331259"/>
            <a:ext cx="9331103" cy="4514064"/>
          </a:xfrm>
        </p:spPr>
        <p:txBody>
          <a:bodyPr>
            <a:normAutofit fontScale="92500" lnSpcReduction="10000"/>
          </a:bodyPr>
          <a:lstStyle/>
          <a:p>
            <a:r>
              <a:rPr lang="en-US" dirty="0"/>
              <a:t>From our statistical Analysis, we can see that total time for one subject to put in the keystroke of designated password gradually changes with repetition and session. We have demonstrated the difference with graphical analysis such as plots, boxplot, histogram, density plots. Also, we performed a two tailed </a:t>
            </a:r>
            <a:r>
              <a:rPr lang="en-US" dirty="0" err="1"/>
              <a:t>t.test</a:t>
            </a:r>
            <a:r>
              <a:rPr lang="en-US" dirty="0"/>
              <a:t> to determine if there is a significant difference between the means of two groups. </a:t>
            </a:r>
          </a:p>
          <a:p>
            <a:r>
              <a:rPr lang="en-US" dirty="0"/>
              <a:t>Later, we demonstrated that there are total time differences for every subjects as the vary in mean total time.</a:t>
            </a:r>
          </a:p>
          <a:p>
            <a:r>
              <a:rPr lang="en-US" dirty="0"/>
              <a:t>Lastly, we developed a Linear Regression Model to predict the value of a dependent variable which is Total Time based on an independent variable. The greater the linear relationship between the independent variable and the dependent variable, the more accurate is the prediction. </a:t>
            </a:r>
          </a:p>
          <a:p>
            <a:r>
              <a:rPr lang="en-US" dirty="0"/>
              <a:t>We Also developed a multiple linear regression with total time as a response variable with DD time, UD Time and Hold time as predictor variables. </a:t>
            </a:r>
          </a:p>
        </p:txBody>
      </p:sp>
    </p:spTree>
    <p:extLst>
      <p:ext uri="{BB962C8B-B14F-4D97-AF65-F5344CB8AC3E}">
        <p14:creationId xmlns:p14="http://schemas.microsoft.com/office/powerpoint/2010/main" val="687528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67D5BF-2FC4-45D9-BF0F-110D1BD27A0A}"/>
              </a:ext>
            </a:extLst>
          </p:cNvPr>
          <p:cNvSpPr>
            <a:spLocks noGrp="1"/>
          </p:cNvSpPr>
          <p:nvPr>
            <p:ph type="title"/>
          </p:nvPr>
        </p:nvSpPr>
        <p:spPr/>
        <p:txBody>
          <a:bodyPr/>
          <a:lstStyle/>
          <a:p>
            <a:r>
              <a:rPr lang="en-US" dirty="0"/>
              <a:t>Background</a:t>
            </a:r>
          </a:p>
        </p:txBody>
      </p:sp>
      <p:sp>
        <p:nvSpPr>
          <p:cNvPr id="5" name="Content Placeholder 4">
            <a:extLst>
              <a:ext uri="{FF2B5EF4-FFF2-40B4-BE49-F238E27FC236}">
                <a16:creationId xmlns:a16="http://schemas.microsoft.com/office/drawing/2014/main" id="{E913EA14-D623-4C86-BB04-BB40FC1D2E85}"/>
              </a:ext>
            </a:extLst>
          </p:cNvPr>
          <p:cNvSpPr>
            <a:spLocks noGrp="1"/>
          </p:cNvSpPr>
          <p:nvPr>
            <p:ph idx="1"/>
          </p:nvPr>
        </p:nvSpPr>
        <p:spPr>
          <a:xfrm>
            <a:off x="752934" y="1540170"/>
            <a:ext cx="8946541" cy="4195481"/>
          </a:xfrm>
        </p:spPr>
        <p:txBody>
          <a:bodyPr>
            <a:normAutofit/>
          </a:bodyPr>
          <a:lstStyle/>
          <a:p>
            <a:pPr>
              <a:buFont typeface="Arial" panose="020B0604020202020204" pitchFamily="34" charset="0"/>
              <a:buChar char="•"/>
            </a:pPr>
            <a:r>
              <a:rPr lang="en-US" dirty="0"/>
              <a:t> Keystroke dynamics means the analysis of typing rhythms to discriminate among users.</a:t>
            </a:r>
          </a:p>
          <a:p>
            <a:pPr>
              <a:buFont typeface="Arial" panose="020B0604020202020204" pitchFamily="34" charset="0"/>
              <a:buChar char="•"/>
            </a:pPr>
            <a:r>
              <a:rPr lang="en-US" dirty="0"/>
              <a:t> Dr. Roy </a:t>
            </a:r>
            <a:r>
              <a:rPr lang="en-US" dirty="0" err="1"/>
              <a:t>Maxian</a:t>
            </a:r>
            <a:r>
              <a:rPr lang="en-US" dirty="0"/>
              <a:t> and colleagues recruited 51 subjects at CMU who have typed a passcode for a  specific system.</a:t>
            </a:r>
          </a:p>
          <a:p>
            <a:pPr>
              <a:buFont typeface="Arial" panose="020B0604020202020204" pitchFamily="34" charset="0"/>
              <a:buChar char="•"/>
            </a:pPr>
            <a:r>
              <a:rPr lang="en-US" dirty="0"/>
              <a:t> Subjects completed 8 data-collection sessions (of 50 passwords each), for a total of 400 password-typing samples. They waited at least one day between sessions, to capture some of the day-to-day variation of each subject’s typing.</a:t>
            </a:r>
          </a:p>
          <a:p>
            <a:pPr>
              <a:buFont typeface="Arial" panose="020B0604020202020204" pitchFamily="34" charset="0"/>
              <a:buChar char="•"/>
            </a:pPr>
            <a:r>
              <a:rPr lang="en-US" dirty="0"/>
              <a:t> In this research they collected a keystroke dynamics data set, developed an evaluation procedure, and measured the performance of a range of anomaly-detection algorithms so that the results can be compared on an equal basis.</a:t>
            </a:r>
          </a:p>
        </p:txBody>
      </p:sp>
    </p:spTree>
    <p:extLst>
      <p:ext uri="{BB962C8B-B14F-4D97-AF65-F5344CB8AC3E}">
        <p14:creationId xmlns:p14="http://schemas.microsoft.com/office/powerpoint/2010/main" val="37580702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0D44B-2BDF-403D-B5C0-F6C0FD55B9D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A13D5F0-56FA-4D66-A053-863A3B7E5B34}"/>
              </a:ext>
            </a:extLst>
          </p:cNvPr>
          <p:cNvSpPr>
            <a:spLocks noGrp="1"/>
          </p:cNvSpPr>
          <p:nvPr>
            <p:ph idx="1"/>
          </p:nvPr>
        </p:nvSpPr>
        <p:spPr>
          <a:xfrm>
            <a:off x="646111" y="1245801"/>
            <a:ext cx="8946541" cy="4195481"/>
          </a:xfrm>
        </p:spPr>
        <p:txBody>
          <a:bodyPr>
            <a:normAutofit fontScale="55000" lnSpcReduction="20000"/>
          </a:bodyPr>
          <a:lstStyle/>
          <a:p>
            <a:r>
              <a:rPr lang="en-US" dirty="0"/>
              <a:t>https://www.cs.cmu.edu/~keystroke/KillourhyMaxion09.pdf</a:t>
            </a:r>
          </a:p>
          <a:p>
            <a:r>
              <a:rPr lang="en-US" dirty="0"/>
              <a:t>https://www.cs.cmu.edu/~keystroke/</a:t>
            </a:r>
          </a:p>
          <a:p>
            <a:r>
              <a:rPr lang="en-US" dirty="0">
                <a:hlinkClick r:id="rId2"/>
              </a:rPr>
              <a:t>https://github.com/RoyMaxion/RoyMaxion.github.io/blob/master/projects/keystroke-benchmark/evaluation-script.R</a:t>
            </a:r>
            <a:endParaRPr lang="en-US" dirty="0"/>
          </a:p>
          <a:p>
            <a:r>
              <a:rPr lang="en-US" dirty="0">
                <a:hlinkClick r:id="rId3"/>
              </a:rPr>
              <a:t>http://r-statistics.co/Linear-Regression.html</a:t>
            </a:r>
            <a:endParaRPr lang="en-US" dirty="0"/>
          </a:p>
          <a:p>
            <a:r>
              <a:rPr lang="en-US" dirty="0">
                <a:hlinkClick r:id="rId4"/>
              </a:rPr>
              <a:t>http://www.sthda.com/english/articles/40-regression-analysis/168-multiple-linear-regression-in-r/</a:t>
            </a:r>
            <a:endParaRPr lang="en-US" dirty="0"/>
          </a:p>
          <a:p>
            <a:r>
              <a:rPr lang="fr-FR" dirty="0">
                <a:hlinkClick r:id="rId5"/>
              </a:rPr>
              <a:t>https://stackoverflow.com/questions/65124061/confusion-matrix-for-a-logistic-model</a:t>
            </a:r>
            <a:endParaRPr lang="fr-FR" dirty="0"/>
          </a:p>
          <a:p>
            <a:r>
              <a:rPr lang="en-US" dirty="0">
                <a:hlinkClick r:id="rId6"/>
              </a:rPr>
              <a:t>https://github.com/cran/sparklyr/blob/c0effdbed11c95e42ea37193b1cfe2516217516b/R/ml_classification_logistic_regression.R</a:t>
            </a:r>
            <a:endParaRPr lang="en-US" dirty="0"/>
          </a:p>
          <a:p>
            <a:r>
              <a:rPr lang="en-US" dirty="0">
                <a:hlinkClick r:id="rId7"/>
              </a:rPr>
              <a:t>https://towardsdatascience.com/understanding-boxplots-5e2df7bcbd51</a:t>
            </a:r>
            <a:endParaRPr lang="en-US" dirty="0"/>
          </a:p>
          <a:p>
            <a:r>
              <a:rPr lang="en-US" dirty="0">
                <a:hlinkClick r:id="rId8"/>
              </a:rPr>
              <a:t>https://www.statmethods.net/graphs/density.html</a:t>
            </a:r>
            <a:endParaRPr lang="en-US" dirty="0"/>
          </a:p>
          <a:p>
            <a:r>
              <a:rPr lang="en-US" dirty="0">
                <a:hlinkClick r:id="rId9"/>
              </a:rPr>
              <a:t>http://www.sthda.com/english/wiki/unpaired-two-samples-t-test-in-r</a:t>
            </a:r>
            <a:endParaRPr lang="en-US" dirty="0"/>
          </a:p>
          <a:p>
            <a:r>
              <a:rPr lang="en-US" dirty="0">
                <a:hlinkClick r:id="rId10"/>
              </a:rPr>
              <a:t>https://data.library.virginia.edu/diagnostic-plots/</a:t>
            </a:r>
            <a:endParaRPr lang="en-US" dirty="0"/>
          </a:p>
          <a:p>
            <a:r>
              <a:rPr lang="en-US" dirty="0">
                <a:hlinkClick r:id="rId11"/>
              </a:rPr>
              <a:t>https://statisticsbyjim.com/regression/choosing-regression-analysis/</a:t>
            </a:r>
            <a:endParaRPr lang="en-US" dirty="0"/>
          </a:p>
          <a:p>
            <a:r>
              <a:rPr lang="en-US" dirty="0">
                <a:hlinkClick r:id="rId12"/>
              </a:rPr>
              <a:t>https://www.investopedia.com/terms/m/mlr.asp</a:t>
            </a:r>
            <a:endParaRPr lang="en-US" dirty="0"/>
          </a:p>
          <a:p>
            <a:r>
              <a:rPr lang="en-US" dirty="0"/>
              <a:t>https://www.northeastern.edu/graduate/blog/statistical-modeling-for-data-analysis/</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802329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67D5BF-2FC4-45D9-BF0F-110D1BD27A0A}"/>
              </a:ext>
            </a:extLst>
          </p:cNvPr>
          <p:cNvSpPr>
            <a:spLocks noGrp="1"/>
          </p:cNvSpPr>
          <p:nvPr>
            <p:ph type="title"/>
          </p:nvPr>
        </p:nvSpPr>
        <p:spPr/>
        <p:txBody>
          <a:bodyPr/>
          <a:lstStyle/>
          <a:p>
            <a:r>
              <a:rPr lang="en-US" dirty="0"/>
              <a:t>Objective</a:t>
            </a:r>
          </a:p>
        </p:txBody>
      </p:sp>
      <p:sp>
        <p:nvSpPr>
          <p:cNvPr id="5" name="Content Placeholder 4">
            <a:extLst>
              <a:ext uri="{FF2B5EF4-FFF2-40B4-BE49-F238E27FC236}">
                <a16:creationId xmlns:a16="http://schemas.microsoft.com/office/drawing/2014/main" id="{E913EA14-D623-4C86-BB04-BB40FC1D2E85}"/>
              </a:ext>
            </a:extLst>
          </p:cNvPr>
          <p:cNvSpPr>
            <a:spLocks noGrp="1"/>
          </p:cNvSpPr>
          <p:nvPr>
            <p:ph idx="1"/>
          </p:nvPr>
        </p:nvSpPr>
        <p:spPr>
          <a:xfrm>
            <a:off x="875201" y="1668357"/>
            <a:ext cx="8946541" cy="4195481"/>
          </a:xfrm>
        </p:spPr>
        <p:txBody>
          <a:bodyPr>
            <a:normAutofit/>
          </a:bodyPr>
          <a:lstStyle/>
          <a:p>
            <a:pPr>
              <a:buFont typeface="Arial" panose="020B0604020202020204" pitchFamily="34" charset="0"/>
              <a:buChar char="•"/>
            </a:pPr>
            <a:r>
              <a:rPr lang="en-US" dirty="0"/>
              <a:t> Our objective is to evaluate whether a user is consistent over time in how they type a given passcode. </a:t>
            </a:r>
          </a:p>
          <a:p>
            <a:pPr>
              <a:buFont typeface="Arial" panose="020B0604020202020204" pitchFamily="34" charset="0"/>
              <a:buChar char="•"/>
            </a:pPr>
            <a:r>
              <a:rPr lang="en-US" dirty="0"/>
              <a:t> Also, we compare total time for password input between random users to observe if there is any significance difference.</a:t>
            </a:r>
          </a:p>
          <a:p>
            <a:pPr>
              <a:buFont typeface="Arial" panose="020B0604020202020204" pitchFamily="34" charset="0"/>
              <a:buChar char="•"/>
            </a:pPr>
            <a:r>
              <a:rPr lang="en-US" dirty="0"/>
              <a:t> We develop a formal and appropriate statistical analysis of the data set.</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105051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C529C3-3AE6-4F30-BEC7-98CB47583FE9}"/>
              </a:ext>
            </a:extLst>
          </p:cNvPr>
          <p:cNvSpPr>
            <a:spLocks noGrp="1"/>
          </p:cNvSpPr>
          <p:nvPr>
            <p:ph type="title"/>
          </p:nvPr>
        </p:nvSpPr>
        <p:spPr/>
        <p:txBody>
          <a:bodyPr/>
          <a:lstStyle/>
          <a:p>
            <a:r>
              <a:rPr lang="en-US" dirty="0"/>
              <a:t>Data</a:t>
            </a:r>
          </a:p>
        </p:txBody>
      </p:sp>
      <p:sp>
        <p:nvSpPr>
          <p:cNvPr id="5" name="Content Placeholder 4">
            <a:extLst>
              <a:ext uri="{FF2B5EF4-FFF2-40B4-BE49-F238E27FC236}">
                <a16:creationId xmlns:a16="http://schemas.microsoft.com/office/drawing/2014/main" id="{57DF7665-365A-4393-8990-DC4251291CC9}"/>
              </a:ext>
            </a:extLst>
          </p:cNvPr>
          <p:cNvSpPr>
            <a:spLocks noGrp="1"/>
          </p:cNvSpPr>
          <p:nvPr>
            <p:ph idx="1"/>
          </p:nvPr>
        </p:nvSpPr>
        <p:spPr>
          <a:xfrm>
            <a:off x="710205" y="1331259"/>
            <a:ext cx="8946541" cy="4195481"/>
          </a:xfrm>
        </p:spPr>
        <p:txBody>
          <a:bodyPr>
            <a:normAutofit fontScale="92500" lnSpcReduction="10000"/>
          </a:bodyPr>
          <a:lstStyle/>
          <a:p>
            <a:pPr>
              <a:buFont typeface="Arial" panose="020B0604020202020204" pitchFamily="34" charset="0"/>
              <a:buChar char="•"/>
            </a:pPr>
            <a:r>
              <a:rPr lang="en-US" dirty="0"/>
              <a:t> We have been provided with the typing data from 51 subjects, each typing 400 repetitions of a password in 8 sessions.</a:t>
            </a:r>
          </a:p>
          <a:p>
            <a:pPr>
              <a:buFont typeface="Arial" panose="020B0604020202020204" pitchFamily="34" charset="0"/>
              <a:buChar char="•"/>
            </a:pPr>
            <a:r>
              <a:rPr lang="en-US" dirty="0"/>
              <a:t>There are 31 various timing features used by researchers  were extracted from the raw data.</a:t>
            </a:r>
          </a:p>
          <a:p>
            <a:pPr>
              <a:buFont typeface="Arial" panose="020B0604020202020204" pitchFamily="34" charset="0"/>
              <a:buChar char="•"/>
            </a:pPr>
            <a:r>
              <a:rPr lang="en-US" dirty="0"/>
              <a:t>We can classify the variable into 3 classes, the </a:t>
            </a:r>
            <a:r>
              <a:rPr lang="en-US" dirty="0" err="1"/>
              <a:t>keydown-keydown</a:t>
            </a:r>
            <a:r>
              <a:rPr lang="en-US" dirty="0"/>
              <a:t> times and hold times, </a:t>
            </a:r>
            <a:r>
              <a:rPr lang="en-US" dirty="0" err="1"/>
              <a:t>keydown-keyup</a:t>
            </a:r>
            <a:r>
              <a:rPr lang="en-US" dirty="0"/>
              <a:t> times. </a:t>
            </a:r>
          </a:p>
          <a:p>
            <a:pPr>
              <a:buFont typeface="Arial" panose="020B0604020202020204" pitchFamily="34" charset="0"/>
              <a:buChar char="•"/>
            </a:pPr>
            <a:r>
              <a:rPr lang="en-US" dirty="0"/>
              <a:t>During Analysis, we will be refereeing these variables types as- </a:t>
            </a:r>
          </a:p>
          <a:p>
            <a:pPr lvl="2">
              <a:buFont typeface="Arial" panose="020B0604020202020204" pitchFamily="34" charset="0"/>
              <a:buChar char="•"/>
            </a:pPr>
            <a:r>
              <a:rPr lang="en-US" b="1" dirty="0" err="1"/>
              <a:t>Keydown-Keydown</a:t>
            </a:r>
            <a:r>
              <a:rPr lang="en-US" b="1" dirty="0"/>
              <a:t> Time  -&gt; </a:t>
            </a:r>
            <a:r>
              <a:rPr lang="en-US" b="1" dirty="0" err="1"/>
              <a:t>DD.Time</a:t>
            </a:r>
            <a:endParaRPr lang="en-US" b="1" dirty="0"/>
          </a:p>
          <a:p>
            <a:pPr lvl="2">
              <a:buFont typeface="Arial" panose="020B0604020202020204" pitchFamily="34" charset="0"/>
              <a:buChar char="•"/>
            </a:pPr>
            <a:r>
              <a:rPr lang="en-US" b="1" dirty="0" err="1"/>
              <a:t>Keydown-Keyup</a:t>
            </a:r>
            <a:r>
              <a:rPr lang="en-US" b="1" dirty="0"/>
              <a:t> Time  -&gt; </a:t>
            </a:r>
            <a:r>
              <a:rPr lang="en-US" b="1" dirty="0" err="1"/>
              <a:t>UD.Time</a:t>
            </a:r>
            <a:endParaRPr lang="en-US" b="1" dirty="0"/>
          </a:p>
          <a:p>
            <a:pPr lvl="2">
              <a:buFont typeface="Arial" panose="020B0604020202020204" pitchFamily="34" charset="0"/>
              <a:buChar char="•"/>
            </a:pPr>
            <a:r>
              <a:rPr lang="en-US" b="1" dirty="0" err="1"/>
              <a:t>Keyhold</a:t>
            </a:r>
            <a:r>
              <a:rPr lang="en-US" b="1" dirty="0"/>
              <a:t> Times  -&gt; </a:t>
            </a:r>
            <a:r>
              <a:rPr lang="en-US" b="1" dirty="0" err="1"/>
              <a:t>Hold.Time</a:t>
            </a:r>
            <a:endParaRPr lang="en-US" b="1" dirty="0"/>
          </a:p>
          <a:p>
            <a:pPr>
              <a:buFont typeface="Arial" panose="020B0604020202020204" pitchFamily="34" charset="0"/>
              <a:buChar char="•"/>
            </a:pPr>
            <a:r>
              <a:rPr lang="en-US" dirty="0"/>
              <a:t> We summed up the timing variables for each repetition during password input, this variable will be referred as , </a:t>
            </a:r>
            <a:r>
              <a:rPr lang="en-US" b="1" dirty="0"/>
              <a:t>Total Time -&gt; </a:t>
            </a:r>
            <a:r>
              <a:rPr lang="en-US" b="1" dirty="0" err="1"/>
              <a:t>TT.Time</a:t>
            </a:r>
            <a:endParaRPr lang="en-US" b="1" dirty="0"/>
          </a:p>
        </p:txBody>
      </p:sp>
    </p:spTree>
    <p:extLst>
      <p:ext uri="{BB962C8B-B14F-4D97-AF65-F5344CB8AC3E}">
        <p14:creationId xmlns:p14="http://schemas.microsoft.com/office/powerpoint/2010/main" val="2983579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2B8CA3-0EB9-4C8E-A37A-46DF020CC97B}"/>
              </a:ext>
            </a:extLst>
          </p:cNvPr>
          <p:cNvSpPr>
            <a:spLocks noGrp="1"/>
          </p:cNvSpPr>
          <p:nvPr>
            <p:ph type="title"/>
          </p:nvPr>
        </p:nvSpPr>
        <p:spPr>
          <a:xfrm>
            <a:off x="646111" y="281802"/>
            <a:ext cx="9404723" cy="1400530"/>
          </a:xfrm>
        </p:spPr>
        <p:txBody>
          <a:bodyPr/>
          <a:lstStyle/>
          <a:p>
            <a:r>
              <a:rPr lang="en-US" dirty="0"/>
              <a:t>Algorithm</a:t>
            </a:r>
          </a:p>
        </p:txBody>
      </p:sp>
      <p:graphicFrame>
        <p:nvGraphicFramePr>
          <p:cNvPr id="6" name="Content Placeholder 5">
            <a:extLst>
              <a:ext uri="{FF2B5EF4-FFF2-40B4-BE49-F238E27FC236}">
                <a16:creationId xmlns:a16="http://schemas.microsoft.com/office/drawing/2014/main" id="{98C47012-6840-4387-96E4-6895990511AF}"/>
              </a:ext>
            </a:extLst>
          </p:cNvPr>
          <p:cNvGraphicFramePr>
            <a:graphicFrameLocks noGrp="1"/>
          </p:cNvGraphicFramePr>
          <p:nvPr>
            <p:ph idx="1"/>
            <p:extLst>
              <p:ext uri="{D42A27DB-BD31-4B8C-83A1-F6EECF244321}">
                <p14:modId xmlns:p14="http://schemas.microsoft.com/office/powerpoint/2010/main" val="3814996470"/>
              </p:ext>
            </p:extLst>
          </p:nvPr>
        </p:nvGraphicFramePr>
        <p:xfrm>
          <a:off x="1103684" y="2027000"/>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9845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6E642-3183-491F-A736-683A23B6D201}"/>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183C171E-9311-4D56-9820-A854A0549B42}"/>
              </a:ext>
            </a:extLst>
          </p:cNvPr>
          <p:cNvSpPr>
            <a:spLocks noGrp="1"/>
          </p:cNvSpPr>
          <p:nvPr>
            <p:ph idx="1"/>
          </p:nvPr>
        </p:nvSpPr>
        <p:spPr>
          <a:xfrm>
            <a:off x="522198" y="1924731"/>
            <a:ext cx="8946541" cy="4195481"/>
          </a:xfrm>
        </p:spPr>
        <p:txBody>
          <a:bodyPr/>
          <a:lstStyle/>
          <a:p>
            <a:r>
              <a:rPr lang="en-US" dirty="0"/>
              <a:t>In next slides we will be observing the whether a user is consistent over time in how they type a given passcode by analyzing total time for per repetition and per session. </a:t>
            </a:r>
          </a:p>
          <a:p>
            <a:r>
              <a:rPr lang="en-US" dirty="0"/>
              <a:t>Also, we will be applying data visualization such as </a:t>
            </a:r>
            <a:r>
              <a:rPr lang="en-US" dirty="0" err="1"/>
              <a:t>BoxPlots</a:t>
            </a:r>
            <a:r>
              <a:rPr lang="en-US" dirty="0"/>
              <a:t>, Histograms, Density Plots to find out if there is any difference between session total times of subject 57</a:t>
            </a:r>
          </a:p>
          <a:p>
            <a:r>
              <a:rPr lang="en-US" dirty="0"/>
              <a:t>Then to compare the mean of two sessions, we will be doing a unpaired two-samples t-test .</a:t>
            </a:r>
          </a:p>
        </p:txBody>
      </p:sp>
    </p:spTree>
    <p:extLst>
      <p:ext uri="{BB962C8B-B14F-4D97-AF65-F5344CB8AC3E}">
        <p14:creationId xmlns:p14="http://schemas.microsoft.com/office/powerpoint/2010/main" val="345773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3A23BBA-A9A1-4861-87E2-3E8FFE70709E}"/>
              </a:ext>
            </a:extLst>
          </p:cNvPr>
          <p:cNvSpPr>
            <a:spLocks noGrp="1"/>
          </p:cNvSpPr>
          <p:nvPr>
            <p:ph type="title"/>
          </p:nvPr>
        </p:nvSpPr>
        <p:spPr>
          <a:xfrm>
            <a:off x="286671" y="84066"/>
            <a:ext cx="9533688" cy="1450757"/>
          </a:xfrm>
        </p:spPr>
        <p:txBody>
          <a:bodyPr>
            <a:normAutofit/>
          </a:bodyPr>
          <a:lstStyle/>
          <a:p>
            <a:r>
              <a:rPr lang="en-US" dirty="0"/>
              <a:t>Exploratory Data Analysis</a:t>
            </a:r>
          </a:p>
        </p:txBody>
      </p:sp>
      <p:pic>
        <p:nvPicPr>
          <p:cNvPr id="8" name="Content Placeholder 7">
            <a:extLst>
              <a:ext uri="{FF2B5EF4-FFF2-40B4-BE49-F238E27FC236}">
                <a16:creationId xmlns:a16="http://schemas.microsoft.com/office/drawing/2014/main" id="{CF0AC2DD-5497-4175-9906-4BF39BDD174D}"/>
              </a:ext>
            </a:extLst>
          </p:cNvPr>
          <p:cNvPicPr>
            <a:picLocks noChangeAspect="1"/>
          </p:cNvPicPr>
          <p:nvPr/>
        </p:nvPicPr>
        <p:blipFill rotWithShape="1">
          <a:blip r:embed="rId2"/>
          <a:srcRect l="1614" r="559" b="-4"/>
          <a:stretch/>
        </p:blipFill>
        <p:spPr bwMode="auto">
          <a:xfrm>
            <a:off x="7061804" y="690006"/>
            <a:ext cx="4768925" cy="28134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4A91CDE9-6F36-4E6C-A078-01C5F8FE61DD}"/>
              </a:ext>
            </a:extLst>
          </p:cNvPr>
          <p:cNvPicPr>
            <a:picLocks noChangeAspect="1"/>
          </p:cNvPicPr>
          <p:nvPr/>
        </p:nvPicPr>
        <p:blipFill rotWithShape="1">
          <a:blip r:embed="rId3"/>
          <a:srcRect l="2989" r="-4" b="-4"/>
          <a:stretch/>
        </p:blipFill>
        <p:spPr>
          <a:xfrm>
            <a:off x="7061804" y="3637133"/>
            <a:ext cx="4768925" cy="2937223"/>
          </a:xfrm>
          <a:prstGeom prst="rect">
            <a:avLst/>
          </a:prstGeom>
          <a:ln>
            <a:solidFill>
              <a:schemeClr val="tx1"/>
            </a:solidFill>
          </a:ln>
        </p:spPr>
      </p:pic>
      <p:sp>
        <p:nvSpPr>
          <p:cNvPr id="10" name="Content Placeholder 13">
            <a:extLst>
              <a:ext uri="{FF2B5EF4-FFF2-40B4-BE49-F238E27FC236}">
                <a16:creationId xmlns:a16="http://schemas.microsoft.com/office/drawing/2014/main" id="{1077FB48-C0F2-4BEA-A9F0-B66D0478E2F6}"/>
              </a:ext>
            </a:extLst>
          </p:cNvPr>
          <p:cNvSpPr>
            <a:spLocks noGrp="1"/>
          </p:cNvSpPr>
          <p:nvPr>
            <p:ph idx="1"/>
          </p:nvPr>
        </p:nvSpPr>
        <p:spPr>
          <a:xfrm>
            <a:off x="203225" y="1593910"/>
            <a:ext cx="6405063" cy="3670180"/>
          </a:xfrm>
        </p:spPr>
        <p:txBody>
          <a:bodyPr>
            <a:normAutofit/>
          </a:bodyPr>
          <a:lstStyle/>
          <a:p>
            <a:r>
              <a:rPr lang="en-US" dirty="0"/>
              <a:t>Here, We plotted Total Time vs Repetition Number for a single session for two random subjects. </a:t>
            </a:r>
          </a:p>
          <a:p>
            <a:r>
              <a:rPr lang="en-US" dirty="0"/>
              <a:t>From the plots, we can see that the trend of the Total Time vs Repetition Number is decreasing.</a:t>
            </a:r>
          </a:p>
          <a:p>
            <a:r>
              <a:rPr lang="en-US" dirty="0"/>
              <a:t>This means, with each repetition, the user get used to keystrokes of the password, hence reducing the total time.</a:t>
            </a:r>
          </a:p>
        </p:txBody>
      </p:sp>
    </p:spTree>
    <p:extLst>
      <p:ext uri="{BB962C8B-B14F-4D97-AF65-F5344CB8AC3E}">
        <p14:creationId xmlns:p14="http://schemas.microsoft.com/office/powerpoint/2010/main" val="1209812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3A23BBA-A9A1-4861-87E2-3E8FFE70709E}"/>
              </a:ext>
            </a:extLst>
          </p:cNvPr>
          <p:cNvSpPr>
            <a:spLocks noGrp="1"/>
          </p:cNvSpPr>
          <p:nvPr>
            <p:ph type="title"/>
          </p:nvPr>
        </p:nvSpPr>
        <p:spPr>
          <a:xfrm>
            <a:off x="286671" y="84066"/>
            <a:ext cx="9533688" cy="1450757"/>
          </a:xfrm>
        </p:spPr>
        <p:txBody>
          <a:bodyPr>
            <a:normAutofit/>
          </a:bodyPr>
          <a:lstStyle/>
          <a:p>
            <a:r>
              <a:rPr lang="en-US" dirty="0"/>
              <a:t>Exploratory Data Analysis</a:t>
            </a:r>
          </a:p>
        </p:txBody>
      </p:sp>
      <p:pic>
        <p:nvPicPr>
          <p:cNvPr id="6" name="Content Placeholder 5">
            <a:extLst>
              <a:ext uri="{FF2B5EF4-FFF2-40B4-BE49-F238E27FC236}">
                <a16:creationId xmlns:a16="http://schemas.microsoft.com/office/drawing/2014/main" id="{68E5E9C5-E686-4989-8C1C-40EE82D3091A}"/>
              </a:ext>
            </a:extLst>
          </p:cNvPr>
          <p:cNvPicPr>
            <a:picLocks noGrp="1" noChangeAspect="1"/>
          </p:cNvPicPr>
          <p:nvPr>
            <p:ph idx="1"/>
          </p:nvPr>
        </p:nvPicPr>
        <p:blipFill>
          <a:blip r:embed="rId2"/>
          <a:stretch>
            <a:fillRect/>
          </a:stretch>
        </p:blipFill>
        <p:spPr>
          <a:xfrm>
            <a:off x="5374064" y="1287290"/>
            <a:ext cx="5926111" cy="3395805"/>
          </a:xfrm>
          <a:ln>
            <a:solidFill>
              <a:schemeClr val="tx1"/>
            </a:solidFill>
          </a:ln>
        </p:spPr>
      </p:pic>
      <p:sp>
        <p:nvSpPr>
          <p:cNvPr id="7" name="Content Placeholder 13">
            <a:extLst>
              <a:ext uri="{FF2B5EF4-FFF2-40B4-BE49-F238E27FC236}">
                <a16:creationId xmlns:a16="http://schemas.microsoft.com/office/drawing/2014/main" id="{FBC41831-7C29-4C69-A42B-10056E4FC3C3}"/>
              </a:ext>
            </a:extLst>
          </p:cNvPr>
          <p:cNvSpPr txBox="1">
            <a:spLocks/>
          </p:cNvSpPr>
          <p:nvPr/>
        </p:nvSpPr>
        <p:spPr>
          <a:xfrm>
            <a:off x="218305" y="1658201"/>
            <a:ext cx="4638501" cy="145075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Here, We plotted Total Time vs Session Number for subject 25. </a:t>
            </a:r>
          </a:p>
          <a:p>
            <a:r>
              <a:rPr lang="en-US" dirty="0"/>
              <a:t>From the plots, we can see that the trend of the Total Time vs Repetition Number is decreasing, </a:t>
            </a:r>
          </a:p>
          <a:p>
            <a:r>
              <a:rPr lang="en-US" dirty="0"/>
              <a:t>This means, with each session, the user get used to keystrokes of the password, hence reducing the total time.</a:t>
            </a:r>
          </a:p>
        </p:txBody>
      </p:sp>
    </p:spTree>
    <p:extLst>
      <p:ext uri="{BB962C8B-B14F-4D97-AF65-F5344CB8AC3E}">
        <p14:creationId xmlns:p14="http://schemas.microsoft.com/office/powerpoint/2010/main" val="21351288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307</TotalTime>
  <Words>3069</Words>
  <Application>Microsoft Office PowerPoint</Application>
  <PresentationFormat>Widescreen</PresentationFormat>
  <Paragraphs>207</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Century Gothic</vt:lpstr>
      <vt:lpstr>Wingdings</vt:lpstr>
      <vt:lpstr>Wingdings 3</vt:lpstr>
      <vt:lpstr>Ion</vt:lpstr>
      <vt:lpstr>Comparing Anomaly-Detection Algorithms for Keystroke Dynamics</vt:lpstr>
      <vt:lpstr>Outline</vt:lpstr>
      <vt:lpstr>Background</vt:lpstr>
      <vt:lpstr>Objective</vt:lpstr>
      <vt:lpstr>Data</vt:lpstr>
      <vt:lpstr>Algorithm</vt:lpstr>
      <vt:lpstr>Exploratory Data Analysis</vt:lpstr>
      <vt:lpstr>Exploratory Data Analysis</vt:lpstr>
      <vt:lpstr>Exploratory Data Analysis</vt:lpstr>
      <vt:lpstr>PowerPoint Presentation</vt:lpstr>
      <vt:lpstr>PowerPoint Presentation</vt:lpstr>
      <vt:lpstr>PowerPoint Presentation</vt:lpstr>
      <vt:lpstr>Exploratory Data Analysis</vt:lpstr>
      <vt:lpstr>Exploratory Data Analysis</vt:lpstr>
      <vt:lpstr>Exploratory Data Analysis</vt:lpstr>
      <vt:lpstr>Exploratory Data Analysis</vt:lpstr>
      <vt:lpstr>Exploratory Data Analysis</vt:lpstr>
      <vt:lpstr>Exploratory Data Analysis</vt:lpstr>
      <vt:lpstr>Developing Statistical Model</vt:lpstr>
      <vt:lpstr>PowerPoint Presentation</vt:lpstr>
      <vt:lpstr>PowerPoint Presentation</vt:lpstr>
      <vt:lpstr>PowerPoint Presentation</vt:lpstr>
      <vt:lpstr>PowerPoint Presentation</vt:lpstr>
      <vt:lpstr>PowerPoint Presentation</vt:lpstr>
      <vt:lpstr>Developing Statistical Model</vt:lpstr>
      <vt:lpstr>PowerPoint Presentation</vt:lpstr>
      <vt:lpstr>PowerPoint Presentation</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Anomaly-Detection Algorithms for Keystroke Dynamics</dc:title>
  <dc:creator>Alam, Tahmid  - SDSU Student</dc:creator>
  <cp:lastModifiedBy>Alam, Tahmid  - SDSU Student</cp:lastModifiedBy>
  <cp:revision>2</cp:revision>
  <dcterms:created xsi:type="dcterms:W3CDTF">2021-12-16T00:46:49Z</dcterms:created>
  <dcterms:modified xsi:type="dcterms:W3CDTF">2021-12-16T05:54:17Z</dcterms:modified>
</cp:coreProperties>
</file>