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henx9e9ZrB/WM6CHn8R50/M+kb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fccda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fccd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fccda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fccd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fccda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fccd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" TargetMode="External"/><Relationship Id="rId4" Type="http://schemas.openxmlformats.org/officeDocument/2006/relationships/hyperlink" Target="https://www.who.int/emergencies/diseases/novel-coronavirus-2019/situation-report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991199" y="2953356"/>
            <a:ext cx="103056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400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Covid-19 Simulator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105850" y="6800850"/>
            <a:ext cx="80763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CSE413 - Simulation and Modeling Lab</a:t>
            </a:r>
            <a:endParaRPr sz="3200">
              <a:solidFill>
                <a:srgbClr val="264C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35ed7fccda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50" y="1963100"/>
            <a:ext cx="14541100" cy="60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12669529" y="1802090"/>
            <a:ext cx="458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pic>
        <p:nvPicPr>
          <p:cNvPr id="183" name="Google Shape;18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" y="2262200"/>
            <a:ext cx="7657525" cy="57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975" y="1136763"/>
            <a:ext cx="10800025" cy="801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86C8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8"/>
          <p:cNvGrpSpPr/>
          <p:nvPr/>
        </p:nvGrpSpPr>
        <p:grpSpPr>
          <a:xfrm>
            <a:off x="1267260" y="1059417"/>
            <a:ext cx="7195050" cy="7394418"/>
            <a:chOff x="0" y="66675"/>
            <a:chExt cx="9593400" cy="9859224"/>
          </a:xfrm>
        </p:grpSpPr>
        <p:sp>
          <p:nvSpPr>
            <p:cNvPr id="190" name="Google Shape;190;p8"/>
            <p:cNvSpPr txBox="1"/>
            <p:nvPr/>
          </p:nvSpPr>
          <p:spPr>
            <a:xfrm>
              <a:off x="0" y="66675"/>
              <a:ext cx="9593400" cy="164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999" u="none" cap="none" strike="noStrike">
                  <a:solidFill>
                    <a:srgbClr val="043262"/>
                  </a:solidFill>
                  <a:latin typeface="Arial"/>
                  <a:ea typeface="Arial"/>
                  <a:cs typeface="Arial"/>
                  <a:sym typeface="Arial"/>
                </a:rPr>
                <a:t>Key Takeaways</a:t>
              </a:r>
              <a:endParaRPr/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0" y="3721299"/>
              <a:ext cx="9593400" cy="6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Monte Carlo is ideal for uncertain forecasts.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The model shows possible outcomes, not certainties.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Useful for teaching, planning, and rapid prototyping.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Can be extended to more complex models.</a:t>
              </a: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rot="1112919">
            <a:off x="9774564" y="1736466"/>
            <a:ext cx="6968473" cy="7222712"/>
          </a:xfrm>
          <a:custGeom>
            <a:rect b="b" l="l" r="r" t="t"/>
            <a:pathLst>
              <a:path extrusionOk="0" h="7222712" w="6968473">
                <a:moveTo>
                  <a:pt x="0" y="0"/>
                </a:moveTo>
                <a:lnTo>
                  <a:pt x="6968472" y="0"/>
                </a:lnTo>
                <a:lnTo>
                  <a:pt x="6968472" y="7222712"/>
                </a:lnTo>
                <a:lnTo>
                  <a:pt x="0" y="7222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a conceptual graphic of people having an idea" id="193" name="Google Shape;193;p8"/>
          <p:cNvSpPr/>
          <p:nvPr/>
        </p:nvSpPr>
        <p:spPr>
          <a:xfrm>
            <a:off x="9630787" y="1911062"/>
            <a:ext cx="7256025" cy="6873519"/>
          </a:xfrm>
          <a:custGeom>
            <a:rect b="b" l="l" r="r" t="t"/>
            <a:pathLst>
              <a:path extrusionOk="0" h="6873519" w="7256025">
                <a:moveTo>
                  <a:pt x="0" y="0"/>
                </a:moveTo>
                <a:lnTo>
                  <a:pt x="7256026" y="0"/>
                </a:lnTo>
                <a:lnTo>
                  <a:pt x="7256026" y="6873520"/>
                </a:lnTo>
                <a:lnTo>
                  <a:pt x="0" y="6873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1028700" y="1951850"/>
            <a:ext cx="16230600" cy="6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Kaggle, “COVID-19 Bangladesh Dataset,” Kaggle.com, 2020. [Online]. Available: </a:t>
            </a:r>
            <a:r>
              <a:rPr b="0" i="0" lang="en-US" sz="3200" u="sng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123-456-7890</a:t>
            </a: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. [Accessed: May 29, 2025].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World Health Organization (WHO), “Coronavirus disease (COVID-19) Situation Reports,” World Health Organization, 2020. [Online]. Available: </a:t>
            </a:r>
            <a:r>
              <a:rPr b="0" i="0" lang="en-US" sz="3200" u="sng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https://www.who.int/emergencies/diseases/novel-coronavirus-2019/situation-reports</a:t>
            </a: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. [Accessed: May 29, 2025].</a:t>
            </a:r>
            <a:endParaRPr/>
          </a:p>
          <a:p>
            <a:pPr indent="-345440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P. E. McKnight and J. Najab, Monte Carlo Simulation and Resampling Methods for Social Science. New York: Springer, 2010.</a:t>
            </a:r>
            <a:endParaRPr b="0" i="0" sz="3200" u="none" cap="none" strike="noStrike">
              <a:solidFill>
                <a:srgbClr val="264C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4"/>
                </a:solidFill>
              </a:rPr>
              <a:t>Github: https://github.com/tahmidnasiftamal/Covid-19-Simulator-using-Matlab</a:t>
            </a:r>
            <a:endParaRPr sz="3200">
              <a:solidFill>
                <a:schemeClr val="accent4"/>
              </a:solidFill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1205475" y="608975"/>
            <a:ext cx="5711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"/>
          </a:p>
        </p:txBody>
      </p:sp>
      <p:sp>
        <p:nvSpPr>
          <p:cNvPr id="200" name="Google Shape;200;p10"/>
          <p:cNvSpPr txBox="1"/>
          <p:nvPr/>
        </p:nvSpPr>
        <p:spPr>
          <a:xfrm>
            <a:off x="17259300" y="9210675"/>
            <a:ext cx="1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/>
        </p:nvSpPr>
        <p:spPr>
          <a:xfrm>
            <a:off x="17259300" y="9210675"/>
            <a:ext cx="1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6912973" y="4238625"/>
            <a:ext cx="4462053" cy="18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Any Queries?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 rot="9173476">
            <a:off x="9934349" y="1609025"/>
            <a:ext cx="6033572" cy="7122504"/>
          </a:xfrm>
          <a:custGeom>
            <a:rect b="b" l="l" r="r" t="t"/>
            <a:pathLst>
              <a:path extrusionOk="0" h="7122504" w="6033572">
                <a:moveTo>
                  <a:pt x="0" y="0"/>
                </a:moveTo>
                <a:lnTo>
                  <a:pt x="6033572" y="0"/>
                </a:lnTo>
                <a:lnTo>
                  <a:pt x="6033572" y="7122504"/>
                </a:lnTo>
                <a:lnTo>
                  <a:pt x="0" y="7122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2"/>
          <p:cNvSpPr/>
          <p:nvPr/>
        </p:nvSpPr>
        <p:spPr>
          <a:xfrm rot="5400000">
            <a:off x="9989433" y="1609025"/>
            <a:ext cx="6033572" cy="7122504"/>
          </a:xfrm>
          <a:custGeom>
            <a:rect b="b" l="l" r="r" t="t"/>
            <a:pathLst>
              <a:path extrusionOk="0" h="7122504" w="6033572">
                <a:moveTo>
                  <a:pt x="0" y="0"/>
                </a:moveTo>
                <a:lnTo>
                  <a:pt x="6033571" y="0"/>
                </a:lnTo>
                <a:lnTo>
                  <a:pt x="6033571" y="7122504"/>
                </a:lnTo>
                <a:lnTo>
                  <a:pt x="0" y="7122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2"/>
          <p:cNvSpPr txBox="1"/>
          <p:nvPr/>
        </p:nvSpPr>
        <p:spPr>
          <a:xfrm>
            <a:off x="3090017" y="3664469"/>
            <a:ext cx="6680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2215151101 - Maleka Parvez Chandrima (7C1)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3090017" y="4644137"/>
            <a:ext cx="6680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2114951008 - Tahmid Nasif Tamal </a:t>
            </a:r>
            <a:r>
              <a:rPr lang="en-US" sz="2199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(7C1)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3090030" y="6538052"/>
            <a:ext cx="668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2215151102 - Murtoza Mahir </a:t>
            </a:r>
            <a:r>
              <a:rPr lang="en-US" sz="2199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(7C1)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090030" y="5639043"/>
            <a:ext cx="6680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2215151106 - Zobayer Hasan </a:t>
            </a:r>
            <a:r>
              <a:rPr lang="en-US" sz="2199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(7C1)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3090017" y="2765467"/>
            <a:ext cx="6680445" cy="323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887025" y="4506322"/>
            <a:ext cx="6680445" cy="1553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Saima Siddique Tashfia</a:t>
            </a:r>
            <a:endParaRPr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Lecture,</a:t>
            </a:r>
            <a:endParaRPr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Department of Computer Science and Engineering,</a:t>
            </a:r>
            <a:endParaRPr/>
          </a:p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University of Information Technology and Sciences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9887025" y="3664469"/>
            <a:ext cx="6680445" cy="323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Faculty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86C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1028700" y="2468973"/>
            <a:ext cx="7010400" cy="5399061"/>
            <a:chOff x="0" y="66675"/>
            <a:chExt cx="9347200" cy="7198748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0" y="66675"/>
              <a:ext cx="93471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0" u="none" cap="none" strike="noStrike">
                  <a:solidFill>
                    <a:srgbClr val="043262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7000"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0" y="2020693"/>
              <a:ext cx="9347200" cy="524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COVID-19 forecasting is uncertain due to behavioral and policy shifts.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Traditional models give single outcomes insufficient for real scenarios.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Use Monte Carlo Simulation to predict daily new COVID-19 cases.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Focused on Bangladesh data from March–April 2020</a:t>
              </a:r>
              <a:endParaRPr/>
            </a:p>
          </p:txBody>
        </p:sp>
      </p:grpSp>
      <p:sp>
        <p:nvSpPr>
          <p:cNvPr id="106" name="Google Shape;106;p3"/>
          <p:cNvSpPr/>
          <p:nvPr/>
        </p:nvSpPr>
        <p:spPr>
          <a:xfrm rot="9774928">
            <a:off x="9769183" y="1902352"/>
            <a:ext cx="6998882" cy="6998882"/>
          </a:xfrm>
          <a:custGeom>
            <a:rect b="b" l="l" r="r" t="t"/>
            <a:pathLst>
              <a:path extrusionOk="0" h="6998882" w="6998882">
                <a:moveTo>
                  <a:pt x="0" y="0"/>
                </a:moveTo>
                <a:lnTo>
                  <a:pt x="6998882" y="0"/>
                </a:lnTo>
                <a:lnTo>
                  <a:pt x="6998882" y="6998881"/>
                </a:lnTo>
                <a:lnTo>
                  <a:pt x="0" y="6998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conceptual graphic of people coming up with an idea" id="107" name="Google Shape;107;p3"/>
          <p:cNvSpPr/>
          <p:nvPr/>
        </p:nvSpPr>
        <p:spPr>
          <a:xfrm>
            <a:off x="10137648" y="2307218"/>
            <a:ext cx="6261951" cy="5461813"/>
          </a:xfrm>
          <a:custGeom>
            <a:rect b="b" l="l" r="r" t="t"/>
            <a:pathLst>
              <a:path extrusionOk="0" h="5461813" w="6261951">
                <a:moveTo>
                  <a:pt x="0" y="0"/>
                </a:moveTo>
                <a:lnTo>
                  <a:pt x="6261951" y="0"/>
                </a:lnTo>
                <a:lnTo>
                  <a:pt x="6261951" y="5461813"/>
                </a:lnTo>
                <a:lnTo>
                  <a:pt x="0" y="5461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1028700" y="1085850"/>
            <a:ext cx="14742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7000"/>
          </a:p>
        </p:txBody>
      </p:sp>
      <p:sp>
        <p:nvSpPr>
          <p:cNvPr id="113" name="Google Shape;113;p4"/>
          <p:cNvSpPr txBox="1"/>
          <p:nvPr/>
        </p:nvSpPr>
        <p:spPr>
          <a:xfrm>
            <a:off x="3585304" y="3846535"/>
            <a:ext cx="12186161" cy="48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Develop a model to simulate future daily cases probabilistically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3585304" y="5880556"/>
            <a:ext cx="12186161" cy="48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Provide confidence intervals rather than fixed predictions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3585304" y="7791864"/>
            <a:ext cx="12186161" cy="48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Offer insights for public health planning and educational purposes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1808155" y="4087097"/>
            <a:ext cx="74483" cy="3973647"/>
          </a:xfrm>
          <a:prstGeom prst="rect">
            <a:avLst/>
          </a:prstGeom>
          <a:solidFill>
            <a:srgbClr val="264C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1559646" y="3829664"/>
            <a:ext cx="571500" cy="571500"/>
          </a:xfrm>
          <a:custGeom>
            <a:rect b="b" l="l" r="r" t="t"/>
            <a:pathLst>
              <a:path extrusionOk="0"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4"/>
          <p:cNvSpPr/>
          <p:nvPr/>
        </p:nvSpPr>
        <p:spPr>
          <a:xfrm>
            <a:off x="1559646" y="5863685"/>
            <a:ext cx="571500" cy="571500"/>
          </a:xfrm>
          <a:custGeom>
            <a:rect b="b" l="l" r="r" t="t"/>
            <a:pathLst>
              <a:path extrusionOk="0"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>
            <a:off x="1559646" y="7744319"/>
            <a:ext cx="571500" cy="571500"/>
          </a:xfrm>
          <a:custGeom>
            <a:rect b="b" l="l" r="r" t="t"/>
            <a:pathLst>
              <a:path extrusionOk="0"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86C8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2109544" y="1241196"/>
            <a:ext cx="4589771" cy="981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Preprocess and clean data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12109544" y="3415410"/>
            <a:ext cx="4589771" cy="9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 statistical parameters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2109544" y="5831202"/>
            <a:ext cx="4589771" cy="9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Monte Carlo simulations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157935" y="4593416"/>
            <a:ext cx="6605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43262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7000"/>
          </a:p>
        </p:txBody>
      </p:sp>
      <p:sp>
        <p:nvSpPr>
          <p:cNvPr id="128" name="Google Shape;128;p5"/>
          <p:cNvSpPr txBox="1"/>
          <p:nvPr/>
        </p:nvSpPr>
        <p:spPr>
          <a:xfrm>
            <a:off x="12109544" y="7947421"/>
            <a:ext cx="4589771" cy="9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Visualize trends and quantify uncertain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9908048" y="921270"/>
            <a:ext cx="1572988" cy="1630377"/>
          </a:xfrm>
          <a:custGeom>
            <a:rect b="b" l="l" r="r" t="t"/>
            <a:pathLst>
              <a:path extrusionOk="0" h="1630377" w="1572988">
                <a:moveTo>
                  <a:pt x="0" y="0"/>
                </a:moveTo>
                <a:lnTo>
                  <a:pt x="1572988" y="0"/>
                </a:lnTo>
                <a:lnTo>
                  <a:pt x="1572988" y="1630377"/>
                </a:lnTo>
                <a:lnTo>
                  <a:pt x="0" y="1630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5"/>
          <p:cNvSpPr txBox="1"/>
          <p:nvPr/>
        </p:nvSpPr>
        <p:spPr>
          <a:xfrm>
            <a:off x="10268798" y="1455231"/>
            <a:ext cx="851489" cy="5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9908048" y="3095912"/>
            <a:ext cx="1572988" cy="1630377"/>
          </a:xfrm>
          <a:custGeom>
            <a:rect b="b" l="l" r="r" t="t"/>
            <a:pathLst>
              <a:path extrusionOk="0" h="1630377" w="1572988">
                <a:moveTo>
                  <a:pt x="0" y="0"/>
                </a:moveTo>
                <a:lnTo>
                  <a:pt x="1572988" y="0"/>
                </a:lnTo>
                <a:lnTo>
                  <a:pt x="1572988" y="1630377"/>
                </a:lnTo>
                <a:lnTo>
                  <a:pt x="0" y="1630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5"/>
          <p:cNvSpPr txBox="1"/>
          <p:nvPr/>
        </p:nvSpPr>
        <p:spPr>
          <a:xfrm>
            <a:off x="10268798" y="3629874"/>
            <a:ext cx="851489" cy="5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9908048" y="5511703"/>
            <a:ext cx="1572988" cy="1630377"/>
          </a:xfrm>
          <a:custGeom>
            <a:rect b="b" l="l" r="r" t="t"/>
            <a:pathLst>
              <a:path extrusionOk="0" h="1630377" w="1572988">
                <a:moveTo>
                  <a:pt x="0" y="0"/>
                </a:moveTo>
                <a:lnTo>
                  <a:pt x="1572988" y="0"/>
                </a:lnTo>
                <a:lnTo>
                  <a:pt x="1572988" y="1630378"/>
                </a:lnTo>
                <a:lnTo>
                  <a:pt x="0" y="1630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5"/>
          <p:cNvSpPr/>
          <p:nvPr/>
        </p:nvSpPr>
        <p:spPr>
          <a:xfrm>
            <a:off x="9908048" y="7627923"/>
            <a:ext cx="1572988" cy="1630377"/>
          </a:xfrm>
          <a:custGeom>
            <a:rect b="b" l="l" r="r" t="t"/>
            <a:pathLst>
              <a:path extrusionOk="0" h="1630377" w="1572988">
                <a:moveTo>
                  <a:pt x="0" y="0"/>
                </a:moveTo>
                <a:lnTo>
                  <a:pt x="1572988" y="0"/>
                </a:lnTo>
                <a:lnTo>
                  <a:pt x="1572988" y="1630377"/>
                </a:lnTo>
                <a:lnTo>
                  <a:pt x="0" y="1630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5"/>
          <p:cNvSpPr txBox="1"/>
          <p:nvPr/>
        </p:nvSpPr>
        <p:spPr>
          <a:xfrm>
            <a:off x="10268798" y="6045665"/>
            <a:ext cx="851489" cy="5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10268798" y="8161884"/>
            <a:ext cx="851489" cy="5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27D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9603075" y="3321850"/>
            <a:ext cx="7802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Monte Carlo Simulation Logic</a:t>
            </a:r>
            <a:endParaRPr sz="7000"/>
          </a:p>
        </p:txBody>
      </p:sp>
      <p:sp>
        <p:nvSpPr>
          <p:cNvPr id="142" name="Google Shape;142;p6"/>
          <p:cNvSpPr txBox="1"/>
          <p:nvPr/>
        </p:nvSpPr>
        <p:spPr>
          <a:xfrm>
            <a:off x="3810000" y="1218742"/>
            <a:ext cx="4104801" cy="145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Generate daily cases using normal distribution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3810000" y="4493326"/>
            <a:ext cx="4104801" cy="9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Apply non-negativity constraint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3810000" y="7448920"/>
            <a:ext cx="4104801" cy="9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Analyze ensemble mean and percentiles</a:t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1337634" y="4062310"/>
            <a:ext cx="1780040" cy="1844983"/>
          </a:xfrm>
          <a:custGeom>
            <a:rect b="b" l="l" r="r" t="t"/>
            <a:pathLst>
              <a:path extrusionOk="0" h="1844983" w="1780040">
                <a:moveTo>
                  <a:pt x="0" y="0"/>
                </a:moveTo>
                <a:lnTo>
                  <a:pt x="1780040" y="0"/>
                </a:lnTo>
                <a:lnTo>
                  <a:pt x="1780040" y="1844983"/>
                </a:lnTo>
                <a:lnTo>
                  <a:pt x="0" y="1844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6"/>
          <p:cNvSpPr/>
          <p:nvPr/>
        </p:nvSpPr>
        <p:spPr>
          <a:xfrm>
            <a:off x="1307452" y="7017903"/>
            <a:ext cx="1780040" cy="1844983"/>
          </a:xfrm>
          <a:custGeom>
            <a:rect b="b" l="l" r="r" t="t"/>
            <a:pathLst>
              <a:path extrusionOk="0" h="1844983" w="1780040">
                <a:moveTo>
                  <a:pt x="0" y="0"/>
                </a:moveTo>
                <a:lnTo>
                  <a:pt x="1780039" y="0"/>
                </a:lnTo>
                <a:lnTo>
                  <a:pt x="1780039" y="1844983"/>
                </a:lnTo>
                <a:lnTo>
                  <a:pt x="0" y="1844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6"/>
          <p:cNvSpPr/>
          <p:nvPr/>
        </p:nvSpPr>
        <p:spPr>
          <a:xfrm>
            <a:off x="1307452" y="1028700"/>
            <a:ext cx="1780040" cy="1844983"/>
          </a:xfrm>
          <a:custGeom>
            <a:rect b="b" l="l" r="r" t="t"/>
            <a:pathLst>
              <a:path extrusionOk="0" h="1844983" w="1780040">
                <a:moveTo>
                  <a:pt x="0" y="0"/>
                </a:moveTo>
                <a:lnTo>
                  <a:pt x="1780039" y="0"/>
                </a:lnTo>
                <a:lnTo>
                  <a:pt x="1780039" y="1844983"/>
                </a:lnTo>
                <a:lnTo>
                  <a:pt x="0" y="1844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a lined icon of a location pin" id="148" name="Google Shape;148;p6"/>
          <p:cNvSpPr/>
          <p:nvPr/>
        </p:nvSpPr>
        <p:spPr>
          <a:xfrm>
            <a:off x="1830529" y="7362532"/>
            <a:ext cx="733886" cy="1155726"/>
          </a:xfrm>
          <a:custGeom>
            <a:rect b="b" l="l" r="r" t="t"/>
            <a:pathLst>
              <a:path extrusionOk="0" h="1155726" w="733886">
                <a:moveTo>
                  <a:pt x="0" y="0"/>
                </a:moveTo>
                <a:lnTo>
                  <a:pt x="733886" y="0"/>
                </a:lnTo>
                <a:lnTo>
                  <a:pt x="733886" y="1155726"/>
                </a:lnTo>
                <a:lnTo>
                  <a:pt x="0" y="1155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a lined icon of a lightbulb" id="149" name="Google Shape;149;p6"/>
          <p:cNvSpPr/>
          <p:nvPr/>
        </p:nvSpPr>
        <p:spPr>
          <a:xfrm>
            <a:off x="1480712" y="1266686"/>
            <a:ext cx="1433519" cy="1369011"/>
          </a:xfrm>
          <a:custGeom>
            <a:rect b="b" l="l" r="r" t="t"/>
            <a:pathLst>
              <a:path extrusionOk="0" h="1369011" w="1433519">
                <a:moveTo>
                  <a:pt x="0" y="0"/>
                </a:moveTo>
                <a:lnTo>
                  <a:pt x="1433519" y="0"/>
                </a:lnTo>
                <a:lnTo>
                  <a:pt x="1433519" y="1369011"/>
                </a:lnTo>
                <a:lnTo>
                  <a:pt x="0" y="13690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a lined icon of speech bubbles" id="150" name="Google Shape;150;p6"/>
          <p:cNvSpPr/>
          <p:nvPr/>
        </p:nvSpPr>
        <p:spPr>
          <a:xfrm>
            <a:off x="1556324" y="4545615"/>
            <a:ext cx="1282296" cy="878373"/>
          </a:xfrm>
          <a:custGeom>
            <a:rect b="b" l="l" r="r" t="t"/>
            <a:pathLst>
              <a:path extrusionOk="0" h="878373" w="1282296">
                <a:moveTo>
                  <a:pt x="0" y="0"/>
                </a:moveTo>
                <a:lnTo>
                  <a:pt x="1282296" y="0"/>
                </a:lnTo>
                <a:lnTo>
                  <a:pt x="1282296" y="878373"/>
                </a:lnTo>
                <a:lnTo>
                  <a:pt x="0" y="878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6"/>
          <p:cNvSpPr txBox="1"/>
          <p:nvPr/>
        </p:nvSpPr>
        <p:spPr>
          <a:xfrm>
            <a:off x="17259300" y="9210675"/>
            <a:ext cx="1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1040525" y="906850"/>
            <a:ext cx="1003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MATLAB Implementation</a:t>
            </a:r>
            <a:endParaRPr sz="100"/>
          </a:p>
        </p:txBody>
      </p:sp>
      <p:sp>
        <p:nvSpPr>
          <p:cNvPr id="157" name="Google Shape;157;p7"/>
          <p:cNvSpPr txBox="1"/>
          <p:nvPr/>
        </p:nvSpPr>
        <p:spPr>
          <a:xfrm>
            <a:off x="11726675" y="3577325"/>
            <a:ext cx="5685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Used built-in function.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Data import.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Parameter estimation.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Simulation loop.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Plot generation.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Summary statistics.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450" y="2034450"/>
            <a:ext cx="9317751" cy="7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35ed7fccda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375" y="1761775"/>
            <a:ext cx="11934799" cy="80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5ed7fccda9_0_11"/>
          <p:cNvSpPr txBox="1"/>
          <p:nvPr/>
        </p:nvSpPr>
        <p:spPr>
          <a:xfrm>
            <a:off x="1932475" y="499675"/>
            <a:ext cx="1452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2"/>
                </a:solidFill>
              </a:rPr>
              <a:t>Dataset</a:t>
            </a:r>
            <a:endParaRPr sz="7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5ed7fccda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50" y="739275"/>
            <a:ext cx="7113400" cy="885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5ed7fccda9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5825" y="954600"/>
            <a:ext cx="9234300" cy="84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