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3" r:id="rId7"/>
    <p:sldId id="266" r:id="rId8"/>
    <p:sldId id="267" r:id="rId9"/>
    <p:sldId id="268" r:id="rId10"/>
    <p:sldId id="269" r:id="rId11"/>
    <p:sldId id="271" r:id="rId12"/>
    <p:sldId id="273" r:id="rId13"/>
    <p:sldId id="272" r:id="rId14"/>
    <p:sldId id="26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44" userDrawn="1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6" autoAdjust="0"/>
    <p:restoredTop sz="96163" autoAdjust="0"/>
  </p:normalViewPr>
  <p:slideViewPr>
    <p:cSldViewPr>
      <p:cViewPr varScale="1">
        <p:scale>
          <a:sx n="90" d="100"/>
          <a:sy n="90" d="100"/>
        </p:scale>
        <p:origin x="96" y="13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44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013583590985633"/>
          <c:y val="0.11904761904761904"/>
          <c:w val="0.47195054533948405"/>
          <c:h val="0.8090579302587176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12"/>
          <c:dPt>
            <c:idx val="0"/>
            <c:bubble3D val="0"/>
            <c:explosion val="15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shade val="30000"/>
                      <a:satMod val="115000"/>
                    </a:schemeClr>
                    <a:schemeClr val="accent1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</c:dPt>
          <c:dPt>
            <c:idx val="1"/>
            <c:bubble3D val="0"/>
            <c:explosion val="0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shade val="30000"/>
                      <a:satMod val="115000"/>
                    </a:schemeClr>
                    <a:schemeClr val="accent2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</c:dPt>
          <c:dPt>
            <c:idx val="2"/>
            <c:bubble3D val="0"/>
            <c:explosion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shade val="30000"/>
                      <a:satMod val="115000"/>
                    </a:schemeClr>
                    <a:schemeClr val="accent3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</c:dPt>
          <c:dPt>
            <c:idx val="3"/>
            <c:bubble3D val="0"/>
            <c:explosion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shade val="30000"/>
                      <a:satMod val="115000"/>
                    </a:schemeClr>
                    <a:schemeClr val="accent4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</c:dPt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>
        <a:lumMod val="75000"/>
      </a:schemeClr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>
        <a:lumMod val="75000"/>
      </a:schemeClr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1538A-15F2-4ABC-B723-64C8AB0C5306}" type="doc">
      <dgm:prSet loTypeId="urn:microsoft.com/office/officeart/2005/8/layout/pyramid1" loCatId="pyramid" qsTypeId="urn:microsoft.com/office/officeart/2005/8/quickstyle/3d2" qsCatId="3D" csTypeId="urn:microsoft.com/office/officeart/2005/8/colors/colorful4" csCatId="colorful" phldr="1"/>
      <dgm:spPr/>
    </dgm:pt>
    <dgm:pt modelId="{BED9F521-532F-4100-A1DE-AD92ECB845F3}">
      <dgm:prSet phldrT="[Text]" custT="1"/>
      <dgm:spPr/>
      <dgm:t>
        <a:bodyPr/>
        <a:lstStyle/>
        <a:p>
          <a:r>
            <a:rPr lang="en-US" sz="1400" b="1" dirty="0" smtClean="0">
              <a:latin typeface="+mn-lt"/>
              <a:cs typeface="Aparajita" pitchFamily="34" charset="0"/>
            </a:rPr>
            <a:t>Web </a:t>
          </a:r>
        </a:p>
        <a:p>
          <a:r>
            <a:rPr lang="en-US" sz="1400" b="1" dirty="0" smtClean="0">
              <a:latin typeface="+mn-lt"/>
              <a:cs typeface="Aparajita" pitchFamily="34" charset="0"/>
            </a:rPr>
            <a:t>based</a:t>
          </a:r>
        </a:p>
        <a:p>
          <a:r>
            <a:rPr lang="en-US" sz="1400" b="1" dirty="0" smtClean="0">
              <a:latin typeface="+mn-lt"/>
              <a:cs typeface="Aparajita" pitchFamily="34" charset="0"/>
            </a:rPr>
            <a:t> platform in </a:t>
          </a:r>
        </a:p>
        <a:p>
          <a:r>
            <a:rPr lang="en-US" sz="1400" b="1" dirty="0" smtClean="0">
              <a:latin typeface="+mn-lt"/>
              <a:cs typeface="Aparajita" pitchFamily="34" charset="0"/>
            </a:rPr>
            <a:t>Ceramics industry</a:t>
          </a:r>
          <a:endParaRPr lang="en-US" sz="1400" b="1" dirty="0">
            <a:latin typeface="+mn-lt"/>
          </a:endParaRPr>
        </a:p>
      </dgm:t>
    </dgm:pt>
    <dgm:pt modelId="{224A3851-5FEE-4EF4-BC68-E0845B13A749}" type="parTrans" cxnId="{FF7990CA-213B-4B49-9D73-6715257506C6}">
      <dgm:prSet/>
      <dgm:spPr/>
      <dgm:t>
        <a:bodyPr/>
        <a:lstStyle/>
        <a:p>
          <a:endParaRPr lang="en-US"/>
        </a:p>
      </dgm:t>
    </dgm:pt>
    <dgm:pt modelId="{B59583EE-39A4-4348-87C1-A4282117265F}" type="sibTrans" cxnId="{FF7990CA-213B-4B49-9D73-6715257506C6}">
      <dgm:prSet/>
      <dgm:spPr/>
      <dgm:t>
        <a:bodyPr/>
        <a:lstStyle/>
        <a:p>
          <a:endParaRPr lang="en-US"/>
        </a:p>
      </dgm:t>
    </dgm:pt>
    <dgm:pt modelId="{F1F405DE-4D11-44EC-A7DF-D04771E7547E}">
      <dgm:prSet phldrT="[Text]" custT="1"/>
      <dgm:spPr/>
      <dgm:t>
        <a:bodyPr/>
        <a:lstStyle/>
        <a:p>
          <a:r>
            <a:rPr lang="en-US" sz="1800" b="1" spc="300" dirty="0" smtClean="0">
              <a:latin typeface="+mn-lt"/>
              <a:cs typeface="Aparajita" pitchFamily="34" charset="0"/>
            </a:rPr>
            <a:t>technologies used in the marketing process of ceramics</a:t>
          </a:r>
          <a:endParaRPr lang="en-US" sz="1800" b="1" spc="300" dirty="0">
            <a:latin typeface="+mn-lt"/>
          </a:endParaRPr>
        </a:p>
      </dgm:t>
    </dgm:pt>
    <dgm:pt modelId="{E9B83111-868E-4F19-A969-6A196DB3D531}" type="parTrans" cxnId="{3654EBDE-56C6-4A72-9145-8D6B6479DEBF}">
      <dgm:prSet/>
      <dgm:spPr/>
      <dgm:t>
        <a:bodyPr/>
        <a:lstStyle/>
        <a:p>
          <a:endParaRPr lang="en-US"/>
        </a:p>
      </dgm:t>
    </dgm:pt>
    <dgm:pt modelId="{AC625983-9893-49AE-9685-D9C835E93E68}" type="sibTrans" cxnId="{3654EBDE-56C6-4A72-9145-8D6B6479DEBF}">
      <dgm:prSet/>
      <dgm:spPr/>
      <dgm:t>
        <a:bodyPr/>
        <a:lstStyle/>
        <a:p>
          <a:endParaRPr lang="en-US"/>
        </a:p>
      </dgm:t>
    </dgm:pt>
    <dgm:pt modelId="{05A8353B-6194-4023-B9D5-F2C797013CD2}">
      <dgm:prSet phldrT="[Text]" custT="1"/>
      <dgm:spPr/>
      <dgm:t>
        <a:bodyPr/>
        <a:lstStyle/>
        <a:p>
          <a:r>
            <a:rPr lang="en-US" sz="2000" b="1" spc="600" dirty="0" smtClean="0">
              <a:effectLst/>
              <a:latin typeface="+mn-lt"/>
              <a:cs typeface="Aparajita" pitchFamily="34" charset="0"/>
            </a:rPr>
            <a:t>All the companies in one big platform</a:t>
          </a:r>
          <a:endParaRPr lang="en-US" sz="2000" b="1" spc="600" dirty="0">
            <a:effectLst/>
            <a:latin typeface="+mn-lt"/>
          </a:endParaRPr>
        </a:p>
      </dgm:t>
    </dgm:pt>
    <dgm:pt modelId="{0B12AD14-63B4-4434-A1BB-565855E369F8}" type="parTrans" cxnId="{DE3A4590-6465-4C20-8720-5978C1D2E403}">
      <dgm:prSet/>
      <dgm:spPr/>
      <dgm:t>
        <a:bodyPr/>
        <a:lstStyle/>
        <a:p>
          <a:endParaRPr lang="en-US"/>
        </a:p>
      </dgm:t>
    </dgm:pt>
    <dgm:pt modelId="{F7F284DA-3E75-41BC-8213-7D6E425BAA30}" type="sibTrans" cxnId="{DE3A4590-6465-4C20-8720-5978C1D2E403}">
      <dgm:prSet/>
      <dgm:spPr/>
      <dgm:t>
        <a:bodyPr/>
        <a:lstStyle/>
        <a:p>
          <a:endParaRPr lang="en-US"/>
        </a:p>
      </dgm:t>
    </dgm:pt>
    <dgm:pt modelId="{9D53C63F-5592-4284-8C8A-5A9436E73028}" type="pres">
      <dgm:prSet presAssocID="{D4F1538A-15F2-4ABC-B723-64C8AB0C5306}" presName="Name0" presStyleCnt="0">
        <dgm:presLayoutVars>
          <dgm:dir/>
          <dgm:animLvl val="lvl"/>
          <dgm:resizeHandles val="exact"/>
        </dgm:presLayoutVars>
      </dgm:prSet>
      <dgm:spPr/>
    </dgm:pt>
    <dgm:pt modelId="{A53FD11C-FC0D-445D-AA4C-52E957560A64}" type="pres">
      <dgm:prSet presAssocID="{BED9F521-532F-4100-A1DE-AD92ECB845F3}" presName="Name8" presStyleCnt="0"/>
      <dgm:spPr/>
    </dgm:pt>
    <dgm:pt modelId="{67F86588-D35F-44E3-B343-1999CCEB1824}" type="pres">
      <dgm:prSet presAssocID="{BED9F521-532F-4100-A1DE-AD92ECB845F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C4190-192B-4BC2-8FE0-1F911C959C2C}" type="pres">
      <dgm:prSet presAssocID="{BED9F521-532F-4100-A1DE-AD92ECB845F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3C55E-C262-471B-B701-581B43098843}" type="pres">
      <dgm:prSet presAssocID="{F1F405DE-4D11-44EC-A7DF-D04771E7547E}" presName="Name8" presStyleCnt="0"/>
      <dgm:spPr/>
    </dgm:pt>
    <dgm:pt modelId="{29C349CA-51CD-424D-AC79-420205D3E2E8}" type="pres">
      <dgm:prSet presAssocID="{F1F405DE-4D11-44EC-A7DF-D04771E7547E}" presName="level" presStyleLbl="node1" presStyleIdx="1" presStyleCnt="3" custLinFactNeighborX="-675" custLinFactNeighborY="16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A4AF6-88C8-4FB7-922F-4ED24AB2A36F}" type="pres">
      <dgm:prSet presAssocID="{F1F405DE-4D11-44EC-A7DF-D04771E7547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DD03C-4D64-42D5-9D9B-A1007A18E8AE}" type="pres">
      <dgm:prSet presAssocID="{05A8353B-6194-4023-B9D5-F2C797013CD2}" presName="Name8" presStyleCnt="0"/>
      <dgm:spPr/>
    </dgm:pt>
    <dgm:pt modelId="{E101692B-890C-4315-9C5E-C5F33A5AEF51}" type="pres">
      <dgm:prSet presAssocID="{05A8353B-6194-4023-B9D5-F2C797013CD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4B4E5-0645-4F57-BA8C-6717EDFD522A}" type="pres">
      <dgm:prSet presAssocID="{05A8353B-6194-4023-B9D5-F2C797013CD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B649AD-3D82-42C1-B465-1D9CFEBAE600}" type="presOf" srcId="{BED9F521-532F-4100-A1DE-AD92ECB845F3}" destId="{67F86588-D35F-44E3-B343-1999CCEB1824}" srcOrd="0" destOrd="0" presId="urn:microsoft.com/office/officeart/2005/8/layout/pyramid1"/>
    <dgm:cxn modelId="{DE3A4590-6465-4C20-8720-5978C1D2E403}" srcId="{D4F1538A-15F2-4ABC-B723-64C8AB0C5306}" destId="{05A8353B-6194-4023-B9D5-F2C797013CD2}" srcOrd="2" destOrd="0" parTransId="{0B12AD14-63B4-4434-A1BB-565855E369F8}" sibTransId="{F7F284DA-3E75-41BC-8213-7D6E425BAA30}"/>
    <dgm:cxn modelId="{FCBFA4AF-E59E-4DB7-B7BB-019E3EBD4D9D}" type="presOf" srcId="{05A8353B-6194-4023-B9D5-F2C797013CD2}" destId="{E101692B-890C-4315-9C5E-C5F33A5AEF51}" srcOrd="0" destOrd="0" presId="urn:microsoft.com/office/officeart/2005/8/layout/pyramid1"/>
    <dgm:cxn modelId="{FF7990CA-213B-4B49-9D73-6715257506C6}" srcId="{D4F1538A-15F2-4ABC-B723-64C8AB0C5306}" destId="{BED9F521-532F-4100-A1DE-AD92ECB845F3}" srcOrd="0" destOrd="0" parTransId="{224A3851-5FEE-4EF4-BC68-E0845B13A749}" sibTransId="{B59583EE-39A4-4348-87C1-A4282117265F}"/>
    <dgm:cxn modelId="{C636B014-A91C-43CE-A2CC-8F2CE377D1BA}" type="presOf" srcId="{BED9F521-532F-4100-A1DE-AD92ECB845F3}" destId="{391C4190-192B-4BC2-8FE0-1F911C959C2C}" srcOrd="1" destOrd="0" presId="urn:microsoft.com/office/officeart/2005/8/layout/pyramid1"/>
    <dgm:cxn modelId="{095C7EDF-B1BC-43D8-B166-CCAF7087866D}" type="presOf" srcId="{F1F405DE-4D11-44EC-A7DF-D04771E7547E}" destId="{0D5A4AF6-88C8-4FB7-922F-4ED24AB2A36F}" srcOrd="1" destOrd="0" presId="urn:microsoft.com/office/officeart/2005/8/layout/pyramid1"/>
    <dgm:cxn modelId="{4907E945-56F3-43E1-815E-774B1034F6D3}" type="presOf" srcId="{05A8353B-6194-4023-B9D5-F2C797013CD2}" destId="{A914B4E5-0645-4F57-BA8C-6717EDFD522A}" srcOrd="1" destOrd="0" presId="urn:microsoft.com/office/officeart/2005/8/layout/pyramid1"/>
    <dgm:cxn modelId="{C9AD8D41-09B5-4AA3-BDA5-AFA4BD38BB72}" type="presOf" srcId="{F1F405DE-4D11-44EC-A7DF-D04771E7547E}" destId="{29C349CA-51CD-424D-AC79-420205D3E2E8}" srcOrd="0" destOrd="0" presId="urn:microsoft.com/office/officeart/2005/8/layout/pyramid1"/>
    <dgm:cxn modelId="{20780609-BF5C-4EAA-9645-5D024E80C49F}" type="presOf" srcId="{D4F1538A-15F2-4ABC-B723-64C8AB0C5306}" destId="{9D53C63F-5592-4284-8C8A-5A9436E73028}" srcOrd="0" destOrd="0" presId="urn:microsoft.com/office/officeart/2005/8/layout/pyramid1"/>
    <dgm:cxn modelId="{3654EBDE-56C6-4A72-9145-8D6B6479DEBF}" srcId="{D4F1538A-15F2-4ABC-B723-64C8AB0C5306}" destId="{F1F405DE-4D11-44EC-A7DF-D04771E7547E}" srcOrd="1" destOrd="0" parTransId="{E9B83111-868E-4F19-A969-6A196DB3D531}" sibTransId="{AC625983-9893-49AE-9685-D9C835E93E68}"/>
    <dgm:cxn modelId="{7F04F266-0A7D-4C75-90D5-8B469F1E7708}" type="presParOf" srcId="{9D53C63F-5592-4284-8C8A-5A9436E73028}" destId="{A53FD11C-FC0D-445D-AA4C-52E957560A64}" srcOrd="0" destOrd="0" presId="urn:microsoft.com/office/officeart/2005/8/layout/pyramid1"/>
    <dgm:cxn modelId="{737A0109-BF0E-4CBD-ADC4-D057F07C86AE}" type="presParOf" srcId="{A53FD11C-FC0D-445D-AA4C-52E957560A64}" destId="{67F86588-D35F-44E3-B343-1999CCEB1824}" srcOrd="0" destOrd="0" presId="urn:microsoft.com/office/officeart/2005/8/layout/pyramid1"/>
    <dgm:cxn modelId="{0417151D-55FD-4330-9310-24F008F497DA}" type="presParOf" srcId="{A53FD11C-FC0D-445D-AA4C-52E957560A64}" destId="{391C4190-192B-4BC2-8FE0-1F911C959C2C}" srcOrd="1" destOrd="0" presId="urn:microsoft.com/office/officeart/2005/8/layout/pyramid1"/>
    <dgm:cxn modelId="{50945E50-DEBC-447A-91EC-5386E68ECB0A}" type="presParOf" srcId="{9D53C63F-5592-4284-8C8A-5A9436E73028}" destId="{AC63C55E-C262-471B-B701-581B43098843}" srcOrd="1" destOrd="0" presId="urn:microsoft.com/office/officeart/2005/8/layout/pyramid1"/>
    <dgm:cxn modelId="{9AF4FB47-DFFD-4A67-B43E-A3751E014C3A}" type="presParOf" srcId="{AC63C55E-C262-471B-B701-581B43098843}" destId="{29C349CA-51CD-424D-AC79-420205D3E2E8}" srcOrd="0" destOrd="0" presId="urn:microsoft.com/office/officeart/2005/8/layout/pyramid1"/>
    <dgm:cxn modelId="{F89152B9-2F9A-4DE2-90BC-37A525F05E7D}" type="presParOf" srcId="{AC63C55E-C262-471B-B701-581B43098843}" destId="{0D5A4AF6-88C8-4FB7-922F-4ED24AB2A36F}" srcOrd="1" destOrd="0" presId="urn:microsoft.com/office/officeart/2005/8/layout/pyramid1"/>
    <dgm:cxn modelId="{D7FC6132-2A36-4DC5-9E9F-0C92F695F40E}" type="presParOf" srcId="{9D53C63F-5592-4284-8C8A-5A9436E73028}" destId="{E02DD03C-4D64-42D5-9D9B-A1007A18E8AE}" srcOrd="2" destOrd="0" presId="urn:microsoft.com/office/officeart/2005/8/layout/pyramid1"/>
    <dgm:cxn modelId="{2E23E7C1-81DB-4562-8FFE-BFA576826C2E}" type="presParOf" srcId="{E02DD03C-4D64-42D5-9D9B-A1007A18E8AE}" destId="{E101692B-890C-4315-9C5E-C5F33A5AEF51}" srcOrd="0" destOrd="0" presId="urn:microsoft.com/office/officeart/2005/8/layout/pyramid1"/>
    <dgm:cxn modelId="{CEFD5B3C-E7A4-49EA-A93E-B1FC4ECB17E2}" type="presParOf" srcId="{E02DD03C-4D64-42D5-9D9B-A1007A18E8AE}" destId="{A914B4E5-0645-4F57-BA8C-6717EDFD522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1/31/2014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1/31/2014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0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482-CB1A-4232-B9B3-810CB1061B8C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566D-9998-4557-8D85-B6F46F14840E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3E64-5D6C-489D-8B5D-A36FF81ADBA3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447A-8A52-445C-9790-719DD9987BD5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513F-BD2A-464E-B166-E5F0145B2218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B9D6-9AF8-4666-B905-A41A0DECD0E7}" type="datetime1">
              <a:rPr lang="en-US" smtClean="0"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C56-2425-4C4F-9450-E13F8C8D6EDC}" type="datetime1">
              <a:rPr lang="en-US" smtClean="0"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2337-7E89-4C18-8E9F-37EADF5F4F16}" type="datetime1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0255-88C6-46AB-A433-206AABC9ECB0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6A6D-B6B2-4A43-87A3-CEAD13D7BB63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2F01D0B-7B6E-4C8A-BEB2-FFA335F9347A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80014" y="4176400"/>
            <a:ext cx="4571999" cy="42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stellar" panose="020A0402060406010301" pitchFamily="18" charset="0"/>
              </a:rPr>
              <a:t>By: Broken Ceramics</a:t>
            </a:r>
            <a:endParaRPr lang="en-US" sz="2400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54892" y="4909268"/>
            <a:ext cx="9143999" cy="1066800"/>
          </a:xfrm>
        </p:spPr>
        <p:txBody>
          <a:bodyPr/>
          <a:lstStyle/>
          <a:p>
            <a:pPr marL="0" lvl="1" algn="l">
              <a:spcBef>
                <a:spcPts val="0"/>
              </a:spcBef>
              <a:buSzPct val="80000"/>
            </a:pPr>
            <a:r>
              <a:rPr lang="en-US" sz="2400" i="1" dirty="0">
                <a:solidFill>
                  <a:schemeClr val="tx1"/>
                </a:solidFill>
              </a:rPr>
              <a:t>Topic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i="1" dirty="0" smtClean="0">
                <a:solidFill>
                  <a:schemeClr val="tx1"/>
                </a:solidFill>
              </a:rPr>
              <a:t>Data Collection </a:t>
            </a:r>
            <a:r>
              <a:rPr lang="en-US" sz="2400" i="1" dirty="0">
                <a:solidFill>
                  <a:schemeClr val="tx1"/>
                </a:solidFill>
              </a:rPr>
              <a:t>and Data Analysis </a:t>
            </a:r>
            <a:r>
              <a:rPr lang="en-US" sz="2400" i="1" dirty="0" smtClean="0">
                <a:solidFill>
                  <a:schemeClr val="tx1"/>
                </a:solidFill>
              </a:rPr>
              <a:t>(Information Gathering Online source and Practical)</a:t>
            </a:r>
            <a:endParaRPr lang="en-US" sz="2400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54892" y="2880454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Ceramics Network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40" y="277813"/>
            <a:ext cx="11775372" cy="1020762"/>
          </a:xfrm>
        </p:spPr>
        <p:txBody>
          <a:bodyPr>
            <a:normAutofit/>
          </a:bodyPr>
          <a:lstStyle/>
          <a:p>
            <a:pPr algn="r"/>
            <a:r>
              <a:rPr lang="en-US" sz="4400" spc="3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 Whom are we taking the Interview???</a:t>
            </a:r>
            <a:endParaRPr lang="en-US" sz="4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3454-3C8A-4CE5-A07B-1C9E7EFC2021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10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4812" y="1981200"/>
            <a:ext cx="5820092" cy="4419601"/>
          </a:xfrm>
        </p:spPr>
        <p:txBody>
          <a:bodyPr>
            <a:normAutofit fontScale="92500"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our pleasure to have with us such a person who can brought up the whole scenario of ceramics industry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Adobe Myungjo Std M" panose="02020600000000000000" pitchFamily="18" charset="-128"/>
              </a:rPr>
              <a:t>Chief Operating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Adobe Myungjo Std M" panose="02020600000000000000" pitchFamily="18" charset="-128"/>
              </a:rPr>
              <a:t>Officer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clarify to us what problems may arise to build such a web platform to bring all the rival under one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hood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 can notify us what type of environment is really liked by the foreign delegates in terms of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39" y="1498176"/>
            <a:ext cx="2590800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69899"/>
              </p:ext>
            </p:extLst>
          </p:nvPr>
        </p:nvGraphicFramePr>
        <p:xfrm>
          <a:off x="989012" y="3844020"/>
          <a:ext cx="4267200" cy="2542604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4267200"/>
              </a:tblGrid>
              <a:tr h="17185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r>
                        <a:rPr lang="en-US" sz="2000" dirty="0">
                          <a:effectLst/>
                        </a:rPr>
                        <a:t>          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Rizvi-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Ul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Kabir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r>
                        <a:rPr lang="en-US" sz="1800" b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Chief Operating Officer</a:t>
                      </a:r>
                      <a:endParaRPr lang="en-US" sz="11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r>
                        <a:rPr lang="en-US" sz="1800" b="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Shinepukur</a:t>
                      </a:r>
                      <a:r>
                        <a:rPr lang="en-US" sz="1800" b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 Ceramics Limited &amp;</a:t>
                      </a:r>
                      <a:endParaRPr lang="en-US" sz="11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r>
                        <a:rPr lang="en-US" sz="1800" b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 General secretary of Bangladesh Ceramic Ware Manufacturers Association(BCWMA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100" b="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r>
                        <a:rPr lang="en-US" sz="1800" dirty="0">
                          <a:effectLst/>
                        </a:rPr>
                        <a:t>            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37160" marB="182880"/>
                </a:tc>
              </a:tr>
            </a:tbl>
          </a:graphicData>
        </a:graphic>
      </p:graphicFrame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3860376"/>
            <a:ext cx="981075" cy="61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200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3E64-5D6C-489D-8B5D-A36FF81ADBA3}" type="datetime1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2416" y="377428"/>
            <a:ext cx="9143998" cy="1196181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Show Time ! ! !</a:t>
            </a:r>
            <a:endParaRPr lang="en-US" sz="7200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4" b="9220"/>
          <a:stretch/>
        </p:blipFill>
        <p:spPr>
          <a:xfrm>
            <a:off x="2970212" y="1922721"/>
            <a:ext cx="6096000" cy="4249479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5929683" y="2514600"/>
            <a:ext cx="1917329" cy="1295400"/>
          </a:xfrm>
          <a:prstGeom prst="wedgeEllipse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Let’s Rock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05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3E64-5D6C-489D-8B5D-A36FF81ADBA3}" type="datetime1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26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1295400"/>
            <a:ext cx="11997440" cy="1066800"/>
          </a:xfrm>
        </p:spPr>
        <p:txBody>
          <a:bodyPr/>
          <a:lstStyle/>
          <a:p>
            <a:r>
              <a:rPr lang="en-US" sz="6000" b="1" spc="600" dirty="0" smtClean="0">
                <a:latin typeface="Bradley Hand ITC" pitchFamily="66" charset="0"/>
              </a:rPr>
              <a:t>              </a:t>
            </a:r>
            <a:r>
              <a:rPr lang="en-US" sz="6000" b="1" spc="300" dirty="0" smtClean="0">
                <a:latin typeface="Bradley Hand ITC" pitchFamily="66" charset="0"/>
              </a:rPr>
              <a:t>ANY</a:t>
            </a:r>
            <a:r>
              <a:rPr lang="en-US" sz="6000" b="1" spc="600" dirty="0" smtClean="0">
                <a:latin typeface="Bradley Hand ITC" pitchFamily="66" charset="0"/>
              </a:rPr>
              <a:t> </a:t>
            </a:r>
            <a:r>
              <a:rPr lang="en-US" sz="6000" b="1" spc="600" dirty="0">
                <a:latin typeface="Bradley Hand ITC" pitchFamily="66" charset="0"/>
              </a:rPr>
              <a:t>QUESTION??? </a:t>
            </a:r>
            <a:endParaRPr lang="en-US" sz="6000" b="1" spc="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E49D-E269-4616-8D3D-A01582539A05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42012" y="1905000"/>
            <a:ext cx="6172199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Script" panose="020B0504020000000003" pitchFamily="34" charset="0"/>
              </a:rPr>
              <a:t>Group 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Script" panose="020B0504020000000003" pitchFamily="34" charset="0"/>
              </a:rPr>
              <a:t>Members: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Abu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Khalid           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              11.01.04.021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Farzana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 Sabah       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11.01.04.027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Sumaiya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Bushra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   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     11.01.04.028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Rasif Tahmid Islam        11.01.04.011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Script" panose="020B0504020000000003" pitchFamily="34" charset="0"/>
              </a:rPr>
              <a:t>Submitted To:</a:t>
            </a:r>
          </a:p>
          <a:p>
            <a:pPr marL="0" indent="0" algn="ctr">
              <a:buNone/>
            </a:pPr>
            <a:endParaRPr lang="en-US" dirty="0">
              <a:latin typeface="Segoe Script" panose="020B05040200000000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Script" panose="020B0504020000000003" pitchFamily="34" charset="0"/>
              </a:rPr>
              <a:t>Mr.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egoe Script" panose="020B0504020000000003" pitchFamily="34" charset="0"/>
              </a:rPr>
              <a:t>Nazmus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Script" panose="020B0504020000000003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Segoe Script" panose="020B0504020000000003" pitchFamily="34" charset="0"/>
              </a:rPr>
              <a:t>Sakib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Segoe Script" panose="020B05040200000000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Script" panose="020B0504020000000003" pitchFamily="34" charset="0"/>
                <a:cs typeface="Aparajita" pitchFamily="34" charset="0"/>
              </a:rPr>
              <a:t>Abdullah Al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Segoe Script" panose="020B0504020000000003" pitchFamily="34" charset="0"/>
                <a:cs typeface="Aparajita" pitchFamily="34" charset="0"/>
              </a:rPr>
              <a:t>Jobayer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Script" panose="020B0504020000000003" pitchFamily="34" charset="0"/>
                <a:cs typeface="Aparajita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Segoe Script" panose="020B0504020000000003" pitchFamily="34" charset="0"/>
                <a:cs typeface="Aparajita" pitchFamily="34" charset="0"/>
              </a:rPr>
              <a:t>Imran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Segoe Script" panose="020B0504020000000003" pitchFamily="34" charset="0"/>
              <a:cs typeface="Aparajit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11D-B099-4747-B744-3A7BF7CF95D8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22208" y="1905000"/>
            <a:ext cx="7287203" cy="4267200"/>
          </a:xfrm>
        </p:spPr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Identify issues and/or opportunities for collecting data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 issue(s) and/or opportunity(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ies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 and set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Plan an approach and methods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Analyze and interpret data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Collect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Act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involved in collecting data???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41F-819E-4DE4-87E3-9C525689DF3F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</a:t>
            </a:fld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2413" y="2788919"/>
            <a:ext cx="2544248" cy="22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228" y="1828800"/>
            <a:ext cx="5669280" cy="40386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Interviewing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Cambria" panose="02040503050406030204" pitchFamily="18" charset="0"/>
                <a:cs typeface="Aparajita" pitchFamily="34" charset="0"/>
              </a:rPr>
              <a:t>A direct conversation with a person on a specific subject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Cambria" panose="02040503050406030204" pitchFamily="18" charset="0"/>
                <a:cs typeface="Aparajita" pitchFamily="34" charset="0"/>
              </a:rPr>
              <a:t>‘Open ended questions’ along with few closed questions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79412" y="2590800"/>
            <a:ext cx="3312039" cy="2182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962"/>
            <a:ext cx="9143998" cy="1020762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Collection &amp; Analysis </a:t>
            </a:r>
            <a:r>
              <a:rPr lang="en-US" sz="4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 </a:t>
            </a:r>
            <a:endParaRPr lang="en-US" sz="40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DAB7-C4F4-4E50-8FB4-D0BFBE03AE10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29198" cy="42672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Qualitative Analysis 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Organize data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Identity Frameworks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Sort data in to framework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Use framework for descriptive analysis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Second Order Analysis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3454-3C8A-4CE5-A07B-1C9E7EFC2021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74" y="2581419"/>
            <a:ext cx="3109838" cy="291436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8" cy="1020762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Collection &amp; Analysis </a:t>
            </a:r>
            <a:r>
              <a:rPr lang="en-US" sz="4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 </a:t>
            </a:r>
            <a:endParaRPr lang="en-US" sz="40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0212" y="1743738"/>
            <a:ext cx="5669280" cy="4419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58952" lvl="1" indent="-457200">
              <a:buFont typeface="+mj-lt"/>
              <a:buAutoNum type="alphaLcPeriod"/>
            </a:pPr>
            <a:r>
              <a:rPr lang="en-US" sz="2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Knowing the current industry status</a:t>
            </a:r>
          </a:p>
          <a:p>
            <a:pPr marL="758952" lvl="1" indent="-457200">
              <a:buFont typeface="+mj-lt"/>
              <a:buAutoNum type="alphaLcPeriod"/>
            </a:pPr>
            <a:r>
              <a:rPr lang="en-US" sz="2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Seeking the opinion and goals of the interviewee</a:t>
            </a:r>
          </a:p>
          <a:p>
            <a:pPr marL="758952" lvl="1" indent="-457200">
              <a:buFont typeface="+mj-lt"/>
              <a:buAutoNum type="alphaLcPeriod"/>
            </a:pPr>
            <a:r>
              <a:rPr lang="en-US" sz="2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Current decision making style</a:t>
            </a:r>
          </a:p>
          <a:p>
            <a:pPr marL="758952" lvl="1" indent="-457200">
              <a:buFont typeface="+mj-lt"/>
              <a:buAutoNum type="alphaLcPeriod"/>
            </a:pPr>
            <a:r>
              <a:rPr lang="en-US" sz="2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Exploring HCI concerns</a:t>
            </a:r>
          </a:p>
          <a:p>
            <a:pPr marL="758952" lvl="1" indent="-457200">
              <a:buFont typeface="+mj-lt"/>
              <a:buAutoNum type="alphaLcPeriod"/>
            </a:pPr>
            <a:r>
              <a:rPr lang="en-US" sz="2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problems they are facing for the current system</a:t>
            </a:r>
          </a:p>
          <a:p>
            <a:pPr marL="758952" lvl="1" indent="-457200">
              <a:buFont typeface="+mj-lt"/>
              <a:buAutoNum type="alphaLcPeriod"/>
            </a:pPr>
            <a:r>
              <a:rPr lang="en-US" sz="2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How useful our new system will be for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5" y="427037"/>
            <a:ext cx="9143998" cy="1020762"/>
          </a:xfrm>
        </p:spPr>
        <p:txBody>
          <a:bodyPr/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cs typeface="Aparajita" pitchFamily="34" charset="0"/>
              </a:rPr>
              <a:t>Objectives of Data Collection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DAB7-C4F4-4E50-8FB4-D0BFBE03AE10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ontent Placeholder 10" title="Key findings results 2 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743781"/>
              </p:ext>
            </p:extLst>
          </p:nvPr>
        </p:nvGraphicFramePr>
        <p:xfrm>
          <a:off x="455612" y="2342322"/>
          <a:ext cx="381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2301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828800"/>
            <a:ext cx="7162800" cy="4267200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Birds eye view of the current situation of ceramics industries of 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Bangladesh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Collecting official data from executives of a 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company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Accuracy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of information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600" dirty="0">
              <a:solidFill>
                <a:srgbClr val="00B050"/>
              </a:solidFill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 of Interview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3454-3C8A-4CE5-A07B-1C9E7EFC2021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71" y="1480604"/>
            <a:ext cx="1905000" cy="18589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67" y="2941282"/>
            <a:ext cx="2451104" cy="1833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84" y="5023774"/>
            <a:ext cx="16345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01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11203"/>
            <a:ext cx="5029198" cy="42672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Question Pattern  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2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ended </a:t>
            </a:r>
            <a:r>
              <a:rPr lang="en-US" sz="2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Descriptive answers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40" y="277813"/>
            <a:ext cx="11775372" cy="1020762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cs typeface="Aparajita" pitchFamily="34" charset="0"/>
              </a:rPr>
              <a:t>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cs typeface="Aparajita" pitchFamily="34" charset="0"/>
              </a:rPr>
              <a:t>Questionnaires and Interview pattern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3454-3C8A-4CE5-A07B-1C9E7EFC2021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 Ceramics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46812" y="1905000"/>
            <a:ext cx="5486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Question Topics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parajita" pitchFamily="34" charset="0"/>
              </a:rPr>
              <a:t>web based platform in ceramics industries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parajita" pitchFamily="34" charset="0"/>
              </a:rPr>
              <a:t>technologies used in the marketing process of ceramics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parajita" pitchFamily="34" charset="0"/>
              </a:rPr>
              <a:t>Technology using in Bangladeshi ceramics industries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parajita" pitchFamily="34" charset="0"/>
              </a:rPr>
              <a:t>ceramics market in one platform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9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DAB7-C4F4-4E50-8FB4-D0BFBE03AE10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51255"/>
            <a:ext cx="4648200" cy="4549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pc="3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spc="300" dirty="0" smtClean="0">
                <a:cs typeface="Segoe UI" panose="020B0502040204020203" pitchFamily="34" charset="0"/>
              </a:rPr>
              <a:t> </a:t>
            </a:r>
            <a:r>
              <a:rPr lang="en-US" spc="300" dirty="0" smtClean="0">
                <a:solidFill>
                  <a:schemeClr val="accent3"/>
                </a:solidFill>
              </a:rPr>
              <a:t>Pyramid structure</a:t>
            </a:r>
          </a:p>
          <a:p>
            <a:pPr marL="514350" indent="-514350">
              <a:buFont typeface="+mj-lt"/>
              <a:buAutoNum type="romanUcPeriod"/>
            </a:pPr>
            <a:r>
              <a:rPr lang="en-US" spc="300" dirty="0" smtClean="0">
                <a:solidFill>
                  <a:schemeClr val="accent3"/>
                </a:solidFill>
              </a:rPr>
              <a:t>Starts with close ended questions but finishes with open ended questions</a:t>
            </a:r>
          </a:p>
          <a:p>
            <a:pPr marL="514350" indent="-514350">
              <a:buFont typeface="+mj-lt"/>
              <a:buAutoNum type="romanUcPeriod"/>
            </a:pPr>
            <a:r>
              <a:rPr lang="en-US" spc="300" dirty="0" smtClean="0">
                <a:solidFill>
                  <a:schemeClr val="accent3"/>
                </a:solidFill>
              </a:rPr>
              <a:t>Broad data can be found to analyze</a:t>
            </a:r>
            <a:endParaRPr lang="en-US" spc="300" dirty="0">
              <a:solidFill>
                <a:schemeClr val="accent3"/>
              </a:solidFill>
            </a:endParaRPr>
          </a:p>
        </p:txBody>
      </p:sp>
      <p:graphicFrame>
        <p:nvGraphicFramePr>
          <p:cNvPr id="9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273633"/>
              </p:ext>
            </p:extLst>
          </p:nvPr>
        </p:nvGraphicFramePr>
        <p:xfrm>
          <a:off x="5198540" y="1752600"/>
          <a:ext cx="5296943" cy="434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03212" y="274638"/>
            <a:ext cx="1177537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cs typeface="Aparajita" pitchFamily="34" charset="0"/>
              </a:rPr>
              <a:t> </a:t>
            </a: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  <a:cs typeface="Aparajita" pitchFamily="34" charset="0"/>
              </a:rPr>
              <a:t>Questionnaires and Interview pattern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752600"/>
            <a:ext cx="4830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Interview Pattern</a:t>
            </a:r>
          </a:p>
        </p:txBody>
      </p:sp>
    </p:spTree>
    <p:extLst>
      <p:ext uri="{BB962C8B-B14F-4D97-AF65-F5344CB8AC3E}">
        <p14:creationId xmlns:p14="http://schemas.microsoft.com/office/powerpoint/2010/main" val="3711615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9" grpId="0">
        <p:bldAsOne/>
      </p:bldGraphic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467</Words>
  <Application>Microsoft Office PowerPoint</Application>
  <PresentationFormat>Custom</PresentationFormat>
  <Paragraphs>120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2" baseType="lpstr">
      <vt:lpstr>Adobe Myungjo Std M</vt:lpstr>
      <vt:lpstr>Aparajita</vt:lpstr>
      <vt:lpstr>Arial</vt:lpstr>
      <vt:lpstr>Bradley Hand ITC</vt:lpstr>
      <vt:lpstr>Calibri</vt:lpstr>
      <vt:lpstr>Cambria</vt:lpstr>
      <vt:lpstr>Cambria Math</vt:lpstr>
      <vt:lpstr>Castellar</vt:lpstr>
      <vt:lpstr>Century Gothic</vt:lpstr>
      <vt:lpstr>Comic Sans MS</vt:lpstr>
      <vt:lpstr>Courier New</vt:lpstr>
      <vt:lpstr>Segoe Script</vt:lpstr>
      <vt:lpstr>Segoe UI</vt:lpstr>
      <vt:lpstr>Segoe UI Black</vt:lpstr>
      <vt:lpstr>Segoe UI Semibold</vt:lpstr>
      <vt:lpstr>Times New Roman</vt:lpstr>
      <vt:lpstr>Verdana</vt:lpstr>
      <vt:lpstr>Wingdings 3</vt:lpstr>
      <vt:lpstr>Student presentation</vt:lpstr>
      <vt:lpstr>Ceramics Network</vt:lpstr>
      <vt:lpstr>PowerPoint Presentation</vt:lpstr>
      <vt:lpstr>What is involved in collecting data???</vt:lpstr>
      <vt:lpstr>Data Collection &amp; Analysis Method </vt:lpstr>
      <vt:lpstr>Data Collection &amp; Analysis Method </vt:lpstr>
      <vt:lpstr>Objectives of Data Collection</vt:lpstr>
      <vt:lpstr>Objectives of Interview</vt:lpstr>
      <vt:lpstr> Questionnaires and Interview pattern</vt:lpstr>
      <vt:lpstr>PowerPoint Presentation</vt:lpstr>
      <vt:lpstr> Whom are we taking the Interview???</vt:lpstr>
      <vt:lpstr>Show Time ! ! !</vt:lpstr>
      <vt:lpstr>PowerPoint Presentation</vt:lpstr>
      <vt:lpstr>              ANY QUESTION???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2014-01-31T10:27:53Z</dcterms:created>
  <dcterms:modified xsi:type="dcterms:W3CDTF">2014-01-31T17:05:23Z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