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E2310-3E36-46B1-873A-2CC363CD4D88}" type="datetime4">
              <a:rPr lang="en-US" smtClean="0"/>
              <a:t>January 18,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77E25-314D-4182-A507-92D269629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623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FB1C1-4F8D-488F-94BD-534549CB65F7}" type="datetime4">
              <a:rPr lang="en-US" smtClean="0"/>
              <a:t>January 18, 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DC8C8-CF36-4F2B-A160-04293A256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5696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C8C8-CF36-4F2B-A160-04293A2560D1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E9AF18D-AF23-46D6-91C3-F58B37442BED}" type="datetime4">
              <a:rPr lang="en-US" smtClean="0"/>
              <a:t>January 18,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28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C8C8-CF36-4F2B-A160-04293A2560D1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043ED33-F80F-40C1-880D-533E94D33CC5}" type="datetime4">
              <a:rPr lang="en-US" smtClean="0"/>
              <a:t>January 18,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04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C8C8-CF36-4F2B-A160-04293A2560D1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A848DCE-6418-4B27-9D93-82AC2B43C729}" type="datetime4">
              <a:rPr lang="en-US" smtClean="0"/>
              <a:t>January 18,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6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2F229EF-0F0E-4113-9A98-148F80C75472}" type="datetime4">
              <a:rPr lang="en-US" smtClean="0"/>
              <a:t>January 18,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C8C8-CF36-4F2B-A160-04293A2560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56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18 January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BROKEN CERAMICS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January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BROKEN CERAMICS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18 January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smtClean="0"/>
              <a:t>BROKEN CERAMICS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January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BROKEN CERAMICS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18 January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BROKEN CERAMICS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January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BROKEN CERAMICS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January 2014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BROKEN CERAMICS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January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BROKEN CERAMICS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January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BROKEN CERAMICS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18 January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BROKEN CERAMICS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January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BROKEN CERAMICS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8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18 January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BROKEN CERAMICS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</a:rPr>
              <a:t>CERAMICS NETWORK</a:t>
            </a:r>
            <a:endParaRPr lang="en-US" sz="5400" dirty="0">
              <a:solidFill>
                <a:schemeClr val="accent3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sz="3600" b="1" i="1" dirty="0" smtClean="0">
                <a:solidFill>
                  <a:schemeClr val="accent2">
                    <a:lumMod val="75000"/>
                  </a:schemeClr>
                </a:solidFill>
                <a:latin typeface="Broadway" panose="04040905080B02020502" pitchFamily="82" charset="0"/>
              </a:rPr>
              <a:t>Broken ceramics</a:t>
            </a:r>
            <a:endParaRPr lang="en-US" sz="3600" b="1" i="1" dirty="0">
              <a:solidFill>
                <a:schemeClr val="accent2">
                  <a:lumMod val="7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82749" y="3365082"/>
            <a:ext cx="28132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•"/>
            </a:pPr>
            <a:r>
              <a:rPr lang="en-US" sz="2000" b="1" dirty="0">
                <a:solidFill>
                  <a:schemeClr val="bg2"/>
                </a:solidFill>
                <a:latin typeface="Cambria" panose="02040503050406030204" pitchFamily="18" charset="0"/>
              </a:rPr>
              <a:t>Rasif Tahmid             </a:t>
            </a:r>
          </a:p>
          <a:p>
            <a:r>
              <a:rPr lang="en-US" sz="2000" b="1" dirty="0">
                <a:solidFill>
                  <a:schemeClr val="bg2"/>
                </a:solidFill>
                <a:latin typeface="Cambria" panose="02040503050406030204" pitchFamily="18" charset="0"/>
              </a:rPr>
              <a:t>      </a:t>
            </a:r>
            <a:r>
              <a:rPr lang="en-US" sz="2000" dirty="0">
                <a:solidFill>
                  <a:schemeClr val="bg2"/>
                </a:solidFill>
                <a:latin typeface="Cambria" panose="02040503050406030204" pitchFamily="18" charset="0"/>
              </a:rPr>
              <a:t>ID: 11.01.04.011</a:t>
            </a:r>
          </a:p>
          <a:p>
            <a:pPr>
              <a:buFontTx/>
              <a:buChar char="•"/>
            </a:pPr>
            <a:r>
              <a:rPr lang="en-US" sz="2000" b="1" dirty="0">
                <a:solidFill>
                  <a:schemeClr val="bg2"/>
                </a:solidFill>
                <a:latin typeface="Cambria" panose="02040503050406030204" pitchFamily="18" charset="0"/>
              </a:rPr>
              <a:t>A.K.M. Mahmud</a:t>
            </a:r>
          </a:p>
          <a:p>
            <a:r>
              <a:rPr lang="en-US" sz="2000" b="1" dirty="0">
                <a:solidFill>
                  <a:schemeClr val="bg2"/>
                </a:solidFill>
                <a:latin typeface="Cambria" panose="02040503050406030204" pitchFamily="18" charset="0"/>
              </a:rPr>
              <a:t>      </a:t>
            </a:r>
            <a:r>
              <a:rPr lang="en-US" sz="2000" dirty="0">
                <a:solidFill>
                  <a:schemeClr val="bg2"/>
                </a:solidFill>
                <a:latin typeface="Cambria" panose="02040503050406030204" pitchFamily="18" charset="0"/>
              </a:rPr>
              <a:t>ID: 11.01.04.021</a:t>
            </a:r>
          </a:p>
          <a:p>
            <a:pPr>
              <a:buFontTx/>
              <a:buChar char="•"/>
            </a:pPr>
            <a:endParaRPr lang="en-US" sz="2000" dirty="0">
              <a:solidFill>
                <a:schemeClr val="bg2"/>
              </a:solidFill>
              <a:latin typeface="Cambria" panose="02040503050406030204" pitchFamily="18" charset="0"/>
            </a:endParaRPr>
          </a:p>
          <a:p>
            <a:pPr>
              <a:buFontTx/>
              <a:buChar char="•"/>
            </a:pPr>
            <a:endParaRPr lang="en-US" sz="2000" dirty="0">
              <a:solidFill>
                <a:schemeClr val="bg2"/>
              </a:solidFill>
              <a:latin typeface="Cambria" panose="02040503050406030204" pitchFamily="18" charset="0"/>
            </a:endParaRPr>
          </a:p>
          <a:p>
            <a:pPr>
              <a:buFontTx/>
              <a:buChar char="•"/>
            </a:pPr>
            <a:endParaRPr lang="en-US" sz="2000" dirty="0">
              <a:solidFill>
                <a:schemeClr val="bg2"/>
              </a:solidFill>
              <a:latin typeface="Cambria" panose="02040503050406030204" pitchFamily="18" charset="0"/>
            </a:endParaRPr>
          </a:p>
          <a:p>
            <a:endParaRPr lang="en-US" sz="2000" dirty="0">
              <a:solidFill>
                <a:schemeClr val="bg2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82749" y="4642355"/>
            <a:ext cx="32915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Farzana Yeasmeen Sabah </a:t>
            </a:r>
          </a:p>
          <a:p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      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</a:rPr>
              <a:t>ID: 11.01.04.027</a:t>
            </a:r>
          </a:p>
          <a:p>
            <a:pPr>
              <a:buFontTx/>
              <a:buChar char="•"/>
            </a:pP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Sumaiya Bushra</a:t>
            </a:r>
          </a:p>
          <a:p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      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</a:rPr>
              <a:t>ID: 11.01.04.028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8806" y="3085766"/>
            <a:ext cx="1588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Submitted to: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007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1993" y="2349304"/>
            <a:ext cx="93418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SYSTEM ANALYSIS AND DESIGN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           - KENDALL &amp; KENDALL</a:t>
            </a:r>
          </a:p>
          <a:p>
            <a:endParaRPr lang="en-US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www.visual-paradigm.com/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VPGallery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/diagrams/Class.html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www.cs.unc.edu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Stackoverflow.com/questions/17860182</a:t>
            </a:r>
            <a:endParaRPr lang="en-US" sz="2800" u="sng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u="sng" dirty="0" smtClean="0">
                <a:solidFill>
                  <a:schemeClr val="tx2">
                    <a:lumMod val="50000"/>
                  </a:schemeClr>
                </a:solidFill>
              </a:rPr>
              <a:t>https</a:t>
            </a:r>
            <a:r>
              <a:rPr lang="en-US" sz="2800" u="sng" dirty="0">
                <a:solidFill>
                  <a:schemeClr val="tx2">
                    <a:lumMod val="50000"/>
                  </a:schemeClr>
                </a:solidFill>
              </a:rPr>
              <a:t>://</a:t>
            </a:r>
            <a:r>
              <a:rPr lang="en-US" sz="2800" u="sng" dirty="0" smtClean="0">
                <a:solidFill>
                  <a:schemeClr val="tx2">
                    <a:lumMod val="50000"/>
                  </a:schemeClr>
                </a:solidFill>
              </a:rPr>
              <a:t>en.wikipedia.org/wiki/Class_diagram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u="sng" dirty="0" smtClean="0">
                <a:solidFill>
                  <a:schemeClr val="tx2">
                    <a:lumMod val="50000"/>
                  </a:schemeClr>
                </a:solidFill>
              </a:rPr>
              <a:t>http</a:t>
            </a:r>
            <a:r>
              <a:rPr lang="en-US" sz="2800" u="sng" dirty="0">
                <a:solidFill>
                  <a:schemeClr val="tx2">
                    <a:lumMod val="50000"/>
                  </a:schemeClr>
                </a:solidFill>
              </a:rPr>
              <a:t>://</a:t>
            </a:r>
            <a:r>
              <a:rPr lang="en-US" sz="2800" u="sng" dirty="0" smtClean="0">
                <a:solidFill>
                  <a:schemeClr val="tx2">
                    <a:lumMod val="50000"/>
                  </a:schemeClr>
                </a:solidFill>
              </a:rPr>
              <a:t>www.agilemodeling.com/style/classDiagram.htm</a:t>
            </a:r>
            <a:r>
              <a:rPr lang="en-US" sz="2800" u="sng" dirty="0">
                <a:solidFill>
                  <a:schemeClr val="tx2">
                    <a:lumMod val="50000"/>
                  </a:schemeClr>
                </a:solidFill>
              </a:rPr>
              <a:t>l</a:t>
            </a: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88668"/>
            <a:ext cx="12052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18 JANUARY,2014                                                                            BROKEN CERAMICS                                                                                                      10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7512493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32620" y="2221748"/>
            <a:ext cx="4983032" cy="2585323"/>
          </a:xfrm>
          <a:prstGeom prst="rect">
            <a:avLst/>
          </a:prstGeom>
          <a:noFill/>
          <a:effectLst>
            <a:glow rad="152400">
              <a:schemeClr val="accent2">
                <a:lumMod val="75000"/>
                <a:alpha val="99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effectLst/>
              </a:rPr>
              <a:t>Thank you</a:t>
            </a:r>
          </a:p>
          <a:p>
            <a:pPr algn="ctr"/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</a:endParaRPr>
          </a:p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effectLst/>
              </a:rPr>
              <a:t>Any questions?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12052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18 JANUARY,2014                                                                            BROKEN CERAMICS                                                                                                      11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29293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186945"/>
            <a:ext cx="11029616" cy="1013800"/>
          </a:xfrm>
        </p:spPr>
        <p:txBody>
          <a:bodyPr/>
          <a:lstStyle/>
          <a:p>
            <a:r>
              <a:rPr lang="en-US" dirty="0" smtClean="0"/>
              <a:t>CLASSES, Attributes, operations: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1192" y="2021983"/>
            <a:ext cx="5673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TEMPLATE FROM WHICH OBJECTS ARE CREATED.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8338" y="3387144"/>
            <a:ext cx="6342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ATTRIBUTE: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INFORMATION THAT IS PERTINENT TO THEIR INSTANCES.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1217" y="4662152"/>
            <a:ext cx="531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FUNCTIONALITY THAT THE OBJECT SUPPORTS.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488668"/>
            <a:ext cx="12052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18 JANUARY,2014                                                                            BROKEN CERAMICS                                                                                                      2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2018871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687" y="636105"/>
            <a:ext cx="11029616" cy="655782"/>
          </a:xfrm>
        </p:spPr>
        <p:txBody>
          <a:bodyPr/>
          <a:lstStyle/>
          <a:p>
            <a:r>
              <a:rPr lang="en-US" dirty="0" smtClean="0"/>
              <a:t>CLASSES, Attributes, operations:</a:t>
            </a:r>
            <a:endParaRPr lang="en-US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560888" y="22383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821305"/>
              </p:ext>
            </p:extLst>
          </p:nvPr>
        </p:nvGraphicFramePr>
        <p:xfrm>
          <a:off x="894520" y="1378633"/>
          <a:ext cx="10349949" cy="5205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49245"/>
                <a:gridCol w="3450352"/>
                <a:gridCol w="3450352"/>
              </a:tblGrid>
              <a:tr h="1741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CLASS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6" marR="673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Attributes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6" marR="673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Methods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6" marR="67366" marT="0" marB="0"/>
                </a:tc>
              </a:tr>
              <a:tr h="7034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Admin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6" marR="673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Admin_info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6" marR="673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Addcompany()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Removecompany()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Loginapproval()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6" marR="67366" marT="0" marB="0"/>
                </a:tc>
              </a:tr>
              <a:tr h="7034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Company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6" marR="673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Company_name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Company_address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Company_contactno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6" marR="673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Companylogin()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Reviewcustomdesign()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Productdetails()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6" marR="67366" marT="0" marB="0"/>
                </a:tc>
              </a:tr>
              <a:tr h="7034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Local Buyer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6" marR="673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Localbuyer_name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Localbuyer_address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Localbuyer_contactno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6" marR="673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Login()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Addlocalbuyer()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Deletelocalbuyer()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6" marR="67366" marT="0" marB="0"/>
                </a:tc>
              </a:tr>
              <a:tr h="9417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International Buyer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6" marR="673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Foreignbuyer_name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Foreignbuyer_country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Foreignbuyer_address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Foreignbuyer_contactno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6" marR="673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Login()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Addforeignbuyer()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Deleteforeignbuyer()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6" marR="67366" marT="0" marB="0"/>
                </a:tc>
              </a:tr>
              <a:tr h="14184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Registration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6" marR="673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Reg_username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Reg_password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Reg_address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Reg_contactno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Reg_name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Reg_country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6" marR="673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Createaccount</a:t>
                      </a:r>
                      <a:r>
                        <a:rPr lang="en-US" sz="1600" dirty="0">
                          <a:effectLst/>
                        </a:rPr>
                        <a:t>(), </a:t>
                      </a:r>
                      <a:r>
                        <a:rPr lang="en-US" sz="1600" dirty="0" err="1">
                          <a:effectLst/>
                        </a:rPr>
                        <a:t>Loginaccount</a:t>
                      </a:r>
                      <a:r>
                        <a:rPr lang="en-US" sz="1600" dirty="0">
                          <a:effectLst/>
                        </a:rPr>
                        <a:t>(),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Deleteaccount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6" marR="67366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069" y="6613528"/>
            <a:ext cx="12052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18 JANUARY,2014                                                                            BROKEN CERAMICS                                                                                                      3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93830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687" y="636105"/>
            <a:ext cx="11029616" cy="655782"/>
          </a:xfrm>
        </p:spPr>
        <p:txBody>
          <a:bodyPr/>
          <a:lstStyle/>
          <a:p>
            <a:r>
              <a:rPr lang="en-US" dirty="0" smtClean="0"/>
              <a:t>CLASSES, Attributes, operations:</a:t>
            </a:r>
            <a:endParaRPr lang="en-US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560888" y="22383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465925"/>
              </p:ext>
            </p:extLst>
          </p:nvPr>
        </p:nvGraphicFramePr>
        <p:xfrm>
          <a:off x="966594" y="1395759"/>
          <a:ext cx="9978886" cy="51948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25584"/>
                <a:gridCol w="3326651"/>
                <a:gridCol w="3326651"/>
              </a:tblGrid>
              <a:tr h="264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CLASS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Attributes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Methods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95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Product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Product_name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Product_type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Product_info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Findproduct()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Searchproduct()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95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Product Details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Productdetails_material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Productdetails_production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Productdetails_longivity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Showproductdetail()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Provideproductdetail()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95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Custom Design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Customdesign_upload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Customdesign_select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Customdesign_download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Selectdesign()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Uploaddesign()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Viewdesign()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748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Estimated Price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Price_info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Addprice()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Changeprice()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Removeprice()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Viewprice()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Selectprice()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971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Order Product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Order_write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Addorder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Changeorder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Removeorder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Vieworder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113895" y="2277571"/>
            <a:ext cx="14205480" cy="571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6488668"/>
            <a:ext cx="12052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18 JANUARY,2014                                                                            BROKEN CERAMICS                                                                                                      4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15704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Relationship: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smtClean="0">
                <a:latin typeface="Algerian" panose="04020705040A02060702" pitchFamily="82" charset="0"/>
              </a:rPr>
              <a:t>a. Association</a:t>
            </a:r>
            <a:r>
              <a:rPr lang="en-US" dirty="0" smtClean="0">
                <a:latin typeface="Cambria" panose="02040503050406030204" pitchFamily="18" charset="0"/>
              </a:rPr>
              <a:t>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920" y="3498380"/>
            <a:ext cx="3084394" cy="6141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26414" y="2491287"/>
            <a:ext cx="3084394" cy="6141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Buyers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26414" y="3926860"/>
            <a:ext cx="3084394" cy="6141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International Buyers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22050" y="4209197"/>
            <a:ext cx="1357952" cy="8780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29475" y="2891053"/>
            <a:ext cx="1241947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</a:p>
          <a:p>
            <a:pPr algn="ctr"/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7112" y="2571464"/>
            <a:ext cx="1494430" cy="10679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Registration/ Log-in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24759" y="4387756"/>
            <a:ext cx="1651379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Design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29475" y="5727509"/>
            <a:ext cx="1610436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Estimated </a:t>
            </a:r>
          </a:p>
          <a:p>
            <a:pPr algn="ctr"/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33590" y="5973176"/>
            <a:ext cx="1972101" cy="6687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</a:p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664698" y="1991183"/>
            <a:ext cx="1201004" cy="5893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Advertisement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1"/>
            <a:endCxn id="9" idx="3"/>
          </p:cNvCxnSpPr>
          <p:nvPr/>
        </p:nvCxnSpPr>
        <p:spPr>
          <a:xfrm flipH="1">
            <a:off x="7591542" y="2798362"/>
            <a:ext cx="934872" cy="30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7591542" y="3498380"/>
            <a:ext cx="1269241" cy="413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1"/>
          </p:cNvCxnSpPr>
          <p:nvPr/>
        </p:nvCxnSpPr>
        <p:spPr>
          <a:xfrm flipH="1">
            <a:off x="7380002" y="4233935"/>
            <a:ext cx="1146412" cy="291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1"/>
          </p:cNvCxnSpPr>
          <p:nvPr/>
        </p:nvCxnSpPr>
        <p:spPr>
          <a:xfrm flipH="1" flipV="1">
            <a:off x="5271422" y="3496244"/>
            <a:ext cx="750628" cy="115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</p:cNvCxnSpPr>
          <p:nvPr/>
        </p:nvCxnSpPr>
        <p:spPr>
          <a:xfrm flipV="1">
            <a:off x="3183314" y="3105436"/>
            <a:ext cx="846161" cy="700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1"/>
          </p:cNvCxnSpPr>
          <p:nvPr/>
        </p:nvCxnSpPr>
        <p:spPr>
          <a:xfrm>
            <a:off x="2255267" y="4112529"/>
            <a:ext cx="1569492" cy="732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313571" y="4112529"/>
            <a:ext cx="2715904" cy="2174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5646737" y="4541009"/>
            <a:ext cx="4933665" cy="13093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543171" y="4541009"/>
            <a:ext cx="0" cy="913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984819" y="5454560"/>
            <a:ext cx="4558352" cy="27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998467" y="5317787"/>
            <a:ext cx="0" cy="15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8846499" y="4644008"/>
            <a:ext cx="2041619" cy="18356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2" idx="3"/>
          </p:cNvCxnSpPr>
          <p:nvPr/>
        </p:nvCxnSpPr>
        <p:spPr>
          <a:xfrm flipH="1" flipV="1">
            <a:off x="8205691" y="6307543"/>
            <a:ext cx="777922" cy="24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0"/>
          </p:cNvCxnSpPr>
          <p:nvPr/>
        </p:nvCxnSpPr>
        <p:spPr>
          <a:xfrm flipV="1">
            <a:off x="1641117" y="2356518"/>
            <a:ext cx="1023581" cy="114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892999" y="1974381"/>
            <a:ext cx="4797188" cy="494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8582769">
            <a:off x="1291482" y="2675063"/>
            <a:ext cx="157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Gives   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424212">
            <a:off x="5624419" y="1954638"/>
            <a:ext cx="172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Looks for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19372503">
            <a:off x="3151688" y="3010021"/>
            <a:ext cx="97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1519932">
            <a:off x="2766866" y="4294832"/>
            <a:ext cx="93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reviews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2239571">
            <a:off x="2673064" y="5133121"/>
            <a:ext cx="93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20336429">
            <a:off x="7672985" y="2584766"/>
            <a:ext cx="90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Logs in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 rot="1281071">
            <a:off x="8012657" y="3460720"/>
            <a:ext cx="90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Logs in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20781313">
            <a:off x="7403576" y="4091115"/>
            <a:ext cx="113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for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3462097">
            <a:off x="5331354" y="3658324"/>
            <a:ext cx="70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376006" y="5195677"/>
            <a:ext cx="109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96315" y="5615492"/>
            <a:ext cx="20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Checks and choose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090063" y="5302156"/>
            <a:ext cx="70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0" y="6558537"/>
            <a:ext cx="12052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18 JANUARY,2014                                                                              BROKEN CERAMICS                                                                                                      5</a:t>
            </a:r>
            <a:endParaRPr lang="en-US" sz="1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7335026" y="4103291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10687" y="4475381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913429" y="3663850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542340" y="4552250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288273" y="238679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245568" y="6041209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429782" y="3214122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119994" y="2154270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891533" y="192360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51" name="Straight Connector 50"/>
          <p:cNvCxnSpPr>
            <a:stCxn id="6" idx="3"/>
          </p:cNvCxnSpPr>
          <p:nvPr/>
        </p:nvCxnSpPr>
        <p:spPr>
          <a:xfrm>
            <a:off x="11610808" y="4233935"/>
            <a:ext cx="327907" cy="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1938715" y="2095821"/>
            <a:ext cx="0" cy="2138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3865702" y="1991183"/>
            <a:ext cx="8073013" cy="11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324466" y="223367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584093" y="556654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315238" y="449818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013926" y="525016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352247" y="4539032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735212" y="420394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313806" y="389694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123071" y="3458420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582812" y="405154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792478" y="2784871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536684" y="411553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1682993" y="398259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540736" y="27198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538896" y="31942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740387" y="57472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789258" y="40450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97235" y="31126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592130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Relationship: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latin typeface="Algerian" panose="04020705040A02060702" pitchFamily="82" charset="0"/>
              </a:rPr>
              <a:t>b. generalization</a:t>
            </a:r>
            <a:r>
              <a:rPr lang="en-US" dirty="0" smtClean="0">
                <a:latin typeface="Cambria" panose="02040503050406030204" pitchFamily="18" charset="0"/>
              </a:rPr>
              <a:t>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90693" y="1857040"/>
            <a:ext cx="4312692" cy="61414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2676" y="3225515"/>
            <a:ext cx="2607783" cy="627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Company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45383" y="3225515"/>
            <a:ext cx="2797791" cy="627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 Buyers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047906" y="3216698"/>
            <a:ext cx="2920621" cy="627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International Buyers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Connector 7"/>
          <p:cNvCxnSpPr>
            <a:endCxn id="6" idx="0"/>
          </p:cNvCxnSpPr>
          <p:nvPr/>
        </p:nvCxnSpPr>
        <p:spPr>
          <a:xfrm>
            <a:off x="5344277" y="2843376"/>
            <a:ext cx="2" cy="3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16581" y="5255332"/>
            <a:ext cx="1078175" cy="91440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advertisement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739563" y="5255332"/>
            <a:ext cx="1241947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Product</a:t>
            </a:r>
          </a:p>
          <a:p>
            <a:pPr algn="ctr"/>
            <a:r>
              <a:rPr lang="en-US" b="1" dirty="0" smtClean="0"/>
              <a:t>Details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3240816" y="5255333"/>
            <a:ext cx="1364778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Estimated </a:t>
            </a:r>
          </a:p>
          <a:p>
            <a:pPr algn="ctr"/>
            <a:r>
              <a:rPr lang="en-US" b="1" dirty="0" smtClean="0"/>
              <a:t>Price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5113967" y="5974961"/>
            <a:ext cx="1494430" cy="6731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Registration/ Log-in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9658588" y="5984099"/>
            <a:ext cx="1651379" cy="67803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Custom Design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7311066" y="5984099"/>
            <a:ext cx="1972101" cy="67803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Order</a:t>
            </a:r>
          </a:p>
          <a:p>
            <a:pPr algn="ctr"/>
            <a:r>
              <a:rPr lang="en-US" b="1" dirty="0" smtClean="0"/>
              <a:t>Product</a:t>
            </a:r>
            <a:endParaRPr lang="en-US" b="1" dirty="0"/>
          </a:p>
        </p:txBody>
      </p:sp>
      <p:sp>
        <p:nvSpPr>
          <p:cNvPr id="15" name="Up Arrow 14"/>
          <p:cNvSpPr/>
          <p:nvPr/>
        </p:nvSpPr>
        <p:spPr>
          <a:xfrm>
            <a:off x="2981510" y="2471189"/>
            <a:ext cx="641445" cy="754325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6" name="Up Arrow 15"/>
          <p:cNvSpPr/>
          <p:nvPr/>
        </p:nvSpPr>
        <p:spPr>
          <a:xfrm>
            <a:off x="5041678" y="2478298"/>
            <a:ext cx="641445" cy="730156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7" name="Up Arrow 16"/>
          <p:cNvSpPr/>
          <p:nvPr/>
        </p:nvSpPr>
        <p:spPr>
          <a:xfrm>
            <a:off x="6954923" y="2484551"/>
            <a:ext cx="641445" cy="730156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Up Arrow 17"/>
          <p:cNvSpPr/>
          <p:nvPr/>
        </p:nvSpPr>
        <p:spPr>
          <a:xfrm>
            <a:off x="2003988" y="3844495"/>
            <a:ext cx="641445" cy="754325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" name="Rectangle 18"/>
          <p:cNvSpPr/>
          <p:nvPr/>
        </p:nvSpPr>
        <p:spPr>
          <a:xfrm>
            <a:off x="955668" y="4598820"/>
            <a:ext cx="2817413" cy="199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0" name="Rectangle 19"/>
          <p:cNvSpPr/>
          <p:nvPr/>
        </p:nvSpPr>
        <p:spPr>
          <a:xfrm>
            <a:off x="955668" y="4812776"/>
            <a:ext cx="169747" cy="4279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1" name="Rectangle 20"/>
          <p:cNvSpPr/>
          <p:nvPr/>
        </p:nvSpPr>
        <p:spPr>
          <a:xfrm>
            <a:off x="2162646" y="4812776"/>
            <a:ext cx="313898" cy="4425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" name="Rectangle 21"/>
          <p:cNvSpPr/>
          <p:nvPr/>
        </p:nvSpPr>
        <p:spPr>
          <a:xfrm>
            <a:off x="3568364" y="4798134"/>
            <a:ext cx="206213" cy="4425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" name="Up Arrow 22"/>
          <p:cNvSpPr/>
          <p:nvPr/>
        </p:nvSpPr>
        <p:spPr>
          <a:xfrm>
            <a:off x="5476707" y="3817559"/>
            <a:ext cx="493669" cy="2140341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" name="Rectangle 23"/>
          <p:cNvSpPr/>
          <p:nvPr/>
        </p:nvSpPr>
        <p:spPr>
          <a:xfrm>
            <a:off x="5826431" y="4445356"/>
            <a:ext cx="2442950" cy="1622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" name="Up Arrow 24"/>
          <p:cNvSpPr/>
          <p:nvPr/>
        </p:nvSpPr>
        <p:spPr>
          <a:xfrm>
            <a:off x="7969130" y="3800280"/>
            <a:ext cx="393234" cy="645075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" name="Up Arrow 25"/>
          <p:cNvSpPr/>
          <p:nvPr/>
        </p:nvSpPr>
        <p:spPr>
          <a:xfrm>
            <a:off x="8850048" y="3817559"/>
            <a:ext cx="397698" cy="2140341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7" name="Rectangle 26"/>
          <p:cNvSpPr/>
          <p:nvPr/>
        </p:nvSpPr>
        <p:spPr>
          <a:xfrm>
            <a:off x="6175087" y="5255332"/>
            <a:ext cx="2784143" cy="2115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" name="Up Arrow 27"/>
          <p:cNvSpPr/>
          <p:nvPr/>
        </p:nvSpPr>
        <p:spPr>
          <a:xfrm>
            <a:off x="6063359" y="3844495"/>
            <a:ext cx="466772" cy="1410837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" name="Up Arrow 28"/>
          <p:cNvSpPr/>
          <p:nvPr/>
        </p:nvSpPr>
        <p:spPr>
          <a:xfrm>
            <a:off x="9614322" y="3855195"/>
            <a:ext cx="532263" cy="2102705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2" name="TextBox 31"/>
          <p:cNvSpPr txBox="1"/>
          <p:nvPr/>
        </p:nvSpPr>
        <p:spPr>
          <a:xfrm>
            <a:off x="69574" y="6593941"/>
            <a:ext cx="12052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18 JANUARY,2014                                                                            BROKEN CERAMICS                                                                                                     6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48094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Relationship: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latin typeface="Algerian" panose="04020705040A02060702" pitchFamily="82" charset="0"/>
              </a:rPr>
              <a:t>c. dependency</a:t>
            </a:r>
            <a:r>
              <a:rPr lang="en-US" dirty="0" smtClean="0">
                <a:latin typeface="Cambria" panose="02040503050406030204" pitchFamily="18" charset="0"/>
              </a:rPr>
              <a:t>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47447" y="2222696"/>
            <a:ext cx="2461846" cy="8018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22498" y="2222696"/>
            <a:ext cx="3080825" cy="8018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DETAILS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09293" y="2438959"/>
            <a:ext cx="191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ym typeface="Wingdings" panose="05000000000000000000" pitchFamily="2" charset="2"/>
              </a:rPr>
              <a:t>-------------------&gt;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547447" y="3894407"/>
            <a:ext cx="2461846" cy="8018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ADVERTISEMENT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22498" y="3894407"/>
            <a:ext cx="3080825" cy="8018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09293" y="4110670"/>
            <a:ext cx="191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ym typeface="Wingdings" panose="05000000000000000000" pitchFamily="2" charset="2"/>
              </a:rPr>
              <a:t>-------------------&gt;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1547447" y="5521180"/>
            <a:ext cx="2461846" cy="5224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INTERNATIONAL BUYERS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22498" y="5566117"/>
            <a:ext cx="3080825" cy="10181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REGISTRATION/ LOG-IN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09293" y="5629312"/>
            <a:ext cx="191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ym typeface="Wingdings" panose="05000000000000000000" pitchFamily="2" charset="2"/>
              </a:rPr>
              <a:t>--------------------&gt;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1547447" y="6151713"/>
            <a:ext cx="2461846" cy="432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BUYERS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09293" y="6106775"/>
            <a:ext cx="191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ym typeface="Wingdings" panose="05000000000000000000" pitchFamily="2" charset="2"/>
              </a:rPr>
              <a:t>--------------------&gt;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6488668"/>
            <a:ext cx="12052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18 JANUARY,2014                                                                            BROKEN CERAMICS                                                                                                      7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246103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/>
      <p:bldP spid="10" grpId="0" animBg="1"/>
      <p:bldP spid="11" grpId="0" animBg="1"/>
      <p:bldP spid="12" grpId="0"/>
      <p:bldP spid="13" grpId="0" animBg="1"/>
      <p:bldP spid="14" grpId="0" animBg="1"/>
      <p:bldP spid="15" grpId="0"/>
      <p:bldP spid="16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Relationship: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latin typeface="Algerian" panose="04020705040A02060702" pitchFamily="82" charset="0"/>
              </a:rPr>
              <a:t>D. REALIZATION</a:t>
            </a:r>
            <a:r>
              <a:rPr lang="en-US" dirty="0" smtClean="0">
                <a:latin typeface="Cambria" panose="02040503050406030204" pitchFamily="18" charset="0"/>
              </a:rPr>
              <a:t>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4228" y="2504048"/>
            <a:ext cx="3165231" cy="717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DESIGN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28117" y="2504048"/>
            <a:ext cx="3165231" cy="717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DESIGN IMAGE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59459" y="2678108"/>
            <a:ext cx="191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ym typeface="Wingdings" panose="05000000000000000000" pitchFamily="2" charset="2"/>
              </a:rPr>
              <a:t>-------------------</a:t>
            </a:r>
            <a:endParaRPr lang="en-US" b="1" dirty="0"/>
          </a:p>
        </p:txBody>
      </p:sp>
      <p:sp>
        <p:nvSpPr>
          <p:cNvPr id="7" name="Isosceles Triangle 6"/>
          <p:cNvSpPr/>
          <p:nvPr/>
        </p:nvSpPr>
        <p:spPr>
          <a:xfrm rot="5400000">
            <a:off x="6035039" y="2754363"/>
            <a:ext cx="271826" cy="3143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75718" y="4541595"/>
            <a:ext cx="191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ym typeface="Wingdings" panose="05000000000000000000" pitchFamily="2" charset="2"/>
              </a:rPr>
              <a:t>-------</a:t>
            </a:r>
            <a:r>
              <a:rPr lang="en-US" b="1" dirty="0">
                <a:sym typeface="Wingdings" panose="05000000000000000000" pitchFamily="2" charset="2"/>
              </a:rPr>
              <a:t>-</a:t>
            </a:r>
            <a:r>
              <a:rPr lang="en-US" b="1" dirty="0" smtClean="0">
                <a:sym typeface="Wingdings" panose="05000000000000000000" pitchFamily="2" charset="2"/>
              </a:rPr>
              <a:t>-----------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294228" y="4318781"/>
            <a:ext cx="3165231" cy="717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PRODUCT</a:t>
            </a:r>
            <a:endParaRPr lang="en-US" dirty="0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6093805" y="4585435"/>
            <a:ext cx="271826" cy="3143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28782" y="4323060"/>
            <a:ext cx="3165231" cy="717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MANAGEMENT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6488668"/>
            <a:ext cx="12052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18 JANUARY,2014                                                                            BROKEN CERAMICS                                                                                                      8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4271136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/>
      <p:bldP spid="8" grpId="0"/>
      <p:bldP spid="10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RULES &amp; NOTES: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920" y="3498380"/>
            <a:ext cx="3084394" cy="6141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64698" y="1991183"/>
            <a:ext cx="1201004" cy="5893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Advertisement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1641117" y="2356518"/>
            <a:ext cx="1023581" cy="114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</p:cNvCxnSpPr>
          <p:nvPr/>
        </p:nvCxnSpPr>
        <p:spPr>
          <a:xfrm flipV="1">
            <a:off x="3865702" y="2222695"/>
            <a:ext cx="298335" cy="63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149969" y="1991183"/>
            <a:ext cx="942536" cy="5893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be deleted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 rot="18715801">
            <a:off x="1208338" y="2508660"/>
            <a:ext cx="1195754" cy="6109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&lt;5 per month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526414" y="2272055"/>
            <a:ext cx="3084394" cy="6141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Buyers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526414" y="3707628"/>
            <a:ext cx="3084394" cy="6141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International Buyers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97112" y="2352232"/>
            <a:ext cx="1494430" cy="10679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Registration/ Log-in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4" idx="1"/>
            <a:endCxn id="16" idx="3"/>
          </p:cNvCxnSpPr>
          <p:nvPr/>
        </p:nvCxnSpPr>
        <p:spPr>
          <a:xfrm flipH="1">
            <a:off x="7591542" y="2579130"/>
            <a:ext cx="934872" cy="30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7591542" y="3279148"/>
            <a:ext cx="1269241" cy="413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20336429">
            <a:off x="7672985" y="2365534"/>
            <a:ext cx="90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Logs in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281071">
            <a:off x="8012657" y="3241488"/>
            <a:ext cx="90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Logs in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87816" y="3711994"/>
            <a:ext cx="1427383" cy="7896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 cannot be changed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6963508" y="3420176"/>
            <a:ext cx="126609" cy="272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323505" y="5035482"/>
            <a:ext cx="3084394" cy="6141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Buyers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323505" y="5883551"/>
            <a:ext cx="3084394" cy="6141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International Buyers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787468" y="5342556"/>
            <a:ext cx="1357952" cy="8780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cxnSp>
        <p:nvCxnSpPr>
          <p:cNvPr id="30" name="Straight Connector 29"/>
          <p:cNvCxnSpPr>
            <a:stCxn id="26" idx="3"/>
            <a:endCxn id="28" idx="1"/>
          </p:cNvCxnSpPr>
          <p:nvPr/>
        </p:nvCxnSpPr>
        <p:spPr>
          <a:xfrm>
            <a:off x="5407899" y="5342557"/>
            <a:ext cx="2379569" cy="439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8" idx="1"/>
          </p:cNvCxnSpPr>
          <p:nvPr/>
        </p:nvCxnSpPr>
        <p:spPr>
          <a:xfrm flipV="1">
            <a:off x="5407899" y="5781560"/>
            <a:ext cx="2379569" cy="40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5739618" y="5170892"/>
            <a:ext cx="1287194" cy="12531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Must log-in to search for products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6488668"/>
            <a:ext cx="12052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18 JANUARY,2014                                                                            BROKEN CERAMICS                                                                                                     9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9550032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/>
      <p:bldP spid="20" grpId="0"/>
      <p:bldP spid="21" grpId="0" animBg="1"/>
      <p:bldP spid="26" grpId="0" animBg="1"/>
      <p:bldP spid="27" grpId="0" animBg="1"/>
      <p:bldP spid="28" grpId="0" animBg="1"/>
      <p:bldP spid="33" grpId="0" animBg="1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209</TotalTime>
  <Words>432</Words>
  <Application>Microsoft Office PowerPoint</Application>
  <PresentationFormat>Widescreen</PresentationFormat>
  <Paragraphs>226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Algerian</vt:lpstr>
      <vt:lpstr>Arial</vt:lpstr>
      <vt:lpstr>Broadway</vt:lpstr>
      <vt:lpstr>Calibri</vt:lpstr>
      <vt:lpstr>Cambria</vt:lpstr>
      <vt:lpstr>Gill Sans MT</vt:lpstr>
      <vt:lpstr>Times New Roman</vt:lpstr>
      <vt:lpstr>Wingdings</vt:lpstr>
      <vt:lpstr>Wingdings 2</vt:lpstr>
      <vt:lpstr>Dividend</vt:lpstr>
      <vt:lpstr>CERAMICS NETWORK</vt:lpstr>
      <vt:lpstr>CLASSES, Attributes, operations:</vt:lpstr>
      <vt:lpstr>CLASSES, Attributes, operations:</vt:lpstr>
      <vt:lpstr>CLASSES, Attributes, operations:</vt:lpstr>
      <vt:lpstr>Relationship:        a. Association:</vt:lpstr>
      <vt:lpstr>Relationship:        b. generalization:</vt:lpstr>
      <vt:lpstr>Relationship:        c. dependency:</vt:lpstr>
      <vt:lpstr>Relationship:        D. REALIZATION:</vt:lpstr>
      <vt:lpstr>CONSTRAINT RULES &amp; NOTES:</vt:lpstr>
      <vt:lpstr>Reference: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CERAMICS NETWORK</dc:title>
  <dc:creator>Nabil &amp; Bushra</dc:creator>
  <cp:lastModifiedBy>Nabil &amp; Bushra</cp:lastModifiedBy>
  <cp:revision>22</cp:revision>
  <dcterms:created xsi:type="dcterms:W3CDTF">2014-01-17T20:35:19Z</dcterms:created>
  <dcterms:modified xsi:type="dcterms:W3CDTF">2014-01-18T04:58:01Z</dcterms:modified>
</cp:coreProperties>
</file>