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98" r:id="rId4"/>
    <p:sldId id="263" r:id="rId5"/>
    <p:sldId id="265" r:id="rId6"/>
    <p:sldId id="286" r:id="rId7"/>
    <p:sldId id="266" r:id="rId8"/>
    <p:sldId id="267" r:id="rId9"/>
    <p:sldId id="268" r:id="rId10"/>
    <p:sldId id="269" r:id="rId11"/>
    <p:sldId id="285" r:id="rId12"/>
    <p:sldId id="287" r:id="rId13"/>
    <p:sldId id="270" r:id="rId14"/>
    <p:sldId id="271" r:id="rId15"/>
    <p:sldId id="279" r:id="rId16"/>
    <p:sldId id="280" r:id="rId17"/>
    <p:sldId id="282" r:id="rId18"/>
    <p:sldId id="290" r:id="rId19"/>
    <p:sldId id="291" r:id="rId20"/>
    <p:sldId id="292" r:id="rId21"/>
    <p:sldId id="296" r:id="rId22"/>
    <p:sldId id="272" r:id="rId23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DB95"/>
    <a:srgbClr val="2A1CE2"/>
    <a:srgbClr val="281BD7"/>
    <a:srgbClr val="00682F"/>
    <a:srgbClr val="ED2B42"/>
    <a:srgbClr val="14497A"/>
    <a:srgbClr val="C2CD23"/>
    <a:srgbClr val="DA4D5C"/>
    <a:srgbClr val="DCDDDE"/>
    <a:srgbClr val="CCCE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25" autoAdjust="0"/>
    <p:restoredTop sz="90287" autoAdjust="0"/>
  </p:normalViewPr>
  <p:slideViewPr>
    <p:cSldViewPr showGuides="1">
      <p:cViewPr varScale="1">
        <p:scale>
          <a:sx n="66" d="100"/>
          <a:sy n="66" d="100"/>
        </p:scale>
        <p:origin x="-738" y="-96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6/09/2016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9/6/2016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tbo=p&amp;tbm=bks&amp;q=inauthor:%22Russell+Marion+Kerchner%2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earch?tbo=p&amp;tbm=bks&amp;q=inauthor:%22George+Francis+Corcoran%2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928670"/>
            <a:ext cx="8215338" cy="100811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CSE 109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57356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What is Voltage?</a:t>
            </a:r>
            <a:endParaRPr lang="en-AU" sz="3200" dirty="0"/>
          </a:p>
        </p:txBody>
      </p:sp>
      <p:sp>
        <p:nvSpPr>
          <p:cNvPr id="18" name="Rectangle 17"/>
          <p:cNvSpPr/>
          <p:nvPr/>
        </p:nvSpPr>
        <p:spPr>
          <a:xfrm>
            <a:off x="152400" y="4267200"/>
            <a:ext cx="8786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definition, </a:t>
            </a:r>
            <a:r>
              <a:rPr lang="en-US" i="1" dirty="0" smtClean="0"/>
              <a:t>the voltage between two points is </a:t>
            </a:r>
            <a:r>
              <a:rPr lang="en-US" b="1" i="1" dirty="0" smtClean="0">
                <a:solidFill>
                  <a:srgbClr val="FF0000"/>
                </a:solidFill>
              </a:rPr>
              <a:t>one volt </a:t>
            </a:r>
            <a:r>
              <a:rPr lang="en-US" i="1" dirty="0" smtClean="0"/>
              <a:t>if it requires </a:t>
            </a:r>
            <a:r>
              <a:rPr lang="en-US" b="1" i="1" dirty="0" smtClean="0">
                <a:solidFill>
                  <a:srgbClr val="FF0000"/>
                </a:solidFill>
              </a:rPr>
              <a:t>one joule </a:t>
            </a:r>
            <a:r>
              <a:rPr lang="en-US" i="1" dirty="0" smtClean="0"/>
              <a:t>of energy to move </a:t>
            </a:r>
            <a:r>
              <a:rPr lang="en-US" b="1" i="1" dirty="0" smtClean="0">
                <a:solidFill>
                  <a:srgbClr val="FF0000"/>
                </a:solidFill>
              </a:rPr>
              <a:t>one coulomb </a:t>
            </a:r>
            <a:r>
              <a:rPr lang="en-US" i="1" dirty="0" smtClean="0"/>
              <a:t>of charge from one point to the other.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5606" y="5057889"/>
            <a:ext cx="8786874" cy="132343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2A1CE2"/>
                </a:solidFill>
              </a:rPr>
              <a:t>Note: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2A1CE2"/>
                </a:solidFill>
              </a:rPr>
              <a:t>Voltage is defined between points.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2A1CE2"/>
                </a:solidFill>
              </a:rPr>
              <a:t>For the case of the battery, for example, voltage appears between its terminals.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2A1CE2"/>
                </a:solidFill>
              </a:rPr>
              <a:t>Thus, voltage does not exist at a point by itself; it is always determined with respect to some other point. For this reason, voltage is also called potential difference.</a:t>
            </a:r>
            <a:endParaRPr lang="en-US" sz="1600" dirty="0">
              <a:solidFill>
                <a:srgbClr val="2A1CE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19450" y="2778812"/>
            <a:ext cx="2928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 is energy in joules</a:t>
            </a:r>
          </a:p>
          <a:p>
            <a:r>
              <a:rPr lang="en-US" i="1" dirty="0" smtClean="0"/>
              <a:t>q is charge in coulombs</a:t>
            </a:r>
          </a:p>
          <a:p>
            <a:r>
              <a:rPr lang="en-US" i="1" dirty="0" smtClean="0"/>
              <a:t>v is the </a:t>
            </a:r>
            <a:r>
              <a:rPr lang="en-US" dirty="0" smtClean="0"/>
              <a:t>voltage in volts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1473" y="2902045"/>
            <a:ext cx="1420327" cy="80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438400"/>
            <a:ext cx="102108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35496" y="1371600"/>
            <a:ext cx="887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Voltage (or potential difference) is the energy required to move a unit charge through an element, measured in volts (V)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743200"/>
            <a:ext cx="1905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Voltage and Ground</a:t>
            </a:r>
            <a:endParaRPr lang="en-AU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95400"/>
            <a:ext cx="2935867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33800" y="1295400"/>
            <a:ext cx="21782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ab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a</a:t>
            </a:r>
            <a:r>
              <a:rPr lang="en-US" dirty="0" smtClean="0"/>
              <a:t> –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</a:t>
            </a:r>
            <a:r>
              <a:rPr lang="en-US" dirty="0" smtClean="0"/>
              <a:t> = -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ba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429000" y="17526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The voltage </a:t>
            </a:r>
            <a:r>
              <a:rPr lang="en-US" dirty="0" err="1" smtClean="0">
                <a:solidFill>
                  <a:srgbClr val="FF0000"/>
                </a:solidFill>
              </a:rPr>
              <a:t>V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between two points </a:t>
            </a:r>
            <a:r>
              <a:rPr lang="en-US" i="1" dirty="0" smtClean="0">
                <a:solidFill>
                  <a:srgbClr val="FF0000"/>
                </a:solidFill>
              </a:rPr>
              <a:t>a and b is the energy (or work) needed to move </a:t>
            </a:r>
            <a:r>
              <a:rPr lang="en-US" dirty="0" smtClean="0">
                <a:solidFill>
                  <a:srgbClr val="FF0000"/>
                </a:solidFill>
              </a:rPr>
              <a:t>a unit charge from </a:t>
            </a:r>
            <a:r>
              <a:rPr lang="en-US" i="1" dirty="0" smtClean="0">
                <a:solidFill>
                  <a:srgbClr val="FF0000"/>
                </a:solidFill>
              </a:rPr>
              <a:t>a to b</a:t>
            </a:r>
          </a:p>
          <a:p>
            <a:pPr>
              <a:buFont typeface="Wingdings" pitchFamily="2" charset="2"/>
              <a:buChar char="Ø"/>
            </a:pPr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FF0000"/>
                </a:solidFill>
              </a:rPr>
              <a:t>: Potential of point a with respect to ground (0 V)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276600"/>
            <a:ext cx="2236981" cy="64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156411" y="4343400"/>
            <a:ext cx="3472315" cy="1828800"/>
            <a:chOff x="156411" y="4191000"/>
            <a:chExt cx="3472315" cy="182880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6411" y="4800600"/>
              <a:ext cx="1443789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24000" y="4191000"/>
              <a:ext cx="2104726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4535336" y="4572000"/>
            <a:ext cx="4227664" cy="1432560"/>
            <a:chOff x="4343400" y="4572000"/>
            <a:chExt cx="4227664" cy="1432560"/>
          </a:xfrm>
        </p:grpSpPr>
        <p:grpSp>
          <p:nvGrpSpPr>
            <p:cNvPr id="20" name="Group 19"/>
            <p:cNvGrpSpPr/>
            <p:nvPr/>
          </p:nvGrpSpPr>
          <p:grpSpPr>
            <a:xfrm>
              <a:off x="6919686" y="4572000"/>
              <a:ext cx="1651378" cy="1432560"/>
              <a:chOff x="6919686" y="4572000"/>
              <a:chExt cx="1651378" cy="1432560"/>
            </a:xfrm>
          </p:grpSpPr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43800" y="4572000"/>
                <a:ext cx="191257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104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919686" y="4724400"/>
                <a:ext cx="1651378" cy="1280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4343400" y="4876800"/>
              <a:ext cx="966162" cy="594360"/>
              <a:chOff x="4343400" y="4267200"/>
              <a:chExt cx="966162" cy="594360"/>
            </a:xfrm>
          </p:grpSpPr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666115" y="4678680"/>
                <a:ext cx="191257" cy="182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343400" y="4267200"/>
                <a:ext cx="96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- 19 V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438186" y="5105400"/>
              <a:ext cx="1419814" cy="18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23657692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Voltage and Current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130424" y="1295400"/>
            <a:ext cx="5203576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Remember: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Electric current is always through an element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657600"/>
            <a:ext cx="3480794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133600"/>
            <a:ext cx="330781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800600" y="2667000"/>
            <a:ext cx="4191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An electric voltage is always across the element or between two points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57692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Independent Voltage Source</a:t>
            </a:r>
            <a:endParaRPr lang="en-A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4" y="1664992"/>
            <a:ext cx="336203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596634"/>
            <a:ext cx="314557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143636" y="334770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 – I characteristic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5980" y="4077072"/>
            <a:ext cx="3477073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4077072"/>
            <a:ext cx="2766658" cy="21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51520" y="1315508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Ideal Voltage Source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4440" y="3707740"/>
            <a:ext cx="293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Practical Voltage Source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6143635" y="599731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 – I characteristic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/>
              <a:t>Independent </a:t>
            </a:r>
            <a:r>
              <a:rPr lang="en-AU" sz="3200" dirty="0" smtClean="0"/>
              <a:t>Current Source</a:t>
            </a:r>
            <a:endParaRPr lang="en-AU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033" y="1684840"/>
            <a:ext cx="1946372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966" y="1409964"/>
            <a:ext cx="3371482" cy="19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0175" y="4257312"/>
            <a:ext cx="4194273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4738" y="4458644"/>
            <a:ext cx="3652463" cy="19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143636" y="334770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– V characteristic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31550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Ideal Current Source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4440" y="408510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Practical Current Source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6143635" y="615601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– V characteristic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4354" y="4572000"/>
            <a:ext cx="4610283" cy="19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Dependent Sources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2996848"/>
            <a:ext cx="388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Voltage-controlled voltage source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632" y="5351649"/>
            <a:ext cx="3873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Voltage-controlled current source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8805" y="2209800"/>
            <a:ext cx="4384867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51520" y="1322184"/>
            <a:ext cx="85545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A dependent source is an active element in which the source quantity is controlled by another voltage or current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Sources</a:t>
            </a:r>
            <a:endParaRPr lang="en-AU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9441" y="1643776"/>
            <a:ext cx="4962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1830" y="4344174"/>
            <a:ext cx="4873500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67544" y="126876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Current-controlled voltage source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0684" y="3975292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Current-controlled current source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Resistance and Conductance</a:t>
            </a:r>
            <a:endParaRPr lang="en-AU" sz="32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359623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95400"/>
            <a:ext cx="3511883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895600"/>
            <a:ext cx="326989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762000" y="373380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 and notation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" y="12954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Resistance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493776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Conductance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5928360"/>
            <a:ext cx="30022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394960"/>
            <a:ext cx="1860804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Ohm’s Law</a:t>
            </a:r>
            <a:endParaRPr lang="en-AU" sz="3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057400"/>
            <a:ext cx="176362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1286470"/>
            <a:ext cx="876300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Ohm’s law </a:t>
            </a:r>
          </a:p>
          <a:p>
            <a:r>
              <a:rPr lang="en-US" sz="2000" dirty="0" smtClean="0"/>
              <a:t>voltage </a:t>
            </a:r>
            <a:r>
              <a:rPr lang="en-US" sz="2000" b="1" dirty="0" smtClean="0"/>
              <a:t>V</a:t>
            </a:r>
            <a:r>
              <a:rPr lang="en-US" sz="2000" dirty="0" smtClean="0"/>
              <a:t> across a resistor </a:t>
            </a:r>
            <a:r>
              <a:rPr lang="en-US" sz="2000" b="1" dirty="0" smtClean="0"/>
              <a:t>R</a:t>
            </a:r>
            <a:r>
              <a:rPr lang="en-US" sz="2000" dirty="0" smtClean="0"/>
              <a:t> is directly proportional to the current </a:t>
            </a:r>
            <a:r>
              <a:rPr lang="en-US" sz="2000" b="1" dirty="0" smtClean="0"/>
              <a:t>I</a:t>
            </a:r>
            <a:r>
              <a:rPr lang="en-US" sz="2000" dirty="0" smtClean="0"/>
              <a:t> flowing through the resistor</a:t>
            </a:r>
            <a:endParaRPr 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590800"/>
            <a:ext cx="1299028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2362200"/>
            <a:ext cx="15297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1981200" y="28194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429000"/>
            <a:ext cx="248588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3352800"/>
            <a:ext cx="2483891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" y="5410200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Linear resistor: </a:t>
            </a:r>
            <a:r>
              <a:rPr lang="en-US" dirty="0" smtClean="0"/>
              <a:t>Obeys Ohm’s law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5486400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Non-linear resistor:</a:t>
            </a:r>
            <a:r>
              <a:rPr lang="en-US" dirty="0" smtClean="0"/>
              <a:t> Does not obey Ohm’s law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4343400"/>
            <a:ext cx="26670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Georg Simon Ohm (1787–1854), a German physicist, in 1826</a:t>
            </a:r>
          </a:p>
          <a:p>
            <a:r>
              <a:rPr lang="en-US" sz="1600" dirty="0" smtClean="0"/>
              <a:t>experimentally determined this basic law relating voltage and current for a resistor. Ohm’s work was initially denied by critics.</a:t>
            </a:r>
            <a:endParaRPr lang="en-US" sz="1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Short Circuit</a:t>
            </a:r>
            <a:endParaRPr lang="en-AU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3906241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" y="4971871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 A short circuit is a circuit element with resistance approaching zero (i.e., R = 0)</a:t>
            </a:r>
          </a:p>
          <a:p>
            <a:pPr algn="just">
              <a:buFont typeface="Wingdings" pitchFamily="2" charset="2"/>
              <a:buChar char="q"/>
            </a:pPr>
            <a:endParaRPr lang="en-US" b="1" i="1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 short circuit can carry a current of a level determined by the external circuit, but the potential difference (voltage) across its terminals is always zero volts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362200"/>
            <a:ext cx="3330415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Course Objectives</a:t>
            </a:r>
            <a:endParaRPr lang="en-AU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57200" y="1460242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Basic course of Electrical Engineering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All the Engineers and Architectures need to know the basics of electrical engineering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Architectures and civil engineers must know  how the electrical circuit go through a building and how much space is needed for wiring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Mechanical engineers must know electrical engineering basics to design machines and industrial tools and equipments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Computer engineers deals with computer, communication equipments, and develop different protocols, logic circuits and algorithms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To effectively design the logic, protocol, and algorithm, the knowledge of electrical and electronic engineering is necessary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/>
              <a:t>The objective is to provide the basic knowledge of Electrical Engineering such that electronic engineering, VLSI design, Electronic logic design courses can be understood 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Open Circuit</a:t>
            </a:r>
            <a:endParaRPr lang="en-AU" sz="3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3988242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4971871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An open circuit is a circuit element with resistance approaching infinity (i.e., R = ∞)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An open circuit can have a potential difference (voltage) across its terminals, but the current is always zero amperes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133600"/>
            <a:ext cx="3374953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Power</a:t>
            </a:r>
            <a:endParaRPr lang="en-AU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94" y="1268760"/>
            <a:ext cx="1865926" cy="14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006244"/>
            <a:ext cx="1661824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33600" y="13716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Power is </a:t>
            </a:r>
            <a:r>
              <a:rPr lang="en-US" dirty="0" smtClean="0">
                <a:solidFill>
                  <a:srgbClr val="FF0000"/>
                </a:solidFill>
              </a:rPr>
              <a:t>the time rate of expending or absorbing energy</a:t>
            </a:r>
          </a:p>
          <a:p>
            <a:r>
              <a:rPr lang="en-US" dirty="0" smtClean="0"/>
              <a:t>Unit: </a:t>
            </a:r>
            <a:r>
              <a:rPr lang="en-US" b="1" dirty="0" smtClean="0"/>
              <a:t>watts (W)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26369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In terms of voltage and current:</a:t>
            </a:r>
            <a:endParaRPr lang="en-GB" b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3726243"/>
            <a:ext cx="2496830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9512" y="4276398"/>
            <a:ext cx="612068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Passive sign convention: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When the current enters through the positive terminal of an element, </a:t>
            </a:r>
            <a:r>
              <a:rPr lang="en-US" dirty="0" smtClean="0">
                <a:solidFill>
                  <a:srgbClr val="FF0000"/>
                </a:solidFill>
              </a:rPr>
              <a:t>power is absorbed (Fig. a): p = vi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If the current enters through the negative terminal, </a:t>
            </a:r>
            <a:r>
              <a:rPr lang="en-US" dirty="0" smtClean="0">
                <a:solidFill>
                  <a:srgbClr val="FF0000"/>
                </a:solidFill>
              </a:rPr>
              <a:t>power </a:t>
            </a:r>
            <a:r>
              <a:rPr lang="en-US" dirty="0">
                <a:solidFill>
                  <a:srgbClr val="FF0000"/>
                </a:solidFill>
              </a:rPr>
              <a:t>is delivered (Fig. </a:t>
            </a:r>
            <a:r>
              <a:rPr lang="en-US" dirty="0" smtClean="0">
                <a:solidFill>
                  <a:srgbClr val="FF0000"/>
                </a:solidFill>
              </a:rPr>
              <a:t>b): p = - vi</a:t>
            </a:r>
          </a:p>
          <a:p>
            <a:pPr marL="285750" indent="-285750">
              <a:spcAft>
                <a:spcPts val="600"/>
              </a:spcAft>
            </a:pPr>
            <a:r>
              <a:rPr lang="en-US" sz="1600" b="1" dirty="0" smtClean="0">
                <a:solidFill>
                  <a:srgbClr val="00B050"/>
                </a:solidFill>
              </a:rPr>
              <a:t>NOTE: If you “</a:t>
            </a:r>
            <a:r>
              <a:rPr lang="en-US" sz="1600" b="1" u="sng" dirty="0" smtClean="0">
                <a:solidFill>
                  <a:srgbClr val="00B050"/>
                </a:solidFill>
              </a:rPr>
              <a:t>explicitly</a:t>
            </a:r>
            <a:r>
              <a:rPr lang="en-US" sz="1600" b="1" dirty="0" smtClean="0">
                <a:solidFill>
                  <a:srgbClr val="00B050"/>
                </a:solidFill>
              </a:rPr>
              <a:t>” write “</a:t>
            </a:r>
            <a:r>
              <a:rPr lang="en-US" sz="1600" b="1" u="sng" dirty="0" smtClean="0">
                <a:solidFill>
                  <a:srgbClr val="00B050"/>
                </a:solidFill>
              </a:rPr>
              <a:t>power delivered</a:t>
            </a:r>
            <a:r>
              <a:rPr lang="en-US" sz="1600" b="1" dirty="0" smtClean="0">
                <a:solidFill>
                  <a:srgbClr val="00B050"/>
                </a:solidFill>
              </a:rPr>
              <a:t>”, then </a:t>
            </a:r>
            <a:r>
              <a:rPr lang="en-US" sz="1600" b="1" u="sng" dirty="0" smtClean="0">
                <a:solidFill>
                  <a:srgbClr val="00B050"/>
                </a:solidFill>
              </a:rPr>
              <a:t>do not use ‘-’ (negative) sign</a:t>
            </a:r>
            <a:r>
              <a:rPr lang="en-US" sz="1600" b="1" dirty="0" smtClean="0">
                <a:solidFill>
                  <a:srgbClr val="00B050"/>
                </a:solidFill>
              </a:rPr>
              <a:t> (follow the convention of </a:t>
            </a:r>
            <a:r>
              <a:rPr lang="en-US" sz="1600" b="1" dirty="0" err="1" smtClean="0">
                <a:solidFill>
                  <a:srgbClr val="00B050"/>
                </a:solidFill>
              </a:rPr>
              <a:t>Boylestad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1676400"/>
            <a:ext cx="141433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3032760"/>
            <a:ext cx="173390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2895600"/>
            <a:ext cx="15268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38400" y="3581400"/>
            <a:ext cx="1695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smtClean="0"/>
              <a:t>Summary</a:t>
            </a:r>
            <a:endParaRPr lang="en-AU" sz="3200" dirty="0"/>
          </a:p>
        </p:txBody>
      </p:sp>
      <p:sp>
        <p:nvSpPr>
          <p:cNvPr id="10" name="Rectangle 9"/>
          <p:cNvSpPr/>
          <p:nvPr/>
        </p:nvSpPr>
        <p:spPr>
          <a:xfrm>
            <a:off x="971600" y="1513545"/>
            <a:ext cx="61206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/>
              <a:t>Circuit elements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/>
              <a:t>Dependent and independent sources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/>
              <a:t>Current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/>
              <a:t>Voltage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/>
              <a:t>Power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/>
              <a:t>Power sign convention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/>
              <a:t>Ohm’s law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8006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Boylestad</a:t>
            </a:r>
            <a:r>
              <a:rPr lang="en-US" dirty="0" smtClean="0"/>
              <a:t> -  Chapter 2, 3, 4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Books</a:t>
            </a:r>
            <a:endParaRPr lang="en-AU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500002" y="2209800"/>
            <a:ext cx="7729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Text Book:</a:t>
            </a:r>
          </a:p>
          <a:p>
            <a:pPr marL="342900" indent="-342900">
              <a:buAutoNum type="arabicPeriod"/>
            </a:pPr>
            <a:r>
              <a:rPr lang="en-CA" sz="2000" dirty="0" smtClean="0"/>
              <a:t>Fundamentals of Electrical </a:t>
            </a:r>
            <a:r>
              <a:rPr lang="en-CA" sz="2000" smtClean="0"/>
              <a:t>Circuits - C</a:t>
            </a:r>
            <a:r>
              <a:rPr lang="en-CA" sz="2000" dirty="0" smtClean="0"/>
              <a:t>. Alexander and M. </a:t>
            </a:r>
            <a:r>
              <a:rPr lang="en-CA" sz="2000" dirty="0" err="1" smtClean="0"/>
              <a:t>Sadiku</a:t>
            </a:r>
            <a:endParaRPr lang="en-CA" sz="2000" dirty="0" smtClean="0"/>
          </a:p>
          <a:p>
            <a:pPr marL="342900" indent="-342900">
              <a:buAutoNum type="arabicPeriod"/>
            </a:pPr>
            <a:r>
              <a:rPr lang="en-CA" sz="2000" dirty="0" smtClean="0"/>
              <a:t>Alternating-current </a:t>
            </a:r>
            <a:r>
              <a:rPr lang="en-CA" sz="2000" dirty="0" smtClean="0"/>
              <a:t>circuits- </a:t>
            </a:r>
            <a:r>
              <a:rPr lang="en-CA" sz="2000" dirty="0" smtClean="0">
                <a:hlinkClick r:id="rId3"/>
              </a:rPr>
              <a:t>Russell Marion </a:t>
            </a:r>
            <a:r>
              <a:rPr lang="en-CA" sz="2000" dirty="0" err="1" smtClean="0">
                <a:hlinkClick r:id="rId3"/>
              </a:rPr>
              <a:t>Kerchner</a:t>
            </a:r>
            <a:r>
              <a:rPr lang="en-CA" sz="2000" dirty="0" smtClean="0"/>
              <a:t>  and  </a:t>
            </a:r>
            <a:r>
              <a:rPr lang="en-CA" sz="2000" dirty="0" smtClean="0">
                <a:hlinkClick r:id="rId4"/>
              </a:rPr>
              <a:t>George Francis Corcoran</a:t>
            </a:r>
            <a:endParaRPr lang="en-CA" sz="2000" dirty="0" smtClean="0"/>
          </a:p>
          <a:p>
            <a:pPr marL="342900" indent="-342900">
              <a:buAutoNum type="arabicPeriod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Assessment</a:t>
            </a:r>
            <a:endParaRPr lang="en-AU" sz="3200" dirty="0"/>
          </a:p>
        </p:txBody>
      </p:sp>
      <p:sp>
        <p:nvSpPr>
          <p:cNvPr id="13" name="Rectangle 12"/>
          <p:cNvSpPr/>
          <p:nvPr/>
        </p:nvSpPr>
        <p:spPr>
          <a:xfrm>
            <a:off x="1981200" y="1828800"/>
            <a:ext cx="278313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/>
              <a:t>Mid Term I :         15%</a:t>
            </a:r>
          </a:p>
          <a:p>
            <a:r>
              <a:rPr lang="en-CA" sz="2000" dirty="0" smtClean="0"/>
              <a:t>Mid Term II :        15% </a:t>
            </a:r>
          </a:p>
          <a:p>
            <a:r>
              <a:rPr lang="en-CA" sz="2000" dirty="0" smtClean="0"/>
              <a:t>Final:                   25%</a:t>
            </a:r>
          </a:p>
          <a:p>
            <a:r>
              <a:rPr lang="en-CA" sz="2000" dirty="0" smtClean="0"/>
              <a:t>Quiz/Class test:   15%</a:t>
            </a:r>
          </a:p>
          <a:p>
            <a:r>
              <a:rPr lang="en-CA" sz="2000" dirty="0" smtClean="0"/>
              <a:t>Attendance:           5%</a:t>
            </a:r>
          </a:p>
          <a:p>
            <a:r>
              <a:rPr lang="en-CA" sz="2000" dirty="0" smtClean="0"/>
              <a:t>Lab:                     25%</a:t>
            </a:r>
          </a:p>
          <a:p>
            <a:endParaRPr lang="en-US" sz="2000" dirty="0" smtClean="0"/>
          </a:p>
          <a:p>
            <a:r>
              <a:rPr lang="en-US" sz="2000" dirty="0" smtClean="0"/>
              <a:t>Total                 100%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3733800"/>
            <a:ext cx="571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971800"/>
            <a:ext cx="7056457" cy="9906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Basic Concepts</a:t>
            </a:r>
            <a:endParaRPr lang="en-AU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Introduction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643182"/>
            <a:ext cx="422430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2710" y="1754508"/>
            <a:ext cx="2605570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93294" y="3857628"/>
            <a:ext cx="2707862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14282" y="1357298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electric circuit is an interconnection of electrical elements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572000" y="4143380"/>
            <a:ext cx="178595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Symbols of Electrical Elements</a:t>
            </a:r>
            <a:endParaRPr lang="en-AU" sz="3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268760"/>
            <a:ext cx="646776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496" y="5589240"/>
            <a:ext cx="8994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Two types of Elements:</a:t>
            </a:r>
          </a:p>
          <a:p>
            <a:r>
              <a:rPr lang="en-GB" b="1" dirty="0" smtClean="0"/>
              <a:t>Active elements: </a:t>
            </a:r>
            <a:r>
              <a:rPr lang="en-GB" dirty="0" smtClean="0"/>
              <a:t>Can generate energy – Generators, Batteries, Operational amplifiers</a:t>
            </a:r>
          </a:p>
          <a:p>
            <a:r>
              <a:rPr lang="en-GB" b="1" dirty="0" smtClean="0"/>
              <a:t>Passive elements:</a:t>
            </a:r>
            <a:r>
              <a:rPr lang="en-GB" dirty="0" smtClean="0"/>
              <a:t> Not capable to generate energy – Resistor, Capacitor, Inductor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What is Current?</a:t>
            </a:r>
            <a:endParaRPr lang="en-AU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52800"/>
            <a:ext cx="3692000" cy="2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200400"/>
            <a:ext cx="3172313" cy="30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867400" y="28956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Hydraulic equivalent system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3568" y="6096000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Current is actually the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rate of flow (or rate of movement) of charge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219200"/>
            <a:ext cx="159155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362200" y="16764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Andre Marie Ampere (1775–1836</a:t>
            </a:r>
            <a:r>
              <a:rPr lang="en-US" dirty="0" smtClean="0"/>
              <a:t>): a French mathematician and physicist defined the electric current and developed a way to measure it.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133600"/>
            <a:ext cx="372939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What is Current?</a:t>
            </a:r>
            <a:endParaRPr lang="en-AU" sz="3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4876800"/>
            <a:ext cx="379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Current is actually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rate of flow (or rate of movement) of charge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207528"/>
            <a:ext cx="2667576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57" y="1196752"/>
            <a:ext cx="4338543" cy="19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19234" y="4191000"/>
            <a:ext cx="2395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Random motion of free electrons in a conductor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1295400"/>
            <a:ext cx="449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Copper atom: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 The  valence electron is loosely bound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 In copper, there are of the order of 10</a:t>
            </a:r>
            <a:r>
              <a:rPr lang="en-US" sz="1400" baseline="30000" dirty="0" smtClean="0"/>
              <a:t>23</a:t>
            </a:r>
            <a:r>
              <a:rPr lang="en-US" sz="1400" dirty="0" smtClean="0"/>
              <a:t> free electrons per cubic centimeter at room temperature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67600" y="5638800"/>
            <a:ext cx="14439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q in Coulombs</a:t>
            </a:r>
          </a:p>
          <a:p>
            <a:r>
              <a:rPr lang="en-US" sz="1400" i="1" dirty="0" smtClean="0"/>
              <a:t>t</a:t>
            </a:r>
            <a:r>
              <a:rPr lang="en-US" sz="1400" dirty="0" smtClean="0"/>
              <a:t> in seconds</a:t>
            </a:r>
          </a:p>
          <a:p>
            <a:r>
              <a:rPr lang="en-US" sz="1400" dirty="0" smtClean="0"/>
              <a:t>I in amperes</a:t>
            </a:r>
            <a:endParaRPr lang="en-US" sz="14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562600"/>
            <a:ext cx="1228500" cy="9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5486400"/>
            <a:ext cx="1233129" cy="10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5715000"/>
            <a:ext cx="1228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986</Words>
  <Application>Microsoft Office PowerPoint</Application>
  <PresentationFormat>On-screen Show (4:3)</PresentationFormat>
  <Paragraphs>163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UNIS Master</vt:lpstr>
      <vt:lpstr>CSE 109  Electrical Circuits </vt:lpstr>
      <vt:lpstr>Course Objectives</vt:lpstr>
      <vt:lpstr>Books</vt:lpstr>
      <vt:lpstr>Assessment</vt:lpstr>
      <vt:lpstr>Basic Concepts</vt:lpstr>
      <vt:lpstr>Introduction</vt:lpstr>
      <vt:lpstr>Symbols of Electrical Elements</vt:lpstr>
      <vt:lpstr>What is Current?</vt:lpstr>
      <vt:lpstr>What is Current?</vt:lpstr>
      <vt:lpstr>What is Voltage?</vt:lpstr>
      <vt:lpstr>Voltage and Ground</vt:lpstr>
      <vt:lpstr>Voltage and Current</vt:lpstr>
      <vt:lpstr>Independent Voltage Source</vt:lpstr>
      <vt:lpstr>Independent Current Source</vt:lpstr>
      <vt:lpstr>Dependent Sources</vt:lpstr>
      <vt:lpstr>Sources</vt:lpstr>
      <vt:lpstr>Resistance and Conductance</vt:lpstr>
      <vt:lpstr>Ohm’s Law</vt:lpstr>
      <vt:lpstr>Short Circuit</vt:lpstr>
      <vt:lpstr>Open Circuit</vt:lpstr>
      <vt:lpstr>Power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Admin</cp:lastModifiedBy>
  <cp:revision>1522</cp:revision>
  <dcterms:created xsi:type="dcterms:W3CDTF">2010-01-29T23:28:42Z</dcterms:created>
  <dcterms:modified xsi:type="dcterms:W3CDTF">2016-09-06T07:56:23Z</dcterms:modified>
</cp:coreProperties>
</file>