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5" r:id="rId3"/>
    <p:sldId id="286" r:id="rId4"/>
    <p:sldId id="287" r:id="rId5"/>
    <p:sldId id="288" r:id="rId6"/>
    <p:sldId id="289" r:id="rId7"/>
    <p:sldId id="292" r:id="rId8"/>
    <p:sldId id="293" r:id="rId9"/>
    <p:sldId id="294" r:id="rId10"/>
    <p:sldId id="295" r:id="rId11"/>
    <p:sldId id="296" r:id="rId12"/>
    <p:sldId id="297" r:id="rId13"/>
    <p:sldId id="299" r:id="rId14"/>
    <p:sldId id="298" r:id="rId15"/>
    <p:sldId id="315" r:id="rId16"/>
    <p:sldId id="318" r:id="rId17"/>
    <p:sldId id="316" r:id="rId18"/>
    <p:sldId id="317" r:id="rId19"/>
    <p:sldId id="301" r:id="rId20"/>
  </p:sldIdLst>
  <p:sldSz cx="9144000" cy="6858000" type="screen4x3"/>
  <p:notesSz cx="6781800" cy="991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CDB95"/>
    <a:srgbClr val="2A1CE2"/>
    <a:srgbClr val="281BD7"/>
    <a:srgbClr val="00682F"/>
    <a:srgbClr val="ED2B42"/>
    <a:srgbClr val="14497A"/>
    <a:srgbClr val="C2CD23"/>
    <a:srgbClr val="DA4D5C"/>
    <a:srgbClr val="DCDDDE"/>
    <a:srgbClr val="CCCED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425" autoAdjust="0"/>
    <p:restoredTop sz="90287" autoAdjust="0"/>
  </p:normalViewPr>
  <p:slideViewPr>
    <p:cSldViewPr showGuides="1">
      <p:cViewPr varScale="1">
        <p:scale>
          <a:sx n="67" d="100"/>
          <a:sy n="67" d="100"/>
        </p:scale>
        <p:origin x="-1368" y="-102"/>
      </p:cViewPr>
      <p:guideLst>
        <p:guide orient="horz" pos="164"/>
        <p:guide orient="horz" pos="1117"/>
        <p:guide orient="horz" pos="4156"/>
        <p:guide orient="horz" pos="4065"/>
        <p:guide orient="horz" pos="602"/>
        <p:guide orient="horz" pos="799"/>
        <p:guide orient="horz" pos="3113"/>
        <p:guide pos="158"/>
        <p:guide pos="5615"/>
        <p:guide pos="49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B1459-DDF1-4392-B127-0A397CD5FC00}" type="datetimeFigureOut">
              <a:rPr lang="en-AU" smtClean="0"/>
              <a:pPr/>
              <a:t>7/09/2015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1FB63-8321-4BE3-BC95-F848092B244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465985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E0E7-875B-472D-82FD-0921116ED9FC}" type="datetimeFigureOut">
              <a:rPr lang="en-US" smtClean="0"/>
              <a:pPr/>
              <a:t>9/7/2015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180" y="4711383"/>
            <a:ext cx="5425440" cy="4463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451" y="9421044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EB80C-3D5D-4036-876C-B3AB82BF204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811113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</a:t>
            </a:fld>
            <a:endParaRPr lang="en-A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10</a:t>
            </a:fld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11</a:t>
            </a:fld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12</a:t>
            </a:fld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13</a:t>
            </a:fld>
            <a:endParaRPr lang="en-A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14</a:t>
            </a:fld>
            <a:endParaRPr lang="en-A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15</a:t>
            </a:fld>
            <a:endParaRPr lang="en-A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16</a:t>
            </a:fld>
            <a:endParaRPr lang="en-A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17</a:t>
            </a:fld>
            <a:endParaRPr lang="en-A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18</a:t>
            </a:fld>
            <a:endParaRPr lang="en-A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19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4</a:t>
            </a:fld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5</a:t>
            </a:fld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6</a:t>
            </a:fld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7</a:t>
            </a:fld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8</a:t>
            </a:fld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9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1071538" y="0"/>
            <a:ext cx="8072462" cy="57864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31912" y="285729"/>
            <a:ext cx="7704138" cy="100013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1912" y="1285860"/>
            <a:ext cx="7704137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7" y="1773238"/>
            <a:ext cx="4270375" cy="4513281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5715001"/>
            <a:ext cx="4392613" cy="428644"/>
          </a:xfrm>
        </p:spPr>
        <p:txBody>
          <a:bodyPr anchor="t">
            <a:normAutofit/>
          </a:bodyPr>
          <a:lstStyle>
            <a:lvl1pPr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Caption copy goes here</a:t>
            </a:r>
            <a:endParaRPr lang="en-AU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6" hasCustomPrompt="1"/>
          </p:nvPr>
        </p:nvSpPr>
        <p:spPr>
          <a:xfrm>
            <a:off x="250826" y="1764138"/>
            <a:ext cx="4319004" cy="3950861"/>
          </a:xfrm>
        </p:spPr>
        <p:txBody>
          <a:bodyPr anchor="t"/>
          <a:lstStyle>
            <a:lvl1pPr marL="174625" marR="0" indent="-174625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baseline="0"/>
            </a:lvl1pPr>
          </a:lstStyle>
          <a:p>
            <a:r>
              <a:rPr lang="en-AU" dirty="0" smtClean="0"/>
              <a:t>PLACE TABLE HERE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50825" y="6143643"/>
            <a:ext cx="4392613" cy="165082"/>
          </a:xfrm>
        </p:spPr>
        <p:txBody>
          <a:bodyPr anchor="ctr">
            <a:noAutofit/>
          </a:bodyPr>
          <a:lstStyle>
            <a:lvl1pPr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SOURCE: XYZ</a:t>
            </a:r>
            <a:endParaRPr lang="en-AU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8" y="1773238"/>
            <a:ext cx="4270375" cy="4513281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5715001"/>
            <a:ext cx="4392613" cy="428644"/>
          </a:xfrm>
        </p:spPr>
        <p:txBody>
          <a:bodyPr anchor="t">
            <a:normAutofit/>
          </a:bodyPr>
          <a:lstStyle>
            <a:lvl1pPr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Caption copy goes here</a:t>
            </a:r>
            <a:endParaRPr lang="en-AU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50825" y="6143643"/>
            <a:ext cx="4392613" cy="165082"/>
          </a:xfrm>
        </p:spPr>
        <p:txBody>
          <a:bodyPr anchor="ctr">
            <a:noAutofit/>
          </a:bodyPr>
          <a:lstStyle>
            <a:lvl1pPr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SOURCE: XYZ</a:t>
            </a:r>
            <a:endParaRPr lang="en-AU" dirty="0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8" hasCustomPrompt="1"/>
          </p:nvPr>
        </p:nvSpPr>
        <p:spPr>
          <a:xfrm>
            <a:off x="250825" y="1764139"/>
            <a:ext cx="4321175" cy="3950860"/>
          </a:xfrm>
        </p:spPr>
        <p:txBody>
          <a:bodyPr anchor="t"/>
          <a:lstStyle>
            <a:lvl1pPr marL="174625" marR="0" indent="-174625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AU" dirty="0" smtClean="0"/>
              <a:t>PLACE CHART HERE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250826" y="1773238"/>
            <a:ext cx="8662988" cy="4679949"/>
          </a:xfrm>
        </p:spPr>
        <p:txBody>
          <a:bodyPr anchor="t"/>
          <a:lstStyle>
            <a:lvl1pPr marL="174625" marR="0" indent="-174625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AU" dirty="0" smtClean="0"/>
              <a:t>PLACE IMAGE HERE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4" y="1773237"/>
            <a:ext cx="4321176" cy="4535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73237"/>
            <a:ext cx="4270375" cy="4535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 userDrawn="1"/>
        </p:nvSpPr>
        <p:spPr>
          <a:xfrm>
            <a:off x="1071538" y="0"/>
            <a:ext cx="8072462" cy="57864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31912" y="285729"/>
            <a:ext cx="7704138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1912" y="1285860"/>
            <a:ext cx="7704137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3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3428992" y="5286388"/>
            <a:ext cx="5572133" cy="285752"/>
          </a:xfrm>
        </p:spPr>
        <p:txBody>
          <a:bodyPr lIns="0" tIns="0" rIns="0" bIns="0" anchor="t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20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3428992" y="5000636"/>
            <a:ext cx="5572133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 hasCustomPrompt="1"/>
          </p:nvPr>
        </p:nvSpPr>
        <p:spPr>
          <a:xfrm>
            <a:off x="8055033" y="5819652"/>
            <a:ext cx="985150" cy="985150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    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6" name="Rectangle 15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3" name="Picture 22" descr="USY_MB1_rgb_Reversed_Standard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ecture_theatre.jpg"/>
          <p:cNvPicPr>
            <a:picLocks noChangeAspect="1"/>
          </p:cNvPicPr>
          <p:nvPr userDrawn="1"/>
        </p:nvPicPr>
        <p:blipFill>
          <a:blip r:embed="rId2" cstate="print"/>
          <a:srcRect l="5985" t="6510" r="12702" b="13737"/>
          <a:stretch>
            <a:fillRect/>
          </a:stretch>
        </p:blipFill>
        <p:spPr>
          <a:xfrm flipH="1">
            <a:off x="0" y="3357562"/>
            <a:ext cx="9144000" cy="350043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invGray">
          <a:xfrm>
            <a:off x="0" y="0"/>
            <a:ext cx="9144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5720" y="285729"/>
            <a:ext cx="8750330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5720" y="1285860"/>
            <a:ext cx="8750329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9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250826" y="3000372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20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250826" y="2714620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7514706" y="5112818"/>
            <a:ext cx="1399108" cy="1399108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3" name="Rectangle 12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8" name="Picture 17" descr="USY_MB1_rgb_Reversed_Standard_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quad copy.jpg"/>
          <p:cNvPicPr>
            <a:picLocks noChangeAspect="1"/>
          </p:cNvPicPr>
          <p:nvPr userDrawn="1"/>
        </p:nvPicPr>
        <p:blipFill>
          <a:blip r:embed="rId2" cstate="print"/>
          <a:srcRect l="1322" r="21189" b="22059"/>
          <a:stretch>
            <a:fillRect/>
          </a:stretch>
        </p:blipFill>
        <p:spPr>
          <a:xfrm flipH="1">
            <a:off x="0" y="3071810"/>
            <a:ext cx="9144000" cy="378619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ltGray"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5720" y="285729"/>
            <a:ext cx="8750330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5720" y="1285860"/>
            <a:ext cx="8750329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5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250826" y="3000372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6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250826" y="2714620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7514706" y="5112818"/>
            <a:ext cx="1399108" cy="1399108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4" name="Rectangle 13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 descr="USY_MB1_rgb_Reversed_Standard_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ience_lab cop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246859"/>
            <a:ext cx="9144000" cy="361114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invGray">
          <a:xfrm>
            <a:off x="0" y="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85720" y="285729"/>
            <a:ext cx="8750330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85720" y="1285860"/>
            <a:ext cx="8750329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4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250826" y="3000372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5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250826" y="2714620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7514706" y="5112818"/>
            <a:ext cx="1399108" cy="1399108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9" name="Rectangle 18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 descr="USY_MB1_rgb_Reversed_Standard_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285719" y="1777496"/>
            <a:ext cx="7599393" cy="1080000"/>
          </a:xfrm>
        </p:spPr>
        <p:txBody>
          <a:bodyPr anchor="ctr">
            <a:normAutofit/>
          </a:bodyPr>
          <a:lstStyle>
            <a:lvl1pPr algn="l">
              <a:defRPr sz="28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SECTION DIVIDER  [1 line only]</a:t>
            </a:r>
            <a:endParaRPr lang="en-AU" dirty="0"/>
          </a:p>
        </p:txBody>
      </p:sp>
      <p:sp>
        <p:nvSpPr>
          <p:cNvPr id="13" name="Text Placeholder 12"/>
          <p:cNvSpPr>
            <a:spLocks noGrp="1"/>
          </p:cNvSpPr>
          <p:nvPr userDrawn="1">
            <p:ph type="body" sz="quarter" idx="11" hasCustomPrompt="1"/>
          </p:nvPr>
        </p:nvSpPr>
        <p:spPr bwMode="white">
          <a:xfrm>
            <a:off x="7893038" y="1777495"/>
            <a:ext cx="1143012" cy="1080000"/>
          </a:xfrm>
        </p:spPr>
        <p:txBody>
          <a:bodyPr anchor="ctr"/>
          <a:lstStyle>
            <a:lvl1pPr algn="r">
              <a:buNone/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 bwMode="hidden">
          <a:xfrm>
            <a:off x="7893038" y="2857496"/>
            <a:ext cx="1144800" cy="142875"/>
          </a:xfrm>
        </p:spPr>
        <p:txBody>
          <a:bodyPr>
            <a:noAutofit/>
          </a:bodyPr>
          <a:lstStyle>
            <a:lvl1pPr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Enter section number</a:t>
            </a:r>
            <a:endParaRPr lang="en-AU" dirty="0"/>
          </a:p>
        </p:txBody>
      </p:sp>
      <p:sp>
        <p:nvSpPr>
          <p:cNvPr id="32" name="Rectangle 31"/>
          <p:cNvSpPr/>
          <p:nvPr userDrawn="1"/>
        </p:nvSpPr>
        <p:spPr bwMode="white">
          <a:xfrm flipH="1">
            <a:off x="-5" y="5715016"/>
            <a:ext cx="9144001" cy="1142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24627" y="5248014"/>
            <a:ext cx="1989919" cy="1359427"/>
            <a:chOff x="224627" y="5248014"/>
            <a:chExt cx="1989919" cy="1359427"/>
          </a:xfrm>
        </p:grpSpPr>
        <p:sp>
          <p:nvSpPr>
            <p:cNvPr id="33" name="Rectangle 32"/>
            <p:cNvSpPr/>
            <p:nvPr userDrawn="1"/>
          </p:nvSpPr>
          <p:spPr bwMode="ltGray">
            <a:xfrm>
              <a:off x="855117" y="5248014"/>
              <a:ext cx="1359429" cy="135942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5" name="Group 14"/>
            <p:cNvGrpSpPr/>
            <p:nvPr userDrawn="1"/>
          </p:nvGrpSpPr>
          <p:grpSpPr>
            <a:xfrm>
              <a:off x="224627" y="5966641"/>
              <a:ext cx="1267200" cy="640800"/>
              <a:chOff x="261938" y="5715016"/>
              <a:chExt cx="1612106" cy="789289"/>
            </a:xfrm>
          </p:grpSpPr>
          <p:sp>
            <p:nvSpPr>
              <p:cNvPr id="16" name="Rectangle 15"/>
              <p:cNvSpPr/>
              <p:nvPr userDrawn="1"/>
            </p:nvSpPr>
            <p:spPr>
              <a:xfrm flipH="1">
                <a:off x="261938" y="5715016"/>
                <a:ext cx="1612106" cy="7892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8" name="Picture 17" descr="USY_MB1_rgb_Reversed_Standard_Logo.png"/>
              <p:cNvPicPr>
                <a:picLocks noChangeAspect="1"/>
              </p:cNvPicPr>
              <p:nvPr userDrawn="1"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3773" y="5890063"/>
                <a:ext cx="1268436" cy="43919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black">
          <a:xfrm>
            <a:off x="285720" y="1777496"/>
            <a:ext cx="7599393" cy="1080000"/>
          </a:xfrm>
        </p:spPr>
        <p:txBody>
          <a:bodyPr anchor="ctr">
            <a:normAutofit/>
          </a:bodyPr>
          <a:lstStyle>
            <a:lvl1pPr algn="l">
              <a:defRPr sz="28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SECTION DIVIDER  [1 line only]</a:t>
            </a:r>
            <a:endParaRPr lang="en-AU" dirty="0"/>
          </a:p>
        </p:txBody>
      </p:sp>
      <p:sp>
        <p:nvSpPr>
          <p:cNvPr id="13" name="Text Placeholder 12"/>
          <p:cNvSpPr>
            <a:spLocks noGrp="1"/>
          </p:cNvSpPr>
          <p:nvPr userDrawn="1">
            <p:ph type="body" sz="quarter" idx="11" hasCustomPrompt="1"/>
          </p:nvPr>
        </p:nvSpPr>
        <p:spPr bwMode="black">
          <a:xfrm>
            <a:off x="7893038" y="1777495"/>
            <a:ext cx="1143012" cy="1080000"/>
          </a:xfrm>
        </p:spPr>
        <p:txBody>
          <a:bodyPr anchor="ctr"/>
          <a:lstStyle>
            <a:lvl1pPr algn="r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AU" dirty="0"/>
          </a:p>
        </p:txBody>
      </p:sp>
      <p:sp>
        <p:nvSpPr>
          <p:cNvPr id="12" name="Rectangle 11"/>
          <p:cNvSpPr/>
          <p:nvPr userDrawn="1"/>
        </p:nvSpPr>
        <p:spPr bwMode="white">
          <a:xfrm flipH="1">
            <a:off x="-5" y="5715016"/>
            <a:ext cx="9144001" cy="1142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 Placeholder 16"/>
          <p:cNvSpPr>
            <a:spLocks noGrp="1"/>
          </p:cNvSpPr>
          <p:nvPr userDrawn="1">
            <p:ph type="body" sz="quarter" idx="13" hasCustomPrompt="1"/>
          </p:nvPr>
        </p:nvSpPr>
        <p:spPr bwMode="hidden">
          <a:xfrm>
            <a:off x="7893038" y="2857496"/>
            <a:ext cx="1144800" cy="142875"/>
          </a:xfrm>
        </p:spPr>
        <p:txBody>
          <a:bodyPr>
            <a:noAutofit/>
          </a:bodyPr>
          <a:lstStyle>
            <a:lvl1pPr algn="ctr">
              <a:buNone/>
              <a:defRPr sz="7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Enter section number</a:t>
            </a:r>
            <a:endParaRPr lang="en-AU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224627" y="5248014"/>
            <a:ext cx="1989919" cy="1359427"/>
            <a:chOff x="224627" y="5248014"/>
            <a:chExt cx="1989919" cy="1359427"/>
          </a:xfrm>
        </p:grpSpPr>
        <p:sp>
          <p:nvSpPr>
            <p:cNvPr id="18" name="Rectangle 17"/>
            <p:cNvSpPr/>
            <p:nvPr userDrawn="1"/>
          </p:nvSpPr>
          <p:spPr bwMode="ltGray">
            <a:xfrm>
              <a:off x="855117" y="5248014"/>
              <a:ext cx="1359429" cy="135942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" name="Group 14"/>
            <p:cNvGrpSpPr/>
            <p:nvPr userDrawn="1"/>
          </p:nvGrpSpPr>
          <p:grpSpPr>
            <a:xfrm>
              <a:off x="224627" y="5966641"/>
              <a:ext cx="1267200" cy="640800"/>
              <a:chOff x="261938" y="5715016"/>
              <a:chExt cx="1612106" cy="789289"/>
            </a:xfrm>
          </p:grpSpPr>
          <p:sp>
            <p:nvSpPr>
              <p:cNvPr id="20" name="Rectangle 19"/>
              <p:cNvSpPr/>
              <p:nvPr userDrawn="1"/>
            </p:nvSpPr>
            <p:spPr>
              <a:xfrm flipH="1">
                <a:off x="261938" y="5715016"/>
                <a:ext cx="1612106" cy="7892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21" name="Picture 20" descr="USY_MB1_rgb_Reversed_Standard_Logo.png"/>
              <p:cNvPicPr>
                <a:picLocks noChangeAspect="1"/>
              </p:cNvPicPr>
              <p:nvPr userDrawn="1"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3773" y="5890063"/>
                <a:ext cx="1268436" cy="43919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4" y="1773238"/>
            <a:ext cx="8662989" cy="4679949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  <a:lvl6pPr marL="1074738" indent="-174625">
              <a:buClr>
                <a:schemeClr val="accent1"/>
              </a:buClr>
              <a:defRPr sz="1600" baseline="0"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  <p:pic>
        <p:nvPicPr>
          <p:cNvPr id="7" name="Picture 6" descr="PP_Electric_circuit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6200000">
            <a:off x="-172293" y="172238"/>
            <a:ext cx="1201781" cy="8572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8" y="1783634"/>
            <a:ext cx="4270375" cy="4502885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  <a:lvl6pPr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250825" y="1773238"/>
            <a:ext cx="4321175" cy="3941761"/>
          </a:xfrm>
        </p:spPr>
        <p:txBody>
          <a:bodyPr anchor="t"/>
          <a:lstStyle>
            <a:lvl1pPr algn="ctr">
              <a:buNone/>
              <a:defRPr baseline="0"/>
            </a:lvl1pPr>
          </a:lstStyle>
          <a:p>
            <a:r>
              <a:rPr lang="en-AU" dirty="0" smtClean="0"/>
              <a:t>PLACE IMAGE HERE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5715000"/>
            <a:ext cx="4392613" cy="593725"/>
          </a:xfrm>
        </p:spPr>
        <p:txBody>
          <a:bodyPr anchor="t">
            <a:normAutofit/>
          </a:bodyPr>
          <a:lstStyle>
            <a:lvl1pPr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Caption copy goes here</a:t>
            </a:r>
            <a:endParaRPr lang="en-AU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 bwMode="invGray">
          <a:xfrm flipH="1">
            <a:off x="928662" y="260351"/>
            <a:ext cx="8001056" cy="954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7356" y="428604"/>
            <a:ext cx="7056457" cy="63341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4" y="1357297"/>
            <a:ext cx="8662989" cy="509589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664605" y="6586742"/>
            <a:ext cx="249208" cy="2143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en-AU" sz="9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B0718A-1B3D-42D2-9A2B-FB6CFA4B4E8D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250825" y="6575651"/>
            <a:ext cx="867889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0" r:id="rId3"/>
    <p:sldLayoutId id="2147483662" r:id="rId4"/>
    <p:sldLayoutId id="2147483663" r:id="rId5"/>
    <p:sldLayoutId id="2147483676" r:id="rId6"/>
    <p:sldLayoutId id="2147483675" r:id="rId7"/>
    <p:sldLayoutId id="2147483650" r:id="rId8"/>
    <p:sldLayoutId id="2147483669" r:id="rId9"/>
    <p:sldLayoutId id="2147483670" r:id="rId10"/>
    <p:sldLayoutId id="2147483671" r:id="rId11"/>
    <p:sldLayoutId id="2147483672" r:id="rId12"/>
    <p:sldLayoutId id="2147483652" r:id="rId13"/>
    <p:sldLayoutId id="2147483654" r:id="rId14"/>
    <p:sldLayoutId id="2147483655" r:id="rId15"/>
  </p:sldLayoutIdLst>
  <p:hf hdr="0" ftr="0" dt="0"/>
  <p:txStyles>
    <p:titleStyle>
      <a:lvl1pPr algn="r" defTabSz="914400" rtl="0" eaLnBrk="1" latinLnBrk="0" hangingPunct="1">
        <a:lnSpc>
          <a:spcPts val="2500"/>
        </a:lnSpc>
        <a:spcBef>
          <a:spcPct val="0"/>
        </a:spcBef>
        <a:buNone/>
        <a:defRPr sz="2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4625" indent="-174625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›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-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780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-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780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-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7780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•"/>
        <a:defRPr lang="en-AU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074738" indent="-174625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662" y="928670"/>
            <a:ext cx="8215338" cy="1008112"/>
          </a:xfrm>
        </p:spPr>
        <p:txBody>
          <a:bodyPr>
            <a:noAutofit/>
          </a:bodyPr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CSE 109</a:t>
            </a:r>
            <a:r>
              <a:rPr lang="en-US" sz="4400" dirty="0" smtClean="0">
                <a:solidFill>
                  <a:schemeClr val="tx1"/>
                </a:solidFill>
              </a:rPr>
              <a:t/>
            </a:r>
            <a:br>
              <a:rPr lang="en-US" sz="4400" dirty="0" smtClean="0">
                <a:solidFill>
                  <a:schemeClr val="tx1"/>
                </a:solidFill>
              </a:rPr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4400" dirty="0" smtClean="0"/>
              <a:t>Electrical </a:t>
            </a:r>
            <a:r>
              <a:rPr lang="en-US" sz="4400" smtClean="0"/>
              <a:t>Circuits </a:t>
            </a:r>
            <a:endParaRPr lang="en-AU" sz="2800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857356" y="3286124"/>
            <a:ext cx="7215238" cy="178595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Md.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Forkan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Uddin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Associate  Professor</a:t>
            </a: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Electrical and Electronic Engineering (EEE)</a:t>
            </a: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Bangladesh University of Engineering and Technology (BUET)</a:t>
            </a: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›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10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Kirchhoff’s Voltage Law (KVL)</a:t>
            </a:r>
            <a:endParaRPr lang="en-AU" sz="3200" dirty="0"/>
          </a:p>
        </p:txBody>
      </p:sp>
      <p:sp>
        <p:nvSpPr>
          <p:cNvPr id="4" name="Rectangle 3"/>
          <p:cNvSpPr/>
          <p:nvPr/>
        </p:nvSpPr>
        <p:spPr>
          <a:xfrm>
            <a:off x="152400" y="1295400"/>
            <a:ext cx="88392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/>
              <a:t>The application of Kirchhoff’s voltage law does not need to follow a path that includes current-carrying elements – </a:t>
            </a:r>
            <a:r>
              <a:rPr lang="en-US" dirty="0" smtClean="0">
                <a:solidFill>
                  <a:srgbClr val="FF0000"/>
                </a:solidFill>
              </a:rPr>
              <a:t>applicable around open circuit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535" y="2286000"/>
            <a:ext cx="3333265" cy="23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3124200"/>
            <a:ext cx="3130760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11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Voltage Divider Rule (VDR)</a:t>
            </a:r>
            <a:endParaRPr lang="en-AU" sz="3200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828800"/>
            <a:ext cx="1632357" cy="118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5927" y="1219200"/>
            <a:ext cx="2838073" cy="329184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3429000"/>
            <a:ext cx="301968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86200" y="5410200"/>
            <a:ext cx="225667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381000" y="5029200"/>
            <a:ext cx="3181192" cy="369332"/>
          </a:xfrm>
          <a:prstGeom prst="rect">
            <a:avLst/>
          </a:prstGeom>
          <a:solidFill>
            <a:srgbClr val="FCDB95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Voltage Divider Rule (VDR)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2400" y="3124200"/>
            <a:ext cx="2258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Applying Ohm’s law,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4800" y="1295400"/>
            <a:ext cx="3278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 Applicable for series circuits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12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Sign Conventions</a:t>
            </a:r>
            <a:endParaRPr lang="en-AU" sz="3200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4687" y="1219200"/>
            <a:ext cx="4041313" cy="12801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1447800"/>
            <a:ext cx="1981200" cy="1015663"/>
          </a:xfrm>
          <a:prstGeom prst="rect">
            <a:avLst/>
          </a:prstGeom>
          <a:solidFill>
            <a:srgbClr val="FCDB95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 smtClean="0"/>
              <a:t>Current</a:t>
            </a:r>
          </a:p>
          <a:p>
            <a:r>
              <a:rPr lang="en-US" sz="2000" dirty="0" smtClean="0"/>
              <a:t>(from High-to-low potential)</a:t>
            </a:r>
            <a:endParaRPr lang="en-US" sz="2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905000" y="2667000"/>
            <a:ext cx="1482108" cy="1828800"/>
            <a:chOff x="3810000" y="2743200"/>
            <a:chExt cx="1482108" cy="182880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10000" y="2743200"/>
              <a:ext cx="1482108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9" name="Straight Arrow Connector 18"/>
            <p:cNvCxnSpPr/>
            <p:nvPr/>
          </p:nvCxnSpPr>
          <p:spPr>
            <a:xfrm rot="5400000" flipH="1" flipV="1">
              <a:off x="3810794" y="3656806"/>
              <a:ext cx="1219200" cy="158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152400" y="3200400"/>
            <a:ext cx="1676400" cy="400110"/>
          </a:xfrm>
          <a:prstGeom prst="rect">
            <a:avLst/>
          </a:prstGeom>
          <a:solidFill>
            <a:srgbClr val="FCDB95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 smtClean="0"/>
              <a:t>Voltage Rise</a:t>
            </a:r>
            <a:endParaRPr lang="en-US" sz="20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6747492" y="2590800"/>
            <a:ext cx="1482108" cy="1828800"/>
            <a:chOff x="3733800" y="4572000"/>
            <a:chExt cx="1482108" cy="1828800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33800" y="4572000"/>
              <a:ext cx="1482108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2" name="Straight Arrow Connector 21"/>
            <p:cNvCxnSpPr/>
            <p:nvPr/>
          </p:nvCxnSpPr>
          <p:spPr>
            <a:xfrm rot="5400000">
              <a:off x="3734594" y="5485606"/>
              <a:ext cx="1219200" cy="158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4994892" y="3276600"/>
            <a:ext cx="1674812" cy="400110"/>
          </a:xfrm>
          <a:prstGeom prst="rect">
            <a:avLst/>
          </a:prstGeom>
          <a:solidFill>
            <a:srgbClr val="FCDB95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 smtClean="0"/>
              <a:t>Voltage Drop</a:t>
            </a:r>
            <a:endParaRPr lang="en-US" sz="2000" dirty="0"/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228600" y="5543490"/>
            <a:ext cx="2057400" cy="400110"/>
          </a:xfrm>
          <a:prstGeom prst="rect">
            <a:avLst/>
          </a:prstGeom>
          <a:solidFill>
            <a:srgbClr val="FCDB95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 smtClean="0"/>
              <a:t>Power Delivered</a:t>
            </a:r>
            <a:endParaRPr lang="en-US" sz="2000" dirty="0"/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4724400" y="5486400"/>
            <a:ext cx="2057400" cy="400110"/>
          </a:xfrm>
          <a:prstGeom prst="rect">
            <a:avLst/>
          </a:prstGeom>
          <a:solidFill>
            <a:srgbClr val="FCDB95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 smtClean="0"/>
              <a:t>Power Absorbed</a:t>
            </a:r>
            <a:endParaRPr lang="en-US" sz="20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6061" y="4572000"/>
            <a:ext cx="942939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86601" y="4648200"/>
            <a:ext cx="96923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6212134" y="1535668"/>
            <a:ext cx="262706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baseline="-25000" dirty="0" err="1" smtClean="0"/>
              <a:t>ab</a:t>
            </a:r>
            <a:r>
              <a:rPr lang="en-US" dirty="0" smtClean="0"/>
              <a:t> =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ab</a:t>
            </a:r>
            <a:r>
              <a:rPr lang="en-US" baseline="-25000" dirty="0" smtClean="0"/>
              <a:t> </a:t>
            </a:r>
            <a:r>
              <a:rPr lang="en-US" dirty="0" smtClean="0"/>
              <a:t>/R = (</a:t>
            </a:r>
            <a:r>
              <a:rPr lang="en-US" dirty="0" err="1" smtClean="0"/>
              <a:t>V</a:t>
            </a:r>
            <a:r>
              <a:rPr lang="en-US" baseline="-25000" dirty="0" err="1" smtClean="0"/>
              <a:t>a</a:t>
            </a:r>
            <a:r>
              <a:rPr lang="en-US" dirty="0" smtClean="0"/>
              <a:t> –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b</a:t>
            </a:r>
            <a:r>
              <a:rPr lang="en-US" dirty="0" smtClean="0"/>
              <a:t>)/R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13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Notations</a:t>
            </a:r>
            <a:endParaRPr lang="en-AU" sz="3200" dirty="0"/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676400" y="1295400"/>
            <a:ext cx="5967415" cy="2286001"/>
            <a:chOff x="1384" y="1692"/>
            <a:chExt cx="3759" cy="1440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84" y="1692"/>
              <a:ext cx="3759" cy="1267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701" y="2899"/>
              <a:ext cx="323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/>
                <a:t>Three </a:t>
              </a:r>
              <a:r>
                <a:rPr lang="en-US" dirty="0"/>
                <a:t>ways to sketch the same series dc circuit.</a:t>
              </a:r>
            </a:p>
          </p:txBody>
        </p:sp>
      </p:grp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1" y="4053840"/>
            <a:ext cx="2872236" cy="219456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4434840"/>
            <a:ext cx="5037237" cy="173736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</p:pic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14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Example: KVL</a:t>
            </a:r>
            <a:endParaRPr lang="en-AU" sz="32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981200"/>
            <a:ext cx="2738392" cy="30175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62000" y="5181600"/>
            <a:ext cx="12811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 = 40 V</a:t>
            </a:r>
          </a:p>
          <a:p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 = -20 V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1295400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Find V</a:t>
            </a:r>
            <a:r>
              <a:rPr lang="en-US" b="1" baseline="-25000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FF0000"/>
                </a:solidFill>
              </a:rPr>
              <a:t> and V</a:t>
            </a:r>
            <a:r>
              <a:rPr lang="en-US" b="1" baseline="-25000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 for the network (use KVL)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1295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Find the voltages </a:t>
            </a:r>
            <a:r>
              <a:rPr lang="en-US" b="1" dirty="0" err="1" smtClean="0">
                <a:solidFill>
                  <a:srgbClr val="FF0000"/>
                </a:solidFill>
              </a:rPr>
              <a:t>Va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V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b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V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c</a:t>
            </a:r>
            <a:r>
              <a:rPr lang="en-US" b="1" dirty="0" smtClean="0">
                <a:solidFill>
                  <a:srgbClr val="FF0000"/>
                </a:solidFill>
              </a:rPr>
              <a:t>, and </a:t>
            </a:r>
            <a:r>
              <a:rPr lang="en-US" b="1" dirty="0" err="1" smtClean="0">
                <a:solidFill>
                  <a:srgbClr val="FF0000"/>
                </a:solidFill>
              </a:rPr>
              <a:t>V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ac</a:t>
            </a:r>
            <a:r>
              <a:rPr lang="en-US" b="1" dirty="0" smtClean="0">
                <a:solidFill>
                  <a:srgbClr val="FF0000"/>
                </a:solidFill>
              </a:rPr>
              <a:t> for the network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905000"/>
            <a:ext cx="3885910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6324600" y="4514671"/>
            <a:ext cx="12298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a</a:t>
            </a:r>
            <a:r>
              <a:rPr lang="en-US" dirty="0" smtClean="0"/>
              <a:t> = 10 V</a:t>
            </a:r>
          </a:p>
          <a:p>
            <a:r>
              <a:rPr lang="en-US" dirty="0" err="1" smtClean="0"/>
              <a:t>V</a:t>
            </a:r>
            <a:r>
              <a:rPr lang="en-US" baseline="-25000" dirty="0" err="1" smtClean="0"/>
              <a:t>b</a:t>
            </a:r>
            <a:r>
              <a:rPr lang="en-US" dirty="0" smtClean="0"/>
              <a:t> = 6 V</a:t>
            </a:r>
          </a:p>
          <a:p>
            <a:r>
              <a:rPr lang="en-US" dirty="0" err="1" smtClean="0"/>
              <a:t>V</a:t>
            </a:r>
            <a:r>
              <a:rPr lang="en-US" baseline="-25000" dirty="0" err="1" smtClean="0"/>
              <a:t>c</a:t>
            </a:r>
            <a:r>
              <a:rPr lang="en-US" dirty="0" smtClean="0"/>
              <a:t> = -14 V</a:t>
            </a:r>
          </a:p>
          <a:p>
            <a:r>
              <a:rPr lang="en-US" dirty="0" err="1" smtClean="0"/>
              <a:t>V</a:t>
            </a:r>
            <a:r>
              <a:rPr lang="en-US" baseline="-25000" dirty="0" err="1" smtClean="0"/>
              <a:t>ac</a:t>
            </a:r>
            <a:r>
              <a:rPr lang="en-US" dirty="0" smtClean="0"/>
              <a:t> = 24 V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15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Example: KVL</a:t>
            </a:r>
            <a:endParaRPr lang="en-AU" sz="3200" dirty="0"/>
          </a:p>
        </p:txBody>
      </p:sp>
      <p:sp>
        <p:nvSpPr>
          <p:cNvPr id="6" name="Rectangle 5"/>
          <p:cNvSpPr/>
          <p:nvPr/>
        </p:nvSpPr>
        <p:spPr>
          <a:xfrm>
            <a:off x="304800" y="1371600"/>
            <a:ext cx="868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Evaluate the value of </a:t>
            </a:r>
            <a:r>
              <a:rPr lang="en-US" b="1" i="1" dirty="0" smtClean="0">
                <a:solidFill>
                  <a:srgbClr val="FF0000"/>
                </a:solidFill>
              </a:rPr>
              <a:t>E</a:t>
            </a:r>
            <a:r>
              <a:rPr lang="en-US" b="1" dirty="0" smtClean="0">
                <a:solidFill>
                  <a:srgbClr val="FF0000"/>
                </a:solidFill>
              </a:rPr>
              <a:t> and </a:t>
            </a:r>
            <a:r>
              <a:rPr lang="en-US" b="1" i="1" dirty="0" smtClean="0">
                <a:solidFill>
                  <a:srgbClr val="FF0000"/>
                </a:solidFill>
              </a:rPr>
              <a:t>R</a:t>
            </a:r>
            <a:endParaRPr lang="en-US" b="1" i="1" dirty="0">
              <a:solidFill>
                <a:srgbClr val="FF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599" y="1905000"/>
            <a:ext cx="5290126" cy="265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629400" y="3124200"/>
            <a:ext cx="9906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16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Example: VDR</a:t>
            </a:r>
            <a:endParaRPr lang="en-AU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162175"/>
            <a:ext cx="178117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5029200"/>
            <a:ext cx="36861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04800" y="1371600"/>
            <a:ext cx="403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Using the voltage divider rule, determine the voltages </a:t>
            </a:r>
            <a:r>
              <a:rPr lang="en-US" b="1" i="1" dirty="0" smtClean="0">
                <a:solidFill>
                  <a:srgbClr val="FF0000"/>
                </a:solidFill>
              </a:rPr>
              <a:t>V1 and V2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410199" y="2133599"/>
            <a:ext cx="1988288" cy="3200400"/>
            <a:chOff x="5410199" y="2133599"/>
            <a:chExt cx="1988288" cy="3200400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10199" y="2133599"/>
              <a:ext cx="1988288" cy="320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781800" y="3881440"/>
              <a:ext cx="612372" cy="1188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4" name="Straight Connector 13"/>
            <p:cNvCxnSpPr/>
            <p:nvPr/>
          </p:nvCxnSpPr>
          <p:spPr>
            <a:xfrm>
              <a:off x="6291264" y="4999036"/>
              <a:ext cx="6096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4648200" y="1371600"/>
            <a:ext cx="403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Using the voltage divider rule, determine the voltages </a:t>
            </a:r>
            <a:r>
              <a:rPr lang="en-US" b="1" i="1" dirty="0" smtClean="0">
                <a:solidFill>
                  <a:srgbClr val="FF0000"/>
                </a:solidFill>
              </a:rPr>
              <a:t>V1 and V2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17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Example: VDR</a:t>
            </a:r>
            <a:endParaRPr lang="en-AU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828799"/>
            <a:ext cx="4138599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1371600"/>
            <a:ext cx="868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Using the voltage divider rule, determine the voltage </a:t>
            </a:r>
            <a:r>
              <a:rPr lang="en-US" b="1" dirty="0" err="1" smtClean="0">
                <a:solidFill>
                  <a:srgbClr val="FF0000"/>
                </a:solidFill>
              </a:rPr>
              <a:t>V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ab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18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Example: VDR</a:t>
            </a:r>
            <a:endParaRPr lang="en-AU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2600325"/>
            <a:ext cx="3711203" cy="201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" y="1371600"/>
            <a:ext cx="868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Using the voltage divider rule, determine the unknown resistor </a:t>
            </a:r>
            <a:r>
              <a:rPr lang="en-US" b="1" i="1" dirty="0" smtClean="0">
                <a:solidFill>
                  <a:srgbClr val="FF0000"/>
                </a:solidFill>
              </a:rPr>
              <a:t>R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19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Reading</a:t>
            </a:r>
            <a:endParaRPr lang="en-A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2706469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Boylestad</a:t>
            </a:r>
            <a:r>
              <a:rPr lang="en-US" sz="3600" dirty="0" smtClean="0"/>
              <a:t> - Chapter 5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6800" y="2971800"/>
            <a:ext cx="7056457" cy="99060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dirty="0" smtClean="0">
                <a:solidFill>
                  <a:srgbClr val="FF0000"/>
                </a:solidFill>
              </a:rPr>
              <a:t>Series DC Circuits</a:t>
            </a:r>
            <a:endParaRPr lang="en-AU" sz="5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0" y="4114800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Boylestad</a:t>
            </a:r>
            <a:r>
              <a:rPr lang="en-US" sz="3600" dirty="0" smtClean="0"/>
              <a:t> - Chapter 5</a:t>
            </a:r>
            <a:endParaRPr lang="en-US" sz="36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A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Nodes, Branches and Loops</a:t>
            </a:r>
            <a:endParaRPr lang="en-AU" sz="3200" dirty="0"/>
          </a:p>
        </p:txBody>
      </p:sp>
      <p:sp>
        <p:nvSpPr>
          <p:cNvPr id="11" name="Rectangle 10"/>
          <p:cNvSpPr/>
          <p:nvPr/>
        </p:nvSpPr>
        <p:spPr>
          <a:xfrm>
            <a:off x="228600" y="1219200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Branch (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Represents a single element such as a voltage source or a resistor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" y="18288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Node (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Point of connection between two or more branches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" y="2514600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Loop (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Any closed path in a circuit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loop is said to be independent if it contains at least one branch which is not a part of any other independent loop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859280"/>
            <a:ext cx="2929347" cy="118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416" y="3958828"/>
            <a:ext cx="4252728" cy="173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88169" y="3886200"/>
            <a:ext cx="382723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15"/>
          <p:cNvSpPr/>
          <p:nvPr/>
        </p:nvSpPr>
        <p:spPr>
          <a:xfrm>
            <a:off x="2209800" y="5943600"/>
            <a:ext cx="480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= 3,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= 5,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= 3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Series Elements</a:t>
            </a:r>
            <a:endParaRPr lang="en-AU" sz="3200" dirty="0"/>
          </a:p>
        </p:txBody>
      </p:sp>
      <p:sp>
        <p:nvSpPr>
          <p:cNvPr id="4" name="Rectangle 3"/>
          <p:cNvSpPr/>
          <p:nvPr/>
        </p:nvSpPr>
        <p:spPr>
          <a:xfrm>
            <a:off x="228600" y="1219200"/>
            <a:ext cx="8610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Two elements are in series if -</a:t>
            </a:r>
          </a:p>
          <a:p>
            <a:pPr lvl="1"/>
            <a:r>
              <a:rPr lang="en-US" sz="2000" dirty="0" smtClean="0"/>
              <a:t>1. they have only one terminal in common , and </a:t>
            </a:r>
          </a:p>
          <a:p>
            <a:pPr lvl="1"/>
            <a:r>
              <a:rPr lang="en-US" sz="2000" dirty="0" smtClean="0"/>
              <a:t>2. the common point between the two elements is not connected to another current-carrying element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Series elements carry the same current</a:t>
            </a:r>
            <a:endParaRPr 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8998" y="3108960"/>
            <a:ext cx="4492602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657600"/>
            <a:ext cx="4301064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Series Resistors</a:t>
            </a:r>
            <a:endParaRPr lang="en-AU" sz="32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514600"/>
            <a:ext cx="3613150" cy="210661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1828800"/>
            <a:ext cx="3613150" cy="304323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Series Resistors</a:t>
            </a:r>
            <a:endParaRPr lang="en-AU" sz="3200" dirty="0"/>
          </a:p>
        </p:txBody>
      </p:sp>
      <p:sp>
        <p:nvSpPr>
          <p:cNvPr id="4" name="Rectangle 3"/>
          <p:cNvSpPr/>
          <p:nvPr/>
        </p:nvSpPr>
        <p:spPr>
          <a:xfrm>
            <a:off x="762000" y="3276600"/>
            <a:ext cx="8077200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The total resistance of a series circuit is the sum of the individual resistances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3657600"/>
            <a:ext cx="3745156" cy="118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295400"/>
            <a:ext cx="7378700" cy="19399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219200" y="2286000"/>
            <a:ext cx="625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or, </a:t>
            </a:r>
            <a:r>
              <a:rPr lang="en-US" sz="1200" dirty="0" err="1" smtClean="0"/>
              <a:t>R</a:t>
            </a:r>
            <a:r>
              <a:rPr lang="en-US" sz="1200" baseline="-25000" dirty="0" err="1" smtClean="0"/>
              <a:t>eq</a:t>
            </a:r>
            <a:endParaRPr lang="en-US" sz="12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5791200" y="2286000"/>
            <a:ext cx="625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or, </a:t>
            </a:r>
            <a:r>
              <a:rPr lang="en-US" sz="1200" dirty="0" err="1" smtClean="0"/>
              <a:t>R</a:t>
            </a:r>
            <a:r>
              <a:rPr lang="en-US" sz="1200" baseline="-25000" dirty="0" err="1" smtClean="0"/>
              <a:t>eq</a:t>
            </a:r>
            <a:endParaRPr lang="en-US" sz="1200" baseline="-250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0" y="5623560"/>
            <a:ext cx="1783080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685800" y="5166360"/>
            <a:ext cx="7772400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For </a:t>
            </a:r>
            <a:r>
              <a:rPr lang="en-US" i="1" dirty="0" smtClean="0"/>
              <a:t>N equal resistance connected in series,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Voltage Sources in Series</a:t>
            </a:r>
            <a:endParaRPr lang="en-AU" sz="32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0900" y="1516063"/>
            <a:ext cx="7378700" cy="313213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381" y="5105400"/>
            <a:ext cx="4117554" cy="109728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5105400"/>
            <a:ext cx="4614648" cy="109728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8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Voltage Sources in Series</a:t>
            </a:r>
            <a:endParaRPr lang="en-AU" sz="3200" dirty="0"/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76200" y="1371599"/>
            <a:ext cx="9067801" cy="5181601"/>
            <a:chOff x="48" y="816"/>
            <a:chExt cx="5712" cy="3264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57" y="816"/>
              <a:ext cx="3349" cy="265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8" y="3498"/>
              <a:ext cx="571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i="1" dirty="0" smtClean="0"/>
                <a:t>Series </a:t>
              </a:r>
              <a:r>
                <a:rPr lang="en-US" i="1" dirty="0"/>
                <a:t>connection of dc supplies: (a) four 1.5 V batteries in series to establish a terminal voltage of 6 V; (b) incorrect connections for two series dc supplies; (c) correct connection of two series supplies to establish 60 V at the output terminals.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9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Kirchhoff’s Voltage Law (KVL)</a:t>
            </a:r>
            <a:endParaRPr lang="en-AU" sz="3200" dirty="0"/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229600" cy="4001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The algebraic sum of all voltages around a closed path (or loop) is zero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905000"/>
            <a:ext cx="2364521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1752600"/>
            <a:ext cx="287810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0" y="5486400"/>
            <a:ext cx="3967981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52400" y="4419600"/>
            <a:ext cx="88392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Alternatively: </a:t>
            </a:r>
          </a:p>
          <a:p>
            <a:r>
              <a:rPr lang="en-US" dirty="0" smtClean="0"/>
              <a:t>The sum of the voltage rises in a loop is equal to the sum of the voltage drops across the series elements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9636" y="2895600"/>
            <a:ext cx="1197764" cy="9233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Voltage –</a:t>
            </a:r>
          </a:p>
          <a:p>
            <a:r>
              <a:rPr lang="en-US" dirty="0" smtClean="0"/>
              <a:t>Rise: +</a:t>
            </a:r>
            <a:r>
              <a:rPr lang="en-US" dirty="0" err="1" smtClean="0"/>
              <a:t>ve</a:t>
            </a:r>
            <a:endParaRPr lang="en-US" dirty="0" smtClean="0"/>
          </a:p>
          <a:p>
            <a:r>
              <a:rPr lang="en-US" dirty="0" smtClean="0"/>
              <a:t>Drop: -</a:t>
            </a:r>
            <a:r>
              <a:rPr lang="en-US" dirty="0" err="1" smtClean="0"/>
              <a:t>ve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UNIS Master">
  <a:themeElements>
    <a:clrScheme name="Custom 9">
      <a:dk1>
        <a:sysClr val="windowText" lastClr="000000"/>
      </a:dk1>
      <a:lt1>
        <a:sysClr val="window" lastClr="FFFFFF"/>
      </a:lt1>
      <a:dk2>
        <a:srgbClr val="12416C"/>
      </a:dk2>
      <a:lt2>
        <a:srgbClr val="FBCD6B"/>
      </a:lt2>
      <a:accent1>
        <a:srgbClr val="398FDE"/>
      </a:accent1>
      <a:accent2>
        <a:srgbClr val="398FDE"/>
      </a:accent2>
      <a:accent3>
        <a:srgbClr val="F9B72C"/>
      </a:accent3>
      <a:accent4>
        <a:srgbClr val="BBBDC0"/>
      </a:accent4>
      <a:accent5>
        <a:srgbClr val="E68892"/>
      </a:accent5>
      <a:accent6>
        <a:srgbClr val="88A0B5"/>
      </a:accent6>
      <a:hlink>
        <a:srgbClr val="0000FF"/>
      </a:hlink>
      <a:folHlink>
        <a:srgbClr val="0000FF"/>
      </a:folHlink>
    </a:clrScheme>
    <a:fontScheme name="UNIS_0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4111</TotalTime>
  <Words>555</Words>
  <Application>Microsoft Office PowerPoint</Application>
  <PresentationFormat>On-screen Show (4:3)</PresentationFormat>
  <Paragraphs>111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UNIS Master</vt:lpstr>
      <vt:lpstr>CSE 109  Electrical Circuits </vt:lpstr>
      <vt:lpstr>Series DC Circuits</vt:lpstr>
      <vt:lpstr>Nodes, Branches and Loops</vt:lpstr>
      <vt:lpstr>Series Elements</vt:lpstr>
      <vt:lpstr>Series Resistors</vt:lpstr>
      <vt:lpstr>Series Resistors</vt:lpstr>
      <vt:lpstr>Voltage Sources in Series</vt:lpstr>
      <vt:lpstr>Voltage Sources in Series</vt:lpstr>
      <vt:lpstr>Kirchhoff’s Voltage Law (KVL)</vt:lpstr>
      <vt:lpstr>Kirchhoff’s Voltage Law (KVL)</vt:lpstr>
      <vt:lpstr>Voltage Divider Rule (VDR)</vt:lpstr>
      <vt:lpstr>Sign Conventions</vt:lpstr>
      <vt:lpstr>Notations</vt:lpstr>
      <vt:lpstr>Example: KVL</vt:lpstr>
      <vt:lpstr>Example: KVL</vt:lpstr>
      <vt:lpstr>Example: VDR</vt:lpstr>
      <vt:lpstr>Example: VDR</vt:lpstr>
      <vt:lpstr>Example: VDR</vt:lpstr>
      <vt:lpstr>Reading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UNIS Template</dc:title>
  <dc:creator>PresentationStudio.com</dc:creator>
  <cp:lastModifiedBy>mfuddin</cp:lastModifiedBy>
  <cp:revision>1637</cp:revision>
  <dcterms:created xsi:type="dcterms:W3CDTF">2010-01-29T23:28:42Z</dcterms:created>
  <dcterms:modified xsi:type="dcterms:W3CDTF">2015-09-07T11:44:19Z</dcterms:modified>
</cp:coreProperties>
</file>