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86" r:id="rId4"/>
    <p:sldId id="287" r:id="rId5"/>
    <p:sldId id="288" r:id="rId6"/>
    <p:sldId id="289" r:id="rId7"/>
    <p:sldId id="290" r:id="rId8"/>
    <p:sldId id="291" r:id="rId9"/>
    <p:sldId id="299" r:id="rId10"/>
    <p:sldId id="298" r:id="rId11"/>
    <p:sldId id="300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81BD7"/>
    <a:srgbClr val="2A1CE2"/>
    <a:srgbClr val="FCDB95"/>
    <a:srgbClr val="00682F"/>
    <a:srgbClr val="ED2B42"/>
    <a:srgbClr val="14497A"/>
    <a:srgbClr val="C2CD23"/>
    <a:srgbClr val="DA4D5C"/>
    <a:srgbClr val="DCDDDE"/>
    <a:srgbClr val="CCCE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25" autoAdjust="0"/>
    <p:restoredTop sz="90287" autoAdjust="0"/>
  </p:normalViewPr>
  <p:slideViewPr>
    <p:cSldViewPr showGuides="1">
      <p:cViewPr varScale="1">
        <p:scale>
          <a:sx n="67" d="100"/>
          <a:sy n="67" d="100"/>
        </p:scale>
        <p:origin x="-1368" y="-102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578" cy="4794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911" y="0"/>
            <a:ext cx="3169578" cy="4794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19/05/2015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219"/>
            <a:ext cx="3169578" cy="479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911" y="9120219"/>
            <a:ext cx="3169578" cy="479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5/19/2015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928670"/>
            <a:ext cx="8215338" cy="100811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EEE </a:t>
            </a:r>
            <a:r>
              <a:rPr lang="en-US" sz="4400" dirty="0" smtClean="0">
                <a:solidFill>
                  <a:schemeClr val="tx1"/>
                </a:solidFill>
              </a:rPr>
              <a:t>109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857356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Example: Complex Circuit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endParaRPr lang="en-AU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1295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9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81200"/>
            <a:ext cx="327472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Example: Complex Circuit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endParaRPr lang="en-AU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56" y="121920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10</a:t>
            </a:r>
            <a:endParaRPr lang="en-US" b="1" dirty="0"/>
          </a:p>
        </p:txBody>
      </p:sp>
      <p:pic>
        <p:nvPicPr>
          <p:cNvPr id="2" name="Picture 2" descr="Q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199" y="2590800"/>
            <a:ext cx="5518284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1639669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the following circuit, calculate the value of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eq</a:t>
            </a:r>
            <a:r>
              <a:rPr lang="en-US" dirty="0" smtClean="0"/>
              <a:t>, </a:t>
            </a:r>
            <a:r>
              <a:rPr lang="en-US" b="1" dirty="0" smtClean="0"/>
              <a:t>I</a:t>
            </a:r>
            <a:r>
              <a:rPr lang="en-US" dirty="0" smtClean="0"/>
              <a:t> and power delivered by the source E</a:t>
            </a:r>
            <a:r>
              <a:rPr lang="en-US" baseline="-25000" dirty="0" smtClean="0"/>
              <a:t>S</a:t>
            </a:r>
            <a:r>
              <a:rPr lang="en-US" dirty="0" smtClean="0"/>
              <a:t>. Assume the ammeters and voltmeters used in the circuit are ideal.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2971800"/>
            <a:ext cx="7056457" cy="99060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Series-Parallel Circuits</a:t>
            </a:r>
            <a:endParaRPr lang="en-AU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411480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Boylestad</a:t>
            </a:r>
            <a:r>
              <a:rPr lang="en-US" sz="3600" dirty="0" smtClean="0"/>
              <a:t> – Chapter 7</a:t>
            </a:r>
            <a:endParaRPr lang="en-US" sz="3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A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Series-Parallel Circuits</a:t>
            </a:r>
            <a:endParaRPr lang="en-AU" sz="3200" dirty="0"/>
          </a:p>
        </p:txBody>
      </p:sp>
      <p:sp>
        <p:nvSpPr>
          <p:cNvPr id="10" name="Rectangle 9"/>
          <p:cNvSpPr/>
          <p:nvPr/>
        </p:nvSpPr>
        <p:spPr>
          <a:xfrm>
            <a:off x="228600" y="1295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Series-parallel networks are networks that –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contain both series and parallel circuit </a:t>
            </a:r>
            <a:r>
              <a:rPr lang="en-US" dirty="0" smtClean="0"/>
              <a:t>configurations</a:t>
            </a:r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198" y="2438400"/>
            <a:ext cx="4481310" cy="31089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987040"/>
            <a:ext cx="3327903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Equivalent / Total Resistance</a:t>
            </a:r>
            <a:endParaRPr lang="en-AU" sz="32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1295400"/>
            <a:ext cx="276837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304800" y="1295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1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429000"/>
            <a:ext cx="44291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381000" y="36576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2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6019800" y="1828800"/>
            <a:ext cx="1337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2A1CE2"/>
                </a:solidFill>
              </a:rPr>
              <a:t>Ans</a:t>
            </a:r>
            <a:r>
              <a:rPr lang="en-US" sz="1600" dirty="0" smtClean="0">
                <a:solidFill>
                  <a:srgbClr val="2A1CE2"/>
                </a:solidFill>
              </a:rPr>
              <a:t>: 12 ohm</a:t>
            </a:r>
            <a:endParaRPr lang="en-US" sz="1600" dirty="0">
              <a:solidFill>
                <a:srgbClr val="2A1CE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48400" y="4724400"/>
            <a:ext cx="1321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2A1CE2"/>
                </a:solidFill>
              </a:rPr>
              <a:t>Ans</a:t>
            </a:r>
            <a:r>
              <a:rPr lang="en-US" sz="1600" dirty="0" smtClean="0">
                <a:solidFill>
                  <a:srgbClr val="2A1CE2"/>
                </a:solidFill>
              </a:rPr>
              <a:t>: 11 ohm</a:t>
            </a:r>
            <a:endParaRPr lang="en-US" sz="1600" dirty="0">
              <a:solidFill>
                <a:srgbClr val="2A1CE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Series-Parallel Circuits</a:t>
            </a:r>
            <a:endParaRPr lang="en-AU" sz="32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7968" y="1371600"/>
            <a:ext cx="4661432" cy="30175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319799" y="4572000"/>
            <a:ext cx="3852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Use “Reduce and Return” Approach</a:t>
            </a:r>
            <a:endParaRPr lang="en-US" dirty="0">
              <a:solidFill>
                <a:srgbClr val="2A1CE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9400" y="5181600"/>
            <a:ext cx="2678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2A1CE2"/>
                </a:solidFill>
              </a:rPr>
              <a:t>Ans</a:t>
            </a:r>
            <a:r>
              <a:rPr lang="en-US" b="1" dirty="0" smtClean="0">
                <a:solidFill>
                  <a:srgbClr val="2A1CE2"/>
                </a:solidFill>
              </a:rPr>
              <a:t>: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A</a:t>
            </a:r>
            <a:r>
              <a:rPr lang="en-US" dirty="0" smtClean="0"/>
              <a:t> = 3A, I</a:t>
            </a:r>
            <a:r>
              <a:rPr lang="en-US" baseline="-25000" dirty="0" smtClean="0"/>
              <a:t>B</a:t>
            </a:r>
            <a:r>
              <a:rPr lang="en-US" dirty="0" smtClean="0"/>
              <a:t> = 1 A, I</a:t>
            </a:r>
            <a:r>
              <a:rPr lang="en-US" baseline="-25000" dirty="0" smtClean="0"/>
              <a:t>C</a:t>
            </a:r>
            <a:r>
              <a:rPr lang="en-US" dirty="0" smtClean="0"/>
              <a:t> = 2 A</a:t>
            </a:r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 = 1.2 A, I</a:t>
            </a:r>
            <a:r>
              <a:rPr lang="en-US" baseline="-25000" dirty="0" smtClean="0"/>
              <a:t>2</a:t>
            </a:r>
            <a:r>
              <a:rPr lang="en-US" dirty="0" smtClean="0"/>
              <a:t> = 1.8 A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1295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3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Series-Parallel Circuits</a:t>
            </a:r>
            <a:endParaRPr lang="en-AU" sz="32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56360"/>
            <a:ext cx="5984301" cy="3291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19400" y="5181600"/>
            <a:ext cx="3481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2A1CE2"/>
                </a:solidFill>
              </a:rPr>
              <a:t>Ans</a:t>
            </a:r>
            <a:r>
              <a:rPr lang="en-US" b="1" dirty="0" smtClean="0">
                <a:solidFill>
                  <a:srgbClr val="2A1CE2"/>
                </a:solidFill>
              </a:rPr>
              <a:t>: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= 7.5 V, V</a:t>
            </a:r>
            <a:r>
              <a:rPr lang="en-US" baseline="-25000" dirty="0" smtClean="0"/>
              <a:t>3</a:t>
            </a:r>
            <a:r>
              <a:rPr lang="en-US" dirty="0" smtClean="0"/>
              <a:t> = 9 V, </a:t>
            </a:r>
            <a:r>
              <a:rPr lang="en-US" dirty="0" err="1" smtClean="0"/>
              <a:t>Vab</a:t>
            </a:r>
            <a:r>
              <a:rPr lang="en-US" dirty="0" smtClean="0"/>
              <a:t> = 1.5 V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= 3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295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4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43400"/>
            <a:ext cx="5333688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Series-Parallel Circuits</a:t>
            </a:r>
            <a:endParaRPr lang="en-AU" sz="32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219200"/>
            <a:ext cx="3484437" cy="2377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05600" y="5562600"/>
            <a:ext cx="2257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2A1CE2"/>
                </a:solidFill>
              </a:rPr>
              <a:t>Ans</a:t>
            </a:r>
            <a:r>
              <a:rPr lang="en-US" b="1" dirty="0" smtClean="0">
                <a:solidFill>
                  <a:srgbClr val="2A1CE2"/>
                </a:solidFill>
              </a:rPr>
              <a:t>: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= 24 V, V</a:t>
            </a:r>
            <a:r>
              <a:rPr lang="en-US" baseline="-25000" dirty="0" smtClean="0"/>
              <a:t>2</a:t>
            </a:r>
            <a:r>
              <a:rPr lang="en-US" dirty="0" smtClean="0"/>
              <a:t> = - 6 V</a:t>
            </a:r>
          </a:p>
          <a:p>
            <a:r>
              <a:rPr lang="en-US" dirty="0" smtClean="0"/>
              <a:t>I = 5.5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" y="1295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5</a:t>
            </a:r>
            <a:endParaRPr lang="en-US" b="1" dirty="0"/>
          </a:p>
        </p:txBody>
      </p:sp>
      <p:sp>
        <p:nvSpPr>
          <p:cNvPr id="11" name="Down Arrow 10"/>
          <p:cNvSpPr/>
          <p:nvPr/>
        </p:nvSpPr>
        <p:spPr>
          <a:xfrm>
            <a:off x="2590800" y="3505200"/>
            <a:ext cx="2286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8534398" cy="2286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19400" y="5181600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2A1CE2"/>
                </a:solidFill>
              </a:rPr>
              <a:t>Ans</a:t>
            </a:r>
            <a:r>
              <a:rPr lang="en-US" b="1" dirty="0" smtClean="0">
                <a:solidFill>
                  <a:srgbClr val="2A1CE2"/>
                </a:solidFill>
              </a:rPr>
              <a:t>: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5</a:t>
            </a:r>
            <a:r>
              <a:rPr lang="en-US" dirty="0" smtClean="0"/>
              <a:t> = 3 </a:t>
            </a:r>
            <a:r>
              <a:rPr lang="en-US" dirty="0" err="1" smtClean="0"/>
              <a:t>mA</a:t>
            </a:r>
            <a:r>
              <a:rPr lang="en-US" dirty="0" smtClean="0"/>
              <a:t>, I</a:t>
            </a:r>
            <a:r>
              <a:rPr lang="en-US" baseline="-25000" dirty="0" smtClean="0"/>
              <a:t>S</a:t>
            </a:r>
            <a:r>
              <a:rPr lang="en-US" dirty="0" smtClean="0"/>
              <a:t> = 7.35 </a:t>
            </a:r>
            <a:r>
              <a:rPr lang="en-US" dirty="0" err="1" smtClean="0"/>
              <a:t>mA</a:t>
            </a:r>
            <a:r>
              <a:rPr lang="en-US" dirty="0" smtClean="0"/>
              <a:t>, V</a:t>
            </a:r>
            <a:r>
              <a:rPr lang="en-US" baseline="-25000" dirty="0" smtClean="0"/>
              <a:t>7</a:t>
            </a:r>
            <a:r>
              <a:rPr lang="en-US" dirty="0" smtClean="0"/>
              <a:t> = 19.6 V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7375" y="333375"/>
            <a:ext cx="7056438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Series-Parallel Circuits</a:t>
            </a:r>
            <a:endParaRPr lang="en-AU" sz="32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1295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6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2819400" y="5181600"/>
            <a:ext cx="224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2A1CE2"/>
                </a:solidFill>
              </a:rPr>
              <a:t>Ans</a:t>
            </a:r>
            <a:r>
              <a:rPr lang="en-US" b="1" dirty="0" smtClean="0">
                <a:solidFill>
                  <a:srgbClr val="2A1CE2"/>
                </a:solidFill>
              </a:rPr>
              <a:t>: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6</a:t>
            </a:r>
            <a:r>
              <a:rPr lang="en-US" dirty="0" smtClean="0"/>
              <a:t> = 10 A, V</a:t>
            </a:r>
            <a:r>
              <a:rPr lang="en-US" baseline="-25000" dirty="0" smtClean="0"/>
              <a:t>6</a:t>
            </a:r>
            <a:r>
              <a:rPr lang="en-US" dirty="0" smtClean="0"/>
              <a:t> = 20 V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7375" y="333375"/>
            <a:ext cx="7056438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Series-Parallel Circuits</a:t>
            </a:r>
            <a:endParaRPr lang="en-AU" sz="32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1295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7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19200"/>
            <a:ext cx="52731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733800" y="327660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3-Stage Ladder Network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261</Words>
  <Application>Microsoft Office PowerPoint</Application>
  <PresentationFormat>On-screen Show (4:3)</PresentationFormat>
  <Paragraphs>67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UNIS Master</vt:lpstr>
      <vt:lpstr>EEE 109  Electrical Circuits </vt:lpstr>
      <vt:lpstr>Series-Parallel Circuits</vt:lpstr>
      <vt:lpstr>Series-Parallel Circuits</vt:lpstr>
      <vt:lpstr>Equivalent / Total Resistance</vt:lpstr>
      <vt:lpstr>Example: Series-Parallel Circuits</vt:lpstr>
      <vt:lpstr>Example: Series-Parallel Circuits</vt:lpstr>
      <vt:lpstr>Example: Series-Parallel Circuits</vt:lpstr>
      <vt:lpstr>Example: Series-Parallel Circuits</vt:lpstr>
      <vt:lpstr>Example: Series-Parallel Circuits</vt:lpstr>
      <vt:lpstr>Example: Complex Circuit of Req</vt:lpstr>
      <vt:lpstr>Example: Complex Circuit of Req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mfuddin</cp:lastModifiedBy>
  <cp:revision>1734</cp:revision>
  <dcterms:created xsi:type="dcterms:W3CDTF">2010-01-29T23:28:42Z</dcterms:created>
  <dcterms:modified xsi:type="dcterms:W3CDTF">2015-05-19T04:32:42Z</dcterms:modified>
</cp:coreProperties>
</file>