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92" r:id="rId4"/>
    <p:sldId id="293" r:id="rId5"/>
    <p:sldId id="294" r:id="rId6"/>
    <p:sldId id="295" r:id="rId7"/>
    <p:sldId id="296" r:id="rId8"/>
    <p:sldId id="297" r:id="rId9"/>
    <p:sldId id="298" r:id="rId10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A1CE2"/>
    <a:srgbClr val="FCDB95"/>
    <a:srgbClr val="281BD7"/>
    <a:srgbClr val="00682F"/>
    <a:srgbClr val="ED2B42"/>
    <a:srgbClr val="14497A"/>
    <a:srgbClr val="C2CD23"/>
    <a:srgbClr val="DA4D5C"/>
    <a:srgbClr val="DCDDDE"/>
    <a:srgbClr val="CCCE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25" autoAdjust="0"/>
    <p:restoredTop sz="90287" autoAdjust="0"/>
  </p:normalViewPr>
  <p:slideViewPr>
    <p:cSldViewPr showGuides="1">
      <p:cViewPr varScale="1">
        <p:scale>
          <a:sx n="67" d="100"/>
          <a:sy n="67" d="100"/>
        </p:scale>
        <p:origin x="-1368" y="-102"/>
      </p:cViewPr>
      <p:guideLst>
        <p:guide orient="horz" pos="164"/>
        <p:guide orient="horz" pos="1117"/>
        <p:guide orient="horz" pos="4156"/>
        <p:guide orient="horz" pos="4065"/>
        <p:guide orient="horz" pos="602"/>
        <p:guide orient="horz" pos="799"/>
        <p:guide orient="horz" pos="3113"/>
        <p:guide pos="158"/>
        <p:guide pos="5615"/>
        <p:guide pos="49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1459-DDF1-4392-B127-0A397CD5FC00}" type="datetimeFigureOut">
              <a:rPr lang="en-AU" smtClean="0"/>
              <a:pPr/>
              <a:t>19/05/2015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FB63-8321-4BE3-BC95-F848092B244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65985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E0E7-875B-472D-82FD-0921116ED9FC}" type="datetimeFigureOut">
              <a:rPr lang="en-US" smtClean="0"/>
              <a:pPr/>
              <a:t>5/19/2015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1383"/>
            <a:ext cx="542544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1044"/>
            <a:ext cx="293878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EB80C-3D5D-4036-876C-B3AB82BF204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8111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EB80C-3D5D-4036-876C-B3AB82BF204A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071538" y="0"/>
            <a:ext cx="8072462" cy="5786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7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6" hasCustomPrompt="1"/>
          </p:nvPr>
        </p:nvSpPr>
        <p:spPr>
          <a:xfrm>
            <a:off x="250826" y="1764138"/>
            <a:ext cx="4319004" cy="3950861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baseline="0"/>
            </a:lvl1pPr>
          </a:lstStyle>
          <a:p>
            <a:r>
              <a:rPr lang="en-AU" dirty="0" smtClean="0"/>
              <a:t>PLACE TABLE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73238"/>
            <a:ext cx="4270375" cy="4513281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1"/>
            <a:ext cx="4392613" cy="428644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50825" y="6143643"/>
            <a:ext cx="4392613" cy="165082"/>
          </a:xfrm>
        </p:spPr>
        <p:txBody>
          <a:bodyPr anchor="ctr">
            <a:noAutofit/>
          </a:bodyPr>
          <a:lstStyle>
            <a:lvl1pPr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SOURCE: XYZ</a:t>
            </a:r>
            <a:endParaRPr lang="en-AU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8" hasCustomPrompt="1"/>
          </p:nvPr>
        </p:nvSpPr>
        <p:spPr>
          <a:xfrm>
            <a:off x="250825" y="1764139"/>
            <a:ext cx="4321175" cy="3950860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CHART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6" y="1773238"/>
            <a:ext cx="8662988" cy="4679949"/>
          </a:xfrm>
        </p:spPr>
        <p:txBody>
          <a:bodyPr anchor="t"/>
          <a:lstStyle>
            <a:lvl1pPr marL="174625" marR="0" indent="-174625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773237"/>
            <a:ext cx="4321176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73237"/>
            <a:ext cx="4270375" cy="4535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071538" y="0"/>
            <a:ext cx="8072462" cy="57864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1912" y="285729"/>
            <a:ext cx="7704138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912" y="1285860"/>
            <a:ext cx="7704137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3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3428992" y="5286388"/>
            <a:ext cx="5572133" cy="285752"/>
          </a:xfrm>
        </p:spPr>
        <p:txBody>
          <a:bodyPr lIns="0" tIns="0" rIns="0" bIns="0" anchor="t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3428992" y="5000636"/>
            <a:ext cx="5572133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8055033" y="5819652"/>
            <a:ext cx="985150" cy="98515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    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Picture 22" descr="USY_MB1_rgb_Reversed_Standar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ecture_theatre.jpg"/>
          <p:cNvPicPr>
            <a:picLocks noChangeAspect="1"/>
          </p:cNvPicPr>
          <p:nvPr userDrawn="1"/>
        </p:nvPicPr>
        <p:blipFill>
          <a:blip r:embed="rId2" cstate="print"/>
          <a:srcRect l="5985" t="6510" r="12702" b="13737"/>
          <a:stretch>
            <a:fillRect/>
          </a:stretch>
        </p:blipFill>
        <p:spPr>
          <a:xfrm flipH="1">
            <a:off x="0" y="3357562"/>
            <a:ext cx="9144000" cy="35004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2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quad copy.jpg"/>
          <p:cNvPicPr>
            <a:picLocks noChangeAspect="1"/>
          </p:cNvPicPr>
          <p:nvPr userDrawn="1"/>
        </p:nvPicPr>
        <p:blipFill>
          <a:blip r:embed="rId2" cstate="print"/>
          <a:srcRect l="1322" r="21189" b="22059"/>
          <a:stretch>
            <a:fillRect/>
          </a:stretch>
        </p:blipFill>
        <p:spPr>
          <a:xfrm flipH="1">
            <a:off x="0" y="3071810"/>
            <a:ext cx="9144000" cy="3786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6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tx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ience_lab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246859"/>
            <a:ext cx="9144000" cy="36111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5720" y="285729"/>
            <a:ext cx="8750330" cy="1000132"/>
          </a:xfrm>
        </p:spPr>
        <p:txBody>
          <a:bodyPr>
            <a:normAutofit/>
          </a:bodyPr>
          <a:lstStyle>
            <a:lvl1pPr algn="l">
              <a:lnSpc>
                <a:spcPts val="3100"/>
              </a:lnSpc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PRESENTATION TITLE HERE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5720" y="1285860"/>
            <a:ext cx="8750329" cy="50006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AU" sz="2000" b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 Heading | Use Line Dividers To Separate Headings (Shift \)</a:t>
            </a:r>
            <a:endParaRPr lang="en-AU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50826" y="3000372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marL="174625" marR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marL="174625" marR="0" lvl="0" indent="-174625" algn="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UNIT OR PROGRAM NAME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5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50826" y="2714620"/>
            <a:ext cx="8750300" cy="285752"/>
          </a:xfrm>
        </p:spPr>
        <p:txBody>
          <a:bodyPr lIns="0" tIns="0" rIns="0" bIns="0" anchor="b" anchorCtr="0">
            <a:noAutofit/>
          </a:bodyPr>
          <a:lstStyle>
            <a:lvl1pPr algn="r">
              <a:buNone/>
              <a:defRPr sz="1400" baseline="0">
                <a:solidFill>
                  <a:schemeClr val="bg1"/>
                </a:solidFill>
              </a:defRPr>
            </a:lvl1pPr>
            <a:lvl2pPr algn="r">
              <a:buNone/>
              <a:defRPr/>
            </a:lvl2pPr>
            <a:lvl3pPr algn="r">
              <a:buNone/>
              <a:defRPr/>
            </a:lvl3pPr>
            <a:lvl4pPr algn="r">
              <a:buNone/>
              <a:defRPr/>
            </a:lvl4pPr>
            <a:lvl5pPr algn="r">
              <a:buNone/>
              <a:defRPr/>
            </a:lvl5pPr>
          </a:lstStyle>
          <a:p>
            <a:pPr lvl="0"/>
            <a:r>
              <a:rPr lang="en-US" dirty="0" smtClean="0"/>
              <a:t>AUTHOR’S NAME | TITLE </a:t>
            </a:r>
            <a:r>
              <a:rPr lang="en-AU" dirty="0" smtClean="0"/>
              <a:t>(Use Line Dividers)</a:t>
            </a:r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7514706" y="5112818"/>
            <a:ext cx="1399108" cy="1399108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000" baseline="0"/>
            </a:lvl1pPr>
          </a:lstStyle>
          <a:p>
            <a:r>
              <a:rPr lang="en-AU" dirty="0" smtClean="0"/>
              <a:t>Insert Partner Logo </a:t>
            </a:r>
            <a:br>
              <a:rPr lang="en-AU" dirty="0" smtClean="0"/>
            </a:br>
            <a:r>
              <a:rPr lang="en-AU" dirty="0" smtClean="0"/>
              <a:t>- Delete if not required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 bwMode="ltGray">
          <a:xfrm>
            <a:off x="1071536" y="4200304"/>
            <a:ext cx="2304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261938" y="5715016"/>
            <a:ext cx="1612106" cy="789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USY_MB1_rgb_Reversed_Standard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33773" y="5890063"/>
            <a:ext cx="1268436" cy="4391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285719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sp>
        <p:nvSpPr>
          <p:cNvPr id="32" name="Rectangle 3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33" name="Rectangle 32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16" name="Rectangle 15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285720" y="1777496"/>
            <a:ext cx="7599393" cy="1080000"/>
          </a:xfr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DIVIDER  [1 line only]</a:t>
            </a:r>
            <a:endParaRPr lang="en-AU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 bwMode="black">
          <a:xfrm>
            <a:off x="7893038" y="1777495"/>
            <a:ext cx="1143012" cy="1080000"/>
          </a:xfrm>
        </p:spPr>
        <p:txBody>
          <a:bodyPr anchor="ctr"/>
          <a:lstStyle>
            <a:lvl1pPr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 bwMode="white">
          <a:xfrm flipH="1">
            <a:off x="-5" y="5715016"/>
            <a:ext cx="9144001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16"/>
          <p:cNvSpPr>
            <a:spLocks noGrp="1"/>
          </p:cNvSpPr>
          <p:nvPr userDrawn="1">
            <p:ph type="body" sz="quarter" idx="13" hasCustomPrompt="1"/>
          </p:nvPr>
        </p:nvSpPr>
        <p:spPr bwMode="hidden">
          <a:xfrm>
            <a:off x="7893038" y="2857496"/>
            <a:ext cx="1144800" cy="142875"/>
          </a:xfrm>
        </p:spPr>
        <p:txBody>
          <a:bodyPr>
            <a:noAutofit/>
          </a:bodyPr>
          <a:lstStyle>
            <a:lvl1pPr algn="ctr">
              <a:buNone/>
              <a:defRPr sz="7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Enter section number</a:t>
            </a:r>
            <a:endParaRPr lang="en-AU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24627" y="5248014"/>
            <a:ext cx="1989919" cy="1359427"/>
            <a:chOff x="224627" y="5248014"/>
            <a:chExt cx="1989919" cy="1359427"/>
          </a:xfrm>
        </p:grpSpPr>
        <p:sp>
          <p:nvSpPr>
            <p:cNvPr id="18" name="Rectangle 17"/>
            <p:cNvSpPr/>
            <p:nvPr userDrawn="1"/>
          </p:nvSpPr>
          <p:spPr bwMode="ltGray">
            <a:xfrm>
              <a:off x="855117" y="5248014"/>
              <a:ext cx="1359429" cy="135942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4"/>
            <p:cNvGrpSpPr/>
            <p:nvPr userDrawn="1"/>
          </p:nvGrpSpPr>
          <p:grpSpPr>
            <a:xfrm>
              <a:off x="224627" y="5966641"/>
              <a:ext cx="1267200" cy="640800"/>
              <a:chOff x="261938" y="5715016"/>
              <a:chExt cx="1612106" cy="789289"/>
            </a:xfrm>
          </p:grpSpPr>
          <p:sp>
            <p:nvSpPr>
              <p:cNvPr id="20" name="Rectangle 19"/>
              <p:cNvSpPr/>
              <p:nvPr userDrawn="1"/>
            </p:nvSpPr>
            <p:spPr>
              <a:xfrm flipH="1">
                <a:off x="261938" y="5715016"/>
                <a:ext cx="1612106" cy="7892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" name="Picture 20" descr="USY_MB1_rgb_Reversed_Standard_Logo.png"/>
              <p:cNvPicPr>
                <a:picLocks noChangeAspect="1"/>
              </p:cNvPicPr>
              <p:nvPr userDrawn="1"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3773" y="5890063"/>
                <a:ext cx="1268436" cy="43919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4" y="1773238"/>
            <a:ext cx="8662989" cy="4679949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 marL="1074738" indent="-174625">
              <a:buClr>
                <a:schemeClr val="accent1"/>
              </a:buClr>
              <a:defRPr sz="1600"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  <p:pic>
        <p:nvPicPr>
          <p:cNvPr id="7" name="Picture 6" descr="PP_Electric_circui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72293" y="172238"/>
            <a:ext cx="1201781" cy="857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8" y="1783634"/>
            <a:ext cx="4270375" cy="4502885"/>
          </a:xfr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/>
            </a:lvl1pPr>
            <a:lvl2pPr>
              <a:spcBef>
                <a:spcPts val="500"/>
              </a:spcBef>
              <a:spcAft>
                <a:spcPts val="500"/>
              </a:spcAft>
              <a:defRPr/>
            </a:lvl2pPr>
            <a:lvl3pPr>
              <a:spcBef>
                <a:spcPts val="500"/>
              </a:spcBef>
              <a:spcAft>
                <a:spcPts val="500"/>
              </a:spcAft>
              <a:defRPr/>
            </a:lvl3pPr>
            <a:lvl4pPr>
              <a:spcBef>
                <a:spcPts val="500"/>
              </a:spcBef>
              <a:spcAft>
                <a:spcPts val="500"/>
              </a:spcAft>
              <a:defRPr/>
            </a:lvl4pPr>
            <a:lvl5pPr>
              <a:spcBef>
                <a:spcPts val="500"/>
              </a:spcBef>
              <a:spcAft>
                <a:spcPts val="500"/>
              </a:spcAft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250825" y="1773238"/>
            <a:ext cx="4321175" cy="3941761"/>
          </a:xfrm>
        </p:spPr>
        <p:txBody>
          <a:bodyPr anchor="t"/>
          <a:lstStyle>
            <a:lvl1pPr algn="ctr">
              <a:buNone/>
              <a:defRPr baseline="0"/>
            </a:lvl1pPr>
          </a:lstStyle>
          <a:p>
            <a:r>
              <a:rPr lang="en-AU" dirty="0" smtClean="0"/>
              <a:t>PLACE IMAGE HERE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5715000"/>
            <a:ext cx="4392613" cy="593725"/>
          </a:xfrm>
        </p:spPr>
        <p:txBody>
          <a:bodyPr anchor="t">
            <a:normAutofit/>
          </a:bodyPr>
          <a:lstStyle>
            <a:lvl1pPr>
              <a:buNone/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Caption copy goes here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268413"/>
            <a:ext cx="8662988" cy="485791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 HEADING [1 line only]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invGray">
          <a:xfrm flipH="1">
            <a:off x="928662" y="260351"/>
            <a:ext cx="8001056" cy="954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7356" y="428604"/>
            <a:ext cx="7056457" cy="6334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SLIDE TITLE, FONT IN ARIAL 24PT  [1 line only]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357297"/>
            <a:ext cx="8662989" cy="509589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AU" dirty="0" smtClean="0"/>
              <a:t>Sixth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64605" y="6586742"/>
            <a:ext cx="249208" cy="2143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AU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B0718A-1B3D-42D2-9A2B-FB6CFA4B4E8D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50825" y="6575651"/>
            <a:ext cx="86788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2" r:id="rId4"/>
    <p:sldLayoutId id="2147483663" r:id="rId5"/>
    <p:sldLayoutId id="2147483676" r:id="rId6"/>
    <p:sldLayoutId id="2147483675" r:id="rId7"/>
    <p:sldLayoutId id="2147483650" r:id="rId8"/>
    <p:sldLayoutId id="2147483669" r:id="rId9"/>
    <p:sldLayoutId id="2147483670" r:id="rId10"/>
    <p:sldLayoutId id="2147483671" r:id="rId11"/>
    <p:sldLayoutId id="2147483672" r:id="rId12"/>
    <p:sldLayoutId id="2147483652" r:id="rId13"/>
    <p:sldLayoutId id="2147483654" r:id="rId14"/>
    <p:sldLayoutId id="2147483655" r:id="rId15"/>
  </p:sldLayoutIdLst>
  <p:hf hdr="0" ftr="0" dt="0"/>
  <p:txStyles>
    <p:titleStyle>
      <a:lvl1pPr algn="r" defTabSz="914400" rtl="0" eaLnBrk="1" latinLnBrk="0" hangingPunct="1">
        <a:lnSpc>
          <a:spcPts val="2500"/>
        </a:lnSpc>
        <a:spcBef>
          <a:spcPct val="0"/>
        </a:spcBef>
        <a:buNone/>
        <a:defRPr sz="2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4625" indent="-174625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›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-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7800" algn="l" defTabSz="914400" rtl="0" eaLnBrk="1" latinLnBrk="0" hangingPunct="1"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defRPr lang="en-AU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074738" indent="-174625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w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wmf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928670"/>
            <a:ext cx="8215338" cy="100811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EEE </a:t>
            </a:r>
            <a:r>
              <a:rPr lang="en-US" sz="4400" dirty="0" smtClean="0">
                <a:solidFill>
                  <a:schemeClr val="tx1"/>
                </a:solidFill>
              </a:rPr>
              <a:t>109</a:t>
            </a:r>
            <a:r>
              <a:rPr lang="en-US" sz="4400" dirty="0" smtClean="0">
                <a:solidFill>
                  <a:schemeClr val="tx1"/>
                </a:solidFill>
              </a:rPr>
              <a:t/>
            </a:r>
            <a:br>
              <a:rPr lang="en-US" sz="4400" dirty="0" smtClean="0">
                <a:solidFill>
                  <a:schemeClr val="tx1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>Electrical Circuits </a:t>
            </a:r>
            <a:endParaRPr lang="en-AU" sz="28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857356" y="3286124"/>
            <a:ext cx="7215238" cy="178595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Md.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Uddin</a:t>
            </a:r>
            <a:endParaRPr kumimoji="0" lang="en-US" sz="3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Electrical and Electronic Engineering (EEE)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Bangladesh University of Engineering and Technology (BUET)</a:t>
            </a:r>
          </a:p>
          <a:p>
            <a:pPr marL="174625" marR="0" lvl="0" indent="-17462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›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2971800"/>
            <a:ext cx="7056457" cy="99060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FF0000"/>
                </a:solidFill>
              </a:rPr>
              <a:t>Y (WYE) - </a:t>
            </a:r>
            <a:r>
              <a:rPr lang="en-US" sz="5400" dirty="0" smtClean="0">
                <a:solidFill>
                  <a:srgbClr val="FF0000"/>
                </a:solidFill>
                <a:cs typeface="Arial" charset="0"/>
              </a:rPr>
              <a:t>∆ (DELTA) C</a:t>
            </a:r>
            <a:r>
              <a:rPr lang="en-US" sz="5400" dirty="0" smtClean="0">
                <a:solidFill>
                  <a:srgbClr val="FF0000"/>
                </a:solidFill>
              </a:rPr>
              <a:t>onversions</a:t>
            </a:r>
            <a:endParaRPr lang="en-AU" sz="5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4114800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Boylestad</a:t>
            </a:r>
            <a:r>
              <a:rPr lang="en-US" sz="3600" dirty="0" smtClean="0"/>
              <a:t> – Chapter 8</a:t>
            </a:r>
            <a:endParaRPr lang="en-US" sz="3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7375" y="333375"/>
            <a:ext cx="7056438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Y (WYE) - </a:t>
            </a:r>
            <a:r>
              <a:rPr lang="en-US" sz="3200" dirty="0" smtClean="0">
                <a:cs typeface="Arial" charset="0"/>
              </a:rPr>
              <a:t>∆ (DELTA) Circuits</a:t>
            </a:r>
            <a:endParaRPr lang="en-AU" sz="32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67000"/>
            <a:ext cx="8640673" cy="292608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 - </a:t>
            </a:r>
            <a:r>
              <a:rPr lang="en-US" dirty="0" smtClean="0">
                <a:cs typeface="Arial" charset="0"/>
              </a:rPr>
              <a:t>∆ C</a:t>
            </a:r>
            <a:r>
              <a:rPr lang="en-US" dirty="0" smtClean="0"/>
              <a:t>onversions: </a:t>
            </a:r>
            <a:r>
              <a:rPr lang="en-US" dirty="0" smtClean="0">
                <a:solidFill>
                  <a:schemeClr val="tx1"/>
                </a:solidFill>
              </a:rPr>
              <a:t>Concept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6882" y="1920240"/>
            <a:ext cx="4913518" cy="402336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Y–to-</a:t>
            </a:r>
            <a:r>
              <a:rPr lang="en-US" dirty="0" smtClean="0">
                <a:cs typeface="Arial" charset="0"/>
              </a:rPr>
              <a:t>∆ C</a:t>
            </a:r>
            <a:r>
              <a:rPr lang="en-US" dirty="0" smtClean="0"/>
              <a:t>onversions: </a:t>
            </a:r>
            <a:r>
              <a:rPr lang="en-US" dirty="0" smtClean="0">
                <a:solidFill>
                  <a:schemeClr val="tx1"/>
                </a:solidFill>
              </a:rPr>
              <a:t>Derivation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7378700" cy="22748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657600"/>
            <a:ext cx="1837113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1" y="4038600"/>
            <a:ext cx="3929231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1000" y="3669268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00600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Similarly,</a:t>
            </a:r>
            <a:endParaRPr 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4892040"/>
            <a:ext cx="3862209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1" y="5715000"/>
            <a:ext cx="3878019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4038600"/>
            <a:ext cx="2689467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334000" y="3657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Solving them,</a:t>
            </a:r>
            <a:endParaRPr lang="en-US" dirty="0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1200" y="4876800"/>
            <a:ext cx="2700338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7400" y="5715000"/>
            <a:ext cx="2568296" cy="78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16"/>
          <p:cNvCxnSpPr/>
          <p:nvPr/>
        </p:nvCxnSpPr>
        <p:spPr>
          <a:xfrm rot="5400000">
            <a:off x="3848100" y="5066506"/>
            <a:ext cx="2819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Arial" charset="0"/>
              </a:rPr>
              <a:t>∆-to-Y C</a:t>
            </a:r>
            <a:r>
              <a:rPr lang="en-US" dirty="0" smtClean="0"/>
              <a:t>onversions: </a:t>
            </a:r>
            <a:r>
              <a:rPr lang="en-US" dirty="0" smtClean="0">
                <a:solidFill>
                  <a:schemeClr val="tx1"/>
                </a:solidFill>
              </a:rPr>
              <a:t>Derivation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7378700" cy="22748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1000" y="35814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some algebraic processing,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239294" y="5066506"/>
            <a:ext cx="2819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701" y="4785360"/>
            <a:ext cx="3511295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962400"/>
            <a:ext cx="342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5812" y="5694028"/>
            <a:ext cx="342900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0981" y="3810000"/>
            <a:ext cx="25204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4800600" y="350520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Special Case: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7275" y="4175760"/>
            <a:ext cx="2636659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Group 24"/>
          <p:cNvGrpSpPr/>
          <p:nvPr/>
        </p:nvGrpSpPr>
        <p:grpSpPr>
          <a:xfrm>
            <a:off x="7785463" y="4114800"/>
            <a:ext cx="1129937" cy="640080"/>
            <a:chOff x="5592306" y="4724400"/>
            <a:chExt cx="1129937" cy="711200"/>
          </a:xfrm>
        </p:grpSpPr>
        <p:pic>
          <p:nvPicPr>
            <p:cNvPr id="29703" name="Picture 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592306" y="4893733"/>
              <a:ext cx="351295" cy="40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704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980386" y="4724400"/>
              <a:ext cx="741857" cy="71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00600" y="5090160"/>
            <a:ext cx="1970624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47473" y="5303520"/>
            <a:ext cx="2044127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Arial" charset="0"/>
              </a:rPr>
              <a:t>∆-to-Y C</a:t>
            </a:r>
            <a:r>
              <a:rPr lang="en-US" dirty="0" smtClean="0"/>
              <a:t>onversions: Example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19200"/>
            <a:ext cx="3613150" cy="19446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152400" y="12954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1</a:t>
            </a:r>
            <a:endParaRPr lang="en-US" b="1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2" y="3931920"/>
            <a:ext cx="3348731" cy="24688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Down Arrow 21"/>
          <p:cNvSpPr/>
          <p:nvPr/>
        </p:nvSpPr>
        <p:spPr>
          <a:xfrm>
            <a:off x="4724400" y="3200400"/>
            <a:ext cx="2286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5715000"/>
            <a:ext cx="19335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422" y="4114800"/>
            <a:ext cx="7600378" cy="2286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Arial" charset="0"/>
              </a:rPr>
              <a:t>∆-to-Y C</a:t>
            </a:r>
            <a:r>
              <a:rPr lang="en-US" dirty="0" smtClean="0"/>
              <a:t>onversions: Example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1295400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2</a:t>
            </a:r>
            <a:endParaRPr lang="en-US" b="1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295400"/>
            <a:ext cx="3470848" cy="23774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</p:pic>
      <p:sp>
        <p:nvSpPr>
          <p:cNvPr id="10" name="Down Arrow 9"/>
          <p:cNvSpPr/>
          <p:nvPr/>
        </p:nvSpPr>
        <p:spPr>
          <a:xfrm>
            <a:off x="3581400" y="3581400"/>
            <a:ext cx="228600" cy="609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2133600"/>
            <a:ext cx="302514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718A-1B3D-42D2-9A2B-FB6CFA4B4E8D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90600" y="333375"/>
            <a:ext cx="7923213" cy="6334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Arial" charset="0"/>
              </a:rPr>
              <a:t>∆-to-Y C</a:t>
            </a:r>
            <a:r>
              <a:rPr lang="en-US" dirty="0" smtClean="0"/>
              <a:t>onversions: Example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1295400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3</a:t>
            </a:r>
          </a:p>
          <a:p>
            <a:r>
              <a:rPr lang="en-US" dirty="0" smtClean="0">
                <a:solidFill>
                  <a:srgbClr val="2A1CE2"/>
                </a:solidFill>
              </a:rPr>
              <a:t>Calculate current </a:t>
            </a:r>
            <a:r>
              <a:rPr lang="en-US" b="1" dirty="0" smtClean="0">
                <a:solidFill>
                  <a:srgbClr val="2A1CE2"/>
                </a:solidFill>
              </a:rPr>
              <a:t>I</a:t>
            </a:r>
            <a:r>
              <a:rPr lang="en-US" dirty="0" smtClean="0">
                <a:solidFill>
                  <a:srgbClr val="2A1CE2"/>
                </a:solidFill>
              </a:rPr>
              <a:t> and power supplied by the 5A current source.</a:t>
            </a:r>
            <a:endParaRPr lang="en-US" dirty="0">
              <a:solidFill>
                <a:srgbClr val="2A1CE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0264" y="1371600"/>
            <a:ext cx="4641336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181600" y="4267200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A1CE2"/>
                </a:solidFill>
              </a:rPr>
              <a:t>Note: Delta is not balanced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90600" y="5638800"/>
            <a:ext cx="2946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A1CE2"/>
                </a:solidFill>
              </a:rPr>
              <a:t>Answers: 2.14 A, 21.43 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96307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UNIS Master">
  <a:themeElements>
    <a:clrScheme name="Custom 9">
      <a:dk1>
        <a:sysClr val="windowText" lastClr="000000"/>
      </a:dk1>
      <a:lt1>
        <a:sysClr val="window" lastClr="FFFFFF"/>
      </a:lt1>
      <a:dk2>
        <a:srgbClr val="12416C"/>
      </a:dk2>
      <a:lt2>
        <a:srgbClr val="FBCD6B"/>
      </a:lt2>
      <a:accent1>
        <a:srgbClr val="398FDE"/>
      </a:accent1>
      <a:accent2>
        <a:srgbClr val="398FDE"/>
      </a:accent2>
      <a:accent3>
        <a:srgbClr val="F9B72C"/>
      </a:accent3>
      <a:accent4>
        <a:srgbClr val="BBBDC0"/>
      </a:accent4>
      <a:accent5>
        <a:srgbClr val="E68892"/>
      </a:accent5>
      <a:accent6>
        <a:srgbClr val="88A0B5"/>
      </a:accent6>
      <a:hlink>
        <a:srgbClr val="0000FF"/>
      </a:hlink>
      <a:folHlink>
        <a:srgbClr val="0000FF"/>
      </a:folHlink>
    </a:clrScheme>
    <a:fontScheme name="UNIS_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150</Words>
  <Application>Microsoft Office PowerPoint</Application>
  <PresentationFormat>On-screen Show (4:3)</PresentationFormat>
  <Paragraphs>42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UNIS Master</vt:lpstr>
      <vt:lpstr>EEE 109  Electrical Circuits </vt:lpstr>
      <vt:lpstr>Y (WYE) - ∆ (DELTA) Conversions</vt:lpstr>
      <vt:lpstr>Y (WYE) - ∆ (DELTA) Circuits</vt:lpstr>
      <vt:lpstr>Y - ∆ Conversions: Concept</vt:lpstr>
      <vt:lpstr>Y–to-∆ Conversions: Derivation</vt:lpstr>
      <vt:lpstr>∆-to-Y Conversions: Derivation</vt:lpstr>
      <vt:lpstr>∆-to-Y Conversions: Example</vt:lpstr>
      <vt:lpstr>∆-to-Y Conversions: Example</vt:lpstr>
      <vt:lpstr>∆-to-Y Conversions: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creator>PresentationStudio.com</dc:creator>
  <cp:lastModifiedBy>mfuddin</cp:lastModifiedBy>
  <cp:revision>1740</cp:revision>
  <dcterms:created xsi:type="dcterms:W3CDTF">2010-01-29T23:28:42Z</dcterms:created>
  <dcterms:modified xsi:type="dcterms:W3CDTF">2015-05-19T04:33:15Z</dcterms:modified>
</cp:coreProperties>
</file>