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5" r:id="rId3"/>
    <p:sldId id="292" r:id="rId4"/>
    <p:sldId id="297" r:id="rId5"/>
    <p:sldId id="298" r:id="rId6"/>
    <p:sldId id="299" r:id="rId7"/>
    <p:sldId id="300" r:id="rId8"/>
  </p:sldIdLst>
  <p:sldSz cx="9144000" cy="6858000" type="screen4x3"/>
  <p:notesSz cx="6781800" cy="9918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81BD7"/>
    <a:srgbClr val="2A1CE2"/>
    <a:srgbClr val="FCDB95"/>
    <a:srgbClr val="00682F"/>
    <a:srgbClr val="ED2B42"/>
    <a:srgbClr val="14497A"/>
    <a:srgbClr val="C2CD23"/>
    <a:srgbClr val="DA4D5C"/>
    <a:srgbClr val="DCDDDE"/>
    <a:srgbClr val="CCCED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5" autoAdjust="0"/>
    <p:restoredTop sz="90287" autoAdjust="0"/>
  </p:normalViewPr>
  <p:slideViewPr>
    <p:cSldViewPr showGuides="1">
      <p:cViewPr varScale="1">
        <p:scale>
          <a:sx n="66" d="100"/>
          <a:sy n="66" d="100"/>
        </p:scale>
        <p:origin x="-1632" y="-96"/>
      </p:cViewPr>
      <p:guideLst>
        <p:guide orient="horz" pos="164"/>
        <p:guide orient="horz" pos="1117"/>
        <p:guide orient="horz" pos="4156"/>
        <p:guide orient="horz" pos="4065"/>
        <p:guide orient="horz" pos="602"/>
        <p:guide orient="horz" pos="799"/>
        <p:guide orient="horz" pos="3113"/>
        <p:guide pos="158"/>
        <p:guide pos="5615"/>
        <p:guide pos="49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B1459-DDF1-4392-B127-0A397CD5FC00}" type="datetimeFigureOut">
              <a:rPr lang="en-AU" smtClean="0"/>
              <a:pPr/>
              <a:t>20/05/2015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1FB63-8321-4BE3-BC95-F848092B2445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465985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78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451" y="0"/>
            <a:ext cx="293878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E0E7-875B-472D-82FD-0921116ED9FC}" type="datetimeFigureOut">
              <a:rPr lang="en-US" smtClean="0"/>
              <a:pPr/>
              <a:t>5/20/2015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180" y="4711383"/>
            <a:ext cx="5425440" cy="4463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044"/>
            <a:ext cx="293878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451" y="9421044"/>
            <a:ext cx="293878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EB80C-3D5D-4036-876C-B3AB82BF204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811113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1</a:t>
            </a:fld>
            <a:endParaRPr lang="en-A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 userDrawn="1"/>
        </p:nvSpPr>
        <p:spPr bwMode="invGray">
          <a:xfrm>
            <a:off x="1071538" y="0"/>
            <a:ext cx="8072462" cy="57864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31912" y="285729"/>
            <a:ext cx="7704138" cy="100013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1912" y="1285860"/>
            <a:ext cx="7704137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437" y="1773238"/>
            <a:ext cx="4270375" cy="4513281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5715001"/>
            <a:ext cx="4392613" cy="428644"/>
          </a:xfrm>
        </p:spPr>
        <p:txBody>
          <a:bodyPr anchor="t">
            <a:normAutofit/>
          </a:bodyPr>
          <a:lstStyle>
            <a:lvl1pPr>
              <a:buNone/>
              <a:defRPr sz="1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Caption copy goes here</a:t>
            </a:r>
            <a:endParaRPr lang="en-AU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6" hasCustomPrompt="1"/>
          </p:nvPr>
        </p:nvSpPr>
        <p:spPr>
          <a:xfrm>
            <a:off x="250826" y="1764138"/>
            <a:ext cx="4319004" cy="3950861"/>
          </a:xfrm>
        </p:spPr>
        <p:txBody>
          <a:bodyPr anchor="t"/>
          <a:lstStyle>
            <a:lvl1pPr marL="174625" marR="0" indent="-174625" algn="ct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baseline="0"/>
            </a:lvl1pPr>
          </a:lstStyle>
          <a:p>
            <a:r>
              <a:rPr lang="en-AU" dirty="0" smtClean="0"/>
              <a:t>PLACE TABLE HERE</a:t>
            </a:r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50825" y="6143643"/>
            <a:ext cx="4392613" cy="165082"/>
          </a:xfrm>
        </p:spPr>
        <p:txBody>
          <a:bodyPr anchor="ctr">
            <a:noAutofit/>
          </a:bodyPr>
          <a:lstStyle>
            <a:lvl1pPr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SOURCE: XYZ</a:t>
            </a:r>
            <a:endParaRPr lang="en-AU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438" y="1773238"/>
            <a:ext cx="4270375" cy="4513281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5715001"/>
            <a:ext cx="4392613" cy="428644"/>
          </a:xfrm>
        </p:spPr>
        <p:txBody>
          <a:bodyPr anchor="t">
            <a:normAutofit/>
          </a:bodyPr>
          <a:lstStyle>
            <a:lvl1pPr>
              <a:buNone/>
              <a:defRPr sz="1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Caption copy goes here</a:t>
            </a:r>
            <a:endParaRPr lang="en-AU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50825" y="6143643"/>
            <a:ext cx="4392613" cy="165082"/>
          </a:xfrm>
        </p:spPr>
        <p:txBody>
          <a:bodyPr anchor="ctr">
            <a:noAutofit/>
          </a:bodyPr>
          <a:lstStyle>
            <a:lvl1pPr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SOURCE: XYZ</a:t>
            </a:r>
            <a:endParaRPr lang="en-AU" dirty="0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8" hasCustomPrompt="1"/>
          </p:nvPr>
        </p:nvSpPr>
        <p:spPr>
          <a:xfrm>
            <a:off x="250825" y="1764139"/>
            <a:ext cx="4321175" cy="3950860"/>
          </a:xfrm>
        </p:spPr>
        <p:txBody>
          <a:bodyPr anchor="t"/>
          <a:lstStyle>
            <a:lvl1pPr marL="174625" marR="0" indent="-174625" algn="ct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AU" dirty="0" smtClean="0"/>
              <a:t>PLACE CHART HERE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250826" y="1773238"/>
            <a:ext cx="8662988" cy="4679949"/>
          </a:xfrm>
        </p:spPr>
        <p:txBody>
          <a:bodyPr anchor="t"/>
          <a:lstStyle>
            <a:lvl1pPr marL="174625" marR="0" indent="-174625" algn="ct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AU" dirty="0" smtClean="0"/>
              <a:t>PLACE IMAGE HERE</a:t>
            </a:r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4" y="1773237"/>
            <a:ext cx="4321176" cy="4535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73237"/>
            <a:ext cx="4270375" cy="4535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 userDrawn="1"/>
        </p:nvSpPr>
        <p:spPr>
          <a:xfrm>
            <a:off x="1071538" y="0"/>
            <a:ext cx="8072462" cy="57864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31912" y="285729"/>
            <a:ext cx="7704138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1912" y="1285860"/>
            <a:ext cx="7704137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  <p:sp>
        <p:nvSpPr>
          <p:cNvPr id="13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3428992" y="5286388"/>
            <a:ext cx="5572133" cy="285752"/>
          </a:xfrm>
        </p:spPr>
        <p:txBody>
          <a:bodyPr lIns="0" tIns="0" rIns="0" bIns="0" anchor="t" anchorCtr="0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marL="174625" marR="0" lvl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UNIT OR PROGRAM NAME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20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3428992" y="5000636"/>
            <a:ext cx="5572133" cy="285752"/>
          </a:xfrm>
        </p:spPr>
        <p:txBody>
          <a:bodyPr lIns="0" tIns="0" rIns="0" bIns="0" anchor="b" anchorCtr="0">
            <a:noAutofit/>
          </a:bodyPr>
          <a:lstStyle>
            <a:lvl1pPr algn="r">
              <a:buNone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US" dirty="0" smtClean="0"/>
              <a:t>AUTHOR’S NAME | TITLE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 hasCustomPrompt="1"/>
          </p:nvPr>
        </p:nvSpPr>
        <p:spPr>
          <a:xfrm>
            <a:off x="8055033" y="5819652"/>
            <a:ext cx="985150" cy="985150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000" baseline="0"/>
            </a:lvl1pPr>
          </a:lstStyle>
          <a:p>
            <a:r>
              <a:rPr lang="en-AU" dirty="0" smtClean="0"/>
              <a:t>Insert      Partner Logo </a:t>
            </a:r>
            <a:br>
              <a:rPr lang="en-AU" dirty="0" smtClean="0"/>
            </a:br>
            <a:r>
              <a:rPr lang="en-AU" dirty="0" smtClean="0"/>
              <a:t>- Delete if not required</a:t>
            </a:r>
            <a:endParaRPr lang="en-AU" dirty="0"/>
          </a:p>
        </p:txBody>
      </p:sp>
      <p:sp>
        <p:nvSpPr>
          <p:cNvPr id="16" name="Rectangle 15"/>
          <p:cNvSpPr/>
          <p:nvPr userDrawn="1"/>
        </p:nvSpPr>
        <p:spPr bwMode="ltGray">
          <a:xfrm>
            <a:off x="1071536" y="4200304"/>
            <a:ext cx="2304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 userDrawn="1"/>
        </p:nvSpPr>
        <p:spPr>
          <a:xfrm flipH="1">
            <a:off x="261938" y="5715016"/>
            <a:ext cx="1612106" cy="789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3" name="Picture 22" descr="USY_MB1_rgb_Reversed_Standard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3773" y="5890063"/>
            <a:ext cx="1268436" cy="4391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ecture_theatre.jpg"/>
          <p:cNvPicPr>
            <a:picLocks noChangeAspect="1"/>
          </p:cNvPicPr>
          <p:nvPr userDrawn="1"/>
        </p:nvPicPr>
        <p:blipFill>
          <a:blip r:embed="rId2" cstate="print"/>
          <a:srcRect l="5985" t="6510" r="12702" b="13737"/>
          <a:stretch>
            <a:fillRect/>
          </a:stretch>
        </p:blipFill>
        <p:spPr>
          <a:xfrm flipH="1">
            <a:off x="0" y="3357562"/>
            <a:ext cx="9144000" cy="350043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invGray">
          <a:xfrm>
            <a:off x="0" y="0"/>
            <a:ext cx="9144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5720" y="285729"/>
            <a:ext cx="8750330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5720" y="1285860"/>
            <a:ext cx="8750329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  <p:sp>
        <p:nvSpPr>
          <p:cNvPr id="19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250826" y="3000372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marL="174625" marR="0" lvl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UNIT OR PROGRAM NAME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20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250826" y="2714620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algn="r">
              <a:buNone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US" dirty="0" smtClean="0"/>
              <a:t>AUTHOR’S NAME | TITLE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7514706" y="5112818"/>
            <a:ext cx="1399108" cy="1399108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000" baseline="0"/>
            </a:lvl1pPr>
          </a:lstStyle>
          <a:p>
            <a:r>
              <a:rPr lang="en-AU" dirty="0" smtClean="0"/>
              <a:t>Insert Partner Logo </a:t>
            </a:r>
            <a:br>
              <a:rPr lang="en-AU" dirty="0" smtClean="0"/>
            </a:br>
            <a:r>
              <a:rPr lang="en-AU" dirty="0" smtClean="0"/>
              <a:t>- Delete if not required</a:t>
            </a:r>
            <a:endParaRPr lang="en-AU" dirty="0"/>
          </a:p>
        </p:txBody>
      </p:sp>
      <p:sp>
        <p:nvSpPr>
          <p:cNvPr id="13" name="Rectangle 12"/>
          <p:cNvSpPr/>
          <p:nvPr userDrawn="1"/>
        </p:nvSpPr>
        <p:spPr bwMode="ltGray">
          <a:xfrm>
            <a:off x="1071536" y="4200304"/>
            <a:ext cx="2304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/>
          <p:cNvSpPr/>
          <p:nvPr userDrawn="1"/>
        </p:nvSpPr>
        <p:spPr>
          <a:xfrm flipH="1">
            <a:off x="261938" y="5715016"/>
            <a:ext cx="1612106" cy="789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8" name="Picture 17" descr="USY_MB1_rgb_Reversed_Standard_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33773" y="5890063"/>
            <a:ext cx="1268436" cy="4391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quad copy.jpg"/>
          <p:cNvPicPr>
            <a:picLocks noChangeAspect="1"/>
          </p:cNvPicPr>
          <p:nvPr userDrawn="1"/>
        </p:nvPicPr>
        <p:blipFill>
          <a:blip r:embed="rId2" cstate="print"/>
          <a:srcRect l="1322" r="21189" b="22059"/>
          <a:stretch>
            <a:fillRect/>
          </a:stretch>
        </p:blipFill>
        <p:spPr>
          <a:xfrm flipH="1">
            <a:off x="0" y="3071810"/>
            <a:ext cx="9144000" cy="378619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ltGray"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5720" y="285729"/>
            <a:ext cx="8750330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5720" y="1285860"/>
            <a:ext cx="8750329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  <p:sp>
        <p:nvSpPr>
          <p:cNvPr id="15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250826" y="3000372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marL="174625" marR="0" lvl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UNIT OR PROGRAM NAME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6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250826" y="2714620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algn="r">
              <a:buNone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US" dirty="0" smtClean="0"/>
              <a:t>AUTHOR’S NAME | TITLE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7514706" y="5112818"/>
            <a:ext cx="1399108" cy="1399108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000" baseline="0"/>
            </a:lvl1pPr>
          </a:lstStyle>
          <a:p>
            <a:r>
              <a:rPr lang="en-AU" dirty="0" smtClean="0"/>
              <a:t>Insert Partner Logo </a:t>
            </a:r>
            <a:br>
              <a:rPr lang="en-AU" dirty="0" smtClean="0"/>
            </a:br>
            <a:r>
              <a:rPr lang="en-AU" dirty="0" smtClean="0"/>
              <a:t>- Delete if not required</a:t>
            </a:r>
            <a:endParaRPr lang="en-AU" dirty="0"/>
          </a:p>
        </p:txBody>
      </p:sp>
      <p:sp>
        <p:nvSpPr>
          <p:cNvPr id="14" name="Rectangle 13"/>
          <p:cNvSpPr/>
          <p:nvPr userDrawn="1"/>
        </p:nvSpPr>
        <p:spPr bwMode="ltGray">
          <a:xfrm>
            <a:off x="1071536" y="4200304"/>
            <a:ext cx="2304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 userDrawn="1"/>
        </p:nvSpPr>
        <p:spPr>
          <a:xfrm flipH="1">
            <a:off x="261938" y="5715016"/>
            <a:ext cx="1612106" cy="789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 descr="USY_MB1_rgb_Reversed_Standard_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33773" y="5890063"/>
            <a:ext cx="1268436" cy="4391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ience_lab cop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246859"/>
            <a:ext cx="9144000" cy="361114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invGray">
          <a:xfrm>
            <a:off x="0" y="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85720" y="285729"/>
            <a:ext cx="8750330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85720" y="1285860"/>
            <a:ext cx="8750329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  <p:sp>
        <p:nvSpPr>
          <p:cNvPr id="14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250826" y="3000372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marL="174625" marR="0" lvl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UNIT OR PROGRAM NAME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5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250826" y="2714620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algn="r">
              <a:buNone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US" dirty="0" smtClean="0"/>
              <a:t>AUTHOR’S NAME | TITLE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7514706" y="5112818"/>
            <a:ext cx="1399108" cy="1399108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000" baseline="0"/>
            </a:lvl1pPr>
          </a:lstStyle>
          <a:p>
            <a:r>
              <a:rPr lang="en-AU" dirty="0" smtClean="0"/>
              <a:t>Insert Partner Logo </a:t>
            </a:r>
            <a:br>
              <a:rPr lang="en-AU" dirty="0" smtClean="0"/>
            </a:br>
            <a:r>
              <a:rPr lang="en-AU" dirty="0" smtClean="0"/>
              <a:t>- Delete if not required</a:t>
            </a:r>
            <a:endParaRPr lang="en-AU" dirty="0"/>
          </a:p>
        </p:txBody>
      </p:sp>
      <p:sp>
        <p:nvSpPr>
          <p:cNvPr id="19" name="Rectangle 18"/>
          <p:cNvSpPr/>
          <p:nvPr userDrawn="1"/>
        </p:nvSpPr>
        <p:spPr bwMode="ltGray">
          <a:xfrm>
            <a:off x="1071536" y="4200304"/>
            <a:ext cx="2304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 userDrawn="1"/>
        </p:nvSpPr>
        <p:spPr>
          <a:xfrm flipH="1">
            <a:off x="261938" y="5715016"/>
            <a:ext cx="1612106" cy="789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 descr="USY_MB1_rgb_Reversed_Standard_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33773" y="5890063"/>
            <a:ext cx="1268436" cy="4391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U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285719" y="1777496"/>
            <a:ext cx="7599393" cy="1080000"/>
          </a:xfrm>
        </p:spPr>
        <p:txBody>
          <a:bodyPr anchor="ctr">
            <a:normAutofit/>
          </a:bodyPr>
          <a:lstStyle>
            <a:lvl1pPr algn="l">
              <a:defRPr sz="28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SECTION DIVIDER  [1 line only]</a:t>
            </a:r>
            <a:endParaRPr lang="en-AU" dirty="0"/>
          </a:p>
        </p:txBody>
      </p:sp>
      <p:sp>
        <p:nvSpPr>
          <p:cNvPr id="13" name="Text Placeholder 12"/>
          <p:cNvSpPr>
            <a:spLocks noGrp="1"/>
          </p:cNvSpPr>
          <p:nvPr userDrawn="1">
            <p:ph type="body" sz="quarter" idx="11" hasCustomPrompt="1"/>
          </p:nvPr>
        </p:nvSpPr>
        <p:spPr bwMode="white">
          <a:xfrm>
            <a:off x="7893038" y="1777495"/>
            <a:ext cx="1143012" cy="1080000"/>
          </a:xfrm>
        </p:spPr>
        <p:txBody>
          <a:bodyPr anchor="ctr"/>
          <a:lstStyle>
            <a:lvl1pPr algn="r">
              <a:buNone/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 bwMode="hidden">
          <a:xfrm>
            <a:off x="7893038" y="2857496"/>
            <a:ext cx="1144800" cy="142875"/>
          </a:xfrm>
        </p:spPr>
        <p:txBody>
          <a:bodyPr>
            <a:noAutofit/>
          </a:bodyPr>
          <a:lstStyle>
            <a:lvl1pPr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Enter section number</a:t>
            </a:r>
            <a:endParaRPr lang="en-AU" dirty="0"/>
          </a:p>
        </p:txBody>
      </p:sp>
      <p:sp>
        <p:nvSpPr>
          <p:cNvPr id="32" name="Rectangle 31"/>
          <p:cNvSpPr/>
          <p:nvPr userDrawn="1"/>
        </p:nvSpPr>
        <p:spPr bwMode="white">
          <a:xfrm flipH="1">
            <a:off x="-5" y="5715016"/>
            <a:ext cx="9144001" cy="1142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24627" y="5248014"/>
            <a:ext cx="1989919" cy="1359427"/>
            <a:chOff x="224627" y="5248014"/>
            <a:chExt cx="1989919" cy="1359427"/>
          </a:xfrm>
        </p:grpSpPr>
        <p:sp>
          <p:nvSpPr>
            <p:cNvPr id="33" name="Rectangle 32"/>
            <p:cNvSpPr/>
            <p:nvPr userDrawn="1"/>
          </p:nvSpPr>
          <p:spPr bwMode="ltGray">
            <a:xfrm>
              <a:off x="855117" y="5248014"/>
              <a:ext cx="1359429" cy="135942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5" name="Group 14"/>
            <p:cNvGrpSpPr/>
            <p:nvPr userDrawn="1"/>
          </p:nvGrpSpPr>
          <p:grpSpPr>
            <a:xfrm>
              <a:off x="224627" y="5966641"/>
              <a:ext cx="1267200" cy="640800"/>
              <a:chOff x="261938" y="5715016"/>
              <a:chExt cx="1612106" cy="789289"/>
            </a:xfrm>
          </p:grpSpPr>
          <p:sp>
            <p:nvSpPr>
              <p:cNvPr id="16" name="Rectangle 15"/>
              <p:cNvSpPr/>
              <p:nvPr userDrawn="1"/>
            </p:nvSpPr>
            <p:spPr>
              <a:xfrm flipH="1">
                <a:off x="261938" y="5715016"/>
                <a:ext cx="1612106" cy="7892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8" name="Picture 17" descr="USY_MB1_rgb_Reversed_Standard_Logo.png"/>
              <p:cNvPicPr>
                <a:picLocks noChangeAspect="1"/>
              </p:cNvPicPr>
              <p:nvPr userDrawn="1"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33773" y="5890063"/>
                <a:ext cx="1268436" cy="43919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U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black">
          <a:xfrm>
            <a:off x="285720" y="1777496"/>
            <a:ext cx="7599393" cy="1080000"/>
          </a:xfrm>
        </p:spPr>
        <p:txBody>
          <a:bodyPr anchor="ctr">
            <a:normAutofit/>
          </a:bodyPr>
          <a:lstStyle>
            <a:lvl1pPr algn="l">
              <a:defRPr sz="2800" b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SECTION DIVIDER  [1 line only]</a:t>
            </a:r>
            <a:endParaRPr lang="en-AU" dirty="0"/>
          </a:p>
        </p:txBody>
      </p:sp>
      <p:sp>
        <p:nvSpPr>
          <p:cNvPr id="13" name="Text Placeholder 12"/>
          <p:cNvSpPr>
            <a:spLocks noGrp="1"/>
          </p:cNvSpPr>
          <p:nvPr userDrawn="1">
            <p:ph type="body" sz="quarter" idx="11" hasCustomPrompt="1"/>
          </p:nvPr>
        </p:nvSpPr>
        <p:spPr bwMode="black">
          <a:xfrm>
            <a:off x="7893038" y="1777495"/>
            <a:ext cx="1143012" cy="1080000"/>
          </a:xfrm>
        </p:spPr>
        <p:txBody>
          <a:bodyPr anchor="ctr"/>
          <a:lstStyle>
            <a:lvl1pPr algn="r">
              <a:buNone/>
              <a:defRPr sz="4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AU" dirty="0"/>
          </a:p>
        </p:txBody>
      </p:sp>
      <p:sp>
        <p:nvSpPr>
          <p:cNvPr id="12" name="Rectangle 11"/>
          <p:cNvSpPr/>
          <p:nvPr userDrawn="1"/>
        </p:nvSpPr>
        <p:spPr bwMode="white">
          <a:xfrm flipH="1">
            <a:off x="-5" y="5715016"/>
            <a:ext cx="9144001" cy="1142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 Placeholder 16"/>
          <p:cNvSpPr>
            <a:spLocks noGrp="1"/>
          </p:cNvSpPr>
          <p:nvPr userDrawn="1">
            <p:ph type="body" sz="quarter" idx="13" hasCustomPrompt="1"/>
          </p:nvPr>
        </p:nvSpPr>
        <p:spPr bwMode="hidden">
          <a:xfrm>
            <a:off x="7893038" y="2857496"/>
            <a:ext cx="1144800" cy="142875"/>
          </a:xfrm>
        </p:spPr>
        <p:txBody>
          <a:bodyPr>
            <a:noAutofit/>
          </a:bodyPr>
          <a:lstStyle>
            <a:lvl1pPr algn="ctr">
              <a:buNone/>
              <a:defRPr sz="7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Enter section number</a:t>
            </a:r>
            <a:endParaRPr lang="en-AU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224627" y="5248014"/>
            <a:ext cx="1989919" cy="1359427"/>
            <a:chOff x="224627" y="5248014"/>
            <a:chExt cx="1989919" cy="1359427"/>
          </a:xfrm>
        </p:grpSpPr>
        <p:sp>
          <p:nvSpPr>
            <p:cNvPr id="18" name="Rectangle 17"/>
            <p:cNvSpPr/>
            <p:nvPr userDrawn="1"/>
          </p:nvSpPr>
          <p:spPr bwMode="ltGray">
            <a:xfrm>
              <a:off x="855117" y="5248014"/>
              <a:ext cx="1359429" cy="135942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" name="Group 14"/>
            <p:cNvGrpSpPr/>
            <p:nvPr userDrawn="1"/>
          </p:nvGrpSpPr>
          <p:grpSpPr>
            <a:xfrm>
              <a:off x="224627" y="5966641"/>
              <a:ext cx="1267200" cy="640800"/>
              <a:chOff x="261938" y="5715016"/>
              <a:chExt cx="1612106" cy="789289"/>
            </a:xfrm>
          </p:grpSpPr>
          <p:sp>
            <p:nvSpPr>
              <p:cNvPr id="20" name="Rectangle 19"/>
              <p:cNvSpPr/>
              <p:nvPr userDrawn="1"/>
            </p:nvSpPr>
            <p:spPr>
              <a:xfrm flipH="1">
                <a:off x="261938" y="5715016"/>
                <a:ext cx="1612106" cy="7892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21" name="Picture 20" descr="USY_MB1_rgb_Reversed_Standard_Logo.png"/>
              <p:cNvPicPr>
                <a:picLocks noChangeAspect="1"/>
              </p:cNvPicPr>
              <p:nvPr userDrawn="1"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33773" y="5890063"/>
                <a:ext cx="1268436" cy="43919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4" y="1773238"/>
            <a:ext cx="8662989" cy="4679949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  <a:lvl6pPr marL="1074738" indent="-174625">
              <a:buClr>
                <a:schemeClr val="accent1"/>
              </a:buClr>
              <a:defRPr sz="1600" baseline="0"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  <p:pic>
        <p:nvPicPr>
          <p:cNvPr id="7" name="Picture 6" descr="PP_Electric_circuit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6200000">
            <a:off x="-172293" y="172238"/>
            <a:ext cx="1201781" cy="8572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438" y="1783634"/>
            <a:ext cx="4270375" cy="4502885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  <a:lvl6pPr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250825" y="1773238"/>
            <a:ext cx="4321175" cy="3941761"/>
          </a:xfrm>
        </p:spPr>
        <p:txBody>
          <a:bodyPr anchor="t"/>
          <a:lstStyle>
            <a:lvl1pPr algn="ctr">
              <a:buNone/>
              <a:defRPr baseline="0"/>
            </a:lvl1pPr>
          </a:lstStyle>
          <a:p>
            <a:r>
              <a:rPr lang="en-AU" dirty="0" smtClean="0"/>
              <a:t>PLACE IMAGE HERE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5715000"/>
            <a:ext cx="4392613" cy="593725"/>
          </a:xfrm>
        </p:spPr>
        <p:txBody>
          <a:bodyPr anchor="t">
            <a:normAutofit/>
          </a:bodyPr>
          <a:lstStyle>
            <a:lvl1pPr>
              <a:buNone/>
              <a:defRPr sz="1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Caption copy goes here</a:t>
            </a:r>
            <a:endParaRPr lang="en-AU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 bwMode="invGray">
          <a:xfrm flipH="1">
            <a:off x="928662" y="260351"/>
            <a:ext cx="8001056" cy="954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7356" y="428604"/>
            <a:ext cx="7056457" cy="63341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4" y="1357297"/>
            <a:ext cx="8662989" cy="509589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664605" y="6586742"/>
            <a:ext cx="249208" cy="2143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lang="en-AU" sz="9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EB0718A-1B3D-42D2-9A2B-FB6CFA4B4E8D}" type="slidenum">
              <a:rPr lang="en-AU" smtClean="0"/>
              <a:pPr/>
              <a:t>‹#›</a:t>
            </a:fld>
            <a:endParaRPr lang="en-AU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250825" y="6575651"/>
            <a:ext cx="867889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0" r:id="rId3"/>
    <p:sldLayoutId id="2147483662" r:id="rId4"/>
    <p:sldLayoutId id="2147483663" r:id="rId5"/>
    <p:sldLayoutId id="2147483676" r:id="rId6"/>
    <p:sldLayoutId id="2147483675" r:id="rId7"/>
    <p:sldLayoutId id="2147483650" r:id="rId8"/>
    <p:sldLayoutId id="2147483669" r:id="rId9"/>
    <p:sldLayoutId id="2147483670" r:id="rId10"/>
    <p:sldLayoutId id="2147483671" r:id="rId11"/>
    <p:sldLayoutId id="2147483672" r:id="rId12"/>
    <p:sldLayoutId id="2147483652" r:id="rId13"/>
    <p:sldLayoutId id="2147483654" r:id="rId14"/>
    <p:sldLayoutId id="2147483655" r:id="rId15"/>
  </p:sldLayoutIdLst>
  <p:hf hdr="0" ftr="0" dt="0"/>
  <p:txStyles>
    <p:titleStyle>
      <a:lvl1pPr algn="r" defTabSz="914400" rtl="0" eaLnBrk="1" latinLnBrk="0" hangingPunct="1">
        <a:lnSpc>
          <a:spcPts val="2500"/>
        </a:lnSpc>
        <a:spcBef>
          <a:spcPct val="0"/>
        </a:spcBef>
        <a:buNone/>
        <a:defRPr sz="2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4625" indent="-174625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›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-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7800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-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7800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-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77800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•"/>
        <a:defRPr lang="en-AU" sz="16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074738" indent="-174625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662" y="928670"/>
            <a:ext cx="8215338" cy="1008112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EEE 109</a:t>
            </a:r>
            <a:br>
              <a:rPr lang="en-US" sz="4400" dirty="0" smtClean="0">
                <a:solidFill>
                  <a:schemeClr val="tx1"/>
                </a:solidFill>
              </a:rPr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4400" dirty="0" smtClean="0"/>
              <a:t>Electrical Circuits </a:t>
            </a:r>
            <a:endParaRPr lang="en-AU" sz="2800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857356" y="3286124"/>
            <a:ext cx="7215238" cy="178595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Md.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Forkan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Uddin</a:t>
            </a:r>
            <a:endParaRPr kumimoji="0" lang="en-US" sz="33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Associate Professor</a:t>
            </a:r>
          </a:p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Electrical and Electronic Engineering (EEE)</a:t>
            </a:r>
          </a:p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Bangladesh University of Engineering and Technology (BUET)</a:t>
            </a:r>
          </a:p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›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2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6800" y="2133600"/>
            <a:ext cx="7056457" cy="1828801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dirty="0" smtClean="0">
                <a:solidFill>
                  <a:srgbClr val="FF0000"/>
                </a:solidFill>
              </a:rPr>
              <a:t>Methods of Analysis</a:t>
            </a:r>
            <a:endParaRPr lang="en-AU" sz="5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3600" y="4114800"/>
            <a:ext cx="4750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Boylestad</a:t>
            </a:r>
            <a:r>
              <a:rPr lang="en-US" sz="3600" dirty="0" smtClean="0"/>
              <a:t> – Chapter 8</a:t>
            </a:r>
            <a:endParaRPr lang="en-US" sz="36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3</a:t>
            </a:fld>
            <a:endParaRPr lang="en-AU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857375" y="333375"/>
            <a:ext cx="7056438" cy="6334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sz="3200" dirty="0" smtClean="0"/>
              <a:t>Topics to be Covered</a:t>
            </a:r>
            <a:endParaRPr lang="en-AU" sz="3200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381000" y="1924109"/>
            <a:ext cx="8382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Mesh (loop) analysis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Nodal analysis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90600" y="357187"/>
            <a:ext cx="7923213" cy="63341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dirty="0" smtClean="0"/>
              <a:t>Mesh (Loop) Analysis</a:t>
            </a:r>
            <a:endParaRPr lang="en-AU" sz="4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67200" y="1258431"/>
            <a:ext cx="4800600" cy="32778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srgbClr val="FF0000"/>
                </a:solidFill>
              </a:rPr>
              <a:t>Procedure (General Approach)</a:t>
            </a:r>
          </a:p>
          <a:p>
            <a:r>
              <a:rPr lang="en-US" sz="1500" dirty="0" smtClean="0"/>
              <a:t>1. </a:t>
            </a:r>
            <a:r>
              <a:rPr lang="en-US" sz="1600" b="1" u="sng" dirty="0" smtClean="0"/>
              <a:t>Assign a loop current</a:t>
            </a:r>
            <a:r>
              <a:rPr lang="en-US" sz="1600" dirty="0" smtClean="0"/>
              <a:t> to each independent, closed loop in a CW direction</a:t>
            </a:r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rgbClr val="281BD7"/>
                </a:solidFill>
              </a:rPr>
              <a:t>2. </a:t>
            </a:r>
            <a:r>
              <a:rPr lang="en-US" sz="1600" b="1" u="sng" dirty="0" smtClean="0">
                <a:solidFill>
                  <a:srgbClr val="281BD7"/>
                </a:solidFill>
              </a:rPr>
              <a:t>Indicate the polarities</a:t>
            </a:r>
            <a:r>
              <a:rPr lang="en-US" sz="1600" dirty="0" smtClean="0">
                <a:solidFill>
                  <a:srgbClr val="281BD7"/>
                </a:solidFill>
              </a:rPr>
              <a:t> within each loop for each resistor as determined by the assumed direction of loop current for that loop</a:t>
            </a:r>
          </a:p>
          <a:p>
            <a:endParaRPr lang="en-US" sz="1600" dirty="0" smtClean="0"/>
          </a:p>
          <a:p>
            <a:r>
              <a:rPr lang="en-US" sz="1600" dirty="0" smtClean="0"/>
              <a:t>3. </a:t>
            </a:r>
            <a:r>
              <a:rPr lang="en-US" sz="1600" b="1" u="sng" dirty="0" smtClean="0"/>
              <a:t>Apply KVL</a:t>
            </a:r>
            <a:r>
              <a:rPr lang="en-US" sz="1600" b="1" dirty="0" smtClean="0"/>
              <a:t> </a:t>
            </a:r>
            <a:r>
              <a:rPr lang="en-US" sz="1600" dirty="0" smtClean="0"/>
              <a:t>around each closed, independent loop of the network</a:t>
            </a:r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rgbClr val="281BD7"/>
                </a:solidFill>
              </a:rPr>
              <a:t>4. </a:t>
            </a:r>
            <a:r>
              <a:rPr lang="en-US" sz="1600" b="1" u="sng" dirty="0" smtClean="0">
                <a:solidFill>
                  <a:srgbClr val="281BD7"/>
                </a:solidFill>
              </a:rPr>
              <a:t>Solve</a:t>
            </a:r>
            <a:r>
              <a:rPr lang="en-US" sz="1600" dirty="0" smtClean="0">
                <a:solidFill>
                  <a:srgbClr val="281BD7"/>
                </a:solidFill>
              </a:rPr>
              <a:t> the resulting simultaneous equations for the desired loop currents</a:t>
            </a:r>
            <a:endParaRPr lang="en-US" sz="1500" dirty="0">
              <a:solidFill>
                <a:srgbClr val="281BD7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219200"/>
            <a:ext cx="2484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81BD7"/>
                </a:solidFill>
              </a:rPr>
              <a:t>Mesh (loop) Analysis</a:t>
            </a:r>
            <a:endParaRPr lang="en-US" b="1" dirty="0">
              <a:solidFill>
                <a:srgbClr val="281BD7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" y="4480560"/>
            <a:ext cx="8763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6115050"/>
            <a:ext cx="9429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1600200"/>
            <a:ext cx="365072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4937760"/>
            <a:ext cx="4860151" cy="100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1" y="6057900"/>
            <a:ext cx="4056611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5410200" y="5486400"/>
            <a:ext cx="3686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 = 1 A, I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 = 2 A, V</a:t>
            </a:r>
            <a:r>
              <a:rPr lang="en-US" sz="2400" b="1" baseline="-25000" dirty="0" smtClean="0"/>
              <a:t>3</a:t>
            </a:r>
            <a:r>
              <a:rPr lang="en-US" sz="2400" b="1" dirty="0" smtClean="0"/>
              <a:t> = 6 V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3615086" y="2362200"/>
            <a:ext cx="46679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281BD7"/>
                </a:solidFill>
              </a:rPr>
              <a:t>+</a:t>
            </a:r>
          </a:p>
          <a:p>
            <a:pPr algn="ctr"/>
            <a:r>
              <a:rPr lang="en-US" b="1" dirty="0" smtClean="0">
                <a:solidFill>
                  <a:srgbClr val="281BD7"/>
                </a:solidFill>
              </a:rPr>
              <a:t>V</a:t>
            </a:r>
            <a:r>
              <a:rPr lang="en-US" b="1" baseline="-25000" dirty="0" smtClean="0">
                <a:solidFill>
                  <a:srgbClr val="281BD7"/>
                </a:solidFill>
              </a:rPr>
              <a:t>3 </a:t>
            </a:r>
          </a:p>
          <a:p>
            <a:pPr algn="ctr"/>
            <a:r>
              <a:rPr lang="en-US" b="1" dirty="0" smtClean="0">
                <a:solidFill>
                  <a:srgbClr val="281BD7"/>
                </a:solidFill>
              </a:rPr>
              <a:t>-</a:t>
            </a:r>
            <a:endParaRPr lang="en-US" b="1" dirty="0">
              <a:solidFill>
                <a:srgbClr val="281BD7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5</a:t>
            </a:fld>
            <a:endParaRPr lang="en-AU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90600" y="357187"/>
            <a:ext cx="7923213" cy="63341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dirty="0" smtClean="0"/>
              <a:t>Mesh (Loop) Analysis</a:t>
            </a:r>
            <a:endParaRPr lang="en-AU" sz="4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43400" y="1258431"/>
            <a:ext cx="4724400" cy="450892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srgbClr val="FF0000"/>
                </a:solidFill>
              </a:rPr>
              <a:t>Procedure (General Approach)</a:t>
            </a:r>
          </a:p>
          <a:p>
            <a:r>
              <a:rPr lang="en-US" sz="1500" dirty="0" smtClean="0"/>
              <a:t>1. </a:t>
            </a:r>
            <a:r>
              <a:rPr lang="en-US" sz="1600" b="1" u="sng" dirty="0" smtClean="0"/>
              <a:t>Assign a loop current</a:t>
            </a:r>
            <a:r>
              <a:rPr lang="en-US" sz="1600" dirty="0" smtClean="0"/>
              <a:t> to each independent, closed loop in a CW direction</a:t>
            </a:r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rgbClr val="281BD7"/>
                </a:solidFill>
              </a:rPr>
              <a:t>2. </a:t>
            </a:r>
            <a:r>
              <a:rPr lang="en-US" sz="1600" b="1" u="sng" dirty="0" smtClean="0">
                <a:solidFill>
                  <a:srgbClr val="281BD7"/>
                </a:solidFill>
              </a:rPr>
              <a:t>Indicate the polarities</a:t>
            </a:r>
            <a:r>
              <a:rPr lang="en-US" sz="1600" dirty="0" smtClean="0">
                <a:solidFill>
                  <a:srgbClr val="281BD7"/>
                </a:solidFill>
              </a:rPr>
              <a:t> within each loop for each resistor as determined by the assumed direction of loop current for that loop</a:t>
            </a:r>
          </a:p>
          <a:p>
            <a:endParaRPr lang="en-US" sz="1600" dirty="0" smtClean="0"/>
          </a:p>
          <a:p>
            <a:r>
              <a:rPr lang="en-US" sz="1600" dirty="0" smtClean="0"/>
              <a:t>3. </a:t>
            </a:r>
            <a:r>
              <a:rPr lang="en-US" sz="1600" b="1" u="sng" dirty="0" smtClean="0"/>
              <a:t>Remove</a:t>
            </a:r>
            <a:r>
              <a:rPr lang="en-US" sz="1600" dirty="0" smtClean="0"/>
              <a:t> all the current sources by open circuit </a:t>
            </a:r>
          </a:p>
          <a:p>
            <a:endParaRPr lang="en-US" sz="1600" b="1" u="sng" dirty="0" smtClean="0"/>
          </a:p>
          <a:p>
            <a:r>
              <a:rPr lang="en-US" sz="1600" dirty="0" smtClean="0">
                <a:solidFill>
                  <a:srgbClr val="281BD7"/>
                </a:solidFill>
              </a:rPr>
              <a:t>4. </a:t>
            </a:r>
            <a:r>
              <a:rPr lang="en-US" sz="1600" b="1" u="sng" dirty="0" smtClean="0">
                <a:solidFill>
                  <a:srgbClr val="281BD7"/>
                </a:solidFill>
              </a:rPr>
              <a:t>Apply KVL</a:t>
            </a:r>
            <a:r>
              <a:rPr lang="en-US" sz="1600" b="1" dirty="0" smtClean="0">
                <a:solidFill>
                  <a:srgbClr val="281BD7"/>
                </a:solidFill>
              </a:rPr>
              <a:t> </a:t>
            </a:r>
            <a:r>
              <a:rPr lang="en-US" sz="1600" dirty="0" smtClean="0">
                <a:solidFill>
                  <a:srgbClr val="281BD7"/>
                </a:solidFill>
              </a:rPr>
              <a:t>around the remaining loops of the network</a:t>
            </a:r>
          </a:p>
          <a:p>
            <a:endParaRPr lang="en-US" sz="1600" dirty="0" smtClean="0"/>
          </a:p>
          <a:p>
            <a:r>
              <a:rPr lang="en-US" sz="1600" dirty="0" smtClean="0"/>
              <a:t>5. </a:t>
            </a:r>
            <a:r>
              <a:rPr lang="en-US" sz="1600" b="1" u="sng" dirty="0" smtClean="0"/>
              <a:t>Relate the mesh currents</a:t>
            </a:r>
            <a:r>
              <a:rPr lang="en-US" sz="1600" dirty="0" smtClean="0"/>
              <a:t> to the independent current sources</a:t>
            </a:r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rgbClr val="281BD7"/>
                </a:solidFill>
              </a:rPr>
              <a:t>6. </a:t>
            </a:r>
            <a:r>
              <a:rPr lang="en-US" sz="1600" b="1" u="sng" dirty="0" smtClean="0">
                <a:solidFill>
                  <a:srgbClr val="281BD7"/>
                </a:solidFill>
              </a:rPr>
              <a:t>Solve</a:t>
            </a:r>
            <a:r>
              <a:rPr lang="en-US" sz="1600" dirty="0" smtClean="0">
                <a:solidFill>
                  <a:srgbClr val="281BD7"/>
                </a:solidFill>
              </a:rPr>
              <a:t> the resulting equations for the desired loop currents</a:t>
            </a:r>
            <a:endParaRPr lang="en-US" sz="1500" dirty="0">
              <a:solidFill>
                <a:srgbClr val="281BD7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219200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Supermesh</a:t>
            </a:r>
            <a:r>
              <a:rPr lang="en-US" b="1" dirty="0" smtClean="0">
                <a:solidFill>
                  <a:srgbClr val="FF0000"/>
                </a:solidFill>
              </a:rPr>
              <a:t> Currents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86400" y="6015335"/>
            <a:ext cx="2882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</a:t>
            </a:r>
            <a:r>
              <a:rPr lang="en-US" sz="2000" b="1" baseline="-25000" dirty="0" smtClean="0"/>
              <a:t>1</a:t>
            </a:r>
            <a:r>
              <a:rPr lang="en-US" sz="2000" b="1" dirty="0" smtClean="0"/>
              <a:t> = 3.33 A, I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 = - 0.67 A</a:t>
            </a:r>
            <a:endParaRPr lang="en-US" sz="20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600200"/>
            <a:ext cx="409871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82580" y="5394960"/>
            <a:ext cx="13227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Supermesh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775960"/>
            <a:ext cx="4341413" cy="32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0599" y="6172200"/>
            <a:ext cx="1267401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" y="3688080"/>
            <a:ext cx="4180877" cy="164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ectangle 18"/>
          <p:cNvSpPr/>
          <p:nvPr/>
        </p:nvSpPr>
        <p:spPr>
          <a:xfrm>
            <a:off x="76200" y="6096000"/>
            <a:ext cx="15776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Meshcurrents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5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6</a:t>
            </a:fld>
            <a:endParaRPr lang="en-AU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90600" y="357187"/>
            <a:ext cx="7923213" cy="63341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dirty="0" smtClean="0"/>
              <a:t>Nodal Analysis</a:t>
            </a:r>
            <a:endParaRPr lang="en-AU" sz="4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43400" y="1258431"/>
            <a:ext cx="4724400" cy="30315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srgbClr val="FF0000"/>
                </a:solidFill>
              </a:rPr>
              <a:t>Procedure (General Approach)</a:t>
            </a:r>
          </a:p>
          <a:p>
            <a:r>
              <a:rPr lang="en-US" sz="1600" dirty="0" smtClean="0"/>
              <a:t>1. </a:t>
            </a:r>
            <a:r>
              <a:rPr lang="en-US" sz="1600" b="1" u="sng" dirty="0" smtClean="0"/>
              <a:t>Determine the number of nodes</a:t>
            </a:r>
            <a:r>
              <a:rPr lang="en-US" sz="1600" dirty="0" smtClean="0"/>
              <a:t> within the network</a:t>
            </a:r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rgbClr val="281BD7"/>
                </a:solidFill>
              </a:rPr>
              <a:t>2. Pick a </a:t>
            </a:r>
            <a:r>
              <a:rPr lang="en-US" sz="1600" b="1" u="sng" dirty="0" smtClean="0">
                <a:solidFill>
                  <a:srgbClr val="281BD7"/>
                </a:solidFill>
              </a:rPr>
              <a:t>reference node, and label</a:t>
            </a:r>
            <a:r>
              <a:rPr lang="en-US" sz="1600" dirty="0" smtClean="0">
                <a:solidFill>
                  <a:srgbClr val="281BD7"/>
                </a:solidFill>
              </a:rPr>
              <a:t> each remaining node with a subscripted value of voltage: V</a:t>
            </a:r>
            <a:r>
              <a:rPr lang="en-US" sz="1600" baseline="-25000" dirty="0" smtClean="0">
                <a:solidFill>
                  <a:srgbClr val="281BD7"/>
                </a:solidFill>
              </a:rPr>
              <a:t>1</a:t>
            </a:r>
            <a:r>
              <a:rPr lang="en-US" sz="1600" dirty="0" smtClean="0">
                <a:solidFill>
                  <a:srgbClr val="281BD7"/>
                </a:solidFill>
              </a:rPr>
              <a:t>, V</a:t>
            </a:r>
            <a:r>
              <a:rPr lang="en-US" sz="1600" baseline="-25000" dirty="0" smtClean="0">
                <a:solidFill>
                  <a:srgbClr val="281BD7"/>
                </a:solidFill>
              </a:rPr>
              <a:t>2</a:t>
            </a:r>
            <a:r>
              <a:rPr lang="en-US" sz="1600" dirty="0" smtClean="0">
                <a:solidFill>
                  <a:srgbClr val="281BD7"/>
                </a:solidFill>
              </a:rPr>
              <a:t> and so on</a:t>
            </a:r>
          </a:p>
          <a:p>
            <a:endParaRPr lang="en-US" sz="1600" dirty="0" smtClean="0"/>
          </a:p>
          <a:p>
            <a:r>
              <a:rPr lang="en-US" sz="1600" dirty="0" smtClean="0"/>
              <a:t>3. </a:t>
            </a:r>
            <a:r>
              <a:rPr lang="en-US" sz="1600" b="1" u="sng" dirty="0" smtClean="0"/>
              <a:t>Apply KCL</a:t>
            </a:r>
            <a:r>
              <a:rPr lang="en-US" sz="1600" dirty="0" smtClean="0"/>
              <a:t> at each node except the reference</a:t>
            </a:r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rgbClr val="281BD7"/>
                </a:solidFill>
              </a:rPr>
              <a:t>4. </a:t>
            </a:r>
            <a:r>
              <a:rPr lang="en-US" sz="1600" b="1" u="sng" dirty="0" smtClean="0">
                <a:solidFill>
                  <a:srgbClr val="281BD7"/>
                </a:solidFill>
              </a:rPr>
              <a:t>Solve</a:t>
            </a:r>
            <a:r>
              <a:rPr lang="en-US" sz="1600" dirty="0" smtClean="0">
                <a:solidFill>
                  <a:srgbClr val="281BD7"/>
                </a:solidFill>
              </a:rPr>
              <a:t> the resulting equations for the nodal voltages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30420" y="5692914"/>
            <a:ext cx="29229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="1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= V</a:t>
            </a:r>
            <a:r>
              <a:rPr lang="en-US" sz="20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– E = - 26.182 V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= (V</a:t>
            </a:r>
            <a:r>
              <a:rPr lang="en-US" sz="20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/R</a:t>
            </a:r>
            <a:r>
              <a:rPr lang="en-US" sz="20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= 107.10 W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3531" y="5181600"/>
            <a:ext cx="9332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Node 1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200" y="6019800"/>
            <a:ext cx="9332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Node 2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0653" y="1219200"/>
            <a:ext cx="267777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1710" y="3048000"/>
            <a:ext cx="2752090" cy="201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Down Arrow 15"/>
          <p:cNvSpPr/>
          <p:nvPr/>
        </p:nvSpPr>
        <p:spPr>
          <a:xfrm>
            <a:off x="2133600" y="2438400"/>
            <a:ext cx="381000" cy="5334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5105400"/>
            <a:ext cx="2952626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5867400"/>
            <a:ext cx="1825682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30420" y="4930914"/>
            <a:ext cx="1658679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tangle 19"/>
          <p:cNvSpPr/>
          <p:nvPr/>
        </p:nvSpPr>
        <p:spPr>
          <a:xfrm>
            <a:off x="685800" y="3505200"/>
            <a:ext cx="3962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281BD7"/>
                </a:solidFill>
              </a:rPr>
              <a:t>+</a:t>
            </a:r>
          </a:p>
          <a:p>
            <a:pPr algn="ctr"/>
            <a:r>
              <a:rPr lang="en-US" sz="1600" b="1" dirty="0" err="1" smtClean="0">
                <a:solidFill>
                  <a:srgbClr val="281BD7"/>
                </a:solidFill>
              </a:rPr>
              <a:t>V</a:t>
            </a:r>
            <a:r>
              <a:rPr lang="en-US" sz="1600" b="1" baseline="-25000" dirty="0" err="1" smtClean="0">
                <a:solidFill>
                  <a:srgbClr val="281BD7"/>
                </a:solidFill>
              </a:rPr>
              <a:t>x</a:t>
            </a:r>
            <a:endParaRPr lang="en-US" sz="1600" b="1" baseline="-25000" dirty="0" smtClean="0">
              <a:solidFill>
                <a:srgbClr val="281BD7"/>
              </a:solidFill>
            </a:endParaRPr>
          </a:p>
          <a:p>
            <a:pPr algn="ctr"/>
            <a:r>
              <a:rPr lang="en-US" sz="1600" b="1" dirty="0" smtClean="0">
                <a:solidFill>
                  <a:srgbClr val="281BD7"/>
                </a:solidFill>
              </a:rPr>
              <a:t>-</a:t>
            </a:r>
            <a:endParaRPr lang="en-US" sz="1600" b="1" dirty="0">
              <a:solidFill>
                <a:srgbClr val="281BD7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776886" y="4050268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281BD7"/>
                </a:solidFill>
              </a:rPr>
              <a:t>P</a:t>
            </a:r>
            <a:r>
              <a:rPr lang="en-US" b="1" baseline="-25000" dirty="0" smtClean="0">
                <a:solidFill>
                  <a:srgbClr val="281BD7"/>
                </a:solidFill>
              </a:rPr>
              <a:t>3</a:t>
            </a:r>
            <a:endParaRPr lang="en-US" b="1" baseline="-25000" dirty="0">
              <a:solidFill>
                <a:srgbClr val="281BD7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5" grpId="0"/>
      <p:bldP spid="19" grpId="0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278561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90600" y="357187"/>
            <a:ext cx="7923213" cy="63341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dirty="0" smtClean="0"/>
              <a:t>Nodal Analysis</a:t>
            </a:r>
            <a:endParaRPr lang="en-AU" sz="4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143000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Supernode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76800" y="4507468"/>
            <a:ext cx="294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10.667 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-1.333 V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5467290"/>
            <a:ext cx="13452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Super node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200" y="6096000"/>
            <a:ext cx="16778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Node Voltages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57600" y="1279535"/>
            <a:ext cx="5410200" cy="32162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500" b="1" dirty="0" smtClean="0">
                <a:solidFill>
                  <a:srgbClr val="FF0000"/>
                </a:solidFill>
              </a:rPr>
              <a:t>Procedure (General Approach)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/>
              <a:t>1. </a:t>
            </a:r>
            <a:r>
              <a:rPr lang="en-US" sz="1600" b="1" u="sng" dirty="0" smtClean="0"/>
              <a:t>Determine the number of nodes</a:t>
            </a:r>
            <a:r>
              <a:rPr lang="en-US" sz="1600" dirty="0" smtClean="0"/>
              <a:t> within the network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>
                <a:solidFill>
                  <a:srgbClr val="281BD7"/>
                </a:solidFill>
              </a:rPr>
              <a:t>2. Pick a </a:t>
            </a:r>
            <a:r>
              <a:rPr lang="en-US" sz="1600" b="1" u="sng" dirty="0" smtClean="0">
                <a:solidFill>
                  <a:srgbClr val="281BD7"/>
                </a:solidFill>
              </a:rPr>
              <a:t>reference node, and label</a:t>
            </a:r>
            <a:r>
              <a:rPr lang="en-US" sz="1600" dirty="0" smtClean="0">
                <a:solidFill>
                  <a:srgbClr val="281BD7"/>
                </a:solidFill>
              </a:rPr>
              <a:t> each remaining node with a subscripted value of voltage: V</a:t>
            </a:r>
            <a:r>
              <a:rPr lang="en-US" sz="1600" baseline="-25000" dirty="0" smtClean="0">
                <a:solidFill>
                  <a:srgbClr val="281BD7"/>
                </a:solidFill>
              </a:rPr>
              <a:t>1</a:t>
            </a:r>
            <a:r>
              <a:rPr lang="en-US" sz="1600" dirty="0" smtClean="0">
                <a:solidFill>
                  <a:srgbClr val="281BD7"/>
                </a:solidFill>
              </a:rPr>
              <a:t>, V</a:t>
            </a:r>
            <a:r>
              <a:rPr lang="en-US" sz="1600" baseline="-25000" dirty="0" smtClean="0">
                <a:solidFill>
                  <a:srgbClr val="281BD7"/>
                </a:solidFill>
              </a:rPr>
              <a:t>2</a:t>
            </a:r>
            <a:r>
              <a:rPr lang="en-US" sz="1600" dirty="0" smtClean="0">
                <a:solidFill>
                  <a:srgbClr val="281BD7"/>
                </a:solidFill>
              </a:rPr>
              <a:t> and so 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/>
              <a:t>3. </a:t>
            </a:r>
            <a:r>
              <a:rPr lang="en-US" sz="1600" b="1" u="sng" dirty="0" smtClean="0"/>
              <a:t>Remove</a:t>
            </a:r>
            <a:r>
              <a:rPr lang="en-US" sz="1600" dirty="0" smtClean="0"/>
              <a:t> all the voltage sources by short circuits and form the </a:t>
            </a:r>
            <a:r>
              <a:rPr lang="en-US" sz="1600" dirty="0" err="1" smtClean="0"/>
              <a:t>supernodes</a:t>
            </a:r>
            <a:endParaRPr lang="en-US" sz="16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>
                <a:solidFill>
                  <a:srgbClr val="281BD7"/>
                </a:solidFill>
              </a:rPr>
              <a:t>4. </a:t>
            </a:r>
            <a:r>
              <a:rPr lang="en-US" sz="1600" b="1" u="sng" dirty="0" smtClean="0">
                <a:solidFill>
                  <a:srgbClr val="281BD7"/>
                </a:solidFill>
              </a:rPr>
              <a:t>Apply KCL</a:t>
            </a:r>
            <a:r>
              <a:rPr lang="en-US" sz="1600" dirty="0" smtClean="0">
                <a:solidFill>
                  <a:srgbClr val="281BD7"/>
                </a:solidFill>
              </a:rPr>
              <a:t> at each node except the reference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/>
              <a:t>5. </a:t>
            </a:r>
            <a:r>
              <a:rPr lang="en-US" sz="1600" b="1" u="sng" dirty="0" smtClean="0"/>
              <a:t>Relate the node voltages </a:t>
            </a:r>
            <a:r>
              <a:rPr lang="en-US" sz="1600" dirty="0" smtClean="0"/>
              <a:t>with the voltage sources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>
                <a:solidFill>
                  <a:srgbClr val="281BD7"/>
                </a:solidFill>
              </a:rPr>
              <a:t>6. </a:t>
            </a:r>
            <a:r>
              <a:rPr lang="en-US" sz="1600" b="1" u="sng" dirty="0" smtClean="0">
                <a:solidFill>
                  <a:srgbClr val="281BD7"/>
                </a:solidFill>
              </a:rPr>
              <a:t>Solve</a:t>
            </a:r>
            <a:r>
              <a:rPr lang="en-US" sz="1600" dirty="0" smtClean="0">
                <a:solidFill>
                  <a:srgbClr val="281BD7"/>
                </a:solidFill>
              </a:rPr>
              <a:t> the resulting equations for the nodal voltages</a:t>
            </a: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3276600"/>
            <a:ext cx="3541456" cy="201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6096000"/>
            <a:ext cx="236615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0" y="5471160"/>
            <a:ext cx="1750877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24425" y="4846320"/>
            <a:ext cx="3074198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2" name="Group 21"/>
          <p:cNvGrpSpPr/>
          <p:nvPr/>
        </p:nvGrpSpPr>
        <p:grpSpPr>
          <a:xfrm>
            <a:off x="4986339" y="5986461"/>
            <a:ext cx="2100261" cy="523875"/>
            <a:chOff x="5029200" y="5943600"/>
            <a:chExt cx="2100261" cy="523875"/>
          </a:xfrm>
        </p:grpSpPr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29200" y="5943600"/>
              <a:ext cx="12954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357936" y="6053136"/>
              <a:ext cx="77152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="" xmlns:p14="http://schemas.microsoft.com/office/powerpoint/2010/main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5" grpId="0"/>
      <p:bldP spid="19" grpId="0"/>
    </p:bldLst>
  </p:timing>
</p:sld>
</file>

<file path=ppt/theme/theme1.xml><?xml version="1.0" encoding="utf-8"?>
<a:theme xmlns:a="http://schemas.openxmlformats.org/drawingml/2006/main" name="UNIS Master">
  <a:themeElements>
    <a:clrScheme name="Custom 9">
      <a:dk1>
        <a:sysClr val="windowText" lastClr="000000"/>
      </a:dk1>
      <a:lt1>
        <a:sysClr val="window" lastClr="FFFFFF"/>
      </a:lt1>
      <a:dk2>
        <a:srgbClr val="12416C"/>
      </a:dk2>
      <a:lt2>
        <a:srgbClr val="FBCD6B"/>
      </a:lt2>
      <a:accent1>
        <a:srgbClr val="398FDE"/>
      </a:accent1>
      <a:accent2>
        <a:srgbClr val="398FDE"/>
      </a:accent2>
      <a:accent3>
        <a:srgbClr val="F9B72C"/>
      </a:accent3>
      <a:accent4>
        <a:srgbClr val="BBBDC0"/>
      </a:accent4>
      <a:accent5>
        <a:srgbClr val="E68892"/>
      </a:accent5>
      <a:accent6>
        <a:srgbClr val="88A0B5"/>
      </a:accent6>
      <a:hlink>
        <a:srgbClr val="0000FF"/>
      </a:hlink>
      <a:folHlink>
        <a:srgbClr val="0000FF"/>
      </a:folHlink>
    </a:clrScheme>
    <a:fontScheme name="UNIS_0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4509</TotalTime>
  <Words>443</Words>
  <Application>Microsoft Office PowerPoint</Application>
  <PresentationFormat>On-screen Show (4:3)</PresentationFormat>
  <Paragraphs>77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UNIS Master</vt:lpstr>
      <vt:lpstr>EEE 109  Electrical Circuits </vt:lpstr>
      <vt:lpstr>Methods of Analysis</vt:lpstr>
      <vt:lpstr>Topics to be Covered</vt:lpstr>
      <vt:lpstr>Mesh (Loop) Analysis</vt:lpstr>
      <vt:lpstr>Mesh (Loop) Analysis</vt:lpstr>
      <vt:lpstr>Nodal Analysis</vt:lpstr>
      <vt:lpstr>Nodal Analysis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UNIS Template</dc:title>
  <dc:creator>PresentationStudio.com</dc:creator>
  <cp:lastModifiedBy>Forkan</cp:lastModifiedBy>
  <cp:revision>1870</cp:revision>
  <dcterms:created xsi:type="dcterms:W3CDTF">2010-01-29T23:28:42Z</dcterms:created>
  <dcterms:modified xsi:type="dcterms:W3CDTF">2015-05-20T17:33:53Z</dcterms:modified>
</cp:coreProperties>
</file>