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92" r:id="rId4"/>
    <p:sldId id="293" r:id="rId5"/>
    <p:sldId id="294" r:id="rId6"/>
    <p:sldId id="295" r:id="rId7"/>
    <p:sldId id="305" r:id="rId8"/>
    <p:sldId id="296" r:id="rId9"/>
    <p:sldId id="297" r:id="rId10"/>
    <p:sldId id="303" r:id="rId11"/>
    <p:sldId id="298" r:id="rId12"/>
    <p:sldId id="299" r:id="rId13"/>
    <p:sldId id="304" r:id="rId14"/>
    <p:sldId id="300" r:id="rId15"/>
    <p:sldId id="301" r:id="rId16"/>
    <p:sldId id="302" r:id="rId17"/>
    <p:sldId id="306" r:id="rId18"/>
    <p:sldId id="307" r:id="rId19"/>
    <p:sldId id="308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A1CE2"/>
    <a:srgbClr val="281BD7"/>
    <a:srgbClr val="FCDB95"/>
    <a:srgbClr val="00682F"/>
    <a:srgbClr val="ED2B42"/>
    <a:srgbClr val="14497A"/>
    <a:srgbClr val="C2CD23"/>
    <a:srgbClr val="DA4D5C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0287" autoAdjust="0"/>
  </p:normalViewPr>
  <p:slideViewPr>
    <p:cSldViewPr showGuides="1">
      <p:cViewPr>
        <p:scale>
          <a:sx n="66" d="100"/>
          <a:sy n="66" d="100"/>
        </p:scale>
        <p:origin x="-1632" y="-96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578" cy="479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911" y="0"/>
            <a:ext cx="3169578" cy="479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20/05/2015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219"/>
            <a:ext cx="3169578" cy="479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911" y="9120219"/>
            <a:ext cx="3169578" cy="479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5/20/2015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2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928670"/>
            <a:ext cx="8215338" cy="100811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EEE </a:t>
            </a:r>
            <a:r>
              <a:rPr lang="en-US" sz="4400" dirty="0" smtClean="0">
                <a:solidFill>
                  <a:schemeClr val="tx1"/>
                </a:solidFill>
              </a:rPr>
              <a:t>109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857356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err="1" smtClean="0"/>
              <a:t>Thevenin</a:t>
            </a:r>
            <a:r>
              <a:rPr lang="en-US" sz="3600" dirty="0" smtClean="0"/>
              <a:t> Equivalent Circuit</a:t>
            </a:r>
            <a:endParaRPr lang="en-AU" sz="3600" dirty="0">
              <a:solidFill>
                <a:schemeClr val="tx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4396338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29540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Th</a:t>
            </a:r>
            <a:endParaRPr lang="en-US" baseline="-250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3533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114800"/>
            <a:ext cx="37814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8600" y="365760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Thevenin</a:t>
            </a:r>
            <a:r>
              <a:rPr lang="en-US" b="1" dirty="0" smtClean="0">
                <a:solidFill>
                  <a:srgbClr val="FF0000"/>
                </a:solidFill>
              </a:rPr>
              <a:t> Equivalent Circuit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29200" y="4876800"/>
            <a:ext cx="1296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281BD7"/>
                </a:solidFill>
              </a:rPr>
              <a:t>I</a:t>
            </a:r>
            <a:r>
              <a:rPr lang="en-US" sz="1600" b="1" baseline="-25000" dirty="0" err="1" smtClean="0">
                <a:solidFill>
                  <a:srgbClr val="281BD7"/>
                </a:solidFill>
              </a:rPr>
              <a:t>ab</a:t>
            </a:r>
            <a:r>
              <a:rPr lang="en-US" sz="1600" b="1" dirty="0" smtClean="0">
                <a:solidFill>
                  <a:srgbClr val="281BD7"/>
                </a:solidFill>
              </a:rPr>
              <a:t> = - 0.6 A </a:t>
            </a:r>
          </a:p>
          <a:p>
            <a:r>
              <a:rPr lang="en-US" sz="1600" b="1" dirty="0" err="1" smtClean="0">
                <a:solidFill>
                  <a:srgbClr val="281BD7"/>
                </a:solidFill>
              </a:rPr>
              <a:t>V</a:t>
            </a:r>
            <a:r>
              <a:rPr lang="en-US" sz="1600" b="1" baseline="-25000" dirty="0" err="1" smtClean="0">
                <a:solidFill>
                  <a:srgbClr val="281BD7"/>
                </a:solidFill>
              </a:rPr>
              <a:t>ab</a:t>
            </a:r>
            <a:r>
              <a:rPr lang="en-US" sz="1600" b="1" dirty="0" smtClean="0">
                <a:solidFill>
                  <a:srgbClr val="281BD7"/>
                </a:solidFill>
              </a:rPr>
              <a:t> = - 3V</a:t>
            </a: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Norton’s Theorem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" y="1295400"/>
            <a:ext cx="89154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Any two-terminal, linear bilateral dc network can be replaced by an equivalent circuit consisting of a current source and a parallel resistor</a:t>
            </a:r>
            <a:endParaRPr lang="en-US" dirty="0">
              <a:solidFill>
                <a:srgbClr val="2A1CE2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741182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Down Arrow 16"/>
          <p:cNvSpPr/>
          <p:nvPr/>
        </p:nvSpPr>
        <p:spPr>
          <a:xfrm>
            <a:off x="1143000" y="3657600"/>
            <a:ext cx="3048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5791200"/>
            <a:ext cx="2763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2A1CE2"/>
                </a:solidFill>
              </a:rPr>
              <a:t>I</a:t>
            </a:r>
            <a:r>
              <a:rPr lang="en-US" b="1" i="1" baseline="-25000" dirty="0" smtClean="0">
                <a:solidFill>
                  <a:srgbClr val="2A1CE2"/>
                </a:solidFill>
              </a:rPr>
              <a:t>N</a:t>
            </a:r>
            <a:r>
              <a:rPr lang="en-US" b="1" dirty="0" smtClean="0">
                <a:solidFill>
                  <a:srgbClr val="2A1CE2"/>
                </a:solidFill>
              </a:rPr>
              <a:t> = Norton Current</a:t>
            </a:r>
          </a:p>
          <a:p>
            <a:r>
              <a:rPr lang="en-US" b="1" i="1" dirty="0" smtClean="0">
                <a:solidFill>
                  <a:srgbClr val="2A1CE2"/>
                </a:solidFill>
              </a:rPr>
              <a:t>R</a:t>
            </a:r>
            <a:r>
              <a:rPr lang="en-US" b="1" i="1" baseline="-25000" dirty="0" smtClean="0">
                <a:solidFill>
                  <a:srgbClr val="2A1CE2"/>
                </a:solidFill>
              </a:rPr>
              <a:t>N</a:t>
            </a:r>
            <a:r>
              <a:rPr lang="en-US" b="1" i="1" dirty="0" smtClean="0">
                <a:solidFill>
                  <a:srgbClr val="2A1CE2"/>
                </a:solidFill>
              </a:rPr>
              <a:t> </a:t>
            </a:r>
            <a:r>
              <a:rPr lang="en-US" b="1" dirty="0" smtClean="0">
                <a:solidFill>
                  <a:srgbClr val="2A1CE2"/>
                </a:solidFill>
              </a:rPr>
              <a:t>= Norton Resistance</a:t>
            </a:r>
            <a:endParaRPr lang="en-US" b="1" dirty="0">
              <a:solidFill>
                <a:srgbClr val="2A1CE2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0"/>
            <a:ext cx="3560731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Flowchart: Process 19"/>
          <p:cNvSpPr/>
          <p:nvPr/>
        </p:nvSpPr>
        <p:spPr>
          <a:xfrm>
            <a:off x="3733800" y="2057400"/>
            <a:ext cx="76200" cy="44196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733800"/>
            <a:ext cx="42576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4191000" y="2782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Converting between </a:t>
            </a:r>
            <a:r>
              <a:rPr lang="en-US" dirty="0" err="1" smtClean="0">
                <a:solidFill>
                  <a:srgbClr val="FF0000"/>
                </a:solidFill>
              </a:rPr>
              <a:t>Thevenin</a:t>
            </a:r>
            <a:r>
              <a:rPr lang="en-US" dirty="0" smtClean="0">
                <a:solidFill>
                  <a:srgbClr val="FF0000"/>
                </a:solidFill>
              </a:rPr>
              <a:t> and Norton equivalent circuits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5821680"/>
            <a:ext cx="6109398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25240"/>
            <a:ext cx="3674443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Norton’s Theorem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1258431"/>
            <a:ext cx="4114800" cy="3493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</a:rPr>
              <a:t>Procedure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1. </a:t>
            </a:r>
            <a:r>
              <a:rPr lang="en-US" sz="1400" b="1" dirty="0" smtClean="0"/>
              <a:t>Remove that portion of the network</a:t>
            </a:r>
            <a:r>
              <a:rPr lang="en-US" sz="1400" dirty="0" smtClean="0"/>
              <a:t> across which the Norton equivalent circuit is to be found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rgbClr val="281BD7"/>
                </a:solidFill>
              </a:rPr>
              <a:t>2. </a:t>
            </a:r>
            <a:r>
              <a:rPr lang="en-US" sz="1400" b="1" dirty="0" smtClean="0">
                <a:solidFill>
                  <a:srgbClr val="281BD7"/>
                </a:solidFill>
              </a:rPr>
              <a:t>Mark the terminals</a:t>
            </a:r>
            <a:r>
              <a:rPr lang="en-US" sz="1400" dirty="0" smtClean="0">
                <a:solidFill>
                  <a:srgbClr val="281BD7"/>
                </a:solidFill>
              </a:rPr>
              <a:t> of the remaining two-terminal network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3. </a:t>
            </a:r>
            <a:r>
              <a:rPr lang="en-US" sz="1400" b="1" dirty="0" smtClean="0"/>
              <a:t>Calculate R</a:t>
            </a:r>
            <a:r>
              <a:rPr lang="en-US" sz="1400" b="1" baseline="-25000" dirty="0" smtClean="0"/>
              <a:t>N</a:t>
            </a:r>
            <a:r>
              <a:rPr lang="en-US" sz="1400" dirty="0" smtClean="0"/>
              <a:t> by first setting all sources to zero and then finding the resultant resistance between the two marked terminals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rgbClr val="281BD7"/>
                </a:solidFill>
              </a:rPr>
              <a:t>4. </a:t>
            </a:r>
            <a:r>
              <a:rPr lang="en-US" sz="1400" b="1" dirty="0" smtClean="0">
                <a:solidFill>
                  <a:srgbClr val="281BD7"/>
                </a:solidFill>
              </a:rPr>
              <a:t>Calculate I</a:t>
            </a:r>
            <a:r>
              <a:rPr lang="en-US" sz="1400" b="1" baseline="-25000" dirty="0" smtClean="0">
                <a:solidFill>
                  <a:srgbClr val="281BD7"/>
                </a:solidFill>
              </a:rPr>
              <a:t>N</a:t>
            </a:r>
            <a:r>
              <a:rPr lang="en-US" sz="1400" dirty="0" smtClean="0">
                <a:solidFill>
                  <a:srgbClr val="281BD7"/>
                </a:solidFill>
              </a:rPr>
              <a:t> by first returning all sources to their original position and finding the short-circuit current flowing between the marked terminals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5. </a:t>
            </a:r>
            <a:r>
              <a:rPr lang="en-US" sz="1400" b="1" dirty="0" smtClean="0"/>
              <a:t>Draw the </a:t>
            </a:r>
            <a:r>
              <a:rPr lang="en-US" sz="1400" b="1" dirty="0" err="1" smtClean="0"/>
              <a:t>Thévenin</a:t>
            </a:r>
            <a:r>
              <a:rPr lang="en-US" sz="1400" b="1" dirty="0" smtClean="0"/>
              <a:t> equivalent</a:t>
            </a:r>
            <a:r>
              <a:rPr lang="en-US" sz="1400" dirty="0" smtClean="0"/>
              <a:t> circuit with the portion of the circuit previously removed replaced between the terminals of the equivalent circuit</a:t>
            </a:r>
            <a:endParaRPr lang="en-US" sz="1400" dirty="0">
              <a:solidFill>
                <a:srgbClr val="281BD7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295400"/>
            <a:ext cx="468366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28600" y="3505200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Norton’s Theorem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44780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  <a:endParaRPr lang="en-US" baseline="-25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1219200"/>
            <a:ext cx="3370297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93720"/>
            <a:ext cx="2434403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8963" y="1219200"/>
            <a:ext cx="3159409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3048000"/>
            <a:ext cx="1752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152400" y="388620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Norton Equivalent Circuit</a:t>
            </a:r>
            <a:endParaRPr lang="en-US" baseline="-25000" dirty="0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4343400"/>
            <a:ext cx="4219592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Maximum Power Transfer Theorem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1286470"/>
            <a:ext cx="89154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A load will receive maximum power from a linear bilateral dc network when its total resistive value is exactly equal to the </a:t>
            </a:r>
            <a:r>
              <a:rPr lang="en-US" dirty="0" err="1" smtClean="0">
                <a:solidFill>
                  <a:srgbClr val="2A1CE2"/>
                </a:solidFill>
              </a:rPr>
              <a:t>Thevenin</a:t>
            </a:r>
            <a:r>
              <a:rPr lang="en-US" dirty="0" smtClean="0">
                <a:solidFill>
                  <a:srgbClr val="2A1CE2"/>
                </a:solidFill>
              </a:rPr>
              <a:t> (Norton) resistance of the network as “seen” by the load</a:t>
            </a:r>
            <a:endParaRPr lang="en-US" dirty="0">
              <a:solidFill>
                <a:srgbClr val="2A1CE2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3805067" cy="23774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31080"/>
            <a:ext cx="22174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745480"/>
            <a:ext cx="2112451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825240"/>
            <a:ext cx="4476553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Maximum Power Transfer Theorem</a:t>
            </a:r>
            <a:endParaRPr lang="en-AU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814" y="13716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Proof</a:t>
            </a:r>
            <a:endParaRPr lang="en-US" baseline="-25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780" y="1295400"/>
            <a:ext cx="21412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295400"/>
            <a:ext cx="292697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381002" y="2225040"/>
            <a:ext cx="5425437" cy="826770"/>
            <a:chOff x="381002" y="2225040"/>
            <a:chExt cx="5425437" cy="826770"/>
          </a:xfrm>
        </p:grpSpPr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1002" y="2228850"/>
              <a:ext cx="3546565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79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8600" y="2225040"/>
              <a:ext cx="1767839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596900" y="3352800"/>
            <a:ext cx="6794500" cy="1079500"/>
            <a:chOff x="596900" y="3352800"/>
            <a:chExt cx="6794500" cy="10795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85792" y="3429000"/>
              <a:ext cx="5705608" cy="914400"/>
              <a:chOff x="1108992" y="3429000"/>
              <a:chExt cx="5705608" cy="914400"/>
            </a:xfrm>
          </p:grpSpPr>
          <p:pic>
            <p:nvPicPr>
              <p:cNvPr id="33800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108992" y="3581400"/>
                <a:ext cx="49120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801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210301" y="3672840"/>
                <a:ext cx="604299" cy="365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802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600200" y="3429000"/>
                <a:ext cx="45720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96900" y="3352800"/>
            <a:ext cx="1079500" cy="1079500"/>
          </p:xfrm>
          <a:graphic>
            <a:graphicData uri="http://schemas.openxmlformats.org/presentationml/2006/ole">
              <p:oleObj spid="_x0000_s33803" name="Equation" r:id="rId10" imgW="431640" imgH="431640" progId="Equation.3">
                <p:embed/>
              </p:oleObj>
            </a:graphicData>
          </a:graphic>
        </p:graphicFrame>
      </p:grpSp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47800" y="4495800"/>
            <a:ext cx="161316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ight Arrow 30"/>
          <p:cNvSpPr/>
          <p:nvPr/>
        </p:nvSpPr>
        <p:spPr>
          <a:xfrm>
            <a:off x="914400" y="4648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08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71603" y="5547360"/>
            <a:ext cx="2349044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9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05400" y="5562600"/>
            <a:ext cx="280490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10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49316" y="5288280"/>
            <a:ext cx="226588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More on Maximum Power Transfer Theorem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36455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30040"/>
            <a:ext cx="4020215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2318" y="3581400"/>
            <a:ext cx="45968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078480"/>
            <a:ext cx="4809272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More on Maximum Power Transfer Theorem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295400"/>
            <a:ext cx="4596882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1" y="1258669"/>
            <a:ext cx="3505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Efficiency and Maximum Power Transfer Theorem</a:t>
            </a:r>
            <a:endParaRPr lang="en-US" baseline="-250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286000"/>
            <a:ext cx="4757623" cy="10058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343400" y="4258270"/>
            <a:ext cx="449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Efficiency is increasing, but power at load is decreasing. </a:t>
            </a:r>
          </a:p>
          <a:p>
            <a:r>
              <a:rPr lang="en-US" b="1" dirty="0" smtClean="0">
                <a:solidFill>
                  <a:srgbClr val="2A1CE2"/>
                </a:solidFill>
              </a:rPr>
              <a:t>Is it contradictory?</a:t>
            </a:r>
            <a:endParaRPr lang="en-US" b="1" dirty="0">
              <a:solidFill>
                <a:srgbClr val="2A1CE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52401" y="12192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Efficiency and Maximum Power Transfer Theorem</a:t>
            </a:r>
            <a:endParaRPr lang="en-US" baseline="-250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318" y="58056"/>
            <a:ext cx="3547905" cy="67665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368084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Maximum Power Transfer Theorem</a:t>
            </a:r>
            <a:endParaRPr lang="en-AU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1" y="1258669"/>
            <a:ext cx="1295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aseline="-25000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86200"/>
            <a:ext cx="23055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648200"/>
            <a:ext cx="5226829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5" y="5654040"/>
            <a:ext cx="4262269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343400" y="1371600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A1CE2"/>
                </a:solidFill>
              </a:rPr>
              <a:t>Determine the value of R for maximum power to R, and calculate the power  delivered under these conditions.</a:t>
            </a:r>
            <a:endParaRPr lang="en-US" b="1" dirty="0">
              <a:solidFill>
                <a:srgbClr val="2A1CE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7056457" cy="18288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Network Theorems</a:t>
            </a:r>
            <a:endParaRPr lang="en-AU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411480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Boylestad</a:t>
            </a:r>
            <a:r>
              <a:rPr lang="en-US" sz="3600" dirty="0" smtClean="0"/>
              <a:t> – Chapter 9</a:t>
            </a:r>
            <a:endParaRPr lang="en-US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7375" y="333375"/>
            <a:ext cx="7056438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Topics to be Covered</a:t>
            </a:r>
            <a:endParaRPr lang="en-AU" sz="32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81000" y="1524000"/>
            <a:ext cx="8382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Superposition Theorem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Thevenin’s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Theorem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Norton’s Theorem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Maximum Power Transfer Theorem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Superposition </a:t>
            </a:r>
            <a:r>
              <a:rPr lang="en-US" sz="3600" dirty="0" err="1" smtClean="0"/>
              <a:t>Thorem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295400"/>
            <a:ext cx="89154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current through, or voltage across, an element in a linear bilateral network is equal to the </a:t>
            </a:r>
            <a:r>
              <a:rPr lang="en-US" dirty="0" smtClean="0">
                <a:solidFill>
                  <a:srgbClr val="FF0000"/>
                </a:solidFill>
              </a:rPr>
              <a:t>algebraic sum of the currents or voltages </a:t>
            </a:r>
            <a:r>
              <a:rPr lang="en-US" dirty="0" smtClean="0"/>
              <a:t>produced independently by each source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467225"/>
            <a:ext cx="1876425" cy="1857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391025"/>
            <a:ext cx="1914525" cy="1771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819400" y="4695825"/>
            <a:ext cx="3505200" cy="12618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2A1CE2"/>
                </a:solidFill>
              </a:rPr>
              <a:t>Deactivating Sources: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 Voltage Source: Short Circuit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 Current Source: Open Circuit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Superposition Principle</a:t>
            </a:r>
            <a:endParaRPr lang="en-AU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8647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Example: </a:t>
            </a:r>
            <a:r>
              <a:rPr lang="en-US" b="1" dirty="0" smtClean="0">
                <a:solidFill>
                  <a:srgbClr val="2A1CE2"/>
                </a:solidFill>
              </a:rPr>
              <a:t>Calculate I</a:t>
            </a:r>
            <a:r>
              <a:rPr lang="en-US" b="1" baseline="-25000" dirty="0" smtClean="0">
                <a:solidFill>
                  <a:srgbClr val="2A1CE2"/>
                </a:solidFill>
              </a:rPr>
              <a:t>1 </a:t>
            </a:r>
            <a:endParaRPr lang="en-US" b="1" baseline="-25000" dirty="0">
              <a:solidFill>
                <a:srgbClr val="2A1CE2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1631" y="1219200"/>
            <a:ext cx="3390993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971800"/>
            <a:ext cx="2956881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032760"/>
            <a:ext cx="309389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572" y="3048000"/>
            <a:ext cx="295242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617720"/>
            <a:ext cx="3492082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5303520"/>
            <a:ext cx="3682652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1" y="5989320"/>
            <a:ext cx="3753983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6400" y="5273040"/>
            <a:ext cx="3096928" cy="8229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Superposition Principle: Power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" y="1295400"/>
            <a:ext cx="89154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Superposition Principle is not true for calculating power (as power is a non-linear quantity of voltage or current)</a:t>
            </a:r>
            <a:endParaRPr lang="en-US" dirty="0">
              <a:solidFill>
                <a:srgbClr val="2A1CE2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14859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057400"/>
            <a:ext cx="14954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5175" y="2095500"/>
            <a:ext cx="14192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Plus 20"/>
          <p:cNvSpPr/>
          <p:nvPr/>
        </p:nvSpPr>
        <p:spPr>
          <a:xfrm>
            <a:off x="2209800" y="2667000"/>
            <a:ext cx="1066800" cy="990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t Equal 21"/>
          <p:cNvSpPr/>
          <p:nvPr/>
        </p:nvSpPr>
        <p:spPr>
          <a:xfrm>
            <a:off x="5257800" y="2667000"/>
            <a:ext cx="1524000" cy="685800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4638675"/>
            <a:ext cx="1524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4953000"/>
            <a:ext cx="336242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152400" y="46482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Proof: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5486400"/>
            <a:ext cx="223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On the other hand,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3800" y="4964668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(if </a:t>
            </a:r>
            <a:r>
              <a:rPr lang="en-US" i="1" dirty="0" smtClean="0">
                <a:solidFill>
                  <a:srgbClr val="2A1CE2"/>
                </a:solidFill>
              </a:rPr>
              <a:t>P</a:t>
            </a:r>
            <a:r>
              <a:rPr lang="en-US" i="1" baseline="-25000" dirty="0" smtClean="0">
                <a:solidFill>
                  <a:srgbClr val="2A1CE2"/>
                </a:solidFill>
              </a:rPr>
              <a:t>T</a:t>
            </a:r>
            <a:r>
              <a:rPr lang="en-US" dirty="0" smtClean="0">
                <a:solidFill>
                  <a:srgbClr val="2A1CE2"/>
                </a:solidFill>
              </a:rPr>
              <a:t> had followed superposition)</a:t>
            </a:r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76201" y="5791200"/>
          <a:ext cx="8728093" cy="533400"/>
        </p:xfrm>
        <a:graphic>
          <a:graphicData uri="http://schemas.openxmlformats.org/presentationml/2006/ole">
            <p:oleObj spid="_x0000_s3084" name="Equation" r:id="rId8" imgW="342900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err="1" smtClean="0"/>
              <a:t>Thevenin’s</a:t>
            </a:r>
            <a:r>
              <a:rPr lang="en-US" sz="4400" dirty="0" smtClean="0"/>
              <a:t> Theorem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" y="1295400"/>
            <a:ext cx="89154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Any two-terminal, linear bilateral dc network can be replaced by an equivalent circuit consisting of a voltage source and a series resistor</a:t>
            </a:r>
            <a:endParaRPr lang="en-US" dirty="0">
              <a:solidFill>
                <a:srgbClr val="2A1CE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53" y="2057400"/>
            <a:ext cx="45303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41520"/>
            <a:ext cx="4849582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Down Arrow 15"/>
          <p:cNvSpPr/>
          <p:nvPr/>
        </p:nvSpPr>
        <p:spPr>
          <a:xfrm>
            <a:off x="2715982" y="3886200"/>
            <a:ext cx="3048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5221069"/>
            <a:ext cx="3094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2A1CE2"/>
                </a:solidFill>
              </a:rPr>
              <a:t>V</a:t>
            </a:r>
            <a:r>
              <a:rPr lang="en-US" b="1" i="1" baseline="-25000" dirty="0" err="1" smtClean="0">
                <a:solidFill>
                  <a:srgbClr val="2A1CE2"/>
                </a:solidFill>
              </a:rPr>
              <a:t>Th</a:t>
            </a:r>
            <a:r>
              <a:rPr lang="en-US" b="1" dirty="0" smtClean="0">
                <a:solidFill>
                  <a:srgbClr val="2A1CE2"/>
                </a:solidFill>
              </a:rPr>
              <a:t> = </a:t>
            </a:r>
            <a:r>
              <a:rPr lang="en-US" b="1" dirty="0" err="1" smtClean="0">
                <a:solidFill>
                  <a:srgbClr val="2A1CE2"/>
                </a:solidFill>
              </a:rPr>
              <a:t>Thevenin</a:t>
            </a:r>
            <a:r>
              <a:rPr lang="en-US" b="1" dirty="0" smtClean="0">
                <a:solidFill>
                  <a:srgbClr val="2A1CE2"/>
                </a:solidFill>
              </a:rPr>
              <a:t> Voltage</a:t>
            </a:r>
          </a:p>
          <a:p>
            <a:r>
              <a:rPr lang="en-US" b="1" i="1" dirty="0" err="1" smtClean="0">
                <a:solidFill>
                  <a:srgbClr val="2A1CE2"/>
                </a:solidFill>
              </a:rPr>
              <a:t>R</a:t>
            </a:r>
            <a:r>
              <a:rPr lang="en-US" b="1" i="1" baseline="-25000" dirty="0" err="1" smtClean="0">
                <a:solidFill>
                  <a:srgbClr val="2A1CE2"/>
                </a:solidFill>
              </a:rPr>
              <a:t>Th</a:t>
            </a:r>
            <a:r>
              <a:rPr lang="en-US" b="1" i="1" dirty="0" smtClean="0">
                <a:solidFill>
                  <a:srgbClr val="2A1CE2"/>
                </a:solidFill>
              </a:rPr>
              <a:t> </a:t>
            </a:r>
            <a:r>
              <a:rPr lang="en-US" b="1" dirty="0" smtClean="0">
                <a:solidFill>
                  <a:srgbClr val="2A1CE2"/>
                </a:solidFill>
              </a:rPr>
              <a:t>= </a:t>
            </a:r>
            <a:r>
              <a:rPr lang="en-US" b="1" dirty="0" err="1" smtClean="0">
                <a:solidFill>
                  <a:srgbClr val="2A1CE2"/>
                </a:solidFill>
              </a:rPr>
              <a:t>Thevenin</a:t>
            </a:r>
            <a:r>
              <a:rPr lang="en-US" b="1" dirty="0" smtClean="0">
                <a:solidFill>
                  <a:srgbClr val="2A1CE2"/>
                </a:solidFill>
              </a:rPr>
              <a:t> Resistance</a:t>
            </a:r>
            <a:endParaRPr lang="en-US" b="1" dirty="0">
              <a:solidFill>
                <a:srgbClr val="2A1CE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err="1" smtClean="0"/>
              <a:t>Thevenin’s</a:t>
            </a:r>
            <a:r>
              <a:rPr lang="en-US" sz="4400" dirty="0" smtClean="0"/>
              <a:t> Theorem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307068"/>
            <a:ext cx="399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81BD7"/>
                </a:solidFill>
              </a:rPr>
              <a:t>Usefulness of </a:t>
            </a:r>
            <a:r>
              <a:rPr lang="en-US" b="1" dirty="0" err="1" smtClean="0">
                <a:solidFill>
                  <a:srgbClr val="281BD7"/>
                </a:solidFill>
              </a:rPr>
              <a:t>Thevenin’s</a:t>
            </a:r>
            <a:r>
              <a:rPr lang="en-US" b="1" dirty="0" smtClean="0">
                <a:solidFill>
                  <a:srgbClr val="281BD7"/>
                </a:solidFill>
              </a:rPr>
              <a:t> Theorem</a:t>
            </a:r>
            <a:endParaRPr lang="en-US" b="1" dirty="0">
              <a:solidFill>
                <a:srgbClr val="281BD7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2019300"/>
            <a:ext cx="57626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6200" y="4362271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 allows us to find any particular voltage or current in a linear network with one, two, or any other number of sources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we can concentrate on a specific portion of a network by replacing the remaining  network with an equivalent circuit.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How to find </a:t>
            </a:r>
            <a:r>
              <a:rPr lang="en-US" sz="3200" dirty="0" err="1" smtClean="0"/>
              <a:t>Thevenin</a:t>
            </a:r>
            <a:r>
              <a:rPr lang="en-US" sz="3200" dirty="0" smtClean="0"/>
              <a:t> Equivalent Circuit?</a:t>
            </a:r>
            <a:endParaRPr lang="en-AU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1258431"/>
            <a:ext cx="4114800" cy="3708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</a:rPr>
              <a:t>Procedure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1. </a:t>
            </a:r>
            <a:r>
              <a:rPr lang="en-US" sz="1400" b="1" dirty="0" smtClean="0"/>
              <a:t>Remove that portion of the network</a:t>
            </a:r>
            <a:r>
              <a:rPr lang="en-US" sz="1400" dirty="0" smtClean="0"/>
              <a:t> across which the </a:t>
            </a:r>
            <a:r>
              <a:rPr lang="en-US" sz="1400" dirty="0" err="1" smtClean="0"/>
              <a:t>Thevenin</a:t>
            </a:r>
            <a:r>
              <a:rPr lang="en-US" sz="1400" dirty="0" smtClean="0"/>
              <a:t> equivalent circuit is to be found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rgbClr val="281BD7"/>
                </a:solidFill>
              </a:rPr>
              <a:t>2. </a:t>
            </a:r>
            <a:r>
              <a:rPr lang="en-US" sz="1400" b="1" dirty="0" smtClean="0">
                <a:solidFill>
                  <a:srgbClr val="281BD7"/>
                </a:solidFill>
              </a:rPr>
              <a:t>Mark the terminals</a:t>
            </a:r>
            <a:r>
              <a:rPr lang="en-US" sz="1400" dirty="0" smtClean="0">
                <a:solidFill>
                  <a:srgbClr val="281BD7"/>
                </a:solidFill>
              </a:rPr>
              <a:t> of the remaining two-terminal network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3. </a:t>
            </a:r>
            <a:r>
              <a:rPr lang="en-US" sz="1400" b="1" dirty="0" smtClean="0"/>
              <a:t>Calculate </a:t>
            </a:r>
            <a:r>
              <a:rPr lang="en-US" sz="1400" b="1" dirty="0" err="1" smtClean="0"/>
              <a:t>R</a:t>
            </a:r>
            <a:r>
              <a:rPr lang="en-US" sz="1400" b="1" baseline="-25000" dirty="0" err="1" smtClean="0"/>
              <a:t>Th</a:t>
            </a:r>
            <a:r>
              <a:rPr lang="en-US" sz="1400" dirty="0" smtClean="0"/>
              <a:t> by first setting all sources to zero and then finding the resultant resistance between the two marked terminals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rgbClr val="281BD7"/>
                </a:solidFill>
              </a:rPr>
              <a:t>4. </a:t>
            </a:r>
            <a:r>
              <a:rPr lang="en-US" sz="1400" b="1" dirty="0" smtClean="0">
                <a:solidFill>
                  <a:srgbClr val="281BD7"/>
                </a:solidFill>
              </a:rPr>
              <a:t>Calculate </a:t>
            </a:r>
            <a:r>
              <a:rPr lang="en-US" sz="1400" b="1" dirty="0" err="1" smtClean="0">
                <a:solidFill>
                  <a:srgbClr val="281BD7"/>
                </a:solidFill>
              </a:rPr>
              <a:t>E</a:t>
            </a:r>
            <a:r>
              <a:rPr lang="en-US" sz="1400" b="1" baseline="-25000" dirty="0" err="1" smtClean="0">
                <a:solidFill>
                  <a:srgbClr val="281BD7"/>
                </a:solidFill>
              </a:rPr>
              <a:t>Th</a:t>
            </a:r>
            <a:r>
              <a:rPr lang="en-US" sz="1400" dirty="0" smtClean="0">
                <a:solidFill>
                  <a:srgbClr val="281BD7"/>
                </a:solidFill>
              </a:rPr>
              <a:t> by first returning all sources to their original position and finding the open-circuit voltage between the marked terminals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5. </a:t>
            </a:r>
            <a:r>
              <a:rPr lang="en-US" sz="1400" b="1" dirty="0" smtClean="0"/>
              <a:t>Draw the </a:t>
            </a:r>
            <a:r>
              <a:rPr lang="en-US" sz="1400" b="1" dirty="0" err="1" smtClean="0"/>
              <a:t>Thévenin</a:t>
            </a:r>
            <a:r>
              <a:rPr lang="en-US" sz="1400" b="1" dirty="0" smtClean="0"/>
              <a:t> equivalent</a:t>
            </a:r>
            <a:r>
              <a:rPr lang="en-US" sz="1400" dirty="0" smtClean="0"/>
              <a:t> circuit with the portion of the circuit previously removed replaced between the terminals of the equivalent circuit</a:t>
            </a:r>
            <a:endParaRPr lang="en-US" sz="1400" dirty="0">
              <a:solidFill>
                <a:srgbClr val="281BD7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64920"/>
            <a:ext cx="3602033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38600"/>
            <a:ext cx="3665709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388620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Th</a:t>
            </a:r>
            <a:endParaRPr lang="en-US" baseline="-25000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4840" y="5775960"/>
            <a:ext cx="34137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471428" y="1295400"/>
            <a:ext cx="1252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281BD7"/>
                </a:solidFill>
              </a:rPr>
              <a:t>R</a:t>
            </a:r>
            <a:r>
              <a:rPr lang="en-US" sz="1600" b="1" baseline="-25000" dirty="0" smtClean="0">
                <a:solidFill>
                  <a:srgbClr val="281BD7"/>
                </a:solidFill>
              </a:rPr>
              <a:t>L</a:t>
            </a:r>
            <a:r>
              <a:rPr lang="en-US" sz="1600" b="1" dirty="0" smtClean="0">
                <a:solidFill>
                  <a:srgbClr val="281BD7"/>
                </a:solidFill>
              </a:rPr>
              <a:t> = 5 ohm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09547" y="1600200"/>
            <a:ext cx="828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281BD7"/>
                </a:solidFill>
              </a:rPr>
              <a:t>I</a:t>
            </a:r>
            <a:r>
              <a:rPr lang="en-US" sz="1600" b="1" baseline="-25000" dirty="0" err="1" smtClean="0">
                <a:solidFill>
                  <a:srgbClr val="281BD7"/>
                </a:solidFill>
              </a:rPr>
              <a:t>ab</a:t>
            </a:r>
            <a:r>
              <a:rPr lang="en-US" sz="1600" b="1" dirty="0" smtClean="0">
                <a:solidFill>
                  <a:srgbClr val="281BD7"/>
                </a:solidFill>
              </a:rPr>
              <a:t> = ? </a:t>
            </a:r>
          </a:p>
          <a:p>
            <a:r>
              <a:rPr lang="en-US" sz="1600" b="1" dirty="0" err="1" smtClean="0">
                <a:solidFill>
                  <a:srgbClr val="281BD7"/>
                </a:solidFill>
              </a:rPr>
              <a:t>V</a:t>
            </a:r>
            <a:r>
              <a:rPr lang="en-US" sz="1600" b="1" baseline="-25000" dirty="0" err="1" smtClean="0">
                <a:solidFill>
                  <a:srgbClr val="281BD7"/>
                </a:solidFill>
              </a:rPr>
              <a:t>ab</a:t>
            </a:r>
            <a:r>
              <a:rPr lang="en-US" sz="1600" b="1" dirty="0" smtClean="0">
                <a:solidFill>
                  <a:srgbClr val="281BD7"/>
                </a:solidFill>
              </a:rPr>
              <a:t> = ?</a:t>
            </a: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635</Words>
  <Application>Microsoft Office PowerPoint</Application>
  <PresentationFormat>On-screen Show (4:3)</PresentationFormat>
  <Paragraphs>98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UNIS Master</vt:lpstr>
      <vt:lpstr>Equation</vt:lpstr>
      <vt:lpstr>EEE 109  Electrical Circuits </vt:lpstr>
      <vt:lpstr>Network Theorems</vt:lpstr>
      <vt:lpstr>Topics to be Covered</vt:lpstr>
      <vt:lpstr>Superposition Thorem</vt:lpstr>
      <vt:lpstr>Superposition Principle</vt:lpstr>
      <vt:lpstr>Superposition Principle: Power</vt:lpstr>
      <vt:lpstr>Thevenin’s Theorem</vt:lpstr>
      <vt:lpstr>Thevenin’s Theorem</vt:lpstr>
      <vt:lpstr>How to find Thevenin Equivalent Circuit?</vt:lpstr>
      <vt:lpstr>Thevenin Equivalent Circuit</vt:lpstr>
      <vt:lpstr>Norton’s Theorem</vt:lpstr>
      <vt:lpstr>Norton’s Theorem</vt:lpstr>
      <vt:lpstr>Norton’s Theorem</vt:lpstr>
      <vt:lpstr>Maximum Power Transfer Theorem</vt:lpstr>
      <vt:lpstr>Maximum Power Transfer Theorem</vt:lpstr>
      <vt:lpstr>More on Maximum Power Transfer Theorem</vt:lpstr>
      <vt:lpstr>More on Maximum Power Transfer Theorem</vt:lpstr>
      <vt:lpstr>Slide 18</vt:lpstr>
      <vt:lpstr>Maximum Power Transfer Theorem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Forkan</cp:lastModifiedBy>
  <cp:revision>1980</cp:revision>
  <dcterms:created xsi:type="dcterms:W3CDTF">2010-01-29T23:28:42Z</dcterms:created>
  <dcterms:modified xsi:type="dcterms:W3CDTF">2015-05-20T17:30:02Z</dcterms:modified>
</cp:coreProperties>
</file>