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68" r:id="rId5"/>
    <p:sldId id="269" r:id="rId6"/>
    <p:sldId id="293" r:id="rId7"/>
    <p:sldId id="270" r:id="rId8"/>
    <p:sldId id="271" r:id="rId9"/>
    <p:sldId id="272" r:id="rId10"/>
    <p:sldId id="273" r:id="rId11"/>
    <p:sldId id="274" r:id="rId12"/>
    <p:sldId id="294" r:id="rId13"/>
    <p:sldId id="275" r:id="rId14"/>
    <p:sldId id="276" r:id="rId15"/>
    <p:sldId id="277" r:id="rId16"/>
    <p:sldId id="278" r:id="rId17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81BD7"/>
    <a:srgbClr val="2A1CE2"/>
    <a:srgbClr val="00682F"/>
    <a:srgbClr val="ED2B42"/>
    <a:srgbClr val="14497A"/>
    <a:srgbClr val="C2CD23"/>
    <a:srgbClr val="DA4D5C"/>
    <a:srgbClr val="FCDB95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25" autoAdjust="0"/>
    <p:restoredTop sz="90287" autoAdjust="0"/>
  </p:normalViewPr>
  <p:slideViewPr>
    <p:cSldViewPr showGuides="1">
      <p:cViewPr varScale="1">
        <p:scale>
          <a:sx n="67" d="100"/>
          <a:sy n="67" d="100"/>
        </p:scale>
        <p:origin x="-1368" y="-102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9/07/2015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7/9/2015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60648"/>
            <a:ext cx="8215338" cy="1676134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CSE 109</a:t>
            </a:r>
            <a:br>
              <a:rPr lang="en-GB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</a:t>
            </a:r>
            <a:r>
              <a:rPr lang="en-US" sz="4400" dirty="0" smtClean="0"/>
              <a:t>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04743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Example 1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76400"/>
            <a:ext cx="6020816" cy="3108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90600" y="4572000"/>
            <a:ext cx="3940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leads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40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lags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40°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90600" y="5486400"/>
            <a:ext cx="39401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Alternatively:</a:t>
            </a: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lags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(360° - 40°) = 320°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 leads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(360° - 40°) = 320°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447800"/>
            <a:ext cx="2160394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 2</a:t>
            </a:r>
            <a:endParaRPr lang="en-AU" sz="32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600" y="4572000"/>
            <a:ext cx="3940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leads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80°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lags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80° 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447800"/>
            <a:ext cx="2174823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371600"/>
            <a:ext cx="5518938" cy="2834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 3</a:t>
            </a:r>
            <a:endParaRPr lang="en-AU" sz="32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43000" y="2057400"/>
          <a:ext cx="2743200" cy="460375"/>
        </p:xfrm>
        <a:graphic>
          <a:graphicData uri="http://schemas.openxmlformats.org/presentationml/2006/ole">
            <p:oleObj spid="_x0000_s41986" name="Equation" r:id="rId4" imgW="1307532" imgH="215806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95800" y="1981200"/>
          <a:ext cx="2667000" cy="484188"/>
        </p:xfrm>
        <a:graphic>
          <a:graphicData uri="http://schemas.openxmlformats.org/presentationml/2006/ole">
            <p:oleObj spid="_x0000_s41987" name="Equation" r:id="rId5" imgW="1205977" imgH="215806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1295400"/>
            <a:ext cx="8839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Calculate the phase angle between </a:t>
            </a:r>
            <a:r>
              <a:rPr lang="en-US" sz="24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. State the phase relationship.</a:t>
            </a:r>
            <a:endParaRPr lang="en-US" sz="2400" dirty="0">
              <a:solidFill>
                <a:srgbClr val="281B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332656"/>
            <a:ext cx="7847013" cy="6334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Phase Relationship: Mathematical Approach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335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Trigonometric identities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409849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371600"/>
            <a:ext cx="3297783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352800"/>
            <a:ext cx="2847320" cy="26517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3368040"/>
            <a:ext cx="2378695" cy="26517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57200" y="5410200"/>
            <a:ext cx="2438400" cy="1006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/>
              <a:t>Angle:</a:t>
            </a:r>
          </a:p>
          <a:p>
            <a:pPr>
              <a:spcBef>
                <a:spcPct val="50000"/>
              </a:spcBef>
            </a:pPr>
            <a:r>
              <a:rPr lang="en-US" sz="1500" dirty="0"/>
              <a:t>-</a:t>
            </a:r>
            <a:r>
              <a:rPr lang="en-US" sz="1500" dirty="0" err="1"/>
              <a:t>ve</a:t>
            </a:r>
            <a:r>
              <a:rPr lang="en-US" sz="1500" dirty="0"/>
              <a:t> :: clockwise</a:t>
            </a:r>
          </a:p>
          <a:p>
            <a:pPr>
              <a:spcBef>
                <a:spcPct val="50000"/>
              </a:spcBef>
            </a:pPr>
            <a:r>
              <a:rPr lang="en-US" sz="1500" dirty="0"/>
              <a:t>+</a:t>
            </a:r>
            <a:r>
              <a:rPr lang="en-US" sz="1500" dirty="0" err="1"/>
              <a:t>ve</a:t>
            </a:r>
            <a:r>
              <a:rPr lang="en-US" sz="1500" dirty="0"/>
              <a:t> :: counterclockwise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3810000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81BD7"/>
                </a:solidFill>
              </a:rPr>
              <a:t>Graphical means of relating cosine and sine</a:t>
            </a:r>
            <a:endParaRPr lang="en-US" dirty="0">
              <a:solidFill>
                <a:srgbClr val="281BD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 3</a:t>
            </a:r>
            <a:endParaRPr lang="en-AU" sz="32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43000" y="2057400"/>
          <a:ext cx="2743200" cy="460375"/>
        </p:xfrm>
        <a:graphic>
          <a:graphicData uri="http://schemas.openxmlformats.org/presentationml/2006/ole">
            <p:oleObj spid="_x0000_s4098" name="Equation" r:id="rId4" imgW="1307532" imgH="215806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95800" y="1981200"/>
          <a:ext cx="2667000" cy="484188"/>
        </p:xfrm>
        <a:graphic>
          <a:graphicData uri="http://schemas.openxmlformats.org/presentationml/2006/ole">
            <p:oleObj spid="_x0000_s4099" name="Equation" r:id="rId5" imgW="1205977" imgH="215806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1295400"/>
            <a:ext cx="8839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Calculate the phase angle between </a:t>
            </a:r>
            <a:r>
              <a:rPr lang="en-US" sz="24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. State the phase relationship.</a:t>
            </a:r>
            <a:endParaRPr lang="en-US" sz="2400" dirty="0">
              <a:solidFill>
                <a:srgbClr val="281B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5943600"/>
            <a:ext cx="89154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endParaRPr lang="en-US" dirty="0" smtClean="0">
              <a:solidFill>
                <a:srgbClr val="281BD7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281BD7"/>
                </a:solidFill>
              </a:rPr>
              <a:t>Note: When comparing sinusoid, express them in the same form.</a:t>
            </a:r>
            <a:endParaRPr lang="el-GR" sz="1600" dirty="0">
              <a:solidFill>
                <a:srgbClr val="281BD7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154680"/>
            <a:ext cx="6021324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41652" y="28194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US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3200400"/>
            <a:ext cx="255516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84189" y="3657601"/>
          <a:ext cx="2182811" cy="404716"/>
        </p:xfrm>
        <a:graphic>
          <a:graphicData uri="http://schemas.openxmlformats.org/presentationml/2006/ole">
            <p:oleObj spid="_x0000_s4102" name="Equation" r:id="rId8" imgW="1180800" imgH="2156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" y="4338935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v1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- 40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4338935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v2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- 10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5029200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v1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v2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-30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638800"/>
            <a:ext cx="5334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leads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by 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i.e., 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lags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37012" y="3733800"/>
            <a:ext cx="2454588" cy="228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15" grpId="0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Example 4</a:t>
            </a:r>
            <a:endParaRPr lang="en-A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7901676" cy="14630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9085" y="4267200"/>
            <a:ext cx="371731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Reading</a:t>
            </a:r>
            <a:endParaRPr lang="en-A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Corcoran – Ch 2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Alexander – Ch 9 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056457" cy="202597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AC Circuits: Waveforms</a:t>
            </a:r>
            <a:endParaRPr lang="en-AU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Periodic and Alternating Waveforms</a:t>
            </a:r>
            <a:endParaRPr lang="en-AU" sz="3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284912" y="4572000"/>
            <a:ext cx="285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Alternating waveforms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5830669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Sinusoids are easy to generate and transmits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Easy to handle mathematically</a:t>
            </a:r>
            <a:endParaRPr lang="en-US" dirty="0"/>
          </a:p>
        </p:txBody>
      </p:sp>
      <p:pic>
        <p:nvPicPr>
          <p:cNvPr id="13" name="Picture 12" descr="acp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048000"/>
            <a:ext cx="4124566" cy="24688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289447"/>
            <a:ext cx="8839200" cy="6155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1600" dirty="0" smtClean="0"/>
              <a:t>A periodic function is one that satisfies f (t ) = f (t + </a:t>
            </a:r>
            <a:r>
              <a:rPr lang="en-US" sz="1600" dirty="0" err="1" smtClean="0"/>
              <a:t>nT</a:t>
            </a:r>
            <a:r>
              <a:rPr lang="en-US" sz="1600" dirty="0" smtClean="0"/>
              <a:t>), for all t and for all integers n.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 can have non-zero average value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2051447"/>
            <a:ext cx="88392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1600" dirty="0" smtClean="0"/>
              <a:t>Alternating current is a periodic current with zero average taken over a cycle</a:t>
            </a:r>
            <a:endParaRPr lang="en-US" sz="1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Sources of AC Power</a:t>
            </a:r>
            <a:endParaRPr lang="en-AU" sz="3200" dirty="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04800" y="1600200"/>
            <a:ext cx="8458202" cy="3925888"/>
            <a:chOff x="-272" y="1252"/>
            <a:chExt cx="5328" cy="2473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72" y="1252"/>
              <a:ext cx="5279" cy="201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-176" y="3318"/>
              <a:ext cx="523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Various </a:t>
              </a:r>
              <a:r>
                <a:rPr lang="en-US" dirty="0"/>
                <a:t>sources of ac power: (a) generating plant; (b) portable ac generator; (c) wind-power station; (d) solar panel; (e) function generator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3000" y="332656"/>
            <a:ext cx="7770813" cy="734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Sinusoids: </a:t>
            </a:r>
            <a:r>
              <a:rPr lang="en-US" sz="3200" dirty="0" smtClean="0"/>
              <a:t>Characteristics and Definitions</a:t>
            </a:r>
            <a:endParaRPr lang="en-A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5288793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267200"/>
            <a:ext cx="5584817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3000" y="332656"/>
            <a:ext cx="7770813" cy="734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Sinusoids: </a:t>
            </a:r>
            <a:r>
              <a:rPr lang="en-US" sz="3200" dirty="0" smtClean="0"/>
              <a:t>Characteristics and Definitions</a:t>
            </a:r>
            <a:endParaRPr lang="en-AU" sz="3200" dirty="0"/>
          </a:p>
        </p:txBody>
      </p:sp>
      <p:grpSp>
        <p:nvGrpSpPr>
          <p:cNvPr id="2" name="Group 3"/>
          <p:cNvGrpSpPr/>
          <p:nvPr/>
        </p:nvGrpSpPr>
        <p:grpSpPr>
          <a:xfrm>
            <a:off x="60327" y="1978025"/>
            <a:ext cx="5895911" cy="3649107"/>
            <a:chOff x="811215" y="1978025"/>
            <a:chExt cx="5895911" cy="364910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1215" y="1978025"/>
              <a:ext cx="5895911" cy="31089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03288" y="5257800"/>
              <a:ext cx="5618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Important </a:t>
              </a:r>
              <a:r>
                <a:rPr lang="en-US" dirty="0"/>
                <a:t>parameters for a </a:t>
              </a:r>
              <a:r>
                <a:rPr lang="en-US" dirty="0" smtClean="0"/>
                <a:t>sinusoidal voltage</a:t>
              </a:r>
              <a:endParaRPr lang="en-US" dirty="0"/>
            </a:p>
          </p:txBody>
        </p:sp>
      </p:grp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200" y="2286000"/>
            <a:ext cx="2362200" cy="350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Waveform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Instantaneous value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Peak amplitude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Peak value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Peak-to-peak value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Periodic waveform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Period (</a:t>
            </a:r>
            <a:r>
              <a:rPr lang="en-US" sz="1800" i="1" dirty="0"/>
              <a:t>T</a:t>
            </a:r>
            <a:r>
              <a:rPr lang="en-US" sz="1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Cycle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Frequency (f)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514600" y="17526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T1 = T2 = T3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Sinusoids: </a:t>
            </a:r>
            <a:r>
              <a:rPr lang="en-US" sz="3200" dirty="0" smtClean="0"/>
              <a:t>Cycle, Period and Frequency</a:t>
            </a:r>
            <a:endParaRPr lang="en-AU" sz="3200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9600" y="1371600"/>
            <a:ext cx="5867401" cy="1893889"/>
            <a:chOff x="448" y="1815"/>
            <a:chExt cx="3696" cy="119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" y="1815"/>
              <a:ext cx="3497" cy="9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48" y="2775"/>
              <a:ext cx="36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Defining </a:t>
              </a:r>
              <a:r>
                <a:rPr lang="en-US" dirty="0"/>
                <a:t>the cycle and period of a sinusoidal </a:t>
              </a:r>
              <a:r>
                <a:rPr lang="en-US" dirty="0" smtClean="0"/>
                <a:t>waveform</a:t>
              </a:r>
              <a:endParaRPr 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832" y="5471160"/>
            <a:ext cx="1134568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566160"/>
            <a:ext cx="5584817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5791200"/>
            <a:ext cx="1320620" cy="3657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209800" y="5715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726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rad</a:t>
            </a:r>
            <a:r>
              <a:rPr lang="en-US" dirty="0" smtClean="0"/>
              <a:t>/s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1" y="3718560"/>
            <a:ext cx="257034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Phase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2514600"/>
            <a:ext cx="28956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ωt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1600200"/>
            <a:ext cx="4847922" cy="2259013"/>
            <a:chOff x="1219200" y="2514600"/>
            <a:chExt cx="4847922" cy="225901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514600"/>
              <a:ext cx="4733925" cy="225901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638800" y="3810000"/>
              <a:ext cx="4283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ωt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2667000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9200" y="3200400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3237" y="4191000"/>
            <a:ext cx="4744563" cy="2011680"/>
            <a:chOff x="1170159" y="4419599"/>
            <a:chExt cx="4744563" cy="2011680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400" y="4419599"/>
              <a:ext cx="4445228" cy="20116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5486400" y="5498068"/>
              <a:ext cx="4283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ωt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02262" y="4431268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0159" y="5421868"/>
              <a:ext cx="5709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67400" y="4953000"/>
            <a:ext cx="28956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ωt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Phase Relationship</a:t>
            </a:r>
            <a:endParaRPr lang="en-AU" sz="3200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799" y="1270001"/>
            <a:ext cx="8686801" cy="2376488"/>
            <a:chOff x="1380" y="1872"/>
            <a:chExt cx="5472" cy="1497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8" y="1872"/>
              <a:ext cx="2718" cy="13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380" y="3136"/>
              <a:ext cx="54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i="1" dirty="0" smtClean="0"/>
                <a:t>Phase </a:t>
              </a:r>
              <a:r>
                <a:rPr lang="en-US" i="1" dirty="0"/>
                <a:t>relationship between a sine wave and a cosine </a:t>
              </a:r>
              <a:r>
                <a:rPr lang="en-US" i="1" dirty="0" smtClean="0"/>
                <a:t>wave (</a:t>
              </a:r>
              <a:r>
                <a:rPr lang="en-US" i="1" dirty="0" err="1" smtClean="0"/>
                <a:t>Quadrature</a:t>
              </a:r>
              <a:r>
                <a:rPr lang="en-US" i="1" dirty="0" smtClean="0"/>
                <a:t> phase)</a:t>
              </a:r>
              <a:endParaRPr lang="en-US" i="1" dirty="0"/>
            </a:p>
          </p:txBody>
        </p:sp>
      </p:grpSp>
      <p:pic>
        <p:nvPicPr>
          <p:cNvPr id="7" name="Picture 6" descr="Making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810000"/>
            <a:ext cx="2785679" cy="2377440"/>
          </a:xfrm>
          <a:prstGeom prst="rect">
            <a:avLst/>
          </a:prstGeom>
        </p:spPr>
      </p:pic>
      <p:pic>
        <p:nvPicPr>
          <p:cNvPr id="10" name="Picture 9" descr="help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4191000"/>
            <a:ext cx="3524250" cy="2028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6107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phase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6019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of phase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449</Words>
  <Application>Microsoft Office PowerPoint</Application>
  <PresentationFormat>On-screen Show (4:3)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UNIS Master</vt:lpstr>
      <vt:lpstr>Equation</vt:lpstr>
      <vt:lpstr>CSE 109  Electrical Circuits </vt:lpstr>
      <vt:lpstr>AC Circuits: Waveforms</vt:lpstr>
      <vt:lpstr>Periodic and Alternating Waveforms</vt:lpstr>
      <vt:lpstr>Sources of AC Power</vt:lpstr>
      <vt:lpstr>Sinusoids: Characteristics and Definitions</vt:lpstr>
      <vt:lpstr>Sinusoids: Characteristics and Definitions</vt:lpstr>
      <vt:lpstr>Sinusoids: Cycle, Period and Frequency</vt:lpstr>
      <vt:lpstr>Phase</vt:lpstr>
      <vt:lpstr>Phase Relationship</vt:lpstr>
      <vt:lpstr>Example 1</vt:lpstr>
      <vt:lpstr>Example 2</vt:lpstr>
      <vt:lpstr>Example 3</vt:lpstr>
      <vt:lpstr>Phase Relationship: Mathematical Approach</vt:lpstr>
      <vt:lpstr>Example 3</vt:lpstr>
      <vt:lpstr>Example 4</vt:lpstr>
      <vt:lpstr>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mfuddin</cp:lastModifiedBy>
  <cp:revision>1508</cp:revision>
  <dcterms:created xsi:type="dcterms:W3CDTF">2010-01-29T23:28:42Z</dcterms:created>
  <dcterms:modified xsi:type="dcterms:W3CDTF">2015-07-09T04:29:32Z</dcterms:modified>
</cp:coreProperties>
</file>