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79" r:id="rId4"/>
    <p:sldId id="278" r:id="rId5"/>
    <p:sldId id="280" r:id="rId6"/>
    <p:sldId id="290" r:id="rId7"/>
    <p:sldId id="282" r:id="rId8"/>
    <p:sldId id="291" r:id="rId9"/>
    <p:sldId id="293" r:id="rId10"/>
    <p:sldId id="294" r:id="rId11"/>
    <p:sldId id="296" r:id="rId12"/>
    <p:sldId id="298" r:id="rId13"/>
    <p:sldId id="299" r:id="rId14"/>
    <p:sldId id="300" r:id="rId15"/>
    <p:sldId id="301" r:id="rId16"/>
    <p:sldId id="303" r:id="rId17"/>
    <p:sldId id="306" r:id="rId18"/>
    <p:sldId id="302" r:id="rId19"/>
    <p:sldId id="307" r:id="rId20"/>
    <p:sldId id="304" r:id="rId21"/>
    <p:sldId id="289" r:id="rId22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81BD7"/>
    <a:srgbClr val="00682F"/>
    <a:srgbClr val="2A1CE2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0287" autoAdjust="0"/>
  </p:normalViewPr>
  <p:slideViewPr>
    <p:cSldViewPr showGuides="1">
      <p:cViewPr>
        <p:scale>
          <a:sx n="66" d="100"/>
          <a:sy n="66" d="100"/>
        </p:scale>
        <p:origin x="-1398" y="-126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9/07/2015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7/9/2015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C-Branch: Power</a:t>
            </a:r>
            <a:endParaRPr lang="en-AU" sz="3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4133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399" y="3810000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power </a:t>
            </a:r>
            <a:r>
              <a:rPr lang="en-US" dirty="0" smtClean="0"/>
              <a:t>: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avg</a:t>
            </a:r>
            <a:r>
              <a:rPr lang="en-US" baseline="-25000" dirty="0" smtClean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5095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chemeClr val="tx1"/>
                </a:solidFill>
              </a:rPr>
              <a:t>R-L Branch</a:t>
            </a:r>
            <a:endParaRPr lang="en-AU" sz="5400" b="1" dirty="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259519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" y="1371600"/>
            <a:ext cx="3467100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026" y="1752600"/>
            <a:ext cx="5418294" cy="43891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R-L: Impedance</a:t>
            </a:r>
            <a:endParaRPr lang="en-AU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799"/>
            <a:ext cx="7519964" cy="15544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9518" y="3383340"/>
            <a:ext cx="840108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Symbol"/>
              <a:buChar char="Þ"/>
            </a:pPr>
            <a:r>
              <a:rPr lang="en-US" sz="2800" dirty="0" smtClean="0"/>
              <a:t>Voltage lead current by an angle: </a:t>
            </a:r>
            <a:r>
              <a:rPr lang="el-GR" sz="2800" dirty="0" smtClean="0"/>
              <a:t>θ</a:t>
            </a:r>
            <a:r>
              <a:rPr lang="en-US" sz="2800" dirty="0" smtClean="0"/>
              <a:t> = tan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(</a:t>
            </a:r>
            <a:r>
              <a:rPr lang="el-GR" sz="2800" dirty="0" smtClean="0"/>
              <a:t>ω</a:t>
            </a:r>
            <a:r>
              <a:rPr lang="en-US" sz="2800" dirty="0" smtClean="0"/>
              <a:t>L/R)</a:t>
            </a:r>
          </a:p>
          <a:p>
            <a:endParaRPr lang="en-US" sz="2800" dirty="0" smtClean="0"/>
          </a:p>
          <a:p>
            <a:pPr>
              <a:buFont typeface="Symbol"/>
              <a:buChar char="Þ"/>
            </a:pPr>
            <a:r>
              <a:rPr lang="en-US" sz="28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0</a:t>
            </a:r>
            <a:r>
              <a:rPr lang="en-US" sz="4000" baseline="30000" dirty="0" smtClean="0">
                <a:solidFill>
                  <a:srgbClr val="FF0000"/>
                </a:solidFill>
              </a:rPr>
              <a:t>o</a:t>
            </a:r>
            <a:r>
              <a:rPr lang="en-US" sz="4000" dirty="0" smtClean="0">
                <a:solidFill>
                  <a:srgbClr val="FF0000"/>
                </a:solidFill>
              </a:rPr>
              <a:t> ≤ </a:t>
            </a:r>
            <a:r>
              <a:rPr lang="el-GR" sz="4000" dirty="0" smtClean="0">
                <a:solidFill>
                  <a:srgbClr val="FF0000"/>
                </a:solidFill>
              </a:rPr>
              <a:t>θ</a:t>
            </a:r>
            <a:r>
              <a:rPr lang="en-US" sz="4000" dirty="0" smtClean="0">
                <a:solidFill>
                  <a:srgbClr val="FF0000"/>
                </a:solidFill>
              </a:rPr>
              <a:t> ≤ 90</a:t>
            </a:r>
            <a:r>
              <a:rPr lang="en-US" sz="4000" baseline="30000" dirty="0" smtClean="0">
                <a:solidFill>
                  <a:srgbClr val="FF0000"/>
                </a:solidFill>
              </a:rPr>
              <a:t>o</a:t>
            </a:r>
            <a:endParaRPr lang="en-US" sz="40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R-L: Power</a:t>
            </a:r>
            <a:endParaRPr lang="en-AU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36576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295401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Power: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2" y="1600200"/>
            <a:ext cx="604191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038600"/>
            <a:ext cx="3599297" cy="12801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Real Power, Reactive Power and VA</a:t>
            </a:r>
            <a:endParaRPr lang="en-AU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1371600"/>
            <a:ext cx="7058025" cy="638175"/>
            <a:chOff x="304800" y="1371600"/>
            <a:chExt cx="7058025" cy="638175"/>
          </a:xfrm>
        </p:grpSpPr>
        <p:sp>
          <p:nvSpPr>
            <p:cNvPr id="4" name="Rectangle 3"/>
            <p:cNvSpPr/>
            <p:nvPr/>
          </p:nvSpPr>
          <p:spPr>
            <a:xfrm>
              <a:off x="304800" y="1447800"/>
              <a:ext cx="3595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Instantaneous Real Power:        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1371600"/>
              <a:ext cx="37814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Rectangle 5"/>
          <p:cNvSpPr/>
          <p:nvPr/>
        </p:nvSpPr>
        <p:spPr>
          <a:xfrm>
            <a:off x="304800" y="2209800"/>
            <a:ext cx="2488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Real Power /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 Power: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" y="2962870"/>
            <a:ext cx="3962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Instantaneous Reactive / </a:t>
            </a:r>
            <a:r>
              <a:rPr lang="en-US" dirty="0" err="1" smtClean="0">
                <a:solidFill>
                  <a:srgbClr val="FF0000"/>
                </a:solidFill>
              </a:rPr>
              <a:t>Instantaneou</a:t>
            </a:r>
            <a:r>
              <a:rPr lang="en-US" dirty="0" smtClean="0">
                <a:solidFill>
                  <a:srgbClr val="FF0000"/>
                </a:solidFill>
              </a:rPr>
              <a:t> Quadrature Power / Instantaneous Reactive Volt-Ampere: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886200"/>
            <a:ext cx="358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Reactive Power</a:t>
            </a:r>
            <a:r>
              <a:rPr lang="en-US" dirty="0" smtClean="0"/>
              <a:t>:</a:t>
            </a:r>
            <a:r>
              <a:rPr lang="en-US" sz="2400" b="1" dirty="0" smtClean="0"/>
              <a:t> zero </a:t>
            </a:r>
            <a:endParaRPr lang="en-US" b="1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057400"/>
            <a:ext cx="1943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115270"/>
            <a:ext cx="2019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04800" y="4343400"/>
            <a:ext cx="4416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Reactive Power / Reactive Volt-Ampere: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638800"/>
            <a:ext cx="4533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1000" y="510540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Volt-Ampere: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5029200"/>
            <a:ext cx="31432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7696200" y="1447800"/>
            <a:ext cx="80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(Watt)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2209800"/>
            <a:ext cx="80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(Watt)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0400" y="3191470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(VAR)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4257675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(VAR)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76800" y="5791200"/>
            <a:ext cx="62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(VA)</a:t>
            </a:r>
            <a:endParaRPr lang="en-US" dirty="0"/>
          </a:p>
        </p:txBody>
      </p: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4181475"/>
            <a:ext cx="1066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5857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1" dirty="0" smtClean="0">
                <a:solidFill>
                  <a:schemeClr val="tx1"/>
                </a:solidFill>
              </a:rPr>
              <a:t>R-L-C Branch</a:t>
            </a:r>
            <a:endParaRPr lang="en-AU" sz="6000" b="1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4182" y="1295400"/>
            <a:ext cx="3401218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219200"/>
            <a:ext cx="26098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343150"/>
            <a:ext cx="4924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3352800"/>
            <a:ext cx="4743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4800" y="3124200"/>
            <a:ext cx="15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Writing KVL,</a:t>
            </a:r>
            <a:endParaRPr lang="en-US" b="1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962400"/>
            <a:ext cx="4067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95875" y="4191000"/>
            <a:ext cx="3971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" y="4648200"/>
          <a:ext cx="4366260" cy="914400"/>
        </p:xfrm>
        <a:graphic>
          <a:graphicData uri="http://schemas.openxmlformats.org/presentationml/2006/ole">
            <p:oleObj spid="_x0000_s24584" name="Equation" r:id="rId10" imgW="2425680" imgH="50796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352550" y="5562600"/>
          <a:ext cx="2000250" cy="922337"/>
        </p:xfrm>
        <a:graphic>
          <a:graphicData uri="http://schemas.openxmlformats.org/presentationml/2006/ole">
            <p:oleObj spid="_x0000_s24585" name="Equation" r:id="rId11" imgW="1320480" imgH="6094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117" y="59552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where,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4724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R-L-C Branch</a:t>
            </a:r>
            <a:endParaRPr lang="en-AU" sz="3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1276350"/>
            <a:ext cx="5558589" cy="10058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2954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Impedance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895600"/>
            <a:ext cx="5898794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Font typeface="Symbol"/>
              <a:buChar char="Þ"/>
            </a:pPr>
            <a:r>
              <a:rPr lang="en-US" sz="2800" dirty="0" smtClean="0"/>
              <a:t> Voltage lead current by an angle:</a:t>
            </a:r>
          </a:p>
          <a:p>
            <a:r>
              <a:rPr lang="en-US" sz="2800" dirty="0" smtClean="0"/>
              <a:t> </a:t>
            </a:r>
          </a:p>
          <a:p>
            <a:pPr>
              <a:buFont typeface="Symbol"/>
              <a:buChar char="Þ"/>
            </a:pPr>
            <a:endParaRPr lang="en-US" sz="2800" dirty="0" smtClean="0"/>
          </a:p>
          <a:p>
            <a:pPr>
              <a:buFont typeface="Symbol"/>
              <a:buChar char="Þ"/>
            </a:pPr>
            <a:endParaRPr lang="en-US" sz="2800" dirty="0" smtClean="0"/>
          </a:p>
          <a:p>
            <a:endParaRPr lang="en-US" sz="2800" dirty="0" smtClean="0"/>
          </a:p>
          <a:p>
            <a:pPr>
              <a:buFont typeface="Symbol"/>
              <a:buChar char="Þ"/>
            </a:pPr>
            <a:r>
              <a:rPr lang="en-US" sz="28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- 90</a:t>
            </a:r>
            <a:r>
              <a:rPr lang="en-US" sz="4000" baseline="30000" dirty="0" smtClean="0">
                <a:solidFill>
                  <a:srgbClr val="FF0000"/>
                </a:solidFill>
              </a:rPr>
              <a:t>o</a:t>
            </a:r>
            <a:r>
              <a:rPr lang="en-US" sz="4000" dirty="0" smtClean="0">
                <a:solidFill>
                  <a:srgbClr val="FF0000"/>
                </a:solidFill>
              </a:rPr>
              <a:t> ≤ </a:t>
            </a:r>
            <a:r>
              <a:rPr lang="el-GR" sz="4000" dirty="0" smtClean="0">
                <a:solidFill>
                  <a:srgbClr val="FF0000"/>
                </a:solidFill>
              </a:rPr>
              <a:t>θ</a:t>
            </a:r>
            <a:r>
              <a:rPr lang="en-US" sz="4000" dirty="0" smtClean="0">
                <a:solidFill>
                  <a:srgbClr val="FF0000"/>
                </a:solidFill>
              </a:rPr>
              <a:t> ≤ + 90</a:t>
            </a:r>
            <a:r>
              <a:rPr lang="en-US" sz="4000" baseline="30000" dirty="0" smtClean="0">
                <a:solidFill>
                  <a:srgbClr val="FF0000"/>
                </a:solidFill>
              </a:rPr>
              <a:t>o</a:t>
            </a:r>
            <a:endParaRPr lang="en-US" sz="4000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523999" y="3505200"/>
          <a:ext cx="2974556" cy="1371600"/>
        </p:xfrm>
        <a:graphic>
          <a:graphicData uri="http://schemas.openxmlformats.org/presentationml/2006/ole">
            <p:oleObj spid="_x0000_s38914" name="Equation" r:id="rId5" imgW="1320480" imgH="6094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R-L-C Branch</a:t>
            </a:r>
            <a:endParaRPr lang="en-AU" sz="32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276350"/>
            <a:ext cx="5558589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12954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Impedance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399" y="2263914"/>
            <a:ext cx="883920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en-US" sz="2000" b="1" dirty="0" smtClean="0">
                <a:solidFill>
                  <a:srgbClr val="00B050"/>
                </a:solidFill>
              </a:rPr>
              <a:t> All the impedance functions derived so far are directly deducible from this general equation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5010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52400" y="3048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Symbol"/>
              <a:buChar char="Þ"/>
            </a:pPr>
            <a:r>
              <a:rPr lang="en-US" dirty="0" smtClean="0"/>
              <a:t> For example: Setting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dirty="0" smtClean="0"/>
              <a:t>, we can derive the expression for an RC branch as follow: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572000"/>
            <a:ext cx="26058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Important Note: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5105400"/>
            <a:ext cx="8924174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buFont typeface="Symbol"/>
              <a:buChar char="Þ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1/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C: RLC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branch is equivalent to an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branch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solidFill>
                  <a:srgbClr val="281BD7"/>
                </a:solidFill>
              </a:rPr>
              <a:t> </a:t>
            </a:r>
            <a:r>
              <a:rPr lang="el-GR" sz="28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L &lt;</a:t>
            </a:r>
            <a:r>
              <a:rPr lang="en-US" sz="28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1/</a:t>
            </a:r>
            <a:r>
              <a:rPr lang="el-GR" sz="28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8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C: RLC</a:t>
            </a:r>
            <a:r>
              <a:rPr lang="en-US" sz="28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branch is equivalent to an </a:t>
            </a:r>
            <a:r>
              <a:rPr lang="en-US" sz="2800" i="1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sz="2800" dirty="0" smtClean="0">
                <a:solidFill>
                  <a:srgbClr val="281BD7"/>
                </a:solidFill>
                <a:latin typeface="Times New Roman" pitchFamily="18" charset="0"/>
                <a:cs typeface="Times New Roman" pitchFamily="18" charset="0"/>
              </a:rPr>
              <a:t> branch</a:t>
            </a:r>
          </a:p>
          <a:p>
            <a:pPr>
              <a:buFont typeface="Symbol"/>
              <a:buChar char="Þ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 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1/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C: RLC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branch is equivalent to a pure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branch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9994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R-L-C Branch: Real Power, Reactive Power and VA</a:t>
            </a:r>
            <a:endParaRPr lang="en-AU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048000"/>
            <a:ext cx="7966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All Expressions are same as those of R-L branch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Important Note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44" y="1314271"/>
            <a:ext cx="873348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Lagging / Leading Load: </a:t>
            </a:r>
          </a:p>
          <a:p>
            <a:pPr lvl="1">
              <a:buFont typeface="Wingdings" pitchFamily="2" charset="2"/>
              <a:buChar char="Ø"/>
            </a:pPr>
            <a:r>
              <a:rPr lang="en-US" sz="3600" dirty="0" smtClean="0"/>
              <a:t> Determined by the lag/lead of current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" y="4038600"/>
            <a:ext cx="7639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Leading  Load / Leading </a:t>
            </a:r>
            <a:r>
              <a:rPr lang="en-US" sz="2400" b="1" dirty="0" err="1" smtClean="0">
                <a:solidFill>
                  <a:srgbClr val="FF0000"/>
                </a:solidFill>
              </a:rPr>
              <a:t>pf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Current leads voltage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Capacitive circuit (i.e.,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1/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50" y="2819400"/>
            <a:ext cx="757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Lagging Load / Lagging </a:t>
            </a:r>
            <a:r>
              <a:rPr lang="en-US" sz="2400" b="1" dirty="0" err="1" smtClean="0">
                <a:solidFill>
                  <a:srgbClr val="FF0000"/>
                </a:solidFill>
              </a:rPr>
              <a:t>pf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Current lags voltage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Inductive circuit (i.e.,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1/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5181600"/>
            <a:ext cx="7639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Unity </a:t>
            </a:r>
            <a:r>
              <a:rPr lang="en-US" sz="2400" b="1" dirty="0" err="1" smtClean="0">
                <a:solidFill>
                  <a:srgbClr val="FF0000"/>
                </a:solidFill>
              </a:rPr>
              <a:t>pf</a:t>
            </a:r>
            <a:r>
              <a:rPr lang="en-US" sz="2400" b="1" dirty="0" smtClean="0">
                <a:solidFill>
                  <a:srgbClr val="FF0000"/>
                </a:solidFill>
              </a:rPr>
              <a:t> Load: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Current and voltage in phase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Resistive circuit (i.e.,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1/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400" y="3893403"/>
            <a:ext cx="3200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rgbClr val="281BD7"/>
                </a:solidFill>
              </a:rPr>
              <a:t>Most of the practical loads are inductive</a:t>
            </a:r>
            <a:endParaRPr lang="en-US" b="1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057401"/>
            <a:ext cx="7056457" cy="32004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AC Circuits: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R, L, C Circuits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281BD7"/>
                </a:solidFill>
              </a:rPr>
              <a:t>(Chapter 2 – </a:t>
            </a:r>
            <a:r>
              <a:rPr lang="en-US" sz="4000" dirty="0" err="1" smtClean="0">
                <a:solidFill>
                  <a:srgbClr val="281BD7"/>
                </a:solidFill>
              </a:rPr>
              <a:t>Corcoron</a:t>
            </a:r>
            <a:r>
              <a:rPr lang="en-US" sz="4000" dirty="0" smtClean="0">
                <a:solidFill>
                  <a:srgbClr val="281BD7"/>
                </a:solidFill>
              </a:rPr>
              <a:t>)</a:t>
            </a:r>
            <a:endParaRPr lang="en-AU" sz="5400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90172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187" y="1295400"/>
            <a:ext cx="8792565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6" y="1371600"/>
            <a:ext cx="8728664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304800" y="2667000"/>
            <a:ext cx="8087748" cy="3550920"/>
            <a:chOff x="304800" y="2667000"/>
            <a:chExt cx="8087748" cy="3550920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2743200"/>
              <a:ext cx="7706748" cy="347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304800" y="2667000"/>
              <a:ext cx="1524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281BD7"/>
                  </a:solidFill>
                </a:rPr>
                <a:t>Solution</a:t>
              </a:r>
              <a:endParaRPr lang="en-US" sz="2400" b="1" dirty="0">
                <a:solidFill>
                  <a:srgbClr val="281BD7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191000"/>
              <a:ext cx="9144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281BD7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88605" y="7983742"/>
            <a:ext cx="249208" cy="214314"/>
          </a:xfrm>
        </p:spPr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Impedance, </a:t>
            </a:r>
            <a:r>
              <a:rPr lang="en-US" sz="3200" b="1" dirty="0" smtClean="0"/>
              <a:t>Z</a:t>
            </a:r>
            <a:endParaRPr lang="en-A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86412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“</a:t>
            </a:r>
            <a:r>
              <a:rPr lang="en-US" b="1" dirty="0" smtClean="0"/>
              <a:t>Impedance function” </a:t>
            </a:r>
            <a:r>
              <a:rPr lang="en-US" dirty="0" smtClean="0"/>
              <a:t>or simply </a:t>
            </a:r>
            <a:r>
              <a:rPr lang="en-US" b="1" dirty="0" smtClean="0"/>
              <a:t>“Impedance ”</a:t>
            </a:r>
            <a:r>
              <a:rPr lang="en-US" dirty="0" smtClean="0"/>
              <a:t> - </a:t>
            </a:r>
          </a:p>
          <a:p>
            <a:pPr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 smtClean="0"/>
              <a:t> Relates voltage and currents in AC circuits</a:t>
            </a:r>
          </a:p>
          <a:p>
            <a:pPr>
              <a:lnSpc>
                <a:spcPct val="125000"/>
              </a:lnSpc>
            </a:pPr>
            <a:endParaRPr lang="en-US" dirty="0" smtClean="0"/>
          </a:p>
          <a:p>
            <a:pPr>
              <a:lnSpc>
                <a:spcPct val="125000"/>
              </a:lnSpc>
              <a:buFont typeface="Wingdings" pitchFamily="2" charset="2"/>
              <a:buChar char="q"/>
            </a:pPr>
            <a:r>
              <a:rPr lang="en-US" dirty="0" smtClean="0"/>
              <a:t> Must tell two things:</a:t>
            </a:r>
          </a:p>
          <a:p>
            <a:pPr marL="800100" lvl="1" indent="-342900">
              <a:lnSpc>
                <a:spcPct val="125000"/>
              </a:lnSpc>
              <a:buAutoNum type="arabicParenBoth"/>
            </a:pPr>
            <a:r>
              <a:rPr lang="en-US" dirty="0" smtClean="0"/>
              <a:t>Ratio of peak voltage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) to peak 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</a:p>
          <a:p>
            <a:pPr marL="800100" lvl="1" indent="-342900">
              <a:lnSpc>
                <a:spcPct val="125000"/>
              </a:lnSpc>
              <a:buAutoNum type="arabicParenBoth"/>
            </a:pPr>
            <a:r>
              <a:rPr lang="en-US" dirty="0" smtClean="0"/>
              <a:t>Phase relationship between voltage and current wave forms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/>
          </p:cNvGraphicFramePr>
          <p:nvPr/>
        </p:nvGraphicFramePr>
        <p:xfrm>
          <a:off x="3048000" y="2794000"/>
          <a:ext cx="6096000" cy="4064000"/>
        </p:xfrm>
        <a:graphic>
          <a:graphicData uri="http://schemas.openxmlformats.org/presentationml/2006/ole">
            <p:oleObj spid="_x0000_s1026" name="Equation" r:id="rId4" imgW="0" imgH="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81000" y="3824288"/>
          <a:ext cx="4143375" cy="2195512"/>
        </p:xfrm>
        <a:graphic>
          <a:graphicData uri="http://schemas.openxmlformats.org/presentationml/2006/ole">
            <p:oleObj spid="_x0000_s1028" name="Equation" r:id="rId5" imgW="1676160" imgH="88884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10200" y="5029200"/>
            <a:ext cx="2549096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 dirty="0" smtClean="0"/>
              <a:t>+ angle: Voltage leads</a:t>
            </a:r>
          </a:p>
          <a:p>
            <a:r>
              <a:rPr lang="en-US" sz="2800" baseline="-25000" dirty="0" smtClean="0"/>
              <a:t> - angle: Current leads</a:t>
            </a:r>
            <a:endParaRPr lang="en-US" sz="2800" baseline="-25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332656"/>
            <a:ext cx="7923213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Elementary Circuit Arrangements Using R, L, C</a:t>
            </a:r>
            <a:endParaRPr lang="en-A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8663090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i="1" dirty="0" smtClean="0">
                <a:solidFill>
                  <a:schemeClr val="tx1"/>
                </a:solidFill>
              </a:rPr>
              <a:t>R </a:t>
            </a:r>
            <a:r>
              <a:rPr lang="en-US" sz="4400" b="1" dirty="0" smtClean="0">
                <a:solidFill>
                  <a:schemeClr val="tx1"/>
                </a:solidFill>
              </a:rPr>
              <a:t>(Pure Resistive) Branch</a:t>
            </a:r>
            <a:endParaRPr lang="en-AU" sz="4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2802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buFont typeface="Symbol"/>
              <a:buChar char="Þ"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43200" y="4876800"/>
          <a:ext cx="2743200" cy="941486"/>
        </p:xfrm>
        <a:graphic>
          <a:graphicData uri="http://schemas.openxmlformats.org/presentationml/2006/ole">
            <p:oleObj spid="_x0000_s3075" name="Equation" r:id="rId4" imgW="125712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2790" y="5791200"/>
            <a:ext cx="805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Symbol"/>
              <a:buChar char="Þ"/>
            </a:pPr>
            <a:r>
              <a:rPr lang="en-US" sz="2800" dirty="0" smtClean="0">
                <a:solidFill>
                  <a:srgbClr val="FF0000"/>
                </a:solidFill>
              </a:rPr>
              <a:t> Current wave in time phase with voltage wave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942" y="3576935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/R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643735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Impedance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371600"/>
            <a:ext cx="4779646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i="1" dirty="0" smtClean="0"/>
              <a:t>R </a:t>
            </a:r>
            <a:r>
              <a:rPr lang="en-US" sz="3200" dirty="0" smtClean="0"/>
              <a:t>(Pure Resistive) Branch</a:t>
            </a:r>
            <a:endParaRPr lang="en-A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555" y="1371600"/>
            <a:ext cx="3505645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198120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57600"/>
            <a:ext cx="49552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Instantaneous Power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 v(t)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(1/2)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879068"/>
            <a:ext cx="3473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Power: 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avg</a:t>
            </a:r>
            <a:r>
              <a:rPr lang="en-US" dirty="0" smtClean="0"/>
              <a:t> =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dirty="0" smtClean="0"/>
              <a:t> / 2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600" y="509583"/>
            <a:ext cx="7923213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 smtClean="0">
                <a:solidFill>
                  <a:schemeClr val="tx1"/>
                </a:solidFill>
              </a:rPr>
              <a:t>L-Branch</a:t>
            </a:r>
            <a:endParaRPr lang="en-AU" sz="4800" b="1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341120"/>
            <a:ext cx="426348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2" y="1295400"/>
            <a:ext cx="2455925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26" y="2743200"/>
            <a:ext cx="309517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581400"/>
            <a:ext cx="592182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4419600"/>
            <a:ext cx="2455653" cy="6400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5364480"/>
            <a:ext cx="3282460" cy="7315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4572000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Impedance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822" y="5334000"/>
            <a:ext cx="1657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Inductive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Reactance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495800"/>
            <a:ext cx="213391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leads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90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L-Branch: Power </a:t>
            </a:r>
            <a:endParaRPr lang="en-AU" sz="4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295400"/>
            <a:ext cx="6343650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133600"/>
            <a:ext cx="4008307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889760"/>
            <a:ext cx="2858705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14400" y="3657600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Power: 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avg</a:t>
            </a:r>
            <a:r>
              <a:rPr lang="en-US" dirty="0" smtClean="0"/>
              <a:t> = </a:t>
            </a:r>
            <a:r>
              <a:rPr lang="en-US" i="1" dirty="0" smtClean="0"/>
              <a:t>0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433383"/>
            <a:ext cx="7056457" cy="633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 smtClean="0">
                <a:solidFill>
                  <a:schemeClr val="tx1"/>
                </a:solidFill>
              </a:rPr>
              <a:t>C-Branch</a:t>
            </a:r>
            <a:endParaRPr lang="en-AU" sz="4800" b="1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598" y="1447800"/>
            <a:ext cx="2797177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24000"/>
            <a:ext cx="2782388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362200"/>
            <a:ext cx="2076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276600"/>
            <a:ext cx="4495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648200"/>
            <a:ext cx="1828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574</Words>
  <Application>Microsoft Office PowerPoint</Application>
  <PresentationFormat>On-screen Show (4:3)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UNIS Master</vt:lpstr>
      <vt:lpstr>Equation</vt:lpstr>
      <vt:lpstr>CSE 109  Electrical Circuits </vt:lpstr>
      <vt:lpstr>AC Circuits: R, L, C Circuits (Chapter 2 – Corcoron)</vt:lpstr>
      <vt:lpstr>Impedance, Z</vt:lpstr>
      <vt:lpstr>Elementary Circuit Arrangements Using R, L, C</vt:lpstr>
      <vt:lpstr>R (Pure Resistive) Branch</vt:lpstr>
      <vt:lpstr>R (Pure Resistive) Branch</vt:lpstr>
      <vt:lpstr>L-Branch</vt:lpstr>
      <vt:lpstr>L-Branch: Power </vt:lpstr>
      <vt:lpstr>C-Branch</vt:lpstr>
      <vt:lpstr>C-Branch: Power</vt:lpstr>
      <vt:lpstr>R-L Branch</vt:lpstr>
      <vt:lpstr>R-L: Impedance</vt:lpstr>
      <vt:lpstr>R-L: Power</vt:lpstr>
      <vt:lpstr>Real Power, Reactive Power and VA</vt:lpstr>
      <vt:lpstr>R-L-C Branch</vt:lpstr>
      <vt:lpstr>R-L-C Branch</vt:lpstr>
      <vt:lpstr>R-L-C Branch</vt:lpstr>
      <vt:lpstr>R-L-C Branch: Real Power, Reactive Power and VA</vt:lpstr>
      <vt:lpstr>Important Note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1685</cp:revision>
  <dcterms:created xsi:type="dcterms:W3CDTF">2010-01-29T23:28:42Z</dcterms:created>
  <dcterms:modified xsi:type="dcterms:W3CDTF">2015-07-09T04:29:28Z</dcterms:modified>
</cp:coreProperties>
</file>