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89" r:id="rId4"/>
    <p:sldId id="297" r:id="rId5"/>
    <p:sldId id="298" r:id="rId6"/>
    <p:sldId id="299" r:id="rId7"/>
    <p:sldId id="296" r:id="rId8"/>
    <p:sldId id="300" r:id="rId9"/>
    <p:sldId id="301" r:id="rId10"/>
    <p:sldId id="302" r:id="rId11"/>
    <p:sldId id="303" r:id="rId12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1CE2"/>
    <a:srgbClr val="281BD7"/>
    <a:srgbClr val="00682F"/>
    <a:srgbClr val="ED2B42"/>
    <a:srgbClr val="14497A"/>
    <a:srgbClr val="C2CD23"/>
    <a:srgbClr val="DA4D5C"/>
    <a:srgbClr val="FCDB95"/>
    <a:srgbClr val="DCDDDE"/>
    <a:srgbClr val="CCCE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90287" autoAdjust="0"/>
  </p:normalViewPr>
  <p:slideViewPr>
    <p:cSldViewPr showGuides="1">
      <p:cViewPr>
        <p:scale>
          <a:sx n="50" d="100"/>
          <a:sy n="50" d="100"/>
        </p:scale>
        <p:origin x="-2082" y="-432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4/08/2015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8/4/2015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260648"/>
            <a:ext cx="8215338" cy="1676134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CSE 109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04743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Professor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endParaRPr lang="en-AU" sz="32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3822192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86200"/>
            <a:ext cx="6817062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3657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Example</a:t>
            </a:r>
            <a:endParaRPr lang="en-AU" sz="3200" dirty="0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486775" cy="628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474663" y="2209800"/>
          <a:ext cx="6061075" cy="606425"/>
        </p:xfrm>
        <a:graphic>
          <a:graphicData uri="http://schemas.openxmlformats.org/presentationml/2006/ole">
            <p:oleObj spid="_x0000_s73732" name="Equation" r:id="rId4" imgW="2247840" imgH="22860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46088" y="2971800"/>
          <a:ext cx="6403975" cy="606425"/>
        </p:xfrm>
        <a:graphic>
          <a:graphicData uri="http://schemas.openxmlformats.org/presentationml/2006/ole">
            <p:oleObj spid="_x0000_s73733" name="Equation" r:id="rId5" imgW="2374560" imgH="228600" progId="Equation.3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457200" y="3778250"/>
          <a:ext cx="5207000" cy="1784350"/>
        </p:xfrm>
        <a:graphic>
          <a:graphicData uri="http://schemas.openxmlformats.org/presentationml/2006/ole">
            <p:oleObj spid="_x0000_s73734" name="Equation" r:id="rId6" imgW="1930320" imgH="672840" progId="Equation.3">
              <p:embed/>
            </p:oleObj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1828800" y="5794375"/>
          <a:ext cx="4657725" cy="606425"/>
        </p:xfrm>
        <a:graphic>
          <a:graphicData uri="http://schemas.openxmlformats.org/presentationml/2006/ole">
            <p:oleObj spid="_x0000_s73735" name="Equation" r:id="rId7" imgW="1726920" imgH="228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000" y="215842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3978" y="297180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502920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573982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057401"/>
            <a:ext cx="7056457" cy="32004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AC Circuits: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err="1" smtClean="0">
                <a:solidFill>
                  <a:srgbClr val="FF0000"/>
                </a:solidFill>
              </a:rPr>
              <a:t>Phasors</a:t>
            </a: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281BD7"/>
                </a:solidFill>
              </a:rPr>
              <a:t>(Chapter 9 – Alexander)</a:t>
            </a:r>
            <a:endParaRPr lang="en-AU" sz="5400" dirty="0">
              <a:solidFill>
                <a:srgbClr val="281BD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3200" dirty="0" err="1" smtClean="0"/>
              <a:t>Phasor</a:t>
            </a:r>
            <a:endParaRPr lang="en-AU" sz="32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1267361"/>
            <a:ext cx="88392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is a </a:t>
            </a:r>
            <a:r>
              <a:rPr lang="en-US" sz="2000" dirty="0" err="1" smtClean="0">
                <a:solidFill>
                  <a:srgbClr val="FF0000"/>
                </a:solidFill>
              </a:rPr>
              <a:t>phasor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A complex number that represents the </a:t>
            </a:r>
            <a:r>
              <a:rPr lang="en-US" sz="2000" b="1" dirty="0" smtClean="0"/>
              <a:t>amplitude and phase </a:t>
            </a:r>
            <a:r>
              <a:rPr lang="en-US" sz="2000" dirty="0" smtClean="0"/>
              <a:t>of a sinusoid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2A1CE2"/>
                </a:solidFill>
              </a:rPr>
              <a:t>Phasors</a:t>
            </a:r>
            <a:r>
              <a:rPr lang="en-US" sz="2000" dirty="0" smtClean="0">
                <a:solidFill>
                  <a:srgbClr val="2A1CE2"/>
                </a:solidFill>
              </a:rPr>
              <a:t> are </a:t>
            </a:r>
            <a:r>
              <a:rPr lang="en-US" sz="2000" b="1" dirty="0" smtClean="0">
                <a:solidFill>
                  <a:srgbClr val="2A1CE2"/>
                </a:solidFill>
              </a:rPr>
              <a:t>more convenient </a:t>
            </a:r>
            <a:r>
              <a:rPr lang="en-US" sz="2000" dirty="0" smtClean="0">
                <a:solidFill>
                  <a:srgbClr val="2A1CE2"/>
                </a:solidFill>
              </a:rPr>
              <a:t>to work with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/>
              <a:t>Phasors</a:t>
            </a:r>
            <a:r>
              <a:rPr lang="en-US" sz="2000" dirty="0" smtClean="0"/>
              <a:t> are written in </a:t>
            </a:r>
            <a:r>
              <a:rPr lang="en-US" sz="2000" b="1" dirty="0" smtClean="0"/>
              <a:t>bold face</a:t>
            </a:r>
            <a:endParaRPr lang="en-US" sz="2000" b="1" dirty="0"/>
          </a:p>
        </p:txBody>
      </p:sp>
      <p:sp>
        <p:nvSpPr>
          <p:cNvPr id="20" name="Left-Right Arrow 19"/>
          <p:cNvSpPr/>
          <p:nvPr/>
        </p:nvSpPr>
        <p:spPr>
          <a:xfrm>
            <a:off x="3657600" y="4953000"/>
            <a:ext cx="9906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8600" y="4886980"/>
            <a:ext cx="3200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ωt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±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800600" y="4800600"/>
          <a:ext cx="4114800" cy="737558"/>
        </p:xfrm>
        <a:graphic>
          <a:graphicData uri="http://schemas.openxmlformats.org/presentationml/2006/ole">
            <p:oleObj spid="_x0000_s39942" name="Equation" r:id="rId3" imgW="1346040" imgH="241200" progId="Equation.3">
              <p:embed/>
            </p:oleObj>
          </a:graphicData>
        </a:graphic>
      </p:graphicFrame>
      <p:sp>
        <p:nvSpPr>
          <p:cNvPr id="24" name="Rectangle 23"/>
          <p:cNvSpPr/>
          <p:nvPr/>
        </p:nvSpPr>
        <p:spPr>
          <a:xfrm>
            <a:off x="304800" y="5638800"/>
            <a:ext cx="365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(Time-domain representation)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563880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(</a:t>
            </a:r>
            <a:r>
              <a:rPr lang="en-US" dirty="0" err="1" smtClean="0"/>
              <a:t>Phasor</a:t>
            </a:r>
            <a:r>
              <a:rPr lang="en-US" dirty="0" smtClean="0"/>
              <a:t>-domain / Frequency </a:t>
            </a:r>
            <a:r>
              <a:rPr lang="en-US" dirty="0" err="1" smtClean="0"/>
              <a:t>Doamin</a:t>
            </a:r>
            <a:r>
              <a:rPr lang="en-US" dirty="0" smtClean="0"/>
              <a:t> representation) 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Complex Number</a:t>
            </a:r>
            <a:endParaRPr lang="en-AU" sz="3200" dirty="0"/>
          </a:p>
        </p:txBody>
      </p:sp>
      <p:sp>
        <p:nvSpPr>
          <p:cNvPr id="5" name="Rectangle 4"/>
          <p:cNvSpPr/>
          <p:nvPr/>
        </p:nvSpPr>
        <p:spPr>
          <a:xfrm>
            <a:off x="304800" y="1286470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Complex number can be written in rectangular form: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 = x + j y</a:t>
            </a:r>
          </a:p>
          <a:p>
            <a:pP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where:</a:t>
            </a:r>
          </a:p>
          <a:p>
            <a:pPr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= real part of z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 = imaginary part of z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6" descr="ale63317_090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1" y="1828800"/>
            <a:ext cx="3238314" cy="3017520"/>
          </a:xfrm>
          <a:prstGeom prst="rect">
            <a:avLst/>
          </a:prstGeom>
          <a:noFill/>
          <a:ln/>
        </p:spPr>
      </p:pic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381000" y="2895600"/>
          <a:ext cx="1676400" cy="698500"/>
        </p:xfrm>
        <a:graphic>
          <a:graphicData uri="http://schemas.openxmlformats.org/presentationml/2006/ole">
            <p:oleObj spid="_x0000_s65538" name="Equation" r:id="rId4" imgW="571252" imgH="241195" progId="Equation.3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57200" y="4724400"/>
          <a:ext cx="1752600" cy="1752600"/>
        </p:xfrm>
        <a:graphic>
          <a:graphicData uri="http://schemas.openxmlformats.org/presentationml/2006/ole">
            <p:oleObj spid="_x0000_s65539" name="Equation" r:id="rId5" imgW="634680" imgH="634680" progId="Equation.3">
              <p:embed/>
            </p:oleObj>
          </a:graphicData>
        </a:graphic>
      </p:graphicFrame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209800" y="4814888"/>
            <a:ext cx="4191000" cy="584200"/>
            <a:chOff x="1728" y="1449"/>
            <a:chExt cx="2640" cy="368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400" y="1449"/>
              <a:ext cx="196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Rectangular </a:t>
              </a:r>
              <a:r>
                <a:rPr lang="en-US" sz="1600" dirty="0" smtClean="0"/>
                <a:t> /Cartesian form</a:t>
              </a:r>
              <a:endParaRPr lang="en-US" sz="1600" dirty="0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1728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133600" y="5334000"/>
            <a:ext cx="3352800" cy="336550"/>
            <a:chOff x="1728" y="1449"/>
            <a:chExt cx="2640" cy="212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01" y="1449"/>
              <a:ext cx="19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Polar form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728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1981200" y="5943600"/>
            <a:ext cx="3048000" cy="336550"/>
            <a:chOff x="1728" y="1449"/>
            <a:chExt cx="2640" cy="212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00" y="1449"/>
              <a:ext cx="19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Exponential form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728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553200" y="335280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i="1" dirty="0" smtClean="0"/>
              <a:t>θ</a:t>
            </a:r>
            <a:endParaRPr lang="en-US" i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Complex Number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1182874"/>
            <a:ext cx="85344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u="sng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Given x and y:</a:t>
            </a:r>
          </a:p>
          <a:p>
            <a:pPr>
              <a:lnSpc>
                <a:spcPct val="9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04800" y="1752600"/>
          <a:ext cx="2286000" cy="746847"/>
        </p:xfrm>
        <a:graphic>
          <a:graphicData uri="http://schemas.openxmlformats.org/presentationml/2006/ole">
            <p:oleObj spid="_x0000_s66562" name="Equation" r:id="rId3" imgW="850531" imgH="279279" progId="Equation.3">
              <p:embed/>
            </p:oleObj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719137" y="5961892"/>
          <a:ext cx="6138863" cy="579437"/>
        </p:xfrm>
        <a:graphic>
          <a:graphicData uri="http://schemas.openxmlformats.org/presentationml/2006/ole">
            <p:oleObj spid="_x0000_s66564" name="Equation" r:id="rId4" imgW="2120760" imgH="20304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5029200"/>
            <a:ext cx="65532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u="sng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Given r and </a:t>
            </a:r>
            <a:r>
              <a:rPr lang="el-GR" sz="3200" b="1" i="1" u="sng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200" b="1" i="1" u="sng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u="sng" dirty="0" smtClean="0">
              <a:solidFill>
                <a:srgbClr val="2A1CE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x = r </a:t>
            </a:r>
            <a:r>
              <a:rPr lang="en-US" sz="3200" dirty="0" err="1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3200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i="1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3200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 	and 	y = r sin </a:t>
            </a:r>
            <a:r>
              <a:rPr lang="el-GR" sz="3200" i="1" dirty="0" smtClean="0">
                <a:solidFill>
                  <a:srgbClr val="2A1CE2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sz="3200" dirty="0">
              <a:solidFill>
                <a:srgbClr val="2A1CE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1740" y="1219200"/>
            <a:ext cx="403606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224410" y="3733800"/>
            <a:ext cx="6252590" cy="658812"/>
            <a:chOff x="296863" y="3998913"/>
            <a:chExt cx="6252590" cy="658812"/>
          </a:xfrm>
        </p:grpSpPr>
        <p:graphicFrame>
          <p:nvGraphicFramePr>
            <p:cNvPr id="66567" name="Object 7"/>
            <p:cNvGraphicFramePr>
              <a:graphicFrameLocks noChangeAspect="1"/>
            </p:cNvGraphicFramePr>
            <p:nvPr/>
          </p:nvGraphicFramePr>
          <p:xfrm>
            <a:off x="296863" y="3998913"/>
            <a:ext cx="3914775" cy="658812"/>
          </p:xfrm>
          <a:graphic>
            <a:graphicData uri="http://schemas.openxmlformats.org/presentationml/2006/ole">
              <p:oleObj spid="_x0000_s66567" name="Equation" r:id="rId6" imgW="1358640" imgH="228600" progId="Equation.3">
                <p:embed/>
              </p:oleObj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4343400" y="4171890"/>
              <a:ext cx="2206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2</a:t>
              </a:r>
              <a:r>
                <a:rPr lang="en-US" sz="2000" baseline="30000" dirty="0" smtClean="0">
                  <a:solidFill>
                    <a:srgbClr val="FF0000"/>
                  </a:solidFill>
                </a:rPr>
                <a:t>nd</a:t>
              </a:r>
              <a:r>
                <a:rPr lang="en-US" sz="2000" dirty="0" smtClean="0">
                  <a:solidFill>
                    <a:srgbClr val="FF0000"/>
                  </a:solidFill>
                </a:rPr>
                <a:t> &amp; 3</a:t>
              </a:r>
              <a:r>
                <a:rPr lang="en-US" sz="2000" baseline="30000" dirty="0" smtClean="0">
                  <a:solidFill>
                    <a:srgbClr val="FF0000"/>
                  </a:solidFill>
                </a:rPr>
                <a:t>rd</a:t>
              </a:r>
              <a:r>
                <a:rPr lang="en-US" sz="2000" dirty="0" smtClean="0">
                  <a:solidFill>
                    <a:srgbClr val="FF0000"/>
                  </a:solidFill>
                </a:rPr>
                <a:t> quadrant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8600" y="2971800"/>
            <a:ext cx="4736797" cy="659423"/>
            <a:chOff x="228600" y="2590800"/>
            <a:chExt cx="4736797" cy="659423"/>
          </a:xfrm>
        </p:grpSpPr>
        <p:graphicFrame>
          <p:nvGraphicFramePr>
            <p:cNvPr id="66563" name="Object 3"/>
            <p:cNvGraphicFramePr>
              <a:graphicFrameLocks noChangeAspect="1"/>
            </p:cNvGraphicFramePr>
            <p:nvPr/>
          </p:nvGraphicFramePr>
          <p:xfrm>
            <a:off x="228600" y="2590800"/>
            <a:ext cx="2743200" cy="659423"/>
          </p:xfrm>
          <a:graphic>
            <a:graphicData uri="http://schemas.openxmlformats.org/presentationml/2006/ole">
              <p:oleObj spid="_x0000_s66563" name="Equation" r:id="rId7" imgW="952200" imgH="228600" progId="Equation.3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2895600" y="2743200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FF0000"/>
                  </a:solidFill>
                </a:rPr>
                <a:t>st</a:t>
              </a:r>
              <a:r>
                <a:rPr lang="en-US" sz="2000" dirty="0" smtClean="0">
                  <a:solidFill>
                    <a:srgbClr val="FF0000"/>
                  </a:solidFill>
                </a:rPr>
                <a:t> &amp; 4</a:t>
              </a:r>
              <a:r>
                <a:rPr lang="en-US" sz="2000" baseline="30000" dirty="0" smtClean="0">
                  <a:solidFill>
                    <a:srgbClr val="FF0000"/>
                  </a:solidFill>
                </a:rPr>
                <a:t>th</a:t>
              </a:r>
              <a:r>
                <a:rPr lang="en-US" sz="2000" dirty="0" smtClean="0">
                  <a:solidFill>
                    <a:srgbClr val="FF0000"/>
                  </a:solidFill>
                </a:rPr>
                <a:t>quadrant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Sign Convention for Phase Angle</a:t>
            </a:r>
            <a:endParaRPr lang="en-AU" sz="32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502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65254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72200" y="5562600"/>
            <a:ext cx="242970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A1CE2"/>
                </a:solidFill>
              </a:rPr>
              <a:t>CCW: +</a:t>
            </a:r>
            <a:r>
              <a:rPr lang="en-US" sz="2400" dirty="0" err="1" smtClean="0">
                <a:solidFill>
                  <a:srgbClr val="2A1CE2"/>
                </a:solidFill>
              </a:rPr>
              <a:t>ve</a:t>
            </a:r>
            <a:r>
              <a:rPr lang="en-US" sz="2400" dirty="0" smtClean="0">
                <a:solidFill>
                  <a:srgbClr val="2A1CE2"/>
                </a:solidFill>
              </a:rPr>
              <a:t> angle</a:t>
            </a:r>
          </a:p>
          <a:p>
            <a:r>
              <a:rPr lang="en-US" sz="2400" dirty="0" smtClean="0">
                <a:solidFill>
                  <a:srgbClr val="2A1CE2"/>
                </a:solidFill>
              </a:rPr>
              <a:t>CW: -</a:t>
            </a:r>
            <a:r>
              <a:rPr lang="en-US" sz="2400" dirty="0" err="1" smtClean="0">
                <a:solidFill>
                  <a:srgbClr val="2A1CE2"/>
                </a:solidFill>
              </a:rPr>
              <a:t>ve</a:t>
            </a:r>
            <a:r>
              <a:rPr lang="en-US" sz="2400" dirty="0" smtClean="0">
                <a:solidFill>
                  <a:srgbClr val="2A1CE2"/>
                </a:solidFill>
              </a:rPr>
              <a:t> angle</a:t>
            </a:r>
            <a:endParaRPr lang="en-US" sz="2400" dirty="0">
              <a:solidFill>
                <a:srgbClr val="2A1CE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4110335"/>
            <a:ext cx="19812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A1CE2"/>
                </a:solidFill>
              </a:rPr>
              <a:t>Reference axis: angle = 0</a:t>
            </a:r>
            <a:r>
              <a:rPr lang="en-US" sz="2000" baseline="30000" dirty="0" smtClean="0">
                <a:solidFill>
                  <a:srgbClr val="2A1CE2"/>
                </a:solidFill>
              </a:rPr>
              <a:t>o</a:t>
            </a:r>
            <a:endParaRPr lang="en-US" sz="2000" dirty="0">
              <a:solidFill>
                <a:srgbClr val="2A1CE2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410200" y="4191000"/>
            <a:ext cx="1219200" cy="457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Operator </a:t>
            </a:r>
            <a:r>
              <a:rPr lang="en-US" sz="4900" dirty="0" smtClean="0"/>
              <a:t>j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 ‘j’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produces 90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CCW rotation of any vector to which it is applied as a multiplying factor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209800"/>
            <a:ext cx="336933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609600" y="3076575"/>
            <a:ext cx="1696556" cy="2346960"/>
            <a:chOff x="762000" y="2895600"/>
            <a:chExt cx="1696556" cy="2346960"/>
          </a:xfrm>
        </p:grpSpPr>
        <p:pic>
          <p:nvPicPr>
            <p:cNvPr id="686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2895600"/>
              <a:ext cx="1696556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61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4854" y="4876800"/>
              <a:ext cx="1277346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667375"/>
            <a:ext cx="12763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Phasor</a:t>
            </a:r>
            <a:r>
              <a:rPr lang="en-US" sz="3200" dirty="0" smtClean="0"/>
              <a:t> Algebra</a:t>
            </a:r>
            <a:endParaRPr lang="en-AU" sz="32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272089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285007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1219200"/>
            <a:ext cx="6856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Let,                               ,                                  , </a:t>
            </a:r>
            <a:endParaRPr lang="en-US" sz="2800" dirty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6305550" cy="895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876550"/>
            <a:ext cx="6248400" cy="933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962400"/>
            <a:ext cx="5514975" cy="933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5105400"/>
            <a:ext cx="5457825" cy="1352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97875" y="1295400"/>
            <a:ext cx="2369925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356" y="332656"/>
            <a:ext cx="7056457" cy="6334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Phasor</a:t>
            </a:r>
            <a:r>
              <a:rPr lang="en-US" sz="3200" dirty="0" smtClean="0"/>
              <a:t> Algebra</a:t>
            </a:r>
            <a:endParaRPr lang="en-AU" sz="3200" dirty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4171507" cy="10058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29840"/>
            <a:ext cx="5353396" cy="8229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533400" y="4572000"/>
            <a:ext cx="5486400" cy="647345"/>
            <a:chOff x="381000" y="4208780"/>
            <a:chExt cx="5486400" cy="647345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4312622"/>
              <a:ext cx="1654620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sz="2800" b="1" dirty="0" err="1" smtClean="0">
                  <a:latin typeface="Times New Roman" pitchFamily="18" charset="0"/>
                  <a:cs typeface="Times New Roman" pitchFamily="18" charset="0"/>
                </a:rPr>
                <a:t>th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 Root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2292350" y="4208780"/>
            <a:ext cx="3575050" cy="647345"/>
          </p:xfrm>
          <a:graphic>
            <a:graphicData uri="http://schemas.openxmlformats.org/presentationml/2006/ole">
              <p:oleObj spid="_x0000_s69638" name="Equation" r:id="rId5" imgW="1015920" imgH="241200" progId="Equation.3">
                <p:embed/>
              </p:oleObj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533400" y="3581400"/>
            <a:ext cx="5486400" cy="686296"/>
            <a:chOff x="381000" y="4227810"/>
            <a:chExt cx="5486400" cy="686296"/>
          </a:xfrm>
        </p:grpSpPr>
        <p:sp>
          <p:nvSpPr>
            <p:cNvPr id="14" name="TextBox 13"/>
            <p:cNvSpPr txBox="1"/>
            <p:nvPr/>
          </p:nvSpPr>
          <p:spPr>
            <a:xfrm>
              <a:off x="381000" y="4262735"/>
              <a:ext cx="1891865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sz="2800" b="1" dirty="0" err="1" smtClean="0">
                  <a:latin typeface="Times New Roman" pitchFamily="18" charset="0"/>
                  <a:cs typeface="Times New Roman" pitchFamily="18" charset="0"/>
                </a:rPr>
                <a:t>th</a:t>
              </a:r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 Power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422525" y="4227810"/>
            <a:ext cx="3444875" cy="686296"/>
          </p:xfrm>
          <a:graphic>
            <a:graphicData uri="http://schemas.openxmlformats.org/presentationml/2006/ole">
              <p:oleObj spid="_x0000_s69639" name="Equation" r:id="rId6" imgW="876240" imgH="228600" progId="Equation.3">
                <p:embed/>
              </p:oleObj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533400" y="5520829"/>
            <a:ext cx="7522878" cy="613271"/>
            <a:chOff x="533400" y="5520829"/>
            <a:chExt cx="7522878" cy="613271"/>
          </a:xfrm>
        </p:grpSpPr>
        <p:grpSp>
          <p:nvGrpSpPr>
            <p:cNvPr id="16" name="Group 15"/>
            <p:cNvGrpSpPr/>
            <p:nvPr/>
          </p:nvGrpSpPr>
          <p:grpSpPr>
            <a:xfrm>
              <a:off x="533400" y="5520829"/>
              <a:ext cx="5791200" cy="613271"/>
              <a:chOff x="381000" y="4262735"/>
              <a:chExt cx="5791200" cy="61327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81000" y="4262735"/>
                <a:ext cx="1840568" cy="5232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Logarithm</a:t>
                </a:r>
                <a:endParaRPr 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8" name="Object 17"/>
              <p:cNvGraphicFramePr>
                <a:graphicFrameLocks noChangeAspect="1"/>
              </p:cNvGraphicFramePr>
              <p:nvPr/>
            </p:nvGraphicFramePr>
            <p:xfrm>
              <a:off x="2427287" y="4266406"/>
              <a:ext cx="3744913" cy="609600"/>
            </p:xfrm>
            <a:graphic>
              <a:graphicData uri="http://schemas.openxmlformats.org/presentationml/2006/ole">
                <p:oleObj spid="_x0000_s69640" name="Equation" r:id="rId7" imgW="952200" imgH="203040" progId="Equation.3">
                  <p:embed/>
                </p:oleObj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6477000" y="5562600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latin typeface="Times New Roman" pitchFamily="18" charset="0"/>
                  <a:cs typeface="Times New Roman" pitchFamily="18" charset="0"/>
                </a:rPr>
                <a:t>Φ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in radian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228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UNIS Master</vt:lpstr>
      <vt:lpstr>Equation</vt:lpstr>
      <vt:lpstr>CSE 109  Electrical Circuits </vt:lpstr>
      <vt:lpstr>AC Circuits: Phasors  (Chapter 9 – Alexander)</vt:lpstr>
      <vt:lpstr>Phasor</vt:lpstr>
      <vt:lpstr>Complex Number</vt:lpstr>
      <vt:lpstr>Complex Number</vt:lpstr>
      <vt:lpstr>Sign Convention for Phase Angle</vt:lpstr>
      <vt:lpstr>Operator j</vt:lpstr>
      <vt:lpstr>Phasor Algebra</vt:lpstr>
      <vt:lpstr>Phasor Algebra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Forkan</cp:lastModifiedBy>
  <cp:revision>1809</cp:revision>
  <dcterms:created xsi:type="dcterms:W3CDTF">2010-01-29T23:28:42Z</dcterms:created>
  <dcterms:modified xsi:type="dcterms:W3CDTF">2015-08-04T04:33:21Z</dcterms:modified>
</cp:coreProperties>
</file>