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90" r:id="rId4"/>
    <p:sldId id="303" r:id="rId5"/>
    <p:sldId id="304" r:id="rId6"/>
    <p:sldId id="293" r:id="rId7"/>
    <p:sldId id="294" r:id="rId8"/>
    <p:sldId id="315" r:id="rId9"/>
    <p:sldId id="316" r:id="rId10"/>
    <p:sldId id="314" r:id="rId11"/>
    <p:sldId id="317" r:id="rId12"/>
    <p:sldId id="318" r:id="rId13"/>
    <p:sldId id="307" r:id="rId14"/>
    <p:sldId id="308" r:id="rId15"/>
    <p:sldId id="296" r:id="rId16"/>
    <p:sldId id="310" r:id="rId17"/>
    <p:sldId id="311" r:id="rId18"/>
    <p:sldId id="312" r:id="rId19"/>
    <p:sldId id="313" r:id="rId20"/>
    <p:sldId id="297" r:id="rId21"/>
    <p:sldId id="298" r:id="rId22"/>
  </p:sldIdLst>
  <p:sldSz cx="9144000" cy="6858000" type="screen4x3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81BD7"/>
    <a:srgbClr val="2A1CE2"/>
    <a:srgbClr val="00682F"/>
    <a:srgbClr val="ED2B42"/>
    <a:srgbClr val="14497A"/>
    <a:srgbClr val="C2CD23"/>
    <a:srgbClr val="DA4D5C"/>
    <a:srgbClr val="FCDB95"/>
    <a:srgbClr val="DCDDDE"/>
    <a:srgbClr val="CCCE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0287" autoAdjust="0"/>
  </p:normalViewPr>
  <p:slideViewPr>
    <p:cSldViewPr showGuides="1">
      <p:cViewPr>
        <p:scale>
          <a:sx n="50" d="100"/>
          <a:sy n="50" d="100"/>
        </p:scale>
        <p:origin x="-2082" y="-432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orient="horz" pos="3113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1459-DDF1-4392-B127-0A397CD5FC00}" type="datetimeFigureOut">
              <a:rPr lang="en-AU" smtClean="0"/>
              <a:pPr/>
              <a:t>11/08/2015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FB63-8321-4BE3-BC95-F848092B244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659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pPr/>
              <a:t>8/11/2015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1383"/>
            <a:ext cx="542544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111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en-AU" dirty="0" smtClean="0"/>
              <a:t>PLACE TABLE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CHART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    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33" name="Rectangle 32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16" name="Rectangle 15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18" name="Rectangle 17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20" name="Rectangle 19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" name="Picture 20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4738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  <p:pic>
        <p:nvPicPr>
          <p:cNvPr id="7" name="Picture 6" descr="PP_Electric_circui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72293" y="172238"/>
            <a:ext cx="1201781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3" r:id="rId5"/>
    <p:sldLayoutId id="2147483676" r:id="rId6"/>
    <p:sldLayoutId id="2147483675" r:id="rId7"/>
    <p:sldLayoutId id="2147483650" r:id="rId8"/>
    <p:sldLayoutId id="2147483669" r:id="rId9"/>
    <p:sldLayoutId id="2147483670" r:id="rId10"/>
    <p:sldLayoutId id="2147483671" r:id="rId11"/>
    <p:sldLayoutId id="2147483672" r:id="rId12"/>
    <p:sldLayoutId id="2147483652" r:id="rId13"/>
    <p:sldLayoutId id="2147483654" r:id="rId14"/>
    <p:sldLayoutId id="2147483655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7.png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260648"/>
            <a:ext cx="8215338" cy="1676134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CSE 109</a:t>
            </a: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>Electrical Circuits</a:t>
            </a:r>
            <a:endParaRPr lang="en-AU" sz="2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904743" y="3286124"/>
            <a:ext cx="7215238" cy="1785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Md.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Uddin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Professor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Electrical and Electronic Engineering (EEE)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Bangladesh University of Engineering and Technology (BUET)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›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433383"/>
            <a:ext cx="7056457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 smtClean="0"/>
              <a:t>Series Impedance</a:t>
            </a:r>
            <a:endParaRPr lang="en-AU" sz="4800" dirty="0"/>
          </a:p>
        </p:txBody>
      </p:sp>
      <p:pic>
        <p:nvPicPr>
          <p:cNvPr id="132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19200"/>
            <a:ext cx="467797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524000"/>
            <a:ext cx="4105275" cy="809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7097" y="5257800"/>
            <a:ext cx="4746903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53" y="4099560"/>
            <a:ext cx="3777145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590800" y="3810000"/>
            <a:ext cx="5152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Voltage Divider Rule (VDR)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433383"/>
            <a:ext cx="7056457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AU" sz="4800" dirty="0" smtClean="0"/>
              <a:t>Parallel Impedance</a:t>
            </a:r>
            <a:endParaRPr lang="en-AU" sz="4800" dirty="0"/>
          </a:p>
        </p:txBody>
      </p:sp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23" y="1249680"/>
            <a:ext cx="4191551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1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476375"/>
            <a:ext cx="42957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10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" y="4450080"/>
            <a:ext cx="3826683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286375"/>
            <a:ext cx="3952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590800" y="3810000"/>
            <a:ext cx="5173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Current Divider Rule (CDR)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433383"/>
            <a:ext cx="7847013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AU" sz="4000" dirty="0" smtClean="0"/>
              <a:t>WYE (Y)-DELTA (</a:t>
            </a:r>
            <a:r>
              <a:rPr lang="el-GR" sz="4000" dirty="0" smtClean="0"/>
              <a:t>Δ</a:t>
            </a:r>
            <a:r>
              <a:rPr lang="en-AU" sz="4000" dirty="0" smtClean="0"/>
              <a:t>) Conversion</a:t>
            </a:r>
            <a:endParaRPr lang="en-AU" sz="4000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3288" y="1219200"/>
            <a:ext cx="4513712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505200"/>
            <a:ext cx="4088829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114675"/>
            <a:ext cx="21050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095625"/>
            <a:ext cx="20669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459480"/>
            <a:ext cx="3116307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14600"/>
            <a:ext cx="6300637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Example</a:t>
            </a:r>
            <a:endParaRPr lang="en-AU" sz="3200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7972" y="1295400"/>
            <a:ext cx="4039828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295400"/>
            <a:ext cx="5727031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4998720"/>
            <a:ext cx="5556112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6459587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Example</a:t>
            </a:r>
            <a:endParaRPr lang="en-AU" sz="3200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325880"/>
            <a:ext cx="3827206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045" y="4419600"/>
            <a:ext cx="7835155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2676" y="1371600"/>
            <a:ext cx="4431324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</a:t>
            </a:r>
            <a:endParaRPr lang="en-AU" sz="3200" dirty="0"/>
          </a:p>
        </p:txBody>
      </p:sp>
      <p:pic>
        <p:nvPicPr>
          <p:cNvPr id="1249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54" y="1219200"/>
            <a:ext cx="4305446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86200" y="1219200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Find </a:t>
            </a:r>
            <a:r>
              <a:rPr lang="en-US" sz="3200" b="1" dirty="0" smtClean="0"/>
              <a:t>I</a:t>
            </a:r>
            <a:r>
              <a:rPr lang="en-US" sz="3200" dirty="0" smtClean="0"/>
              <a:t> and </a:t>
            </a:r>
            <a:r>
              <a:rPr lang="en-US" sz="3200" dirty="0" err="1" smtClean="0"/>
              <a:t>i</a:t>
            </a:r>
            <a:r>
              <a:rPr lang="en-US" sz="3200" dirty="0" smtClean="0"/>
              <a:t>(t)</a:t>
            </a:r>
            <a:endParaRPr lang="en-US" sz="3200" dirty="0"/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5715000"/>
            <a:ext cx="4048585" cy="7315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29000"/>
            <a:ext cx="533952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114800" y="1981200"/>
            <a:ext cx="9906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907280"/>
            <a:ext cx="425196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433383"/>
            <a:ext cx="7923213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KVL and KCL in </a:t>
            </a:r>
            <a:r>
              <a:rPr lang="en-US" sz="4000" dirty="0" err="1" smtClean="0"/>
              <a:t>Phasor</a:t>
            </a:r>
            <a:r>
              <a:rPr lang="en-US" sz="4000" dirty="0" smtClean="0"/>
              <a:t> Domain</a:t>
            </a:r>
            <a:endParaRPr lang="en-AU" sz="4000" dirty="0"/>
          </a:p>
        </p:txBody>
      </p:sp>
      <p:pic>
        <p:nvPicPr>
          <p:cNvPr id="1269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295399"/>
            <a:ext cx="5539602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057400"/>
            <a:ext cx="58197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152775"/>
            <a:ext cx="784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1075" y="4038600"/>
            <a:ext cx="4352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52523" y="4648200"/>
            <a:ext cx="4712678" cy="731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Notched Right Arrow 9"/>
          <p:cNvSpPr/>
          <p:nvPr/>
        </p:nvSpPr>
        <p:spPr>
          <a:xfrm>
            <a:off x="152400" y="2057400"/>
            <a:ext cx="762000" cy="3810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>
            <a:off x="152400" y="3200400"/>
            <a:ext cx="762000" cy="3810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otched Right Arrow 11"/>
          <p:cNvSpPr/>
          <p:nvPr/>
        </p:nvSpPr>
        <p:spPr>
          <a:xfrm>
            <a:off x="152400" y="4038600"/>
            <a:ext cx="762000" cy="3810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otched Right Arrow 12"/>
          <p:cNvSpPr/>
          <p:nvPr/>
        </p:nvSpPr>
        <p:spPr>
          <a:xfrm>
            <a:off x="152400" y="4800600"/>
            <a:ext cx="762000" cy="3810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0" y="4572000"/>
            <a:ext cx="1627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(KVL)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6096000" y="5638800"/>
            <a:ext cx="16578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(KCL)</a:t>
            </a:r>
            <a:endParaRPr lang="en-US" sz="4400" dirty="0"/>
          </a:p>
        </p:txBody>
      </p:sp>
      <p:sp>
        <p:nvSpPr>
          <p:cNvPr id="16" name="Rectangle 15"/>
          <p:cNvSpPr/>
          <p:nvPr/>
        </p:nvSpPr>
        <p:spPr>
          <a:xfrm>
            <a:off x="1689653" y="5638800"/>
            <a:ext cx="4177747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+ … + </a:t>
            </a: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i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" y="5786735"/>
            <a:ext cx="1412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Similarly,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705600" y="1295400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(KVL)</a:t>
            </a:r>
            <a:endParaRPr lang="en-US" sz="32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999413" cy="63341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 err="1" smtClean="0"/>
              <a:t>Phasor</a:t>
            </a:r>
            <a:r>
              <a:rPr lang="en-US" sz="4400" dirty="0" smtClean="0"/>
              <a:t> Diagram </a:t>
            </a:r>
            <a:r>
              <a:rPr lang="en-US" sz="3200" dirty="0" smtClean="0"/>
              <a:t>(Chapter 5 - Corcoran)</a:t>
            </a:r>
            <a:endParaRPr lang="en-AU" sz="3200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3760" y="1295400"/>
            <a:ext cx="417404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1"/>
          <p:cNvGrpSpPr/>
          <p:nvPr/>
        </p:nvGrpSpPr>
        <p:grpSpPr>
          <a:xfrm>
            <a:off x="188910" y="2362200"/>
            <a:ext cx="4764090" cy="1234440"/>
            <a:chOff x="36510" y="1600200"/>
            <a:chExt cx="4764090" cy="1234440"/>
          </a:xfrm>
        </p:grpSpPr>
        <p:pic>
          <p:nvPicPr>
            <p:cNvPr id="133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400" y="1600200"/>
              <a:ext cx="3465800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312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10" y="2286000"/>
              <a:ext cx="4764090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2"/>
          <p:cNvGrpSpPr/>
          <p:nvPr/>
        </p:nvGrpSpPr>
        <p:grpSpPr>
          <a:xfrm>
            <a:off x="173355" y="4191000"/>
            <a:ext cx="8787765" cy="1524000"/>
            <a:chOff x="127635" y="3886200"/>
            <a:chExt cx="8863965" cy="1447800"/>
          </a:xfrm>
        </p:grpSpPr>
        <p:pic>
          <p:nvPicPr>
            <p:cNvPr id="13312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7635" y="3886200"/>
              <a:ext cx="8863965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3127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13953" y="4511040"/>
              <a:ext cx="4891847" cy="82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3312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5745480"/>
            <a:ext cx="4641625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8214" y="3729335"/>
            <a:ext cx="2588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A1CE2"/>
                </a:solidFill>
              </a:rPr>
              <a:t>Total Impedance</a:t>
            </a:r>
            <a:endParaRPr lang="en-US" sz="2400" b="1" dirty="0">
              <a:solidFill>
                <a:srgbClr val="2A1CE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19383" y="2743200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2A1CE2"/>
                </a:solidFill>
              </a:rPr>
              <a:t>Series circuit</a:t>
            </a:r>
            <a:endParaRPr lang="en-US" sz="2000" dirty="0">
              <a:solidFill>
                <a:srgbClr val="2A1CE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371600"/>
            <a:ext cx="40350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Phasor</a:t>
            </a:r>
            <a:r>
              <a:rPr lang="en-US" sz="4000" dirty="0" smtClean="0">
                <a:solidFill>
                  <a:srgbClr val="FF0000"/>
                </a:solidFill>
              </a:rPr>
              <a:t> Diagram 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7375" y="333375"/>
            <a:ext cx="7056438" cy="63341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dirty="0" err="1" smtClean="0"/>
              <a:t>Phasor</a:t>
            </a:r>
            <a:r>
              <a:rPr lang="en-US" sz="3200" dirty="0" smtClean="0"/>
              <a:t> Diagram (Chapter 5 - Corcoran)</a:t>
            </a:r>
            <a:endParaRPr lang="en-AU" sz="3200" dirty="0"/>
          </a:p>
        </p:txBody>
      </p:sp>
      <p:pic>
        <p:nvPicPr>
          <p:cNvPr id="1259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49" y="1280160"/>
            <a:ext cx="4128851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8807" y="3657600"/>
            <a:ext cx="4442793" cy="2743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600200" y="55626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Funicular  / String Vector Diagram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7560" y="1295400"/>
            <a:ext cx="417404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19</a:t>
            </a:fld>
            <a:endParaRPr lang="en-AU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57375" y="304800"/>
            <a:ext cx="7056438" cy="63341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Phasor Diagram (Chapter 5 - Corcoran)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49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986" y="2160210"/>
            <a:ext cx="3720251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646140" y="4476690"/>
            <a:ext cx="1933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2A1CE2"/>
                </a:solidFill>
              </a:rPr>
              <a:t>Parallel circuit</a:t>
            </a:r>
            <a:endParaRPr lang="en-US" sz="2000" b="1" dirty="0">
              <a:solidFill>
                <a:srgbClr val="2A1CE2"/>
              </a:solidFill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0096" y="1935480"/>
            <a:ext cx="2678614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1219200"/>
            <a:ext cx="906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 smtClean="0">
                <a:solidFill>
                  <a:srgbClr val="2A1CE2"/>
                </a:solidFill>
              </a:rPr>
              <a:t>Example:</a:t>
            </a:r>
            <a:r>
              <a:rPr lang="en-US" sz="2000" b="1" dirty="0" smtClean="0">
                <a:solidFill>
                  <a:srgbClr val="2A1CE2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(a) Calculate all the unknown currents and voltages, (b) calculate the conductance and </a:t>
            </a:r>
            <a:r>
              <a:rPr lang="en-US" sz="2000" dirty="0" err="1" smtClean="0">
                <a:solidFill>
                  <a:srgbClr val="FF0000"/>
                </a:solidFill>
              </a:rPr>
              <a:t>susceptance</a:t>
            </a:r>
            <a:r>
              <a:rPr lang="en-US" sz="2000" dirty="0" smtClean="0">
                <a:solidFill>
                  <a:srgbClr val="FF0000"/>
                </a:solidFill>
              </a:rPr>
              <a:t> of each branch, and (c) draw the vector diagram. Consider the applied voltage as the reference.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579" y="4831080"/>
            <a:ext cx="4401421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345192" y="5830669"/>
            <a:ext cx="3432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</a:t>
            </a:r>
            <a:r>
              <a:rPr lang="en-US" b="1" baseline="-25000" dirty="0" smtClean="0"/>
              <a:t>1</a:t>
            </a:r>
            <a:r>
              <a:rPr lang="en-US" b="1" dirty="0" smtClean="0"/>
              <a:t> = 0.06 mho, B</a:t>
            </a:r>
            <a:r>
              <a:rPr lang="en-US" b="1" baseline="-25000" dirty="0" smtClean="0"/>
              <a:t>1</a:t>
            </a:r>
            <a:r>
              <a:rPr lang="en-US" b="1" dirty="0" smtClean="0"/>
              <a:t> = -0.08 mho</a:t>
            </a:r>
          </a:p>
          <a:p>
            <a:r>
              <a:rPr lang="en-US" b="1" dirty="0" smtClean="0"/>
              <a:t>G</a:t>
            </a:r>
            <a:r>
              <a:rPr lang="en-US" b="1" baseline="-25000" dirty="0" smtClean="0"/>
              <a:t>2</a:t>
            </a:r>
            <a:r>
              <a:rPr lang="en-US" b="1" dirty="0" smtClean="0"/>
              <a:t> = 0.16 mho, B</a:t>
            </a:r>
            <a:r>
              <a:rPr lang="en-US" b="1" baseline="-25000" dirty="0" smtClean="0"/>
              <a:t>2</a:t>
            </a:r>
            <a:r>
              <a:rPr lang="en-US" b="1" dirty="0" smtClean="0"/>
              <a:t> = 0.12 mho</a:t>
            </a:r>
            <a:endParaRPr lang="en-US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057401"/>
            <a:ext cx="7056457" cy="32004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</a:rPr>
              <a:t>AC Circuits: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err="1" smtClean="0">
                <a:solidFill>
                  <a:srgbClr val="FF0000"/>
                </a:solidFill>
              </a:rPr>
              <a:t>Phasors</a:t>
            </a:r>
            <a:r>
              <a:rPr lang="en-US" sz="5400" dirty="0" smtClean="0">
                <a:solidFill>
                  <a:srgbClr val="FF0000"/>
                </a:solidFill>
              </a:rPr>
              <a:t> and Vector Diagrams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281BD7"/>
                </a:solidFill>
              </a:rPr>
              <a:t>(Chapter 9 – Alexander)</a:t>
            </a:r>
            <a:endParaRPr lang="en-AU" sz="5400" dirty="0">
              <a:solidFill>
                <a:srgbClr val="281BD7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20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923213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Network Theorems and Analysis Methods</a:t>
            </a:r>
            <a:endParaRPr lang="en-A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/>
              <a:t>Superposition </a:t>
            </a:r>
            <a:r>
              <a:rPr lang="en-US" sz="2400" dirty="0" smtClean="0"/>
              <a:t>Theorem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Nodal Analysis including </a:t>
            </a:r>
            <a:r>
              <a:rPr lang="en-US" sz="2400" dirty="0" err="1" smtClean="0"/>
              <a:t>Supernode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Mesh (loop) Analysis including </a:t>
            </a:r>
            <a:r>
              <a:rPr lang="en-US" sz="2400" dirty="0" err="1" smtClean="0"/>
              <a:t>Supermesh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Thevenin</a:t>
            </a:r>
            <a:r>
              <a:rPr lang="en-US" sz="2400" dirty="0" smtClean="0"/>
              <a:t> Equivalent Circuit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Norton Equivalent Circuit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984010"/>
            <a:ext cx="8610600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Procedures are exactly same as studied in DC Circuits</a:t>
            </a:r>
          </a:p>
          <a:p>
            <a:pPr algn="ctr"/>
            <a:endParaRPr lang="en-US" sz="2800" dirty="0" smtClean="0">
              <a:solidFill>
                <a:srgbClr val="281BD7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21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</a:t>
            </a:r>
            <a:endParaRPr lang="en-AU" sz="3200" dirty="0"/>
          </a:p>
        </p:txBody>
      </p:sp>
      <p:pic>
        <p:nvPicPr>
          <p:cNvPr id="1228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1776413"/>
            <a:ext cx="57626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1295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Use (a) mesh analysis, (b) nodal analysis, (c) superposition principle for I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baseline="-25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9296" y="5638800"/>
            <a:ext cx="3410405" cy="731520"/>
            <a:chOff x="2439296" y="5638800"/>
            <a:chExt cx="3410405" cy="731520"/>
          </a:xfrm>
        </p:grpSpPr>
        <p:pic>
          <p:nvPicPr>
            <p:cNvPr id="12288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9296" y="5699760"/>
              <a:ext cx="532504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288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4199" y="5638800"/>
              <a:ext cx="2725502" cy="73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Voltage-Current </a:t>
            </a:r>
            <a:r>
              <a:rPr lang="en-US" sz="3200" dirty="0" err="1" smtClean="0"/>
              <a:t>Phasors</a:t>
            </a:r>
            <a:r>
              <a:rPr lang="en-US" sz="3200" dirty="0" smtClean="0"/>
              <a:t>: R (Resistor)</a:t>
            </a:r>
            <a:endParaRPr lang="en-AU" sz="3200" dirty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151808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9986" y="1371600"/>
            <a:ext cx="1347214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981200" y="3867090"/>
            <a:ext cx="342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Phasor</a:t>
            </a:r>
            <a:r>
              <a:rPr lang="en-US" sz="2000" dirty="0" smtClean="0"/>
              <a:t> / Frequency domain</a:t>
            </a:r>
            <a:endParaRPr lang="en-US" sz="2000" dirty="0"/>
          </a:p>
        </p:txBody>
      </p:sp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5757" y="1371600"/>
            <a:ext cx="2788643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28600" y="3886200"/>
            <a:ext cx="1728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Time domain </a:t>
            </a:r>
            <a:endParaRPr lang="en-US" sz="2000" dirty="0"/>
          </a:p>
        </p:txBody>
      </p:sp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648200"/>
            <a:ext cx="270440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334000"/>
            <a:ext cx="3368842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0638" y="4572000"/>
            <a:ext cx="1591473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9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95711" y="5257800"/>
            <a:ext cx="1929089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9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3130" y="5867400"/>
            <a:ext cx="1734670" cy="5486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6" name="Right Arrow 15"/>
          <p:cNvSpPr/>
          <p:nvPr/>
        </p:nvSpPr>
        <p:spPr>
          <a:xfrm>
            <a:off x="3733800" y="4724400"/>
            <a:ext cx="2209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962400" y="5410200"/>
            <a:ext cx="19050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2200" y="3810000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Phasor</a:t>
            </a:r>
            <a:r>
              <a:rPr lang="en-US" sz="2000" dirty="0" smtClean="0"/>
              <a:t> Diagram</a:t>
            </a:r>
            <a:endParaRPr lang="en-US" sz="2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Voltage-Current </a:t>
            </a:r>
            <a:r>
              <a:rPr lang="en-US" sz="3200" dirty="0" err="1" smtClean="0"/>
              <a:t>Phasors</a:t>
            </a:r>
            <a:r>
              <a:rPr lang="en-US" sz="3200" dirty="0" smtClean="0"/>
              <a:t>: L (Inductor)</a:t>
            </a:r>
            <a:endParaRPr lang="en-AU" sz="3200" dirty="0"/>
          </a:p>
        </p:txBody>
      </p:sp>
      <p:sp>
        <p:nvSpPr>
          <p:cNvPr id="10" name="Rectangle 9"/>
          <p:cNvSpPr/>
          <p:nvPr/>
        </p:nvSpPr>
        <p:spPr>
          <a:xfrm>
            <a:off x="1981200" y="3867090"/>
            <a:ext cx="327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Phasor</a:t>
            </a:r>
            <a:r>
              <a:rPr lang="en-US" sz="2000" dirty="0" smtClean="0"/>
              <a:t>/Frequency domain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04800" y="3886200"/>
            <a:ext cx="1728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Time domain </a:t>
            </a:r>
            <a:endParaRPr lang="en-US" sz="2000" dirty="0"/>
          </a:p>
        </p:txBody>
      </p:sp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95800"/>
            <a:ext cx="270440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638" y="4419600"/>
            <a:ext cx="1591473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Arrow 15"/>
          <p:cNvSpPr/>
          <p:nvPr/>
        </p:nvSpPr>
        <p:spPr>
          <a:xfrm>
            <a:off x="3733800" y="4572000"/>
            <a:ext cx="2209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962400" y="5257800"/>
            <a:ext cx="19050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2200" y="3810000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Phasor</a:t>
            </a:r>
            <a:r>
              <a:rPr lang="en-US" sz="2000" dirty="0" smtClean="0"/>
              <a:t> Diagram</a:t>
            </a:r>
            <a:endParaRPr lang="en-US" sz="2000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16" y="1249680"/>
            <a:ext cx="1258243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2596" y="1264920"/>
            <a:ext cx="1306004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6018" y="1264920"/>
            <a:ext cx="3826982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5086350"/>
            <a:ext cx="3724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oup 26"/>
          <p:cNvGrpSpPr/>
          <p:nvPr/>
        </p:nvGrpSpPr>
        <p:grpSpPr>
          <a:xfrm>
            <a:off x="5867401" y="5029200"/>
            <a:ext cx="2625810" cy="899160"/>
            <a:chOff x="5867401" y="5181600"/>
            <a:chExt cx="2625810" cy="899160"/>
          </a:xfrm>
        </p:grpSpPr>
        <p:pic>
          <p:nvPicPr>
            <p:cNvPr id="7885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67401" y="5181600"/>
              <a:ext cx="2608365" cy="41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85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324600" y="5623560"/>
              <a:ext cx="216861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88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47122" y="5836920"/>
            <a:ext cx="2110678" cy="6400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Voltage-Current </a:t>
            </a:r>
            <a:r>
              <a:rPr lang="en-US" sz="3200" dirty="0" err="1" smtClean="0"/>
              <a:t>Phasors</a:t>
            </a:r>
            <a:r>
              <a:rPr lang="en-US" sz="3200" dirty="0" smtClean="0"/>
              <a:t>: C (Capacitor)</a:t>
            </a:r>
            <a:endParaRPr lang="en-AU" sz="3200" dirty="0"/>
          </a:p>
        </p:txBody>
      </p:sp>
      <p:sp>
        <p:nvSpPr>
          <p:cNvPr id="11" name="Rectangle 10"/>
          <p:cNvSpPr/>
          <p:nvPr/>
        </p:nvSpPr>
        <p:spPr>
          <a:xfrm>
            <a:off x="228600" y="3886200"/>
            <a:ext cx="1728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Time domain </a:t>
            </a:r>
            <a:endParaRPr lang="en-US" sz="2000" dirty="0"/>
          </a:p>
        </p:txBody>
      </p:sp>
      <p:sp>
        <p:nvSpPr>
          <p:cNvPr id="16" name="Right Arrow 15"/>
          <p:cNvSpPr/>
          <p:nvPr/>
        </p:nvSpPr>
        <p:spPr>
          <a:xfrm>
            <a:off x="3733800" y="4572000"/>
            <a:ext cx="22098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962400" y="5257800"/>
            <a:ext cx="19050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2200" y="3810000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Phasor</a:t>
            </a:r>
            <a:r>
              <a:rPr lang="en-US" sz="2000" dirty="0" smtClean="0"/>
              <a:t> Diagram</a:t>
            </a:r>
            <a:endParaRPr lang="en-US" sz="200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3" y="1219200"/>
            <a:ext cx="1351415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6356" y="1249680"/>
            <a:ext cx="1354644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0090" y="1264920"/>
            <a:ext cx="3819110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6127750" y="4267200"/>
          <a:ext cx="1690688" cy="544512"/>
        </p:xfrm>
        <a:graphic>
          <a:graphicData uri="http://schemas.openxmlformats.org/presentationml/2006/ole">
            <p:oleObj spid="_x0000_s79877" name="Equation" r:id="rId6" imgW="711000" imgH="228600" progId="Equation.3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550509" y="4343400"/>
          <a:ext cx="2573691" cy="533400"/>
        </p:xfrm>
        <a:graphic>
          <a:graphicData uri="http://schemas.openxmlformats.org/presentationml/2006/ole">
            <p:oleObj spid="_x0000_s79878" name="Equation" r:id="rId7" imgW="1104840" imgH="228600" progId="Equation.3">
              <p:embed/>
            </p:oleObj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157162" y="5014913"/>
          <a:ext cx="3652838" cy="543713"/>
        </p:xfrm>
        <a:graphic>
          <a:graphicData uri="http://schemas.openxmlformats.org/presentationml/2006/ole">
            <p:oleObj spid="_x0000_s79879" name="Equation" r:id="rId8" imgW="1625400" imgH="241200" progId="Equation.3">
              <p:embed/>
            </p:oleObj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6324599" y="4876800"/>
          <a:ext cx="2639785" cy="685800"/>
        </p:xfrm>
        <a:graphic>
          <a:graphicData uri="http://schemas.openxmlformats.org/presentationml/2006/ole">
            <p:oleObj spid="_x0000_s79880" name="Equation" r:id="rId9" imgW="1028520" imgH="266400" progId="Equation.3">
              <p:embed/>
            </p:oleObj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6556291" y="5562600"/>
          <a:ext cx="2206709" cy="466725"/>
        </p:xfrm>
        <a:graphic>
          <a:graphicData uri="http://schemas.openxmlformats.org/presentationml/2006/ole">
            <p:oleObj spid="_x0000_s79881" name="Equation" r:id="rId10" imgW="1143000" imgH="241200" progId="Equation.3">
              <p:embed/>
            </p:oleObj>
          </a:graphicData>
        </a:graphic>
      </p:graphicFrame>
      <p:pic>
        <p:nvPicPr>
          <p:cNvPr id="79882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812" y="5654040"/>
            <a:ext cx="4243388" cy="8229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1981200" y="3867090"/>
            <a:ext cx="327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Phasor</a:t>
            </a:r>
            <a:r>
              <a:rPr lang="en-US" sz="2000" dirty="0" smtClean="0"/>
              <a:t>/Frequency domain</a:t>
            </a:r>
            <a:endParaRPr lang="en-US" sz="2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</a:t>
            </a:r>
            <a:endParaRPr lang="en-AU" sz="3200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4486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19400"/>
            <a:ext cx="84677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433383"/>
            <a:ext cx="7056457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 smtClean="0"/>
              <a:t>Impedance</a:t>
            </a:r>
            <a:endParaRPr lang="en-AU" sz="48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437" y="2514600"/>
            <a:ext cx="4406963" cy="7315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49680"/>
            <a:ext cx="3357612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2471" y="3368040"/>
            <a:ext cx="4872929" cy="30175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433383"/>
            <a:ext cx="7056457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 smtClean="0"/>
              <a:t>Impedance</a:t>
            </a:r>
            <a:endParaRPr lang="en-AU" sz="5400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51149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91000"/>
            <a:ext cx="6686550" cy="1076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50" y="5715000"/>
            <a:ext cx="5772150" cy="695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3124200"/>
            <a:ext cx="38667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smtClean="0"/>
              <a:t> R is always positive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 smtClean="0"/>
              <a:t> Z</a:t>
            </a:r>
            <a:r>
              <a:rPr lang="en-US" sz="2200" dirty="0" smtClean="0"/>
              <a:t> falls in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or 4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quadrant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424424" y="1821359"/>
            <a:ext cx="3089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smtClean="0"/>
              <a:t> R: Resistance (ohm)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 X: Reactance (ohm)</a:t>
            </a:r>
            <a:endParaRPr lang="en-US" sz="22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433383"/>
            <a:ext cx="7056457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 smtClean="0"/>
              <a:t>Admittance</a:t>
            </a:r>
            <a:endParaRPr lang="en-AU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524000"/>
            <a:ext cx="4243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G: Conductance (mho)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B: </a:t>
            </a:r>
            <a:r>
              <a:rPr lang="en-US" sz="2800" dirty="0" err="1" smtClean="0"/>
              <a:t>Susceptance</a:t>
            </a:r>
            <a:r>
              <a:rPr lang="en-US" sz="2800" dirty="0" smtClean="0"/>
              <a:t> (mho)</a:t>
            </a:r>
            <a:endParaRPr lang="en-US" sz="2800" dirty="0"/>
          </a:p>
        </p:txBody>
      </p:sp>
      <p:grpSp>
        <p:nvGrpSpPr>
          <p:cNvPr id="2" name="Group 25"/>
          <p:cNvGrpSpPr/>
          <p:nvPr/>
        </p:nvGrpSpPr>
        <p:grpSpPr>
          <a:xfrm>
            <a:off x="344906" y="1371600"/>
            <a:ext cx="2169694" cy="1447800"/>
            <a:chOff x="228601" y="1371600"/>
            <a:chExt cx="2169694" cy="1447800"/>
          </a:xfrm>
        </p:grpSpPr>
        <p:pic>
          <p:nvPicPr>
            <p:cNvPr id="134156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1" y="1371600"/>
              <a:ext cx="216746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4158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2362200"/>
              <a:ext cx="163629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3416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50" y="2865120"/>
            <a:ext cx="188595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161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5165" y="4876800"/>
            <a:ext cx="7155835" cy="10972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S Master">
  <a:themeElements>
    <a:clrScheme name="Custom 9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398FDE"/>
      </a:accent1>
      <a:accent2>
        <a:srgbClr val="398FDE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354</Words>
  <Application>Microsoft Office PowerPoint</Application>
  <PresentationFormat>On-screen Show (4:3)</PresentationFormat>
  <Paragraphs>84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UNIS Master</vt:lpstr>
      <vt:lpstr>Equation</vt:lpstr>
      <vt:lpstr>CSE 109  Electrical Circuits</vt:lpstr>
      <vt:lpstr>AC Circuits: Phasors and Vector Diagrams (Chapter 9 – Alexander)</vt:lpstr>
      <vt:lpstr>Voltage-Current Phasors: R (Resistor)</vt:lpstr>
      <vt:lpstr>Voltage-Current Phasors: L (Inductor)</vt:lpstr>
      <vt:lpstr>Voltage-Current Phasors: C (Capacitor)</vt:lpstr>
      <vt:lpstr>Example</vt:lpstr>
      <vt:lpstr>Impedance</vt:lpstr>
      <vt:lpstr>Impedance</vt:lpstr>
      <vt:lpstr>Admittance</vt:lpstr>
      <vt:lpstr>Series Impedance</vt:lpstr>
      <vt:lpstr>Parallel Impedance</vt:lpstr>
      <vt:lpstr>WYE (Y)-DELTA (Δ) Conversion</vt:lpstr>
      <vt:lpstr>Example</vt:lpstr>
      <vt:lpstr>Example</vt:lpstr>
      <vt:lpstr>Example</vt:lpstr>
      <vt:lpstr>KVL and KCL in Phasor Domain</vt:lpstr>
      <vt:lpstr>Phasor Diagram (Chapter 5 - Corcoran)</vt:lpstr>
      <vt:lpstr>Phasor Diagram (Chapter 5 - Corcoran)</vt:lpstr>
      <vt:lpstr>Slide 19</vt:lpstr>
      <vt:lpstr>Network Theorems and Analysis Methods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Forkan</cp:lastModifiedBy>
  <cp:revision>1896</cp:revision>
  <dcterms:created xsi:type="dcterms:W3CDTF">2010-01-29T23:28:42Z</dcterms:created>
  <dcterms:modified xsi:type="dcterms:W3CDTF">2015-08-11T01:21:27Z</dcterms:modified>
</cp:coreProperties>
</file>