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5" r:id="rId3"/>
    <p:sldId id="305" r:id="rId4"/>
    <p:sldId id="307" r:id="rId5"/>
    <p:sldId id="311" r:id="rId6"/>
    <p:sldId id="313" r:id="rId7"/>
    <p:sldId id="314" r:id="rId8"/>
    <p:sldId id="315" r:id="rId9"/>
    <p:sldId id="316" r:id="rId10"/>
    <p:sldId id="317" r:id="rId11"/>
    <p:sldId id="318" r:id="rId12"/>
    <p:sldId id="320" r:id="rId13"/>
    <p:sldId id="319" r:id="rId14"/>
    <p:sldId id="321" r:id="rId15"/>
  </p:sldIdLst>
  <p:sldSz cx="9144000" cy="6858000" type="screen4x3"/>
  <p:notesSz cx="6781800" cy="991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A1CE2"/>
    <a:srgbClr val="281BD7"/>
    <a:srgbClr val="00682F"/>
    <a:srgbClr val="ED2B42"/>
    <a:srgbClr val="14497A"/>
    <a:srgbClr val="C2CD23"/>
    <a:srgbClr val="DA4D5C"/>
    <a:srgbClr val="FCDB95"/>
    <a:srgbClr val="DCDDDE"/>
    <a:srgbClr val="CCCED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5" autoAdjust="0"/>
    <p:restoredTop sz="90287" autoAdjust="0"/>
  </p:normalViewPr>
  <p:slideViewPr>
    <p:cSldViewPr showGuides="1">
      <p:cViewPr varScale="1">
        <p:scale>
          <a:sx n="66" d="100"/>
          <a:sy n="66" d="100"/>
        </p:scale>
        <p:origin x="-1632" y="-96"/>
      </p:cViewPr>
      <p:guideLst>
        <p:guide orient="horz" pos="164"/>
        <p:guide orient="horz" pos="1117"/>
        <p:guide orient="horz" pos="4156"/>
        <p:guide orient="horz" pos="4065"/>
        <p:guide orient="horz" pos="602"/>
        <p:guide orient="horz" pos="799"/>
        <p:guide orient="horz" pos="3113"/>
        <p:guide pos="158"/>
        <p:guide pos="5615"/>
        <p:guide pos="49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B1459-DDF1-4392-B127-0A397CD5FC00}" type="datetimeFigureOut">
              <a:rPr lang="en-AU" smtClean="0"/>
              <a:pPr/>
              <a:t>11/08/2015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1FB63-8321-4BE3-BC95-F848092B244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465985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E0E7-875B-472D-82FD-0921116ED9FC}" type="datetimeFigureOut">
              <a:rPr lang="en-US" smtClean="0"/>
              <a:pPr/>
              <a:t>8/11/2015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180" y="4711383"/>
            <a:ext cx="5425440" cy="4463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451" y="9421044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EB80C-3D5D-4036-876C-B3AB82BF204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811113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</a:t>
            </a:fld>
            <a:endParaRPr lang="en-A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1071538" y="0"/>
            <a:ext cx="8072462" cy="57864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31912" y="285729"/>
            <a:ext cx="7704138" cy="100013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1912" y="1285860"/>
            <a:ext cx="7704137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7" y="1773238"/>
            <a:ext cx="4270375" cy="4513281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5715001"/>
            <a:ext cx="4392613" cy="428644"/>
          </a:xfrm>
        </p:spPr>
        <p:txBody>
          <a:bodyPr anchor="t">
            <a:normAutofit/>
          </a:bodyPr>
          <a:lstStyle>
            <a:lvl1pPr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Caption copy goes here</a:t>
            </a:r>
            <a:endParaRPr lang="en-AU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6" hasCustomPrompt="1"/>
          </p:nvPr>
        </p:nvSpPr>
        <p:spPr>
          <a:xfrm>
            <a:off x="250826" y="1764138"/>
            <a:ext cx="4319004" cy="3950861"/>
          </a:xfrm>
        </p:spPr>
        <p:txBody>
          <a:bodyPr anchor="t"/>
          <a:lstStyle>
            <a:lvl1pPr marL="174625" marR="0" indent="-174625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baseline="0"/>
            </a:lvl1pPr>
          </a:lstStyle>
          <a:p>
            <a:r>
              <a:rPr lang="en-AU" dirty="0" smtClean="0"/>
              <a:t>PLACE TABLE HERE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50825" y="6143643"/>
            <a:ext cx="4392613" cy="165082"/>
          </a:xfrm>
        </p:spPr>
        <p:txBody>
          <a:bodyPr anchor="ctr">
            <a:noAutofit/>
          </a:bodyPr>
          <a:lstStyle>
            <a:lvl1pPr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SOURCE: XYZ</a:t>
            </a:r>
            <a:endParaRPr lang="en-AU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8" y="1773238"/>
            <a:ext cx="4270375" cy="4513281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5715001"/>
            <a:ext cx="4392613" cy="428644"/>
          </a:xfrm>
        </p:spPr>
        <p:txBody>
          <a:bodyPr anchor="t">
            <a:normAutofit/>
          </a:bodyPr>
          <a:lstStyle>
            <a:lvl1pPr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Caption copy goes here</a:t>
            </a:r>
            <a:endParaRPr lang="en-AU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50825" y="6143643"/>
            <a:ext cx="4392613" cy="165082"/>
          </a:xfrm>
        </p:spPr>
        <p:txBody>
          <a:bodyPr anchor="ctr">
            <a:noAutofit/>
          </a:bodyPr>
          <a:lstStyle>
            <a:lvl1pPr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SOURCE: XYZ</a:t>
            </a:r>
            <a:endParaRPr lang="en-AU" dirty="0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8" hasCustomPrompt="1"/>
          </p:nvPr>
        </p:nvSpPr>
        <p:spPr>
          <a:xfrm>
            <a:off x="250825" y="1764139"/>
            <a:ext cx="4321175" cy="3950860"/>
          </a:xfrm>
        </p:spPr>
        <p:txBody>
          <a:bodyPr anchor="t"/>
          <a:lstStyle>
            <a:lvl1pPr marL="174625" marR="0" indent="-174625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AU" dirty="0" smtClean="0"/>
              <a:t>PLACE CHART HERE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250826" y="1773238"/>
            <a:ext cx="8662988" cy="4679949"/>
          </a:xfrm>
        </p:spPr>
        <p:txBody>
          <a:bodyPr anchor="t"/>
          <a:lstStyle>
            <a:lvl1pPr marL="174625" marR="0" indent="-174625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AU" dirty="0" smtClean="0"/>
              <a:t>PLACE IMAGE HERE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4" y="1773237"/>
            <a:ext cx="4321176" cy="4535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73237"/>
            <a:ext cx="4270375" cy="4535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 userDrawn="1"/>
        </p:nvSpPr>
        <p:spPr>
          <a:xfrm>
            <a:off x="1071538" y="0"/>
            <a:ext cx="8072462" cy="57864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31912" y="285729"/>
            <a:ext cx="7704138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1912" y="1285860"/>
            <a:ext cx="7704137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3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3428992" y="5286388"/>
            <a:ext cx="5572133" cy="285752"/>
          </a:xfrm>
        </p:spPr>
        <p:txBody>
          <a:bodyPr lIns="0" tIns="0" rIns="0" bIns="0" anchor="t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20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3428992" y="5000636"/>
            <a:ext cx="5572133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 hasCustomPrompt="1"/>
          </p:nvPr>
        </p:nvSpPr>
        <p:spPr>
          <a:xfrm>
            <a:off x="8055033" y="5819652"/>
            <a:ext cx="985150" cy="985150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    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6" name="Rectangle 15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3" name="Picture 22" descr="USY_MB1_rgb_Reversed_Standard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ecture_theatre.jpg"/>
          <p:cNvPicPr>
            <a:picLocks noChangeAspect="1"/>
          </p:cNvPicPr>
          <p:nvPr userDrawn="1"/>
        </p:nvPicPr>
        <p:blipFill>
          <a:blip r:embed="rId2" cstate="print"/>
          <a:srcRect l="5985" t="6510" r="12702" b="13737"/>
          <a:stretch>
            <a:fillRect/>
          </a:stretch>
        </p:blipFill>
        <p:spPr>
          <a:xfrm flipH="1">
            <a:off x="0" y="3357562"/>
            <a:ext cx="9144000" cy="350043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invGray">
          <a:xfrm>
            <a:off x="0" y="0"/>
            <a:ext cx="9144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5720" y="285729"/>
            <a:ext cx="8750330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5720" y="1285860"/>
            <a:ext cx="8750329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9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250826" y="3000372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20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250826" y="2714620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7514706" y="5112818"/>
            <a:ext cx="1399108" cy="1399108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3" name="Rectangle 12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8" name="Picture 17" descr="USY_MB1_rgb_Reversed_Standard_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quad copy.jpg"/>
          <p:cNvPicPr>
            <a:picLocks noChangeAspect="1"/>
          </p:cNvPicPr>
          <p:nvPr userDrawn="1"/>
        </p:nvPicPr>
        <p:blipFill>
          <a:blip r:embed="rId2" cstate="print"/>
          <a:srcRect l="1322" r="21189" b="22059"/>
          <a:stretch>
            <a:fillRect/>
          </a:stretch>
        </p:blipFill>
        <p:spPr>
          <a:xfrm flipH="1">
            <a:off x="0" y="3071810"/>
            <a:ext cx="9144000" cy="378619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ltGray"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5720" y="285729"/>
            <a:ext cx="8750330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5720" y="1285860"/>
            <a:ext cx="8750329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5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250826" y="3000372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6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250826" y="2714620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7514706" y="5112818"/>
            <a:ext cx="1399108" cy="1399108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4" name="Rectangle 13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 descr="USY_MB1_rgb_Reversed_Standard_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ience_lab cop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246859"/>
            <a:ext cx="9144000" cy="361114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invGray">
          <a:xfrm>
            <a:off x="0" y="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85720" y="285729"/>
            <a:ext cx="8750330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85720" y="1285860"/>
            <a:ext cx="8750329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4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250826" y="3000372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5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250826" y="2714620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7514706" y="5112818"/>
            <a:ext cx="1399108" cy="1399108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9" name="Rectangle 18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 descr="USY_MB1_rgb_Reversed_Standard_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285719" y="1777496"/>
            <a:ext cx="7599393" cy="1080000"/>
          </a:xfrm>
        </p:spPr>
        <p:txBody>
          <a:bodyPr anchor="ctr">
            <a:normAutofit/>
          </a:bodyPr>
          <a:lstStyle>
            <a:lvl1pPr algn="l">
              <a:defRPr sz="28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SECTION DIVIDER  [1 line only]</a:t>
            </a:r>
            <a:endParaRPr lang="en-AU" dirty="0"/>
          </a:p>
        </p:txBody>
      </p:sp>
      <p:sp>
        <p:nvSpPr>
          <p:cNvPr id="13" name="Text Placeholder 12"/>
          <p:cNvSpPr>
            <a:spLocks noGrp="1"/>
          </p:cNvSpPr>
          <p:nvPr userDrawn="1">
            <p:ph type="body" sz="quarter" idx="11" hasCustomPrompt="1"/>
          </p:nvPr>
        </p:nvSpPr>
        <p:spPr bwMode="white">
          <a:xfrm>
            <a:off x="7893038" y="1777495"/>
            <a:ext cx="1143012" cy="1080000"/>
          </a:xfrm>
        </p:spPr>
        <p:txBody>
          <a:bodyPr anchor="ctr"/>
          <a:lstStyle>
            <a:lvl1pPr algn="r">
              <a:buNone/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 bwMode="hidden">
          <a:xfrm>
            <a:off x="7893038" y="2857496"/>
            <a:ext cx="1144800" cy="142875"/>
          </a:xfrm>
        </p:spPr>
        <p:txBody>
          <a:bodyPr>
            <a:noAutofit/>
          </a:bodyPr>
          <a:lstStyle>
            <a:lvl1pPr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Enter section number</a:t>
            </a:r>
            <a:endParaRPr lang="en-AU" dirty="0"/>
          </a:p>
        </p:txBody>
      </p:sp>
      <p:sp>
        <p:nvSpPr>
          <p:cNvPr id="32" name="Rectangle 31"/>
          <p:cNvSpPr/>
          <p:nvPr userDrawn="1"/>
        </p:nvSpPr>
        <p:spPr bwMode="white">
          <a:xfrm flipH="1">
            <a:off x="-5" y="5715016"/>
            <a:ext cx="9144001" cy="1142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24627" y="5248014"/>
            <a:ext cx="1989919" cy="1359427"/>
            <a:chOff x="224627" y="5248014"/>
            <a:chExt cx="1989919" cy="1359427"/>
          </a:xfrm>
        </p:grpSpPr>
        <p:sp>
          <p:nvSpPr>
            <p:cNvPr id="33" name="Rectangle 32"/>
            <p:cNvSpPr/>
            <p:nvPr userDrawn="1"/>
          </p:nvSpPr>
          <p:spPr bwMode="ltGray">
            <a:xfrm>
              <a:off x="855117" y="5248014"/>
              <a:ext cx="1359429" cy="135942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5" name="Group 14"/>
            <p:cNvGrpSpPr/>
            <p:nvPr userDrawn="1"/>
          </p:nvGrpSpPr>
          <p:grpSpPr>
            <a:xfrm>
              <a:off x="224627" y="5966641"/>
              <a:ext cx="1267200" cy="640800"/>
              <a:chOff x="261938" y="5715016"/>
              <a:chExt cx="1612106" cy="789289"/>
            </a:xfrm>
          </p:grpSpPr>
          <p:sp>
            <p:nvSpPr>
              <p:cNvPr id="16" name="Rectangle 15"/>
              <p:cNvSpPr/>
              <p:nvPr userDrawn="1"/>
            </p:nvSpPr>
            <p:spPr>
              <a:xfrm flipH="1">
                <a:off x="261938" y="5715016"/>
                <a:ext cx="1612106" cy="7892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8" name="Picture 17" descr="USY_MB1_rgb_Reversed_Standard_Logo.png"/>
              <p:cNvPicPr>
                <a:picLocks noChangeAspect="1"/>
              </p:cNvPicPr>
              <p:nvPr userDrawn="1"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3773" y="5890063"/>
                <a:ext cx="1268436" cy="43919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black">
          <a:xfrm>
            <a:off x="285720" y="1777496"/>
            <a:ext cx="7599393" cy="1080000"/>
          </a:xfrm>
        </p:spPr>
        <p:txBody>
          <a:bodyPr anchor="ctr">
            <a:normAutofit/>
          </a:bodyPr>
          <a:lstStyle>
            <a:lvl1pPr algn="l">
              <a:defRPr sz="28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SECTION DIVIDER  [1 line only]</a:t>
            </a:r>
            <a:endParaRPr lang="en-AU" dirty="0"/>
          </a:p>
        </p:txBody>
      </p:sp>
      <p:sp>
        <p:nvSpPr>
          <p:cNvPr id="13" name="Text Placeholder 12"/>
          <p:cNvSpPr>
            <a:spLocks noGrp="1"/>
          </p:cNvSpPr>
          <p:nvPr userDrawn="1">
            <p:ph type="body" sz="quarter" idx="11" hasCustomPrompt="1"/>
          </p:nvPr>
        </p:nvSpPr>
        <p:spPr bwMode="black">
          <a:xfrm>
            <a:off x="7893038" y="1777495"/>
            <a:ext cx="1143012" cy="1080000"/>
          </a:xfrm>
        </p:spPr>
        <p:txBody>
          <a:bodyPr anchor="ctr"/>
          <a:lstStyle>
            <a:lvl1pPr algn="r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AU" dirty="0"/>
          </a:p>
        </p:txBody>
      </p:sp>
      <p:sp>
        <p:nvSpPr>
          <p:cNvPr id="12" name="Rectangle 11"/>
          <p:cNvSpPr/>
          <p:nvPr userDrawn="1"/>
        </p:nvSpPr>
        <p:spPr bwMode="white">
          <a:xfrm flipH="1">
            <a:off x="-5" y="5715016"/>
            <a:ext cx="9144001" cy="1142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 Placeholder 16"/>
          <p:cNvSpPr>
            <a:spLocks noGrp="1"/>
          </p:cNvSpPr>
          <p:nvPr userDrawn="1">
            <p:ph type="body" sz="quarter" idx="13" hasCustomPrompt="1"/>
          </p:nvPr>
        </p:nvSpPr>
        <p:spPr bwMode="hidden">
          <a:xfrm>
            <a:off x="7893038" y="2857496"/>
            <a:ext cx="1144800" cy="142875"/>
          </a:xfrm>
        </p:spPr>
        <p:txBody>
          <a:bodyPr>
            <a:noAutofit/>
          </a:bodyPr>
          <a:lstStyle>
            <a:lvl1pPr algn="ctr">
              <a:buNone/>
              <a:defRPr sz="7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Enter section number</a:t>
            </a:r>
            <a:endParaRPr lang="en-AU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224627" y="5248014"/>
            <a:ext cx="1989919" cy="1359427"/>
            <a:chOff x="224627" y="5248014"/>
            <a:chExt cx="1989919" cy="1359427"/>
          </a:xfrm>
        </p:grpSpPr>
        <p:sp>
          <p:nvSpPr>
            <p:cNvPr id="18" name="Rectangle 17"/>
            <p:cNvSpPr/>
            <p:nvPr userDrawn="1"/>
          </p:nvSpPr>
          <p:spPr bwMode="ltGray">
            <a:xfrm>
              <a:off x="855117" y="5248014"/>
              <a:ext cx="1359429" cy="135942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" name="Group 14"/>
            <p:cNvGrpSpPr/>
            <p:nvPr userDrawn="1"/>
          </p:nvGrpSpPr>
          <p:grpSpPr>
            <a:xfrm>
              <a:off x="224627" y="5966641"/>
              <a:ext cx="1267200" cy="640800"/>
              <a:chOff x="261938" y="5715016"/>
              <a:chExt cx="1612106" cy="789289"/>
            </a:xfrm>
          </p:grpSpPr>
          <p:sp>
            <p:nvSpPr>
              <p:cNvPr id="20" name="Rectangle 19"/>
              <p:cNvSpPr/>
              <p:nvPr userDrawn="1"/>
            </p:nvSpPr>
            <p:spPr>
              <a:xfrm flipH="1">
                <a:off x="261938" y="5715016"/>
                <a:ext cx="1612106" cy="7892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21" name="Picture 20" descr="USY_MB1_rgb_Reversed_Standard_Logo.png"/>
              <p:cNvPicPr>
                <a:picLocks noChangeAspect="1"/>
              </p:cNvPicPr>
              <p:nvPr userDrawn="1"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3773" y="5890063"/>
                <a:ext cx="1268436" cy="43919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4" y="1773238"/>
            <a:ext cx="8662989" cy="4679949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  <a:lvl6pPr marL="1074738" indent="-174625">
              <a:buClr>
                <a:schemeClr val="accent1"/>
              </a:buClr>
              <a:defRPr sz="1600" baseline="0"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  <p:pic>
        <p:nvPicPr>
          <p:cNvPr id="7" name="Picture 6" descr="PP_Electric_circuit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6200000">
            <a:off x="-172293" y="172238"/>
            <a:ext cx="1201781" cy="8572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8" y="1783634"/>
            <a:ext cx="4270375" cy="4502885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  <a:lvl6pPr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250825" y="1773238"/>
            <a:ext cx="4321175" cy="3941761"/>
          </a:xfrm>
        </p:spPr>
        <p:txBody>
          <a:bodyPr anchor="t"/>
          <a:lstStyle>
            <a:lvl1pPr algn="ctr">
              <a:buNone/>
              <a:defRPr baseline="0"/>
            </a:lvl1pPr>
          </a:lstStyle>
          <a:p>
            <a:r>
              <a:rPr lang="en-AU" dirty="0" smtClean="0"/>
              <a:t>PLACE IMAGE HERE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5715000"/>
            <a:ext cx="4392613" cy="593725"/>
          </a:xfrm>
        </p:spPr>
        <p:txBody>
          <a:bodyPr anchor="t">
            <a:normAutofit/>
          </a:bodyPr>
          <a:lstStyle>
            <a:lvl1pPr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Caption copy goes here</a:t>
            </a:r>
            <a:endParaRPr lang="en-AU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 bwMode="invGray">
          <a:xfrm flipH="1">
            <a:off x="928662" y="260351"/>
            <a:ext cx="8001056" cy="954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7356" y="428604"/>
            <a:ext cx="7056457" cy="63341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4" y="1357297"/>
            <a:ext cx="8662989" cy="509589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664605" y="6586742"/>
            <a:ext cx="249208" cy="2143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en-AU" sz="9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B0718A-1B3D-42D2-9A2B-FB6CFA4B4E8D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250825" y="6575651"/>
            <a:ext cx="867889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0" r:id="rId3"/>
    <p:sldLayoutId id="2147483662" r:id="rId4"/>
    <p:sldLayoutId id="2147483663" r:id="rId5"/>
    <p:sldLayoutId id="2147483676" r:id="rId6"/>
    <p:sldLayoutId id="2147483675" r:id="rId7"/>
    <p:sldLayoutId id="2147483650" r:id="rId8"/>
    <p:sldLayoutId id="2147483669" r:id="rId9"/>
    <p:sldLayoutId id="2147483670" r:id="rId10"/>
    <p:sldLayoutId id="2147483671" r:id="rId11"/>
    <p:sldLayoutId id="2147483672" r:id="rId12"/>
    <p:sldLayoutId id="2147483652" r:id="rId13"/>
    <p:sldLayoutId id="2147483654" r:id="rId14"/>
    <p:sldLayoutId id="2147483655" r:id="rId15"/>
  </p:sldLayoutIdLst>
  <p:hf hdr="0" ftr="0" dt="0"/>
  <p:txStyles>
    <p:titleStyle>
      <a:lvl1pPr algn="r" defTabSz="914400" rtl="0" eaLnBrk="1" latinLnBrk="0" hangingPunct="1">
        <a:lnSpc>
          <a:spcPts val="2500"/>
        </a:lnSpc>
        <a:spcBef>
          <a:spcPct val="0"/>
        </a:spcBef>
        <a:buNone/>
        <a:defRPr sz="2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4625" indent="-174625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›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-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780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-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780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-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7780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•"/>
        <a:defRPr lang="en-AU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074738" indent="-174625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662" y="260648"/>
            <a:ext cx="8215338" cy="1676134"/>
          </a:xfrm>
        </p:spPr>
        <p:txBody>
          <a:bodyPr>
            <a:noAutofit/>
          </a:bodyPr>
          <a:lstStyle/>
          <a:p>
            <a:pPr algn="ctr"/>
            <a:r>
              <a:rPr lang="en-GB" sz="4400" dirty="0" smtClean="0">
                <a:solidFill>
                  <a:schemeClr val="tx1"/>
                </a:solidFill>
              </a:rPr>
              <a:t>CSE 109</a:t>
            </a:r>
            <a:br>
              <a:rPr lang="en-GB" sz="4400" dirty="0" smtClean="0">
                <a:solidFill>
                  <a:schemeClr val="tx1"/>
                </a:solidFill>
              </a:rPr>
            </a:br>
            <a:r>
              <a:rPr lang="en-US" sz="4400" dirty="0" smtClean="0"/>
              <a:t>Electrical </a:t>
            </a:r>
            <a:r>
              <a:rPr lang="en-US" sz="4400" dirty="0" smtClean="0"/>
              <a:t>Circuits II</a:t>
            </a:r>
            <a:endParaRPr lang="en-AU" sz="2800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904743" y="3286124"/>
            <a:ext cx="7215238" cy="178595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Md.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Forkan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Uddin</a:t>
            </a:r>
            <a:endParaRPr kumimoji="0" lang="en-US" sz="33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Associate Professor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Electrical and Electronic Engineering (EEE)</a:t>
            </a: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Bangladesh University of Engineering and Technology (BUET)</a:t>
            </a: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›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10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1. Balanced Y-Y Connection (3/3)</a:t>
            </a:r>
            <a:endParaRPr lang="en-AU" sz="3200" dirty="0"/>
          </a:p>
        </p:txBody>
      </p:sp>
      <p:sp>
        <p:nvSpPr>
          <p:cNvPr id="12" name="Rectangle 11"/>
          <p:cNvSpPr/>
          <p:nvPr/>
        </p:nvSpPr>
        <p:spPr>
          <a:xfrm>
            <a:off x="3352800" y="5410200"/>
            <a:ext cx="1342034" cy="91307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i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i="1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endParaRPr lang="en-US" sz="32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4800600"/>
            <a:ext cx="4412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For any Y-connection (source or load):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257800"/>
            <a:ext cx="23431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5562600" y="5200471"/>
            <a:ext cx="308360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Line (line-to-line) voltage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Phase voltage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Line current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phase current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11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 smtClean="0"/>
              <a:t>2. Balanced Y-</a:t>
            </a:r>
            <a:r>
              <a:rPr lang="el-GR" sz="3200" b="1" dirty="0" smtClean="0"/>
              <a:t>Δ</a:t>
            </a:r>
            <a:r>
              <a:rPr lang="en-US" sz="3200" b="1" dirty="0" smtClean="0"/>
              <a:t> Connection (1/2)</a:t>
            </a:r>
            <a:endParaRPr lang="en-AU" sz="32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905000"/>
            <a:ext cx="51598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152400" y="12192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A1CE2"/>
                </a:solidFill>
              </a:rPr>
              <a:t>This is the most practical three-phase system, as the three-phase sources are usually Y-connected while the three-phase loads are usually </a:t>
            </a:r>
            <a:r>
              <a:rPr lang="el-GR" dirty="0" smtClean="0">
                <a:solidFill>
                  <a:srgbClr val="2A1CE2"/>
                </a:solidFill>
              </a:rPr>
              <a:t>Δ</a:t>
            </a:r>
            <a:r>
              <a:rPr lang="en-US" dirty="0" smtClean="0">
                <a:solidFill>
                  <a:srgbClr val="2A1CE2"/>
                </a:solidFill>
              </a:rPr>
              <a:t>-connected</a:t>
            </a:r>
            <a:endParaRPr lang="en-US" dirty="0">
              <a:solidFill>
                <a:srgbClr val="2A1CE2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849880"/>
            <a:ext cx="398445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4267200"/>
            <a:ext cx="347472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" y="533400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709160"/>
            <a:ext cx="3997234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228600" y="2209800"/>
            <a:ext cx="33935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Voltages </a:t>
            </a:r>
            <a:r>
              <a:rPr lang="en-US" dirty="0" smtClean="0">
                <a:solidFill>
                  <a:srgbClr val="FF0000"/>
                </a:solidFill>
              </a:rPr>
              <a:t>(Similar to Y-Y)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00600" y="5334000"/>
            <a:ext cx="23431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838200" y="5943600"/>
            <a:ext cx="3634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Thus, for the Y-connected source: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391400" y="5486400"/>
            <a:ext cx="1342034" cy="91307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i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i="1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endParaRPr lang="en-US" sz="32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6" y="2895600"/>
            <a:ext cx="2907794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12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2. Balanced Y-</a:t>
            </a:r>
            <a:r>
              <a:rPr lang="el-GR" sz="3200" dirty="0" smtClean="0"/>
              <a:t>Δ</a:t>
            </a:r>
            <a:r>
              <a:rPr lang="en-US" sz="3200" dirty="0" smtClean="0"/>
              <a:t> Connection (2/2)</a:t>
            </a:r>
            <a:endParaRPr lang="en-AU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7365" y="1676400"/>
            <a:ext cx="3980435" cy="246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90726" y="1219200"/>
            <a:ext cx="4489223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76200" y="1143000"/>
            <a:ext cx="1683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Currents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200" y="2133600"/>
            <a:ext cx="4572000" cy="822960"/>
            <a:chOff x="76200" y="2362200"/>
            <a:chExt cx="4572000" cy="82296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6200" y="2362200"/>
              <a:ext cx="4045868" cy="365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54495" y="2819400"/>
              <a:ext cx="4293705" cy="365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0400" y="4038600"/>
            <a:ext cx="1610141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0" y="3124200"/>
            <a:ext cx="27146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362200" y="3581400"/>
            <a:ext cx="32385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381000" y="5943600"/>
            <a:ext cx="4433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For any </a:t>
            </a:r>
            <a:r>
              <a:rPr lang="el-GR" b="1" dirty="0" smtClean="0">
                <a:solidFill>
                  <a:srgbClr val="FF0000"/>
                </a:solidFill>
              </a:rPr>
              <a:t>Δ</a:t>
            </a:r>
            <a:r>
              <a:rPr lang="en-US" b="1" dirty="0" smtClean="0">
                <a:solidFill>
                  <a:srgbClr val="FF0000"/>
                </a:solidFill>
              </a:rPr>
              <a:t>-connection (source or load):</a:t>
            </a: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7999" y="5486400"/>
            <a:ext cx="1967951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5029200" y="5562600"/>
            <a:ext cx="1524000" cy="8617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000" i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000" i="1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endParaRPr lang="en-US" sz="3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13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 smtClean="0"/>
              <a:t>3. Balanced </a:t>
            </a:r>
            <a:r>
              <a:rPr lang="el-GR" sz="3200" b="1" dirty="0" smtClean="0"/>
              <a:t>Δ</a:t>
            </a:r>
            <a:r>
              <a:rPr lang="en-US" sz="3200" b="1" dirty="0" smtClean="0"/>
              <a:t>-</a:t>
            </a:r>
            <a:r>
              <a:rPr lang="el-GR" sz="3200" b="1" dirty="0" smtClean="0"/>
              <a:t>Δ</a:t>
            </a:r>
            <a:r>
              <a:rPr lang="en-US" sz="3200" b="1" dirty="0" smtClean="0"/>
              <a:t> Connection (1/1)</a:t>
            </a:r>
            <a:endParaRPr lang="en-AU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3054" y="1219200"/>
            <a:ext cx="6244546" cy="292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3449" y="5334000"/>
            <a:ext cx="1967951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842049" y="4343400"/>
            <a:ext cx="1524000" cy="8617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000" i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000" i="1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endParaRPr lang="en-US" sz="3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4849" y="5318760"/>
            <a:ext cx="1967951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5423449" y="4328160"/>
            <a:ext cx="1524000" cy="8617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000" i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000" i="1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endParaRPr lang="en-US" sz="3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1" y="4724400"/>
            <a:ext cx="1371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For source side: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91400" y="4876800"/>
            <a:ext cx="1371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For  load side: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14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 smtClean="0"/>
              <a:t>4. Balanced </a:t>
            </a:r>
            <a:r>
              <a:rPr lang="el-GR" sz="3200" b="1" dirty="0" smtClean="0"/>
              <a:t>Δ</a:t>
            </a:r>
            <a:r>
              <a:rPr lang="en-US" sz="3200" b="1" dirty="0" smtClean="0"/>
              <a:t>-Y Connection (1/1)</a:t>
            </a:r>
            <a:endParaRPr lang="en-AU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295400"/>
            <a:ext cx="6477000" cy="310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3449" y="5471160"/>
            <a:ext cx="1967951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842049" y="4480560"/>
            <a:ext cx="1524000" cy="8617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000" i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000" i="1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endParaRPr lang="en-US" sz="3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1" y="4861560"/>
            <a:ext cx="1371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For source side: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91400" y="5013960"/>
            <a:ext cx="1371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For  load side:</a:t>
            </a:r>
            <a:endParaRPr lang="en-US" dirty="0"/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4419600"/>
            <a:ext cx="2212548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5486400" y="5562600"/>
            <a:ext cx="1342034" cy="91307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i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i="1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endParaRPr lang="en-US" sz="32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3505199"/>
            <a:ext cx="8534400" cy="152400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600" dirty="0" smtClean="0">
                <a:solidFill>
                  <a:srgbClr val="FF0000"/>
                </a:solidFill>
              </a:rPr>
              <a:t>Three Phase (3-</a:t>
            </a:r>
            <a:r>
              <a:rPr lang="el-GR" sz="6600" i="1" dirty="0" smtClean="0">
                <a:solidFill>
                  <a:srgbClr val="FF0000"/>
                </a:solidFill>
              </a:rPr>
              <a:t>φ</a:t>
            </a:r>
            <a:r>
              <a:rPr lang="en-US" sz="6600" dirty="0" smtClean="0">
                <a:solidFill>
                  <a:srgbClr val="FF0000"/>
                </a:solidFill>
              </a:rPr>
              <a:t>) Balanced </a:t>
            </a:r>
            <a:r>
              <a:rPr lang="en-US" sz="6600" dirty="0" smtClean="0">
                <a:solidFill>
                  <a:srgbClr val="FF0000"/>
                </a:solidFill>
              </a:rPr>
              <a:t>Circuit</a:t>
            </a:r>
            <a:endParaRPr lang="en-AU" sz="5400" dirty="0">
              <a:solidFill>
                <a:srgbClr val="281BD7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3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Different Systems</a:t>
            </a:r>
            <a:endParaRPr lang="en-AU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0" y="1295400"/>
            <a:ext cx="3143250" cy="990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352" y="2407920"/>
            <a:ext cx="3178048" cy="15544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1" y="4145280"/>
            <a:ext cx="3377825" cy="25603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310376" y="1752600"/>
            <a:ext cx="330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Single-phase two-wire system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0" y="2971800"/>
            <a:ext cx="3198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Two-phase three-wire system</a:t>
            </a:r>
          </a:p>
          <a:p>
            <a:r>
              <a:rPr lang="en-US" b="1" dirty="0" smtClean="0"/>
              <a:t>Phase difference: 90</a:t>
            </a:r>
            <a:r>
              <a:rPr lang="en-US" b="1" baseline="30000" dirty="0" smtClean="0"/>
              <a:t>0</a:t>
            </a:r>
            <a:endParaRPr lang="en-US" b="1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4343400" y="5193268"/>
            <a:ext cx="324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Three-phase four-wire system</a:t>
            </a:r>
          </a:p>
          <a:p>
            <a:r>
              <a:rPr lang="en-US" b="1" dirty="0" smtClean="0"/>
              <a:t>Phase difference: 120</a:t>
            </a:r>
            <a:r>
              <a:rPr lang="en-US" b="1" baseline="30000" dirty="0" smtClean="0"/>
              <a:t>0</a:t>
            </a:r>
            <a:endParaRPr lang="en-US" b="1" baseline="300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Balanced Three-Phase Voltages</a:t>
            </a:r>
            <a:endParaRPr lang="en-AU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342020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1" y="1447800"/>
            <a:ext cx="3227294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3581400"/>
            <a:ext cx="29718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5486400"/>
            <a:ext cx="15716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0" y="3276600"/>
            <a:ext cx="27813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91200" y="5105400"/>
            <a:ext cx="10572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77000" y="5638800"/>
            <a:ext cx="2209800" cy="828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3581400" y="5562600"/>
            <a:ext cx="274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Balanced system: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Equal magnitudes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Out of phase by 120</a:t>
            </a:r>
            <a:r>
              <a:rPr lang="en-US" baseline="30000" dirty="0" smtClean="0"/>
              <a:t>0</a:t>
            </a:r>
            <a:endParaRPr lang="en-US" baseline="300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Phase Sequence</a:t>
            </a:r>
            <a:endParaRPr lang="en-AU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1855" y="1905000"/>
            <a:ext cx="2497234" cy="265176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828800"/>
            <a:ext cx="2581840" cy="2743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33400" y="4572000"/>
            <a:ext cx="365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A1CE2"/>
                </a:solidFill>
              </a:rPr>
              <a:t>Sequence: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abc</a:t>
            </a:r>
            <a:r>
              <a:rPr lang="en-US" dirty="0" smtClean="0">
                <a:solidFill>
                  <a:srgbClr val="FF0000"/>
                </a:solidFill>
              </a:rPr>
              <a:t> or </a:t>
            </a:r>
            <a:r>
              <a:rPr lang="en-US" i="1" dirty="0" err="1" smtClean="0">
                <a:solidFill>
                  <a:srgbClr val="FF0000"/>
                </a:solidFill>
              </a:rPr>
              <a:t>bca</a:t>
            </a:r>
            <a:r>
              <a:rPr lang="en-US" dirty="0" smtClean="0">
                <a:solidFill>
                  <a:srgbClr val="FF0000"/>
                </a:solidFill>
              </a:rPr>
              <a:t> or </a:t>
            </a:r>
            <a:r>
              <a:rPr lang="en-US" i="1" dirty="0" smtClean="0">
                <a:solidFill>
                  <a:srgbClr val="FF0000"/>
                </a:solidFill>
              </a:rPr>
              <a:t>cab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1219200"/>
            <a:ext cx="899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A1CE2"/>
                </a:solidFill>
              </a:rPr>
              <a:t>Since the three-phase voltages are out of phase with each other by 120</a:t>
            </a:r>
            <a:r>
              <a:rPr lang="en-US" baseline="30000" dirty="0" smtClean="0">
                <a:solidFill>
                  <a:srgbClr val="2A1CE2"/>
                </a:solidFill>
              </a:rPr>
              <a:t>o</a:t>
            </a:r>
            <a:r>
              <a:rPr lang="en-US" dirty="0" smtClean="0">
                <a:solidFill>
                  <a:srgbClr val="2A1CE2"/>
                </a:solidFill>
              </a:rPr>
              <a:t>, there are two possible combinations</a:t>
            </a:r>
            <a:endParaRPr lang="en-US" dirty="0">
              <a:solidFill>
                <a:srgbClr val="2A1CE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10200" y="4572000"/>
            <a:ext cx="32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A1CE2"/>
                </a:solidFill>
              </a:rPr>
              <a:t>Sequence: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acb</a:t>
            </a:r>
            <a:r>
              <a:rPr lang="en-US" dirty="0" smtClean="0">
                <a:solidFill>
                  <a:srgbClr val="FF0000"/>
                </a:solidFill>
              </a:rPr>
              <a:t> or </a:t>
            </a:r>
            <a:r>
              <a:rPr lang="en-US" i="1" dirty="0" err="1" smtClean="0">
                <a:solidFill>
                  <a:srgbClr val="FF0000"/>
                </a:solidFill>
              </a:rPr>
              <a:t>cba</a:t>
            </a:r>
            <a:r>
              <a:rPr lang="en-US" dirty="0" smtClean="0">
                <a:solidFill>
                  <a:srgbClr val="FF0000"/>
                </a:solidFill>
              </a:rPr>
              <a:t> or </a:t>
            </a:r>
            <a:r>
              <a:rPr lang="en-US" i="1" dirty="0" err="1" smtClean="0">
                <a:solidFill>
                  <a:srgbClr val="FF0000"/>
                </a:solidFill>
              </a:rPr>
              <a:t>bac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953000"/>
            <a:ext cx="402223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48662" y="4968240"/>
            <a:ext cx="4242938" cy="173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Balanced Load</a:t>
            </a:r>
            <a:endParaRPr lang="en-AU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362200"/>
            <a:ext cx="3103486" cy="246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2999" y="2255520"/>
            <a:ext cx="3834644" cy="246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6200" y="1295400"/>
            <a:ext cx="899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A1CE2"/>
                </a:solidFill>
              </a:rPr>
              <a:t>A balanced load is one in which the phase impedances are equal in magnitude and in phase</a:t>
            </a:r>
            <a:endParaRPr lang="en-US" sz="2400" dirty="0">
              <a:solidFill>
                <a:srgbClr val="2A1CE2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886325"/>
            <a:ext cx="26955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4886325"/>
            <a:ext cx="26003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90600" y="332656"/>
            <a:ext cx="7923213" cy="63341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/>
              <a:t>Combinations of Source and Load</a:t>
            </a:r>
            <a:endParaRPr lang="en-AU" sz="4000" dirty="0"/>
          </a:p>
        </p:txBody>
      </p:sp>
      <p:grpSp>
        <p:nvGrpSpPr>
          <p:cNvPr id="2" name="Group 5"/>
          <p:cNvGrpSpPr/>
          <p:nvPr/>
        </p:nvGrpSpPr>
        <p:grpSpPr>
          <a:xfrm>
            <a:off x="1676400" y="1447800"/>
            <a:ext cx="4695825" cy="2800350"/>
            <a:chOff x="1066800" y="1752600"/>
            <a:chExt cx="4695825" cy="280035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66800" y="1752600"/>
              <a:ext cx="4695825" cy="695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9200" y="2514600"/>
              <a:ext cx="4429125" cy="2038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" name="Rectangle 9"/>
          <p:cNvSpPr/>
          <p:nvPr/>
        </p:nvSpPr>
        <p:spPr>
          <a:xfrm>
            <a:off x="533400" y="5410200"/>
            <a:ext cx="7772400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Assumption for the following discussions:</a:t>
            </a:r>
          </a:p>
          <a:p>
            <a:pPr algn="ctr"/>
            <a:r>
              <a:rPr lang="en-US" sz="2800" b="1" dirty="0" smtClean="0">
                <a:solidFill>
                  <a:srgbClr val="2A1CE2"/>
                </a:solidFill>
              </a:rPr>
              <a:t>Phase Sequence:</a:t>
            </a:r>
            <a:r>
              <a:rPr lang="en-US" sz="2800" b="1" dirty="0" smtClean="0"/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abc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8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1. Balanced Y-Y Connection (1/3)</a:t>
            </a:r>
            <a:endParaRPr lang="en-AU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2" y="1447800"/>
            <a:ext cx="4343905" cy="3931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6019800"/>
            <a:ext cx="26479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19340" y="1508760"/>
            <a:ext cx="414846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04800" y="5574268"/>
            <a:ext cx="3454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Total load impedance per phase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34000" y="5181600"/>
            <a:ext cx="34548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Total load impedance per phase</a:t>
            </a:r>
          </a:p>
          <a:p>
            <a:pPr algn="ctr"/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</a:rPr>
              <a:t>Z</a:t>
            </a:r>
            <a:r>
              <a:rPr lang="en-US" sz="2400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Y</a:t>
            </a:r>
            <a:endParaRPr lang="en-US" sz="2400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9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1. Balanced Y-Y Connection (2/3)</a:t>
            </a:r>
            <a:endParaRPr lang="en-AU" sz="3200" dirty="0"/>
          </a:p>
        </p:txBody>
      </p:sp>
      <p:grpSp>
        <p:nvGrpSpPr>
          <p:cNvPr id="2" name="Group 10"/>
          <p:cNvGrpSpPr/>
          <p:nvPr/>
        </p:nvGrpSpPr>
        <p:grpSpPr>
          <a:xfrm>
            <a:off x="0" y="1371600"/>
            <a:ext cx="5457023" cy="3291840"/>
            <a:chOff x="3200400" y="1524000"/>
            <a:chExt cx="5457023" cy="329184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91000" y="1584960"/>
              <a:ext cx="4466423" cy="2377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00400" y="1524000"/>
              <a:ext cx="4301220" cy="3291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13052" y="2133600"/>
            <a:ext cx="5454748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3276600"/>
            <a:ext cx="377613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48400" y="5181600"/>
            <a:ext cx="23431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4876800"/>
            <a:ext cx="3486150" cy="14287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5689143" y="1295400"/>
            <a:ext cx="16568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Voltages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NIS Master">
  <a:themeElements>
    <a:clrScheme name="Custom 9">
      <a:dk1>
        <a:sysClr val="windowText" lastClr="000000"/>
      </a:dk1>
      <a:lt1>
        <a:sysClr val="window" lastClr="FFFFFF"/>
      </a:lt1>
      <a:dk2>
        <a:srgbClr val="12416C"/>
      </a:dk2>
      <a:lt2>
        <a:srgbClr val="FBCD6B"/>
      </a:lt2>
      <a:accent1>
        <a:srgbClr val="398FDE"/>
      </a:accent1>
      <a:accent2>
        <a:srgbClr val="398FDE"/>
      </a:accent2>
      <a:accent3>
        <a:srgbClr val="F9B72C"/>
      </a:accent3>
      <a:accent4>
        <a:srgbClr val="BBBDC0"/>
      </a:accent4>
      <a:accent5>
        <a:srgbClr val="E68892"/>
      </a:accent5>
      <a:accent6>
        <a:srgbClr val="88A0B5"/>
      </a:accent6>
      <a:hlink>
        <a:srgbClr val="0000FF"/>
      </a:hlink>
      <a:folHlink>
        <a:srgbClr val="0000FF"/>
      </a:folHlink>
    </a:clrScheme>
    <a:fontScheme name="UNIS_0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4934</TotalTime>
  <Words>336</Words>
  <Application>Microsoft Office PowerPoint</Application>
  <PresentationFormat>On-screen Show (4:3)</PresentationFormat>
  <Paragraphs>71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UNIS Master</vt:lpstr>
      <vt:lpstr>CSE 109 Electrical Circuits II</vt:lpstr>
      <vt:lpstr>Three Phase (3-φ) Balanced Circuit</vt:lpstr>
      <vt:lpstr>Different Systems</vt:lpstr>
      <vt:lpstr>Balanced Three-Phase Voltages</vt:lpstr>
      <vt:lpstr>Phase Sequence</vt:lpstr>
      <vt:lpstr>Balanced Load</vt:lpstr>
      <vt:lpstr>Combinations of Source and Load</vt:lpstr>
      <vt:lpstr>1. Balanced Y-Y Connection (1/3)</vt:lpstr>
      <vt:lpstr>1. Balanced Y-Y Connection (2/3)</vt:lpstr>
      <vt:lpstr>1. Balanced Y-Y Connection (3/3)</vt:lpstr>
      <vt:lpstr>2. Balanced Y-Δ Connection (1/2)</vt:lpstr>
      <vt:lpstr>2. Balanced Y-Δ Connection (2/2)</vt:lpstr>
      <vt:lpstr>3. Balanced Δ-Δ Connection (1/1)</vt:lpstr>
      <vt:lpstr>4. Balanced Δ-Y Connection (1/1)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UNIS Template</dc:title>
  <dc:creator>PresentationStudio.com</dc:creator>
  <cp:lastModifiedBy>Forkan</cp:lastModifiedBy>
  <cp:revision>2043</cp:revision>
  <dcterms:created xsi:type="dcterms:W3CDTF">2010-01-29T23:28:42Z</dcterms:created>
  <dcterms:modified xsi:type="dcterms:W3CDTF">2015-08-11T01:34:21Z</dcterms:modified>
</cp:coreProperties>
</file>