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65" r:id="rId5"/>
    <p:sldId id="266" r:id="rId6"/>
    <p:sldId id="267" r:id="rId7"/>
    <p:sldId id="26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69" r:id="rId16"/>
    <p:sldId id="296" r:id="rId17"/>
    <p:sldId id="297" r:id="rId18"/>
    <p:sldId id="298" r:id="rId19"/>
    <p:sldId id="260" r:id="rId20"/>
    <p:sldId id="261" r:id="rId21"/>
    <p:sldId id="262" r:id="rId22"/>
    <p:sldId id="263" r:id="rId23"/>
    <p:sldId id="264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2800" i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2800" i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2800" i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2800" i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2800" i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800" i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800" i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800" i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800" i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2787"/>
    <p:restoredTop sz="90929"/>
  </p:normalViewPr>
  <p:slideViewPr>
    <p:cSldViewPr>
      <p:cViewPr varScale="1">
        <p:scale>
          <a:sx n="66" d="100"/>
          <a:sy n="66" d="100"/>
        </p:scale>
        <p:origin x="-20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31911-076A-459A-9C3C-8FD6912BB4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30D0CC-FDF8-4F68-851C-82F4A01A85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377D2B-4628-4A7C-BB23-AB1A87CAA5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BB3CE-316A-4A20-B737-E0E6A714F6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019E2-761D-4C82-92DB-3E63803236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D8DC0-BA83-4310-94F7-4B5B5E8EB4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BE58B-8A97-4605-9957-7F5B226448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333ED-8A0E-454F-A72D-8F51478E99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D47DC4-A421-404B-9CD8-2128A1C6F2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7AC33-933D-4389-84E1-552FF06C8F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2B51A-9A19-4CC6-8DB1-5B3F691913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i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i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/>
            </a:lvl1pPr>
          </a:lstStyle>
          <a:p>
            <a:fld id="{7A2971B1-0CCA-45FD-8965-6761CE44FC6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 smtClean="0"/>
              <a:t>Discrete Mathematics</a:t>
            </a:r>
            <a:br>
              <a:rPr lang="en-US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dirty="0" smtClean="0"/>
              <a:t>Logic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Waselul</a:t>
            </a:r>
            <a:r>
              <a:rPr lang="en-US" dirty="0" smtClean="0"/>
              <a:t> </a:t>
            </a:r>
            <a:r>
              <a:rPr lang="en-US" dirty="0" err="1" smtClean="0"/>
              <a:t>Haque</a:t>
            </a:r>
            <a:r>
              <a:rPr lang="en-US" dirty="0" smtClean="0"/>
              <a:t> </a:t>
            </a:r>
            <a:r>
              <a:rPr lang="en-US" dirty="0" err="1" smtClean="0"/>
              <a:t>Sadid</a:t>
            </a:r>
            <a:r>
              <a:rPr lang="en-US" dirty="0" smtClean="0"/>
              <a:t>, PhD</a:t>
            </a:r>
          </a:p>
          <a:p>
            <a:r>
              <a:rPr lang="en-US" dirty="0" smtClean="0"/>
              <a:t>East West University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dirty="0" smtClean="0"/>
              <a:t>The home team wins whenever it is raining</a:t>
            </a:r>
          </a:p>
          <a:p>
            <a:r>
              <a:rPr lang="en-US" dirty="0" smtClean="0"/>
              <a:t>If it is raining, then the home team wins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Contrapositive</a:t>
            </a:r>
            <a:r>
              <a:rPr lang="en-US" dirty="0" smtClean="0"/>
              <a:t>: If the home team does not win, then it is not raining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dirty="0" smtClean="0"/>
              <a:t>The home team wins whenever it is raining</a:t>
            </a:r>
          </a:p>
          <a:p>
            <a:r>
              <a:rPr lang="en-US" dirty="0" smtClean="0"/>
              <a:t>If it is raining, then the home team wins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Contrapositive</a:t>
            </a:r>
            <a:r>
              <a:rPr lang="en-US" dirty="0" smtClean="0"/>
              <a:t>: If the home team does not win, then it is not raining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Converse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dirty="0" smtClean="0"/>
              <a:t>The home team wins whenever it is raining</a:t>
            </a:r>
          </a:p>
          <a:p>
            <a:r>
              <a:rPr lang="en-US" dirty="0" smtClean="0"/>
              <a:t>If it is raining, then the home team wins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Contrapositive</a:t>
            </a:r>
            <a:r>
              <a:rPr lang="en-US" dirty="0" smtClean="0"/>
              <a:t>: If the home team does not win, then it is not raining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Converse</a:t>
            </a:r>
            <a:r>
              <a:rPr lang="en-US" dirty="0" smtClean="0"/>
              <a:t>: If the home team wins, the it is raining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dirty="0" smtClean="0"/>
              <a:t>The home team wins whenever it is raining</a:t>
            </a:r>
          </a:p>
          <a:p>
            <a:r>
              <a:rPr lang="en-US" dirty="0" smtClean="0"/>
              <a:t>If it is raining, then the home team wins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Contrapositive</a:t>
            </a:r>
            <a:r>
              <a:rPr lang="en-US" dirty="0" smtClean="0"/>
              <a:t>: If the home team does not win, then it is not raining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Converse</a:t>
            </a:r>
            <a:r>
              <a:rPr lang="en-US" dirty="0" smtClean="0"/>
              <a:t>: If the home team wins, the it is raining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Inverse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dirty="0" smtClean="0"/>
              <a:t>The home team wins whenever it is raining</a:t>
            </a:r>
          </a:p>
          <a:p>
            <a:r>
              <a:rPr lang="en-US" dirty="0" smtClean="0"/>
              <a:t>If it is raining, then the home team wins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Contrapositive</a:t>
            </a:r>
            <a:r>
              <a:rPr lang="en-US" dirty="0" smtClean="0"/>
              <a:t>: If the home team does not win, then it is not raining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Converse</a:t>
            </a:r>
            <a:r>
              <a:rPr lang="en-US" dirty="0" smtClean="0"/>
              <a:t>: If the home team wins, the it is raining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Inverse</a:t>
            </a:r>
            <a:r>
              <a:rPr lang="en-US" dirty="0" smtClean="0"/>
              <a:t>: If it is not raining, then the home team does not win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Write contrapositive, converse and inverse statements for: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P is a square, then P is a rectangle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today is Thanksgiving, then tomorrow is Friday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c is rational, then the decimal expansion of r is repeating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n is prime, then n is odd or n is 2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x is nonnegative, then x is positive or x is 0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Tom is Ann’s father, then Jim is her uncle and Sue is her aunt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n is divisible by 6, then n is divisible by 2 and n is divisible by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English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enroll to CSE 205 only if you are computer science major and you completed the pre-requisites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 smtClean="0"/>
              <a:t>Translating English Sentences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dirty="0" smtClean="0"/>
              <a:t>You can enroll to CSE 205 only if you are a computer science major and you completed the pre-requisite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: you can enroll to CSE 205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: you are computer science major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: you completed the pre-requisite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 smtClean="0"/>
              <a:t>Translating English Sentences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dirty="0" smtClean="0"/>
              <a:t>You can enroll to CSE 205 only if you are a computer science major and you completed the pre-requisite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: you can enroll to CSE 205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: you are computer science major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: you completed the pre-requisite</a:t>
            </a:r>
          </a:p>
          <a:p>
            <a:r>
              <a:rPr lang="en-US" dirty="0" smtClean="0"/>
              <a:t>The sentence can be represented as</a:t>
            </a:r>
          </a:p>
          <a:p>
            <a:pPr lvl="1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 (</a:t>
            </a:r>
            <a:r>
              <a:rPr lang="en-US" b="1" i="1" dirty="0" smtClean="0">
                <a:solidFill>
                  <a:srgbClr val="FF0000"/>
                </a:solidFill>
                <a:sym typeface="Symbol"/>
              </a:rPr>
              <a:t>c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 </a:t>
            </a:r>
            <a:r>
              <a:rPr lang="en-US" b="1" i="1" dirty="0" smtClean="0">
                <a:solidFill>
                  <a:srgbClr val="FF0000"/>
                </a:solidFill>
                <a:sym typeface="Symbol"/>
              </a:rPr>
              <a:t>p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)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</a:t>
            </a:r>
            <a:r>
              <a:rPr lang="en-US" dirty="0" smtClean="0"/>
              <a:t>Equivalence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Truth table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Precedence of logical operations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English words to logic: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It is not hot </a:t>
            </a:r>
            <a:r>
              <a:rPr lang="en-US" sz="2400" b="1" i="1" dirty="0"/>
              <a:t>but</a:t>
            </a:r>
            <a:r>
              <a:rPr lang="en-US" sz="2400" dirty="0"/>
              <a:t> it is sunny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It is </a:t>
            </a:r>
            <a:r>
              <a:rPr lang="en-US" sz="2400" b="1" i="1" dirty="0"/>
              <a:t>neither</a:t>
            </a:r>
            <a:r>
              <a:rPr lang="en-US" sz="2400" dirty="0"/>
              <a:t> hot </a:t>
            </a:r>
            <a:r>
              <a:rPr lang="en-US" sz="2400" b="1" i="1" dirty="0"/>
              <a:t>nor</a:t>
            </a:r>
            <a:r>
              <a:rPr lang="en-US" sz="2400" dirty="0"/>
              <a:t> sunny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Statement form (propositional form) is an expression made up of statement variables and logical connectives (operators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logic?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rules of logic give precise meaning to mathematical statements</a:t>
            </a:r>
          </a:p>
          <a:p>
            <a:r>
              <a:rPr lang="en-US" dirty="0" smtClean="0"/>
              <a:t>Used to distinguish </a:t>
            </a:r>
            <a:r>
              <a:rPr lang="en-US" dirty="0" smtClean="0">
                <a:solidFill>
                  <a:srgbClr val="FF0000"/>
                </a:solidFill>
              </a:rPr>
              <a:t>valid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invalid</a:t>
            </a:r>
            <a:r>
              <a:rPr lang="en-US" dirty="0" smtClean="0"/>
              <a:t> arguments </a:t>
            </a:r>
          </a:p>
          <a:p>
            <a:r>
              <a:rPr lang="en-US" dirty="0" smtClean="0"/>
              <a:t>Used in numerous applications, ex., in the design of computer circuits, the construction of computer programs, the verification of the correctness of </a:t>
            </a:r>
            <a:r>
              <a:rPr lang="en-US" dirty="0" smtClean="0"/>
              <a:t>programs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Equivalence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Tautology: </a:t>
            </a:r>
            <a:r>
              <a:rPr lang="en-US" sz="2800" dirty="0" smtClean="0"/>
              <a:t>a </a:t>
            </a:r>
            <a:r>
              <a:rPr lang="en-US" sz="2800" dirty="0" smtClean="0"/>
              <a:t>statement that is always true regardless of the truth values of the individual logical variables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Contradiction: </a:t>
            </a:r>
            <a:r>
              <a:rPr lang="en-US" sz="2800" dirty="0" smtClean="0"/>
              <a:t>a </a:t>
            </a:r>
            <a:r>
              <a:rPr lang="en-US" sz="2800" dirty="0" smtClean="0"/>
              <a:t>statement that is always false regardless of the truth values of the individual logical variables</a:t>
            </a:r>
          </a:p>
          <a:p>
            <a:r>
              <a:rPr lang="en-US" sz="2800" dirty="0" smtClean="0"/>
              <a:t>Two </a:t>
            </a:r>
            <a:r>
              <a:rPr lang="en-US" sz="2800" dirty="0"/>
              <a:t>statements are called logically equivalent if and only if (</a:t>
            </a:r>
            <a:r>
              <a:rPr lang="en-US" sz="2800" dirty="0" err="1"/>
              <a:t>iff</a:t>
            </a:r>
            <a:r>
              <a:rPr lang="en-US" sz="2800" dirty="0"/>
              <a:t>) they have identical truth </a:t>
            </a:r>
            <a:r>
              <a:rPr lang="en-US" sz="2800" dirty="0" smtClean="0"/>
              <a:t>tables</a:t>
            </a:r>
          </a:p>
          <a:p>
            <a:pPr lvl="1"/>
            <a:r>
              <a:rPr lang="en-US" sz="2400" i="1" dirty="0" smtClean="0"/>
              <a:t>P</a:t>
            </a:r>
            <a:r>
              <a:rPr lang="en-US" sz="2400" dirty="0" smtClean="0"/>
              <a:t> and </a:t>
            </a:r>
            <a:r>
              <a:rPr lang="en-US" sz="2400" i="1" dirty="0" smtClean="0"/>
              <a:t>q</a:t>
            </a:r>
            <a:r>
              <a:rPr lang="en-US" sz="2400" dirty="0" smtClean="0"/>
              <a:t> are logically equivalent if </a:t>
            </a:r>
            <a:r>
              <a:rPr lang="en-US" sz="2400" i="1" dirty="0" smtClean="0"/>
              <a:t>p </a:t>
            </a:r>
            <a:r>
              <a:rPr lang="en-US" sz="2400" dirty="0" smtClean="0">
                <a:sym typeface="Symbol"/>
              </a:rPr>
              <a:t> </a:t>
            </a:r>
            <a:r>
              <a:rPr lang="en-US" sz="2400" i="1" dirty="0" smtClean="0">
                <a:sym typeface="Symbol"/>
              </a:rPr>
              <a:t>q</a:t>
            </a:r>
            <a:r>
              <a:rPr lang="en-US" sz="2400" dirty="0" smtClean="0">
                <a:sym typeface="Symbol"/>
              </a:rPr>
              <a:t> is a tautology</a:t>
            </a:r>
            <a:endParaRPr lang="en-US" sz="2400" i="1" dirty="0"/>
          </a:p>
          <a:p>
            <a:r>
              <a:rPr lang="en-US" sz="2800" dirty="0" smtClean="0"/>
              <a:t>Non-equivalence</a:t>
            </a:r>
            <a:r>
              <a:rPr lang="en-US" sz="2800" dirty="0"/>
              <a:t>: </a:t>
            </a:r>
            <a:r>
              <a:rPr lang="en-US" sz="2800" dirty="0" smtClean="0">
                <a:sym typeface="Symbol"/>
              </a:rPr>
              <a:t></a:t>
            </a:r>
            <a:r>
              <a:rPr lang="en-US" sz="2800" dirty="0" smtClean="0"/>
              <a:t>(</a:t>
            </a:r>
            <a:r>
              <a:rPr lang="en-US" sz="2800" dirty="0"/>
              <a:t>p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800" dirty="0"/>
              <a:t> q) </a:t>
            </a:r>
            <a:r>
              <a:rPr lang="en-US" sz="2800" dirty="0" err="1"/>
              <a:t>vs</a:t>
            </a:r>
            <a:r>
              <a:rPr lang="en-US" sz="2800" dirty="0"/>
              <a:t> </a:t>
            </a:r>
            <a:r>
              <a:rPr lang="en-US" sz="2800" dirty="0" smtClean="0">
                <a:sym typeface="Symbol"/>
              </a:rPr>
              <a:t></a:t>
            </a:r>
            <a:r>
              <a:rPr lang="en-US" sz="2800" dirty="0" smtClean="0"/>
              <a:t>p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800" dirty="0"/>
              <a:t> </a:t>
            </a:r>
            <a:r>
              <a:rPr lang="en-US" sz="2800" dirty="0" smtClean="0">
                <a:sym typeface="Symbol"/>
              </a:rPr>
              <a:t></a:t>
            </a:r>
            <a:r>
              <a:rPr lang="en-US" sz="2800" dirty="0" smtClean="0"/>
              <a:t>q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Equivalence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De Morgan’s Laws:</a:t>
            </a:r>
          </a:p>
          <a:p>
            <a:pPr lvl="1"/>
            <a:r>
              <a:rPr lang="en-US" sz="2400" dirty="0" smtClean="0"/>
              <a:t>The negation of </a:t>
            </a:r>
            <a:r>
              <a:rPr lang="en-US" sz="2400" dirty="0" smtClean="0"/>
              <a:t>an </a:t>
            </a:r>
            <a:r>
              <a:rPr lang="en-US" sz="2400" dirty="0" smtClean="0">
                <a:solidFill>
                  <a:srgbClr val="FF0000"/>
                </a:solidFill>
              </a:rPr>
              <a:t>AND</a:t>
            </a:r>
            <a:r>
              <a:rPr lang="en-US" sz="2400" dirty="0" smtClean="0"/>
              <a:t> statement is logically equivalent to the </a:t>
            </a:r>
            <a:r>
              <a:rPr lang="en-US" sz="2400" dirty="0" smtClean="0">
                <a:solidFill>
                  <a:srgbClr val="FF0000"/>
                </a:solidFill>
              </a:rPr>
              <a:t>OR</a:t>
            </a:r>
            <a:r>
              <a:rPr lang="en-US" sz="2400" dirty="0" smtClean="0"/>
              <a:t> statement in which component is negated</a:t>
            </a:r>
          </a:p>
          <a:p>
            <a:pPr lvl="1"/>
            <a:r>
              <a:rPr lang="en-US" sz="2400" dirty="0" smtClean="0"/>
              <a:t>The negation of an </a:t>
            </a:r>
            <a:r>
              <a:rPr lang="en-US" sz="2400" dirty="0" smtClean="0">
                <a:solidFill>
                  <a:srgbClr val="FF0000"/>
                </a:solidFill>
              </a:rPr>
              <a:t>OR</a:t>
            </a:r>
            <a:r>
              <a:rPr lang="en-US" sz="2400" dirty="0" smtClean="0"/>
              <a:t> statement is logically equivalent to the </a:t>
            </a:r>
            <a:r>
              <a:rPr lang="en-US" sz="2400" dirty="0" smtClean="0">
                <a:solidFill>
                  <a:srgbClr val="FF0000"/>
                </a:solidFill>
              </a:rPr>
              <a:t>AND</a:t>
            </a:r>
            <a:r>
              <a:rPr lang="en-US" sz="2400" dirty="0" smtClean="0"/>
              <a:t> statement in which each component is negated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Applying </a:t>
            </a:r>
            <a:r>
              <a:rPr lang="en-US" sz="2800" dirty="0"/>
              <a:t>De-Morgan’s Laws: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Write negation for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The bus was late or Tom’s watch was slow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-1 &lt; x &lt;= </a:t>
            </a:r>
            <a:r>
              <a:rPr lang="en-US" sz="2000" dirty="0" smtClean="0"/>
              <a:t>4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Equivalence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915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Commutative laws: 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 </a:t>
            </a:r>
            <a:r>
              <a:rPr lang="en-US" sz="2400" i="1" dirty="0"/>
              <a:t>q</a:t>
            </a:r>
            <a:r>
              <a:rPr lang="en-US" sz="2400" dirty="0"/>
              <a:t> = </a:t>
            </a:r>
            <a:r>
              <a:rPr lang="en-US" sz="2400" i="1" dirty="0"/>
              <a:t>q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 </a:t>
            </a:r>
            <a:r>
              <a:rPr lang="en-US" sz="2400" i="1" dirty="0"/>
              <a:t>p</a:t>
            </a:r>
            <a:r>
              <a:rPr lang="en-US" sz="2400" dirty="0"/>
              <a:t>, 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</a:t>
            </a:r>
            <a:r>
              <a:rPr lang="en-US" sz="2400" dirty="0"/>
              <a:t> = </a:t>
            </a:r>
            <a:r>
              <a:rPr lang="en-US" sz="2400" i="1" dirty="0"/>
              <a:t>q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p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Associative laws: (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 </a:t>
            </a:r>
            <a:r>
              <a:rPr lang="en-US" sz="2400" i="1" dirty="0"/>
              <a:t>q</a:t>
            </a:r>
            <a:r>
              <a:rPr lang="en-US" sz="2400" dirty="0"/>
              <a:t>)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 = 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 (</a:t>
            </a:r>
            <a:r>
              <a:rPr lang="en-US" sz="2400" i="1" dirty="0"/>
              <a:t>q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), (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</a:t>
            </a:r>
            <a:r>
              <a:rPr lang="en-US" sz="2400" dirty="0"/>
              <a:t>)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 = 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(</a:t>
            </a:r>
            <a:r>
              <a:rPr lang="en-US" sz="2400" i="1" dirty="0"/>
              <a:t>q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Distributive laws: </a:t>
            </a:r>
            <a:r>
              <a:rPr lang="en-US" sz="2400" i="1" dirty="0" smtClean="0"/>
              <a:t>p</a:t>
            </a:r>
            <a:r>
              <a:rPr lang="en-US" sz="2400" dirty="0" smtClean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 (</a:t>
            </a:r>
            <a:r>
              <a:rPr lang="en-US" sz="2400" i="1" dirty="0"/>
              <a:t>q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) = (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 </a:t>
            </a:r>
            <a:r>
              <a:rPr lang="en-US" sz="2400" i="1" dirty="0"/>
              <a:t>q</a:t>
            </a:r>
            <a:r>
              <a:rPr lang="en-US" sz="2400" dirty="0"/>
              <a:t>)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(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		</a:t>
            </a:r>
            <a:r>
              <a:rPr lang="en-US" sz="2400" dirty="0" smtClean="0"/>
              <a:t>          </a:t>
            </a:r>
            <a:r>
              <a:rPr lang="en-US" sz="2400" i="1" dirty="0" smtClean="0"/>
              <a:t>p</a:t>
            </a:r>
            <a:r>
              <a:rPr lang="en-US" sz="2400" dirty="0" smtClean="0"/>
              <a:t>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(</a:t>
            </a:r>
            <a:r>
              <a:rPr lang="en-US" sz="2400" i="1" dirty="0"/>
              <a:t>q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) = (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</a:t>
            </a:r>
            <a:r>
              <a:rPr lang="en-US" sz="2400" dirty="0"/>
              <a:t>)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 (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Identity laws: 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 </a:t>
            </a:r>
            <a:r>
              <a:rPr lang="en-US" sz="2400" b="1" dirty="0"/>
              <a:t>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i="1" dirty="0"/>
              <a:t>p</a:t>
            </a:r>
            <a:r>
              <a:rPr lang="en-US" sz="2400" dirty="0"/>
              <a:t>, 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b="1" dirty="0" smtClean="0"/>
              <a:t>F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i="1" dirty="0"/>
              <a:t>p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Negation laws: 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 smtClean="0">
                <a:sym typeface="Symbol"/>
              </a:rPr>
              <a:t></a:t>
            </a:r>
            <a:r>
              <a:rPr lang="en-US" sz="2400" i="1" dirty="0" smtClean="0"/>
              <a:t>p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b="1" dirty="0" smtClean="0"/>
              <a:t>T</a:t>
            </a:r>
            <a:r>
              <a:rPr lang="en-US" sz="2400" dirty="0" smtClean="0"/>
              <a:t>, 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 </a:t>
            </a:r>
            <a:r>
              <a:rPr lang="en-US" sz="2400" dirty="0" smtClean="0">
                <a:sym typeface="Symbol"/>
              </a:rPr>
              <a:t></a:t>
            </a:r>
            <a:r>
              <a:rPr lang="en-US" sz="2400" i="1" dirty="0" smtClean="0"/>
              <a:t>p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b="1" dirty="0" smtClean="0"/>
              <a:t>F</a:t>
            </a: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dirty="0"/>
              <a:t>Double negative law: </a:t>
            </a:r>
            <a:r>
              <a:rPr lang="en-US" sz="2400" dirty="0" smtClean="0">
                <a:sym typeface="Symbol"/>
              </a:rPr>
              <a:t></a:t>
            </a:r>
            <a:r>
              <a:rPr lang="en-US" sz="2400" dirty="0" smtClean="0"/>
              <a:t>(</a:t>
            </a:r>
            <a:r>
              <a:rPr lang="en-US" sz="2400" dirty="0" smtClean="0">
                <a:sym typeface="Symbol"/>
              </a:rPr>
              <a:t></a:t>
            </a:r>
            <a:r>
              <a:rPr lang="en-US" sz="2400" i="1" dirty="0" smtClean="0"/>
              <a:t>p</a:t>
            </a:r>
            <a:r>
              <a:rPr lang="en-US" sz="2400" dirty="0"/>
              <a:t>) = </a:t>
            </a:r>
            <a:r>
              <a:rPr lang="en-US" sz="2400" i="1" dirty="0"/>
              <a:t>p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Idempotent laws: 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 </a:t>
            </a:r>
            <a:r>
              <a:rPr lang="en-US" sz="2400" i="1" dirty="0"/>
              <a:t>p</a:t>
            </a:r>
            <a:r>
              <a:rPr lang="en-US" sz="2400" dirty="0"/>
              <a:t> = </a:t>
            </a:r>
            <a:r>
              <a:rPr lang="en-US" sz="2400" i="1" dirty="0"/>
              <a:t>p</a:t>
            </a:r>
            <a:r>
              <a:rPr lang="en-US" sz="2400" dirty="0"/>
              <a:t>, 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p</a:t>
            </a:r>
            <a:r>
              <a:rPr lang="en-US" sz="2400" dirty="0"/>
              <a:t> = </a:t>
            </a:r>
            <a:r>
              <a:rPr lang="en-US" sz="2400" i="1" dirty="0"/>
              <a:t>p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 Morgan’s laws: </a:t>
            </a:r>
            <a:r>
              <a:rPr lang="en-US" sz="2400" dirty="0" smtClean="0">
                <a:sym typeface="Symbol"/>
              </a:rPr>
              <a:t></a:t>
            </a:r>
            <a:r>
              <a:rPr lang="en-US" sz="2400" dirty="0" smtClean="0"/>
              <a:t>(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 </a:t>
            </a:r>
            <a:r>
              <a:rPr lang="en-US" sz="2400" i="1" dirty="0"/>
              <a:t>q</a:t>
            </a:r>
            <a:r>
              <a:rPr lang="en-US" sz="2400" dirty="0"/>
              <a:t>) = </a:t>
            </a:r>
            <a:r>
              <a:rPr lang="en-US" sz="2400" dirty="0" smtClean="0">
                <a:sym typeface="Symbol"/>
              </a:rPr>
              <a:t></a:t>
            </a:r>
            <a:r>
              <a:rPr lang="en-US" sz="2400" i="1" dirty="0" smtClean="0"/>
              <a:t>p</a:t>
            </a:r>
            <a:r>
              <a:rPr lang="en-US" sz="2400" dirty="0" smtClean="0"/>
              <a:t>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dirty="0" smtClean="0">
                <a:sym typeface="Symbol"/>
              </a:rPr>
              <a:t></a:t>
            </a:r>
            <a:r>
              <a:rPr lang="en-US" sz="2400" i="1" dirty="0" smtClean="0"/>
              <a:t>q</a:t>
            </a:r>
            <a:r>
              <a:rPr lang="en-US" sz="2400" dirty="0"/>
              <a:t>, </a:t>
            </a:r>
            <a:r>
              <a:rPr lang="en-US" sz="2400" dirty="0" smtClean="0">
                <a:sym typeface="Symbol"/>
              </a:rPr>
              <a:t></a:t>
            </a:r>
            <a:r>
              <a:rPr lang="en-US" sz="2400" dirty="0" smtClean="0"/>
              <a:t>(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</a:t>
            </a:r>
            <a:r>
              <a:rPr lang="en-US" sz="2400" dirty="0"/>
              <a:t>) = </a:t>
            </a:r>
            <a:r>
              <a:rPr lang="en-US" sz="2400" dirty="0" smtClean="0">
                <a:sym typeface="Symbol"/>
              </a:rPr>
              <a:t></a:t>
            </a:r>
            <a:r>
              <a:rPr lang="en-US" sz="2400" i="1" dirty="0" smtClean="0"/>
              <a:t>p</a:t>
            </a:r>
            <a:r>
              <a:rPr lang="en-US" sz="2400" dirty="0" smtClean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 </a:t>
            </a:r>
            <a:r>
              <a:rPr lang="en-US" sz="2400" dirty="0" smtClean="0">
                <a:sym typeface="Symbol"/>
              </a:rPr>
              <a:t></a:t>
            </a:r>
            <a:r>
              <a:rPr lang="en-US" sz="2400" i="1" dirty="0" smtClean="0"/>
              <a:t>q</a:t>
            </a:r>
            <a:endParaRPr lang="en-US" sz="2400" i="1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Domination laws</a:t>
            </a:r>
            <a:r>
              <a:rPr lang="en-US" sz="2400" dirty="0"/>
              <a:t>: 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b="1" dirty="0" smtClean="0"/>
              <a:t>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b="1" dirty="0" smtClean="0"/>
              <a:t>T</a:t>
            </a:r>
            <a:r>
              <a:rPr lang="en-US" sz="2400" dirty="0" smtClean="0"/>
              <a:t>, 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 </a:t>
            </a:r>
            <a:r>
              <a:rPr lang="en-US" sz="2400" b="1" dirty="0" smtClean="0"/>
              <a:t>F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b="1" dirty="0" smtClean="0"/>
              <a:t>F</a:t>
            </a: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dirty="0"/>
              <a:t>Absorption laws: 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(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 </a:t>
            </a:r>
            <a:r>
              <a:rPr lang="en-US" sz="2400" i="1" dirty="0"/>
              <a:t>q</a:t>
            </a:r>
            <a:r>
              <a:rPr lang="en-US" sz="2400" dirty="0"/>
              <a:t>) = </a:t>
            </a:r>
            <a:r>
              <a:rPr lang="en-US" sz="2400" i="1" dirty="0"/>
              <a:t>p</a:t>
            </a:r>
            <a:r>
              <a:rPr lang="en-US" sz="2400" dirty="0"/>
              <a:t>, 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 (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q</a:t>
            </a:r>
            <a:r>
              <a:rPr lang="en-US" sz="2400" dirty="0"/>
              <a:t>) = </a:t>
            </a:r>
            <a:r>
              <a:rPr lang="en-US" sz="2400" i="1" dirty="0" smtClean="0"/>
              <a:t>p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382000" cy="4114800"/>
          </a:xfrm>
        </p:spPr>
        <p:txBody>
          <a:bodyPr/>
          <a:lstStyle/>
          <a:p>
            <a:r>
              <a:rPr lang="en-US" dirty="0"/>
              <a:t>Simplify: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sz="2800" dirty="0">
                <a:sym typeface="Symbol" pitchFamily="18" charset="2"/>
              </a:rPr>
              <a:t>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) </a:t>
            </a:r>
            <a:r>
              <a:rPr lang="en-US" sz="2800" dirty="0">
                <a:sym typeface="Symbol" pitchFamily="18" charset="2"/>
              </a:rPr>
              <a:t></a:t>
            </a:r>
            <a:r>
              <a:rPr lang="en-US" dirty="0"/>
              <a:t> (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)</a:t>
            </a:r>
          </a:p>
          <a:p>
            <a:r>
              <a:rPr lang="en-US" dirty="0"/>
              <a:t>Write truth table for: (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)) </a:t>
            </a:r>
            <a:r>
              <a:rPr lang="en-US" sz="2800" dirty="0">
                <a:sym typeface="Symbol" pitchFamily="18" charset="2"/>
              </a:rPr>
              <a:t></a:t>
            </a:r>
            <a:r>
              <a:rPr lang="en-US" dirty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(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sz="2800" dirty="0">
                <a:sym typeface="Symbol" pitchFamily="18" charset="2"/>
              </a:rPr>
              <a:t></a:t>
            </a:r>
            <a:r>
              <a:rPr lang="en-US" dirty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r</a:t>
            </a:r>
            <a:r>
              <a:rPr lang="en-US" dirty="0"/>
              <a:t>)</a:t>
            </a:r>
          </a:p>
          <a:p>
            <a:r>
              <a:rPr lang="en-US" dirty="0"/>
              <a:t>Simplify: </a:t>
            </a:r>
            <a:r>
              <a:rPr lang="en-US" i="1" dirty="0"/>
              <a:t>p</a:t>
            </a:r>
            <a:r>
              <a:rPr lang="en-US" dirty="0"/>
              <a:t> XOR </a:t>
            </a:r>
            <a:r>
              <a:rPr lang="en-US" i="1" dirty="0"/>
              <a:t>p</a:t>
            </a:r>
            <a:r>
              <a:rPr lang="en-US" dirty="0"/>
              <a:t>, (</a:t>
            </a:r>
            <a:r>
              <a:rPr lang="en-US" i="1" dirty="0"/>
              <a:t>p</a:t>
            </a:r>
            <a:r>
              <a:rPr lang="en-US" dirty="0"/>
              <a:t> XOR </a:t>
            </a:r>
            <a:r>
              <a:rPr lang="en-US" i="1" dirty="0"/>
              <a:t>p</a:t>
            </a:r>
            <a:r>
              <a:rPr lang="en-US" dirty="0"/>
              <a:t>) XOR </a:t>
            </a:r>
            <a:r>
              <a:rPr lang="en-US" i="1" dirty="0"/>
              <a:t>p</a:t>
            </a:r>
          </a:p>
          <a:p>
            <a:r>
              <a:rPr lang="en-US" dirty="0"/>
              <a:t>Is XOR associative?</a:t>
            </a:r>
          </a:p>
          <a:p>
            <a:r>
              <a:rPr lang="en-US" dirty="0"/>
              <a:t>Is XOR distributive with respect to AND?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648200"/>
          </a:xfrm>
        </p:spPr>
        <p:txBody>
          <a:bodyPr/>
          <a:lstStyle/>
          <a:p>
            <a:r>
              <a:rPr lang="en-US" sz="2800" dirty="0" smtClean="0"/>
              <a:t>Basic building blocks of logic</a:t>
            </a:r>
          </a:p>
          <a:p>
            <a:r>
              <a:rPr lang="en-US" sz="2800" dirty="0" smtClean="0"/>
              <a:t>A proposition is a declarative sentence that is either </a:t>
            </a:r>
            <a:r>
              <a:rPr lang="en-US" sz="2800" dirty="0" smtClean="0">
                <a:solidFill>
                  <a:srgbClr val="FF0000"/>
                </a:solidFill>
              </a:rPr>
              <a:t>TRUE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rgbClr val="FF0000"/>
                </a:solidFill>
              </a:rPr>
              <a:t>FALSE </a:t>
            </a:r>
            <a:r>
              <a:rPr lang="en-US" sz="2800" dirty="0" smtClean="0"/>
              <a:t>(but not both at the same time) </a:t>
            </a:r>
          </a:p>
          <a:p>
            <a:r>
              <a:rPr lang="en-US" sz="2800" dirty="0" smtClean="0"/>
              <a:t>The conventional letters used to denote propositions – </a:t>
            </a:r>
            <a:r>
              <a:rPr lang="en-US" sz="2800" i="1" dirty="0" smtClean="0"/>
              <a:t>p, q, …</a:t>
            </a:r>
          </a:p>
          <a:p>
            <a:r>
              <a:rPr lang="en-US" sz="2800" dirty="0" smtClean="0"/>
              <a:t>The area of logic deals with propositions is propositional calculus or proposition logic</a:t>
            </a:r>
          </a:p>
          <a:p>
            <a:r>
              <a:rPr lang="en-US" sz="2800" dirty="0" smtClean="0"/>
              <a:t>Many mathematical statements are constructed by combining two or more propositions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Compound</a:t>
            </a:r>
            <a:r>
              <a:rPr lang="en-US" sz="2400" dirty="0" smtClean="0"/>
              <a:t> propositions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If something, then something: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q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i="1" dirty="0" smtClean="0">
                <a:sym typeface="Wingdings" pitchFamily="2" charset="2"/>
              </a:rPr>
              <a:t>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is called the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hypothesis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is called the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conclusion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Wingdings" pitchFamily="2" charset="2"/>
              </a:rPr>
              <a:t>The only combination of circumstances in which a conditional </a:t>
            </a:r>
            <a:r>
              <a:rPr lang="en-US" dirty="0" smtClean="0">
                <a:sym typeface="Wingdings" pitchFamily="2" charset="2"/>
              </a:rPr>
              <a:t>statement </a:t>
            </a:r>
            <a:r>
              <a:rPr lang="en-US" dirty="0">
                <a:sym typeface="Wingdings" pitchFamily="2" charset="2"/>
              </a:rPr>
              <a:t>is false is when the hypothesis is true and the conclusion is false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Wingdings" pitchFamily="2" charset="2"/>
              </a:rPr>
              <a:t>A conditional statements is called vacuously true or true by default when its hypothesis is </a:t>
            </a:r>
            <a:r>
              <a:rPr lang="en-US" dirty="0" smtClean="0">
                <a:sym typeface="Wingdings" pitchFamily="2" charset="2"/>
              </a:rPr>
              <a:t>false</a:t>
            </a:r>
            <a:endParaRPr lang="en-US" dirty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581400" cy="4114800"/>
          </a:xfrm>
        </p:spPr>
        <p:txBody>
          <a:bodyPr/>
          <a:lstStyle/>
          <a:p>
            <a:r>
              <a:rPr lang="en-US" sz="2800" dirty="0" smtClean="0"/>
              <a:t>If </a:t>
            </a:r>
            <a:r>
              <a:rPr lang="en-US" sz="2800" i="1" dirty="0" smtClean="0"/>
              <a:t>p</a:t>
            </a:r>
            <a:r>
              <a:rPr lang="en-US" sz="2800" dirty="0" smtClean="0"/>
              <a:t>, then </a:t>
            </a:r>
            <a:r>
              <a:rPr lang="en-US" sz="2800" i="1" dirty="0" smtClean="0"/>
              <a:t>q</a:t>
            </a:r>
          </a:p>
          <a:p>
            <a:r>
              <a:rPr lang="en-US" sz="2800" dirty="0" smtClean="0">
                <a:sym typeface="Wingdings" pitchFamily="2" charset="2"/>
              </a:rPr>
              <a:t>If </a:t>
            </a:r>
            <a:r>
              <a:rPr lang="en-US" sz="2800" i="1" dirty="0" smtClean="0">
                <a:sym typeface="Wingdings" pitchFamily="2" charset="2"/>
              </a:rPr>
              <a:t>p, q</a:t>
            </a:r>
          </a:p>
          <a:p>
            <a:r>
              <a:rPr lang="en-US" sz="2800" i="1" dirty="0" smtClean="0">
                <a:sym typeface="Wingdings" pitchFamily="2" charset="2"/>
              </a:rPr>
              <a:t>p</a:t>
            </a:r>
            <a:r>
              <a:rPr lang="en-US" sz="2800" dirty="0" smtClean="0">
                <a:sym typeface="Wingdings" pitchFamily="2" charset="2"/>
              </a:rPr>
              <a:t> is sufficient for </a:t>
            </a:r>
            <a:r>
              <a:rPr lang="en-US" sz="2800" i="1" dirty="0" smtClean="0">
                <a:sym typeface="Wingdings" pitchFamily="2" charset="2"/>
              </a:rPr>
              <a:t>q</a:t>
            </a:r>
            <a:endParaRPr lang="en-US" sz="2800" dirty="0" smtClean="0">
              <a:sym typeface="Wingdings" pitchFamily="2" charset="2"/>
            </a:endParaRPr>
          </a:p>
          <a:p>
            <a:r>
              <a:rPr lang="en-US" sz="2800" i="1" dirty="0" smtClean="0">
                <a:sym typeface="Wingdings" pitchFamily="2" charset="2"/>
              </a:rPr>
              <a:t>q </a:t>
            </a:r>
            <a:r>
              <a:rPr lang="en-US" sz="2800" dirty="0" smtClean="0">
                <a:sym typeface="Wingdings" pitchFamily="2" charset="2"/>
              </a:rPr>
              <a:t>if </a:t>
            </a:r>
            <a:r>
              <a:rPr lang="en-US" sz="2800" i="1" dirty="0" smtClean="0">
                <a:sym typeface="Wingdings" pitchFamily="2" charset="2"/>
              </a:rPr>
              <a:t>p</a:t>
            </a:r>
            <a:endParaRPr lang="en-US" sz="2800" dirty="0" smtClean="0">
              <a:sym typeface="Wingdings" pitchFamily="2" charset="2"/>
            </a:endParaRPr>
          </a:p>
          <a:p>
            <a:r>
              <a:rPr lang="en-US" sz="2800" i="1" dirty="0" smtClean="0">
                <a:sym typeface="Wingdings" pitchFamily="2" charset="2"/>
              </a:rPr>
              <a:t>q</a:t>
            </a:r>
            <a:r>
              <a:rPr lang="en-US" sz="2800" dirty="0" smtClean="0">
                <a:sym typeface="Wingdings" pitchFamily="2" charset="2"/>
              </a:rPr>
              <a:t> when </a:t>
            </a:r>
            <a:r>
              <a:rPr lang="en-US" sz="2800" i="1" dirty="0" smtClean="0">
                <a:sym typeface="Wingdings" pitchFamily="2" charset="2"/>
              </a:rPr>
              <a:t>p</a:t>
            </a:r>
          </a:p>
          <a:p>
            <a:r>
              <a:rPr lang="en-US" sz="2800" dirty="0" smtClean="0">
                <a:sym typeface="Wingdings" pitchFamily="2" charset="2"/>
              </a:rPr>
              <a:t>a necessary condition for </a:t>
            </a:r>
            <a:r>
              <a:rPr lang="en-US" sz="2800" i="1" dirty="0" smtClean="0">
                <a:sym typeface="Wingdings" pitchFamily="2" charset="2"/>
              </a:rPr>
              <a:t>p</a:t>
            </a:r>
            <a:r>
              <a:rPr lang="en-US" sz="2800" dirty="0" smtClean="0">
                <a:sym typeface="Wingdings" pitchFamily="2" charset="2"/>
              </a:rPr>
              <a:t> is </a:t>
            </a:r>
            <a:r>
              <a:rPr lang="en-US" sz="2800" i="1" dirty="0" smtClean="0">
                <a:sym typeface="Wingdings" pitchFamily="2" charset="2"/>
              </a:rPr>
              <a:t>q</a:t>
            </a:r>
            <a:endParaRPr lang="en-US" sz="2800" dirty="0" smtClean="0">
              <a:sym typeface="Wingdings" pitchFamily="2" charset="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00600" y="1981200"/>
            <a:ext cx="3581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Tx/>
              <a:buChar char="•"/>
            </a:pPr>
            <a:r>
              <a:rPr lang="en-US" dirty="0">
                <a:sym typeface="Wingdings" pitchFamily="2" charset="2"/>
              </a:rPr>
              <a:t>p </a:t>
            </a:r>
            <a:r>
              <a:rPr lang="en-US" i="0" dirty="0">
                <a:sym typeface="Wingdings" pitchFamily="2" charset="2"/>
              </a:rPr>
              <a:t>implies</a:t>
            </a:r>
            <a:r>
              <a:rPr lang="en-US" dirty="0">
                <a:sym typeface="Wingdings" pitchFamily="2" charset="2"/>
              </a:rPr>
              <a:t> q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only if </a:t>
            </a:r>
            <a:r>
              <a:rPr kumimoji="0" lang="en-US" sz="28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i="0" kern="0" dirty="0">
                <a:latin typeface="+mn-lt"/>
                <a:sym typeface="Wingdings" pitchFamily="2" charset="2"/>
              </a:rPr>
              <a:t> </a:t>
            </a:r>
            <a:r>
              <a:rPr lang="en-US" i="0" kern="0" dirty="0" smtClean="0">
                <a:latin typeface="+mn-lt"/>
                <a:sym typeface="Wingdings" pitchFamily="2" charset="2"/>
              </a:rPr>
              <a:t>a sufficient condition for </a:t>
            </a:r>
            <a:r>
              <a:rPr lang="en-US" kern="0" dirty="0" smtClean="0">
                <a:latin typeface="+mn-lt"/>
                <a:sym typeface="Wingdings" pitchFamily="2" charset="2"/>
              </a:rPr>
              <a:t>q</a:t>
            </a:r>
            <a:r>
              <a:rPr lang="en-US" i="0" kern="0" dirty="0" smtClean="0">
                <a:latin typeface="+mn-lt"/>
                <a:sym typeface="Wingdings" pitchFamily="2" charset="2"/>
              </a:rPr>
              <a:t> is </a:t>
            </a:r>
            <a:r>
              <a:rPr lang="en-US" kern="0" dirty="0" smtClean="0">
                <a:latin typeface="+mn-lt"/>
                <a:sym typeface="Wingdings" pitchFamily="2" charset="2"/>
              </a:rPr>
              <a:t>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q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whenever </a:t>
            </a:r>
            <a:r>
              <a:rPr kumimoji="0" lang="en-US" sz="28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 smtClean="0">
                <a:latin typeface="+mn-lt"/>
                <a:sym typeface="Wingdings" pitchFamily="2" charset="2"/>
              </a:rPr>
              <a:t>q</a:t>
            </a:r>
            <a:r>
              <a:rPr lang="en-US" i="0" kern="0" dirty="0" smtClean="0">
                <a:latin typeface="+mn-lt"/>
                <a:sym typeface="Wingdings" pitchFamily="2" charset="2"/>
              </a:rPr>
              <a:t> is necessary for </a:t>
            </a:r>
            <a:r>
              <a:rPr lang="en-US" kern="0" dirty="0" smtClean="0">
                <a:latin typeface="+mn-lt"/>
                <a:sym typeface="Wingdings" pitchFamily="2" charset="2"/>
              </a:rPr>
              <a:t>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q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follows from </a:t>
            </a:r>
            <a:r>
              <a:rPr kumimoji="0" lang="en-US" sz="28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p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 smtClean="0">
                <a:solidFill>
                  <a:srgbClr val="FF0000"/>
                </a:solidFill>
              </a:rPr>
              <a:t>Contrapositive</a:t>
            </a:r>
            <a:r>
              <a:rPr lang="en-US" sz="2800" dirty="0"/>
              <a:t> </a:t>
            </a:r>
            <a:r>
              <a:rPr lang="en-US" sz="2800" dirty="0" smtClean="0"/>
              <a:t>of </a:t>
            </a:r>
            <a:r>
              <a:rPr lang="en-US" sz="2800" i="1" dirty="0" smtClean="0"/>
              <a:t>p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i="1" dirty="0">
                <a:sym typeface="Wingdings" pitchFamily="2" charset="2"/>
              </a:rPr>
              <a:t>q</a:t>
            </a:r>
            <a:r>
              <a:rPr lang="en-US" sz="2800" dirty="0">
                <a:sym typeface="Wingdings" pitchFamily="2" charset="2"/>
              </a:rPr>
              <a:t> is another conditional statement </a:t>
            </a:r>
            <a:r>
              <a:rPr lang="en-US" sz="2800" dirty="0" smtClean="0">
                <a:sym typeface="Symbol"/>
              </a:rPr>
              <a:t></a:t>
            </a:r>
            <a:r>
              <a:rPr lang="en-US" sz="2800" i="1" dirty="0" smtClean="0">
                <a:sym typeface="Wingdings" pitchFamily="2" charset="2"/>
              </a:rPr>
              <a:t>q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ym typeface="Symbol"/>
              </a:rPr>
              <a:t></a:t>
            </a:r>
            <a:r>
              <a:rPr lang="en-US" sz="2800" i="1" dirty="0" smtClean="0">
                <a:sym typeface="Wingdings" pitchFamily="2" charset="2"/>
              </a:rPr>
              <a:t>p</a:t>
            </a:r>
            <a:endParaRPr lang="en-US" sz="2800" i="1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ym typeface="Wingdings" pitchFamily="2" charset="2"/>
              </a:rPr>
              <a:t>A conditional statement is equivalent to its </a:t>
            </a:r>
            <a:r>
              <a:rPr lang="en-US" sz="2800" dirty="0" err="1">
                <a:sym typeface="Wingdings" pitchFamily="2" charset="2"/>
              </a:rPr>
              <a:t>contrapositive</a:t>
            </a:r>
            <a:endParaRPr lang="en-US" sz="2800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ym typeface="Wingdings" pitchFamily="2" charset="2"/>
              </a:rPr>
              <a:t>The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converse</a:t>
            </a:r>
            <a:r>
              <a:rPr lang="en-US" sz="2800" dirty="0">
                <a:sym typeface="Wingdings" pitchFamily="2" charset="2"/>
              </a:rPr>
              <a:t> of </a:t>
            </a:r>
            <a:r>
              <a:rPr lang="en-US" sz="2800" i="1" dirty="0" smtClean="0"/>
              <a:t>p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i="1" dirty="0" smtClean="0">
                <a:sym typeface="Wingdings" pitchFamily="2" charset="2"/>
              </a:rPr>
              <a:t>q</a:t>
            </a:r>
            <a:r>
              <a:rPr lang="en-US" sz="2800" dirty="0" smtClean="0">
                <a:sym typeface="Wingdings" pitchFamily="2" charset="2"/>
              </a:rPr>
              <a:t> is </a:t>
            </a:r>
            <a:r>
              <a:rPr lang="en-US" sz="2800" i="1" dirty="0">
                <a:sym typeface="Wingdings" pitchFamily="2" charset="2"/>
              </a:rPr>
              <a:t>q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i="1" dirty="0">
                <a:sym typeface="Wingdings" pitchFamily="2" charset="2"/>
              </a:rPr>
              <a:t>p</a:t>
            </a:r>
            <a:r>
              <a:rPr lang="en-US" sz="2800" dirty="0" smtClean="0">
                <a:sym typeface="Wingdings" pitchFamily="2" charset="2"/>
              </a:rPr>
              <a:t> </a:t>
            </a:r>
            <a:endParaRPr lang="en-US" sz="2800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ym typeface="Wingdings" pitchFamily="2" charset="2"/>
              </a:rPr>
              <a:t>The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inverse</a:t>
            </a:r>
            <a:r>
              <a:rPr lang="en-US" sz="2800" dirty="0">
                <a:sym typeface="Wingdings" pitchFamily="2" charset="2"/>
              </a:rPr>
              <a:t> of </a:t>
            </a:r>
            <a:r>
              <a:rPr lang="en-US" sz="2800" i="1" dirty="0" smtClean="0"/>
              <a:t>p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i="1" dirty="0" smtClean="0">
                <a:sym typeface="Wingdings" pitchFamily="2" charset="2"/>
              </a:rPr>
              <a:t>q</a:t>
            </a:r>
            <a:r>
              <a:rPr lang="en-US" sz="2800" dirty="0" smtClean="0">
                <a:sym typeface="Wingdings" pitchFamily="2" charset="2"/>
              </a:rPr>
              <a:t> is </a:t>
            </a:r>
            <a:r>
              <a:rPr lang="en-US" sz="2800" dirty="0" smtClean="0">
                <a:sym typeface="Symbol"/>
              </a:rPr>
              <a:t></a:t>
            </a:r>
            <a:r>
              <a:rPr lang="en-US" sz="2800" i="1" dirty="0" smtClean="0"/>
              <a:t>p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ym typeface="Symbol"/>
              </a:rPr>
              <a:t></a:t>
            </a:r>
            <a:r>
              <a:rPr lang="en-US" sz="2800" i="1" dirty="0" smtClean="0">
                <a:sym typeface="Wingdings" pitchFamily="2" charset="2"/>
              </a:rPr>
              <a:t>q</a:t>
            </a:r>
            <a:r>
              <a:rPr lang="en-US" sz="2800" dirty="0" smtClean="0">
                <a:sym typeface="Wingdings" pitchFamily="2" charset="2"/>
              </a:rPr>
              <a:t> 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Conditional statement and its converse are not equivalent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Conditional statement and its inverse are not equivalent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converse and the inverse of a conditional statement are equivalent to each other</a:t>
            </a:r>
          </a:p>
          <a:p>
            <a:r>
              <a:rPr lang="en-US" sz="2800" i="1" dirty="0"/>
              <a:t>p</a:t>
            </a:r>
            <a:r>
              <a:rPr lang="en-US" sz="2800" dirty="0"/>
              <a:t> only if </a:t>
            </a:r>
            <a:r>
              <a:rPr lang="en-US" sz="2800" i="1" dirty="0"/>
              <a:t>q</a:t>
            </a:r>
            <a:r>
              <a:rPr lang="en-US" sz="2800" dirty="0"/>
              <a:t> means </a:t>
            </a:r>
            <a:r>
              <a:rPr lang="en-US" sz="2800" dirty="0" smtClean="0">
                <a:sym typeface="Symbol"/>
              </a:rPr>
              <a:t></a:t>
            </a:r>
            <a:r>
              <a:rPr lang="en-US" sz="2800" i="1" dirty="0" smtClean="0"/>
              <a:t>q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 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i="1" dirty="0" smtClean="0">
                <a:sym typeface="Wingdings" pitchFamily="2" charset="2"/>
              </a:rPr>
              <a:t>p</a:t>
            </a:r>
            <a:r>
              <a:rPr lang="en-US" sz="2800" dirty="0">
                <a:sym typeface="Wingdings" pitchFamily="2" charset="2"/>
              </a:rPr>
              <a:t>, or </a:t>
            </a:r>
            <a:r>
              <a:rPr lang="en-US" sz="2800" i="1" dirty="0">
                <a:sym typeface="Wingdings" pitchFamily="2" charset="2"/>
              </a:rPr>
              <a:t>p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i="1" dirty="0">
                <a:sym typeface="Wingdings" pitchFamily="2" charset="2"/>
              </a:rPr>
              <a:t>q</a:t>
            </a:r>
          </a:p>
          <a:p>
            <a:r>
              <a:rPr lang="en-US" sz="2800" dirty="0" err="1"/>
              <a:t>Biconditional</a:t>
            </a:r>
            <a:r>
              <a:rPr lang="en-US" sz="2800" dirty="0"/>
              <a:t> of </a:t>
            </a:r>
            <a:r>
              <a:rPr lang="en-US" sz="2800" i="1" dirty="0"/>
              <a:t>p</a:t>
            </a:r>
            <a:r>
              <a:rPr lang="en-US" sz="2800" dirty="0"/>
              <a:t> and </a:t>
            </a:r>
            <a:r>
              <a:rPr lang="en-US" sz="2800" i="1" dirty="0"/>
              <a:t>q</a:t>
            </a:r>
            <a:r>
              <a:rPr lang="en-US" sz="2800" dirty="0"/>
              <a:t> means “</a:t>
            </a:r>
            <a:r>
              <a:rPr lang="en-US" sz="2800" i="1" dirty="0"/>
              <a:t>p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if and only if </a:t>
            </a:r>
            <a:r>
              <a:rPr lang="en-US" sz="2800" i="1" dirty="0"/>
              <a:t>q</a:t>
            </a:r>
            <a:r>
              <a:rPr lang="en-US" sz="2800" dirty="0"/>
              <a:t>” and is denoted as </a:t>
            </a:r>
            <a:r>
              <a:rPr lang="en-US" sz="2800" i="1" dirty="0"/>
              <a:t>p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 </a:t>
            </a:r>
            <a:r>
              <a:rPr lang="en-US" sz="2800" i="1" dirty="0">
                <a:sym typeface="Symbol" pitchFamily="18" charset="2"/>
              </a:rPr>
              <a:t>q</a:t>
            </a:r>
          </a:p>
          <a:p>
            <a:r>
              <a:rPr lang="en-US" sz="2800" i="1" dirty="0">
                <a:sym typeface="Symbol" pitchFamily="18" charset="2"/>
              </a:rPr>
              <a:t>r</a:t>
            </a:r>
            <a:r>
              <a:rPr lang="en-US" sz="2800" dirty="0">
                <a:sym typeface="Symbol" pitchFamily="18" charset="2"/>
              </a:rPr>
              <a:t> is a sufficient condition for </a:t>
            </a:r>
            <a:r>
              <a:rPr lang="en-US" sz="2800" i="1" dirty="0">
                <a:sym typeface="Symbol" pitchFamily="18" charset="2"/>
              </a:rPr>
              <a:t>s</a:t>
            </a:r>
            <a:r>
              <a:rPr lang="en-US" sz="2800" dirty="0">
                <a:sym typeface="Symbol" pitchFamily="18" charset="2"/>
              </a:rPr>
              <a:t> means “if </a:t>
            </a:r>
            <a:r>
              <a:rPr lang="en-US" sz="2800" i="1" dirty="0">
                <a:sym typeface="Symbol" pitchFamily="18" charset="2"/>
              </a:rPr>
              <a:t>r</a:t>
            </a:r>
            <a:r>
              <a:rPr lang="en-US" sz="2800" dirty="0">
                <a:sym typeface="Symbol" pitchFamily="18" charset="2"/>
              </a:rPr>
              <a:t> then </a:t>
            </a:r>
            <a:r>
              <a:rPr lang="en-US" sz="2800" i="1" dirty="0">
                <a:sym typeface="Symbol" pitchFamily="18" charset="2"/>
              </a:rPr>
              <a:t>s</a:t>
            </a:r>
            <a:r>
              <a:rPr lang="en-US" sz="2800" dirty="0">
                <a:sym typeface="Symbol" pitchFamily="18" charset="2"/>
              </a:rPr>
              <a:t>”</a:t>
            </a:r>
          </a:p>
          <a:p>
            <a:r>
              <a:rPr lang="en-US" sz="2800" i="1" dirty="0">
                <a:sym typeface="Symbol" pitchFamily="18" charset="2"/>
              </a:rPr>
              <a:t>r</a:t>
            </a:r>
            <a:r>
              <a:rPr lang="en-US" sz="2800" dirty="0">
                <a:sym typeface="Symbol" pitchFamily="18" charset="2"/>
              </a:rPr>
              <a:t> is a necessary condition for </a:t>
            </a:r>
            <a:r>
              <a:rPr lang="en-US" sz="2800" i="1" dirty="0">
                <a:sym typeface="Symbol" pitchFamily="18" charset="2"/>
              </a:rPr>
              <a:t>s</a:t>
            </a:r>
            <a:r>
              <a:rPr lang="en-US" sz="2800" dirty="0">
                <a:sym typeface="Symbol" pitchFamily="18" charset="2"/>
              </a:rPr>
              <a:t> means “if not </a:t>
            </a:r>
            <a:r>
              <a:rPr lang="en-US" sz="2800" i="1" dirty="0">
                <a:sym typeface="Symbol" pitchFamily="18" charset="2"/>
              </a:rPr>
              <a:t>r</a:t>
            </a:r>
            <a:r>
              <a:rPr lang="en-US" sz="2800" dirty="0">
                <a:sym typeface="Symbol" pitchFamily="18" charset="2"/>
              </a:rPr>
              <a:t> then not </a:t>
            </a:r>
            <a:r>
              <a:rPr lang="en-US" sz="2800" i="1" dirty="0">
                <a:sym typeface="Symbol" pitchFamily="18" charset="2"/>
              </a:rPr>
              <a:t>s</a:t>
            </a:r>
            <a:r>
              <a:rPr lang="en-US" sz="2800" dirty="0">
                <a:sym typeface="Symbol" pitchFamily="18" charset="2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home team wins whenever it is raining</a:t>
            </a:r>
          </a:p>
          <a:p>
            <a:r>
              <a:rPr lang="en-US" dirty="0" smtClean="0"/>
              <a:t>If it is raining, then the home team wins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home team wins whenever it is raining</a:t>
            </a:r>
          </a:p>
          <a:p>
            <a:r>
              <a:rPr lang="en-US" dirty="0" smtClean="0"/>
              <a:t>If it is raining, then the home team wins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Contrapositive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1213</Words>
  <Application>Microsoft PowerPoint</Application>
  <PresentationFormat>On-screen Show (4:3)</PresentationFormat>
  <Paragraphs>140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Discrete Mathematics  Logic   </vt:lpstr>
      <vt:lpstr>What is logic?</vt:lpstr>
      <vt:lpstr>Proposition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Exercises</vt:lpstr>
      <vt:lpstr>Translating English Sentences</vt:lpstr>
      <vt:lpstr>Translating English Sentences</vt:lpstr>
      <vt:lpstr>Translating English Sentences</vt:lpstr>
      <vt:lpstr>Logical Equivalence</vt:lpstr>
      <vt:lpstr>Logical Equivalence</vt:lpstr>
      <vt:lpstr>Logical Equivalence</vt:lpstr>
      <vt:lpstr>Logical Equivalence</vt:lpstr>
      <vt:lpstr>Exercises</vt:lpstr>
    </vt:vector>
  </TitlesOfParts>
  <Company>New York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Lecture 1</dc:title>
  <dc:creator>Unknown User</dc:creator>
  <cp:lastModifiedBy>Admin</cp:lastModifiedBy>
  <cp:revision>103</cp:revision>
  <dcterms:created xsi:type="dcterms:W3CDTF">2002-03-20T02:16:48Z</dcterms:created>
  <dcterms:modified xsi:type="dcterms:W3CDTF">2017-01-12T05:35:40Z</dcterms:modified>
</cp:coreProperties>
</file>