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62" r:id="rId20"/>
    <p:sldId id="33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6" r:id="rId40"/>
    <p:sldId id="357" r:id="rId41"/>
    <p:sldId id="358" r:id="rId42"/>
    <p:sldId id="359" r:id="rId43"/>
    <p:sldId id="360" r:id="rId44"/>
    <p:sldId id="361" r:id="rId45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60"/>
  </p:normalViewPr>
  <p:slideViewPr>
    <p:cSldViewPr>
      <p:cViewPr varScale="1">
        <p:scale>
          <a:sx n="58" d="100"/>
          <a:sy n="58" d="100"/>
        </p:scale>
        <p:origin x="-57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789DDE-3B14-4636-8F98-4F19275DD5C2}" type="datetimeFigureOut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AEE527-0A9A-477D-9AB9-9A1E60EA78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08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1904F-C9A7-4A1E-B9D4-AC575E7C6FC9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0A1F5-23AB-4B7A-BA61-ADE49280DB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D0A29-93AE-4DAA-8BEA-6B2D7C296361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9812C-8C26-4E4F-AF6F-A31C645BD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DD46-0E27-40A1-BBD5-D79DED7EDBBF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D909-E120-4722-A168-365451DE4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2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22DFC-5E83-4F06-8F62-1918749F1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88950" y="1254125"/>
            <a:ext cx="892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noFill/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DC494-54D7-493D-9B6B-38F8F1E6B02C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9F6E-D99C-4B4F-8661-7DE3B10592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655E0-DE71-47CD-A77D-18CF412FCE32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CDBB-5D39-42AA-AA75-3085C42DD9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0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5D7B2-8EE3-4028-9EEB-A95A459607CC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8084-FD42-4E7B-BACD-FDC7A2D863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3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03EEC-7017-43E4-90A5-4975757233D2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61F6-4A0B-40EF-9858-672EA82B75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6C4A7-E104-47A8-88B9-9D74A946A776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Dr. Shamim Ripon, CSE 207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5CF53A-A088-430E-BC37-C65AA2267AE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B22CD-8440-4745-BF53-08FB2C838621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E996-5790-494E-811D-93D8BA26C6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D5427-5DE8-4CCB-B60D-7A6DD6A0C073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603E-DF7B-4A0E-BD48-5560A7432C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4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F0C2-25CF-421F-A247-ED7AE51FCB00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8686-8633-4B71-8C0A-55ACD6AFD9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13D8E9-F9DB-450D-998A-2647F975261F}" type="datetime1">
              <a:rPr lang="en-GB"/>
              <a:pPr>
                <a:defRPr/>
              </a:pPr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Dr. Shamim Ripon, CSE 207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887F15-4224-4539-9B25-9C3578E6B61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>
                <a:solidFill>
                  <a:schemeClr val="tx1"/>
                </a:solidFill>
              </a:rPr>
              <a:t>Dr. Shamim Ripon, CSE 207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F8ABF540-A186-41C7-A448-FCF08F8F2539}" type="slidenum">
              <a:rPr lang="en-US">
                <a:solidFill>
                  <a:schemeClr val="tx1"/>
                </a:solidFill>
              </a:rPr>
              <a:pPr algn="ctr"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247650" y="3517900"/>
            <a:ext cx="9328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288925" y="304800"/>
            <a:ext cx="93281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1054100" y="457200"/>
            <a:ext cx="47625" cy="8477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946150" y="457200"/>
            <a:ext cx="47625" cy="746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836613" y="457200"/>
            <a:ext cx="47625" cy="6365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725488" y="457200"/>
            <a:ext cx="47625" cy="530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617538" y="457200"/>
            <a:ext cx="47625" cy="4270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508000" y="457200"/>
            <a:ext cx="47625" cy="3127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396875" y="457200"/>
            <a:ext cx="50800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288925" y="457200"/>
            <a:ext cx="47625" cy="1079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1163638" y="457200"/>
            <a:ext cx="46037" cy="9509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1271588" y="457200"/>
            <a:ext cx="44450" cy="10588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Rectangle 15"/>
          <p:cNvSpPr>
            <a:spLocks noChangeArrowheads="1"/>
          </p:cNvSpPr>
          <p:nvPr/>
        </p:nvSpPr>
        <p:spPr bwMode="auto">
          <a:xfrm>
            <a:off x="1376363" y="457200"/>
            <a:ext cx="46037" cy="11604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 bwMode="auto">
          <a:xfrm>
            <a:off x="1484313" y="457200"/>
            <a:ext cx="47625" cy="127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1592263" y="457200"/>
            <a:ext cx="46037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1898650" y="631825"/>
            <a:ext cx="24463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Chapter   6</a:t>
            </a:r>
            <a:endParaRPr lang="en-US" sz="40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47650" y="2755900"/>
            <a:ext cx="83375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hlink"/>
                </a:solidFill>
              </a:rPr>
              <a:t>Objectives </a:t>
            </a:r>
            <a:r>
              <a:rPr lang="en-US" sz="2800">
                <a:solidFill>
                  <a:schemeClr val="hlink"/>
                </a:solidFill>
              </a:rPr>
              <a:t/>
            </a:r>
            <a:br>
              <a:rPr lang="en-US" sz="2800">
                <a:solidFill>
                  <a:schemeClr val="hlink"/>
                </a:solidFill>
              </a:rPr>
            </a:br>
            <a:endParaRPr lang="en-US" sz="2800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47650" y="3670300"/>
            <a:ext cx="94932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Upon completion you will be able to:</a:t>
            </a:r>
          </a:p>
          <a:p>
            <a:pPr>
              <a:buFontTx/>
              <a:buChar char="•"/>
            </a:pPr>
            <a:r>
              <a:rPr lang="en-US" dirty="0"/>
              <a:t> Understand and use basic tree terminology and concepts</a:t>
            </a:r>
          </a:p>
          <a:p>
            <a:pPr>
              <a:buFontTx/>
              <a:buChar char="•"/>
            </a:pPr>
            <a:r>
              <a:rPr lang="en-US" dirty="0"/>
              <a:t> Recognize and define the basic attributes of a binary tree</a:t>
            </a:r>
          </a:p>
          <a:p>
            <a:pPr>
              <a:buFontTx/>
              <a:buChar char="•"/>
            </a:pPr>
            <a:r>
              <a:rPr lang="en-US" dirty="0"/>
              <a:t> Process trees using depth-first and breadth-first traversals</a:t>
            </a:r>
          </a:p>
          <a:p>
            <a:pPr>
              <a:buFontTx/>
              <a:buChar char="•"/>
            </a:pPr>
            <a:r>
              <a:rPr lang="en-US" dirty="0"/>
              <a:t> Parse expressions using a binary </a:t>
            </a:r>
            <a:r>
              <a:rPr lang="en-US" dirty="0" smtClean="0"/>
              <a:t>tree</a:t>
            </a:r>
          </a:p>
          <a:p>
            <a:pPr>
              <a:buFontTx/>
              <a:buChar char="•"/>
            </a:pPr>
            <a:r>
              <a:rPr lang="en-US" dirty="0" smtClean="0"/>
              <a:t>Understand the basic use and processing of general trees</a:t>
            </a:r>
            <a:endParaRPr lang="en-US" dirty="0"/>
          </a:p>
          <a:p>
            <a:endParaRPr lang="en-US" sz="2800" dirty="0"/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504728" y="1661899"/>
            <a:ext cx="54258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</a:t>
            </a:r>
            <a:r>
              <a:rPr 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to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809A8CEE-33BD-4699-9105-48ABB5782C2E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pic>
        <p:nvPicPr>
          <p:cNvPr id="13316" name="Picture 11" descr="Fi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14400"/>
            <a:ext cx="8734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951CDDE8-7592-4512-9A6B-BBD9984BC2BD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pic>
        <p:nvPicPr>
          <p:cNvPr id="14340" name="Picture 11" descr="Fi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90600"/>
            <a:ext cx="9064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3782844D-27F8-426A-A498-9135F96C4BB2}" type="slidenum">
              <a:rPr lang="en-US"/>
              <a:pPr algn="ctr">
                <a:defRPr/>
              </a:pPr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Recursive definition of a tree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660066"/>
                </a:solidFill>
              </a:rPr>
              <a:t>tree</a:t>
            </a:r>
            <a:r>
              <a:rPr lang="en-US" dirty="0" smtClean="0"/>
              <a:t> is a set of nodes that either: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is empty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has a designated node, called the root, from which hierarchically descend zero or more </a:t>
            </a:r>
            <a:r>
              <a:rPr lang="en-US" dirty="0" err="1" smtClean="0">
                <a:solidFill>
                  <a:srgbClr val="002060"/>
                </a:solidFill>
              </a:rPr>
              <a:t>subtrees</a:t>
            </a:r>
            <a:r>
              <a:rPr lang="en-US" dirty="0" smtClean="0">
                <a:solidFill>
                  <a:srgbClr val="002060"/>
                </a:solidFill>
              </a:rPr>
              <a:t>, which are also trees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E66AF21C-8E1B-4908-9C6D-56CC1D809051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9060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247650" y="354013"/>
            <a:ext cx="400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Arial" charset="0"/>
              </a:rPr>
              <a:t>6-2   Binary 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8915400" y="6400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b="1"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1581150"/>
            <a:ext cx="90805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binary tree can have no more than two descendents. In this section we discuss the properties of binary trees, four different binary tree traversals</a:t>
            </a:r>
          </a:p>
          <a:p>
            <a:pPr>
              <a:defRPr/>
            </a:pPr>
            <a:endParaRPr lang="en-US" sz="36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fr-FR" sz="2800" dirty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Properties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 Binary Tree Traversals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 Expression Trees</a:t>
            </a:r>
          </a:p>
          <a:p>
            <a:pPr>
              <a:buFontTx/>
              <a:buChar char="•"/>
              <a:defRPr/>
            </a:pPr>
            <a:endParaRPr 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F8E85AD7-9FDC-424A-A4C7-C055F881D163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Binary Trees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hlink"/>
                </a:solidFill>
              </a:rPr>
              <a:t>binary tree</a:t>
            </a:r>
            <a:r>
              <a:rPr lang="en-US" dirty="0" smtClean="0"/>
              <a:t> is a tree in which no node can have more than two </a:t>
            </a:r>
            <a:r>
              <a:rPr lang="en-US" dirty="0" err="1" smtClean="0"/>
              <a:t>subtrees</a:t>
            </a:r>
            <a:r>
              <a:rPr lang="en-US" dirty="0" smtClean="0"/>
              <a:t>; the maximum </a:t>
            </a:r>
            <a:r>
              <a:rPr lang="en-US" dirty="0" err="1" smtClean="0"/>
              <a:t>outdegree</a:t>
            </a:r>
            <a:r>
              <a:rPr lang="en-US" dirty="0" smtClean="0"/>
              <a:t> for a node is two.</a:t>
            </a:r>
          </a:p>
          <a:p>
            <a:r>
              <a:rPr lang="en-US" dirty="0" smtClean="0"/>
              <a:t>In other words, a node can have zero, one, or two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subtrees</a:t>
            </a:r>
            <a:r>
              <a:rPr lang="en-US" dirty="0" smtClean="0"/>
              <a:t> are designated as the </a:t>
            </a:r>
            <a:r>
              <a:rPr lang="en-US" dirty="0" smtClean="0">
                <a:solidFill>
                  <a:srgbClr val="660066"/>
                </a:solidFill>
              </a:rPr>
              <a:t>left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660066"/>
                </a:solidFill>
              </a:rPr>
              <a:t>right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FAC59E8C-8C57-4700-9EDB-C47A7E706B30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pic>
        <p:nvPicPr>
          <p:cNvPr id="18436" name="Picture 11" descr="Fi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71600"/>
            <a:ext cx="9163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5C0F5844-3D99-451C-88E1-AC2AB6CD546B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pic>
        <p:nvPicPr>
          <p:cNvPr id="19460" name="Picture 11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04800"/>
            <a:ext cx="90805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165100" y="381000"/>
            <a:ext cx="1485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 </a:t>
            </a:r>
            <a:r>
              <a:rPr lang="en-US" sz="2400" b="1">
                <a:solidFill>
                  <a:srgbClr val="660066"/>
                </a:solidFill>
                <a:latin typeface="Times New Roman" pitchFamily="18" charset="0"/>
              </a:rPr>
              <a:t>null tree</a:t>
            </a:r>
            <a:r>
              <a:rPr lang="en-US" sz="2400" b="1">
                <a:latin typeface="Times New Roman" pitchFamily="18" charset="0"/>
              </a:rPr>
              <a:t> is a tree with no nodes</a:t>
            </a:r>
          </a:p>
        </p:txBody>
      </p:sp>
      <p:sp>
        <p:nvSpPr>
          <p:cNvPr id="19462" name="AutoShape 13"/>
          <p:cNvSpPr>
            <a:spLocks noChangeArrowheads="1"/>
          </p:cNvSpPr>
          <p:nvPr/>
        </p:nvSpPr>
        <p:spPr bwMode="auto">
          <a:xfrm>
            <a:off x="1651000" y="762000"/>
            <a:ext cx="660400" cy="485775"/>
          </a:xfrm>
          <a:prstGeom prst="rightArrow">
            <a:avLst>
              <a:gd name="adj1" fmla="val 50000"/>
              <a:gd name="adj2" fmla="val 31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Some Properties of Binary Trees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472" y="6381328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Shamim</a:t>
            </a:r>
            <a:r>
              <a:rPr lang="en-GB" dirty="0"/>
              <a:t> Ripon, CSE 207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5222" y="6381328"/>
            <a:ext cx="2311400" cy="365125"/>
          </a:xfrm>
        </p:spPr>
        <p:txBody>
          <a:bodyPr/>
          <a:lstStyle/>
          <a:p>
            <a:pPr algn="ctr">
              <a:defRPr/>
            </a:pPr>
            <a:fld id="{F625459C-165A-4DE9-971F-9C2207031CE2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2800" dirty="0" smtClean="0"/>
                  <a:t>The height of binary trees can be mathematically predicted</a:t>
                </a:r>
              </a:p>
              <a:p>
                <a:pPr eaLnBrk="1" hangingPunct="1"/>
                <a:r>
                  <a:rPr lang="en-US" sz="2800" dirty="0" smtClean="0"/>
                  <a:t>Given that we need to store </a:t>
                </a:r>
                <a:r>
                  <a:rPr lang="en-US" i="1" dirty="0" smtClean="0">
                    <a:latin typeface="Times New Roman" pitchFamily="18" charset="0"/>
                  </a:rPr>
                  <a:t>N</a:t>
                </a:r>
                <a:r>
                  <a:rPr lang="en-US" sz="2800" dirty="0" smtClean="0"/>
                  <a:t> nodes in a binary tree, the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maximum height </a:t>
                </a:r>
                <a:r>
                  <a:rPr lang="en-US" sz="2800" dirty="0" smtClean="0"/>
                  <a:t>is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/>
                            </a:rPr>
                            <m:t>𝒎𝒂𝒙</m:t>
                          </m:r>
                        </m:sub>
                      </m:sSub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sz="2800" b="1" dirty="0" smtClean="0"/>
              </a:p>
              <a:p>
                <a:endParaRPr lang="en-US" sz="2800" b="1" dirty="0" smtClean="0"/>
              </a:p>
              <a:p>
                <a:r>
                  <a:rPr lang="en-US" sz="2800" dirty="0" smtClean="0"/>
                  <a:t>A tree with a maximum height is rare. It occurs when all  of the nodes in the entire tree have only one successor</a:t>
                </a: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1">
                <a:blip r:embed="rId2"/>
                <a:stretch>
                  <a:fillRect l="-1162" t="-1213" r="-61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Some Properties of Binary Trees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1214" y="6381328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93536" y="6381328"/>
            <a:ext cx="2311400" cy="365125"/>
          </a:xfrm>
        </p:spPr>
        <p:txBody>
          <a:bodyPr/>
          <a:lstStyle/>
          <a:p>
            <a:pPr algn="ctr">
              <a:defRPr/>
            </a:pPr>
            <a:fld id="{EE81FF5E-07DF-43B4-8610-AD9BED87E057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2800" dirty="0" smtClean="0"/>
                  <a:t>The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minimum height</a:t>
                </a:r>
                <a:r>
                  <a:rPr lang="en-US" sz="2800" dirty="0" smtClean="0"/>
                  <a:t> of a binary tree is determined as follows: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For instance, if there are three nodes to be stored in the binary tree (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=3)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Given a height of the binary tree, </a:t>
                </a:r>
                <a:r>
                  <a:rPr lang="en-US" sz="2800" i="1" dirty="0" smtClean="0">
                    <a:latin typeface="Times New Roman" pitchFamily="18" charset="0"/>
                  </a:rPr>
                  <a:t>H</a:t>
                </a:r>
                <a:r>
                  <a:rPr lang="en-US" sz="2800" dirty="0" smtClean="0"/>
                  <a:t>, the </a:t>
                </a:r>
                <a:r>
                  <a:rPr lang="en-US" sz="2800" dirty="0" smtClean="0">
                    <a:solidFill>
                      <a:srgbClr val="660066"/>
                    </a:solidFill>
                  </a:rPr>
                  <a:t>minimum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number of nodes </a:t>
                </a:r>
                <a:r>
                  <a:rPr lang="en-US" sz="2800" dirty="0" smtClean="0"/>
                  <a:t>in the tree is given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1">
                <a:blip r:embed="rId2"/>
                <a:stretch>
                  <a:fillRect l="-1162" t="-121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Some Properties of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95300" y="1412776"/>
                <a:ext cx="8915400" cy="496855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2800" dirty="0" smtClean="0"/>
                  <a:t>The formula for the maximum number of nodes is derived from the fact that each node can have only two descendants. Given a height of the binary tree, </a:t>
                </a:r>
                <a:r>
                  <a:rPr lang="en-US" sz="2800" b="1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800" dirty="0" smtClean="0"/>
                  <a:t>, the </a:t>
                </a:r>
                <a:r>
                  <a:rPr lang="en-US" sz="2800" dirty="0" smtClean="0">
                    <a:solidFill>
                      <a:srgbClr val="660066"/>
                    </a:solidFill>
                  </a:rPr>
                  <a:t>maximum number of nodes </a:t>
                </a:r>
                <a:r>
                  <a:rPr lang="en-US" sz="2800" dirty="0" smtClean="0"/>
                  <a:t>in the tree is given as follows:</a:t>
                </a:r>
              </a:p>
              <a:p>
                <a:pPr eaLnBrk="1" hangingPunct="1"/>
                <a:endParaRPr lang="en-US" sz="28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 −1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/>
                  <a:t>In the </a:t>
                </a:r>
                <a:r>
                  <a:rPr lang="en-US" sz="2800" dirty="0">
                    <a:solidFill>
                      <a:srgbClr val="FF0066"/>
                    </a:solidFill>
                  </a:rPr>
                  <a:t>balanced binary tree </a:t>
                </a:r>
                <a:r>
                  <a:rPr lang="en-US" sz="2800" dirty="0"/>
                  <a:t>(definition of Russian mathematicians </a:t>
                </a:r>
                <a:r>
                  <a:rPr lang="en-US" sz="2800" dirty="0" err="1">
                    <a:solidFill>
                      <a:schemeClr val="folHlink"/>
                    </a:solidFill>
                  </a:rPr>
                  <a:t>Adelson-Velskii</a:t>
                </a:r>
                <a:r>
                  <a:rPr lang="en-US" sz="2800" dirty="0">
                    <a:solidFill>
                      <a:schemeClr val="folHlink"/>
                    </a:solidFill>
                  </a:rPr>
                  <a:t> and Landis</a:t>
                </a:r>
                <a:r>
                  <a:rPr lang="en-US" sz="2800" dirty="0"/>
                  <a:t>) the height of its </a:t>
                </a:r>
                <a:r>
                  <a:rPr lang="en-US" sz="2800" dirty="0" err="1"/>
                  <a:t>subtrees</a:t>
                </a:r>
                <a:r>
                  <a:rPr lang="en-US" sz="2800" dirty="0"/>
                  <a:t> differs by no more than one (its balance factor is -1, 0, or 1), and its </a:t>
                </a:r>
                <a:r>
                  <a:rPr lang="en-US" sz="2800" dirty="0" err="1"/>
                  <a:t>subtrees</a:t>
                </a:r>
                <a:r>
                  <a:rPr lang="en-US" sz="2800" dirty="0"/>
                  <a:t> are also </a:t>
                </a:r>
                <a:r>
                  <a:rPr lang="en-US" sz="2800" dirty="0">
                    <a:solidFill>
                      <a:srgbClr val="660066"/>
                    </a:solidFill>
                  </a:rPr>
                  <a:t>balanced</a:t>
                </a:r>
                <a:r>
                  <a:rPr lang="en-US" sz="2800" dirty="0"/>
                  <a:t>.</a:t>
                </a:r>
              </a:p>
              <a:p>
                <a:pPr marL="0" indent="0" eaLnBrk="1" hangingPunct="1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95300" y="1412776"/>
                <a:ext cx="8915400" cy="4968552"/>
              </a:xfrm>
              <a:blipFill rotWithShape="1">
                <a:blip r:embed="rId2"/>
                <a:stretch>
                  <a:fillRect l="-1162" t="-1104" r="-198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/>
          <p:cNvSpPr txBox="1">
            <a:spLocks/>
          </p:cNvSpPr>
          <p:nvPr/>
        </p:nvSpPr>
        <p:spPr>
          <a:xfrm>
            <a:off x="-21214" y="638132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smtClean="0"/>
              <a:t>Dr. Shamim Ripon, CSE 207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693536" y="638132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EE81FF5E-07DF-43B4-8610-AD9BED87E057}" type="slidenum">
              <a:rPr lang="en-US" smtClean="0"/>
              <a:pPr algn="ctr"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Shamim</a:t>
            </a:r>
            <a:r>
              <a:rPr lang="en-GB" dirty="0"/>
              <a:t> Ripon, CSE 207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41034F41-1AFE-476A-94D0-77B03C2F9BBB}" type="slidenum">
              <a:rPr lang="en-US"/>
              <a:pPr algn="ctr">
                <a:defRPr/>
              </a:pPr>
              <a:t>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tree</a:t>
            </a:r>
            <a:r>
              <a:rPr lang="en-US" dirty="0" smtClean="0"/>
              <a:t> consists of finite set of elements, called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, and a finite set of directed lines called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, that connect the nodes.</a:t>
            </a:r>
          </a:p>
          <a:p>
            <a:endParaRPr lang="en-US" dirty="0" smtClean="0"/>
          </a:p>
          <a:p>
            <a:r>
              <a:rPr lang="en-US" dirty="0" smtClean="0"/>
              <a:t>The number of branches associated with a node is the </a:t>
            </a:r>
            <a:r>
              <a:rPr lang="en-US" b="1" dirty="0" smtClean="0">
                <a:solidFill>
                  <a:srgbClr val="FF0000"/>
                </a:solidFill>
              </a:rPr>
              <a:t>degree</a:t>
            </a:r>
            <a:r>
              <a:rPr lang="en-US" dirty="0" smtClean="0"/>
              <a:t> of the node.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534029C1-68FE-4D26-BB31-72DA85B795CF}" type="slidenum">
              <a:rPr lang="en-US"/>
              <a:pPr algn="ctr">
                <a:defRPr/>
              </a:pPr>
              <a:t>20</a:t>
            </a:fld>
            <a:endParaRPr lang="en-US"/>
          </a:p>
        </p:txBody>
      </p:sp>
      <p:pic>
        <p:nvPicPr>
          <p:cNvPr id="23556" name="Picture 2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04800"/>
            <a:ext cx="90805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724150" y="8382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=0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540250" y="9144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=0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686550" y="9906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77150" y="10668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=-1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705350" y="28956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=0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8089900" y="29718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=1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971800" y="46482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=-2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24800" y="4572000"/>
            <a:ext cx="90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</a:t>
            </a:r>
            <a:r>
              <a:rPr lang="en-US" sz="2400" b="1">
                <a:latin typeface="Times New Roman" pitchFamily="18" charset="0"/>
              </a:rPr>
              <a:t>=2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65100" y="457200"/>
            <a:ext cx="2063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Balance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7C36285D-2C08-40EB-8D2B-F9C9C3DFCDC5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410700" cy="1143000"/>
          </a:xfrm>
        </p:spPr>
        <p:txBody>
          <a:bodyPr anchor="t"/>
          <a:lstStyle/>
          <a:p>
            <a:r>
              <a:rPr lang="en-US" sz="4000" b="1" dirty="0" smtClean="0"/>
              <a:t>Complete and nearly complete binary trees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complete tree </a:t>
            </a:r>
            <a:r>
              <a:rPr lang="en-US" dirty="0" smtClean="0"/>
              <a:t>has the maximum number of entries for its height. The maximum number is reached when the last level is full.</a:t>
            </a:r>
          </a:p>
          <a:p>
            <a:endParaRPr lang="en-US" dirty="0" smtClean="0"/>
          </a:p>
          <a:p>
            <a:r>
              <a:rPr lang="en-US" dirty="0" smtClean="0"/>
              <a:t>A tree is considered </a:t>
            </a:r>
            <a:r>
              <a:rPr lang="en-US" b="1" dirty="0" smtClean="0">
                <a:solidFill>
                  <a:srgbClr val="C00000"/>
                </a:solidFill>
              </a:rPr>
              <a:t>nearly complete </a:t>
            </a:r>
            <a:r>
              <a:rPr lang="en-US" dirty="0" smtClean="0"/>
              <a:t>if it has the minimum height for its nodes and all nodes in the last level are found on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92F345FC-1BAD-46A3-823B-4CC278224126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pic>
        <p:nvPicPr>
          <p:cNvPr id="26628" name="Picture 11" descr="Fig06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09600"/>
            <a:ext cx="94107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9E29905B-D5C7-4311-AB27-12AE9F1E976C}" type="slidenum">
              <a:rPr lang="en-US"/>
              <a:pPr algn="ctr">
                <a:defRPr/>
              </a:pPr>
              <a:t>23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Binary Tree Traversal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binary tree traversal </a:t>
            </a:r>
            <a:r>
              <a:rPr lang="en-US" dirty="0" smtClean="0"/>
              <a:t>requires that each node of the tree be processed once and only once in a predetermined sequence.</a:t>
            </a:r>
          </a:p>
          <a:p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i="1" dirty="0" smtClean="0">
                <a:solidFill>
                  <a:srgbClr val="C00000"/>
                </a:solidFill>
              </a:rPr>
              <a:t>depth-first traversal </a:t>
            </a:r>
            <a:r>
              <a:rPr lang="en-US" dirty="0" smtClean="0"/>
              <a:t>processing process along a path from the root through one child to the most distant descendant of that first child before processing a second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55C5E940-9832-4BF0-81A7-0A58D7DB4DD7}" type="slidenum">
              <a:rPr lang="en-US"/>
              <a:pPr algn="ctr">
                <a:defRPr/>
              </a:pPr>
              <a:t>24</a:t>
            </a:fld>
            <a:endParaRPr lang="en-US"/>
          </a:p>
        </p:txBody>
      </p:sp>
      <p:pic>
        <p:nvPicPr>
          <p:cNvPr id="28676" name="Picture 12" descr="Fig0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524000"/>
            <a:ext cx="94107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8C3604B1-166B-4A41-BAEC-26ADE3C25475}" type="slidenum">
              <a:rPr lang="en-US"/>
              <a:pPr algn="ctr">
                <a:defRPr/>
              </a:pPr>
              <a:t>25</a:t>
            </a:fld>
            <a:endParaRPr lang="en-US"/>
          </a:p>
        </p:txBody>
      </p:sp>
      <p:pic>
        <p:nvPicPr>
          <p:cNvPr id="29700" name="Picture 11" descr="Fig06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76400"/>
            <a:ext cx="932815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D5FA8C3A-C0BB-45F2-A8FA-59207246A4EB}" type="slidenum">
              <a:rPr lang="en-US"/>
              <a:pPr algn="ctr">
                <a:defRPr/>
              </a:pPr>
              <a:t>26</a:t>
            </a:fld>
            <a:endParaRPr lang="en-US"/>
          </a:p>
        </p:txBody>
      </p:sp>
      <p:pic>
        <p:nvPicPr>
          <p:cNvPr id="30724" name="Picture 11" descr="Al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219200"/>
            <a:ext cx="92884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7C2349F0-B3A7-4364-A257-D202CF61081E}" type="slidenum">
              <a:rPr lang="en-US"/>
              <a:pPr algn="ctr">
                <a:defRPr/>
              </a:pPr>
              <a:t>27</a:t>
            </a:fld>
            <a:endParaRPr lang="en-US"/>
          </a:p>
        </p:txBody>
      </p:sp>
      <p:pic>
        <p:nvPicPr>
          <p:cNvPr id="31748" name="Picture 11" descr="Fig0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43000"/>
            <a:ext cx="94107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A582279B-A9E0-44AD-9DA9-65E443AB550A}" type="slidenum">
              <a:rPr lang="en-US"/>
              <a:pPr algn="ctr">
                <a:defRPr/>
              </a:pPr>
              <a:t>28</a:t>
            </a:fld>
            <a:endParaRPr lang="en-US"/>
          </a:p>
        </p:txBody>
      </p:sp>
      <p:pic>
        <p:nvPicPr>
          <p:cNvPr id="32772" name="Picture 12" descr="Fig0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28600"/>
            <a:ext cx="94107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B4F28EA1-9490-4106-99B4-50567D96F8FE}" type="slidenum">
              <a:rPr lang="en-US"/>
              <a:pPr algn="ctr">
                <a:defRPr/>
              </a:pPr>
              <a:t>29</a:t>
            </a:fld>
            <a:endParaRPr lang="en-US"/>
          </a:p>
        </p:txBody>
      </p:sp>
      <p:pic>
        <p:nvPicPr>
          <p:cNvPr id="33796" name="Picture 11" descr="Al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47800"/>
            <a:ext cx="94535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F4E444A9-8CB6-4000-9BA5-029DBB0EC652}" type="slidenum">
              <a:rPr lang="en-US"/>
              <a:pPr algn="ctr">
                <a:defRPr/>
              </a:pPr>
              <a:t>3</a:t>
            </a:fld>
            <a:endParaRPr lang="en-US"/>
          </a:p>
        </p:txBody>
      </p:sp>
      <p:pic>
        <p:nvPicPr>
          <p:cNvPr id="6148" name="Picture 12" descr="Fig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295400"/>
            <a:ext cx="924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17242BAD-0026-4911-8710-5840A85009A6}" type="slidenum">
              <a:rPr lang="en-US"/>
              <a:pPr algn="ctr">
                <a:defRPr/>
              </a:pPr>
              <a:t>30</a:t>
            </a:fld>
            <a:endParaRPr lang="en-US"/>
          </a:p>
        </p:txBody>
      </p:sp>
      <p:pic>
        <p:nvPicPr>
          <p:cNvPr id="34820" name="Picture 11" descr="Fig0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66800"/>
            <a:ext cx="94107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8573A796-1C27-4616-B10E-F8722FAE39F4}" type="slidenum">
              <a:rPr lang="en-US"/>
              <a:pPr algn="ctr">
                <a:defRPr/>
              </a:pPr>
              <a:t>31</a:t>
            </a:fld>
            <a:endParaRPr lang="en-US"/>
          </a:p>
        </p:txBody>
      </p:sp>
      <p:pic>
        <p:nvPicPr>
          <p:cNvPr id="35844" name="Picture 11" descr="Alg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295400"/>
            <a:ext cx="9382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B5CFA69A-4F89-483A-BC1F-975CC2C21122}" type="slidenum">
              <a:rPr lang="en-US"/>
              <a:pPr algn="ctr">
                <a:defRPr/>
              </a:pPr>
              <a:t>32</a:t>
            </a:fld>
            <a:endParaRPr lang="en-US"/>
          </a:p>
        </p:txBody>
      </p:sp>
      <p:pic>
        <p:nvPicPr>
          <p:cNvPr id="36868" name="Picture 11" descr="Fig0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9200"/>
            <a:ext cx="9410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9AA79393-3D88-494A-B8B9-D1546F22004C}" type="slidenum">
              <a:rPr lang="en-US"/>
              <a:pPr algn="ctr">
                <a:defRPr/>
              </a:pPr>
              <a:t>33</a:t>
            </a:fld>
            <a:endParaRPr lang="en-US"/>
          </a:p>
        </p:txBody>
      </p:sp>
      <p:pic>
        <p:nvPicPr>
          <p:cNvPr id="37892" name="Picture 11" descr="Al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28600"/>
            <a:ext cx="92995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E7AE37BE-4D7A-4CED-BEC9-1D4029DFB125}" type="slidenum">
              <a:rPr lang="en-US"/>
              <a:pPr algn="ctr">
                <a:defRPr/>
              </a:pPr>
              <a:t>34</a:t>
            </a:fld>
            <a:endParaRPr lang="en-US"/>
          </a:p>
        </p:txBody>
      </p:sp>
      <p:pic>
        <p:nvPicPr>
          <p:cNvPr id="38916" name="Picture 11" descr="Fig0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609600"/>
            <a:ext cx="93281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7490A68B-C7EF-4F89-B08F-09C0318291B9}" type="slidenum">
              <a:rPr lang="en-US"/>
              <a:pPr algn="ctr">
                <a:defRPr/>
              </a:pPr>
              <a:t>35</a:t>
            </a:fld>
            <a:endParaRPr lang="en-US"/>
          </a:p>
        </p:txBody>
      </p:sp>
      <p:pic>
        <p:nvPicPr>
          <p:cNvPr id="39940" name="Picture 11" descr="Fig06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00200"/>
            <a:ext cx="9410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1354823E-666D-4728-81E9-303225B31150}" type="slidenum">
              <a:rPr lang="en-US"/>
              <a:pPr algn="ctr">
                <a:defRPr/>
              </a:pPr>
              <a:t>36</a:t>
            </a:fld>
            <a:endParaRPr lang="en-US"/>
          </a:p>
        </p:txBody>
      </p:sp>
      <p:pic>
        <p:nvPicPr>
          <p:cNvPr id="40964" name="Picture 11" descr="Fig06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219200"/>
            <a:ext cx="9245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C21EDA67-82DE-4F20-B48D-B04492903445}" type="slidenum">
              <a:rPr lang="en-US"/>
              <a:pPr algn="ctr">
                <a:defRPr/>
              </a:pPr>
              <a:t>37</a:t>
            </a:fld>
            <a:endParaRPr lang="en-US"/>
          </a:p>
        </p:txBody>
      </p:sp>
      <p:pic>
        <p:nvPicPr>
          <p:cNvPr id="41988" name="Picture 11" descr="Al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609600"/>
            <a:ext cx="92995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579044F9-69FA-4399-B188-D07E8CBAA614}" type="slidenum">
              <a:rPr lang="en-US"/>
              <a:pPr algn="ctr">
                <a:defRPr/>
              </a:pPr>
              <a:t>38</a:t>
            </a:fld>
            <a:endParaRPr lang="en-US"/>
          </a:p>
        </p:txBody>
      </p:sp>
      <p:pic>
        <p:nvPicPr>
          <p:cNvPr id="43012" name="Picture 11" descr="Alg06-0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25438"/>
            <a:ext cx="9299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1" descr="Alg06-0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8"/>
          <a:stretch>
            <a:fillRect/>
          </a:stretch>
        </p:blipFill>
        <p:spPr bwMode="auto">
          <a:xfrm>
            <a:off x="282575" y="2924175"/>
            <a:ext cx="92995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7B1EF30A-F520-4473-9C31-5F62D5947323}" type="slidenum">
              <a:rPr lang="en-US"/>
              <a:pPr algn="ctr">
                <a:defRPr/>
              </a:pPr>
              <a:t>39</a:t>
            </a:fld>
            <a:endParaRPr lang="en-US"/>
          </a:p>
        </p:txBody>
      </p:sp>
      <p:pic>
        <p:nvPicPr>
          <p:cNvPr id="44036" name="Picture 11" descr="Alg0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990600"/>
            <a:ext cx="92995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6DB96A01-9EDE-4C0C-885A-31FACE27B0B2}" type="slidenum">
              <a:rPr lang="en-US"/>
              <a:pPr algn="ctr">
                <a:defRPr/>
              </a:pPr>
              <a:t>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dirty="0" smtClean="0"/>
              <a:t>When the branch is directed toward the node, it is </a:t>
            </a:r>
            <a:r>
              <a:rPr lang="en-US" b="1" dirty="0" err="1" smtClean="0">
                <a:solidFill>
                  <a:srgbClr val="FF0000"/>
                </a:solidFill>
              </a:rPr>
              <a:t>indegree</a:t>
            </a:r>
            <a:r>
              <a:rPr lang="en-US" b="1" dirty="0" smtClean="0">
                <a:solidFill>
                  <a:srgbClr val="FF0000"/>
                </a:solidFill>
              </a:rPr>
              <a:t>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branch is directed away from the node, it is an </a:t>
            </a:r>
            <a:r>
              <a:rPr lang="en-US" b="1" dirty="0" err="1" smtClean="0">
                <a:solidFill>
                  <a:srgbClr val="FF0000"/>
                </a:solidFill>
              </a:rPr>
              <a:t>outdegree</a:t>
            </a:r>
            <a:r>
              <a:rPr lang="en-US" b="1" dirty="0" smtClean="0">
                <a:solidFill>
                  <a:srgbClr val="FF0000"/>
                </a:solidFill>
              </a:rPr>
              <a:t>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sum of the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r>
              <a:rPr lang="en-US" dirty="0" smtClean="0"/>
              <a:t> branches is the </a:t>
            </a:r>
            <a:r>
              <a:rPr lang="en-US" b="1" dirty="0" smtClean="0">
                <a:solidFill>
                  <a:srgbClr val="FF0000"/>
                </a:solidFill>
              </a:rPr>
              <a:t>degree</a:t>
            </a:r>
            <a:r>
              <a:rPr lang="en-US" dirty="0" smtClean="0"/>
              <a:t> of the node.</a:t>
            </a:r>
          </a:p>
          <a:p>
            <a:r>
              <a:rPr lang="en-US" dirty="0" smtClean="0"/>
              <a:t>If the tree is not empty, the first node is called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6EECC4AD-1582-490F-A05A-30B72CDA502E}" type="slidenum">
              <a:rPr lang="en-US"/>
              <a:pPr algn="ctr">
                <a:defRPr/>
              </a:pPr>
              <a:t>40</a:t>
            </a:fld>
            <a:endParaRPr lang="en-US"/>
          </a:p>
        </p:txBody>
      </p:sp>
      <p:pic>
        <p:nvPicPr>
          <p:cNvPr id="45060" name="Picture 11" descr="Alg0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990600"/>
            <a:ext cx="92995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04A870ED-2F0F-42BB-8737-CA7BA06CF525}" type="slidenum">
              <a:rPr lang="en-US"/>
              <a:pPr algn="ctr">
                <a:defRPr/>
              </a:pPr>
              <a:t>41</a:t>
            </a:fld>
            <a:endParaRPr 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9060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247650" y="354013"/>
            <a:ext cx="4287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Arial" charset="0"/>
              </a:rPr>
              <a:t>6-2   General Trees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8915400" y="6400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b="1"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1581150"/>
            <a:ext cx="90805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general tree can have an unlimited number of descendants. We discuss tree topic in this section: general tree insertion, deletions and converting a tree into a binary tree.</a:t>
            </a:r>
          </a:p>
          <a:p>
            <a:pPr>
              <a:buFontTx/>
              <a:buChar char="•"/>
              <a:defRPr/>
            </a:pPr>
            <a:endParaRPr lang="fr-FR" sz="2800" dirty="0">
              <a:solidFill>
                <a:schemeClr val="folHlink"/>
              </a:solidFill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fr-FR" sz="2800" dirty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</a:rPr>
              <a:t>Properties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2800" dirty="0">
                <a:solidFill>
                  <a:schemeClr val="folHlink"/>
                </a:solidFill>
              </a:rPr>
              <a:t> Binary Tree Traversals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2800" dirty="0">
                <a:solidFill>
                  <a:schemeClr val="folHlink"/>
                </a:solidFill>
              </a:rPr>
              <a:t> Expression Trees</a:t>
            </a:r>
          </a:p>
          <a:p>
            <a:pPr>
              <a:buFontTx/>
              <a:buChar char="•"/>
              <a:defRPr/>
            </a:pPr>
            <a:endParaRPr 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9F046-A5AD-4272-AB48-6F939D3B13F1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47108" name="Picture 6" descr="D:\EastWest\Semesters\Summer-2012\CSE207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88913"/>
            <a:ext cx="790098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D:\EastWest\Semesters\Summer-2012\CSE207\Pictur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17863"/>
            <a:ext cx="7723187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4A1DD-8B08-4148-8747-AA5C2CA3157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pic>
        <p:nvPicPr>
          <p:cNvPr id="48132" name="Picture 3" descr="D:\EastWest\Semesters\Summer-2012\CSE207\Pict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196975"/>
            <a:ext cx="86169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Dr. Shamim Ripon, CSE 207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A636-7DDD-4049-816F-FD4D9C97AF97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pic>
        <p:nvPicPr>
          <p:cNvPr id="49156" name="Picture 3" descr="D:\EastWest\Semesters\Summer-2012\CSE207\Pic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5888"/>
            <a:ext cx="8801100" cy="62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BD0C0FED-E9DF-405D-8491-ED85EE247DFF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2875"/>
            <a:ext cx="8915400" cy="45259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indegree</a:t>
            </a:r>
            <a:r>
              <a:rPr lang="en-US" sz="2800" dirty="0" smtClean="0"/>
              <a:t> of the root is, by definition, zero.</a:t>
            </a:r>
          </a:p>
          <a:p>
            <a:pPr marL="0" indent="0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With the exception of the root, all of the nodes in a tree must have an </a:t>
            </a:r>
            <a:r>
              <a:rPr lang="en-US" sz="2800" dirty="0" err="1" smtClean="0"/>
              <a:t>indegree</a:t>
            </a:r>
            <a:r>
              <a:rPr lang="en-US" sz="2800" dirty="0" smtClean="0"/>
              <a:t> of exactly one; that is, they may have only one predecessor.</a:t>
            </a:r>
          </a:p>
          <a:p>
            <a:endParaRPr lang="en-US" sz="2800" dirty="0" smtClean="0"/>
          </a:p>
          <a:p>
            <a:pPr algn="just"/>
            <a:r>
              <a:rPr lang="en-US" sz="2800" dirty="0" smtClean="0"/>
              <a:t>All nodes in the tree can have zero, one, or more branches leaving them; that is, they may have </a:t>
            </a:r>
            <a:r>
              <a:rPr lang="en-US" sz="2800" dirty="0" err="1" smtClean="0"/>
              <a:t>outdegree</a:t>
            </a:r>
            <a:r>
              <a:rPr lang="en-US" sz="2800" dirty="0" smtClean="0"/>
              <a:t> of zero, one, or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AA651614-977D-4B17-ACDB-B30E244643E6}" type="slidenum">
              <a:rPr lang="en-US"/>
              <a:pPr algn="ctr">
                <a:defRPr/>
              </a:pPr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915400" cy="4906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leaf</a:t>
            </a:r>
            <a:r>
              <a:rPr lang="en-US" dirty="0" smtClean="0"/>
              <a:t> is any node with an </a:t>
            </a:r>
            <a:r>
              <a:rPr lang="en-US" dirty="0" err="1" smtClean="0"/>
              <a:t>outdegree</a:t>
            </a:r>
            <a:r>
              <a:rPr lang="en-US" dirty="0" smtClean="0"/>
              <a:t> of zero, that is, a node with no successors.</a:t>
            </a:r>
          </a:p>
          <a:p>
            <a:r>
              <a:rPr lang="en-US" dirty="0" smtClean="0"/>
              <a:t>A node that is not a root or a leaf is known as an </a:t>
            </a:r>
            <a:r>
              <a:rPr lang="en-US" b="1" dirty="0" smtClean="0">
                <a:solidFill>
                  <a:srgbClr val="FF0000"/>
                </a:solidFill>
              </a:rPr>
              <a:t>internal</a:t>
            </a:r>
            <a:r>
              <a:rPr lang="en-US" dirty="0" smtClean="0"/>
              <a:t> node.</a:t>
            </a:r>
          </a:p>
          <a:p>
            <a:r>
              <a:rPr lang="en-US" dirty="0" smtClean="0"/>
              <a:t>A node is a </a:t>
            </a:r>
            <a:r>
              <a:rPr lang="en-US" b="1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if it has successor nodes; that is, if it has </a:t>
            </a:r>
            <a:r>
              <a:rPr lang="en-US" dirty="0" err="1" smtClean="0"/>
              <a:t>outdegree</a:t>
            </a:r>
            <a:r>
              <a:rPr lang="en-US" dirty="0" smtClean="0"/>
              <a:t> greater than zero.</a:t>
            </a:r>
          </a:p>
          <a:p>
            <a:r>
              <a:rPr lang="en-US" dirty="0" smtClean="0"/>
              <a:t>A node with a predecessor is called a </a:t>
            </a:r>
            <a:r>
              <a:rPr lang="en-US" b="1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7699F6C5-62AA-49E6-9B1E-C558DEF68F8F}" type="slidenum">
              <a:rPr lang="en-US"/>
              <a:pPr algn="ctr">
                <a:defRPr/>
              </a:pPr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915400" cy="4906963"/>
          </a:xfrm>
        </p:spPr>
        <p:txBody>
          <a:bodyPr/>
          <a:lstStyle/>
          <a:p>
            <a:r>
              <a:rPr lang="en-US" dirty="0" smtClean="0"/>
              <a:t>Two or more nodes with the same parents are called </a:t>
            </a:r>
            <a:r>
              <a:rPr lang="en-US" b="1" dirty="0" smtClean="0">
                <a:solidFill>
                  <a:srgbClr val="FF0000"/>
                </a:solidFill>
              </a:rPr>
              <a:t>siblings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ancestor </a:t>
            </a:r>
            <a:r>
              <a:rPr lang="en-US" dirty="0" smtClean="0"/>
              <a:t>is any node in the path from the root to the node.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descendant</a:t>
            </a:r>
            <a:r>
              <a:rPr lang="en-US" dirty="0" smtClean="0"/>
              <a:t> is any node in the path below the parent node; that is, all nodes in the paths from a given node to a leaf are descendants of that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81493E87-E478-40A7-BED5-EAB3D96F4F60}" type="slidenum">
              <a:rPr lang="en-US"/>
              <a:pPr algn="ctr">
                <a:defRPr/>
              </a:pPr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915400" cy="4906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path</a:t>
            </a:r>
            <a:r>
              <a:rPr lang="en-US" dirty="0" smtClean="0"/>
              <a:t> is a sequence of nodes in which each node is adjacent to the next node.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level</a:t>
            </a:r>
            <a:r>
              <a:rPr lang="en-US" dirty="0" smtClean="0"/>
              <a:t> of a node is its distance from the root. The root is at level 0, its children are at level 1, etc.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300" y="6356350"/>
            <a:ext cx="2311400" cy="365125"/>
          </a:xfrm>
        </p:spPr>
        <p:txBody>
          <a:bodyPr/>
          <a:lstStyle/>
          <a:p>
            <a:pPr algn="l">
              <a:defRPr/>
            </a:pPr>
            <a:r>
              <a:rPr lang="en-GB"/>
              <a:t>Dr. Shamim Ripon, CSE 207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4550" y="6356350"/>
            <a:ext cx="3136900" cy="365125"/>
          </a:xfrm>
        </p:spPr>
        <p:txBody>
          <a:bodyPr/>
          <a:lstStyle/>
          <a:p>
            <a:pPr algn="ctr">
              <a:defRPr/>
            </a:pPr>
            <a:fld id="{DA31DBDF-8D9A-42B2-B9EE-13E4D751068A}" type="slidenum">
              <a:rPr lang="en-US"/>
              <a:pPr algn="ctr">
                <a:defRPr/>
              </a:pPr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915400" cy="1143000"/>
          </a:xfrm>
        </p:spPr>
        <p:txBody>
          <a:bodyPr anchor="t"/>
          <a:lstStyle/>
          <a:p>
            <a:r>
              <a:rPr lang="en-US" smtClean="0"/>
              <a:t>Basic Tree Concepts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915400" cy="4906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 of the tree is the level of the leaf in the longest path from the root plus 1. </a:t>
            </a:r>
            <a:r>
              <a:rPr lang="en-US" dirty="0" smtClean="0">
                <a:solidFill>
                  <a:srgbClr val="660066"/>
                </a:solidFill>
              </a:rPr>
              <a:t>By definition</a:t>
            </a:r>
            <a:r>
              <a:rPr lang="en-US" dirty="0" smtClean="0"/>
              <a:t> the height of any empty tree is -1.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/>
              <a:t> is any connected structure below the root. The first node in the </a:t>
            </a:r>
            <a:r>
              <a:rPr lang="en-US" dirty="0" err="1" smtClean="0"/>
              <a:t>subtree</a:t>
            </a:r>
            <a:r>
              <a:rPr lang="en-US" dirty="0" smtClean="0"/>
              <a:t> is known is the root of the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-List(207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Lecture-4-List(207)</Template>
  <TotalTime>537</TotalTime>
  <Words>1416</Words>
  <Application>Microsoft Office PowerPoint</Application>
  <PresentationFormat>A4 Paper (210x297 mm)</PresentationFormat>
  <Paragraphs>184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Lecture-4-List(207)</vt:lpstr>
      <vt:lpstr>PowerPoint Presentation</vt:lpstr>
      <vt:lpstr>Basic Tree Concepts</vt:lpstr>
      <vt:lpstr>PowerPoint Presentation</vt:lpstr>
      <vt:lpstr>Basic Tree Concepts</vt:lpstr>
      <vt:lpstr>Basic Tree Concepts</vt:lpstr>
      <vt:lpstr>Basic Tree Concepts</vt:lpstr>
      <vt:lpstr>Basic Tree Concepts</vt:lpstr>
      <vt:lpstr>Basic Tree Concepts</vt:lpstr>
      <vt:lpstr>Basic Tree Concepts</vt:lpstr>
      <vt:lpstr>PowerPoint Presentation</vt:lpstr>
      <vt:lpstr>PowerPoint Presentation</vt:lpstr>
      <vt:lpstr>Recursive definition of a tree</vt:lpstr>
      <vt:lpstr>PowerPoint Presentation</vt:lpstr>
      <vt:lpstr>Binary Trees</vt:lpstr>
      <vt:lpstr>PowerPoint Presentation</vt:lpstr>
      <vt:lpstr>PowerPoint Presentation</vt:lpstr>
      <vt:lpstr>Some Properties of Binary Trees</vt:lpstr>
      <vt:lpstr>Some Properties of Binary Trees</vt:lpstr>
      <vt:lpstr>Some Properties of Binary Trees</vt:lpstr>
      <vt:lpstr>PowerPoint Presentation</vt:lpstr>
      <vt:lpstr>Complete and nearly complete binary trees</vt:lpstr>
      <vt:lpstr>PowerPoint Presentation</vt:lpstr>
      <vt:lpstr>Binary 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se7en</cp:lastModifiedBy>
  <cp:revision>16</cp:revision>
  <cp:lastPrinted>2012-06-08T17:56:53Z</cp:lastPrinted>
  <dcterms:created xsi:type="dcterms:W3CDTF">2012-06-11T12:03:22Z</dcterms:created>
  <dcterms:modified xsi:type="dcterms:W3CDTF">2015-02-23T20:26:08Z</dcterms:modified>
</cp:coreProperties>
</file>