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84" y="-3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0543B2-0505-4B81-9970-281AA6927D62}" type="datetimeFigureOut">
              <a:rPr lang="en-GB" smtClean="0"/>
              <a:t>18/06/2012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10B17-036C-4FB8-96A4-6CFA46F401CC}" type="slidenum">
              <a:rPr lang="en-GB" smtClean="0"/>
              <a:t>‹#›</a:t>
            </a:fld>
            <a:endParaRPr lang="en-GB"/>
          </a:p>
        </p:txBody>
      </p:sp>
    </p:spTree>
    <p:extLst>
      <p:ext uri="{BB962C8B-B14F-4D97-AF65-F5344CB8AC3E}">
        <p14:creationId xmlns:p14="http://schemas.microsoft.com/office/powerpoint/2010/main" val="130762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CE3FD7-3F87-461A-B3B1-CC101C62A275}" type="datetime1">
              <a:rPr lang="en-GB" smtClean="0"/>
              <a:t>18/06/2012</a:t>
            </a:fld>
            <a:endParaRPr lang="en-GB"/>
          </a:p>
        </p:txBody>
      </p:sp>
      <p:sp>
        <p:nvSpPr>
          <p:cNvPr id="5" name="Footer Placeholder 4"/>
          <p:cNvSpPr>
            <a:spLocks noGrp="1"/>
          </p:cNvSpPr>
          <p:nvPr>
            <p:ph type="ftr" sz="quarter" idx="11"/>
          </p:nvPr>
        </p:nvSpPr>
        <p:spPr/>
        <p:txBody>
          <a:bodyPr/>
          <a:lstStyle/>
          <a:p>
            <a:r>
              <a:rPr lang="en-GB" smtClean="0"/>
              <a:t>Dr. Shamim Ripon, CSE207</a:t>
            </a:r>
            <a:endParaRPr lang="en-GB"/>
          </a:p>
        </p:txBody>
      </p:sp>
      <p:sp>
        <p:nvSpPr>
          <p:cNvPr id="6" name="Slide Number Placeholder 5"/>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171882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3DECCB0-4BDD-4FA4-8F43-7CDCF97FABB9}" type="datetime1">
              <a:rPr lang="en-GB" smtClean="0"/>
              <a:t>18/06/2012</a:t>
            </a:fld>
            <a:endParaRPr lang="en-GB"/>
          </a:p>
        </p:txBody>
      </p:sp>
      <p:sp>
        <p:nvSpPr>
          <p:cNvPr id="5" name="Footer Placeholder 4"/>
          <p:cNvSpPr>
            <a:spLocks noGrp="1"/>
          </p:cNvSpPr>
          <p:nvPr>
            <p:ph type="ftr" sz="quarter" idx="11"/>
          </p:nvPr>
        </p:nvSpPr>
        <p:spPr/>
        <p:txBody>
          <a:bodyPr/>
          <a:lstStyle/>
          <a:p>
            <a:r>
              <a:rPr lang="en-GB" smtClean="0"/>
              <a:t>Dr. Shamim Ripon, CSE207</a:t>
            </a:r>
            <a:endParaRPr lang="en-GB"/>
          </a:p>
        </p:txBody>
      </p:sp>
      <p:sp>
        <p:nvSpPr>
          <p:cNvPr id="6" name="Slide Number Placeholder 5"/>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413356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75F31A-B4A1-4139-94D0-06CA4ADB8556}" type="datetime1">
              <a:rPr lang="en-GB" smtClean="0"/>
              <a:t>18/06/2012</a:t>
            </a:fld>
            <a:endParaRPr lang="en-GB"/>
          </a:p>
        </p:txBody>
      </p:sp>
      <p:sp>
        <p:nvSpPr>
          <p:cNvPr id="5" name="Footer Placeholder 4"/>
          <p:cNvSpPr>
            <a:spLocks noGrp="1"/>
          </p:cNvSpPr>
          <p:nvPr>
            <p:ph type="ftr" sz="quarter" idx="11"/>
          </p:nvPr>
        </p:nvSpPr>
        <p:spPr/>
        <p:txBody>
          <a:bodyPr/>
          <a:lstStyle/>
          <a:p>
            <a:r>
              <a:rPr lang="en-GB" smtClean="0"/>
              <a:t>Dr. Shamim Ripon, CSE207</a:t>
            </a:r>
            <a:endParaRPr lang="en-GB"/>
          </a:p>
        </p:txBody>
      </p:sp>
      <p:sp>
        <p:nvSpPr>
          <p:cNvPr id="6" name="Slide Number Placeholder 5"/>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198819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F2AD06-F34B-4C85-82A0-CDF8B7C31772}" type="datetime1">
              <a:rPr lang="en-GB" smtClean="0"/>
              <a:t>18/06/2012</a:t>
            </a:fld>
            <a:endParaRPr lang="en-GB"/>
          </a:p>
        </p:txBody>
      </p:sp>
      <p:sp>
        <p:nvSpPr>
          <p:cNvPr id="5" name="Footer Placeholder 4"/>
          <p:cNvSpPr>
            <a:spLocks noGrp="1"/>
          </p:cNvSpPr>
          <p:nvPr>
            <p:ph type="ftr" sz="quarter" idx="11"/>
          </p:nvPr>
        </p:nvSpPr>
        <p:spPr/>
        <p:txBody>
          <a:bodyPr/>
          <a:lstStyle/>
          <a:p>
            <a:r>
              <a:rPr lang="en-GB" smtClean="0"/>
              <a:t>Dr. Shamim Ripon, CSE207</a:t>
            </a:r>
            <a:endParaRPr lang="en-GB"/>
          </a:p>
        </p:txBody>
      </p:sp>
      <p:sp>
        <p:nvSpPr>
          <p:cNvPr id="6" name="Slide Number Placeholder 5"/>
          <p:cNvSpPr>
            <a:spLocks noGrp="1"/>
          </p:cNvSpPr>
          <p:nvPr>
            <p:ph type="sldNum" sz="quarter" idx="12"/>
          </p:nvPr>
        </p:nvSpPr>
        <p:spPr/>
        <p:txBody>
          <a:bodyPr/>
          <a:lstStyle/>
          <a:p>
            <a:fld id="{37B3A6B7-D2BA-47EE-A512-35D532A45BBA}" type="slidenum">
              <a:rPr lang="en-GB" smtClean="0"/>
              <a:t>‹#›</a:t>
            </a:fld>
            <a:endParaRPr lang="en-GB"/>
          </a:p>
        </p:txBody>
      </p:sp>
      <p:cxnSp>
        <p:nvCxnSpPr>
          <p:cNvPr id="8" name="Straight Connector 7"/>
          <p:cNvCxnSpPr/>
          <p:nvPr userDrawn="1"/>
        </p:nvCxnSpPr>
        <p:spPr>
          <a:xfrm>
            <a:off x="0" y="1412776"/>
            <a:ext cx="9144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185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48C11-B833-442B-BDAE-C9CFEB87F0B5}" type="datetime1">
              <a:rPr lang="en-GB" smtClean="0"/>
              <a:t>18/06/2012</a:t>
            </a:fld>
            <a:endParaRPr lang="en-GB"/>
          </a:p>
        </p:txBody>
      </p:sp>
      <p:sp>
        <p:nvSpPr>
          <p:cNvPr id="5" name="Footer Placeholder 4"/>
          <p:cNvSpPr>
            <a:spLocks noGrp="1"/>
          </p:cNvSpPr>
          <p:nvPr>
            <p:ph type="ftr" sz="quarter" idx="11"/>
          </p:nvPr>
        </p:nvSpPr>
        <p:spPr/>
        <p:txBody>
          <a:bodyPr/>
          <a:lstStyle/>
          <a:p>
            <a:r>
              <a:rPr lang="en-GB" smtClean="0"/>
              <a:t>Dr. Shamim Ripon, CSE207</a:t>
            </a:r>
            <a:endParaRPr lang="en-GB"/>
          </a:p>
        </p:txBody>
      </p:sp>
      <p:sp>
        <p:nvSpPr>
          <p:cNvPr id="6" name="Slide Number Placeholder 5"/>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199201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A79B978-BB6E-4790-80B8-96E6DF180482}" type="datetime1">
              <a:rPr lang="en-GB" smtClean="0"/>
              <a:t>18/06/2012</a:t>
            </a:fld>
            <a:endParaRPr lang="en-GB"/>
          </a:p>
        </p:txBody>
      </p:sp>
      <p:sp>
        <p:nvSpPr>
          <p:cNvPr id="6" name="Footer Placeholder 5"/>
          <p:cNvSpPr>
            <a:spLocks noGrp="1"/>
          </p:cNvSpPr>
          <p:nvPr>
            <p:ph type="ftr" sz="quarter" idx="11"/>
          </p:nvPr>
        </p:nvSpPr>
        <p:spPr/>
        <p:txBody>
          <a:bodyPr/>
          <a:lstStyle/>
          <a:p>
            <a:r>
              <a:rPr lang="en-GB" smtClean="0"/>
              <a:t>Dr. Shamim Ripon, CSE207</a:t>
            </a:r>
            <a:endParaRPr lang="en-GB"/>
          </a:p>
        </p:txBody>
      </p:sp>
      <p:sp>
        <p:nvSpPr>
          <p:cNvPr id="7" name="Slide Number Placeholder 6"/>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194178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D053185-DDD5-4017-A5C7-0396F0D0358E}" type="datetime1">
              <a:rPr lang="en-GB" smtClean="0"/>
              <a:t>18/06/2012</a:t>
            </a:fld>
            <a:endParaRPr lang="en-GB"/>
          </a:p>
        </p:txBody>
      </p:sp>
      <p:sp>
        <p:nvSpPr>
          <p:cNvPr id="8" name="Footer Placeholder 7"/>
          <p:cNvSpPr>
            <a:spLocks noGrp="1"/>
          </p:cNvSpPr>
          <p:nvPr>
            <p:ph type="ftr" sz="quarter" idx="11"/>
          </p:nvPr>
        </p:nvSpPr>
        <p:spPr/>
        <p:txBody>
          <a:bodyPr/>
          <a:lstStyle/>
          <a:p>
            <a:r>
              <a:rPr lang="en-GB" smtClean="0"/>
              <a:t>Dr. Shamim Ripon, CSE207</a:t>
            </a:r>
            <a:endParaRPr lang="en-GB"/>
          </a:p>
        </p:txBody>
      </p:sp>
      <p:sp>
        <p:nvSpPr>
          <p:cNvPr id="9" name="Slide Number Placeholder 8"/>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250425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586C632-D158-4EDA-B38F-19B3CE9E6337}" type="datetime1">
              <a:rPr lang="en-GB" smtClean="0"/>
              <a:t>18/06/2012</a:t>
            </a:fld>
            <a:endParaRPr lang="en-GB"/>
          </a:p>
        </p:txBody>
      </p:sp>
      <p:sp>
        <p:nvSpPr>
          <p:cNvPr id="4" name="Footer Placeholder 3"/>
          <p:cNvSpPr>
            <a:spLocks noGrp="1"/>
          </p:cNvSpPr>
          <p:nvPr>
            <p:ph type="ftr" sz="quarter" idx="11"/>
          </p:nvPr>
        </p:nvSpPr>
        <p:spPr/>
        <p:txBody>
          <a:bodyPr/>
          <a:lstStyle/>
          <a:p>
            <a:r>
              <a:rPr lang="en-GB" smtClean="0"/>
              <a:t>Dr. Shamim Ripon, CSE207</a:t>
            </a:r>
            <a:endParaRPr lang="en-GB"/>
          </a:p>
        </p:txBody>
      </p:sp>
      <p:sp>
        <p:nvSpPr>
          <p:cNvPr id="5" name="Slide Number Placeholder 4"/>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362616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1242-E750-418B-92B3-001394BF72C6}" type="datetime1">
              <a:rPr lang="en-GB" smtClean="0"/>
              <a:t>18/06/2012</a:t>
            </a:fld>
            <a:endParaRPr lang="en-GB"/>
          </a:p>
        </p:txBody>
      </p:sp>
      <p:sp>
        <p:nvSpPr>
          <p:cNvPr id="3" name="Footer Placeholder 2"/>
          <p:cNvSpPr>
            <a:spLocks noGrp="1"/>
          </p:cNvSpPr>
          <p:nvPr>
            <p:ph type="ftr" sz="quarter" idx="11"/>
          </p:nvPr>
        </p:nvSpPr>
        <p:spPr/>
        <p:txBody>
          <a:bodyPr/>
          <a:lstStyle/>
          <a:p>
            <a:r>
              <a:rPr lang="en-GB" smtClean="0"/>
              <a:t>Dr. Shamim Ripon, CSE207</a:t>
            </a:r>
            <a:endParaRPr lang="en-GB"/>
          </a:p>
        </p:txBody>
      </p:sp>
      <p:sp>
        <p:nvSpPr>
          <p:cNvPr id="4" name="Slide Number Placeholder 3"/>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341000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CF6AA-A58C-4B93-900F-A7CC87B044D7}" type="datetime1">
              <a:rPr lang="en-GB" smtClean="0"/>
              <a:t>18/06/2012</a:t>
            </a:fld>
            <a:endParaRPr lang="en-GB"/>
          </a:p>
        </p:txBody>
      </p:sp>
      <p:sp>
        <p:nvSpPr>
          <p:cNvPr id="6" name="Footer Placeholder 5"/>
          <p:cNvSpPr>
            <a:spLocks noGrp="1"/>
          </p:cNvSpPr>
          <p:nvPr>
            <p:ph type="ftr" sz="quarter" idx="11"/>
          </p:nvPr>
        </p:nvSpPr>
        <p:spPr/>
        <p:txBody>
          <a:bodyPr/>
          <a:lstStyle/>
          <a:p>
            <a:r>
              <a:rPr lang="en-GB" smtClean="0"/>
              <a:t>Dr. Shamim Ripon, CSE207</a:t>
            </a:r>
            <a:endParaRPr lang="en-GB"/>
          </a:p>
        </p:txBody>
      </p:sp>
      <p:sp>
        <p:nvSpPr>
          <p:cNvPr id="7" name="Slide Number Placeholder 6"/>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257767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62A65-7D7D-4469-9A50-4D420D7AE562}" type="datetime1">
              <a:rPr lang="en-GB" smtClean="0"/>
              <a:t>18/06/2012</a:t>
            </a:fld>
            <a:endParaRPr lang="en-GB"/>
          </a:p>
        </p:txBody>
      </p:sp>
      <p:sp>
        <p:nvSpPr>
          <p:cNvPr id="6" name="Footer Placeholder 5"/>
          <p:cNvSpPr>
            <a:spLocks noGrp="1"/>
          </p:cNvSpPr>
          <p:nvPr>
            <p:ph type="ftr" sz="quarter" idx="11"/>
          </p:nvPr>
        </p:nvSpPr>
        <p:spPr/>
        <p:txBody>
          <a:bodyPr/>
          <a:lstStyle/>
          <a:p>
            <a:r>
              <a:rPr lang="en-GB" smtClean="0"/>
              <a:t>Dr. Shamim Ripon, CSE207</a:t>
            </a:r>
            <a:endParaRPr lang="en-GB"/>
          </a:p>
        </p:txBody>
      </p:sp>
      <p:sp>
        <p:nvSpPr>
          <p:cNvPr id="7" name="Slide Number Placeholder 6"/>
          <p:cNvSpPr>
            <a:spLocks noGrp="1"/>
          </p:cNvSpPr>
          <p:nvPr>
            <p:ph type="sldNum" sz="quarter" idx="12"/>
          </p:nvPr>
        </p:nvSpPr>
        <p:spPr/>
        <p:txBody>
          <a:bodyPr/>
          <a:lstStyle/>
          <a:p>
            <a:fld id="{37B3A6B7-D2BA-47EE-A512-35D532A45BBA}" type="slidenum">
              <a:rPr lang="en-GB" smtClean="0"/>
              <a:t>‹#›</a:t>
            </a:fld>
            <a:endParaRPr lang="en-GB"/>
          </a:p>
        </p:txBody>
      </p:sp>
    </p:spTree>
    <p:extLst>
      <p:ext uri="{BB962C8B-B14F-4D97-AF65-F5344CB8AC3E}">
        <p14:creationId xmlns:p14="http://schemas.microsoft.com/office/powerpoint/2010/main" val="177110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364C5-8005-43D6-9F9F-29EDDEA0D617}" type="datetime1">
              <a:rPr lang="en-GB" smtClean="0"/>
              <a:t>18/06/2012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Dr. Shamim Ripon, CSE207</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3A6B7-D2BA-47EE-A512-35D532A45BBA}" type="slidenum">
              <a:rPr lang="en-GB" smtClean="0"/>
              <a:t>‹#›</a:t>
            </a:fld>
            <a:endParaRPr lang="en-GB"/>
          </a:p>
        </p:txBody>
      </p:sp>
    </p:spTree>
    <p:extLst>
      <p:ext uri="{BB962C8B-B14F-4D97-AF65-F5344CB8AC3E}">
        <p14:creationId xmlns:p14="http://schemas.microsoft.com/office/powerpoint/2010/main" val="74214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pPr>
              <a:defRPr/>
            </a:pPr>
            <a:r>
              <a:rPr lang="en-US" smtClean="0"/>
              <a:t>Dr. Shamim Ripon, CSE207</a:t>
            </a:r>
            <a:endParaRPr lang="en-US"/>
          </a:p>
        </p:txBody>
      </p:sp>
      <p:sp>
        <p:nvSpPr>
          <p:cNvPr id="22" name="Slide Number Placeholder 2"/>
          <p:cNvSpPr>
            <a:spLocks noGrp="1"/>
          </p:cNvSpPr>
          <p:nvPr>
            <p:ph type="sldNum" sz="quarter" idx="11"/>
          </p:nvPr>
        </p:nvSpPr>
        <p:spPr/>
        <p:txBody>
          <a:bodyPr/>
          <a:lstStyle/>
          <a:p>
            <a:pPr>
              <a:defRPr/>
            </a:pPr>
            <a:fld id="{4AA6B7B3-9219-45B4-B49F-48D3B2DD35FC}" type="slidenum">
              <a:rPr lang="en-US"/>
              <a:pPr>
                <a:defRPr/>
              </a:pPr>
              <a:t>1</a:t>
            </a:fld>
            <a:endParaRPr lang="en-US"/>
          </a:p>
        </p:txBody>
      </p:sp>
      <p:sp>
        <p:nvSpPr>
          <p:cNvPr id="3076" name="Line 2"/>
          <p:cNvSpPr>
            <a:spLocks noChangeShapeType="1"/>
          </p:cNvSpPr>
          <p:nvPr/>
        </p:nvSpPr>
        <p:spPr bwMode="auto">
          <a:xfrm>
            <a:off x="228600" y="4005064"/>
            <a:ext cx="86106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77" name="Line 3"/>
          <p:cNvSpPr>
            <a:spLocks noChangeShapeType="1"/>
          </p:cNvSpPr>
          <p:nvPr/>
        </p:nvSpPr>
        <p:spPr bwMode="auto">
          <a:xfrm>
            <a:off x="266700" y="304800"/>
            <a:ext cx="8610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78" name="Rectangle 5"/>
          <p:cNvSpPr>
            <a:spLocks noChangeArrowheads="1"/>
          </p:cNvSpPr>
          <p:nvPr/>
        </p:nvSpPr>
        <p:spPr bwMode="auto">
          <a:xfrm>
            <a:off x="973138" y="457200"/>
            <a:ext cx="44450" cy="8477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9" name="Rectangle 6"/>
          <p:cNvSpPr>
            <a:spLocks noChangeArrowheads="1"/>
          </p:cNvSpPr>
          <p:nvPr/>
        </p:nvSpPr>
        <p:spPr bwMode="auto">
          <a:xfrm>
            <a:off x="873125" y="457200"/>
            <a:ext cx="44450" cy="746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0" name="Rectangle 7"/>
          <p:cNvSpPr>
            <a:spLocks noChangeArrowheads="1"/>
          </p:cNvSpPr>
          <p:nvPr/>
        </p:nvSpPr>
        <p:spPr bwMode="auto">
          <a:xfrm>
            <a:off x="771525" y="457200"/>
            <a:ext cx="44450" cy="6365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1" name="Rectangle 8"/>
          <p:cNvSpPr>
            <a:spLocks noChangeArrowheads="1"/>
          </p:cNvSpPr>
          <p:nvPr/>
        </p:nvSpPr>
        <p:spPr bwMode="auto">
          <a:xfrm>
            <a:off x="669925" y="457200"/>
            <a:ext cx="44450" cy="5302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2" name="Rectangle 9"/>
          <p:cNvSpPr>
            <a:spLocks noChangeArrowheads="1"/>
          </p:cNvSpPr>
          <p:nvPr/>
        </p:nvSpPr>
        <p:spPr bwMode="auto">
          <a:xfrm>
            <a:off x="569913" y="457200"/>
            <a:ext cx="44450" cy="4270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3" name="Rectangle 10"/>
          <p:cNvSpPr>
            <a:spLocks noChangeArrowheads="1"/>
          </p:cNvSpPr>
          <p:nvPr/>
        </p:nvSpPr>
        <p:spPr bwMode="auto">
          <a:xfrm>
            <a:off x="468313" y="457200"/>
            <a:ext cx="44450" cy="3127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4" name="Rectangle 11"/>
          <p:cNvSpPr>
            <a:spLocks noChangeArrowheads="1"/>
          </p:cNvSpPr>
          <p:nvPr/>
        </p:nvSpPr>
        <p:spPr bwMode="auto">
          <a:xfrm>
            <a:off x="366713" y="457200"/>
            <a:ext cx="46037"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5" name="Rectangle 12"/>
          <p:cNvSpPr>
            <a:spLocks noChangeArrowheads="1"/>
          </p:cNvSpPr>
          <p:nvPr/>
        </p:nvSpPr>
        <p:spPr bwMode="auto">
          <a:xfrm>
            <a:off x="266700" y="457200"/>
            <a:ext cx="44450" cy="1079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6" name="Rectangle 13"/>
          <p:cNvSpPr>
            <a:spLocks noChangeArrowheads="1"/>
          </p:cNvSpPr>
          <p:nvPr/>
        </p:nvSpPr>
        <p:spPr bwMode="auto">
          <a:xfrm>
            <a:off x="1074738" y="457200"/>
            <a:ext cx="41275" cy="9509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7" name="Rectangle 14"/>
          <p:cNvSpPr>
            <a:spLocks noChangeArrowheads="1"/>
          </p:cNvSpPr>
          <p:nvPr/>
        </p:nvSpPr>
        <p:spPr bwMode="auto">
          <a:xfrm>
            <a:off x="1173163" y="457200"/>
            <a:ext cx="41275" cy="10588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8" name="Rectangle 15"/>
          <p:cNvSpPr>
            <a:spLocks noChangeArrowheads="1"/>
          </p:cNvSpPr>
          <p:nvPr/>
        </p:nvSpPr>
        <p:spPr bwMode="auto">
          <a:xfrm>
            <a:off x="1270000" y="457200"/>
            <a:ext cx="42863" cy="11604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9" name="Rectangle 16"/>
          <p:cNvSpPr>
            <a:spLocks noChangeArrowheads="1"/>
          </p:cNvSpPr>
          <p:nvPr/>
        </p:nvSpPr>
        <p:spPr bwMode="auto">
          <a:xfrm>
            <a:off x="1370013" y="457200"/>
            <a:ext cx="44450" cy="1270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0" name="Rectangle 17"/>
          <p:cNvSpPr>
            <a:spLocks noChangeArrowheads="1"/>
          </p:cNvSpPr>
          <p:nvPr/>
        </p:nvSpPr>
        <p:spPr bwMode="auto">
          <a:xfrm>
            <a:off x="1470025" y="457200"/>
            <a:ext cx="42863" cy="13716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2210" name="Text Box 18"/>
          <p:cNvSpPr txBox="1">
            <a:spLocks noChangeArrowheads="1"/>
          </p:cNvSpPr>
          <p:nvPr/>
        </p:nvSpPr>
        <p:spPr bwMode="auto">
          <a:xfrm>
            <a:off x="1752600" y="631825"/>
            <a:ext cx="1540935" cy="461665"/>
          </a:xfrm>
          <a:prstGeom prst="rect">
            <a:avLst/>
          </a:prstGeom>
          <a:noFill/>
          <a:ln w="9525">
            <a:noFill/>
            <a:miter lim="800000"/>
            <a:headEnd/>
            <a:tailEnd/>
          </a:ln>
          <a:effectLst/>
        </p:spPr>
        <p:txBody>
          <a:bodyPr wrap="none">
            <a:spAutoFit/>
          </a:bodyPr>
          <a:lstStyle/>
          <a:p>
            <a:pPr>
              <a:defRPr/>
            </a:pPr>
            <a:r>
              <a:rPr lang="en-US" sz="2400" dirty="0">
                <a:effectLst>
                  <a:outerShdw blurRad="38100" dist="38100" dir="2700000" algn="tl">
                    <a:srgbClr val="000000"/>
                  </a:outerShdw>
                </a:effectLst>
              </a:rPr>
              <a:t>Chapter   7</a:t>
            </a:r>
            <a:endParaRPr lang="en-US" sz="2400" i="1" dirty="0">
              <a:effectLst>
                <a:outerShdw blurRad="38100" dist="38100" dir="2700000" algn="tl">
                  <a:srgbClr val="000000"/>
                </a:outerShdw>
              </a:effectLst>
            </a:endParaRPr>
          </a:p>
        </p:txBody>
      </p:sp>
      <p:sp>
        <p:nvSpPr>
          <p:cNvPr id="3092" name="Rectangle 20"/>
          <p:cNvSpPr>
            <a:spLocks noChangeArrowheads="1"/>
          </p:cNvSpPr>
          <p:nvPr/>
        </p:nvSpPr>
        <p:spPr bwMode="auto">
          <a:xfrm>
            <a:off x="228600" y="3152700"/>
            <a:ext cx="76962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dirty="0">
                <a:latin typeface="Cambria" pitchFamily="18" charset="0"/>
              </a:rPr>
              <a:t>Objectives </a:t>
            </a:r>
            <a:r>
              <a:rPr lang="en-US" sz="2800" dirty="0">
                <a:latin typeface="Cambria" pitchFamily="18" charset="0"/>
              </a:rPr>
              <a:t/>
            </a:r>
            <a:br>
              <a:rPr lang="en-US" sz="2800" dirty="0">
                <a:latin typeface="Cambria" pitchFamily="18" charset="0"/>
              </a:rPr>
            </a:br>
            <a:endParaRPr lang="en-US" sz="2800" dirty="0">
              <a:latin typeface="Cambria" pitchFamily="18" charset="0"/>
            </a:endParaRPr>
          </a:p>
        </p:txBody>
      </p:sp>
      <p:sp>
        <p:nvSpPr>
          <p:cNvPr id="3093" name="Rectangle 21"/>
          <p:cNvSpPr>
            <a:spLocks noChangeArrowheads="1"/>
          </p:cNvSpPr>
          <p:nvPr/>
        </p:nvSpPr>
        <p:spPr bwMode="auto">
          <a:xfrm>
            <a:off x="228600" y="4089846"/>
            <a:ext cx="8534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i="1" dirty="0"/>
              <a:t>Upon completion you will be able to:</a:t>
            </a:r>
          </a:p>
          <a:p>
            <a:pPr>
              <a:buFontTx/>
              <a:buChar char="•"/>
            </a:pPr>
            <a:r>
              <a:rPr lang="en-US" dirty="0"/>
              <a:t> Create and implement binary search trees</a:t>
            </a:r>
          </a:p>
          <a:p>
            <a:pPr>
              <a:buFontTx/>
              <a:buChar char="•"/>
            </a:pPr>
            <a:r>
              <a:rPr lang="en-US" dirty="0"/>
              <a:t> Understand the operation of the binary search </a:t>
            </a:r>
            <a:r>
              <a:rPr lang="en-US" dirty="0" smtClean="0"/>
              <a:t>tree</a:t>
            </a:r>
            <a:endParaRPr lang="en-US" dirty="0"/>
          </a:p>
        </p:txBody>
      </p:sp>
      <p:sp>
        <p:nvSpPr>
          <p:cNvPr id="392214" name="Text Box 22"/>
          <p:cNvSpPr txBox="1">
            <a:spLocks noChangeArrowheads="1"/>
          </p:cNvSpPr>
          <p:nvPr/>
        </p:nvSpPr>
        <p:spPr bwMode="auto">
          <a:xfrm>
            <a:off x="1855070" y="1371600"/>
            <a:ext cx="5433860" cy="1569660"/>
          </a:xfrm>
          <a:prstGeom prst="rect">
            <a:avLst/>
          </a:prstGeom>
          <a:noFill/>
          <a:ln w="9525">
            <a:noFill/>
            <a:miter lim="800000"/>
            <a:headEnd/>
            <a:tailEnd/>
          </a:ln>
          <a:effectLst/>
        </p:spPr>
        <p:txBody>
          <a:bodyPr wrap="none">
            <a:spAutoFit/>
          </a:bodyPr>
          <a:lstStyle/>
          <a:p>
            <a:pPr algn="ctr">
              <a:defRPr/>
            </a:pPr>
            <a:r>
              <a:rPr lang="en-US" sz="4800" dirty="0" smtClean="0">
                <a:effectLst>
                  <a:outerShdw blurRad="38100" dist="38100" dir="2700000" algn="tl">
                    <a:srgbClr val="FFFFFF"/>
                  </a:outerShdw>
                </a:effectLst>
                <a:latin typeface="Cambria" pitchFamily="18" charset="0"/>
              </a:rPr>
              <a:t>Lecture – 6 </a:t>
            </a:r>
          </a:p>
          <a:p>
            <a:pPr algn="ctr">
              <a:defRPr/>
            </a:pPr>
            <a:r>
              <a:rPr lang="en-US" sz="4800" dirty="0" smtClean="0">
                <a:effectLst>
                  <a:outerShdw blurRad="38100" dist="38100" dir="2700000" algn="tl">
                    <a:srgbClr val="FFFFFF"/>
                  </a:outerShdw>
                </a:effectLst>
                <a:latin typeface="Cambria" pitchFamily="18" charset="0"/>
              </a:rPr>
              <a:t>Binary </a:t>
            </a:r>
            <a:r>
              <a:rPr lang="en-US" sz="4800" dirty="0">
                <a:effectLst>
                  <a:outerShdw blurRad="38100" dist="38100" dir="2700000" algn="tl">
                    <a:srgbClr val="FFFFFF"/>
                  </a:outerShdw>
                </a:effectLst>
                <a:latin typeface="Cambria" pitchFamily="18" charset="0"/>
              </a:rPr>
              <a:t>Search Trees</a:t>
            </a:r>
          </a:p>
        </p:txBody>
      </p:sp>
    </p:spTree>
    <p:extLst>
      <p:ext uri="{BB962C8B-B14F-4D97-AF65-F5344CB8AC3E}">
        <p14:creationId xmlns:p14="http://schemas.microsoft.com/office/powerpoint/2010/main" val="1810581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Postorder Traversal</a:t>
            </a:r>
          </a:p>
        </p:txBody>
      </p:sp>
      <p:sp>
        <p:nvSpPr>
          <p:cNvPr id="5" name="Footer Placeholder 2"/>
          <p:cNvSpPr>
            <a:spLocks noGrp="1"/>
          </p:cNvSpPr>
          <p:nvPr>
            <p:ph type="ftr" sz="quarter" idx="11"/>
          </p:nvPr>
        </p:nvSpPr>
        <p:spPr/>
        <p:txBody>
          <a:bodyPr/>
          <a:lstStyle/>
          <a:p>
            <a:pPr>
              <a:defRPr/>
            </a:pPr>
            <a:r>
              <a:rPr lang="en-US" smtClean="0"/>
              <a:t>Dr. Shamim Ripon, CSE207</a:t>
            </a:r>
            <a:endParaRPr lang="en-US"/>
          </a:p>
        </p:txBody>
      </p:sp>
      <p:sp>
        <p:nvSpPr>
          <p:cNvPr id="6" name="Slide Number Placeholder 3"/>
          <p:cNvSpPr>
            <a:spLocks noGrp="1"/>
          </p:cNvSpPr>
          <p:nvPr>
            <p:ph type="sldNum" sz="quarter" idx="12"/>
          </p:nvPr>
        </p:nvSpPr>
        <p:spPr/>
        <p:txBody>
          <a:bodyPr/>
          <a:lstStyle/>
          <a:p>
            <a:pPr>
              <a:defRPr/>
            </a:pPr>
            <a:fld id="{BB89C8F2-CB51-4AAC-9A1B-E0D874D704AF}" type="slidenum">
              <a:rPr lang="en-US"/>
              <a:pPr>
                <a:defRPr/>
              </a:pPr>
              <a:t>10</a:t>
            </a:fld>
            <a:endParaRPr lang="en-US"/>
          </a:p>
        </p:txBody>
      </p:sp>
      <p:pic>
        <p:nvPicPr>
          <p:cNvPr id="14340" name="Picture 2" descr="Fig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80592"/>
            <a:ext cx="8610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4"/>
          <p:cNvSpPr txBox="1">
            <a:spLocks noChangeArrowheads="1"/>
          </p:cNvSpPr>
          <p:nvPr/>
        </p:nvSpPr>
        <p:spPr bwMode="auto">
          <a:xfrm>
            <a:off x="685800" y="54102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spcBef>
                <a:spcPct val="50000"/>
              </a:spcBef>
            </a:pPr>
            <a:r>
              <a:rPr lang="en-US"/>
              <a:t>12 20 18 35 52 44 23</a:t>
            </a:r>
          </a:p>
        </p:txBody>
      </p:sp>
    </p:spTree>
    <p:extLst>
      <p:ext uri="{BB962C8B-B14F-4D97-AF65-F5344CB8AC3E}">
        <p14:creationId xmlns:p14="http://schemas.microsoft.com/office/powerpoint/2010/main" val="187091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Inorder Traversal</a:t>
            </a:r>
          </a:p>
        </p:txBody>
      </p:sp>
      <p:sp>
        <p:nvSpPr>
          <p:cNvPr id="6" name="Footer Placeholder 2"/>
          <p:cNvSpPr>
            <a:spLocks noGrp="1"/>
          </p:cNvSpPr>
          <p:nvPr>
            <p:ph type="ftr" sz="quarter" idx="11"/>
          </p:nvPr>
        </p:nvSpPr>
        <p:spPr/>
        <p:txBody>
          <a:bodyPr/>
          <a:lstStyle/>
          <a:p>
            <a:pPr>
              <a:defRPr/>
            </a:pPr>
            <a:r>
              <a:rPr lang="en-US" smtClean="0"/>
              <a:t>Dr. Shamim Ripon, CSE207</a:t>
            </a:r>
            <a:endParaRPr lang="en-US"/>
          </a:p>
        </p:txBody>
      </p:sp>
      <p:sp>
        <p:nvSpPr>
          <p:cNvPr id="7" name="Slide Number Placeholder 3"/>
          <p:cNvSpPr>
            <a:spLocks noGrp="1"/>
          </p:cNvSpPr>
          <p:nvPr>
            <p:ph type="sldNum" sz="quarter" idx="12"/>
          </p:nvPr>
        </p:nvSpPr>
        <p:spPr/>
        <p:txBody>
          <a:bodyPr/>
          <a:lstStyle/>
          <a:p>
            <a:pPr>
              <a:defRPr/>
            </a:pPr>
            <a:fld id="{3DD771B6-E2CB-447D-AAB5-A05502D4B34B}" type="slidenum">
              <a:rPr lang="en-US"/>
              <a:pPr>
                <a:defRPr/>
              </a:pPr>
              <a:t>11</a:t>
            </a:fld>
            <a:endParaRPr lang="en-US"/>
          </a:p>
        </p:txBody>
      </p:sp>
      <p:pic>
        <p:nvPicPr>
          <p:cNvPr id="15364" name="Picture 2" descr="Fig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0552"/>
            <a:ext cx="8610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4"/>
          <p:cNvSpPr txBox="1">
            <a:spLocks noChangeArrowheads="1"/>
          </p:cNvSpPr>
          <p:nvPr/>
        </p:nvSpPr>
        <p:spPr bwMode="auto">
          <a:xfrm>
            <a:off x="685800" y="5060032"/>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spcBef>
                <a:spcPct val="50000"/>
              </a:spcBef>
            </a:pPr>
            <a:r>
              <a:rPr lang="en-US" dirty="0"/>
              <a:t>12 18 20 23 35 44 52</a:t>
            </a:r>
          </a:p>
        </p:txBody>
      </p:sp>
      <p:sp>
        <p:nvSpPr>
          <p:cNvPr id="671749" name="Text Box 5"/>
          <p:cNvSpPr txBox="1">
            <a:spLocks noChangeArrowheads="1"/>
          </p:cNvSpPr>
          <p:nvPr/>
        </p:nvSpPr>
        <p:spPr bwMode="auto">
          <a:xfrm>
            <a:off x="685800" y="5551065"/>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spcBef>
                <a:spcPct val="50000"/>
              </a:spcBef>
            </a:pPr>
            <a:r>
              <a:rPr lang="en-US" dirty="0" err="1">
                <a:solidFill>
                  <a:srgbClr val="660066"/>
                </a:solidFill>
              </a:rPr>
              <a:t>Inorder</a:t>
            </a:r>
            <a:r>
              <a:rPr lang="en-US" dirty="0">
                <a:solidFill>
                  <a:srgbClr val="660066"/>
                </a:solidFill>
              </a:rPr>
              <a:t> traversal </a:t>
            </a:r>
            <a:r>
              <a:rPr lang="en-US" dirty="0"/>
              <a:t>of a binary search tree produces a </a:t>
            </a:r>
            <a:r>
              <a:rPr lang="en-US" u="sng" dirty="0"/>
              <a:t>sequenced list</a:t>
            </a:r>
          </a:p>
        </p:txBody>
      </p:sp>
    </p:spTree>
    <p:extLst>
      <p:ext uri="{BB962C8B-B14F-4D97-AF65-F5344CB8AC3E}">
        <p14:creationId xmlns:p14="http://schemas.microsoft.com/office/powerpoint/2010/main" val="816249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Right-Node-Left Traversal</a:t>
            </a:r>
          </a:p>
        </p:txBody>
      </p:sp>
      <p:sp>
        <p:nvSpPr>
          <p:cNvPr id="6" name="Footer Placeholder 2"/>
          <p:cNvSpPr>
            <a:spLocks noGrp="1"/>
          </p:cNvSpPr>
          <p:nvPr>
            <p:ph type="ftr" sz="quarter" idx="11"/>
          </p:nvPr>
        </p:nvSpPr>
        <p:spPr/>
        <p:txBody>
          <a:bodyPr/>
          <a:lstStyle/>
          <a:p>
            <a:pPr>
              <a:defRPr/>
            </a:pPr>
            <a:r>
              <a:rPr lang="en-US" smtClean="0"/>
              <a:t>Dr. Shamim Ripon, CSE207</a:t>
            </a:r>
            <a:endParaRPr lang="en-US"/>
          </a:p>
        </p:txBody>
      </p:sp>
      <p:sp>
        <p:nvSpPr>
          <p:cNvPr id="7" name="Slide Number Placeholder 3"/>
          <p:cNvSpPr>
            <a:spLocks noGrp="1"/>
          </p:cNvSpPr>
          <p:nvPr>
            <p:ph type="sldNum" sz="quarter" idx="12"/>
          </p:nvPr>
        </p:nvSpPr>
        <p:spPr/>
        <p:txBody>
          <a:bodyPr/>
          <a:lstStyle/>
          <a:p>
            <a:pPr>
              <a:defRPr/>
            </a:pPr>
            <a:fld id="{CE60287A-F028-49BD-9F15-B612770A587C}" type="slidenum">
              <a:rPr lang="en-US"/>
              <a:pPr>
                <a:defRPr/>
              </a:pPr>
              <a:t>12</a:t>
            </a:fld>
            <a:endParaRPr lang="en-US"/>
          </a:p>
        </p:txBody>
      </p:sp>
      <p:pic>
        <p:nvPicPr>
          <p:cNvPr id="16388" name="Picture 2" descr="Fig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56792"/>
            <a:ext cx="8610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4"/>
          <p:cNvSpPr txBox="1">
            <a:spLocks noChangeArrowheads="1"/>
          </p:cNvSpPr>
          <p:nvPr/>
        </p:nvSpPr>
        <p:spPr bwMode="auto">
          <a:xfrm>
            <a:off x="685800" y="513204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spcBef>
                <a:spcPct val="50000"/>
              </a:spcBef>
            </a:pPr>
            <a:r>
              <a:rPr lang="en-US" dirty="0"/>
              <a:t>52 44 35 23 20 18 12</a:t>
            </a:r>
          </a:p>
        </p:txBody>
      </p:sp>
      <p:sp>
        <p:nvSpPr>
          <p:cNvPr id="676869" name="Text Box 5"/>
          <p:cNvSpPr txBox="1">
            <a:spLocks noChangeArrowheads="1"/>
          </p:cNvSpPr>
          <p:nvPr/>
        </p:nvSpPr>
        <p:spPr bwMode="auto">
          <a:xfrm>
            <a:off x="685800" y="5623073"/>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spcBef>
                <a:spcPct val="50000"/>
              </a:spcBef>
            </a:pPr>
            <a:r>
              <a:rPr lang="en-US" dirty="0">
                <a:solidFill>
                  <a:srgbClr val="660066"/>
                </a:solidFill>
              </a:rPr>
              <a:t>Right-node-left traversal </a:t>
            </a:r>
            <a:r>
              <a:rPr lang="en-US" dirty="0"/>
              <a:t>of a binary search tree produces a </a:t>
            </a:r>
            <a:r>
              <a:rPr lang="en-US" u="sng" dirty="0"/>
              <a:t>descending sequence</a:t>
            </a:r>
          </a:p>
        </p:txBody>
      </p:sp>
    </p:spTree>
    <p:extLst>
      <p:ext uri="{BB962C8B-B14F-4D97-AF65-F5344CB8AC3E}">
        <p14:creationId xmlns:p14="http://schemas.microsoft.com/office/powerpoint/2010/main" val="354630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Dr. Shamim Ripon, CSE207</a:t>
            </a:r>
            <a:endParaRPr lang="en-US"/>
          </a:p>
        </p:txBody>
      </p:sp>
      <p:sp>
        <p:nvSpPr>
          <p:cNvPr id="5" name="Slide Number Placeholder 4"/>
          <p:cNvSpPr>
            <a:spLocks noGrp="1"/>
          </p:cNvSpPr>
          <p:nvPr>
            <p:ph type="sldNum" sz="quarter" idx="11"/>
          </p:nvPr>
        </p:nvSpPr>
        <p:spPr/>
        <p:txBody>
          <a:bodyPr/>
          <a:lstStyle/>
          <a:p>
            <a:pPr>
              <a:defRPr/>
            </a:pPr>
            <a:fld id="{A5DE8676-7901-43D9-8A1F-7FC87E6925F8}" type="slidenum">
              <a:rPr lang="en-US"/>
              <a:pPr>
                <a:defRPr/>
              </a:pPr>
              <a:t>13</a:t>
            </a:fld>
            <a:endParaRPr lang="en-US"/>
          </a:p>
        </p:txBody>
      </p:sp>
      <p:sp>
        <p:nvSpPr>
          <p:cNvPr id="1741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Three BST search algorithms:</a:t>
            </a:r>
          </a:p>
        </p:txBody>
      </p:sp>
      <p:sp>
        <p:nvSpPr>
          <p:cNvPr id="1741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Find the </a:t>
            </a:r>
            <a:r>
              <a:rPr lang="en-US" smtClean="0">
                <a:solidFill>
                  <a:srgbClr val="660066"/>
                </a:solidFill>
              </a:rPr>
              <a:t>smallest</a:t>
            </a:r>
            <a:r>
              <a:rPr lang="en-US" smtClean="0"/>
              <a:t> node</a:t>
            </a:r>
          </a:p>
          <a:p>
            <a:pPr eaLnBrk="1" hangingPunct="1"/>
            <a:r>
              <a:rPr lang="en-US" smtClean="0"/>
              <a:t>Find the </a:t>
            </a:r>
            <a:r>
              <a:rPr lang="en-US" smtClean="0">
                <a:solidFill>
                  <a:srgbClr val="660066"/>
                </a:solidFill>
              </a:rPr>
              <a:t>largest</a:t>
            </a:r>
            <a:r>
              <a:rPr lang="en-US" smtClean="0"/>
              <a:t> node</a:t>
            </a:r>
          </a:p>
          <a:p>
            <a:pPr eaLnBrk="1" hangingPunct="1"/>
            <a:r>
              <a:rPr lang="en-US" smtClean="0"/>
              <a:t>Find a </a:t>
            </a:r>
            <a:r>
              <a:rPr lang="en-US" smtClean="0">
                <a:solidFill>
                  <a:srgbClr val="660066"/>
                </a:solidFill>
              </a:rPr>
              <a:t>requested</a:t>
            </a:r>
            <a:r>
              <a:rPr lang="en-US" smtClean="0"/>
              <a:t> node</a:t>
            </a:r>
          </a:p>
        </p:txBody>
      </p:sp>
    </p:spTree>
    <p:extLst>
      <p:ext uri="{BB962C8B-B14F-4D97-AF65-F5344CB8AC3E}">
        <p14:creationId xmlns:p14="http://schemas.microsoft.com/office/powerpoint/2010/main" val="2388083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599A2B4F-9843-47B5-8C61-EB6A90DE5D1C}" type="slidenum">
              <a:rPr lang="en-US"/>
              <a:pPr>
                <a:defRPr/>
              </a:pPr>
              <a:t>14</a:t>
            </a:fld>
            <a:endParaRPr lang="en-US"/>
          </a:p>
        </p:txBody>
      </p:sp>
      <p:pic>
        <p:nvPicPr>
          <p:cNvPr id="18436" name="Picture 12" descr="Alg0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601075"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1718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0E3F7B61-D20F-44BE-A771-406C884E1FFE}" type="slidenum">
              <a:rPr lang="en-US"/>
              <a:pPr>
                <a:defRPr/>
              </a:pPr>
              <a:t>15</a:t>
            </a:fld>
            <a:endParaRPr lang="en-US"/>
          </a:p>
        </p:txBody>
      </p:sp>
      <p:pic>
        <p:nvPicPr>
          <p:cNvPr id="19460" name="Picture 12" descr="Fig07-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0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877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DE551899-74D7-4E42-BB7C-FC9789678511}" type="slidenum">
              <a:rPr lang="en-US"/>
              <a:pPr>
                <a:defRPr/>
              </a:pPr>
              <a:t>16</a:t>
            </a:fld>
            <a:endParaRPr lang="en-US"/>
          </a:p>
        </p:txBody>
      </p:sp>
      <p:pic>
        <p:nvPicPr>
          <p:cNvPr id="20484" name="Picture 11" descr="Alg0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8" y="1524000"/>
            <a:ext cx="858361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3213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FFBD37A5-C2A4-4A7C-AD68-C7FE981878EB}" type="slidenum">
              <a:rPr lang="en-US"/>
              <a:pPr>
                <a:defRPr/>
              </a:pPr>
              <a:t>17</a:t>
            </a:fld>
            <a:endParaRPr lang="en-US"/>
          </a:p>
        </p:txBody>
      </p:sp>
      <p:pic>
        <p:nvPicPr>
          <p:cNvPr id="21508" name="Picture 11" descr="Fig07-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5170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smtClean="0"/>
              <a:t>Dr. Shamim Ripon, CSE207</a:t>
            </a:r>
            <a:endParaRPr lang="en-US"/>
          </a:p>
        </p:txBody>
      </p:sp>
      <p:sp>
        <p:nvSpPr>
          <p:cNvPr id="5" name="Slide Number Placeholder 2"/>
          <p:cNvSpPr>
            <a:spLocks noGrp="1"/>
          </p:cNvSpPr>
          <p:nvPr>
            <p:ph type="sldNum" sz="quarter" idx="11"/>
          </p:nvPr>
        </p:nvSpPr>
        <p:spPr/>
        <p:txBody>
          <a:bodyPr/>
          <a:lstStyle/>
          <a:p>
            <a:pPr>
              <a:defRPr/>
            </a:pPr>
            <a:fld id="{06C06DB0-D07E-42BA-9CFE-D48487A4A49B}" type="slidenum">
              <a:rPr lang="en-US"/>
              <a:pPr>
                <a:defRPr/>
              </a:pPr>
              <a:t>18</a:t>
            </a:fld>
            <a:endParaRPr lang="en-US"/>
          </a:p>
        </p:txBody>
      </p:sp>
      <p:pic>
        <p:nvPicPr>
          <p:cNvPr id="22532" name="Picture 11" descr="Alg07-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5836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12"/>
          <p:cNvSpPr txBox="1">
            <a:spLocks noChangeArrowheads="1"/>
          </p:cNvSpPr>
          <p:nvPr/>
        </p:nvSpPr>
        <p:spPr bwMode="auto">
          <a:xfrm>
            <a:off x="3352800" y="2286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Bef>
                <a:spcPct val="50000"/>
              </a:spcBef>
            </a:pPr>
            <a:endParaRPr lang="en-US"/>
          </a:p>
        </p:txBody>
      </p:sp>
    </p:spTree>
    <p:extLst>
      <p:ext uri="{BB962C8B-B14F-4D97-AF65-F5344CB8AC3E}">
        <p14:creationId xmlns:p14="http://schemas.microsoft.com/office/powerpoint/2010/main" val="2050521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74C95F99-3AC4-4347-9057-8892B9337635}" type="slidenum">
              <a:rPr lang="en-US"/>
              <a:pPr>
                <a:defRPr/>
              </a:pPr>
              <a:t>19</a:t>
            </a:fld>
            <a:endParaRPr lang="en-US"/>
          </a:p>
        </p:txBody>
      </p:sp>
      <p:pic>
        <p:nvPicPr>
          <p:cNvPr id="23556" name="Picture 11" descr="Fig0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6106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786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z="3600" b="1" dirty="0" smtClean="0">
                <a:latin typeface="Cambria" pitchFamily="18" charset="0"/>
              </a:rPr>
              <a:t>Properties</a:t>
            </a:r>
            <a:endParaRPr lang="en-US" sz="3600" b="1" dirty="0" smtClean="0">
              <a:latin typeface="Cambria" pitchFamily="18" charset="0"/>
            </a:endParaRPr>
          </a:p>
        </p:txBody>
      </p:sp>
      <p:sp>
        <p:nvSpPr>
          <p:cNvPr id="410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dirty="0" smtClean="0"/>
              <a:t>A </a:t>
            </a:r>
            <a:r>
              <a:rPr lang="en-US" b="1" dirty="0" smtClean="0">
                <a:solidFill>
                  <a:srgbClr val="FF0000"/>
                </a:solidFill>
              </a:rPr>
              <a:t>Binary Search Tree</a:t>
            </a:r>
            <a:r>
              <a:rPr lang="en-US" dirty="0" smtClean="0">
                <a:solidFill>
                  <a:srgbClr val="FF0000"/>
                </a:solidFill>
              </a:rPr>
              <a:t> </a:t>
            </a:r>
            <a:r>
              <a:rPr lang="en-US" dirty="0" smtClean="0"/>
              <a:t>is a binary tree with the following properties:</a:t>
            </a:r>
            <a:endParaRPr lang="en-US" dirty="0" smtClean="0"/>
          </a:p>
          <a:p>
            <a:pPr eaLnBrk="1" hangingPunct="1"/>
            <a:r>
              <a:rPr lang="en-US" dirty="0" smtClean="0"/>
              <a:t>All </a:t>
            </a:r>
            <a:r>
              <a:rPr lang="en-US" dirty="0" smtClean="0"/>
              <a:t>items in the </a:t>
            </a:r>
            <a:r>
              <a:rPr lang="en-US" i="1" dirty="0" smtClean="0"/>
              <a:t>left </a:t>
            </a:r>
            <a:r>
              <a:rPr lang="en-US" i="1" dirty="0" err="1" smtClean="0"/>
              <a:t>subtree</a:t>
            </a:r>
            <a:r>
              <a:rPr lang="en-US" dirty="0" smtClean="0"/>
              <a:t> are </a:t>
            </a:r>
            <a:r>
              <a:rPr lang="en-US" u="sng" dirty="0" smtClean="0"/>
              <a:t>less than</a:t>
            </a:r>
            <a:r>
              <a:rPr lang="en-US" dirty="0" smtClean="0"/>
              <a:t> the </a:t>
            </a:r>
            <a:r>
              <a:rPr lang="en-US" i="1" dirty="0" smtClean="0"/>
              <a:t>root</a:t>
            </a:r>
            <a:r>
              <a:rPr lang="en-US" dirty="0" smtClean="0"/>
              <a:t>.</a:t>
            </a:r>
          </a:p>
          <a:p>
            <a:pPr eaLnBrk="1" hangingPunct="1"/>
            <a:r>
              <a:rPr lang="en-US" dirty="0" smtClean="0"/>
              <a:t>All items in the </a:t>
            </a:r>
            <a:r>
              <a:rPr lang="en-US" i="1" dirty="0" smtClean="0"/>
              <a:t>right </a:t>
            </a:r>
            <a:r>
              <a:rPr lang="en-US" i="1" dirty="0" err="1" smtClean="0"/>
              <a:t>subtree</a:t>
            </a:r>
            <a:r>
              <a:rPr lang="en-US" dirty="0" smtClean="0"/>
              <a:t> are </a:t>
            </a:r>
            <a:r>
              <a:rPr lang="en-US" u="sng" dirty="0" smtClean="0"/>
              <a:t>greater or equal</a:t>
            </a:r>
            <a:r>
              <a:rPr lang="en-US" dirty="0" smtClean="0"/>
              <a:t> to the </a:t>
            </a:r>
            <a:r>
              <a:rPr lang="en-US" i="1" dirty="0" smtClean="0"/>
              <a:t>root</a:t>
            </a:r>
            <a:r>
              <a:rPr lang="en-US" dirty="0" smtClean="0"/>
              <a:t>.</a:t>
            </a:r>
          </a:p>
          <a:p>
            <a:pPr eaLnBrk="1" hangingPunct="1"/>
            <a:r>
              <a:rPr lang="en-US" dirty="0" smtClean="0"/>
              <a:t>Each </a:t>
            </a:r>
            <a:r>
              <a:rPr lang="en-US" i="1" dirty="0" err="1" smtClean="0"/>
              <a:t>subtree</a:t>
            </a:r>
            <a:r>
              <a:rPr lang="en-US" dirty="0" smtClean="0"/>
              <a:t> is itself a </a:t>
            </a:r>
            <a:r>
              <a:rPr lang="en-US" i="1" dirty="0" smtClean="0"/>
              <a:t>binary search tree</a:t>
            </a:r>
            <a:r>
              <a:rPr lang="en-US" dirty="0" smtClean="0"/>
              <a:t>.</a:t>
            </a:r>
          </a:p>
        </p:txBody>
      </p:sp>
      <p:sp>
        <p:nvSpPr>
          <p:cNvPr id="4" name="Footer Placeholder 3"/>
          <p:cNvSpPr>
            <a:spLocks noGrp="1"/>
          </p:cNvSpPr>
          <p:nvPr>
            <p:ph type="ftr" sz="quarter" idx="11"/>
          </p:nvPr>
        </p:nvSpPr>
        <p:spPr>
          <a:xfrm>
            <a:off x="0" y="6356350"/>
            <a:ext cx="2895600" cy="365125"/>
          </a:xfrm>
        </p:spPr>
        <p:txBody>
          <a:bodyPr/>
          <a:lstStyle/>
          <a:p>
            <a:pPr>
              <a:defRPr/>
            </a:pPr>
            <a:r>
              <a:rPr lang="en-US" dirty="0" smtClean="0"/>
              <a:t>Dr. </a:t>
            </a:r>
            <a:r>
              <a:rPr lang="en-US" dirty="0" err="1" smtClean="0"/>
              <a:t>Shamim</a:t>
            </a:r>
            <a:r>
              <a:rPr lang="en-US" dirty="0" smtClean="0"/>
              <a:t> Ripon, CSE207</a:t>
            </a:r>
            <a:endParaRPr lang="en-US" dirty="0"/>
          </a:p>
        </p:txBody>
      </p:sp>
      <p:sp>
        <p:nvSpPr>
          <p:cNvPr id="5" name="Slide Number Placeholder 4"/>
          <p:cNvSpPr>
            <a:spLocks noGrp="1"/>
          </p:cNvSpPr>
          <p:nvPr>
            <p:ph type="sldNum" sz="quarter" idx="12"/>
          </p:nvPr>
        </p:nvSpPr>
        <p:spPr>
          <a:xfrm>
            <a:off x="3505200" y="6356350"/>
            <a:ext cx="2133600" cy="365125"/>
          </a:xfrm>
        </p:spPr>
        <p:txBody>
          <a:bodyPr/>
          <a:lstStyle/>
          <a:p>
            <a:pPr algn="ctr">
              <a:defRPr/>
            </a:pPr>
            <a:fld id="{B0A2AE9F-B3D4-4CE9-823C-287A80AD663A}" type="slidenum">
              <a:rPr lang="en-US"/>
              <a:pPr algn="ctr">
                <a:defRPr/>
              </a:pPr>
              <a:t>2</a:t>
            </a:fld>
            <a:endParaRPr lang="en-US"/>
          </a:p>
        </p:txBody>
      </p:sp>
    </p:spTree>
    <p:extLst>
      <p:ext uri="{BB962C8B-B14F-4D97-AF65-F5344CB8AC3E}">
        <p14:creationId xmlns:p14="http://schemas.microsoft.com/office/powerpoint/2010/main" val="218175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Dr. Shamim Ripon, CSE207</a:t>
            </a:r>
            <a:endParaRPr lang="en-US"/>
          </a:p>
        </p:txBody>
      </p:sp>
      <p:sp>
        <p:nvSpPr>
          <p:cNvPr id="5" name="Slide Number Placeholder 4"/>
          <p:cNvSpPr>
            <a:spLocks noGrp="1"/>
          </p:cNvSpPr>
          <p:nvPr>
            <p:ph type="sldNum" sz="quarter" idx="11"/>
          </p:nvPr>
        </p:nvSpPr>
        <p:spPr/>
        <p:txBody>
          <a:bodyPr/>
          <a:lstStyle/>
          <a:p>
            <a:pPr>
              <a:defRPr/>
            </a:pPr>
            <a:fld id="{E4717A37-1D35-44D7-AA08-0EDF18BBAEEA}" type="slidenum">
              <a:rPr lang="en-US"/>
              <a:pPr>
                <a:defRPr/>
              </a:pPr>
              <a:t>20</a:t>
            </a:fld>
            <a:endParaRPr lang="en-US"/>
          </a:p>
        </p:txBody>
      </p:sp>
      <p:sp>
        <p:nvSpPr>
          <p:cNvPr id="2458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BST Insertion</a:t>
            </a:r>
          </a:p>
        </p:txBody>
      </p:sp>
      <p:sp>
        <p:nvSpPr>
          <p:cNvPr id="2458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To insert data all we need to do is follow the branches to an empty subtree and then insert the new node.</a:t>
            </a:r>
          </a:p>
          <a:p>
            <a:pPr eaLnBrk="1" hangingPunct="1"/>
            <a:r>
              <a:rPr lang="en-US" smtClean="0"/>
              <a:t>In other words, all inserts take place at a leaf or at a leaflike node – a node that has only one null subtree.</a:t>
            </a:r>
          </a:p>
        </p:txBody>
      </p:sp>
    </p:spTree>
    <p:extLst>
      <p:ext uri="{BB962C8B-B14F-4D97-AF65-F5344CB8AC3E}">
        <p14:creationId xmlns:p14="http://schemas.microsoft.com/office/powerpoint/2010/main" val="1454807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BFD7DF9D-82A2-42CF-BE6E-A7A1E147DFFA}" type="slidenum">
              <a:rPr lang="en-US"/>
              <a:pPr>
                <a:defRPr/>
              </a:pPr>
              <a:t>21</a:t>
            </a:fld>
            <a:endParaRPr lang="en-US"/>
          </a:p>
        </p:txBody>
      </p:sp>
      <p:pic>
        <p:nvPicPr>
          <p:cNvPr id="25604" name="Picture 11" descr="Fig07-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86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325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14DCB1A2-3688-4E8D-8CD4-52209863743B}" type="slidenum">
              <a:rPr lang="en-US"/>
              <a:pPr>
                <a:defRPr/>
              </a:pPr>
              <a:t>22</a:t>
            </a:fld>
            <a:endParaRPr lang="en-US"/>
          </a:p>
        </p:txBody>
      </p:sp>
      <p:pic>
        <p:nvPicPr>
          <p:cNvPr id="26628" name="Picture 11" descr="Alg07-0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066800"/>
            <a:ext cx="881221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424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D4F4A132-3D7D-465E-B7AB-57614A0786A1}" type="slidenum">
              <a:rPr lang="en-US"/>
              <a:pPr>
                <a:defRPr/>
              </a:pPr>
              <a:t>23</a:t>
            </a:fld>
            <a:endParaRPr lang="en-US"/>
          </a:p>
        </p:txBody>
      </p:sp>
      <p:pic>
        <p:nvPicPr>
          <p:cNvPr id="27652" name="Picture 11" descr="Alg07-0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8" y="1371600"/>
            <a:ext cx="858361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6996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949E1737-3680-4BD2-971C-218284E6CAD2}" type="slidenum">
              <a:rPr lang="en-US"/>
              <a:pPr>
                <a:defRPr/>
              </a:pPr>
              <a:t>24</a:t>
            </a:fld>
            <a:endParaRPr lang="en-US"/>
          </a:p>
        </p:txBody>
      </p:sp>
      <p:pic>
        <p:nvPicPr>
          <p:cNvPr id="28676" name="Picture 11" descr="Fig07-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648200" y="1978025"/>
            <a:ext cx="381000" cy="307975"/>
          </a:xfrm>
          <a:prstGeom prst="rect">
            <a:avLst/>
          </a:prstGeom>
          <a:solidFill>
            <a:schemeClr val="bg1">
              <a:lumMod val="65000"/>
            </a:schemeClr>
          </a:solidFill>
        </p:spPr>
        <p:txBody>
          <a:bodyPr>
            <a:spAutoFit/>
          </a:bodyPr>
          <a:lstStyle/>
          <a:p>
            <a:pPr>
              <a:defRPr/>
            </a:pPr>
            <a:r>
              <a:rPr lang="en-US" sz="1400" dirty="0"/>
              <a:t>30</a:t>
            </a:r>
          </a:p>
        </p:txBody>
      </p:sp>
      <p:sp>
        <p:nvSpPr>
          <p:cNvPr id="7" name="TextBox 6"/>
          <p:cNvSpPr txBox="1"/>
          <p:nvPr/>
        </p:nvSpPr>
        <p:spPr>
          <a:xfrm>
            <a:off x="4648200" y="4264025"/>
            <a:ext cx="381000" cy="307975"/>
          </a:xfrm>
          <a:prstGeom prst="rect">
            <a:avLst/>
          </a:prstGeom>
          <a:solidFill>
            <a:schemeClr val="bg1">
              <a:lumMod val="65000"/>
            </a:schemeClr>
          </a:solidFill>
        </p:spPr>
        <p:txBody>
          <a:bodyPr>
            <a:spAutoFit/>
          </a:bodyPr>
          <a:lstStyle/>
          <a:p>
            <a:pPr>
              <a:defRPr/>
            </a:pPr>
            <a:r>
              <a:rPr lang="en-US" sz="1400" dirty="0"/>
              <a:t>30</a:t>
            </a:r>
          </a:p>
        </p:txBody>
      </p:sp>
      <p:sp>
        <p:nvSpPr>
          <p:cNvPr id="8" name="TextBox 7"/>
          <p:cNvSpPr txBox="1"/>
          <p:nvPr/>
        </p:nvSpPr>
        <p:spPr>
          <a:xfrm>
            <a:off x="7467600" y="4264025"/>
            <a:ext cx="381000" cy="307975"/>
          </a:xfrm>
          <a:prstGeom prst="rect">
            <a:avLst/>
          </a:prstGeom>
          <a:solidFill>
            <a:schemeClr val="bg1">
              <a:lumMod val="65000"/>
            </a:schemeClr>
          </a:solidFill>
        </p:spPr>
        <p:txBody>
          <a:bodyPr>
            <a:spAutoFit/>
          </a:bodyPr>
          <a:lstStyle/>
          <a:p>
            <a:pPr>
              <a:defRPr/>
            </a:pPr>
            <a:r>
              <a:rPr lang="en-US" sz="1400" dirty="0"/>
              <a:t>30</a:t>
            </a:r>
          </a:p>
        </p:txBody>
      </p:sp>
      <p:sp>
        <p:nvSpPr>
          <p:cNvPr id="9" name="TextBox 8"/>
          <p:cNvSpPr txBox="1"/>
          <p:nvPr/>
        </p:nvSpPr>
        <p:spPr>
          <a:xfrm>
            <a:off x="7467600" y="1981200"/>
            <a:ext cx="381000" cy="307975"/>
          </a:xfrm>
          <a:prstGeom prst="rect">
            <a:avLst/>
          </a:prstGeom>
          <a:solidFill>
            <a:schemeClr val="bg1">
              <a:lumMod val="65000"/>
            </a:schemeClr>
          </a:solidFill>
        </p:spPr>
        <p:txBody>
          <a:bodyPr>
            <a:spAutoFit/>
          </a:bodyPr>
          <a:lstStyle/>
          <a:p>
            <a:pPr>
              <a:defRPr/>
            </a:pPr>
            <a:r>
              <a:rPr lang="en-US" sz="1400" dirty="0"/>
              <a:t>30</a:t>
            </a:r>
          </a:p>
        </p:txBody>
      </p:sp>
    </p:spTree>
    <p:extLst>
      <p:ext uri="{BB962C8B-B14F-4D97-AF65-F5344CB8AC3E}">
        <p14:creationId xmlns:p14="http://schemas.microsoft.com/office/powerpoint/2010/main" val="2726008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Dr. Shamim Ripon, CSE207</a:t>
            </a:r>
            <a:endParaRPr lang="en-US" dirty="0"/>
          </a:p>
        </p:txBody>
      </p:sp>
      <p:sp>
        <p:nvSpPr>
          <p:cNvPr id="5" name="Slide Number Placeholder 4"/>
          <p:cNvSpPr>
            <a:spLocks noGrp="1"/>
          </p:cNvSpPr>
          <p:nvPr>
            <p:ph type="sldNum" sz="quarter" idx="11"/>
          </p:nvPr>
        </p:nvSpPr>
        <p:spPr/>
        <p:txBody>
          <a:bodyPr/>
          <a:lstStyle/>
          <a:p>
            <a:pPr>
              <a:defRPr/>
            </a:pPr>
            <a:fld id="{ECC75820-0C68-405D-9275-EC7E510D404D}" type="slidenum">
              <a:rPr lang="en-US"/>
              <a:pPr>
                <a:defRPr/>
              </a:pPr>
              <a:t>25</a:t>
            </a:fld>
            <a:endParaRPr lang="en-US"/>
          </a:p>
        </p:txBody>
      </p:sp>
      <p:sp>
        <p:nvSpPr>
          <p:cNvPr id="2970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Deletion</a:t>
            </a:r>
          </a:p>
        </p:txBody>
      </p:sp>
      <p:sp>
        <p:nvSpPr>
          <p:cNvPr id="2970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None/>
            </a:pPr>
            <a:r>
              <a:rPr lang="en-US" sz="2800" dirty="0" smtClean="0"/>
              <a:t>There are the following possible cases when we delete a node</a:t>
            </a:r>
            <a:r>
              <a:rPr lang="en-US" sz="2800" dirty="0" smtClean="0"/>
              <a:t>:</a:t>
            </a:r>
          </a:p>
          <a:p>
            <a:pPr marL="0" indent="0" eaLnBrk="1" hangingPunct="1">
              <a:lnSpc>
                <a:spcPct val="80000"/>
              </a:lnSpc>
              <a:buNone/>
            </a:pPr>
            <a:endParaRPr lang="en-US" sz="2800" dirty="0" smtClean="0"/>
          </a:p>
          <a:p>
            <a:pPr eaLnBrk="1" hangingPunct="1">
              <a:lnSpc>
                <a:spcPct val="80000"/>
              </a:lnSpc>
            </a:pPr>
            <a:r>
              <a:rPr lang="en-US" sz="2400" dirty="0" smtClean="0"/>
              <a:t>The node to be deleted has no children. In this case, all we need to do is delete the node.</a:t>
            </a:r>
          </a:p>
          <a:p>
            <a:pPr eaLnBrk="1" hangingPunct="1">
              <a:lnSpc>
                <a:spcPct val="80000"/>
              </a:lnSpc>
            </a:pPr>
            <a:r>
              <a:rPr lang="en-US" sz="2400" dirty="0" smtClean="0"/>
              <a:t>The node to be deleted has only a right </a:t>
            </a:r>
            <a:r>
              <a:rPr lang="en-US" sz="2400" dirty="0" err="1" smtClean="0"/>
              <a:t>subtree</a:t>
            </a:r>
            <a:r>
              <a:rPr lang="en-US" sz="2400" dirty="0" smtClean="0"/>
              <a:t>. We delete the node and attach the right </a:t>
            </a:r>
            <a:r>
              <a:rPr lang="en-US" sz="2400" dirty="0" err="1" smtClean="0"/>
              <a:t>subtree</a:t>
            </a:r>
            <a:r>
              <a:rPr lang="en-US" sz="2400" dirty="0" smtClean="0"/>
              <a:t> to the deleted node’s parent.</a:t>
            </a:r>
          </a:p>
          <a:p>
            <a:pPr eaLnBrk="1" hangingPunct="1">
              <a:lnSpc>
                <a:spcPct val="80000"/>
              </a:lnSpc>
            </a:pPr>
            <a:r>
              <a:rPr lang="en-US" sz="2400" dirty="0" smtClean="0"/>
              <a:t>The node to be deleted has only a left </a:t>
            </a:r>
            <a:r>
              <a:rPr lang="en-US" sz="2400" dirty="0" err="1" smtClean="0"/>
              <a:t>subtree</a:t>
            </a:r>
            <a:r>
              <a:rPr lang="en-US" sz="2400" dirty="0" smtClean="0"/>
              <a:t>. We delete the node and attach the left </a:t>
            </a:r>
            <a:r>
              <a:rPr lang="en-US" sz="2400" dirty="0" err="1" smtClean="0"/>
              <a:t>subtree</a:t>
            </a:r>
            <a:r>
              <a:rPr lang="en-US" sz="2400" dirty="0" smtClean="0"/>
              <a:t> to the deleted node’s parent.</a:t>
            </a:r>
          </a:p>
          <a:p>
            <a:pPr eaLnBrk="1" hangingPunct="1">
              <a:lnSpc>
                <a:spcPct val="80000"/>
              </a:lnSpc>
            </a:pPr>
            <a:r>
              <a:rPr lang="en-US" sz="2400" dirty="0" smtClean="0"/>
              <a:t>The node to be deleted has two </a:t>
            </a:r>
            <a:r>
              <a:rPr lang="en-US" sz="2400" dirty="0" err="1" smtClean="0"/>
              <a:t>subtrees</a:t>
            </a:r>
            <a:r>
              <a:rPr lang="en-US" sz="2400" dirty="0" smtClean="0"/>
              <a:t>. It is possible to delete a node from the middle of a tree, but the result tends to create very unbalanced trees.</a:t>
            </a:r>
          </a:p>
          <a:p>
            <a:pPr eaLnBrk="1" hangingPunct="1">
              <a:lnSpc>
                <a:spcPct val="80000"/>
              </a:lnSpc>
            </a:pPr>
            <a:endParaRPr lang="en-US" sz="2400" dirty="0" smtClean="0"/>
          </a:p>
        </p:txBody>
      </p:sp>
    </p:spTree>
    <p:extLst>
      <p:ext uri="{BB962C8B-B14F-4D97-AF65-F5344CB8AC3E}">
        <p14:creationId xmlns:p14="http://schemas.microsoft.com/office/powerpoint/2010/main" val="4145678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Dr. Shamim Ripon, CSE207</a:t>
            </a:r>
            <a:endParaRPr lang="en-US"/>
          </a:p>
        </p:txBody>
      </p:sp>
      <p:sp>
        <p:nvSpPr>
          <p:cNvPr id="5" name="Slide Number Placeholder 4"/>
          <p:cNvSpPr>
            <a:spLocks noGrp="1"/>
          </p:cNvSpPr>
          <p:nvPr>
            <p:ph type="sldNum" sz="quarter" idx="11"/>
          </p:nvPr>
        </p:nvSpPr>
        <p:spPr/>
        <p:txBody>
          <a:bodyPr/>
          <a:lstStyle/>
          <a:p>
            <a:pPr>
              <a:defRPr/>
            </a:pPr>
            <a:fld id="{D98A100F-1036-492F-A83D-5DF1D71F45DD}" type="slidenum">
              <a:rPr lang="en-US"/>
              <a:pPr>
                <a:defRPr/>
              </a:pPr>
              <a:t>26</a:t>
            </a:fld>
            <a:endParaRPr lang="en-US"/>
          </a:p>
        </p:txBody>
      </p:sp>
      <p:sp>
        <p:nvSpPr>
          <p:cNvPr id="3072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smtClean="0"/>
              <a:t>Deletion from the middle of a tree</a:t>
            </a:r>
          </a:p>
        </p:txBody>
      </p:sp>
      <p:sp>
        <p:nvSpPr>
          <p:cNvPr id="3072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Rather than simply delete the node, we try to maintain the existing structure as much as possible by finding data to take the place of the deleted data. This can be done in one of two ways.</a:t>
            </a:r>
          </a:p>
        </p:txBody>
      </p:sp>
    </p:spTree>
    <p:extLst>
      <p:ext uri="{BB962C8B-B14F-4D97-AF65-F5344CB8AC3E}">
        <p14:creationId xmlns:p14="http://schemas.microsoft.com/office/powerpoint/2010/main" val="980162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Dr. Shamim Ripon, CSE207</a:t>
            </a:r>
            <a:endParaRPr lang="en-US"/>
          </a:p>
        </p:txBody>
      </p:sp>
      <p:sp>
        <p:nvSpPr>
          <p:cNvPr id="5" name="Slide Number Placeholder 4"/>
          <p:cNvSpPr>
            <a:spLocks noGrp="1"/>
          </p:cNvSpPr>
          <p:nvPr>
            <p:ph type="sldNum" sz="quarter" idx="11"/>
          </p:nvPr>
        </p:nvSpPr>
        <p:spPr/>
        <p:txBody>
          <a:bodyPr/>
          <a:lstStyle/>
          <a:p>
            <a:pPr>
              <a:defRPr/>
            </a:pPr>
            <a:fld id="{FF99480F-6C6A-4243-914E-33EC81AD3513}" type="slidenum">
              <a:rPr lang="en-US"/>
              <a:pPr>
                <a:defRPr/>
              </a:pPr>
              <a:t>27</a:t>
            </a:fld>
            <a:endParaRPr lang="en-US"/>
          </a:p>
        </p:txBody>
      </p:sp>
      <p:sp>
        <p:nvSpPr>
          <p:cNvPr id="3174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4000" smtClean="0"/>
              <a:t>Deletion from the middle of a tree</a:t>
            </a:r>
          </a:p>
        </p:txBody>
      </p:sp>
      <p:sp>
        <p:nvSpPr>
          <p:cNvPr id="3174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We can find the largest node in the deleted node’s left subtree and move its data to replace the deleted node’s data.</a:t>
            </a:r>
          </a:p>
          <a:p>
            <a:pPr eaLnBrk="1" hangingPunct="1"/>
            <a:r>
              <a:rPr lang="en-US" smtClean="0"/>
              <a:t>We can find the smallest node on the deleted node’s right subtree and move its data to replace the deleted node’s data.</a:t>
            </a:r>
          </a:p>
          <a:p>
            <a:pPr eaLnBrk="1" hangingPunct="1"/>
            <a:r>
              <a:rPr lang="en-US" smtClean="0"/>
              <a:t>Either of these moves preserves the integrity of the binary search tree.</a:t>
            </a:r>
          </a:p>
        </p:txBody>
      </p:sp>
    </p:spTree>
    <p:extLst>
      <p:ext uri="{BB962C8B-B14F-4D97-AF65-F5344CB8AC3E}">
        <p14:creationId xmlns:p14="http://schemas.microsoft.com/office/powerpoint/2010/main" val="3947115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smtClean="0"/>
              <a:t>Dr. Shamim Ripon, CSE207</a:t>
            </a:r>
            <a:endParaRPr lang="en-US"/>
          </a:p>
        </p:txBody>
      </p:sp>
      <p:sp>
        <p:nvSpPr>
          <p:cNvPr id="5" name="Slide Number Placeholder 2"/>
          <p:cNvSpPr>
            <a:spLocks noGrp="1"/>
          </p:cNvSpPr>
          <p:nvPr>
            <p:ph type="sldNum" sz="quarter" idx="11"/>
          </p:nvPr>
        </p:nvSpPr>
        <p:spPr/>
        <p:txBody>
          <a:bodyPr/>
          <a:lstStyle/>
          <a:p>
            <a:pPr>
              <a:defRPr/>
            </a:pPr>
            <a:fld id="{73B8400A-81B5-43AE-A589-B27C792EA0DC}" type="slidenum">
              <a:rPr lang="en-US"/>
              <a:pPr>
                <a:defRPr/>
              </a:pPr>
              <a:t>28</a:t>
            </a:fld>
            <a:endParaRPr lang="en-US"/>
          </a:p>
        </p:txBody>
      </p:sp>
      <p:pic>
        <p:nvPicPr>
          <p:cNvPr id="32772" name="Picture 2" descr="Alg07-05"/>
          <p:cNvPicPr>
            <a:picLocks noChangeAspect="1" noChangeArrowheads="1"/>
          </p:cNvPicPr>
          <p:nvPr/>
        </p:nvPicPr>
        <p:blipFill>
          <a:blip r:embed="rId2">
            <a:extLst>
              <a:ext uri="{28A0092B-C50C-407E-A947-70E740481C1C}">
                <a14:useLocalDpi xmlns:a14="http://schemas.microsoft.com/office/drawing/2010/main" val="0"/>
              </a:ext>
            </a:extLst>
          </a:blip>
          <a:srcRect l="18944" t="2567" b="40962"/>
          <a:stretch>
            <a:fillRect/>
          </a:stretch>
        </p:blipFill>
        <p:spPr bwMode="auto">
          <a:xfrm>
            <a:off x="304800" y="533400"/>
            <a:ext cx="8534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3" descr="Alg07-05"/>
          <p:cNvPicPr>
            <a:picLocks noChangeAspect="1" noChangeArrowheads="1"/>
          </p:cNvPicPr>
          <p:nvPr/>
        </p:nvPicPr>
        <p:blipFill>
          <a:blip r:embed="rId2">
            <a:extLst>
              <a:ext uri="{28A0092B-C50C-407E-A947-70E740481C1C}">
                <a14:useLocalDpi xmlns:a14="http://schemas.microsoft.com/office/drawing/2010/main" val="0"/>
              </a:ext>
            </a:extLst>
          </a:blip>
          <a:srcRect r="54077" b="96150"/>
          <a:stretch>
            <a:fillRect/>
          </a:stretch>
        </p:blipFill>
        <p:spPr bwMode="auto">
          <a:xfrm>
            <a:off x="381000" y="136525"/>
            <a:ext cx="4114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016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defRPr/>
            </a:pPr>
            <a:r>
              <a:rPr lang="en-US" smtClean="0"/>
              <a:t>Dr. Shamim Ripon, CSE207</a:t>
            </a:r>
            <a:endParaRPr lang="en-US"/>
          </a:p>
        </p:txBody>
      </p:sp>
      <p:sp>
        <p:nvSpPr>
          <p:cNvPr id="6" name="Slide Number Placeholder 2"/>
          <p:cNvSpPr>
            <a:spLocks noGrp="1"/>
          </p:cNvSpPr>
          <p:nvPr>
            <p:ph type="sldNum" sz="quarter" idx="11"/>
          </p:nvPr>
        </p:nvSpPr>
        <p:spPr/>
        <p:txBody>
          <a:bodyPr/>
          <a:lstStyle/>
          <a:p>
            <a:pPr>
              <a:defRPr/>
            </a:pPr>
            <a:fld id="{02AD7C3E-E560-4304-A787-60692FF6770D}" type="slidenum">
              <a:rPr lang="en-US"/>
              <a:pPr>
                <a:defRPr/>
              </a:pPr>
              <a:t>29</a:t>
            </a:fld>
            <a:endParaRPr lang="en-US"/>
          </a:p>
        </p:txBody>
      </p:sp>
      <p:pic>
        <p:nvPicPr>
          <p:cNvPr id="33796" name="Picture 2" descr="Alg07-05"/>
          <p:cNvPicPr>
            <a:picLocks noChangeAspect="1" noChangeArrowheads="1"/>
          </p:cNvPicPr>
          <p:nvPr/>
        </p:nvPicPr>
        <p:blipFill>
          <a:blip r:embed="rId2">
            <a:extLst>
              <a:ext uri="{28A0092B-C50C-407E-A947-70E740481C1C}">
                <a14:useLocalDpi xmlns:a14="http://schemas.microsoft.com/office/drawing/2010/main" val="0"/>
              </a:ext>
            </a:extLst>
          </a:blip>
          <a:srcRect l="20128" t="59038"/>
          <a:stretch>
            <a:fillRect/>
          </a:stretch>
        </p:blipFill>
        <p:spPr bwMode="auto">
          <a:xfrm>
            <a:off x="457200" y="838200"/>
            <a:ext cx="8153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3" descr="Alg07-05"/>
          <p:cNvPicPr>
            <a:picLocks noChangeAspect="1" noChangeArrowheads="1"/>
          </p:cNvPicPr>
          <p:nvPr/>
        </p:nvPicPr>
        <p:blipFill>
          <a:blip r:embed="rId2">
            <a:extLst>
              <a:ext uri="{28A0092B-C50C-407E-A947-70E740481C1C}">
                <a14:useLocalDpi xmlns:a14="http://schemas.microsoft.com/office/drawing/2010/main" val="0"/>
              </a:ext>
            </a:extLst>
          </a:blip>
          <a:srcRect r="54077" b="96150"/>
          <a:stretch>
            <a:fillRect/>
          </a:stretch>
        </p:blipFill>
        <p:spPr bwMode="auto">
          <a:xfrm>
            <a:off x="381000" y="304800"/>
            <a:ext cx="358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4"/>
          <p:cNvSpPr txBox="1">
            <a:spLocks noChangeArrowheads="1"/>
          </p:cNvSpPr>
          <p:nvPr/>
        </p:nvSpPr>
        <p:spPr bwMode="auto">
          <a:xfrm>
            <a:off x="3962400" y="2286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b="0"/>
              <a:t>(continued)</a:t>
            </a:r>
          </a:p>
        </p:txBody>
      </p:sp>
    </p:spTree>
    <p:extLst>
      <p:ext uri="{BB962C8B-B14F-4D97-AF65-F5344CB8AC3E}">
        <p14:creationId xmlns:p14="http://schemas.microsoft.com/office/powerpoint/2010/main" val="4055293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91B686B4-5267-470E-BCBF-C28606AC21A8}" type="slidenum">
              <a:rPr lang="en-US"/>
              <a:pPr>
                <a:defRPr/>
              </a:pPr>
              <a:t>3</a:t>
            </a:fld>
            <a:endParaRPr lang="en-US"/>
          </a:p>
        </p:txBody>
      </p:sp>
      <p:pic>
        <p:nvPicPr>
          <p:cNvPr id="7172" name="Picture 13" descr="Fig0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5344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2563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ED115841-DEF1-46BE-AC99-3B88FF1AED76}" type="slidenum">
              <a:rPr lang="en-US"/>
              <a:pPr>
                <a:defRPr/>
              </a:pPr>
              <a:t>30</a:t>
            </a:fld>
            <a:endParaRPr lang="en-US"/>
          </a:p>
        </p:txBody>
      </p:sp>
      <p:pic>
        <p:nvPicPr>
          <p:cNvPr id="34820" name="Picture 11" descr="Fig07-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763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648200" y="1295400"/>
            <a:ext cx="381000" cy="307975"/>
          </a:xfrm>
          <a:prstGeom prst="rect">
            <a:avLst/>
          </a:prstGeom>
          <a:solidFill>
            <a:schemeClr val="bg1">
              <a:lumMod val="65000"/>
            </a:schemeClr>
          </a:solidFill>
        </p:spPr>
        <p:txBody>
          <a:bodyPr>
            <a:spAutoFit/>
          </a:bodyPr>
          <a:lstStyle/>
          <a:p>
            <a:pPr>
              <a:defRPr/>
            </a:pPr>
            <a:r>
              <a:rPr lang="en-US" sz="1400" dirty="0"/>
              <a:t>27</a:t>
            </a:r>
          </a:p>
        </p:txBody>
      </p:sp>
      <p:sp>
        <p:nvSpPr>
          <p:cNvPr id="6" name="TextBox 5"/>
          <p:cNvSpPr txBox="1"/>
          <p:nvPr/>
        </p:nvSpPr>
        <p:spPr>
          <a:xfrm>
            <a:off x="8153400" y="1292225"/>
            <a:ext cx="381000" cy="307975"/>
          </a:xfrm>
          <a:prstGeom prst="rect">
            <a:avLst/>
          </a:prstGeom>
          <a:solidFill>
            <a:schemeClr val="bg1">
              <a:lumMod val="65000"/>
            </a:schemeClr>
          </a:solidFill>
        </p:spPr>
        <p:txBody>
          <a:bodyPr>
            <a:spAutoFit/>
          </a:bodyPr>
          <a:lstStyle/>
          <a:p>
            <a:pPr>
              <a:defRPr/>
            </a:pPr>
            <a:r>
              <a:rPr lang="en-US" sz="1400" dirty="0"/>
              <a:t>27</a:t>
            </a:r>
          </a:p>
        </p:txBody>
      </p:sp>
      <p:sp>
        <p:nvSpPr>
          <p:cNvPr id="7" name="TextBox 6"/>
          <p:cNvSpPr txBox="1"/>
          <p:nvPr/>
        </p:nvSpPr>
        <p:spPr>
          <a:xfrm>
            <a:off x="4648200" y="4495800"/>
            <a:ext cx="381000" cy="307975"/>
          </a:xfrm>
          <a:prstGeom prst="rect">
            <a:avLst/>
          </a:prstGeom>
          <a:solidFill>
            <a:schemeClr val="bg1">
              <a:lumMod val="65000"/>
            </a:schemeClr>
          </a:solidFill>
        </p:spPr>
        <p:txBody>
          <a:bodyPr>
            <a:spAutoFit/>
          </a:bodyPr>
          <a:lstStyle/>
          <a:p>
            <a:pPr>
              <a:defRPr/>
            </a:pPr>
            <a:r>
              <a:rPr lang="en-US" sz="1400" dirty="0"/>
              <a:t>27</a:t>
            </a:r>
          </a:p>
        </p:txBody>
      </p:sp>
      <p:sp>
        <p:nvSpPr>
          <p:cNvPr id="8" name="TextBox 7"/>
          <p:cNvSpPr txBox="1"/>
          <p:nvPr/>
        </p:nvSpPr>
        <p:spPr>
          <a:xfrm>
            <a:off x="8001000" y="4495800"/>
            <a:ext cx="381000" cy="307975"/>
          </a:xfrm>
          <a:prstGeom prst="rect">
            <a:avLst/>
          </a:prstGeom>
          <a:solidFill>
            <a:schemeClr val="bg1">
              <a:lumMod val="65000"/>
            </a:schemeClr>
          </a:solidFill>
        </p:spPr>
        <p:txBody>
          <a:bodyPr>
            <a:spAutoFit/>
          </a:bodyPr>
          <a:lstStyle/>
          <a:p>
            <a:pPr>
              <a:defRPr/>
            </a:pPr>
            <a:r>
              <a:rPr lang="en-US" sz="1400" dirty="0"/>
              <a:t>27</a:t>
            </a:r>
          </a:p>
        </p:txBody>
      </p:sp>
    </p:spTree>
    <p:extLst>
      <p:ext uri="{BB962C8B-B14F-4D97-AF65-F5344CB8AC3E}">
        <p14:creationId xmlns:p14="http://schemas.microsoft.com/office/powerpoint/2010/main" val="3810536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defRPr/>
            </a:pPr>
            <a:r>
              <a:rPr lang="en-US" smtClean="0"/>
              <a:t>Dr. Shamim Ripon, CSE207</a:t>
            </a:r>
            <a:endParaRPr lang="en-US"/>
          </a:p>
        </p:txBody>
      </p:sp>
      <p:sp>
        <p:nvSpPr>
          <p:cNvPr id="5" name="Slide Number Placeholder 2"/>
          <p:cNvSpPr>
            <a:spLocks noGrp="1"/>
          </p:cNvSpPr>
          <p:nvPr>
            <p:ph type="sldNum" sz="quarter" idx="11"/>
          </p:nvPr>
        </p:nvSpPr>
        <p:spPr/>
        <p:txBody>
          <a:bodyPr/>
          <a:lstStyle/>
          <a:p>
            <a:pPr>
              <a:defRPr/>
            </a:pPr>
            <a:fld id="{6293D94B-D647-4C49-860E-3D2CB6C394B0}" type="slidenum">
              <a:rPr lang="en-US"/>
              <a:pPr>
                <a:defRPr/>
              </a:pPr>
              <a:t>4</a:t>
            </a:fld>
            <a:endParaRPr lang="en-US"/>
          </a:p>
        </p:txBody>
      </p:sp>
      <p:pic>
        <p:nvPicPr>
          <p:cNvPr id="8196" name="Picture 11" descr="Fig0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686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12"/>
          <p:cNvSpPr txBox="1">
            <a:spLocks noChangeArrowheads="1"/>
          </p:cNvSpPr>
          <p:nvPr/>
        </p:nvSpPr>
        <p:spPr bwMode="auto">
          <a:xfrm>
            <a:off x="457200" y="4572000"/>
            <a:ext cx="8229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spcBef>
                <a:spcPct val="50000"/>
              </a:spcBef>
            </a:pPr>
            <a:r>
              <a:rPr lang="en-US"/>
              <a:t>(a), (b)  - complete and balanced trees; </a:t>
            </a:r>
          </a:p>
          <a:p>
            <a:pPr>
              <a:spcBef>
                <a:spcPct val="50000"/>
              </a:spcBef>
            </a:pPr>
            <a:r>
              <a:rPr lang="en-US"/>
              <a:t>(d) – nearly complete  and balanced tree; </a:t>
            </a:r>
          </a:p>
          <a:p>
            <a:pPr>
              <a:spcBef>
                <a:spcPct val="50000"/>
              </a:spcBef>
            </a:pPr>
            <a:r>
              <a:rPr lang="en-US"/>
              <a:t>(c), (e) – neither complete nor balanced trees</a:t>
            </a:r>
          </a:p>
        </p:txBody>
      </p:sp>
    </p:spTree>
    <p:extLst>
      <p:ext uri="{BB962C8B-B14F-4D97-AF65-F5344CB8AC3E}">
        <p14:creationId xmlns:p14="http://schemas.microsoft.com/office/powerpoint/2010/main" val="3357557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F4A604D7-A495-4D86-AA9D-77E658838E25}" type="slidenum">
              <a:rPr lang="en-US"/>
              <a:pPr>
                <a:defRPr/>
              </a:pPr>
              <a:t>5</a:t>
            </a:fld>
            <a:endParaRPr lang="en-US"/>
          </a:p>
        </p:txBody>
      </p:sp>
      <p:pic>
        <p:nvPicPr>
          <p:cNvPr id="9220" name="Picture 11" descr="Fig07-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10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25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1"/>
          </p:nvPr>
        </p:nvSpPr>
        <p:spPr/>
        <p:txBody>
          <a:bodyPr/>
          <a:lstStyle/>
          <a:p>
            <a:pPr>
              <a:defRPr/>
            </a:pPr>
            <a:r>
              <a:rPr lang="en-US" smtClean="0"/>
              <a:t>Dr. Shamim Ripon, CSE207</a:t>
            </a:r>
            <a:endParaRPr lang="en-US"/>
          </a:p>
        </p:txBody>
      </p:sp>
      <p:sp>
        <p:nvSpPr>
          <p:cNvPr id="7" name="Slide Number Placeholder 2"/>
          <p:cNvSpPr>
            <a:spLocks noGrp="1"/>
          </p:cNvSpPr>
          <p:nvPr>
            <p:ph type="sldNum" sz="quarter" idx="12"/>
          </p:nvPr>
        </p:nvSpPr>
        <p:spPr/>
        <p:txBody>
          <a:bodyPr/>
          <a:lstStyle/>
          <a:p>
            <a:pPr>
              <a:defRPr/>
            </a:pPr>
            <a:fld id="{141C7720-8A7F-4ECB-B1FC-6A399A4FA375}" type="slidenum">
              <a:rPr lang="en-US"/>
              <a:pPr>
                <a:defRPr/>
              </a:pPr>
              <a:t>6</a:t>
            </a:fld>
            <a:endParaRPr lang="en-US"/>
          </a:p>
        </p:txBody>
      </p:sp>
      <p:sp>
        <p:nvSpPr>
          <p:cNvPr id="10245" name="Text Box 3"/>
          <p:cNvSpPr txBox="1">
            <a:spLocks noChangeArrowheads="1"/>
          </p:cNvSpPr>
          <p:nvPr/>
        </p:nvSpPr>
        <p:spPr bwMode="auto">
          <a:xfrm>
            <a:off x="228600" y="354013"/>
            <a:ext cx="467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3600" dirty="0">
                <a:latin typeface="Arial" charset="0"/>
              </a:rPr>
              <a:t>7-2   BST Operations</a:t>
            </a:r>
          </a:p>
        </p:txBody>
      </p:sp>
      <p:sp>
        <p:nvSpPr>
          <p:cNvPr id="10246"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endParaRPr lang="en-US" sz="1800"/>
          </a:p>
        </p:txBody>
      </p:sp>
      <p:sp>
        <p:nvSpPr>
          <p:cNvPr id="638981" name="Rectangle 5"/>
          <p:cNvSpPr>
            <a:spLocks noChangeArrowheads="1"/>
          </p:cNvSpPr>
          <p:nvPr/>
        </p:nvSpPr>
        <p:spPr bwMode="auto">
          <a:xfrm>
            <a:off x="304800" y="1581150"/>
            <a:ext cx="8382000" cy="2985433"/>
          </a:xfrm>
          <a:prstGeom prst="rect">
            <a:avLst/>
          </a:prstGeom>
          <a:noFill/>
          <a:ln w="9525">
            <a:noFill/>
            <a:miter lim="800000"/>
            <a:headEnd/>
            <a:tailEnd/>
          </a:ln>
          <a:effectLst/>
        </p:spPr>
        <p:txBody>
          <a:bodyPr>
            <a:spAutoFit/>
          </a:bodyPr>
          <a:lstStyle/>
          <a:p>
            <a:pPr>
              <a:defRPr/>
            </a:pPr>
            <a:r>
              <a:rPr lang="en-US" sz="2000" i="1" dirty="0">
                <a:effectLst>
                  <a:outerShdw blurRad="38100" dist="38100" dir="2700000" algn="tl">
                    <a:srgbClr val="C0C0C0"/>
                  </a:outerShdw>
                </a:effectLst>
              </a:rPr>
              <a:t>We discuss four basic BST operations: traversal, search, insert, and delete; and develop algorithms for searches, insertion, and deletion.</a:t>
            </a:r>
            <a:endParaRPr lang="en-US" sz="4000" i="1" dirty="0">
              <a:effectLst>
                <a:outerShdw blurRad="38100" dist="38100" dir="2700000" algn="tl">
                  <a:srgbClr val="C0C0C0"/>
                </a:outerShdw>
              </a:effectLst>
            </a:endParaRPr>
          </a:p>
          <a:p>
            <a:pPr>
              <a:defRPr/>
            </a:pPr>
            <a:endParaRPr lang="en-US" sz="3600" i="1" dirty="0">
              <a:effectLst>
                <a:outerShdw blurRad="38100" dist="38100" dir="2700000" algn="tl">
                  <a:srgbClr val="C0C0C0"/>
                </a:outerShdw>
              </a:effectLst>
            </a:endParaRPr>
          </a:p>
          <a:p>
            <a:pPr>
              <a:buFontTx/>
              <a:buChar char="•"/>
              <a:defRPr/>
            </a:pPr>
            <a:r>
              <a:rPr lang="fr-FR" sz="2800" dirty="0" smtClean="0"/>
              <a:t> </a:t>
            </a:r>
            <a:r>
              <a:rPr lang="fr-FR" sz="2800" dirty="0" err="1" smtClean="0"/>
              <a:t>Traversals</a:t>
            </a:r>
            <a:endParaRPr lang="fr-FR" sz="2800" dirty="0"/>
          </a:p>
          <a:p>
            <a:pPr>
              <a:buFontTx/>
              <a:buChar char="•"/>
              <a:defRPr/>
            </a:pPr>
            <a:r>
              <a:rPr lang="fr-FR" sz="2800" dirty="0"/>
              <a:t> </a:t>
            </a:r>
            <a:r>
              <a:rPr lang="fr-FR" sz="2800" dirty="0" err="1"/>
              <a:t>Searches</a:t>
            </a:r>
            <a:endParaRPr lang="fr-FR" sz="2800" dirty="0"/>
          </a:p>
          <a:p>
            <a:pPr>
              <a:buFontTx/>
              <a:buChar char="•"/>
              <a:defRPr/>
            </a:pPr>
            <a:r>
              <a:rPr lang="fr-FR" sz="2800" dirty="0"/>
              <a:t> Insertion</a:t>
            </a:r>
          </a:p>
          <a:p>
            <a:pPr>
              <a:buFontTx/>
              <a:buChar char="•"/>
              <a:defRPr/>
            </a:pPr>
            <a:r>
              <a:rPr lang="fr-FR" sz="2800" dirty="0"/>
              <a:t> </a:t>
            </a:r>
            <a:r>
              <a:rPr lang="fr-FR" sz="2800" dirty="0" err="1"/>
              <a:t>Deletion</a:t>
            </a:r>
            <a:endParaRPr lang="en-US" sz="2800" dirty="0"/>
          </a:p>
        </p:txBody>
      </p:sp>
    </p:spTree>
    <p:extLst>
      <p:ext uri="{BB962C8B-B14F-4D97-AF65-F5344CB8AC3E}">
        <p14:creationId xmlns:p14="http://schemas.microsoft.com/office/powerpoint/2010/main" val="1694551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556B5F94-61D9-439D-AED8-305A440B7B34}" type="slidenum">
              <a:rPr lang="en-US"/>
              <a:pPr>
                <a:defRPr/>
              </a:pPr>
              <a:t>7</a:t>
            </a:fld>
            <a:endParaRPr lang="en-US"/>
          </a:p>
        </p:txBody>
      </p:sp>
      <p:pic>
        <p:nvPicPr>
          <p:cNvPr id="11268" name="Picture 2" descr="Fig0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86800"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807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pPr>
              <a:defRPr/>
            </a:pPr>
            <a:r>
              <a:rPr lang="en-US" smtClean="0"/>
              <a:t>Dr. Shamim Ripon, CSE207</a:t>
            </a:r>
            <a:endParaRPr lang="en-US"/>
          </a:p>
        </p:txBody>
      </p:sp>
      <p:sp>
        <p:nvSpPr>
          <p:cNvPr id="4" name="Slide Number Placeholder 2"/>
          <p:cNvSpPr>
            <a:spLocks noGrp="1"/>
          </p:cNvSpPr>
          <p:nvPr>
            <p:ph type="sldNum" sz="quarter" idx="11"/>
          </p:nvPr>
        </p:nvSpPr>
        <p:spPr/>
        <p:txBody>
          <a:bodyPr/>
          <a:lstStyle/>
          <a:p>
            <a:pPr>
              <a:defRPr/>
            </a:pPr>
            <a:fld id="{580380D0-9F6C-4958-AAAA-2ABB96252575}" type="slidenum">
              <a:rPr lang="en-US"/>
              <a:pPr>
                <a:defRPr/>
              </a:pPr>
              <a:t>8</a:t>
            </a:fld>
            <a:endParaRPr lang="en-US"/>
          </a:p>
        </p:txBody>
      </p:sp>
      <p:pic>
        <p:nvPicPr>
          <p:cNvPr id="12292" name="Picture 11" descr="Fig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610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915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Preorder Traversal</a:t>
            </a:r>
          </a:p>
        </p:txBody>
      </p:sp>
      <p:sp>
        <p:nvSpPr>
          <p:cNvPr id="5" name="Footer Placeholder 2"/>
          <p:cNvSpPr>
            <a:spLocks noGrp="1"/>
          </p:cNvSpPr>
          <p:nvPr>
            <p:ph type="ftr" sz="quarter" idx="11"/>
          </p:nvPr>
        </p:nvSpPr>
        <p:spPr/>
        <p:txBody>
          <a:bodyPr/>
          <a:lstStyle/>
          <a:p>
            <a:pPr>
              <a:defRPr/>
            </a:pPr>
            <a:r>
              <a:rPr lang="en-US" smtClean="0"/>
              <a:t>Dr. Shamim Ripon, CSE207</a:t>
            </a:r>
            <a:endParaRPr lang="en-US"/>
          </a:p>
        </p:txBody>
      </p:sp>
      <p:sp>
        <p:nvSpPr>
          <p:cNvPr id="6" name="Slide Number Placeholder 3"/>
          <p:cNvSpPr>
            <a:spLocks noGrp="1"/>
          </p:cNvSpPr>
          <p:nvPr>
            <p:ph type="sldNum" sz="quarter" idx="12"/>
          </p:nvPr>
        </p:nvSpPr>
        <p:spPr/>
        <p:txBody>
          <a:bodyPr/>
          <a:lstStyle/>
          <a:p>
            <a:pPr>
              <a:defRPr/>
            </a:pPr>
            <a:fld id="{62C063BC-A385-459F-A3F1-20325E340C79}" type="slidenum">
              <a:rPr lang="en-US"/>
              <a:pPr>
                <a:defRPr/>
              </a:pPr>
              <a:t>9</a:t>
            </a:fld>
            <a:endParaRPr lang="en-US"/>
          </a:p>
        </p:txBody>
      </p:sp>
      <p:pic>
        <p:nvPicPr>
          <p:cNvPr id="13316" name="Picture 2" descr="Fig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36576"/>
            <a:ext cx="8610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4"/>
          <p:cNvSpPr txBox="1">
            <a:spLocks noChangeArrowheads="1"/>
          </p:cNvSpPr>
          <p:nvPr/>
        </p:nvSpPr>
        <p:spPr bwMode="auto">
          <a:xfrm>
            <a:off x="762000" y="5420072"/>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spcBef>
                <a:spcPct val="50000"/>
              </a:spcBef>
            </a:pPr>
            <a:r>
              <a:rPr lang="en-US" dirty="0"/>
              <a:t>23 18 12 20 44 35 52</a:t>
            </a:r>
          </a:p>
        </p:txBody>
      </p:sp>
    </p:spTree>
    <p:extLst>
      <p:ext uri="{BB962C8B-B14F-4D97-AF65-F5344CB8AC3E}">
        <p14:creationId xmlns:p14="http://schemas.microsoft.com/office/powerpoint/2010/main" val="2005960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735</Words>
  <Application>Microsoft Office PowerPoint</Application>
  <PresentationFormat>On-screen Show (4:3)</PresentationFormat>
  <Paragraphs>121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Properties</vt:lpstr>
      <vt:lpstr>PowerPoint Presentation</vt:lpstr>
      <vt:lpstr>PowerPoint Presentation</vt:lpstr>
      <vt:lpstr>PowerPoint Presentation</vt:lpstr>
      <vt:lpstr>PowerPoint Presentation</vt:lpstr>
      <vt:lpstr>PowerPoint Presentation</vt:lpstr>
      <vt:lpstr>PowerPoint Presentation</vt:lpstr>
      <vt:lpstr>Preorder Traversal</vt:lpstr>
      <vt:lpstr>Postorder Traversal</vt:lpstr>
      <vt:lpstr>Inorder Traversal</vt:lpstr>
      <vt:lpstr>Right-Node-Left Traversal</vt:lpstr>
      <vt:lpstr>Three BST search algorithms:</vt:lpstr>
      <vt:lpstr>PowerPoint Presentation</vt:lpstr>
      <vt:lpstr>PowerPoint Presentation</vt:lpstr>
      <vt:lpstr>PowerPoint Presentation</vt:lpstr>
      <vt:lpstr>PowerPoint Presentation</vt:lpstr>
      <vt:lpstr>PowerPoint Presentation</vt:lpstr>
      <vt:lpstr>PowerPoint Presentation</vt:lpstr>
      <vt:lpstr>BST Insertion</vt:lpstr>
      <vt:lpstr>PowerPoint Presentation</vt:lpstr>
      <vt:lpstr>PowerPoint Presentation</vt:lpstr>
      <vt:lpstr>PowerPoint Presentation</vt:lpstr>
      <vt:lpstr>PowerPoint Presentation</vt:lpstr>
      <vt:lpstr>Deletion</vt:lpstr>
      <vt:lpstr>Deletion from the middle of a tree</vt:lpstr>
      <vt:lpstr>Deletion from the middle of a tree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Shamim</dc:creator>
  <cp:lastModifiedBy>Shamim</cp:lastModifiedBy>
  <cp:revision>3</cp:revision>
  <dcterms:created xsi:type="dcterms:W3CDTF">2012-06-18T13:33:58Z</dcterms:created>
  <dcterms:modified xsi:type="dcterms:W3CDTF">2012-06-18T13:59:29Z</dcterms:modified>
</cp:coreProperties>
</file>