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2" r:id="rId45"/>
    <p:sldId id="309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6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23134D1-3CD9-480F-B9BF-A1B5AA43C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4EB7C85-A2AC-44DA-AFEF-F33C8C62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AC2AE-FC44-4037-B235-2984656B0981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31F7C-F34D-4D14-87E6-85C38CF76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0591-5380-42CA-BEA3-E028E9828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FB00C-6158-44E2-BE96-FE8AECB5B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7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FCAFB-72EC-4D70-83C5-B8C786957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0E2DE-E016-46F7-A792-D999539E2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798C4-82DB-4716-B61C-CE9DE33F1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11446-D2E0-4A27-A7B9-90F8356D6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457D0-3D9D-40F5-B977-D9E4DB767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F403A-40B9-45DB-BC5A-5060BB8A4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99B81-DCE5-44D3-9639-8E1093F65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F9F6F-11EF-4179-AF01-CB14F7448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69215E4-BC15-46A7-8758-375BA4AAE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2092AF-B46B-4E68-A3EF-AA3040D77A35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QUEUES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E7AF8D-EB12-4205-B38B-F01B604BCC60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11267" name="Picture 2" descr="Fig0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50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65F07B-5CFD-4411-9902-8E2E284DD1D7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12291" name="Picture 2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b="46478"/>
          <a:stretch>
            <a:fillRect/>
          </a:stretch>
        </p:blipFill>
        <p:spPr bwMode="auto">
          <a:xfrm>
            <a:off x="228600" y="8382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0" r="55859" b="-1822"/>
          <a:stretch>
            <a:fillRect/>
          </a:stretch>
        </p:blipFill>
        <p:spPr bwMode="auto">
          <a:xfrm>
            <a:off x="457200" y="228600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536532-4C2D-4248-87E0-CA885B40C1D4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pic>
        <p:nvPicPr>
          <p:cNvPr id="13315" name="Picture 2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3" t="53522" b="4704"/>
          <a:stretch>
            <a:fillRect/>
          </a:stretch>
        </p:blipFill>
        <p:spPr bwMode="auto">
          <a:xfrm>
            <a:off x="381000" y="11430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0" r="55859" b="-1822"/>
          <a:stretch>
            <a:fillRect/>
          </a:stretch>
        </p:blipFill>
        <p:spPr bwMode="auto">
          <a:xfrm>
            <a:off x="381000" y="381000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403725" y="422275"/>
            <a:ext cx="176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127C93-1970-4C4C-BDB7-729A9AD848E0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pic>
        <p:nvPicPr>
          <p:cNvPr id="14339" name="Picture 2" descr="Alg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01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509A24-70ED-4EED-B55B-5000A1600F57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pic>
        <p:nvPicPr>
          <p:cNvPr id="15363" name="Picture 2" descr="Fig0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E97B5E-F575-4391-8485-E5CD176841D4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pic>
        <p:nvPicPr>
          <p:cNvPr id="16387" name="Picture 2" descr="Alg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593138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FEF1B4-B04B-4C13-9F0C-E5F0B51FD760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pic>
        <p:nvPicPr>
          <p:cNvPr id="17411" name="Picture 2" descr="Fig04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4F87FF-F3BF-4EC5-8A0B-527E72D5614B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pic>
        <p:nvPicPr>
          <p:cNvPr id="18435" name="Picture 2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t="4333" r="885" b="39333"/>
          <a:stretch>
            <a:fillRect/>
          </a:stretch>
        </p:blipFill>
        <p:spPr bwMode="auto">
          <a:xfrm>
            <a:off x="381000" y="10668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 descr="Alg04-0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3" b="79884"/>
          <a:stretch>
            <a:fillRect/>
          </a:stretch>
        </p:blipFill>
        <p:spPr bwMode="auto">
          <a:xfrm>
            <a:off x="457200" y="609600"/>
            <a:ext cx="449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29BDDF-06D3-4785-8939-8218881297B6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pic>
        <p:nvPicPr>
          <p:cNvPr id="19459" name="Picture 2" descr="Alg04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53477" r="684"/>
          <a:stretch>
            <a:fillRect/>
          </a:stretch>
        </p:blipFill>
        <p:spPr bwMode="auto">
          <a:xfrm>
            <a:off x="685800" y="1752600"/>
            <a:ext cx="784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Alg04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1" b="92624"/>
          <a:stretch>
            <a:fillRect/>
          </a:stretch>
        </p:blipFill>
        <p:spPr bwMode="auto">
          <a:xfrm>
            <a:off x="457200" y="6858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85EC7C-BC16-433D-AB49-667DE24F2BE5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pic>
        <p:nvPicPr>
          <p:cNvPr id="20483" name="Picture 2" descr="Al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600"/>
            <a:ext cx="85836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60BFB7-E58C-4628-B9DA-088D34C2270D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Definition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FF0000"/>
                </a:solidFill>
              </a:rPr>
              <a:t>queue</a:t>
            </a:r>
            <a:r>
              <a:rPr lang="en-US" smtClean="0"/>
              <a:t> is a linear list in which data can only be inserted at one end, called the </a:t>
            </a:r>
            <a:r>
              <a:rPr lang="en-US" smtClean="0">
                <a:solidFill>
                  <a:srgbClr val="0000FF"/>
                </a:solidFill>
              </a:rPr>
              <a:t>rear</a:t>
            </a:r>
            <a:r>
              <a:rPr lang="en-US" smtClean="0"/>
              <a:t>, and deleted from the other end, called the </a:t>
            </a:r>
            <a:r>
              <a:rPr lang="en-US" smtClean="0">
                <a:solidFill>
                  <a:srgbClr val="0000FF"/>
                </a:solidFill>
              </a:rPr>
              <a:t>front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Hence, the data are processed through the queue in the order in which they are received (</a:t>
            </a:r>
            <a:r>
              <a:rPr lang="en-US" smtClean="0">
                <a:solidFill>
                  <a:srgbClr val="FF0066"/>
                </a:solidFill>
              </a:rPr>
              <a:t>first in </a:t>
            </a:r>
            <a:r>
              <a:rPr lang="en-US" smtClean="0">
                <a:solidFill>
                  <a:srgbClr val="FF0066"/>
                </a:solidFill>
                <a:sym typeface="Wingdings" pitchFamily="2" charset="2"/>
              </a:rPr>
              <a:t></a:t>
            </a:r>
            <a:r>
              <a:rPr lang="en-US" smtClean="0">
                <a:solidFill>
                  <a:srgbClr val="FF0066"/>
                </a:solidFill>
              </a:rPr>
              <a:t> first out </a:t>
            </a:r>
            <a:r>
              <a:rPr lang="en-US" smtClean="0"/>
              <a:t>– </a:t>
            </a:r>
            <a:r>
              <a:rPr lang="en-US" smtClean="0">
                <a:solidFill>
                  <a:srgbClr val="FF0066"/>
                </a:solidFill>
              </a:rPr>
              <a:t>FIFO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B3EE5C-EAAB-4701-B9CB-3DC0B90B0A59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pic>
        <p:nvPicPr>
          <p:cNvPr id="21507" name="Picture 2" descr="Alg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01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FFCA28-160A-425B-A334-ECD7C4CDD024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pic>
        <p:nvPicPr>
          <p:cNvPr id="22531" name="Picture 2" descr="Pictur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5488"/>
            <a:ext cx="83058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 descr="Alg04-0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78" b="73517"/>
          <a:stretch>
            <a:fillRect/>
          </a:stretch>
        </p:blipFill>
        <p:spPr bwMode="auto">
          <a:xfrm>
            <a:off x="609600" y="13716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F88F27-DF55-4EE9-A26A-7E075366D7FF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pic>
        <p:nvPicPr>
          <p:cNvPr id="23555" name="Picture 2" descr="Alg0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52600"/>
            <a:ext cx="85931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1EC753-3413-43B2-B9A7-5C557B92BD29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pic>
        <p:nvPicPr>
          <p:cNvPr id="24579" name="Picture 2" descr="Alg0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010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8EB7E2-5061-45DB-AC37-B27F20F750B3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pic>
        <p:nvPicPr>
          <p:cNvPr id="25603" name="Picture 2" descr="Pro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DA0AD-98C2-4EA8-8C2E-CB042A88F3C1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pic>
        <p:nvPicPr>
          <p:cNvPr id="26627" name="Picture 2" descr="Pro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D05C48-D727-46C0-B717-103FF23367EA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pic>
        <p:nvPicPr>
          <p:cNvPr id="27651" name="Picture 2" descr="Pro04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6106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8DE311-F861-4784-BB8D-98A567867005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pic>
        <p:nvPicPr>
          <p:cNvPr id="28675" name="Picture 2" descr="Pro04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4010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F5D7DC-67B5-4E2D-8FF7-D9917744BC41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QUEUING THEORY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Queuing Theory</a:t>
            </a:r>
            <a:r>
              <a:rPr lang="en-US" sz="2800" smtClean="0"/>
              <a:t> is a field of applied mathematics and computer science that is used to predict the performance of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56153C-29C6-44E2-B000-CE92BE882195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smtClean="0">
                <a:solidFill>
                  <a:srgbClr val="0000FF"/>
                </a:solidFill>
              </a:rPr>
              <a:t>single-server queue</a:t>
            </a:r>
            <a:r>
              <a:rPr lang="en-US" sz="2800" smtClean="0"/>
              <a:t> can provide service to only one customer at a time (hot food vendor on street corner).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smtClean="0">
                <a:solidFill>
                  <a:srgbClr val="0000FF"/>
                </a:solidFill>
              </a:rPr>
              <a:t>multi-server queue</a:t>
            </a:r>
            <a:r>
              <a:rPr lang="en-US" sz="2800" smtClean="0"/>
              <a:t> can provide service to many customers at a time (bank, post-office).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FF"/>
                </a:solidFill>
              </a:rPr>
              <a:t>Multiqueues</a:t>
            </a:r>
            <a:r>
              <a:rPr lang="en-US" sz="2800" smtClean="0"/>
              <a:t> – multiple single-server queues (a grocery store).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smtClean="0">
                <a:solidFill>
                  <a:srgbClr val="0000FF"/>
                </a:solidFill>
              </a:rPr>
              <a:t>customer</a:t>
            </a:r>
            <a:r>
              <a:rPr lang="en-US" sz="2800" smtClean="0"/>
              <a:t> is any person or thing needing the service.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smtClean="0">
                <a:solidFill>
                  <a:srgbClr val="0000FF"/>
                </a:solidFill>
              </a:rPr>
              <a:t>service</a:t>
            </a:r>
            <a:r>
              <a:rPr lang="en-US" sz="2800" smtClean="0"/>
              <a:t> is any activity needed to accomplish the required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4D66B0-19E9-44DC-89E4-AA9EEAF338C9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pic>
        <p:nvPicPr>
          <p:cNvPr id="4099" name="Picture 2" descr="Fig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2830C2-6275-470D-A4F2-2A0D0F953904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rate at which customers arrive in the queue for service is known as the </a:t>
            </a:r>
            <a:r>
              <a:rPr lang="en-US" smtClean="0">
                <a:solidFill>
                  <a:srgbClr val="0000FF"/>
                </a:solidFill>
              </a:rPr>
              <a:t>arrival rate</a:t>
            </a:r>
            <a:r>
              <a:rPr lang="en-US" smtClean="0"/>
              <a:t>. It may be random or regular.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Service time</a:t>
            </a:r>
            <a:r>
              <a:rPr lang="en-US" smtClean="0"/>
              <a:t> is the average time required to complete the processing of a customer request.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285FEC-FC54-47F6-9ADE-A19A19C79FA8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an ideal situation, customers would arrive at a rate that matches the service time.</a:t>
            </a:r>
          </a:p>
          <a:p>
            <a:pPr eaLnBrk="1" hangingPunct="1"/>
            <a:r>
              <a:rPr lang="en-US" sz="2800" smtClean="0"/>
              <a:t>However, things are seldom ideal. Sometimes the server can be idle because there are no customers to be served. At other times there will be many customers to be served.</a:t>
            </a:r>
          </a:p>
          <a:p>
            <a:pPr eaLnBrk="1" hangingPunct="1"/>
            <a:r>
              <a:rPr lang="en-US" sz="2800" smtClean="0"/>
              <a:t>If we can predict the patterns, we may be able to minimize idle servers and waiting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D3D8B4-8CB1-4D15-97CC-265D931E61AC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One of the main tasks in Queuing Theory is </a:t>
            </a:r>
            <a:r>
              <a:rPr lang="en-US" sz="2800" smtClean="0">
                <a:solidFill>
                  <a:srgbClr val="7030A0"/>
                </a:solidFill>
              </a:rPr>
              <a:t>to predict</a:t>
            </a:r>
            <a:r>
              <a:rPr lang="en-US" sz="2800" smtClean="0"/>
              <a:t> such patterns.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Specifically, it attempts to predict </a:t>
            </a:r>
            <a:r>
              <a:rPr lang="en-US" sz="2800" smtClean="0">
                <a:solidFill>
                  <a:srgbClr val="FF0066"/>
                </a:solidFill>
              </a:rPr>
              <a:t>queue time </a:t>
            </a:r>
            <a:r>
              <a:rPr lang="en-US" sz="2800" smtClean="0"/>
              <a:t>(which is defined as </a:t>
            </a:r>
            <a:r>
              <a:rPr lang="en-US" sz="2800" smtClean="0">
                <a:solidFill>
                  <a:srgbClr val="0000FF"/>
                </a:solidFill>
              </a:rPr>
              <a:t>the average length of time customers wait in the queue</a:t>
            </a:r>
            <a:r>
              <a:rPr lang="en-US" sz="2800" smtClean="0"/>
              <a:t>), the </a:t>
            </a:r>
            <a:r>
              <a:rPr lang="en-US" sz="2800" smtClean="0">
                <a:solidFill>
                  <a:srgbClr val="FF0066"/>
                </a:solidFill>
              </a:rPr>
              <a:t>average size </a:t>
            </a:r>
            <a:r>
              <a:rPr lang="en-US" sz="2800" smtClean="0"/>
              <a:t>of the queue, and the </a:t>
            </a:r>
            <a:r>
              <a:rPr lang="en-US" sz="2800" smtClean="0">
                <a:solidFill>
                  <a:srgbClr val="FF0066"/>
                </a:solidFill>
              </a:rPr>
              <a:t>maximum queue si</a:t>
            </a:r>
            <a:r>
              <a:rPr lang="en-US" sz="2800" smtClean="0">
                <a:solidFill>
                  <a:srgbClr val="7030A0"/>
                </a:solidFill>
              </a:rPr>
              <a:t>ze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These predictions are based on the two factors: the </a:t>
            </a:r>
            <a:r>
              <a:rPr lang="en-US" sz="2800" smtClean="0">
                <a:solidFill>
                  <a:srgbClr val="7030A0"/>
                </a:solidFill>
              </a:rPr>
              <a:t>arrival rate </a:t>
            </a:r>
            <a:r>
              <a:rPr lang="en-US" sz="2800" smtClean="0"/>
              <a:t>and the </a:t>
            </a:r>
            <a:r>
              <a:rPr lang="en-US" sz="2800" smtClean="0">
                <a:solidFill>
                  <a:srgbClr val="7030A0"/>
                </a:solidFill>
              </a:rPr>
              <a:t>average service time 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009900"/>
                </a:solidFill>
              </a:rPr>
              <a:t>the average of the total service time between idle periods</a:t>
            </a:r>
            <a:r>
              <a:rPr lang="en-US" sz="280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5D145A-692D-48FD-8044-DDAC5B346958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</a:t>
            </a:r>
            <a:r>
              <a:rPr lang="en-US" smtClean="0">
                <a:solidFill>
                  <a:srgbClr val="0000FF"/>
                </a:solidFill>
              </a:rPr>
              <a:t>queue time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service time</a:t>
            </a:r>
            <a:r>
              <a:rPr lang="en-US" smtClean="0"/>
              <a:t>, we know </a:t>
            </a:r>
            <a:r>
              <a:rPr lang="en-US" smtClean="0">
                <a:solidFill>
                  <a:srgbClr val="0000FF"/>
                </a:solidFill>
              </a:rPr>
              <a:t>response time</a:t>
            </a:r>
            <a:r>
              <a:rPr lang="en-US" smtClean="0"/>
              <a:t>, - a measure of the average time from the point at which customers enter the queue until the moment they leave the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A102F9-8171-4735-B8C2-D7511631B10A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pic>
        <p:nvPicPr>
          <p:cNvPr id="35843" name="Picture 2" descr="Fig04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253F44-D7CB-4999-AFA8-F3DDEE903DB1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two factors that most affect the performance of queues are the </a:t>
            </a:r>
            <a:r>
              <a:rPr lang="en-US" b="1" smtClean="0">
                <a:solidFill>
                  <a:srgbClr val="0000FF"/>
                </a:solidFill>
              </a:rPr>
              <a:t>arrival rate</a:t>
            </a:r>
            <a:r>
              <a:rPr lang="en-US" smtClean="0"/>
              <a:t> and the </a:t>
            </a:r>
            <a:r>
              <a:rPr lang="en-US" b="1" smtClean="0">
                <a:solidFill>
                  <a:srgbClr val="0000FF"/>
                </a:solidFill>
              </a:rPr>
              <a:t>service time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152742-40A6-4B3E-8D49-32E0C9AE30C3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>
              <a:latin typeface="Times New Roman" pitchFamily="18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28600" y="354013"/>
            <a:ext cx="551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b="1"/>
              <a:t>4-5   </a:t>
            </a:r>
            <a:r>
              <a:rPr lang="en-US" sz="3600" b="1">
                <a:solidFill>
                  <a:srgbClr val="FF0066"/>
                </a:solidFill>
              </a:rPr>
              <a:t>Queue Applications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b="1">
              <a:latin typeface="Times New Roman" pitchFamily="18" charset="0"/>
            </a:endParaRP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52400" y="1574800"/>
            <a:ext cx="83518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i="1">
                <a:latin typeface="Times New Roman" pitchFamily="18" charset="0"/>
              </a:rPr>
              <a:t>We develop two queue applications. The first shows how to use a </a:t>
            </a:r>
          </a:p>
          <a:p>
            <a:r>
              <a:rPr lang="en-US" sz="2400" b="1" i="1">
                <a:latin typeface="Times New Roman" pitchFamily="18" charset="0"/>
              </a:rPr>
              <a:t>queue to categorize data. The second is a queue simulator, </a:t>
            </a:r>
            <a:br>
              <a:rPr lang="en-US" sz="2400" b="1" i="1">
                <a:latin typeface="Times New Roman" pitchFamily="18" charset="0"/>
              </a:rPr>
            </a:br>
            <a:r>
              <a:rPr lang="en-US" sz="2400" b="1" i="1">
                <a:latin typeface="Times New Roman" pitchFamily="18" charset="0"/>
              </a:rPr>
              <a:t>which is an excellent tool to simulate the performance and to</a:t>
            </a:r>
          </a:p>
          <a:p>
            <a:r>
              <a:rPr lang="en-US" sz="2400" b="1" i="1">
                <a:latin typeface="Times New Roman" pitchFamily="18" charset="0"/>
              </a:rPr>
              <a:t>increase our understanding of its operation.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04800" y="3581400"/>
            <a:ext cx="457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 Categorizing Data</a:t>
            </a:r>
          </a:p>
          <a:p>
            <a:pPr eaLnBrk="0" hangingPunct="0">
              <a:buFontTx/>
              <a:buChar char="•"/>
            </a:pP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 Queue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80022F-DDB5-47C6-AD93-90431FBC3FB3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Categorizing Data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Categorizing Data</a:t>
            </a:r>
            <a:r>
              <a:rPr lang="en-US" smtClean="0"/>
              <a:t> is the rearrangement of data without destroying their basic sequence.</a:t>
            </a:r>
          </a:p>
          <a:p>
            <a:pPr eaLnBrk="1" hangingPunct="1"/>
            <a:r>
              <a:rPr lang="en-US" smtClean="0"/>
              <a:t>As an example: suppose, it is necessary to rearrange a list of numbers grouping them, while maintaining original order in each group (</a:t>
            </a:r>
            <a:r>
              <a:rPr lang="en-US" smtClean="0">
                <a:solidFill>
                  <a:srgbClr val="7030A0"/>
                </a:solidFill>
              </a:rPr>
              <a:t>multiple-queue application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85112E-FBEC-4B9F-88B1-C831DD462E01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Categorizing Data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468313" y="1557338"/>
            <a:ext cx="79914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Initial list of numbers: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/>
              <a:t>3 22 12 6 10 34 65 29 9 30 81 4 5 19 20 57 44 99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395288" y="3284538"/>
            <a:ext cx="8280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We need to categorize them into four different groups: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7030A0"/>
                </a:solidFill>
              </a:rPr>
              <a:t>Group 1</a:t>
            </a:r>
            <a:r>
              <a:rPr lang="en-US" sz="2400"/>
              <a:t>: less than 10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7030A0"/>
                </a:solidFill>
              </a:rPr>
              <a:t>Group 2</a:t>
            </a:r>
            <a:r>
              <a:rPr lang="en-US" sz="2400"/>
              <a:t>: between 10 and 19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7030A0"/>
                </a:solidFill>
              </a:rPr>
              <a:t>Group 3</a:t>
            </a:r>
            <a:r>
              <a:rPr lang="en-US" sz="2400"/>
              <a:t>: between 20 and 29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7030A0"/>
                </a:solidFill>
              </a:rPr>
              <a:t>Group4</a:t>
            </a:r>
            <a:r>
              <a:rPr lang="en-US" sz="2400"/>
              <a:t>: 30 and greater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| 3 6 9 4 5 | 12 10 19 | 22 29 20 | 34 65 30 81 57 44 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51EAD2-8BBE-43E0-AFFE-7DD0974B7E18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</a:rPr>
              <a:t>Categorizing Data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solution: we build a queue for each of the four categories. We than store the numbers in the appropriate queue as we read them.</a:t>
            </a:r>
          </a:p>
          <a:p>
            <a:pPr eaLnBrk="1" hangingPunct="1"/>
            <a:r>
              <a:rPr lang="en-US" smtClean="0"/>
              <a:t>After all the data have been processed, we print each queue to demonstrate that we categorized data correctly.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03572B-82CF-462E-9E0C-1EB602DD42E5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pic>
        <p:nvPicPr>
          <p:cNvPr id="5123" name="Picture 2" descr="Fig04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8B3DDE-DEED-449A-9E05-640537DCBE50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pic>
        <p:nvPicPr>
          <p:cNvPr id="41987" name="Picture 2" descr="Al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72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DB59B9-BFB6-4B7A-9316-A3382B19866B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pic>
        <p:nvPicPr>
          <p:cNvPr id="43011" name="Picture 2" descr="Alg04-1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47407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6A7C99-B26B-4FB6-B926-D2BC93539BF6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pic>
        <p:nvPicPr>
          <p:cNvPr id="44035" name="Picture 2" descr="Alg04-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630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122A94-B41D-4C02-AE2F-AF7B3FF75882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pic>
        <p:nvPicPr>
          <p:cNvPr id="45059" name="Picture 2" descr="Fig0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78218"/>
          <a:stretch>
            <a:fillRect/>
          </a:stretch>
        </p:blipFill>
        <p:spPr bwMode="auto">
          <a:xfrm>
            <a:off x="533400" y="22860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3" descr="Fig0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3" r="41954"/>
          <a:stretch>
            <a:fillRect/>
          </a:stretch>
        </p:blipFill>
        <p:spPr bwMode="auto">
          <a:xfrm>
            <a:off x="457200" y="838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F91281-E29A-4594-AD03-157BEF62C503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pic>
        <p:nvPicPr>
          <p:cNvPr id="46083" name="Picture 2" descr="Pro04-1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t="59746"/>
          <a:stretch>
            <a:fillRect/>
          </a:stretch>
        </p:blipFill>
        <p:spPr bwMode="auto">
          <a:xfrm>
            <a:off x="685800" y="1676400"/>
            <a:ext cx="7924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3" descr="Pro04-1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95" b="96591"/>
          <a:stretch>
            <a:fillRect/>
          </a:stretch>
        </p:blipFill>
        <p:spPr bwMode="auto">
          <a:xfrm>
            <a:off x="533400" y="533400"/>
            <a:ext cx="43418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5886DF-1C8D-40FA-8151-BE73D3CDE412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pic>
        <p:nvPicPr>
          <p:cNvPr id="47107" name="Picture 2" descr="Fig0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t="23085" b="5214"/>
          <a:stretch>
            <a:fillRect/>
          </a:stretch>
        </p:blipFill>
        <p:spPr bwMode="auto">
          <a:xfrm>
            <a:off x="381000" y="8382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 descr="Fig0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3" r="41954"/>
          <a:stretch>
            <a:fillRect/>
          </a:stretch>
        </p:blipFill>
        <p:spPr bwMode="auto">
          <a:xfrm>
            <a:off x="533400" y="2286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4724400" y="228600"/>
            <a:ext cx="176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EFB44F-24CD-4A31-A520-29C18B65234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pic>
        <p:nvPicPr>
          <p:cNvPr id="6147" name="Picture 2" descr="Fi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366172-72CB-40E4-B6F5-21ACFFED0586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pic>
        <p:nvPicPr>
          <p:cNvPr id="7171" name="Picture 2" descr="Fig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43000"/>
            <a:ext cx="859631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B88624-B386-4FC6-A667-9543AC2AD7D0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pic>
        <p:nvPicPr>
          <p:cNvPr id="8195" name="Picture 2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4" r="5608" b="52596"/>
          <a:stretch>
            <a:fillRect/>
          </a:stretch>
        </p:blipFill>
        <p:spPr bwMode="auto">
          <a:xfrm>
            <a:off x="762000" y="1066800"/>
            <a:ext cx="762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31" r="65454" b="-887"/>
          <a:stretch>
            <a:fillRect/>
          </a:stretch>
        </p:blipFill>
        <p:spPr bwMode="auto">
          <a:xfrm>
            <a:off x="762000" y="3048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26EC09-BC2E-4D5C-87C1-9626E52136C8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pic>
        <p:nvPicPr>
          <p:cNvPr id="9219" name="Picture 2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46188" r="5412" b="5191"/>
          <a:stretch>
            <a:fillRect/>
          </a:stretch>
        </p:blipFill>
        <p:spPr bwMode="auto">
          <a:xfrm>
            <a:off x="3810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31" r="65454" b="-887"/>
          <a:stretch>
            <a:fillRect/>
          </a:stretch>
        </p:blipFill>
        <p:spPr bwMode="auto">
          <a:xfrm>
            <a:off x="457200" y="3048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946525" y="269875"/>
            <a:ext cx="176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49C0D0-E67F-4A19-AC54-ED1657EF9E2A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10243" name="Picture 2" descr="Fig0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0629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676</Words>
  <Application>Microsoft Office PowerPoint</Application>
  <PresentationFormat>On-screen Show (4:3)</PresentationFormat>
  <Paragraphs>97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QUEUES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QUEUING THEORY</vt:lpstr>
      <vt:lpstr>Queuing Theory</vt:lpstr>
      <vt:lpstr>Queuing Theory</vt:lpstr>
      <vt:lpstr>Queuing Theory</vt:lpstr>
      <vt:lpstr>Queuing Theory</vt:lpstr>
      <vt:lpstr>Queuing Theory</vt:lpstr>
      <vt:lpstr>PowerPoint Presentation</vt:lpstr>
      <vt:lpstr>Queuing Theory</vt:lpstr>
      <vt:lpstr>PowerPoint Presentation</vt:lpstr>
      <vt:lpstr>Categorizing Data</vt:lpstr>
      <vt:lpstr>Categorizing Data</vt:lpstr>
      <vt:lpstr>Categorizing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Shamim</dc:creator>
  <cp:lastModifiedBy>se7en</cp:lastModifiedBy>
  <cp:revision>39</cp:revision>
  <dcterms:created xsi:type="dcterms:W3CDTF">2006-10-13T17:29:54Z</dcterms:created>
  <dcterms:modified xsi:type="dcterms:W3CDTF">2015-02-21T05:58:57Z</dcterms:modified>
</cp:coreProperties>
</file>