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4F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D83A-D49D-4C2A-9716-9A821D98B9B2}" type="datetimeFigureOut">
              <a:rPr lang="en-GB" smtClean="0"/>
              <a:t>21/07/2012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7735-C6C6-4B06-BF72-543ED9495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5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B777-2A66-4C32-BBAD-1EEC0B86CEA7}" type="datetime1">
              <a:rPr lang="en-GB" smtClean="0"/>
              <a:t>21/07/2012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70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AD4-83A8-4701-B833-7599493AB362}" type="datetime1">
              <a:rPr lang="en-GB" smtClean="0"/>
              <a:t>21/07/2012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14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E189-7CB0-49AF-A3D3-DD1ADD583E48}" type="datetime1">
              <a:rPr lang="en-GB" smtClean="0"/>
              <a:t>21/07/2012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67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CE90-47CE-4035-B668-52FC0BDDEF76}" type="datetime1">
              <a:rPr lang="en-GB" smtClean="0"/>
              <a:t>21/07/2012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7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67B1-8788-4C38-8A74-23E7C41B8C1D}" type="datetime1">
              <a:rPr lang="en-GB" smtClean="0"/>
              <a:t>21/07/2012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6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FCA1-1DAB-4F46-BE1F-08935B8A086F}" type="datetime1">
              <a:rPr lang="en-GB" smtClean="0"/>
              <a:t>21/07/2012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2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D542-1CCF-42BC-8520-955FCA8D2EF5}" type="datetime1">
              <a:rPr lang="en-GB" smtClean="0"/>
              <a:t>21/07/2012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0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51C-F089-4319-AF69-295EB69B21B0}" type="datetime1">
              <a:rPr lang="en-GB" smtClean="0"/>
              <a:t>21/07/2012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8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9E6F-48C0-4664-AF10-1FB80B1F1A38}" type="datetime1">
              <a:rPr lang="en-GB" smtClean="0"/>
              <a:t>21/07/2012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6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E796-E22A-4FE3-81D1-26F63BB6736D}" type="datetime1">
              <a:rPr lang="en-GB" smtClean="0"/>
              <a:t>21/07/2012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4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1ED-CB80-4003-B745-C6828A0CD855}" type="datetime1">
              <a:rPr lang="en-GB" smtClean="0"/>
              <a:t>21/07/2012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2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897C-2AB8-4A66-A702-2678ECFC439E}" type="datetime1">
              <a:rPr lang="en-GB" smtClean="0"/>
              <a:t>21/07/2012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B7F3-5EE5-4F9C-8B34-BA39DFF0B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GB" smtClean="0"/>
              <a:t>CSE207, Dr. Shamim, EWU</a:t>
            </a:r>
            <a:endParaRPr lang="en-US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895600" cy="365125"/>
          </a:xfrm>
        </p:spPr>
        <p:txBody>
          <a:bodyPr/>
          <a:lstStyle/>
          <a:p>
            <a:pPr>
              <a:defRPr/>
            </a:pPr>
            <a:fld id="{BE85B603-0306-4842-A8E2-B3727562BEE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3316" name="Line 2"/>
          <p:cNvSpPr>
            <a:spLocks noChangeShapeType="1"/>
          </p:cNvSpPr>
          <p:nvPr/>
        </p:nvSpPr>
        <p:spPr bwMode="auto">
          <a:xfrm>
            <a:off x="228600" y="4437112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>
            <a:off x="266700" y="304800"/>
            <a:ext cx="861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973016" y="457201"/>
            <a:ext cx="43962" cy="8477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873369" y="457201"/>
            <a:ext cx="43962" cy="746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772258" y="457200"/>
            <a:ext cx="43962" cy="6365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669681" y="457201"/>
            <a:ext cx="43962" cy="530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570035" y="457200"/>
            <a:ext cx="43962" cy="4270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468923" y="457200"/>
            <a:ext cx="43962" cy="3127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366346" y="457200"/>
            <a:ext cx="46892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266700" y="457200"/>
            <a:ext cx="43962" cy="1079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Rectangle 13"/>
          <p:cNvSpPr>
            <a:spLocks noChangeArrowheads="1"/>
          </p:cNvSpPr>
          <p:nvPr/>
        </p:nvSpPr>
        <p:spPr bwMode="auto">
          <a:xfrm>
            <a:off x="1074128" y="457201"/>
            <a:ext cx="42496" cy="9509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Rectangle 14"/>
          <p:cNvSpPr>
            <a:spLocks noChangeArrowheads="1"/>
          </p:cNvSpPr>
          <p:nvPr/>
        </p:nvSpPr>
        <p:spPr bwMode="auto">
          <a:xfrm>
            <a:off x="1173773" y="457200"/>
            <a:ext cx="41031" cy="10588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Rectangle 15"/>
          <p:cNvSpPr>
            <a:spLocks noChangeArrowheads="1"/>
          </p:cNvSpPr>
          <p:nvPr/>
        </p:nvSpPr>
        <p:spPr bwMode="auto">
          <a:xfrm>
            <a:off x="1270489" y="457201"/>
            <a:ext cx="42496" cy="11604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Rectangle 16"/>
          <p:cNvSpPr>
            <a:spLocks noChangeArrowheads="1"/>
          </p:cNvSpPr>
          <p:nvPr/>
        </p:nvSpPr>
        <p:spPr bwMode="auto">
          <a:xfrm>
            <a:off x="1370135" y="457200"/>
            <a:ext cx="43962" cy="1270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Rectangle 17"/>
          <p:cNvSpPr>
            <a:spLocks noChangeArrowheads="1"/>
          </p:cNvSpPr>
          <p:nvPr/>
        </p:nvSpPr>
        <p:spPr bwMode="auto">
          <a:xfrm>
            <a:off x="1469782" y="457200"/>
            <a:ext cx="42496" cy="1371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1752600" y="631826"/>
            <a:ext cx="27064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Chapter   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endParaRPr lang="en-US" sz="4000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3140306" y="2867452"/>
            <a:ext cx="2832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Lecture - 9</a:t>
            </a:r>
          </a:p>
          <a:p>
            <a:pPr algn="ctr">
              <a:defRPr/>
            </a:pPr>
            <a:r>
              <a:rPr lang="en-US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Graphs</a:t>
            </a:r>
            <a:endParaRPr lang="en-US" sz="48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52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Fig.11-9 Depth First Traversal</a:t>
            </a:r>
          </a:p>
        </p:txBody>
      </p:sp>
      <p:pic>
        <p:nvPicPr>
          <p:cNvPr id="2051" name="Picture 3" descr="D:\EastWest\Semesters\Summer-2012\CSE207\11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50683"/>
            <a:ext cx="8195653" cy="33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4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EastWest\Semesters\Summer-2012\CSE207\My-Lectures\11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" y="116632"/>
            <a:ext cx="8872059" cy="615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2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Breadth-First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adjacent vertices of a vertex </a:t>
            </a:r>
            <a:r>
              <a:rPr lang="en-GB" dirty="0" smtClean="0"/>
              <a:t>are processed </a:t>
            </a:r>
            <a:r>
              <a:rPr lang="en-GB" dirty="0"/>
              <a:t>before going to the next level.</a:t>
            </a:r>
          </a:p>
          <a:p>
            <a:r>
              <a:rPr lang="en-GB" dirty="0" smtClean="0"/>
              <a:t>Fig.11-11 </a:t>
            </a:r>
            <a:r>
              <a:rPr lang="en-GB" dirty="0"/>
              <a:t>Breadth-first traversal</a:t>
            </a:r>
          </a:p>
          <a:p>
            <a:r>
              <a:rPr lang="en-GB" dirty="0" smtClean="0"/>
              <a:t>Steps</a:t>
            </a:r>
            <a:endParaRPr lang="en-GB" dirty="0"/>
          </a:p>
          <a:p>
            <a:pPr lvl="1"/>
            <a:r>
              <a:rPr lang="en-GB" dirty="0" smtClean="0"/>
              <a:t>Process </a:t>
            </a:r>
            <a:r>
              <a:rPr lang="en-GB" dirty="0"/>
              <a:t>the first vertex of the graph</a:t>
            </a:r>
          </a:p>
          <a:p>
            <a:pPr lvl="1"/>
            <a:r>
              <a:rPr lang="en-GB" dirty="0" smtClean="0"/>
              <a:t>Process </a:t>
            </a:r>
            <a:r>
              <a:rPr lang="en-GB" dirty="0"/>
              <a:t>all the of its adjacent </a:t>
            </a:r>
            <a:r>
              <a:rPr lang="en-GB" dirty="0" smtClean="0"/>
              <a:t>vertices </a:t>
            </a:r>
          </a:p>
          <a:p>
            <a:pPr lvl="1"/>
            <a:r>
              <a:rPr lang="en-GB" dirty="0" smtClean="0"/>
              <a:t>Select </a:t>
            </a:r>
            <a:r>
              <a:rPr lang="en-GB" dirty="0"/>
              <a:t>the each adjacent vertex and </a:t>
            </a:r>
            <a:r>
              <a:rPr lang="en-GB" dirty="0" smtClean="0"/>
              <a:t>process vertices </a:t>
            </a:r>
            <a:r>
              <a:rPr lang="en-GB" dirty="0"/>
              <a:t>adjacent it.</a:t>
            </a:r>
          </a:p>
          <a:p>
            <a:r>
              <a:rPr lang="en-GB" dirty="0" smtClean="0"/>
              <a:t>Repeat </a:t>
            </a:r>
            <a:r>
              <a:rPr lang="en-GB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0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Fig.11-11 Breadth-First Traversal</a:t>
            </a:r>
          </a:p>
        </p:txBody>
      </p:sp>
      <p:pic>
        <p:nvPicPr>
          <p:cNvPr id="4098" name="Picture 2" descr="D:\EastWest\Semesters\Summer-2012\CSE207\My-Lectures\11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8896"/>
            <a:ext cx="8883108" cy="32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5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Fig.11-12 BFT with a Queue</a:t>
            </a:r>
          </a:p>
        </p:txBody>
      </p:sp>
      <p:pic>
        <p:nvPicPr>
          <p:cNvPr id="5122" name="Picture 2" descr="D:\EastWest\Semesters\Summer-2012\CSE207\My-Lectures\11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79" y="1412776"/>
            <a:ext cx="834453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9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Graph Storage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store two sets</a:t>
            </a:r>
          </a:p>
          <a:p>
            <a:pPr lvl="1"/>
            <a:r>
              <a:rPr lang="en-GB" dirty="0" smtClean="0"/>
              <a:t>Vertices</a:t>
            </a:r>
            <a:endParaRPr lang="en-GB" dirty="0"/>
          </a:p>
          <a:p>
            <a:pPr lvl="1"/>
            <a:r>
              <a:rPr lang="en-GB" dirty="0" smtClean="0"/>
              <a:t>Edges</a:t>
            </a:r>
            <a:endParaRPr lang="en-GB" dirty="0"/>
          </a:p>
          <a:p>
            <a:r>
              <a:rPr lang="en-GB" dirty="0" smtClean="0"/>
              <a:t>Data </a:t>
            </a:r>
            <a:r>
              <a:rPr lang="en-GB" dirty="0"/>
              <a:t>structures</a:t>
            </a:r>
          </a:p>
          <a:p>
            <a:pPr lvl="1"/>
            <a:r>
              <a:rPr lang="en-GB" dirty="0" smtClean="0"/>
              <a:t>Adjacent </a:t>
            </a:r>
            <a:r>
              <a:rPr lang="en-GB" dirty="0"/>
              <a:t>matrix</a:t>
            </a:r>
          </a:p>
          <a:p>
            <a:pPr lvl="1"/>
            <a:r>
              <a:rPr lang="en-GB" dirty="0" smtClean="0"/>
              <a:t>Adjacent </a:t>
            </a:r>
            <a:r>
              <a:rPr lang="en-GB" dirty="0"/>
              <a:t>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1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Fig.11-13 Adjacent Matrix</a:t>
            </a:r>
          </a:p>
        </p:txBody>
      </p:sp>
      <p:pic>
        <p:nvPicPr>
          <p:cNvPr id="6146" name="Picture 2" descr="D:\EastWest\Semesters\Summer-2012\CSE207\My-Lectures\11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206607" cy="49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4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Fig.11-14 Adjacent List</a:t>
            </a:r>
          </a:p>
        </p:txBody>
      </p:sp>
      <p:pic>
        <p:nvPicPr>
          <p:cNvPr id="7170" name="Picture 2" descr="D:\EastWest\Semesters\Summer-2012\CSE207\My-Lectures\11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12776"/>
            <a:ext cx="8820472" cy="472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3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Networks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 with weighted arcs –Weighted Graph</a:t>
            </a:r>
          </a:p>
          <a:p>
            <a:r>
              <a:rPr lang="en-GB" dirty="0" smtClean="0"/>
              <a:t>Fig.11-18</a:t>
            </a:r>
            <a:endParaRPr lang="en-GB" dirty="0"/>
          </a:p>
        </p:txBody>
      </p:sp>
      <p:pic>
        <p:nvPicPr>
          <p:cNvPr id="2050" name="Picture 2" descr="D:\EastWest\Semesters\Summer-2012\CSE207\My-Lectures\11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228"/>
            <a:ext cx="81534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57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Fig.11-19 Adjacency Matrix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3074" name="Picture 2" descr="D:\EastWest\Semesters\Summer-2012\CSE207\My-Lectures\11-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23275" cy="51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82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Terminology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rgbClr val="3D34F6"/>
                </a:solidFill>
              </a:rPr>
              <a:t>Graph</a:t>
            </a:r>
            <a:r>
              <a:rPr lang="en-GB" dirty="0" smtClean="0"/>
              <a:t> – A collection of</a:t>
            </a:r>
          </a:p>
          <a:p>
            <a:pPr lvl="1"/>
            <a:r>
              <a:rPr lang="en-GB" dirty="0" smtClean="0"/>
              <a:t>Nodes (Vertices)</a:t>
            </a:r>
          </a:p>
          <a:p>
            <a:pPr lvl="1"/>
            <a:r>
              <a:rPr lang="en-GB" dirty="0" smtClean="0"/>
              <a:t>Line segments (Edges)</a:t>
            </a:r>
          </a:p>
          <a:p>
            <a:r>
              <a:rPr lang="en-GB" dirty="0" smtClean="0"/>
              <a:t>Two different types of graphs</a:t>
            </a:r>
          </a:p>
          <a:p>
            <a:pPr lvl="1"/>
            <a:r>
              <a:rPr lang="en-GB" dirty="0" smtClean="0"/>
              <a:t>Directed</a:t>
            </a:r>
          </a:p>
          <a:p>
            <a:pPr lvl="1"/>
            <a:r>
              <a:rPr lang="en-GB" dirty="0" smtClean="0"/>
              <a:t>Undirected</a:t>
            </a:r>
            <a:endParaRPr lang="en-GB" dirty="0"/>
          </a:p>
        </p:txBody>
      </p:sp>
      <p:pic>
        <p:nvPicPr>
          <p:cNvPr id="2050" name="Picture 2" descr="D:\EastWest\Semesters\Summer-2012\CSE207\My-Lectures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10818"/>
            <a:ext cx="4737348" cy="30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2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Fig.11-19 Adjacency List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4098" name="Picture 2" descr="D:\EastWest\Semesters\Summer-2012\CSE207\My-Lectures\11-19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84784"/>
            <a:ext cx="8458200" cy="51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6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Minimum Spanning Tree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3D34F6"/>
                </a:solidFill>
              </a:rPr>
              <a:t>Spanning tree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tree containing all of the vertices in the </a:t>
            </a:r>
            <a:r>
              <a:rPr lang="en-GB" dirty="0" smtClean="0"/>
              <a:t>graph  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Minimum </a:t>
            </a:r>
            <a:r>
              <a:rPr lang="en-GB" dirty="0">
                <a:solidFill>
                  <a:srgbClr val="3D34F6"/>
                </a:solidFill>
              </a:rPr>
              <a:t>spanning tree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network such that the sum of its weights </a:t>
            </a:r>
            <a:r>
              <a:rPr lang="en-GB" dirty="0" smtClean="0"/>
              <a:t>are guaranteed </a:t>
            </a:r>
            <a:r>
              <a:rPr lang="en-GB" dirty="0"/>
              <a:t>to be minimal</a:t>
            </a:r>
          </a:p>
          <a:p>
            <a:r>
              <a:rPr lang="en-GB" dirty="0" smtClean="0"/>
              <a:t>Applications</a:t>
            </a:r>
            <a:endParaRPr lang="en-GB" dirty="0"/>
          </a:p>
          <a:p>
            <a:pPr lvl="1"/>
            <a:r>
              <a:rPr lang="en-GB" dirty="0" smtClean="0"/>
              <a:t>Given </a:t>
            </a:r>
            <a:r>
              <a:rPr lang="en-GB" dirty="0"/>
              <a:t>a network of computers, we could create </a:t>
            </a:r>
            <a:r>
              <a:rPr lang="en-GB" dirty="0" smtClean="0"/>
              <a:t>a tree </a:t>
            </a:r>
            <a:r>
              <a:rPr lang="en-GB" dirty="0"/>
              <a:t>that connects all of the computers.</a:t>
            </a:r>
          </a:p>
          <a:p>
            <a:pPr lvl="2"/>
            <a:r>
              <a:rPr lang="en-GB" dirty="0" smtClean="0"/>
              <a:t>Minimum </a:t>
            </a:r>
            <a:r>
              <a:rPr lang="en-GB" dirty="0"/>
              <a:t>spanning tree –shortest length of cable that </a:t>
            </a:r>
            <a:r>
              <a:rPr lang="en-GB" dirty="0" smtClean="0"/>
              <a:t>can be </a:t>
            </a:r>
            <a:r>
              <a:rPr lang="en-GB" dirty="0"/>
              <a:t>used to connect all the computers together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7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Minimum Spanning Tree (cont.)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5122" name="Picture 2" descr="D:\EastWest\Semesters\Summer-2012\CSE207\My-Lectures\11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1844824"/>
            <a:ext cx="7978776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8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Shortest Path Algorithm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Finding the shortest path between two vertices in </a:t>
            </a:r>
            <a:r>
              <a:rPr lang="en-GB" dirty="0" smtClean="0"/>
              <a:t>a network</a:t>
            </a:r>
            <a:endParaRPr lang="en-GB" dirty="0"/>
          </a:p>
          <a:p>
            <a:r>
              <a:rPr lang="en-GB" dirty="0" smtClean="0"/>
              <a:t>Application</a:t>
            </a:r>
            <a:r>
              <a:rPr lang="en-GB" dirty="0"/>
              <a:t>: to find the least expensive route </a:t>
            </a:r>
            <a:r>
              <a:rPr lang="en-GB" dirty="0" smtClean="0"/>
              <a:t>between home </a:t>
            </a:r>
            <a:r>
              <a:rPr lang="en-GB" dirty="0"/>
              <a:t>and our destination</a:t>
            </a:r>
          </a:p>
          <a:p>
            <a:r>
              <a:rPr lang="en-GB" dirty="0" smtClean="0"/>
              <a:t>Steps</a:t>
            </a:r>
            <a:endParaRPr lang="en-GB" dirty="0"/>
          </a:p>
          <a:p>
            <a:pPr marL="719138" lvl="1" indent="-319088" defTabSz="900113"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Insert </a:t>
            </a:r>
            <a:r>
              <a:rPr lang="en-GB" dirty="0"/>
              <a:t>the first vertex into the </a:t>
            </a:r>
            <a:r>
              <a:rPr lang="en-GB" dirty="0" smtClean="0"/>
              <a:t>tree</a:t>
            </a:r>
          </a:p>
          <a:p>
            <a:pPr marL="719138" lvl="1" indent="-319088">
              <a:buFont typeface="+mj-lt"/>
              <a:buAutoNum type="arabicPeriod"/>
            </a:pPr>
            <a:r>
              <a:rPr lang="en-GB" dirty="0" smtClean="0"/>
              <a:t>From </a:t>
            </a:r>
            <a:r>
              <a:rPr lang="en-GB" dirty="0"/>
              <a:t>every vertex already in the </a:t>
            </a:r>
            <a:r>
              <a:rPr lang="en-GB" dirty="0" smtClean="0"/>
              <a:t>tree</a:t>
            </a:r>
          </a:p>
          <a:p>
            <a:pPr marL="1119188" lvl="2" indent="-319088">
              <a:buFont typeface="+mj-lt"/>
              <a:buAutoNum type="arabicPeriod"/>
            </a:pPr>
            <a:r>
              <a:rPr lang="en-GB" dirty="0" smtClean="0"/>
              <a:t>Examine </a:t>
            </a:r>
            <a:r>
              <a:rPr lang="en-GB" dirty="0"/>
              <a:t>the total path length to </a:t>
            </a:r>
            <a:r>
              <a:rPr lang="en-GB" dirty="0" smtClean="0"/>
              <a:t>all </a:t>
            </a:r>
            <a:r>
              <a:rPr lang="en-GB" dirty="0"/>
              <a:t>adjacent vertices not in </a:t>
            </a:r>
            <a:r>
              <a:rPr lang="en-GB" dirty="0" smtClean="0"/>
              <a:t>the tree</a:t>
            </a:r>
          </a:p>
          <a:p>
            <a:pPr marL="1119188" lvl="2" indent="-319088">
              <a:buFont typeface="+mj-lt"/>
              <a:buAutoNum type="arabicPeriod"/>
            </a:pPr>
            <a:r>
              <a:rPr lang="en-GB" dirty="0" smtClean="0"/>
              <a:t>Select </a:t>
            </a:r>
            <a:r>
              <a:rPr lang="en-GB" dirty="0"/>
              <a:t>the edge with the minimum total path weight and insert </a:t>
            </a:r>
            <a:r>
              <a:rPr lang="en-GB" dirty="0" smtClean="0"/>
              <a:t>it into </a:t>
            </a:r>
            <a:r>
              <a:rPr lang="en-GB" dirty="0"/>
              <a:t>the </a:t>
            </a:r>
            <a:r>
              <a:rPr lang="en-GB" dirty="0" smtClean="0"/>
              <a:t>tree</a:t>
            </a:r>
          </a:p>
          <a:p>
            <a:pPr marL="719138" lvl="1" indent="-319088">
              <a:buFont typeface="+mj-lt"/>
              <a:buAutoNum type="arabicPeriod"/>
            </a:pPr>
            <a:r>
              <a:rPr lang="en-GB" dirty="0" smtClean="0"/>
              <a:t>Repeat </a:t>
            </a:r>
            <a:r>
              <a:rPr lang="en-GB" dirty="0"/>
              <a:t>Step 2 until all vertices are in the tree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1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Fig.11-22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6146" name="Picture 2" descr="D:\EastWest\Semesters\Summer-2012\CSE207\My-Lectures\11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844824"/>
            <a:ext cx="8267700" cy="46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1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Fig.11-22 (cont.)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7171" name="Picture 3" descr="D:\EastWest\Semesters\Summer-2012\CSE207\My-Lectures\11-22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00808"/>
            <a:ext cx="85248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Terminology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rgbClr val="3D34F6"/>
                </a:solidFill>
              </a:rPr>
              <a:t>Adjacent vertices </a:t>
            </a:r>
            <a:r>
              <a:rPr lang="en-GB" dirty="0" smtClean="0"/>
              <a:t>– two vertices having an edge between them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Path</a:t>
            </a:r>
            <a:r>
              <a:rPr lang="en-GB" dirty="0" smtClean="0"/>
              <a:t> – a sequence of vertices in which each vertex is adjacent to the next one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Cycle</a:t>
            </a:r>
            <a:r>
              <a:rPr lang="en-GB" dirty="0" smtClean="0"/>
              <a:t> – a path consisting of at least three vertices that starts and ends with the same vertex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Loop</a:t>
            </a:r>
            <a:r>
              <a:rPr lang="en-GB" dirty="0" smtClean="0"/>
              <a:t> </a:t>
            </a:r>
            <a:r>
              <a:rPr lang="en-GB" dirty="0" smtClean="0"/>
              <a:t>– a special case of cycle – a single arc begins and ends with same vertex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Connected</a:t>
            </a:r>
            <a:r>
              <a:rPr lang="en-GB" dirty="0" smtClean="0"/>
              <a:t> – two vertices having a path between them</a:t>
            </a:r>
          </a:p>
          <a:p>
            <a:pPr lvl="1"/>
            <a:r>
              <a:rPr lang="en-GB" dirty="0" smtClean="0"/>
              <a:t>Strongly connected – path from each vertex to every other vertex in the diagraph</a:t>
            </a:r>
          </a:p>
          <a:p>
            <a:pPr lvl="1"/>
            <a:r>
              <a:rPr lang="en-GB" dirty="0" smtClean="0"/>
              <a:t>Weakly connected – at least two vertices that are not connected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EastWest\Semesters\Summer-2012\CSE207\My-Lectures\1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9" y="656692"/>
            <a:ext cx="8523283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1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Operations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3D34F6"/>
                </a:solidFill>
              </a:rPr>
              <a:t>Add vertex</a:t>
            </a:r>
          </a:p>
          <a:p>
            <a:pPr lvl="1"/>
            <a:r>
              <a:rPr lang="en-GB" dirty="0" smtClean="0"/>
              <a:t>Inserting a new vertex 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Delete vertex</a:t>
            </a:r>
          </a:p>
          <a:p>
            <a:pPr lvl="1"/>
            <a:r>
              <a:rPr lang="en-GB" dirty="0" smtClean="0"/>
              <a:t>Remove all connecting edge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Add edge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Delete Edge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Find Vertex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Traverse Graph</a:t>
            </a:r>
          </a:p>
          <a:p>
            <a:pPr lvl="1"/>
            <a:r>
              <a:rPr lang="en-GB" dirty="0" smtClean="0"/>
              <a:t>Depth-first Traversal</a:t>
            </a:r>
          </a:p>
          <a:p>
            <a:pPr lvl="1"/>
            <a:r>
              <a:rPr lang="en-GB" dirty="0" smtClean="0"/>
              <a:t>Breadth-first Traversal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72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EastWest\Semesters\Summer-2012\CSE207\My-Lectures\11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" y="199612"/>
            <a:ext cx="8906513" cy="62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9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EastWest\Semesters\Summer-2012\CSE207\My-Lectures\11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4" y="512751"/>
            <a:ext cx="8922632" cy="58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0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Traversals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D34F6"/>
                </a:solidFill>
              </a:rPr>
              <a:t>New challenge </a:t>
            </a:r>
            <a:r>
              <a:rPr lang="en-GB" dirty="0" smtClean="0"/>
              <a:t>– a vertex in a graph having multiple parents</a:t>
            </a:r>
          </a:p>
          <a:p>
            <a:pPr lvl="1"/>
            <a:r>
              <a:rPr lang="en-GB" dirty="0" smtClean="0"/>
              <a:t>Possible to have different paths to a vertex</a:t>
            </a:r>
          </a:p>
          <a:p>
            <a:r>
              <a:rPr lang="en-GB" dirty="0" smtClean="0">
                <a:solidFill>
                  <a:srgbClr val="3D34F6"/>
                </a:solidFill>
              </a:rPr>
              <a:t>Goals</a:t>
            </a:r>
            <a:r>
              <a:rPr lang="en-GB" dirty="0" smtClean="0"/>
              <a:t> – to assure processing the data</a:t>
            </a:r>
          </a:p>
          <a:p>
            <a:pPr lvl="1"/>
            <a:r>
              <a:rPr lang="en-GB" dirty="0" smtClean="0"/>
              <a:t>To use a “visited flag”</a:t>
            </a:r>
          </a:p>
          <a:p>
            <a:pPr lvl="2"/>
            <a:r>
              <a:rPr lang="en-GB" dirty="0" smtClean="0"/>
              <a:t>Set all flags off initially</a:t>
            </a:r>
          </a:p>
          <a:p>
            <a:pPr lvl="2"/>
            <a:r>
              <a:rPr lang="en-GB" dirty="0" smtClean="0"/>
              <a:t>Set the flag of a vertex on when paying a visit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Depth-First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of a vertex’s </a:t>
            </a:r>
            <a:r>
              <a:rPr lang="en-GB" i="1" dirty="0" smtClean="0">
                <a:solidFill>
                  <a:srgbClr val="FF0000"/>
                </a:solidFill>
              </a:rPr>
              <a:t>descendants</a:t>
            </a:r>
            <a:r>
              <a:rPr lang="en-GB" dirty="0" smtClean="0"/>
              <a:t> </a:t>
            </a:r>
            <a:r>
              <a:rPr lang="en-GB" dirty="0"/>
              <a:t>are </a:t>
            </a:r>
            <a:r>
              <a:rPr lang="en-GB" dirty="0" smtClean="0"/>
              <a:t>processed before </a:t>
            </a:r>
            <a:r>
              <a:rPr lang="en-GB" dirty="0"/>
              <a:t>we move to an adjacent vertex.</a:t>
            </a:r>
          </a:p>
          <a:p>
            <a:r>
              <a:rPr lang="en-GB" dirty="0" smtClean="0"/>
              <a:t>Fig.12-8 </a:t>
            </a:r>
            <a:r>
              <a:rPr lang="en-GB" dirty="0" err="1"/>
              <a:t>Preorder</a:t>
            </a:r>
            <a:r>
              <a:rPr lang="en-GB" dirty="0"/>
              <a:t> traversal</a:t>
            </a:r>
          </a:p>
          <a:p>
            <a:r>
              <a:rPr lang="en-GB" dirty="0" smtClean="0"/>
              <a:t>Steps</a:t>
            </a:r>
            <a:endParaRPr lang="en-GB" dirty="0"/>
          </a:p>
          <a:p>
            <a:pPr lvl="1"/>
            <a:r>
              <a:rPr lang="en-GB" dirty="0" smtClean="0"/>
              <a:t>Process </a:t>
            </a:r>
            <a:r>
              <a:rPr lang="en-GB" dirty="0"/>
              <a:t>the </a:t>
            </a:r>
            <a:r>
              <a:rPr lang="en-GB" dirty="0">
                <a:solidFill>
                  <a:srgbClr val="003399"/>
                </a:solidFill>
              </a:rPr>
              <a:t>first vertex </a:t>
            </a:r>
            <a:r>
              <a:rPr lang="en-GB" dirty="0"/>
              <a:t>of the graph</a:t>
            </a:r>
          </a:p>
          <a:p>
            <a:pPr lvl="1"/>
            <a:r>
              <a:rPr lang="en-GB" dirty="0" smtClean="0"/>
              <a:t>Select </a:t>
            </a:r>
            <a:r>
              <a:rPr lang="en-GB" dirty="0">
                <a:solidFill>
                  <a:srgbClr val="003399"/>
                </a:solidFill>
              </a:rPr>
              <a:t>any vertex adjacent to the first vertex </a:t>
            </a:r>
            <a:r>
              <a:rPr lang="en-GB" dirty="0" smtClean="0"/>
              <a:t>and process</a:t>
            </a:r>
            <a:endParaRPr lang="en-GB" dirty="0"/>
          </a:p>
          <a:p>
            <a:pPr lvl="1"/>
            <a:r>
              <a:rPr lang="en-GB" dirty="0" smtClean="0"/>
              <a:t>Select </a:t>
            </a:r>
            <a:r>
              <a:rPr lang="en-GB" dirty="0"/>
              <a:t>and process </a:t>
            </a:r>
            <a:r>
              <a:rPr lang="en-GB" dirty="0">
                <a:solidFill>
                  <a:srgbClr val="003399"/>
                </a:solidFill>
              </a:rPr>
              <a:t>any adjacent vertex </a:t>
            </a:r>
            <a:r>
              <a:rPr lang="en-GB" dirty="0" smtClean="0"/>
              <a:t>until reaching </a:t>
            </a:r>
            <a:r>
              <a:rPr lang="en-GB" dirty="0"/>
              <a:t>a vertex with no adjacent vertex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CSE207, Dr. Shamim, EWU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B7F3-5EE5-4F9C-8B34-BA39DFF0BC1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8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223</TotalTime>
  <Words>708</Words>
  <Application>Microsoft Office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Terminology</vt:lpstr>
      <vt:lpstr>Terminology</vt:lpstr>
      <vt:lpstr>PowerPoint Presentation</vt:lpstr>
      <vt:lpstr>Operations</vt:lpstr>
      <vt:lpstr>PowerPoint Presentation</vt:lpstr>
      <vt:lpstr>PowerPoint Presentation</vt:lpstr>
      <vt:lpstr>Traversals</vt:lpstr>
      <vt:lpstr>Depth-First Traversal</vt:lpstr>
      <vt:lpstr>Fig.11-9 Depth First Traversal</vt:lpstr>
      <vt:lpstr>PowerPoint Presentation</vt:lpstr>
      <vt:lpstr>Breadth-First Traversal</vt:lpstr>
      <vt:lpstr>Fig.11-11 Breadth-First Traversal</vt:lpstr>
      <vt:lpstr>Fig.11-12 BFT with a Queue</vt:lpstr>
      <vt:lpstr>Graph Storage Structures</vt:lpstr>
      <vt:lpstr>Fig.11-13 Adjacent Matrix</vt:lpstr>
      <vt:lpstr>Fig.11-14 Adjacent List</vt:lpstr>
      <vt:lpstr>Networks</vt:lpstr>
      <vt:lpstr>Fig.11-19 Adjacency Matrix</vt:lpstr>
      <vt:lpstr>Fig.11-19 Adjacency List</vt:lpstr>
      <vt:lpstr>Minimum Spanning Tree</vt:lpstr>
      <vt:lpstr>Minimum Spanning Tree (cont.)</vt:lpstr>
      <vt:lpstr>Shortest Path Algorithm</vt:lpstr>
      <vt:lpstr>Fig.11-22</vt:lpstr>
      <vt:lpstr>Fig.11-22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</dc:creator>
  <cp:lastModifiedBy>Shamim</cp:lastModifiedBy>
  <cp:revision>13</cp:revision>
  <dcterms:created xsi:type="dcterms:W3CDTF">2012-07-14T19:05:08Z</dcterms:created>
  <dcterms:modified xsi:type="dcterms:W3CDTF">2012-07-21T15:26:32Z</dcterms:modified>
</cp:coreProperties>
</file>