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9" r:id="rId4"/>
    <p:sldId id="260" r:id="rId5"/>
    <p:sldId id="309" r:id="rId6"/>
    <p:sldId id="261" r:id="rId7"/>
    <p:sldId id="262" r:id="rId8"/>
    <p:sldId id="263" r:id="rId9"/>
    <p:sldId id="265" r:id="rId10"/>
    <p:sldId id="264" r:id="rId11"/>
    <p:sldId id="266" r:id="rId12"/>
    <p:sldId id="267" r:id="rId13"/>
    <p:sldId id="270" r:id="rId14"/>
    <p:sldId id="271" r:id="rId15"/>
    <p:sldId id="272" r:id="rId16"/>
    <p:sldId id="273" r:id="rId17"/>
    <p:sldId id="274" r:id="rId18"/>
    <p:sldId id="275" r:id="rId19"/>
    <p:sldId id="277"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B2CE3-F49B-453C-A1D7-762F07EF2151}"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715E0-579F-4AA8-9184-7117B3A80F0F}" type="slidenum">
              <a:rPr lang="en-US" smtClean="0"/>
              <a:t>‹#›</a:t>
            </a:fld>
            <a:endParaRPr lang="en-US"/>
          </a:p>
        </p:txBody>
      </p:sp>
    </p:spTree>
    <p:extLst>
      <p:ext uri="{BB962C8B-B14F-4D97-AF65-F5344CB8AC3E}">
        <p14:creationId xmlns:p14="http://schemas.microsoft.com/office/powerpoint/2010/main" val="264731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76EDF1-B8C3-4F93-A547-CB6D6DA17269}" type="slidenum">
              <a:rPr lang="en-US" smtClean="0"/>
              <a:pPr/>
              <a:t>57</a:t>
            </a:fld>
            <a:endParaRPr lang="en-US"/>
          </a:p>
        </p:txBody>
      </p:sp>
    </p:spTree>
    <p:extLst>
      <p:ext uri="{BB962C8B-B14F-4D97-AF65-F5344CB8AC3E}">
        <p14:creationId xmlns:p14="http://schemas.microsoft.com/office/powerpoint/2010/main" val="3970382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his </a:t>
            </a:r>
            <a:r>
              <a:rPr lang="en-US" dirty="0" err="1" smtClean="0"/>
              <a:t>nq</a:t>
            </a:r>
            <a:r>
              <a:rPr lang="en-US" baseline="0" dirty="0" smtClean="0"/>
              <a:t> problem has very high complexity, it is a crucial problem in algorithm. This this problem backtracking can be explained very easily.</a:t>
            </a:r>
            <a:endParaRPr lang="en-US" dirty="0"/>
          </a:p>
        </p:txBody>
      </p:sp>
      <p:sp>
        <p:nvSpPr>
          <p:cNvPr id="4" name="Slide Number Placeholder 3"/>
          <p:cNvSpPr>
            <a:spLocks noGrp="1"/>
          </p:cNvSpPr>
          <p:nvPr>
            <p:ph type="sldNum" sz="quarter" idx="10"/>
          </p:nvPr>
        </p:nvSpPr>
        <p:spPr/>
        <p:txBody>
          <a:bodyPr/>
          <a:lstStyle/>
          <a:p>
            <a:fld id="{0C76EDF1-B8C3-4F93-A547-CB6D6DA17269}" type="slidenum">
              <a:rPr lang="en-US" smtClean="0"/>
              <a:pPr/>
              <a:t>69</a:t>
            </a:fld>
            <a:endParaRPr lang="en-US"/>
          </a:p>
        </p:txBody>
      </p:sp>
    </p:spTree>
    <p:extLst>
      <p:ext uri="{BB962C8B-B14F-4D97-AF65-F5344CB8AC3E}">
        <p14:creationId xmlns:p14="http://schemas.microsoft.com/office/powerpoint/2010/main" val="410299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his </a:t>
            </a:r>
            <a:r>
              <a:rPr lang="en-US" dirty="0" err="1" smtClean="0"/>
              <a:t>nq</a:t>
            </a:r>
            <a:r>
              <a:rPr lang="en-US" baseline="0" dirty="0" smtClean="0"/>
              <a:t> problem has very high complexity, it is a crucial problem in algorithm. This this problem backtracking can be explained very easily.</a:t>
            </a:r>
            <a:endParaRPr lang="en-US" dirty="0"/>
          </a:p>
        </p:txBody>
      </p:sp>
      <p:sp>
        <p:nvSpPr>
          <p:cNvPr id="4" name="Slide Number Placeholder 3"/>
          <p:cNvSpPr>
            <a:spLocks noGrp="1"/>
          </p:cNvSpPr>
          <p:nvPr>
            <p:ph type="sldNum" sz="quarter" idx="10"/>
          </p:nvPr>
        </p:nvSpPr>
        <p:spPr/>
        <p:txBody>
          <a:bodyPr/>
          <a:lstStyle/>
          <a:p>
            <a:fld id="{0C76EDF1-B8C3-4F93-A547-CB6D6DA17269}" type="slidenum">
              <a:rPr lang="en-US" smtClean="0"/>
              <a:pPr/>
              <a:t>70</a:t>
            </a:fld>
            <a:endParaRPr lang="en-US"/>
          </a:p>
        </p:txBody>
      </p:sp>
    </p:spTree>
    <p:extLst>
      <p:ext uri="{BB962C8B-B14F-4D97-AF65-F5344CB8AC3E}">
        <p14:creationId xmlns:p14="http://schemas.microsoft.com/office/powerpoint/2010/main" val="3158670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his </a:t>
            </a:r>
            <a:r>
              <a:rPr lang="en-US" dirty="0" err="1" smtClean="0"/>
              <a:t>nq</a:t>
            </a:r>
            <a:r>
              <a:rPr lang="en-US" baseline="0" dirty="0" smtClean="0"/>
              <a:t> problem has very high complexity, it is a crucial problem in algorithm. This this problem backtracking can be explained very easily.</a:t>
            </a:r>
            <a:endParaRPr lang="en-US" dirty="0"/>
          </a:p>
        </p:txBody>
      </p:sp>
      <p:sp>
        <p:nvSpPr>
          <p:cNvPr id="4" name="Slide Number Placeholder 3"/>
          <p:cNvSpPr>
            <a:spLocks noGrp="1"/>
          </p:cNvSpPr>
          <p:nvPr>
            <p:ph type="sldNum" sz="quarter" idx="10"/>
          </p:nvPr>
        </p:nvSpPr>
        <p:spPr/>
        <p:txBody>
          <a:bodyPr/>
          <a:lstStyle/>
          <a:p>
            <a:fld id="{0C76EDF1-B8C3-4F93-A547-CB6D6DA17269}" type="slidenum">
              <a:rPr lang="en-US" smtClean="0"/>
              <a:pPr/>
              <a:t>71</a:t>
            </a:fld>
            <a:endParaRPr lang="en-US"/>
          </a:p>
        </p:txBody>
      </p:sp>
    </p:spTree>
    <p:extLst>
      <p:ext uri="{BB962C8B-B14F-4D97-AF65-F5344CB8AC3E}">
        <p14:creationId xmlns:p14="http://schemas.microsoft.com/office/powerpoint/2010/main" val="73786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76EDF1-B8C3-4F93-A547-CB6D6DA17269}" type="slidenum">
              <a:rPr lang="en-US" smtClean="0"/>
              <a:pPr/>
              <a:t>59</a:t>
            </a:fld>
            <a:endParaRPr lang="en-US"/>
          </a:p>
        </p:txBody>
      </p:sp>
    </p:spTree>
    <p:extLst>
      <p:ext uri="{BB962C8B-B14F-4D97-AF65-F5344CB8AC3E}">
        <p14:creationId xmlns:p14="http://schemas.microsoft.com/office/powerpoint/2010/main" val="358919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76EDF1-B8C3-4F93-A547-CB6D6DA17269}" type="slidenum">
              <a:rPr lang="en-US" smtClean="0"/>
              <a:pPr/>
              <a:t>60</a:t>
            </a:fld>
            <a:endParaRPr lang="en-US"/>
          </a:p>
        </p:txBody>
      </p:sp>
    </p:spTree>
    <p:extLst>
      <p:ext uri="{BB962C8B-B14F-4D97-AF65-F5344CB8AC3E}">
        <p14:creationId xmlns:p14="http://schemas.microsoft.com/office/powerpoint/2010/main" val="165866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N queen problems, at first a function called with the column numbers and it goes to N recursively. For each number of column it checks the N rows, and for each rows it checks if the placing queen is safe or not. When all the column finishes, if the solution is not efficient then the function will backtrack to the previous step. So the complexity of this will be exponential, and finally for the worst case the complexity can be O (n!). For N queen problems, at first a function called with the column numbers and it goes to N recursively. For each number of column it checks the N rows, and for each rows it checks if the placing queen is safe or not. When all the column finishes, if the solution is not efficient then the function will backtrack to the previous step. So the complexity of this will be exponential, and finally for the worst case the complexity can be O (n!).</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C76EDF1-B8C3-4F93-A547-CB6D6DA17269}" type="slidenum">
              <a:rPr lang="en-US" smtClean="0"/>
              <a:pPr/>
              <a:t>61</a:t>
            </a:fld>
            <a:endParaRPr lang="en-US"/>
          </a:p>
        </p:txBody>
      </p:sp>
    </p:spTree>
    <p:extLst>
      <p:ext uri="{BB962C8B-B14F-4D97-AF65-F5344CB8AC3E}">
        <p14:creationId xmlns:p14="http://schemas.microsoft.com/office/powerpoint/2010/main" val="188318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from the simulation, we can see it will try all possible permutation ... so the complexity is n!</a:t>
            </a:r>
            <a:endParaRPr lang="en-US" dirty="0"/>
          </a:p>
        </p:txBody>
      </p:sp>
      <p:sp>
        <p:nvSpPr>
          <p:cNvPr id="4" name="Slide Number Placeholder 3"/>
          <p:cNvSpPr>
            <a:spLocks noGrp="1"/>
          </p:cNvSpPr>
          <p:nvPr>
            <p:ph type="sldNum" sz="quarter" idx="10"/>
          </p:nvPr>
        </p:nvSpPr>
        <p:spPr/>
        <p:txBody>
          <a:bodyPr/>
          <a:lstStyle/>
          <a:p>
            <a:fld id="{0C76EDF1-B8C3-4F93-A547-CB6D6DA17269}" type="slidenum">
              <a:rPr lang="en-US" smtClean="0"/>
              <a:pPr/>
              <a:t>64</a:t>
            </a:fld>
            <a:endParaRPr lang="en-US"/>
          </a:p>
        </p:txBody>
      </p:sp>
    </p:spTree>
    <p:extLst>
      <p:ext uri="{BB962C8B-B14F-4D97-AF65-F5344CB8AC3E}">
        <p14:creationId xmlns:p14="http://schemas.microsoft.com/office/powerpoint/2010/main" val="152626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from the simulation, we can see it will try all possible permutation ... </a:t>
            </a:r>
            <a:r>
              <a:rPr lang="en-US" sz="1200" b="0" i="0" kern="1200" smtClean="0">
                <a:solidFill>
                  <a:schemeClr val="tx1"/>
                </a:solidFill>
                <a:latin typeface="+mn-lt"/>
                <a:ea typeface="+mn-ea"/>
                <a:cs typeface="+mn-cs"/>
              </a:rPr>
              <a:t>so the complexity is n!</a:t>
            </a:r>
            <a:endParaRPr lang="en-US"/>
          </a:p>
        </p:txBody>
      </p:sp>
      <p:sp>
        <p:nvSpPr>
          <p:cNvPr id="4" name="Slide Number Placeholder 3"/>
          <p:cNvSpPr>
            <a:spLocks noGrp="1"/>
          </p:cNvSpPr>
          <p:nvPr>
            <p:ph type="sldNum" sz="quarter" idx="10"/>
          </p:nvPr>
        </p:nvSpPr>
        <p:spPr/>
        <p:txBody>
          <a:bodyPr/>
          <a:lstStyle/>
          <a:p>
            <a:fld id="{0C76EDF1-B8C3-4F93-A547-CB6D6DA17269}" type="slidenum">
              <a:rPr lang="en-US" smtClean="0"/>
              <a:pPr/>
              <a:t>65</a:t>
            </a:fld>
            <a:endParaRPr lang="en-US"/>
          </a:p>
        </p:txBody>
      </p:sp>
    </p:spTree>
    <p:extLst>
      <p:ext uri="{BB962C8B-B14F-4D97-AF65-F5344CB8AC3E}">
        <p14:creationId xmlns:p14="http://schemas.microsoft.com/office/powerpoint/2010/main" val="2940953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from the simulation, we can see it will try all possible permutation ... </a:t>
            </a:r>
            <a:r>
              <a:rPr lang="en-US" sz="1200" b="0" i="0" kern="1200" smtClean="0">
                <a:solidFill>
                  <a:schemeClr val="tx1"/>
                </a:solidFill>
                <a:latin typeface="+mn-lt"/>
                <a:ea typeface="+mn-ea"/>
                <a:cs typeface="+mn-cs"/>
              </a:rPr>
              <a:t>so the complexity is n!</a:t>
            </a:r>
            <a:endParaRPr lang="en-US"/>
          </a:p>
        </p:txBody>
      </p:sp>
      <p:sp>
        <p:nvSpPr>
          <p:cNvPr id="4" name="Slide Number Placeholder 3"/>
          <p:cNvSpPr>
            <a:spLocks noGrp="1"/>
          </p:cNvSpPr>
          <p:nvPr>
            <p:ph type="sldNum" sz="quarter" idx="10"/>
          </p:nvPr>
        </p:nvSpPr>
        <p:spPr/>
        <p:txBody>
          <a:bodyPr/>
          <a:lstStyle/>
          <a:p>
            <a:fld id="{0C76EDF1-B8C3-4F93-A547-CB6D6DA17269}" type="slidenum">
              <a:rPr lang="en-US" smtClean="0"/>
              <a:pPr/>
              <a:t>66</a:t>
            </a:fld>
            <a:endParaRPr lang="en-US"/>
          </a:p>
        </p:txBody>
      </p:sp>
    </p:spTree>
    <p:extLst>
      <p:ext uri="{BB962C8B-B14F-4D97-AF65-F5344CB8AC3E}">
        <p14:creationId xmlns:p14="http://schemas.microsoft.com/office/powerpoint/2010/main" val="307756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from the simulation, we can see it will try all possible permutation ... </a:t>
            </a:r>
            <a:r>
              <a:rPr lang="en-US" sz="1200" b="0" i="0" kern="1200" smtClean="0">
                <a:solidFill>
                  <a:schemeClr val="tx1"/>
                </a:solidFill>
                <a:latin typeface="+mn-lt"/>
                <a:ea typeface="+mn-ea"/>
                <a:cs typeface="+mn-cs"/>
              </a:rPr>
              <a:t>so the complexity is n!</a:t>
            </a:r>
            <a:endParaRPr lang="en-US"/>
          </a:p>
        </p:txBody>
      </p:sp>
      <p:sp>
        <p:nvSpPr>
          <p:cNvPr id="4" name="Slide Number Placeholder 3"/>
          <p:cNvSpPr>
            <a:spLocks noGrp="1"/>
          </p:cNvSpPr>
          <p:nvPr>
            <p:ph type="sldNum" sz="quarter" idx="10"/>
          </p:nvPr>
        </p:nvSpPr>
        <p:spPr/>
        <p:txBody>
          <a:bodyPr/>
          <a:lstStyle/>
          <a:p>
            <a:fld id="{0C76EDF1-B8C3-4F93-A547-CB6D6DA17269}" type="slidenum">
              <a:rPr lang="en-US" smtClean="0"/>
              <a:pPr/>
              <a:t>67</a:t>
            </a:fld>
            <a:endParaRPr lang="en-US"/>
          </a:p>
        </p:txBody>
      </p:sp>
    </p:spTree>
    <p:extLst>
      <p:ext uri="{BB962C8B-B14F-4D97-AF65-F5344CB8AC3E}">
        <p14:creationId xmlns:p14="http://schemas.microsoft.com/office/powerpoint/2010/main" val="241089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from the simulation, we can see it will try all possible permutation ... </a:t>
            </a:r>
            <a:r>
              <a:rPr lang="en-US" sz="1200" b="0" i="0" kern="1200" smtClean="0">
                <a:solidFill>
                  <a:schemeClr val="tx1"/>
                </a:solidFill>
                <a:latin typeface="+mn-lt"/>
                <a:ea typeface="+mn-ea"/>
                <a:cs typeface="+mn-cs"/>
              </a:rPr>
              <a:t>so the complexity is n!</a:t>
            </a:r>
            <a:endParaRPr lang="en-US"/>
          </a:p>
        </p:txBody>
      </p:sp>
      <p:sp>
        <p:nvSpPr>
          <p:cNvPr id="4" name="Slide Number Placeholder 3"/>
          <p:cNvSpPr>
            <a:spLocks noGrp="1"/>
          </p:cNvSpPr>
          <p:nvPr>
            <p:ph type="sldNum" sz="quarter" idx="10"/>
          </p:nvPr>
        </p:nvSpPr>
        <p:spPr/>
        <p:txBody>
          <a:bodyPr/>
          <a:lstStyle/>
          <a:p>
            <a:fld id="{0C76EDF1-B8C3-4F93-A547-CB6D6DA17269}" type="slidenum">
              <a:rPr lang="en-US" smtClean="0"/>
              <a:pPr/>
              <a:t>68</a:t>
            </a:fld>
            <a:endParaRPr lang="en-US"/>
          </a:p>
        </p:txBody>
      </p:sp>
    </p:spTree>
    <p:extLst>
      <p:ext uri="{BB962C8B-B14F-4D97-AF65-F5344CB8AC3E}">
        <p14:creationId xmlns:p14="http://schemas.microsoft.com/office/powerpoint/2010/main" val="361252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00D851-0311-4EF8-8DDD-3E61ABBB68A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184024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0D851-0311-4EF8-8DDD-3E61ABBB68A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63957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0D851-0311-4EF8-8DDD-3E61ABBB68A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335589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0D851-0311-4EF8-8DDD-3E61ABBB68A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300780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00D851-0311-4EF8-8DDD-3E61ABBB68A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2781095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00D851-0311-4EF8-8DDD-3E61ABBB68A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90529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00D851-0311-4EF8-8DDD-3E61ABBB68A1}"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102948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00D851-0311-4EF8-8DDD-3E61ABBB68A1}"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225390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0D851-0311-4EF8-8DDD-3E61ABBB68A1}"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393325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0D851-0311-4EF8-8DDD-3E61ABBB68A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26315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0D851-0311-4EF8-8DDD-3E61ABBB68A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00025-2AAD-4C27-B724-86CE7FCF9D07}" type="slidenum">
              <a:rPr lang="en-US" smtClean="0"/>
              <a:t>‹#›</a:t>
            </a:fld>
            <a:endParaRPr lang="en-US"/>
          </a:p>
        </p:txBody>
      </p:sp>
    </p:spTree>
    <p:extLst>
      <p:ext uri="{BB962C8B-B14F-4D97-AF65-F5344CB8AC3E}">
        <p14:creationId xmlns:p14="http://schemas.microsoft.com/office/powerpoint/2010/main" val="421633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0D851-0311-4EF8-8DDD-3E61ABBB68A1}" type="datetimeFigureOut">
              <a:rPr lang="en-US" smtClean="0"/>
              <a:t>12/5/2017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00025-2AAD-4C27-B724-86CE7FCF9D07}" type="slidenum">
              <a:rPr lang="en-US" smtClean="0"/>
              <a:t>‹#›</a:t>
            </a:fld>
            <a:endParaRPr lang="en-US"/>
          </a:p>
        </p:txBody>
      </p:sp>
    </p:spTree>
    <p:extLst>
      <p:ext uri="{BB962C8B-B14F-4D97-AF65-F5344CB8AC3E}">
        <p14:creationId xmlns:p14="http://schemas.microsoft.com/office/powerpoint/2010/main" val="2856041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67405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a:t>
            </a:r>
            <a:r>
              <a:rPr lang="en-US" sz="5400" b="1" dirty="0" smtClean="0">
                <a:latin typeface="Times New Roman" panose="02020603050405020304" pitchFamily="18" charset="0"/>
                <a:cs typeface="Times New Roman" panose="02020603050405020304" pitchFamily="18" charset="0"/>
              </a:rPr>
              <a:t>N Queen Problem</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1814732"/>
            <a:ext cx="12192000" cy="5043268"/>
          </a:xfrm>
          <a:noFill/>
        </p:spPr>
        <p:txBody>
          <a:bodyPr>
            <a:normAutofit/>
          </a:bodyPr>
          <a:lstStyle/>
          <a:p>
            <a:pPr marL="914400" lvl="2" indent="0">
              <a:buNone/>
            </a:pPr>
            <a:r>
              <a:rPr lang="en-US" sz="3200" b="1" dirty="0" smtClean="0">
                <a:latin typeface="Times New Roman" panose="02020603050405020304" pitchFamily="18" charset="0"/>
                <a:cs typeface="Times New Roman" panose="02020603050405020304" pitchFamily="18" charset="0"/>
              </a:rPr>
              <a:t>Presented By:</a:t>
            </a:r>
          </a:p>
          <a:p>
            <a:pPr marL="914400" lvl="2" indent="0">
              <a:buNone/>
            </a:pPr>
            <a:r>
              <a:rPr lang="en-US" sz="2400" dirty="0" smtClean="0">
                <a:latin typeface="Times New Roman" panose="02020603050405020304" pitchFamily="18" charset="0"/>
                <a:cs typeface="Times New Roman" panose="02020603050405020304" pitchFamily="18" charset="0"/>
              </a:rPr>
              <a:t>Shaykh Siddique</a:t>
            </a:r>
          </a:p>
          <a:p>
            <a:pPr marL="914400" lvl="2" indent="0">
              <a:buNone/>
            </a:pPr>
            <a:r>
              <a:rPr lang="en-US" sz="2400" dirty="0" err="1" smtClean="0">
                <a:latin typeface="Times New Roman" panose="02020603050405020304" pitchFamily="18" charset="0"/>
                <a:cs typeface="Times New Roman" panose="02020603050405020304" pitchFamily="18" charset="0"/>
              </a:rPr>
              <a:t>Moname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Majumder</a:t>
            </a:r>
            <a:endParaRPr lang="en-US" sz="2400" dirty="0" smtClean="0">
              <a:latin typeface="Times New Roman" panose="02020603050405020304" pitchFamily="18" charset="0"/>
              <a:cs typeface="Times New Roman" panose="02020603050405020304" pitchFamily="18" charset="0"/>
            </a:endParaRPr>
          </a:p>
          <a:p>
            <a:pPr marL="914400" lvl="2" indent="0">
              <a:buNone/>
            </a:pPr>
            <a:r>
              <a:rPr lang="en-US" sz="2400" dirty="0" smtClean="0">
                <a:latin typeface="Times New Roman" panose="02020603050405020304" pitchFamily="18" charset="0"/>
                <a:cs typeface="Times New Roman" panose="02020603050405020304" pitchFamily="18" charset="0"/>
              </a:rPr>
              <a:t>Anika </a:t>
            </a:r>
            <a:r>
              <a:rPr lang="en-US" sz="2400" dirty="0" err="1" smtClean="0">
                <a:latin typeface="Times New Roman" panose="02020603050405020304" pitchFamily="18" charset="0"/>
                <a:cs typeface="Times New Roman" panose="02020603050405020304" pitchFamily="18" charset="0"/>
              </a:rPr>
              <a:t>Tabassum</a:t>
            </a:r>
            <a:endParaRPr lang="en-US" sz="2400" dirty="0">
              <a:latin typeface="Times New Roman" panose="02020603050405020304" pitchFamily="18" charset="0"/>
              <a:cs typeface="Times New Roman" panose="02020603050405020304" pitchFamily="18" charset="0"/>
            </a:endParaRPr>
          </a:p>
          <a:p>
            <a:pPr marL="914400" lvl="2" indent="0">
              <a:buNone/>
            </a:pPr>
            <a:r>
              <a:rPr lang="en-US" sz="2400" dirty="0" smtClean="0">
                <a:latin typeface="Times New Roman" panose="02020603050405020304" pitchFamily="18" charset="0"/>
                <a:cs typeface="Times New Roman" panose="02020603050405020304" pitchFamily="18" charset="0"/>
              </a:rPr>
              <a:t>Department of Computer Science and Engineering</a:t>
            </a:r>
          </a:p>
          <a:p>
            <a:pPr marL="914400" lvl="2" indent="0">
              <a:buNone/>
            </a:pPr>
            <a:r>
              <a:rPr lang="en-US" sz="2400" dirty="0" smtClean="0">
                <a:latin typeface="Times New Roman" panose="02020603050405020304" pitchFamily="18" charset="0"/>
                <a:cs typeface="Times New Roman" panose="02020603050405020304" pitchFamily="18" charset="0"/>
              </a:rPr>
              <a:t>East West University.</a:t>
            </a:r>
          </a:p>
        </p:txBody>
      </p:sp>
    </p:spTree>
    <p:extLst>
      <p:ext uri="{BB962C8B-B14F-4D97-AF65-F5344CB8AC3E}">
        <p14:creationId xmlns:p14="http://schemas.microsoft.com/office/powerpoint/2010/main" val="3386480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Applications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20524" y="1320801"/>
            <a:ext cx="9129485"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Board Game.</a:t>
            </a:r>
          </a:p>
          <a:p>
            <a:pPr marL="342900" indent="-342900">
              <a:buFont typeface="Wingdings" panose="05000000000000000000" pitchFamily="2" charset="2"/>
              <a:buChar char="§"/>
            </a:pPr>
            <a:r>
              <a:rPr lang="en-US" sz="2400" dirty="0" smtClean="0"/>
              <a:t>Applying in Game Developing.</a:t>
            </a:r>
          </a:p>
          <a:p>
            <a:pPr marL="342900" indent="-342900">
              <a:buFont typeface="Wingdings" panose="05000000000000000000" pitchFamily="2" charset="2"/>
              <a:buChar char="§"/>
            </a:pPr>
            <a:r>
              <a:rPr lang="en-US" sz="2400" dirty="0" smtClean="0"/>
              <a:t>Sudoku Solving.</a:t>
            </a:r>
          </a:p>
          <a:p>
            <a:pPr marL="342900" indent="-342900">
              <a:buFont typeface="Wingdings" panose="05000000000000000000" pitchFamily="2" charset="2"/>
              <a:buChar char="§"/>
            </a:pPr>
            <a:r>
              <a:rPr lang="en-US" sz="2400" dirty="0" smtClean="0"/>
              <a:t>A perfect example of backtracking problem.</a:t>
            </a:r>
          </a:p>
        </p:txBody>
      </p:sp>
      <p:pic>
        <p:nvPicPr>
          <p:cNvPr id="8194" name="Picture 2" descr="Image result for backtra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104" y="3462750"/>
            <a:ext cx="5459791" cy="2379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8198" name="Picture 6" descr="Image result for backtrac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6" y="3462750"/>
            <a:ext cx="2959382"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32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Algorithm</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27279" y="1249251"/>
            <a:ext cx="8281115" cy="707886"/>
          </a:xfrm>
          <a:prstGeom prst="rect">
            <a:avLst/>
          </a:prstGeom>
          <a:noFill/>
        </p:spPr>
        <p:txBody>
          <a:bodyPr wrap="square" rtlCol="0">
            <a:spAutoFit/>
          </a:bodyPr>
          <a:lstStyle/>
          <a:p>
            <a:pPr marL="342900" lvl="3" indent="-342900">
              <a:buFont typeface="Wingdings" panose="05000000000000000000" pitchFamily="2" charset="2"/>
              <a:buChar char="q"/>
            </a:pPr>
            <a:r>
              <a:rPr lang="en-US" sz="2200" dirty="0" err="1" smtClean="0">
                <a:latin typeface="Times New Roman" panose="02020603050405020304" pitchFamily="18" charset="0"/>
                <a:cs typeface="Times New Roman" panose="02020603050405020304" pitchFamily="18" charset="0"/>
              </a:rPr>
              <a:t>Pseudocode</a:t>
            </a:r>
            <a:endParaRPr lang="en-US" sz="2200" dirty="0" smtClean="0">
              <a:latin typeface="Times New Roman" panose="02020603050405020304" pitchFamily="18" charset="0"/>
              <a:cs typeface="Times New Roman" panose="02020603050405020304" pitchFamily="18" charset="0"/>
            </a:endParaRPr>
          </a:p>
          <a:p>
            <a:endParaRPr lang="en-US" dirty="0"/>
          </a:p>
        </p:txBody>
      </p:sp>
      <p:cxnSp>
        <p:nvCxnSpPr>
          <p:cNvPr id="7" name="Straight Connector 6"/>
          <p:cNvCxnSpPr/>
          <p:nvPr/>
        </p:nvCxnSpPr>
        <p:spPr>
          <a:xfrm>
            <a:off x="6297769" y="1790163"/>
            <a:ext cx="0" cy="5022761"/>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tretch>
            <a:fillRect/>
          </a:stretch>
        </p:blipFill>
        <p:spPr>
          <a:xfrm>
            <a:off x="6512596" y="2487122"/>
            <a:ext cx="5554908" cy="2818973"/>
          </a:xfrm>
          <a:prstGeom prst="rect">
            <a:avLst/>
          </a:prstGeom>
        </p:spPr>
      </p:pic>
      <p:pic>
        <p:nvPicPr>
          <p:cNvPr id="14" name="Picture 13"/>
          <p:cNvPicPr>
            <a:picLocks noChangeAspect="1"/>
          </p:cNvPicPr>
          <p:nvPr/>
        </p:nvPicPr>
        <p:blipFill>
          <a:blip r:embed="rId3"/>
          <a:stretch>
            <a:fillRect/>
          </a:stretch>
        </p:blipFill>
        <p:spPr>
          <a:xfrm>
            <a:off x="339010" y="1957137"/>
            <a:ext cx="5743933" cy="4430784"/>
          </a:xfrm>
          <a:prstGeom prst="rect">
            <a:avLst/>
          </a:prstGeom>
        </p:spPr>
      </p:pic>
    </p:spTree>
    <p:extLst>
      <p:ext uri="{BB962C8B-B14F-4D97-AF65-F5344CB8AC3E}">
        <p14:creationId xmlns:p14="http://schemas.microsoft.com/office/powerpoint/2010/main" val="3363474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373861762"/>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sp>
        <p:nvSpPr>
          <p:cNvPr id="10" name="Up Arrow 9"/>
          <p:cNvSpPr/>
          <p:nvPr/>
        </p:nvSpPr>
        <p:spPr>
          <a:xfrm>
            <a:off x="2086377"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2099255"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(0, </a:t>
            </a:r>
            <a:r>
              <a:rPr lang="en-US" b="1" dirty="0">
                <a:solidFill>
                  <a:srgbClr val="FF0000"/>
                </a:solidFill>
              </a:rPr>
              <a:t>0</a:t>
            </a:r>
            <a:r>
              <a:rPr lang="en-US" b="1" dirty="0" smtClean="0">
                <a:solidFill>
                  <a:srgbClr val="FF0000"/>
                </a:solidFill>
              </a:rPr>
              <a:t>) </a:t>
            </a:r>
          </a:p>
        </p:txBody>
      </p:sp>
      <p:cxnSp>
        <p:nvCxnSpPr>
          <p:cNvPr id="20" name="Straight Arrow Connector 19"/>
          <p:cNvCxnSpPr/>
          <p:nvPr/>
        </p:nvCxnSpPr>
        <p:spPr>
          <a:xfrm flipH="1">
            <a:off x="7042597" y="3232592"/>
            <a:ext cx="2152918"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431628" y="3039414"/>
            <a:ext cx="2635876" cy="369332"/>
          </a:xfrm>
          <a:prstGeom prst="rect">
            <a:avLst/>
          </a:prstGeom>
          <a:noFill/>
        </p:spPr>
        <p:txBody>
          <a:bodyPr wrap="square" rtlCol="0">
            <a:spAutoFit/>
          </a:bodyPr>
          <a:lstStyle/>
          <a:p>
            <a:r>
              <a:rPr lang="en-US" dirty="0" smtClean="0">
                <a:solidFill>
                  <a:schemeClr val="accent1">
                    <a:lumMod val="50000"/>
                  </a:schemeClr>
                </a:solidFill>
              </a:rPr>
              <a:t>Safe movement</a:t>
            </a:r>
            <a:endParaRPr lang="en-US" b="1" dirty="0" smtClean="0">
              <a:solidFill>
                <a:schemeClr val="accent1">
                  <a:lumMod val="50000"/>
                </a:schemeClr>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083475408"/>
              </p:ext>
            </p:extLst>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graphicFrame>
        <p:nvGraphicFramePr>
          <p:cNvPr id="26" name="Table 25"/>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Tree>
    <p:extLst>
      <p:ext uri="{BB962C8B-B14F-4D97-AF65-F5344CB8AC3E}">
        <p14:creationId xmlns:p14="http://schemas.microsoft.com/office/powerpoint/2010/main" val="1172824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717621191"/>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sp>
        <p:nvSpPr>
          <p:cNvPr id="10" name="Up Arrow 9"/>
          <p:cNvSpPr/>
          <p:nvPr/>
        </p:nvSpPr>
        <p:spPr>
          <a:xfrm>
            <a:off x="2086377"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2099255"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Move a queen to </a:t>
            </a:r>
            <a:r>
              <a:rPr lang="en-US" b="1" dirty="0" smtClean="0">
                <a:solidFill>
                  <a:srgbClr val="FF0000"/>
                </a:solidFill>
              </a:rPr>
              <a:t>(0, 0) </a:t>
            </a:r>
          </a:p>
        </p:txBody>
      </p:sp>
      <p:graphicFrame>
        <p:nvGraphicFramePr>
          <p:cNvPr id="13" name="Table 12"/>
          <p:cNvGraphicFramePr>
            <a:graphicFrameLocks noGrp="1"/>
          </p:cNvGraphicFramePr>
          <p:nvPr>
            <p:extLst>
              <p:ext uri="{D42A27DB-BD31-4B8C-83A1-F6EECF244321}">
                <p14:modId xmlns:p14="http://schemas.microsoft.com/office/powerpoint/2010/main" val="3083475408"/>
              </p:ext>
            </p:extLst>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graphicFrame>
        <p:nvGraphicFramePr>
          <p:cNvPr id="14" name="Table 13"/>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Tree>
    <p:extLst>
      <p:ext uri="{BB962C8B-B14F-4D97-AF65-F5344CB8AC3E}">
        <p14:creationId xmlns:p14="http://schemas.microsoft.com/office/powerpoint/2010/main" val="2814845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641080242"/>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sp>
        <p:nvSpPr>
          <p:cNvPr id="10" name="Up Arrow 9"/>
          <p:cNvSpPr/>
          <p:nvPr/>
        </p:nvSpPr>
        <p:spPr>
          <a:xfrm>
            <a:off x="2614409"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2099255"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(0, 1). </a:t>
            </a:r>
          </a:p>
        </p:txBody>
      </p:sp>
      <p:cxnSp>
        <p:nvCxnSpPr>
          <p:cNvPr id="11" name="Straight Arrow Connector 10"/>
          <p:cNvCxnSpPr/>
          <p:nvPr/>
        </p:nvCxnSpPr>
        <p:spPr>
          <a:xfrm flipH="1">
            <a:off x="7611415" y="3219713"/>
            <a:ext cx="17386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431628" y="3039414"/>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083475408"/>
              </p:ext>
            </p:extLst>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graphicFrame>
        <p:nvGraphicFramePr>
          <p:cNvPr id="18" name="Table 17"/>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Tree>
    <p:extLst>
      <p:ext uri="{BB962C8B-B14F-4D97-AF65-F5344CB8AC3E}">
        <p14:creationId xmlns:p14="http://schemas.microsoft.com/office/powerpoint/2010/main" val="2234978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950025860"/>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sp>
        <p:nvSpPr>
          <p:cNvPr id="10" name="Up Arrow 9"/>
          <p:cNvSpPr/>
          <p:nvPr/>
        </p:nvSpPr>
        <p:spPr>
          <a:xfrm>
            <a:off x="2614409"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2614414"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(1, 1). </a:t>
            </a:r>
          </a:p>
        </p:txBody>
      </p:sp>
      <p:cxnSp>
        <p:nvCxnSpPr>
          <p:cNvPr id="11" name="Straight Arrow Connector 10"/>
          <p:cNvCxnSpPr/>
          <p:nvPr/>
        </p:nvCxnSpPr>
        <p:spPr>
          <a:xfrm flipH="1">
            <a:off x="7611415" y="3567446"/>
            <a:ext cx="17386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405870" y="3361389"/>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083475408"/>
              </p:ext>
            </p:extLst>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graphicFrame>
        <p:nvGraphicFramePr>
          <p:cNvPr id="17" name="Table 16"/>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Tree>
    <p:extLst>
      <p:ext uri="{BB962C8B-B14F-4D97-AF65-F5344CB8AC3E}">
        <p14:creationId xmlns:p14="http://schemas.microsoft.com/office/powerpoint/2010/main" val="1513201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685705577"/>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2258344409"/>
              </p:ext>
            </p:extLst>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14409"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1730596064"/>
              </p:ext>
            </p:extLst>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116695"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(2, 1). </a:t>
            </a:r>
          </a:p>
        </p:txBody>
      </p:sp>
      <p:sp>
        <p:nvSpPr>
          <p:cNvPr id="14" name="TextBox 13"/>
          <p:cNvSpPr txBox="1"/>
          <p:nvPr/>
        </p:nvSpPr>
        <p:spPr>
          <a:xfrm>
            <a:off x="9431628" y="3756268"/>
            <a:ext cx="2635876" cy="369332"/>
          </a:xfrm>
          <a:prstGeom prst="rect">
            <a:avLst/>
          </a:prstGeom>
          <a:noFill/>
        </p:spPr>
        <p:txBody>
          <a:bodyPr wrap="square" rtlCol="0">
            <a:spAutoFit/>
          </a:bodyPr>
          <a:lstStyle/>
          <a:p>
            <a:r>
              <a:rPr lang="en-US" dirty="0" smtClean="0">
                <a:solidFill>
                  <a:srgbClr val="FF0000"/>
                </a:solidFill>
              </a:rPr>
              <a:t>Safe movement</a:t>
            </a:r>
            <a:endParaRPr lang="en-US" b="1" dirty="0" smtClean="0">
              <a:solidFill>
                <a:srgbClr val="FF0000"/>
              </a:solidFill>
            </a:endParaRPr>
          </a:p>
        </p:txBody>
      </p:sp>
      <p:cxnSp>
        <p:nvCxnSpPr>
          <p:cNvPr id="13" name="Straight Arrow Connector 12"/>
          <p:cNvCxnSpPr/>
          <p:nvPr/>
        </p:nvCxnSpPr>
        <p:spPr>
          <a:xfrm flipH="1">
            <a:off x="7660788" y="3940934"/>
            <a:ext cx="176654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655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076890014"/>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14409"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116695"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Move a queen to </a:t>
            </a:r>
            <a:r>
              <a:rPr lang="en-US" b="1" dirty="0" smtClean="0">
                <a:solidFill>
                  <a:srgbClr val="FF0000"/>
                </a:solidFill>
              </a:rPr>
              <a:t>(2, 1) </a:t>
            </a:r>
          </a:p>
        </p:txBody>
      </p:sp>
    </p:spTree>
    <p:extLst>
      <p:ext uri="{BB962C8B-B14F-4D97-AF65-F5344CB8AC3E}">
        <p14:creationId xmlns:p14="http://schemas.microsoft.com/office/powerpoint/2010/main" val="3693257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29565"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112142"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(0, 2). </a:t>
            </a:r>
          </a:p>
        </p:txBody>
      </p:sp>
      <p:cxnSp>
        <p:nvCxnSpPr>
          <p:cNvPr id="11" name="Straight Arrow Connector 10"/>
          <p:cNvCxnSpPr/>
          <p:nvPr/>
        </p:nvCxnSpPr>
        <p:spPr>
          <a:xfrm flipH="1">
            <a:off x="8165204" y="3219713"/>
            <a:ext cx="113334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298546" y="3039414"/>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890717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29565"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27296"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(1, 2). </a:t>
            </a:r>
          </a:p>
        </p:txBody>
      </p:sp>
      <p:cxnSp>
        <p:nvCxnSpPr>
          <p:cNvPr id="11" name="Straight Arrow Connector 10"/>
          <p:cNvCxnSpPr/>
          <p:nvPr/>
        </p:nvCxnSpPr>
        <p:spPr>
          <a:xfrm flipH="1">
            <a:off x="8165204" y="3580325"/>
            <a:ext cx="113334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298546" y="3361387"/>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3207411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Overview</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1294228"/>
            <a:ext cx="12192000" cy="5563772"/>
          </a:xfrm>
          <a:noFill/>
        </p:spPr>
        <p:txBody>
          <a:bodyPr>
            <a:normAutofit/>
          </a:bodyPr>
          <a:lstStyle/>
          <a:p>
            <a:pPr lvl="2">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Introduction</a:t>
            </a:r>
          </a:p>
          <a:p>
            <a:pPr lvl="3">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What is N Queen problem</a:t>
            </a:r>
            <a:endParaRPr lang="en-US" sz="22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asic Requirements</a:t>
            </a:r>
          </a:p>
          <a:p>
            <a:pPr lvl="3">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Applications</a:t>
            </a:r>
          </a:p>
          <a:p>
            <a:pPr lvl="3">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Use of N Queen problem</a:t>
            </a:r>
            <a:endParaRPr lang="en-US" sz="22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Algorithm</a:t>
            </a:r>
          </a:p>
          <a:p>
            <a:pPr lvl="3">
              <a:buFont typeface="Wingdings" panose="05000000000000000000" pitchFamily="2" charset="2"/>
              <a:buChar char="Ø"/>
            </a:pPr>
            <a:r>
              <a:rPr lang="en-US" sz="2200" dirty="0" err="1" smtClean="0">
                <a:latin typeface="Times New Roman" panose="02020603050405020304" pitchFamily="18" charset="0"/>
                <a:cs typeface="Times New Roman" panose="02020603050405020304" pitchFamily="18" charset="0"/>
              </a:rPr>
              <a:t>Pseudocode</a:t>
            </a:r>
            <a:endParaRPr lang="en-US" sz="22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How does it works (simulation)</a:t>
            </a:r>
          </a:p>
          <a:p>
            <a:pPr lvl="2">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Conclusions</a:t>
            </a:r>
          </a:p>
          <a:p>
            <a:pPr marL="1371600" lvl="3" indent="0">
              <a:buNone/>
            </a:pPr>
            <a:endParaRPr lang="en-US" sz="22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617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29565"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116697"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(2, 2). </a:t>
            </a:r>
          </a:p>
        </p:txBody>
      </p:sp>
      <p:cxnSp>
        <p:nvCxnSpPr>
          <p:cNvPr id="11" name="Straight Arrow Connector 10"/>
          <p:cNvCxnSpPr/>
          <p:nvPr/>
        </p:nvCxnSpPr>
        <p:spPr>
          <a:xfrm flipH="1">
            <a:off x="8165204" y="3940937"/>
            <a:ext cx="113334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298546" y="3734874"/>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1871169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29565"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606087"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(3, 2). </a:t>
            </a:r>
          </a:p>
        </p:txBody>
      </p:sp>
      <p:cxnSp>
        <p:nvCxnSpPr>
          <p:cNvPr id="11" name="Straight Arrow Connector 10"/>
          <p:cNvCxnSpPr/>
          <p:nvPr/>
        </p:nvCxnSpPr>
        <p:spPr>
          <a:xfrm flipH="1">
            <a:off x="8165204" y="4314427"/>
            <a:ext cx="113334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298546" y="4095486"/>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3812250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29565"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27296"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p Arrow 1"/>
          <p:cNvSpPr/>
          <p:nvPr/>
        </p:nvSpPr>
        <p:spPr>
          <a:xfrm>
            <a:off x="7920507" y="4546239"/>
            <a:ext cx="296214" cy="4893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17842" y="5267458"/>
            <a:ext cx="5273899" cy="707886"/>
          </a:xfrm>
          <a:prstGeom prst="rect">
            <a:avLst/>
          </a:prstGeom>
          <a:noFill/>
        </p:spPr>
        <p:txBody>
          <a:bodyPr wrap="square" rtlCol="0">
            <a:spAutoFit/>
          </a:bodyPr>
          <a:lstStyle/>
          <a:p>
            <a:r>
              <a:rPr lang="en-US" sz="2000" dirty="0" smtClean="0">
                <a:solidFill>
                  <a:srgbClr val="FF0000"/>
                </a:solidFill>
              </a:rPr>
              <a:t>Function cannot move a Queen for this column.</a:t>
            </a:r>
          </a:p>
          <a:p>
            <a:r>
              <a:rPr lang="en-US" sz="2000" dirty="0" smtClean="0">
                <a:solidFill>
                  <a:srgbClr val="FF0000"/>
                </a:solidFill>
              </a:rPr>
              <a:t>So it will return by backtracking.</a:t>
            </a:r>
            <a:endParaRPr lang="en-US" sz="2000" dirty="0">
              <a:solidFill>
                <a:srgbClr val="FF0000"/>
              </a:solidFill>
            </a:endParaRPr>
          </a:p>
        </p:txBody>
      </p:sp>
    </p:spTree>
    <p:extLst>
      <p:ext uri="{BB962C8B-B14F-4D97-AF65-F5344CB8AC3E}">
        <p14:creationId xmlns:p14="http://schemas.microsoft.com/office/powerpoint/2010/main" val="3697187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018324158"/>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14405"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116694"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Return to position </a:t>
            </a:r>
            <a:r>
              <a:rPr lang="en-US" b="1" dirty="0" smtClean="0">
                <a:solidFill>
                  <a:srgbClr val="FF0000"/>
                </a:solidFill>
              </a:rPr>
              <a:t>(0, 2). </a:t>
            </a:r>
          </a:p>
        </p:txBody>
      </p:sp>
      <p:cxnSp>
        <p:nvCxnSpPr>
          <p:cNvPr id="13" name="Straight Arrow Connector 12"/>
          <p:cNvCxnSpPr/>
          <p:nvPr/>
        </p:nvCxnSpPr>
        <p:spPr>
          <a:xfrm flipH="1">
            <a:off x="7585655" y="3940939"/>
            <a:ext cx="18030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88699" y="3617773"/>
            <a:ext cx="2524259" cy="646331"/>
          </a:xfrm>
          <a:prstGeom prst="rect">
            <a:avLst/>
          </a:prstGeom>
          <a:noFill/>
        </p:spPr>
        <p:txBody>
          <a:bodyPr wrap="square" rtlCol="0">
            <a:spAutoFit/>
          </a:bodyPr>
          <a:lstStyle/>
          <a:p>
            <a:r>
              <a:rPr lang="en-US" dirty="0" smtClean="0">
                <a:solidFill>
                  <a:srgbClr val="FF0000"/>
                </a:solidFill>
              </a:rPr>
              <a:t>Not efficient movement.</a:t>
            </a:r>
          </a:p>
          <a:p>
            <a:r>
              <a:rPr lang="en-US" dirty="0" smtClean="0">
                <a:solidFill>
                  <a:srgbClr val="FF0000"/>
                </a:solidFill>
              </a:rPr>
              <a:t>Remove this queen.</a:t>
            </a:r>
            <a:endParaRPr lang="en-US" dirty="0">
              <a:solidFill>
                <a:srgbClr val="FF0000"/>
              </a:solidFill>
            </a:endParaRPr>
          </a:p>
        </p:txBody>
      </p:sp>
    </p:spTree>
    <p:extLst>
      <p:ext uri="{BB962C8B-B14F-4D97-AF65-F5344CB8AC3E}">
        <p14:creationId xmlns:p14="http://schemas.microsoft.com/office/powerpoint/2010/main" val="3418937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462419033"/>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14405"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606096"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(3, 1). </a:t>
            </a:r>
          </a:p>
        </p:txBody>
      </p:sp>
      <p:cxnSp>
        <p:nvCxnSpPr>
          <p:cNvPr id="18" name="Straight Arrow Connector 17"/>
          <p:cNvCxnSpPr/>
          <p:nvPr/>
        </p:nvCxnSpPr>
        <p:spPr>
          <a:xfrm flipH="1">
            <a:off x="7596393" y="4301543"/>
            <a:ext cx="176654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328596" y="4091122"/>
            <a:ext cx="2635876" cy="369332"/>
          </a:xfrm>
          <a:prstGeom prst="rect">
            <a:avLst/>
          </a:prstGeom>
          <a:noFill/>
        </p:spPr>
        <p:txBody>
          <a:bodyPr wrap="square" rtlCol="0">
            <a:spAutoFit/>
          </a:bodyPr>
          <a:lstStyle/>
          <a:p>
            <a:r>
              <a:rPr lang="en-US" dirty="0" smtClean="0">
                <a:solidFill>
                  <a:srgbClr val="FF0000"/>
                </a:solidFill>
              </a:rPr>
              <a:t>Safe movement</a:t>
            </a:r>
            <a:endParaRPr lang="en-US" b="1" dirty="0" smtClean="0">
              <a:solidFill>
                <a:srgbClr val="FF0000"/>
              </a:solidFill>
            </a:endParaRPr>
          </a:p>
        </p:txBody>
      </p:sp>
    </p:spTree>
    <p:extLst>
      <p:ext uri="{BB962C8B-B14F-4D97-AF65-F5344CB8AC3E}">
        <p14:creationId xmlns:p14="http://schemas.microsoft.com/office/powerpoint/2010/main" val="128906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183916967"/>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14405"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606096"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Move a queen to </a:t>
            </a:r>
            <a:r>
              <a:rPr lang="en-US" b="1" dirty="0" smtClean="0">
                <a:solidFill>
                  <a:srgbClr val="FF0000"/>
                </a:solidFill>
              </a:rPr>
              <a:t>(3, 1) </a:t>
            </a:r>
          </a:p>
        </p:txBody>
      </p:sp>
    </p:spTree>
    <p:extLst>
      <p:ext uri="{BB962C8B-B14F-4D97-AF65-F5344CB8AC3E}">
        <p14:creationId xmlns:p14="http://schemas.microsoft.com/office/powerpoint/2010/main" val="2023138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0380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086391"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a:t>
            </a:r>
            <a:r>
              <a:rPr lang="en-US" b="1" dirty="0" smtClean="0">
                <a:solidFill>
                  <a:srgbClr val="FF0000"/>
                </a:solidFill>
              </a:rPr>
              <a:t>(0, </a:t>
            </a:r>
            <a:r>
              <a:rPr lang="en-US" b="1" dirty="0">
                <a:solidFill>
                  <a:srgbClr val="FF0000"/>
                </a:solidFill>
              </a:rPr>
              <a:t>2</a:t>
            </a:r>
            <a:r>
              <a:rPr lang="en-US" b="1" dirty="0" smtClean="0">
                <a:solidFill>
                  <a:srgbClr val="FF0000"/>
                </a:solidFill>
              </a:rPr>
              <a:t>) </a:t>
            </a:r>
          </a:p>
        </p:txBody>
      </p:sp>
      <p:cxnSp>
        <p:nvCxnSpPr>
          <p:cNvPr id="11" name="Straight Arrow Connector 10"/>
          <p:cNvCxnSpPr/>
          <p:nvPr/>
        </p:nvCxnSpPr>
        <p:spPr>
          <a:xfrm flipH="1">
            <a:off x="8178085" y="3219718"/>
            <a:ext cx="124925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427335" y="3035052"/>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1818845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0380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14424"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a:t>
            </a:r>
            <a:r>
              <a:rPr lang="en-US" b="1" dirty="0" smtClean="0">
                <a:solidFill>
                  <a:srgbClr val="FF0000"/>
                </a:solidFill>
              </a:rPr>
              <a:t>(1, 2) </a:t>
            </a:r>
          </a:p>
        </p:txBody>
      </p:sp>
      <p:cxnSp>
        <p:nvCxnSpPr>
          <p:cNvPr id="17" name="Straight Arrow Connector 16"/>
          <p:cNvCxnSpPr/>
          <p:nvPr/>
        </p:nvCxnSpPr>
        <p:spPr>
          <a:xfrm flipH="1">
            <a:off x="8163069" y="3567450"/>
            <a:ext cx="105820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264201" y="3357028"/>
            <a:ext cx="2635876" cy="369332"/>
          </a:xfrm>
          <a:prstGeom prst="rect">
            <a:avLst/>
          </a:prstGeom>
          <a:noFill/>
        </p:spPr>
        <p:txBody>
          <a:bodyPr wrap="square" rtlCol="0">
            <a:spAutoFit/>
          </a:bodyPr>
          <a:lstStyle/>
          <a:p>
            <a:r>
              <a:rPr lang="en-US" dirty="0" smtClean="0">
                <a:solidFill>
                  <a:srgbClr val="FF0000"/>
                </a:solidFill>
              </a:rPr>
              <a:t>Safe movement</a:t>
            </a:r>
            <a:endParaRPr lang="en-US" b="1" dirty="0" smtClean="0">
              <a:solidFill>
                <a:srgbClr val="FF0000"/>
              </a:solidFill>
            </a:endParaRPr>
          </a:p>
        </p:txBody>
      </p:sp>
    </p:spTree>
    <p:extLst>
      <p:ext uri="{BB962C8B-B14F-4D97-AF65-F5344CB8AC3E}">
        <p14:creationId xmlns:p14="http://schemas.microsoft.com/office/powerpoint/2010/main" val="969034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834907692"/>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0380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14424"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Move a queen to </a:t>
            </a:r>
            <a:r>
              <a:rPr lang="en-US" b="1" dirty="0" smtClean="0">
                <a:solidFill>
                  <a:srgbClr val="FF0000"/>
                </a:solidFill>
              </a:rPr>
              <a:t>(1, 2) </a:t>
            </a:r>
          </a:p>
        </p:txBody>
      </p:sp>
    </p:spTree>
    <p:extLst>
      <p:ext uri="{BB962C8B-B14F-4D97-AF65-F5344CB8AC3E}">
        <p14:creationId xmlns:p14="http://schemas.microsoft.com/office/powerpoint/2010/main" val="482653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593204"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125025"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a:t>
            </a:r>
            <a:r>
              <a:rPr lang="en-US" b="1" dirty="0" smtClean="0">
                <a:solidFill>
                  <a:srgbClr val="FF0000"/>
                </a:solidFill>
              </a:rPr>
              <a:t>(0, </a:t>
            </a:r>
            <a:r>
              <a:rPr lang="en-US" b="1" dirty="0">
                <a:solidFill>
                  <a:srgbClr val="FF0000"/>
                </a:solidFill>
              </a:rPr>
              <a:t>3</a:t>
            </a:r>
            <a:r>
              <a:rPr lang="en-US" b="1" dirty="0" smtClean="0">
                <a:solidFill>
                  <a:srgbClr val="FF0000"/>
                </a:solidFill>
              </a:rPr>
              <a:t>) </a:t>
            </a:r>
          </a:p>
        </p:txBody>
      </p:sp>
      <p:cxnSp>
        <p:nvCxnSpPr>
          <p:cNvPr id="14" name="Straight Arrow Connector 13"/>
          <p:cNvCxnSpPr/>
          <p:nvPr/>
        </p:nvCxnSpPr>
        <p:spPr>
          <a:xfrm flipH="1">
            <a:off x="8744754" y="3219718"/>
            <a:ext cx="75985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65972" y="3035052"/>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2308226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Problem Definition</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1294228"/>
            <a:ext cx="12192000" cy="5563772"/>
          </a:xfrm>
          <a:noFill/>
        </p:spPr>
        <p:txBody>
          <a:bodyPr>
            <a:normAutofit/>
          </a:bodyPr>
          <a:lstStyle/>
          <a:p>
            <a:pPr lvl="3">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The N Queen is the problem of placing N chess queens on an N×N chessboard so that no two queens attack each other.</a:t>
            </a:r>
          </a:p>
          <a:p>
            <a:pPr lvl="3">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Queen can attack on the same row , same column or diagonally.</a:t>
            </a:r>
            <a:endParaRPr lang="en-US" sz="2200" dirty="0">
              <a:latin typeface="Times New Roman" panose="02020603050405020304" pitchFamily="18" charset="0"/>
              <a:cs typeface="Times New Roman" panose="02020603050405020304" pitchFamily="18" charset="0"/>
            </a:endParaRPr>
          </a:p>
          <a:p>
            <a:pPr marL="1371600" lvl="3" indent="0">
              <a:buNone/>
            </a:pPr>
            <a:endParaRPr lang="en-US" sz="2200" dirty="0" smtClean="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028" name="Picture 4" descr="Image result for n queen chess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066" y="2556559"/>
            <a:ext cx="4094918" cy="40949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528473" y="3959745"/>
            <a:ext cx="1365383" cy="0"/>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H="1">
            <a:off x="1776656" y="3959745"/>
            <a:ext cx="995623" cy="0"/>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3169104" y="4359632"/>
            <a:ext cx="0" cy="16991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18354" y="4347598"/>
            <a:ext cx="1282700" cy="1282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310916" y="3131393"/>
            <a:ext cx="464206" cy="4772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516700" y="3064308"/>
            <a:ext cx="601662" cy="6016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897517" y="4359632"/>
            <a:ext cx="874763" cy="8747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169104" y="3064308"/>
            <a:ext cx="0" cy="4730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43310" y="3876059"/>
            <a:ext cx="2607480" cy="400110"/>
          </a:xfrm>
          <a:prstGeom prst="rect">
            <a:avLst/>
          </a:prstGeom>
          <a:noFill/>
        </p:spPr>
        <p:txBody>
          <a:bodyPr wrap="square" rtlCol="0">
            <a:spAutoFit/>
          </a:bodyPr>
          <a:lstStyle/>
          <a:p>
            <a:r>
              <a:rPr lang="en-US" sz="2000" dirty="0" smtClean="0">
                <a:solidFill>
                  <a:srgbClr val="FF0000"/>
                </a:solidFill>
              </a:rPr>
              <a:t>Queen’s attacking line</a:t>
            </a:r>
            <a:endParaRPr lang="en-US" sz="2000" dirty="0">
              <a:solidFill>
                <a:srgbClr val="FF0000"/>
              </a:solidFill>
            </a:endParaRPr>
          </a:p>
        </p:txBody>
      </p:sp>
      <p:pic>
        <p:nvPicPr>
          <p:cNvPr id="42" name="Picture 6" descr="Image result for wrong n-quee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116" y="3131393"/>
            <a:ext cx="3246446" cy="324644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rot="18818066">
            <a:off x="7594402" y="4401053"/>
            <a:ext cx="4310801" cy="523220"/>
          </a:xfrm>
          <a:prstGeom prst="rect">
            <a:avLst/>
          </a:prstGeom>
          <a:noFill/>
        </p:spPr>
        <p:txBody>
          <a:bodyPr wrap="square" rtlCol="0">
            <a:spAutoFit/>
          </a:bodyPr>
          <a:lstStyle/>
          <a:p>
            <a:r>
              <a:rPr lang="en-US" sz="2800" dirty="0" smtClean="0">
                <a:solidFill>
                  <a:srgbClr val="FF0000"/>
                </a:solidFill>
              </a:rPr>
              <a:t>Wrong placement of Queen</a:t>
            </a:r>
            <a:endParaRPr lang="en-US" sz="2800" dirty="0">
              <a:solidFill>
                <a:srgbClr val="FF0000"/>
              </a:solidFill>
            </a:endParaRPr>
          </a:p>
        </p:txBody>
      </p:sp>
    </p:spTree>
    <p:extLst>
      <p:ext uri="{BB962C8B-B14F-4D97-AF65-F5344CB8AC3E}">
        <p14:creationId xmlns:p14="http://schemas.microsoft.com/office/powerpoint/2010/main" val="341328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593204"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40179"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a:t>
            </a:r>
            <a:r>
              <a:rPr lang="en-US" b="1" dirty="0" smtClean="0">
                <a:solidFill>
                  <a:srgbClr val="FF0000"/>
                </a:solidFill>
              </a:rPr>
              <a:t>(1, </a:t>
            </a:r>
            <a:r>
              <a:rPr lang="en-US" b="1" dirty="0">
                <a:solidFill>
                  <a:srgbClr val="FF0000"/>
                </a:solidFill>
              </a:rPr>
              <a:t>3</a:t>
            </a:r>
            <a:r>
              <a:rPr lang="en-US" b="1" dirty="0" smtClean="0">
                <a:solidFill>
                  <a:srgbClr val="FF0000"/>
                </a:solidFill>
              </a:rPr>
              <a:t>) </a:t>
            </a:r>
          </a:p>
        </p:txBody>
      </p:sp>
      <p:cxnSp>
        <p:nvCxnSpPr>
          <p:cNvPr id="14" name="Straight Arrow Connector 13"/>
          <p:cNvCxnSpPr/>
          <p:nvPr/>
        </p:nvCxnSpPr>
        <p:spPr>
          <a:xfrm flipH="1">
            <a:off x="8744754" y="3580328"/>
            <a:ext cx="75985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65972" y="3382785"/>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25109802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593204"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116703"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a:t>
            </a:r>
            <a:r>
              <a:rPr lang="en-US" b="1" dirty="0" smtClean="0">
                <a:solidFill>
                  <a:srgbClr val="FF0000"/>
                </a:solidFill>
              </a:rPr>
              <a:t>(2, </a:t>
            </a:r>
            <a:r>
              <a:rPr lang="en-US" b="1" dirty="0">
                <a:solidFill>
                  <a:srgbClr val="FF0000"/>
                </a:solidFill>
              </a:rPr>
              <a:t>3</a:t>
            </a:r>
            <a:r>
              <a:rPr lang="en-US" b="1" dirty="0" smtClean="0">
                <a:solidFill>
                  <a:srgbClr val="FF0000"/>
                </a:solidFill>
              </a:rPr>
              <a:t>) </a:t>
            </a:r>
          </a:p>
        </p:txBody>
      </p:sp>
      <p:cxnSp>
        <p:nvCxnSpPr>
          <p:cNvPr id="14" name="Straight Arrow Connector 13"/>
          <p:cNvCxnSpPr/>
          <p:nvPr/>
        </p:nvCxnSpPr>
        <p:spPr>
          <a:xfrm flipH="1">
            <a:off x="8744754" y="3953819"/>
            <a:ext cx="75985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65972" y="3769153"/>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4223231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593204"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606099"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a:t>
            </a:r>
            <a:r>
              <a:rPr lang="en-US" b="1" dirty="0" smtClean="0">
                <a:solidFill>
                  <a:srgbClr val="FF0000"/>
                </a:solidFill>
              </a:rPr>
              <a:t>(3, </a:t>
            </a:r>
            <a:r>
              <a:rPr lang="en-US" b="1" dirty="0">
                <a:solidFill>
                  <a:srgbClr val="FF0000"/>
                </a:solidFill>
              </a:rPr>
              <a:t>3</a:t>
            </a:r>
            <a:r>
              <a:rPr lang="en-US" b="1" dirty="0" smtClean="0">
                <a:solidFill>
                  <a:srgbClr val="FF0000"/>
                </a:solidFill>
              </a:rPr>
              <a:t>) </a:t>
            </a:r>
          </a:p>
        </p:txBody>
      </p:sp>
      <p:cxnSp>
        <p:nvCxnSpPr>
          <p:cNvPr id="14" name="Straight Arrow Connector 13"/>
          <p:cNvCxnSpPr/>
          <p:nvPr/>
        </p:nvCxnSpPr>
        <p:spPr>
          <a:xfrm flipH="1">
            <a:off x="8744754" y="4301550"/>
            <a:ext cx="75985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65972" y="4104007"/>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1112803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593204"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606099"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8538698" y="4546239"/>
            <a:ext cx="296214" cy="4893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917842" y="5267458"/>
            <a:ext cx="5273899" cy="707886"/>
          </a:xfrm>
          <a:prstGeom prst="rect">
            <a:avLst/>
          </a:prstGeom>
          <a:noFill/>
        </p:spPr>
        <p:txBody>
          <a:bodyPr wrap="square" rtlCol="0">
            <a:spAutoFit/>
          </a:bodyPr>
          <a:lstStyle/>
          <a:p>
            <a:r>
              <a:rPr lang="en-US" sz="2000" dirty="0" smtClean="0">
                <a:solidFill>
                  <a:srgbClr val="FF0000"/>
                </a:solidFill>
              </a:rPr>
              <a:t>Function cannot move a Queen for this column.</a:t>
            </a:r>
          </a:p>
          <a:p>
            <a:r>
              <a:rPr lang="en-US" sz="2000" dirty="0" smtClean="0">
                <a:solidFill>
                  <a:srgbClr val="FF0000"/>
                </a:solidFill>
              </a:rPr>
              <a:t>So it will return by backtracking.</a:t>
            </a:r>
            <a:endParaRPr lang="en-US" sz="2000" dirty="0">
              <a:solidFill>
                <a:srgbClr val="FF0000"/>
              </a:solidFill>
            </a:endParaRPr>
          </a:p>
        </p:txBody>
      </p:sp>
    </p:spTree>
    <p:extLst>
      <p:ext uri="{BB962C8B-B14F-4D97-AF65-F5344CB8AC3E}">
        <p14:creationId xmlns:p14="http://schemas.microsoft.com/office/powerpoint/2010/main" val="766908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680612907"/>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16681"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14425"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8165206" y="3580331"/>
            <a:ext cx="133940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78851" y="3270040"/>
            <a:ext cx="2524259" cy="646331"/>
          </a:xfrm>
          <a:prstGeom prst="rect">
            <a:avLst/>
          </a:prstGeom>
          <a:noFill/>
        </p:spPr>
        <p:txBody>
          <a:bodyPr wrap="square" rtlCol="0">
            <a:spAutoFit/>
          </a:bodyPr>
          <a:lstStyle/>
          <a:p>
            <a:r>
              <a:rPr lang="en-US" dirty="0" smtClean="0">
                <a:solidFill>
                  <a:srgbClr val="FF0000"/>
                </a:solidFill>
              </a:rPr>
              <a:t>Not efficient movement.</a:t>
            </a:r>
          </a:p>
          <a:p>
            <a:r>
              <a:rPr lang="en-US" dirty="0" smtClean="0">
                <a:solidFill>
                  <a:srgbClr val="FF0000"/>
                </a:solidFill>
              </a:rPr>
              <a:t>Remove this queen.</a:t>
            </a:r>
            <a:endParaRPr lang="en-US" dirty="0">
              <a:solidFill>
                <a:srgbClr val="FF0000"/>
              </a:solidFill>
            </a:endParaRPr>
          </a:p>
        </p:txBody>
      </p:sp>
      <p:sp>
        <p:nvSpPr>
          <p:cNvPr id="21" name="TextBox 20"/>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Return to position </a:t>
            </a:r>
            <a:r>
              <a:rPr lang="en-US" b="1" dirty="0" smtClean="0">
                <a:solidFill>
                  <a:srgbClr val="FF0000"/>
                </a:solidFill>
              </a:rPr>
              <a:t>(1, </a:t>
            </a:r>
            <a:r>
              <a:rPr lang="en-US" b="1" dirty="0">
                <a:solidFill>
                  <a:srgbClr val="FF0000"/>
                </a:solidFill>
              </a:rPr>
              <a:t>2</a:t>
            </a:r>
            <a:r>
              <a:rPr lang="en-US" b="1" dirty="0" smtClean="0">
                <a:solidFill>
                  <a:srgbClr val="FF0000"/>
                </a:solidFill>
              </a:rPr>
              <a:t>). </a:t>
            </a:r>
          </a:p>
        </p:txBody>
      </p:sp>
    </p:spTree>
    <p:extLst>
      <p:ext uri="{BB962C8B-B14F-4D97-AF65-F5344CB8AC3E}">
        <p14:creationId xmlns:p14="http://schemas.microsoft.com/office/powerpoint/2010/main" val="1411560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373976337"/>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16688"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103827"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8165206" y="3953821"/>
            <a:ext cx="133940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465972" y="3769155"/>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
        <p:nvSpPr>
          <p:cNvPr id="18" name="TextBox 17"/>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a:t>
            </a:r>
            <a:r>
              <a:rPr lang="en-US" b="1" dirty="0" smtClean="0">
                <a:solidFill>
                  <a:srgbClr val="FF0000"/>
                </a:solidFill>
              </a:rPr>
              <a:t>(2, 2) </a:t>
            </a:r>
          </a:p>
        </p:txBody>
      </p:sp>
    </p:spTree>
    <p:extLst>
      <p:ext uri="{BB962C8B-B14F-4D97-AF65-F5344CB8AC3E}">
        <p14:creationId xmlns:p14="http://schemas.microsoft.com/office/powerpoint/2010/main" val="1937038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373976337"/>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16688"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593228"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8165206" y="4314431"/>
            <a:ext cx="133940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465972" y="4104009"/>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
        <p:nvSpPr>
          <p:cNvPr id="18" name="TextBox 17"/>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a:t>
            </a:r>
            <a:r>
              <a:rPr lang="en-US" b="1" dirty="0" smtClean="0">
                <a:solidFill>
                  <a:srgbClr val="FF0000"/>
                </a:solidFill>
              </a:rPr>
              <a:t>(3, 2) </a:t>
            </a:r>
          </a:p>
        </p:txBody>
      </p:sp>
    </p:spTree>
    <p:extLst>
      <p:ext uri="{BB962C8B-B14F-4D97-AF65-F5344CB8AC3E}">
        <p14:creationId xmlns:p14="http://schemas.microsoft.com/office/powerpoint/2010/main" val="11933260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16688"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593228"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7946270" y="4546239"/>
            <a:ext cx="296214" cy="4893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892084" y="5087152"/>
            <a:ext cx="5273899" cy="707886"/>
          </a:xfrm>
          <a:prstGeom prst="rect">
            <a:avLst/>
          </a:prstGeom>
          <a:noFill/>
        </p:spPr>
        <p:txBody>
          <a:bodyPr wrap="square" rtlCol="0">
            <a:spAutoFit/>
          </a:bodyPr>
          <a:lstStyle/>
          <a:p>
            <a:r>
              <a:rPr lang="en-US" sz="2000" dirty="0" smtClean="0">
                <a:solidFill>
                  <a:srgbClr val="FF0000"/>
                </a:solidFill>
              </a:rPr>
              <a:t>Function cannot move a Queen for this column.</a:t>
            </a:r>
          </a:p>
          <a:p>
            <a:r>
              <a:rPr lang="en-US" sz="2000" dirty="0" smtClean="0">
                <a:solidFill>
                  <a:srgbClr val="FF0000"/>
                </a:solidFill>
              </a:rPr>
              <a:t>So it will return by backtracking.</a:t>
            </a:r>
            <a:endParaRPr lang="en-US" sz="2000" dirty="0">
              <a:solidFill>
                <a:srgbClr val="FF0000"/>
              </a:solidFill>
            </a:endParaRPr>
          </a:p>
        </p:txBody>
      </p:sp>
    </p:spTree>
    <p:extLst>
      <p:ext uri="{BB962C8B-B14F-4D97-AF65-F5344CB8AC3E}">
        <p14:creationId xmlns:p14="http://schemas.microsoft.com/office/powerpoint/2010/main" val="32385576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20485491"/>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40165"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593228"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7611411" y="4314432"/>
            <a:ext cx="162274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350061" y="3978378"/>
            <a:ext cx="2524259" cy="646331"/>
          </a:xfrm>
          <a:prstGeom prst="rect">
            <a:avLst/>
          </a:prstGeom>
          <a:noFill/>
        </p:spPr>
        <p:txBody>
          <a:bodyPr wrap="square" rtlCol="0">
            <a:spAutoFit/>
          </a:bodyPr>
          <a:lstStyle/>
          <a:p>
            <a:r>
              <a:rPr lang="en-US" dirty="0" smtClean="0">
                <a:solidFill>
                  <a:srgbClr val="FF0000"/>
                </a:solidFill>
              </a:rPr>
              <a:t>Not efficient movement.</a:t>
            </a:r>
          </a:p>
          <a:p>
            <a:r>
              <a:rPr lang="en-US" dirty="0" smtClean="0">
                <a:solidFill>
                  <a:srgbClr val="FF0000"/>
                </a:solidFill>
              </a:rPr>
              <a:t>Remove this queen.</a:t>
            </a:r>
            <a:endParaRPr lang="en-US" dirty="0">
              <a:solidFill>
                <a:srgbClr val="FF0000"/>
              </a:solidFill>
            </a:endParaRPr>
          </a:p>
        </p:txBody>
      </p:sp>
      <p:sp>
        <p:nvSpPr>
          <p:cNvPr id="18" name="TextBox 17"/>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Return to position </a:t>
            </a:r>
            <a:r>
              <a:rPr lang="en-US" b="1" dirty="0" smtClean="0">
                <a:solidFill>
                  <a:srgbClr val="FF0000"/>
                </a:solidFill>
              </a:rPr>
              <a:t>(3, 1). </a:t>
            </a:r>
          </a:p>
        </p:txBody>
      </p:sp>
    </p:spTree>
    <p:extLst>
      <p:ext uri="{BB962C8B-B14F-4D97-AF65-F5344CB8AC3E}">
        <p14:creationId xmlns:p14="http://schemas.microsoft.com/office/powerpoint/2010/main" val="2916026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48916177"/>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40168"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593228"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7379600" y="4546239"/>
            <a:ext cx="296214" cy="4893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892084" y="5087152"/>
            <a:ext cx="5273899" cy="707886"/>
          </a:xfrm>
          <a:prstGeom prst="rect">
            <a:avLst/>
          </a:prstGeom>
          <a:noFill/>
        </p:spPr>
        <p:txBody>
          <a:bodyPr wrap="square" rtlCol="0">
            <a:spAutoFit/>
          </a:bodyPr>
          <a:lstStyle/>
          <a:p>
            <a:r>
              <a:rPr lang="en-US" sz="2000" dirty="0" smtClean="0">
                <a:solidFill>
                  <a:srgbClr val="FF0000"/>
                </a:solidFill>
              </a:rPr>
              <a:t>Function cannot move a Queen for this column.</a:t>
            </a:r>
          </a:p>
          <a:p>
            <a:r>
              <a:rPr lang="en-US" sz="2000" dirty="0" smtClean="0">
                <a:solidFill>
                  <a:srgbClr val="FF0000"/>
                </a:solidFill>
              </a:rPr>
              <a:t>So it will return by backtracking.</a:t>
            </a:r>
            <a:endParaRPr lang="en-US" sz="2000" dirty="0">
              <a:solidFill>
                <a:srgbClr val="FF0000"/>
              </a:solidFill>
            </a:endParaRPr>
          </a:p>
        </p:txBody>
      </p:sp>
    </p:spTree>
    <p:extLst>
      <p:ext uri="{BB962C8B-B14F-4D97-AF65-F5344CB8AC3E}">
        <p14:creationId xmlns:p14="http://schemas.microsoft.com/office/powerpoint/2010/main" val="2441394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Problem Definition</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1294228"/>
            <a:ext cx="12192000" cy="5563772"/>
          </a:xfrm>
          <a:noFill/>
        </p:spPr>
        <p:txBody>
          <a:bodyPr>
            <a:normAutofit/>
          </a:bodyPr>
          <a:lstStyle/>
          <a:p>
            <a:pPr lvl="3">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The N Queen is the problem of placing N chess queens on an N×N chessboard so that no two queens attack each other.</a:t>
            </a:r>
          </a:p>
          <a:p>
            <a:pPr lvl="3">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Queen can attack on the same row , same column or diagonally.</a:t>
            </a:r>
          </a:p>
          <a:p>
            <a:pPr lvl="3">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There could be many valid ways to fill a N×N chessboard.</a:t>
            </a:r>
          </a:p>
          <a:p>
            <a:pPr marL="1371600" lvl="3" indent="0">
              <a:buNone/>
            </a:pPr>
            <a:endParaRPr lang="en-US" sz="2200" dirty="0">
              <a:latin typeface="Times New Roman" panose="02020603050405020304" pitchFamily="18" charset="0"/>
              <a:cs typeface="Times New Roman" panose="02020603050405020304" pitchFamily="18" charset="0"/>
            </a:endParaRPr>
          </a:p>
          <a:p>
            <a:pPr marL="1371600" lvl="3" indent="0">
              <a:buNone/>
            </a:pPr>
            <a:endParaRPr lang="en-US" sz="2200" dirty="0" smtClean="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291154" y="4581618"/>
            <a:ext cx="3311245" cy="400110"/>
          </a:xfrm>
          <a:prstGeom prst="rect">
            <a:avLst/>
          </a:prstGeom>
          <a:noFill/>
        </p:spPr>
        <p:txBody>
          <a:bodyPr wrap="square" rtlCol="0">
            <a:spAutoFit/>
          </a:bodyPr>
          <a:lstStyle/>
          <a:p>
            <a:r>
              <a:rPr lang="en-US" sz="2000" dirty="0" smtClean="0">
                <a:solidFill>
                  <a:srgbClr val="FF0000"/>
                </a:solidFill>
              </a:rPr>
              <a:t>8 </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a:solidFill>
                  <a:srgbClr val="FF0000"/>
                </a:solidFill>
              </a:rPr>
              <a:t>8</a:t>
            </a:r>
            <a:r>
              <a:rPr lang="en-US" sz="2000" dirty="0" smtClean="0">
                <a:solidFill>
                  <a:srgbClr val="FF0000"/>
                </a:solidFill>
              </a:rPr>
              <a:t> Chessboard</a:t>
            </a:r>
            <a:endParaRPr lang="en-US" sz="2000" dirty="0">
              <a:solidFill>
                <a:srgbClr val="FF0000"/>
              </a:solidFill>
            </a:endParaRPr>
          </a:p>
        </p:txBody>
      </p:sp>
      <p:pic>
        <p:nvPicPr>
          <p:cNvPr id="2056" name="Picture 8" descr="Image result for n-queen problem animated"/>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60790" y="2859664"/>
            <a:ext cx="4235903" cy="38440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48636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696005299"/>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11213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125036"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7031864" y="3219730"/>
            <a:ext cx="209925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247029" y="2883676"/>
            <a:ext cx="2524259" cy="646331"/>
          </a:xfrm>
          <a:prstGeom prst="rect">
            <a:avLst/>
          </a:prstGeom>
          <a:noFill/>
        </p:spPr>
        <p:txBody>
          <a:bodyPr wrap="square" rtlCol="0">
            <a:spAutoFit/>
          </a:bodyPr>
          <a:lstStyle/>
          <a:p>
            <a:r>
              <a:rPr lang="en-US" dirty="0" smtClean="0">
                <a:solidFill>
                  <a:srgbClr val="FF0000"/>
                </a:solidFill>
              </a:rPr>
              <a:t>Not efficient movement.</a:t>
            </a:r>
          </a:p>
          <a:p>
            <a:r>
              <a:rPr lang="en-US" dirty="0" smtClean="0">
                <a:solidFill>
                  <a:srgbClr val="FF0000"/>
                </a:solidFill>
              </a:rPr>
              <a:t>Remove this queen.</a:t>
            </a:r>
            <a:endParaRPr lang="en-US" dirty="0">
              <a:solidFill>
                <a:srgbClr val="FF0000"/>
              </a:solidFill>
            </a:endParaRPr>
          </a:p>
        </p:txBody>
      </p:sp>
      <p:sp>
        <p:nvSpPr>
          <p:cNvPr id="18" name="TextBox 17"/>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Return to position </a:t>
            </a:r>
            <a:r>
              <a:rPr lang="en-US" b="1" dirty="0" smtClean="0">
                <a:solidFill>
                  <a:srgbClr val="FF0000"/>
                </a:solidFill>
              </a:rPr>
              <a:t>(0, </a:t>
            </a:r>
            <a:r>
              <a:rPr lang="en-US" b="1" dirty="0">
                <a:solidFill>
                  <a:srgbClr val="FF0000"/>
                </a:solidFill>
              </a:rPr>
              <a:t>0</a:t>
            </a:r>
            <a:r>
              <a:rPr lang="en-US" b="1" dirty="0" smtClean="0">
                <a:solidFill>
                  <a:srgbClr val="FF0000"/>
                </a:solidFill>
              </a:rPr>
              <a:t>). </a:t>
            </a:r>
          </a:p>
        </p:txBody>
      </p:sp>
    </p:spTree>
    <p:extLst>
      <p:ext uri="{BB962C8B-B14F-4D97-AF65-F5344CB8AC3E}">
        <p14:creationId xmlns:p14="http://schemas.microsoft.com/office/powerpoint/2010/main" val="32561275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790109464"/>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11213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27312"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7042597" y="3593204"/>
            <a:ext cx="2152918"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(1, </a:t>
            </a:r>
            <a:r>
              <a:rPr lang="en-US" b="1" dirty="0">
                <a:solidFill>
                  <a:srgbClr val="FF0000"/>
                </a:solidFill>
              </a:rPr>
              <a:t>0</a:t>
            </a:r>
            <a:r>
              <a:rPr lang="en-US" b="1" dirty="0" smtClean="0">
                <a:solidFill>
                  <a:srgbClr val="FF0000"/>
                </a:solidFill>
              </a:rPr>
              <a:t>) </a:t>
            </a:r>
          </a:p>
        </p:txBody>
      </p:sp>
      <p:sp>
        <p:nvSpPr>
          <p:cNvPr id="20" name="TextBox 19"/>
          <p:cNvSpPr txBox="1"/>
          <p:nvPr/>
        </p:nvSpPr>
        <p:spPr>
          <a:xfrm>
            <a:off x="9199807" y="3387144"/>
            <a:ext cx="2635876" cy="369332"/>
          </a:xfrm>
          <a:prstGeom prst="rect">
            <a:avLst/>
          </a:prstGeom>
          <a:noFill/>
        </p:spPr>
        <p:txBody>
          <a:bodyPr wrap="square" rtlCol="0">
            <a:spAutoFit/>
          </a:bodyPr>
          <a:lstStyle/>
          <a:p>
            <a:r>
              <a:rPr lang="en-US" dirty="0" smtClean="0">
                <a:solidFill>
                  <a:srgbClr val="FF0000"/>
                </a:solidFill>
              </a:rPr>
              <a:t>Safe movement</a:t>
            </a:r>
            <a:endParaRPr lang="en-US" b="1" dirty="0" smtClean="0">
              <a:solidFill>
                <a:srgbClr val="FF0000"/>
              </a:solidFill>
            </a:endParaRPr>
          </a:p>
        </p:txBody>
      </p:sp>
    </p:spTree>
    <p:extLst>
      <p:ext uri="{BB962C8B-B14F-4D97-AF65-F5344CB8AC3E}">
        <p14:creationId xmlns:p14="http://schemas.microsoft.com/office/powerpoint/2010/main" val="19276186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97393767"/>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1441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125033"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(0, 1) </a:t>
            </a:r>
          </a:p>
        </p:txBody>
      </p:sp>
      <p:cxnSp>
        <p:nvCxnSpPr>
          <p:cNvPr id="13" name="Straight Arrow Connector 12"/>
          <p:cNvCxnSpPr/>
          <p:nvPr/>
        </p:nvCxnSpPr>
        <p:spPr>
          <a:xfrm flipH="1">
            <a:off x="7585656" y="3219728"/>
            <a:ext cx="18416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388694" y="3009306"/>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1905004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1441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27309"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(1, 1) </a:t>
            </a:r>
          </a:p>
        </p:txBody>
      </p:sp>
      <p:cxnSp>
        <p:nvCxnSpPr>
          <p:cNvPr id="13" name="Straight Arrow Connector 12"/>
          <p:cNvCxnSpPr/>
          <p:nvPr/>
        </p:nvCxnSpPr>
        <p:spPr>
          <a:xfrm flipH="1">
            <a:off x="7585656" y="3593219"/>
            <a:ext cx="18416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388694" y="3395673"/>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420988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1441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103831"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(2, 1) </a:t>
            </a:r>
          </a:p>
        </p:txBody>
      </p:sp>
      <p:cxnSp>
        <p:nvCxnSpPr>
          <p:cNvPr id="13" name="Straight Arrow Connector 12"/>
          <p:cNvCxnSpPr/>
          <p:nvPr/>
        </p:nvCxnSpPr>
        <p:spPr>
          <a:xfrm flipH="1">
            <a:off x="7585656" y="3953831"/>
            <a:ext cx="18416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388694" y="3756283"/>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2794204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261441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3618986"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(3, 1) </a:t>
            </a:r>
          </a:p>
        </p:txBody>
      </p:sp>
      <p:cxnSp>
        <p:nvCxnSpPr>
          <p:cNvPr id="17" name="Straight Arrow Connector 16"/>
          <p:cNvCxnSpPr/>
          <p:nvPr/>
        </p:nvCxnSpPr>
        <p:spPr>
          <a:xfrm flipH="1">
            <a:off x="7585656" y="4301543"/>
            <a:ext cx="1609859"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99807" y="4095483"/>
            <a:ext cx="2635876" cy="369332"/>
          </a:xfrm>
          <a:prstGeom prst="rect">
            <a:avLst/>
          </a:prstGeom>
          <a:noFill/>
        </p:spPr>
        <p:txBody>
          <a:bodyPr wrap="square" rtlCol="0">
            <a:spAutoFit/>
          </a:bodyPr>
          <a:lstStyle/>
          <a:p>
            <a:r>
              <a:rPr lang="en-US" dirty="0" smtClean="0">
                <a:solidFill>
                  <a:srgbClr val="FF0000"/>
                </a:solidFill>
              </a:rPr>
              <a:t>Safe movement</a:t>
            </a:r>
            <a:endParaRPr lang="en-US" b="1" dirty="0" smtClean="0">
              <a:solidFill>
                <a:srgbClr val="FF0000"/>
              </a:solidFill>
            </a:endParaRPr>
          </a:p>
        </p:txBody>
      </p:sp>
    </p:spTree>
    <p:extLst>
      <p:ext uri="{BB962C8B-B14F-4D97-AF65-F5344CB8AC3E}">
        <p14:creationId xmlns:p14="http://schemas.microsoft.com/office/powerpoint/2010/main" val="306167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33653940"/>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chemeClr val="tx1"/>
                          </a:solidFill>
                        </a:rPr>
                        <a:t>1</a:t>
                      </a:r>
                      <a:endParaRPr lang="en-US" b="1"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16691"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112159"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(0, </a:t>
            </a:r>
            <a:r>
              <a:rPr lang="en-US" b="1" dirty="0">
                <a:solidFill>
                  <a:srgbClr val="FF0000"/>
                </a:solidFill>
              </a:rPr>
              <a:t>2</a:t>
            </a:r>
            <a:r>
              <a:rPr lang="en-US" b="1" dirty="0" smtClean="0">
                <a:solidFill>
                  <a:srgbClr val="FF0000"/>
                </a:solidFill>
              </a:rPr>
              <a:t>) </a:t>
            </a:r>
          </a:p>
        </p:txBody>
      </p:sp>
      <p:cxnSp>
        <p:nvCxnSpPr>
          <p:cNvPr id="17" name="Straight Arrow Connector 16"/>
          <p:cNvCxnSpPr/>
          <p:nvPr/>
        </p:nvCxnSpPr>
        <p:spPr>
          <a:xfrm flipH="1">
            <a:off x="8178086" y="3206838"/>
            <a:ext cx="102172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99807" y="2987903"/>
            <a:ext cx="2635876" cy="369332"/>
          </a:xfrm>
          <a:prstGeom prst="rect">
            <a:avLst/>
          </a:prstGeom>
          <a:noFill/>
        </p:spPr>
        <p:txBody>
          <a:bodyPr wrap="square" rtlCol="0">
            <a:spAutoFit/>
          </a:bodyPr>
          <a:lstStyle/>
          <a:p>
            <a:r>
              <a:rPr lang="en-US" dirty="0" smtClean="0">
                <a:solidFill>
                  <a:srgbClr val="FF0000"/>
                </a:solidFill>
              </a:rPr>
              <a:t>Safe movement</a:t>
            </a:r>
            <a:endParaRPr lang="en-US" b="1" dirty="0" smtClean="0">
              <a:solidFill>
                <a:srgbClr val="FF0000"/>
              </a:solidFill>
            </a:endParaRPr>
          </a:p>
        </p:txBody>
      </p:sp>
    </p:spTree>
    <p:extLst>
      <p:ext uri="{BB962C8B-B14F-4D97-AF65-F5344CB8AC3E}">
        <p14:creationId xmlns:p14="http://schemas.microsoft.com/office/powerpoint/2010/main" val="30742967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012364173"/>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chemeClr val="tx1"/>
                          </a:solidFill>
                        </a:rPr>
                        <a:t>1</a:t>
                      </a:r>
                      <a:endParaRPr lang="en-US" b="1"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116691"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112159"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Move a queen to </a:t>
            </a:r>
            <a:r>
              <a:rPr lang="en-US" b="1" dirty="0" smtClean="0">
                <a:solidFill>
                  <a:srgbClr val="FF0000"/>
                </a:solidFill>
              </a:rPr>
              <a:t>(0, </a:t>
            </a:r>
            <a:r>
              <a:rPr lang="en-US" b="1" dirty="0">
                <a:solidFill>
                  <a:srgbClr val="FF0000"/>
                </a:solidFill>
              </a:rPr>
              <a:t>2</a:t>
            </a:r>
            <a:r>
              <a:rPr lang="en-US" b="1" dirty="0" smtClean="0">
                <a:solidFill>
                  <a:srgbClr val="FF0000"/>
                </a:solidFill>
              </a:rPr>
              <a:t>) </a:t>
            </a:r>
          </a:p>
        </p:txBody>
      </p:sp>
    </p:spTree>
    <p:extLst>
      <p:ext uri="{BB962C8B-B14F-4D97-AF65-F5344CB8AC3E}">
        <p14:creationId xmlns:p14="http://schemas.microsoft.com/office/powerpoint/2010/main" val="917892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chemeClr val="tx1"/>
                          </a:solidFill>
                        </a:rPr>
                        <a:t>1</a:t>
                      </a:r>
                      <a:endParaRPr lang="en-US" b="1"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59321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112159"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17842" y="1777275"/>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(0, </a:t>
            </a:r>
            <a:r>
              <a:rPr lang="en-US" b="1" dirty="0">
                <a:solidFill>
                  <a:srgbClr val="FF0000"/>
                </a:solidFill>
              </a:rPr>
              <a:t>3</a:t>
            </a:r>
            <a:r>
              <a:rPr lang="en-US" b="1" dirty="0" smtClean="0">
                <a:solidFill>
                  <a:srgbClr val="FF0000"/>
                </a:solidFill>
              </a:rPr>
              <a:t>) </a:t>
            </a:r>
          </a:p>
        </p:txBody>
      </p:sp>
      <p:cxnSp>
        <p:nvCxnSpPr>
          <p:cNvPr id="12" name="Straight Arrow Connector 11"/>
          <p:cNvCxnSpPr/>
          <p:nvPr/>
        </p:nvCxnSpPr>
        <p:spPr>
          <a:xfrm flipH="1">
            <a:off x="8731877" y="3219736"/>
            <a:ext cx="463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95515" y="3039414"/>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15644802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chemeClr val="tx1"/>
                          </a:solidFill>
                        </a:rPr>
                        <a:t>1</a:t>
                      </a:r>
                      <a:endParaRPr lang="en-US" b="1"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59321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14436"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17842" y="1777275"/>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(1, </a:t>
            </a:r>
            <a:r>
              <a:rPr lang="en-US" b="1" dirty="0">
                <a:solidFill>
                  <a:srgbClr val="FF0000"/>
                </a:solidFill>
              </a:rPr>
              <a:t>3</a:t>
            </a:r>
            <a:r>
              <a:rPr lang="en-US" b="1" dirty="0" smtClean="0">
                <a:solidFill>
                  <a:srgbClr val="FF0000"/>
                </a:solidFill>
              </a:rPr>
              <a:t>) </a:t>
            </a:r>
          </a:p>
        </p:txBody>
      </p:sp>
      <p:cxnSp>
        <p:nvCxnSpPr>
          <p:cNvPr id="12" name="Straight Arrow Connector 11"/>
          <p:cNvCxnSpPr/>
          <p:nvPr/>
        </p:nvCxnSpPr>
        <p:spPr>
          <a:xfrm flipH="1">
            <a:off x="8731877" y="3593227"/>
            <a:ext cx="463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95515" y="3374266"/>
            <a:ext cx="2635876" cy="369332"/>
          </a:xfrm>
          <a:prstGeom prst="rect">
            <a:avLst/>
          </a:prstGeom>
          <a:noFill/>
        </p:spPr>
        <p:txBody>
          <a:bodyPr wrap="square" rtlCol="0">
            <a:spAutoFit/>
          </a:bodyPr>
          <a:lstStyle/>
          <a:p>
            <a:r>
              <a:rPr lang="en-US" dirty="0" smtClean="0">
                <a:solidFill>
                  <a:srgbClr val="FF0000"/>
                </a:solidFill>
              </a:rPr>
              <a:t>Not safe movement</a:t>
            </a:r>
            <a:endParaRPr lang="en-US" b="1" dirty="0" smtClean="0">
              <a:solidFill>
                <a:srgbClr val="FF0000"/>
              </a:solidFill>
            </a:endParaRPr>
          </a:p>
        </p:txBody>
      </p:sp>
    </p:spTree>
    <p:extLst>
      <p:ext uri="{BB962C8B-B14F-4D97-AF65-F5344CB8AC3E}">
        <p14:creationId xmlns:p14="http://schemas.microsoft.com/office/powerpoint/2010/main" val="2089571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Problem Definition</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3599286"/>
            <a:ext cx="12192000" cy="3258714"/>
          </a:xfrm>
          <a:noFill/>
        </p:spPr>
        <p:txBody>
          <a:bodyPr>
            <a:normAutofit/>
          </a:bodyPr>
          <a:lstStyle/>
          <a:p>
            <a:pPr marL="1371600" lvl="3" indent="0">
              <a:buNone/>
            </a:pPr>
            <a:endParaRPr lang="en-US" sz="2200" dirty="0">
              <a:latin typeface="Times New Roman" panose="02020603050405020304" pitchFamily="18" charset="0"/>
              <a:cs typeface="Times New Roman" panose="02020603050405020304" pitchFamily="18" charset="0"/>
            </a:endParaRPr>
          </a:p>
          <a:p>
            <a:pPr marL="1371600" lvl="3" indent="0">
              <a:buNone/>
            </a:pPr>
            <a:endParaRPr lang="en-US" sz="2200" dirty="0" smtClean="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 name="Picture 2" descr="Carl Friedrich Gauss 1840 by Jens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0223" y="3222938"/>
            <a:ext cx="1838575" cy="23400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2579" y="1249251"/>
            <a:ext cx="11153105" cy="1107996"/>
          </a:xfrm>
          <a:prstGeom prst="rect">
            <a:avLst/>
          </a:prstGeom>
          <a:noFill/>
        </p:spPr>
        <p:txBody>
          <a:bodyPr wrap="square" rtlCol="0">
            <a:spAutoFit/>
          </a:bodyPr>
          <a:lstStyle/>
          <a:p>
            <a:pPr marL="457200" indent="-457200">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The n-queens problem, originally introduced in 1850 by Carl Gauss, may be stated as follows: find a placement of n queens on an N×N chessboard, such that no one queen can be taken by any other. </a:t>
            </a:r>
            <a:endParaRPr lang="en-US" sz="22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1030310" y="3222938"/>
            <a:ext cx="8907033" cy="2340004"/>
          </a:xfrm>
          <a:prstGeom prst="roundRect">
            <a:avLst/>
          </a:prstGeom>
          <a:gradFill>
            <a:gsLst>
              <a:gs pos="44000">
                <a:schemeClr val="accent6">
                  <a:lumMod val="40000"/>
                  <a:lumOff val="60000"/>
                </a:schemeClr>
              </a:gs>
              <a:gs pos="89000">
                <a:schemeClr val="accent6">
                  <a:lumMod val="20000"/>
                  <a:lumOff val="80000"/>
                </a:schemeClr>
              </a:gs>
              <a:gs pos="27000">
                <a:schemeClr val="accent6">
                  <a:lumMod val="105000"/>
                  <a:satMod val="103000"/>
                  <a:tint val="73000"/>
                </a:schemeClr>
              </a:gs>
              <a:gs pos="7000">
                <a:schemeClr val="accent6">
                  <a:lumMod val="60000"/>
                  <a:lumOff val="4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TextBox 10"/>
          <p:cNvSpPr txBox="1"/>
          <p:nvPr/>
        </p:nvSpPr>
        <p:spPr>
          <a:xfrm>
            <a:off x="1120463" y="3374266"/>
            <a:ext cx="8706117" cy="184665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Johann Carl Friedrich </a:t>
            </a:r>
            <a:r>
              <a:rPr lang="en-US" sz="2400" b="1" dirty="0" smtClean="0">
                <a:latin typeface="Times New Roman" panose="02020603050405020304" pitchFamily="18" charset="0"/>
                <a:cs typeface="Times New Roman" panose="02020603050405020304" pitchFamily="18" charset="0"/>
              </a:rPr>
              <a:t>Gauss</a:t>
            </a:r>
            <a:endParaRPr lang="en-US" sz="2400"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Johann Carl Friedrich Gauss (1777-1855) was a German mathematician who contributed significantly to many fields, including number theory, algebra, statistics, analysis, differential geometry, geodesy, geophysics, mechanics, electrostatics, magnetic fields, astronomy, matrix theory, and optics.</a:t>
            </a:r>
          </a:p>
        </p:txBody>
      </p:sp>
    </p:spTree>
    <p:extLst>
      <p:ext uri="{BB962C8B-B14F-4D97-AF65-F5344CB8AC3E}">
        <p14:creationId xmlns:p14="http://schemas.microsoft.com/office/powerpoint/2010/main" val="1311585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chemeClr val="tx1"/>
                          </a:solidFill>
                        </a:rPr>
                        <a:t>1</a:t>
                      </a:r>
                      <a:endParaRPr lang="en-US" b="1"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59321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14436"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17842" y="1777275"/>
            <a:ext cx="4984124" cy="369332"/>
          </a:xfrm>
          <a:prstGeom prst="rect">
            <a:avLst/>
          </a:prstGeom>
          <a:noFill/>
        </p:spPr>
        <p:txBody>
          <a:bodyPr wrap="square" rtlCol="0">
            <a:spAutoFit/>
          </a:bodyPr>
          <a:lstStyle/>
          <a:p>
            <a:r>
              <a:rPr lang="en-US" dirty="0" smtClean="0">
                <a:solidFill>
                  <a:srgbClr val="FF0000"/>
                </a:solidFill>
              </a:rPr>
              <a:t>Check validity of  position </a:t>
            </a:r>
            <a:r>
              <a:rPr lang="en-US" b="1" dirty="0" smtClean="0">
                <a:solidFill>
                  <a:srgbClr val="FF0000"/>
                </a:solidFill>
              </a:rPr>
              <a:t>(1, </a:t>
            </a:r>
            <a:r>
              <a:rPr lang="en-US" b="1" dirty="0">
                <a:solidFill>
                  <a:srgbClr val="FF0000"/>
                </a:solidFill>
              </a:rPr>
              <a:t>3</a:t>
            </a:r>
            <a:r>
              <a:rPr lang="en-US" b="1" dirty="0" smtClean="0">
                <a:solidFill>
                  <a:srgbClr val="FF0000"/>
                </a:solidFill>
              </a:rPr>
              <a:t>) </a:t>
            </a:r>
          </a:p>
        </p:txBody>
      </p:sp>
      <p:cxnSp>
        <p:nvCxnSpPr>
          <p:cNvPr id="13" name="Straight Arrow Connector 12"/>
          <p:cNvCxnSpPr/>
          <p:nvPr/>
        </p:nvCxnSpPr>
        <p:spPr>
          <a:xfrm flipH="1">
            <a:off x="8693239" y="3953812"/>
            <a:ext cx="506569"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99807" y="3734877"/>
            <a:ext cx="2635876" cy="369332"/>
          </a:xfrm>
          <a:prstGeom prst="rect">
            <a:avLst/>
          </a:prstGeom>
          <a:noFill/>
        </p:spPr>
        <p:txBody>
          <a:bodyPr wrap="square" rtlCol="0">
            <a:spAutoFit/>
          </a:bodyPr>
          <a:lstStyle/>
          <a:p>
            <a:r>
              <a:rPr lang="en-US" dirty="0" smtClean="0">
                <a:solidFill>
                  <a:srgbClr val="FF0000"/>
                </a:solidFill>
              </a:rPr>
              <a:t>Safe movement</a:t>
            </a:r>
            <a:endParaRPr lang="en-US" b="1" dirty="0" smtClean="0">
              <a:solidFill>
                <a:srgbClr val="FF0000"/>
              </a:solidFill>
            </a:endParaRPr>
          </a:p>
        </p:txBody>
      </p:sp>
    </p:spTree>
    <p:extLst>
      <p:ext uri="{BB962C8B-B14F-4D97-AF65-F5344CB8AC3E}">
        <p14:creationId xmlns:p14="http://schemas.microsoft.com/office/powerpoint/2010/main" val="18260883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431962917"/>
              </p:ext>
            </p:extLst>
          </p:nvPr>
        </p:nvGraphicFramePr>
        <p:xfrm>
          <a:off x="6091708" y="2665925"/>
          <a:ext cx="2836215" cy="1828800"/>
        </p:xfrm>
        <a:graphic>
          <a:graphicData uri="http://schemas.openxmlformats.org/drawingml/2006/table">
            <a:tbl>
              <a:tblPr firstRow="1" bandRow="1">
                <a:tableStyleId>{5940675A-B579-460E-94D1-54222C63F5DA}</a:tableStyleId>
              </a:tblPr>
              <a:tblGrid>
                <a:gridCol w="567243"/>
                <a:gridCol w="567243"/>
                <a:gridCol w="567243"/>
                <a:gridCol w="567243"/>
                <a:gridCol w="567243"/>
              </a:tblGrid>
              <a:tr h="224403">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224403">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224403">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224403">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r>
              <a:tr h="224403">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chemeClr val="tx1"/>
                          </a:solidFill>
                        </a:rPr>
                        <a:t>1</a:t>
                      </a:r>
                      <a:endParaRPr lang="en-US" b="1"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graphicFrame>
        <p:nvGraphicFramePr>
          <p:cNvPr id="9" name="Table 8"/>
          <p:cNvGraphicFramePr>
            <a:graphicFrameLocks noGrp="1"/>
          </p:cNvGraphicFramePr>
          <p:nvPr/>
        </p:nvGraphicFramePr>
        <p:xfrm>
          <a:off x="953037" y="2138290"/>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Columns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0" name="Up Arrow 9"/>
          <p:cNvSpPr/>
          <p:nvPr/>
        </p:nvSpPr>
        <p:spPr>
          <a:xfrm>
            <a:off x="3593213" y="2550017"/>
            <a:ext cx="283335" cy="48939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953037" y="4193358"/>
          <a:ext cx="3016522" cy="365760"/>
        </p:xfrm>
        <a:graphic>
          <a:graphicData uri="http://schemas.openxmlformats.org/drawingml/2006/table">
            <a:tbl>
              <a:tblPr firstRow="1" bandRow="1">
                <a:tableStyleId>{5940675A-B579-460E-94D1-54222C63F5DA}</a:tableStyleId>
              </a:tblPr>
              <a:tblGrid>
                <a:gridCol w="1020579"/>
                <a:gridCol w="527751"/>
                <a:gridCol w="502276"/>
                <a:gridCol w="489398"/>
                <a:gridCol w="476518"/>
              </a:tblGrid>
              <a:tr h="297765">
                <a:tc>
                  <a:txBody>
                    <a:bodyPr/>
                    <a:lstStyle/>
                    <a:p>
                      <a:pPr algn="ctr"/>
                      <a:r>
                        <a:rPr lang="en-US" dirty="0" smtClean="0"/>
                        <a:t>Rows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sp>
        <p:nvSpPr>
          <p:cNvPr id="16" name="Up Arrow 15"/>
          <p:cNvSpPr/>
          <p:nvPr/>
        </p:nvSpPr>
        <p:spPr>
          <a:xfrm>
            <a:off x="2614436" y="4636392"/>
            <a:ext cx="283335" cy="489397"/>
          </a:xfrm>
          <a:prstGeom prst="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917842" y="1854549"/>
            <a:ext cx="4984124" cy="369332"/>
          </a:xfrm>
          <a:prstGeom prst="rect">
            <a:avLst/>
          </a:prstGeom>
          <a:noFill/>
        </p:spPr>
        <p:txBody>
          <a:bodyPr wrap="square" rtlCol="0">
            <a:spAutoFit/>
          </a:bodyPr>
          <a:lstStyle/>
          <a:p>
            <a:r>
              <a:rPr lang="en-US" dirty="0" smtClean="0">
                <a:solidFill>
                  <a:srgbClr val="FF0000"/>
                </a:solidFill>
              </a:rPr>
              <a:t>Move a queen to </a:t>
            </a:r>
            <a:r>
              <a:rPr lang="en-US" b="1" dirty="0" smtClean="0">
                <a:solidFill>
                  <a:srgbClr val="FF0000"/>
                </a:solidFill>
              </a:rPr>
              <a:t>(0, </a:t>
            </a:r>
            <a:r>
              <a:rPr lang="en-US" b="1" dirty="0">
                <a:solidFill>
                  <a:srgbClr val="FF0000"/>
                </a:solidFill>
              </a:rPr>
              <a:t>2</a:t>
            </a:r>
            <a:r>
              <a:rPr lang="en-US" b="1" dirty="0" smtClean="0">
                <a:solidFill>
                  <a:srgbClr val="FF0000"/>
                </a:solidFill>
              </a:rPr>
              <a:t>) </a:t>
            </a:r>
          </a:p>
        </p:txBody>
      </p:sp>
    </p:spTree>
    <p:extLst>
      <p:ext uri="{BB962C8B-B14F-4D97-AF65-F5344CB8AC3E}">
        <p14:creationId xmlns:p14="http://schemas.microsoft.com/office/powerpoint/2010/main" val="34675351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N Queens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090586356"/>
              </p:ext>
            </p:extLst>
          </p:nvPr>
        </p:nvGraphicFramePr>
        <p:xfrm>
          <a:off x="3913745" y="2773909"/>
          <a:ext cx="3581760" cy="2725370"/>
        </p:xfrm>
        <a:graphic>
          <a:graphicData uri="http://schemas.openxmlformats.org/drawingml/2006/table">
            <a:tbl>
              <a:tblPr firstRow="1" bandRow="1">
                <a:tableStyleId>{5940675A-B579-460E-94D1-54222C63F5DA}</a:tableStyleId>
              </a:tblPr>
              <a:tblGrid>
                <a:gridCol w="716352"/>
                <a:gridCol w="716352"/>
                <a:gridCol w="716352"/>
                <a:gridCol w="716352"/>
                <a:gridCol w="716352"/>
              </a:tblGrid>
              <a:tr h="545074">
                <a:tc>
                  <a:txBody>
                    <a:bodyPr/>
                    <a:lstStyle/>
                    <a:p>
                      <a:pPr algn="ctr"/>
                      <a:r>
                        <a:rPr lang="en-US" dirty="0" smtClean="0"/>
                        <a:t>r/c</a:t>
                      </a:r>
                      <a:endParaRPr lang="en-US" b="0" dirty="0"/>
                    </a:p>
                  </a:txBody>
                  <a:tcPr/>
                </a:tc>
                <a:tc>
                  <a:txBody>
                    <a:bodyPr/>
                    <a:lstStyle/>
                    <a:p>
                      <a:pPr algn="ctr"/>
                      <a:r>
                        <a:rPr lang="en-US" b="0" dirty="0" smtClean="0"/>
                        <a:t>0</a:t>
                      </a:r>
                      <a:endParaRPr lang="en-US" b="0" dirty="0"/>
                    </a:p>
                  </a:txBody>
                  <a:tcPr/>
                </a:tc>
                <a:tc>
                  <a:txBody>
                    <a:bodyPr/>
                    <a:lstStyle/>
                    <a:p>
                      <a:pPr algn="ctr"/>
                      <a:r>
                        <a:rPr lang="en-US" dirty="0" smtClean="0"/>
                        <a:t>1</a:t>
                      </a:r>
                      <a:endParaRPr lang="en-US" b="0" dirty="0"/>
                    </a:p>
                  </a:txBody>
                  <a:tcPr/>
                </a:tc>
                <a:tc>
                  <a:txBody>
                    <a:bodyPr/>
                    <a:lstStyle/>
                    <a:p>
                      <a:pPr algn="ctr"/>
                      <a:r>
                        <a:rPr lang="en-US" dirty="0" smtClean="0"/>
                        <a:t>2</a:t>
                      </a:r>
                      <a:endParaRPr lang="en-US" b="0" dirty="0"/>
                    </a:p>
                  </a:txBody>
                  <a:tcPr/>
                </a:tc>
                <a:tc>
                  <a:txBody>
                    <a:bodyPr/>
                    <a:lstStyle/>
                    <a:p>
                      <a:pPr algn="ctr"/>
                      <a:r>
                        <a:rPr lang="en-US" dirty="0" smtClean="0"/>
                        <a:t>3</a:t>
                      </a:r>
                      <a:endParaRPr lang="en-US" b="0" dirty="0"/>
                    </a:p>
                  </a:txBody>
                  <a:tcPr/>
                </a:tc>
              </a:tr>
              <a:tr h="545074">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r>
              <a:tr h="545074">
                <a:tc>
                  <a:txBody>
                    <a:bodyPr/>
                    <a:lstStyle/>
                    <a:p>
                      <a:pPr algn="ctr"/>
                      <a:r>
                        <a:rPr lang="en-US" b="0" dirty="0" smtClean="0"/>
                        <a:t>1</a:t>
                      </a:r>
                      <a:endParaRPr lang="en-US" b="0" dirty="0"/>
                    </a:p>
                  </a:txBody>
                  <a:tcPr/>
                </a:tc>
                <a:tc>
                  <a:txBody>
                    <a:bodyPr/>
                    <a:lstStyle/>
                    <a:p>
                      <a:pPr algn="ctr"/>
                      <a:r>
                        <a:rPr lang="en-US" b="1" dirty="0" smtClean="0"/>
                        <a:t>1</a:t>
                      </a:r>
                      <a:endParaRPr lang="en-US" b="1"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r>
              <a:tr h="545074">
                <a:tc>
                  <a:txBody>
                    <a:bodyPr/>
                    <a:lstStyle/>
                    <a:p>
                      <a:pPr algn="ctr"/>
                      <a:r>
                        <a:rPr lang="en-US" b="0" dirty="0" smtClean="0"/>
                        <a:t>2</a:t>
                      </a:r>
                      <a:endParaRPr lang="en-US" b="0" dirty="0"/>
                    </a:p>
                  </a:txBody>
                  <a:tcPr/>
                </a:tc>
                <a:tc>
                  <a:txBody>
                    <a:bodyPr/>
                    <a:lstStyle/>
                    <a:p>
                      <a:pPr algn="ctr"/>
                      <a:r>
                        <a:rPr lang="en-US" b="0" dirty="0" smtClean="0"/>
                        <a:t>0</a:t>
                      </a:r>
                      <a:endParaRPr lang="en-US" b="0" dirty="0"/>
                    </a:p>
                  </a:txBody>
                  <a:tcPr/>
                </a:tc>
                <a:tc>
                  <a:txBody>
                    <a:bodyPr/>
                    <a:lstStyle/>
                    <a:p>
                      <a:pPr algn="ctr"/>
                      <a:r>
                        <a:rPr lang="en-US" b="0" dirty="0" smtClean="0">
                          <a:solidFill>
                            <a:schemeClr val="tx1"/>
                          </a:solidFill>
                        </a:rPr>
                        <a:t>0</a:t>
                      </a:r>
                      <a:endParaRPr lang="en-US" b="0"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1" dirty="0" smtClean="0"/>
                        <a:t>1</a:t>
                      </a:r>
                      <a:endParaRPr lang="en-US" b="1" dirty="0"/>
                    </a:p>
                  </a:txBody>
                  <a:tcPr/>
                </a:tc>
              </a:tr>
              <a:tr h="545074">
                <a:tc>
                  <a:txBody>
                    <a:bodyPr/>
                    <a:lstStyle/>
                    <a:p>
                      <a:pPr algn="ctr"/>
                      <a:r>
                        <a:rPr lang="en-US" b="0" dirty="0" smtClean="0"/>
                        <a:t>3</a:t>
                      </a:r>
                      <a:endParaRPr lang="en-US" b="0" dirty="0"/>
                    </a:p>
                  </a:txBody>
                  <a:tcPr/>
                </a:tc>
                <a:tc>
                  <a:txBody>
                    <a:bodyPr/>
                    <a:lstStyle/>
                    <a:p>
                      <a:pPr algn="ctr"/>
                      <a:r>
                        <a:rPr lang="en-US" b="0" dirty="0" smtClean="0"/>
                        <a:t>0</a:t>
                      </a:r>
                      <a:endParaRPr lang="en-US" b="0" dirty="0"/>
                    </a:p>
                  </a:txBody>
                  <a:tcPr/>
                </a:tc>
                <a:tc>
                  <a:txBody>
                    <a:bodyPr/>
                    <a:lstStyle/>
                    <a:p>
                      <a:pPr algn="ctr"/>
                      <a:r>
                        <a:rPr lang="en-US" b="1" dirty="0" smtClean="0">
                          <a:solidFill>
                            <a:schemeClr val="tx1"/>
                          </a:solidFill>
                        </a:rPr>
                        <a:t>1</a:t>
                      </a:r>
                      <a:endParaRPr lang="en-US" b="1" dirty="0">
                        <a:solidFill>
                          <a:schemeClr val="tx1"/>
                        </a:solidFill>
                      </a:endParaRPr>
                    </a:p>
                  </a:txBody>
                  <a:tcPr/>
                </a:tc>
                <a:tc>
                  <a:txBody>
                    <a:bodyPr/>
                    <a:lstStyle/>
                    <a:p>
                      <a:pPr algn="ctr"/>
                      <a:r>
                        <a:rPr lang="en-US" b="0" dirty="0" smtClean="0"/>
                        <a:t>0</a:t>
                      </a:r>
                      <a:endParaRPr lang="en-US" b="0" dirty="0"/>
                    </a:p>
                  </a:txBody>
                  <a:tcPr/>
                </a:tc>
                <a:tc>
                  <a:txBody>
                    <a:bodyPr/>
                    <a:lstStyle/>
                    <a:p>
                      <a:pPr algn="ctr"/>
                      <a:r>
                        <a:rPr lang="en-US" b="0" dirty="0" smtClean="0"/>
                        <a:t>0</a:t>
                      </a:r>
                      <a:endParaRPr lang="en-US" b="0" dirty="0"/>
                    </a:p>
                  </a:txBody>
                  <a:tcPr/>
                </a:tc>
              </a:tr>
            </a:tbl>
          </a:graphicData>
        </a:graphic>
      </p:graphicFrame>
      <p:sp>
        <p:nvSpPr>
          <p:cNvPr id="8" name="TextBox 7"/>
          <p:cNvSpPr txBox="1"/>
          <p:nvPr/>
        </p:nvSpPr>
        <p:spPr>
          <a:xfrm>
            <a:off x="953037" y="1339403"/>
            <a:ext cx="7456867" cy="369332"/>
          </a:xfrm>
          <a:prstGeom prst="rect">
            <a:avLst/>
          </a:prstGeom>
          <a:noFill/>
        </p:spPr>
        <p:txBody>
          <a:bodyPr wrap="square" rtlCol="0">
            <a:spAutoFit/>
          </a:bodyPr>
          <a:lstStyle/>
          <a:p>
            <a:r>
              <a:rPr lang="en-US" b="1" dirty="0" smtClean="0"/>
              <a:t>Simulation of 4×4 chessboard</a:t>
            </a:r>
            <a:endParaRPr lang="en-US" b="1" dirty="0"/>
          </a:p>
        </p:txBody>
      </p:sp>
      <p:sp>
        <p:nvSpPr>
          <p:cNvPr id="5" name="TextBox 4"/>
          <p:cNvSpPr txBox="1"/>
          <p:nvPr/>
        </p:nvSpPr>
        <p:spPr>
          <a:xfrm>
            <a:off x="2614411" y="1953624"/>
            <a:ext cx="5409127" cy="400110"/>
          </a:xfrm>
          <a:prstGeom prst="rect">
            <a:avLst/>
          </a:prstGeom>
          <a:noFill/>
        </p:spPr>
        <p:txBody>
          <a:bodyPr wrap="square" rtlCol="0">
            <a:spAutoFit/>
          </a:bodyPr>
          <a:lstStyle/>
          <a:p>
            <a:r>
              <a:rPr lang="en-US" sz="2000" dirty="0" smtClean="0">
                <a:solidFill>
                  <a:srgbClr val="FF0000"/>
                </a:solidFill>
              </a:rPr>
              <a:t>One possible  solution </a:t>
            </a:r>
            <a:endParaRPr lang="en-US" sz="2000" dirty="0">
              <a:solidFill>
                <a:srgbClr val="FF0000"/>
              </a:solidFill>
            </a:endParaRPr>
          </a:p>
        </p:txBody>
      </p:sp>
    </p:spTree>
    <p:extLst>
      <p:ext uri="{BB962C8B-B14F-4D97-AF65-F5344CB8AC3E}">
        <p14:creationId xmlns:p14="http://schemas.microsoft.com/office/powerpoint/2010/main" val="42868941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OUTPUT </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3037" y="1339403"/>
            <a:ext cx="7456867" cy="830997"/>
          </a:xfrm>
          <a:prstGeom prst="rect">
            <a:avLst/>
          </a:prstGeom>
          <a:noFill/>
        </p:spPr>
        <p:txBody>
          <a:bodyPr wrap="square" rtlCol="0">
            <a:spAutoFit/>
          </a:bodyPr>
          <a:lstStyle/>
          <a:p>
            <a:pPr>
              <a:buFont typeface="Wingdings" pitchFamily="2" charset="2"/>
              <a:buChar char="§"/>
            </a:pPr>
            <a:r>
              <a:rPr lang="en-US" sz="2400" b="1" dirty="0" smtClean="0"/>
              <a:t> </a:t>
            </a:r>
            <a:r>
              <a:rPr lang="en-US" sz="2400" b="1" dirty="0" err="1" smtClean="0"/>
              <a:t>Menue</a:t>
            </a:r>
            <a:r>
              <a:rPr lang="en-US" sz="2400" b="1" dirty="0" smtClean="0"/>
              <a:t> bar contains the option to input the number of board size.</a:t>
            </a:r>
            <a:endParaRPr lang="en-US" sz="2400" b="1" dirty="0"/>
          </a:p>
        </p:txBody>
      </p:sp>
      <p:pic>
        <p:nvPicPr>
          <p:cNvPr id="11" name="Picture 10" descr="capture-20171205-000738.png"/>
          <p:cNvPicPr>
            <a:picLocks noChangeAspect="1"/>
          </p:cNvPicPr>
          <p:nvPr/>
        </p:nvPicPr>
        <p:blipFill>
          <a:blip r:embed="rId2" cstate="print"/>
          <a:stretch>
            <a:fillRect/>
          </a:stretch>
        </p:blipFill>
        <p:spPr>
          <a:xfrm>
            <a:off x="546148" y="2855062"/>
            <a:ext cx="5541143" cy="3208460"/>
          </a:xfrm>
          <a:prstGeom prst="rect">
            <a:avLst/>
          </a:prstGeom>
        </p:spPr>
      </p:pic>
    </p:spTree>
    <p:extLst>
      <p:ext uri="{BB962C8B-B14F-4D97-AF65-F5344CB8AC3E}">
        <p14:creationId xmlns:p14="http://schemas.microsoft.com/office/powerpoint/2010/main" val="28666603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OUTPUT </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3037" y="1339403"/>
            <a:ext cx="7456867" cy="830997"/>
          </a:xfrm>
          <a:prstGeom prst="rect">
            <a:avLst/>
          </a:prstGeom>
          <a:noFill/>
        </p:spPr>
        <p:txBody>
          <a:bodyPr wrap="square" rtlCol="0">
            <a:spAutoFit/>
          </a:bodyPr>
          <a:lstStyle/>
          <a:p>
            <a:pPr>
              <a:buFont typeface="Wingdings" pitchFamily="2" charset="2"/>
              <a:buChar char="§"/>
            </a:pPr>
            <a:r>
              <a:rPr lang="en-US" sz="2400" b="1" dirty="0" smtClean="0"/>
              <a:t> </a:t>
            </a:r>
            <a:r>
              <a:rPr lang="en-US" sz="2400" b="1" dirty="0" err="1" smtClean="0"/>
              <a:t>Menue</a:t>
            </a:r>
            <a:r>
              <a:rPr lang="en-US" sz="2400" b="1" dirty="0" smtClean="0"/>
              <a:t> bar contains the option to input the number of board size.</a:t>
            </a:r>
            <a:endParaRPr lang="en-US" sz="2400" b="1" dirty="0"/>
          </a:p>
        </p:txBody>
      </p:sp>
      <p:pic>
        <p:nvPicPr>
          <p:cNvPr id="11" name="Picture 10" descr="capture-20171205-000738.png"/>
          <p:cNvPicPr>
            <a:picLocks noChangeAspect="1"/>
          </p:cNvPicPr>
          <p:nvPr/>
        </p:nvPicPr>
        <p:blipFill>
          <a:blip r:embed="rId2" cstate="print"/>
          <a:stretch>
            <a:fillRect/>
          </a:stretch>
        </p:blipFill>
        <p:spPr>
          <a:xfrm>
            <a:off x="546148" y="2855062"/>
            <a:ext cx="5541143" cy="3208460"/>
          </a:xfrm>
          <a:prstGeom prst="rect">
            <a:avLst/>
          </a:prstGeom>
        </p:spPr>
      </p:pic>
      <p:pic>
        <p:nvPicPr>
          <p:cNvPr id="12" name="Picture 11" descr="capture-20171205-000815.png"/>
          <p:cNvPicPr>
            <a:picLocks noChangeAspect="1"/>
          </p:cNvPicPr>
          <p:nvPr/>
        </p:nvPicPr>
        <p:blipFill>
          <a:blip r:embed="rId3" cstate="print"/>
          <a:stretch>
            <a:fillRect/>
          </a:stretch>
        </p:blipFill>
        <p:spPr>
          <a:xfrm>
            <a:off x="6300090" y="2847703"/>
            <a:ext cx="5549781" cy="3213462"/>
          </a:xfrm>
          <a:prstGeom prst="rect">
            <a:avLst/>
          </a:prstGeom>
        </p:spPr>
      </p:pic>
    </p:spTree>
    <p:extLst>
      <p:ext uri="{BB962C8B-B14F-4D97-AF65-F5344CB8AC3E}">
        <p14:creationId xmlns:p14="http://schemas.microsoft.com/office/powerpoint/2010/main" val="20957525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OUTPUT </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3037" y="1339403"/>
            <a:ext cx="7456867" cy="461665"/>
          </a:xfrm>
          <a:prstGeom prst="rect">
            <a:avLst/>
          </a:prstGeom>
          <a:noFill/>
        </p:spPr>
        <p:txBody>
          <a:bodyPr wrap="square" rtlCol="0">
            <a:spAutoFit/>
          </a:bodyPr>
          <a:lstStyle/>
          <a:p>
            <a:pPr>
              <a:buFont typeface="Wingdings" pitchFamily="2" charset="2"/>
              <a:buChar char="§"/>
            </a:pPr>
            <a:r>
              <a:rPr lang="en-US" sz="2400" b="1" dirty="0" smtClean="0"/>
              <a:t> 1 denotes the positions of the queens</a:t>
            </a:r>
          </a:p>
        </p:txBody>
      </p:sp>
      <p:pic>
        <p:nvPicPr>
          <p:cNvPr id="10" name="Picture 9" descr="capture-20171205-003415.png"/>
          <p:cNvPicPr>
            <a:picLocks noChangeAspect="1"/>
          </p:cNvPicPr>
          <p:nvPr/>
        </p:nvPicPr>
        <p:blipFill>
          <a:blip r:embed="rId2" cstate="print"/>
          <a:stretch>
            <a:fillRect/>
          </a:stretch>
        </p:blipFill>
        <p:spPr>
          <a:xfrm>
            <a:off x="1357968" y="2679359"/>
            <a:ext cx="3646718" cy="3416641"/>
          </a:xfrm>
          <a:prstGeom prst="rect">
            <a:avLst/>
          </a:prstGeom>
        </p:spPr>
      </p:pic>
      <p:sp>
        <p:nvSpPr>
          <p:cNvPr id="14" name="TextBox 13"/>
          <p:cNvSpPr txBox="1"/>
          <p:nvPr/>
        </p:nvSpPr>
        <p:spPr>
          <a:xfrm>
            <a:off x="2050474" y="6207112"/>
            <a:ext cx="2189017" cy="461665"/>
          </a:xfrm>
          <a:prstGeom prst="rect">
            <a:avLst/>
          </a:prstGeom>
          <a:noFill/>
        </p:spPr>
        <p:txBody>
          <a:bodyPr wrap="square" rtlCol="0">
            <a:spAutoFit/>
          </a:bodyPr>
          <a:lstStyle/>
          <a:p>
            <a:r>
              <a:rPr lang="en-US" sz="2400" b="1" dirty="0" smtClean="0"/>
              <a:t> </a:t>
            </a:r>
            <a:r>
              <a:rPr lang="en-US" b="1" dirty="0" smtClean="0"/>
              <a:t>4X4 chess board</a:t>
            </a:r>
            <a:endParaRPr lang="en-US" sz="2400" b="1" dirty="0" smtClean="0"/>
          </a:p>
        </p:txBody>
      </p:sp>
    </p:spTree>
    <p:extLst>
      <p:ext uri="{BB962C8B-B14F-4D97-AF65-F5344CB8AC3E}">
        <p14:creationId xmlns:p14="http://schemas.microsoft.com/office/powerpoint/2010/main" val="202302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OUTPUT </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3037" y="1339403"/>
            <a:ext cx="7456867" cy="461665"/>
          </a:xfrm>
          <a:prstGeom prst="rect">
            <a:avLst/>
          </a:prstGeom>
          <a:noFill/>
        </p:spPr>
        <p:txBody>
          <a:bodyPr wrap="square" rtlCol="0">
            <a:spAutoFit/>
          </a:bodyPr>
          <a:lstStyle/>
          <a:p>
            <a:pPr>
              <a:buFont typeface="Wingdings" pitchFamily="2" charset="2"/>
              <a:buChar char="§"/>
            </a:pPr>
            <a:r>
              <a:rPr lang="en-US" sz="2400" b="1" dirty="0" smtClean="0"/>
              <a:t> 1 denotes the positions of the queens</a:t>
            </a:r>
          </a:p>
        </p:txBody>
      </p:sp>
      <p:sp>
        <p:nvSpPr>
          <p:cNvPr id="7" name="TextBox 6"/>
          <p:cNvSpPr txBox="1"/>
          <p:nvPr/>
        </p:nvSpPr>
        <p:spPr>
          <a:xfrm>
            <a:off x="966891" y="1921294"/>
            <a:ext cx="10130600" cy="461665"/>
          </a:xfrm>
          <a:prstGeom prst="rect">
            <a:avLst/>
          </a:prstGeom>
          <a:noFill/>
        </p:spPr>
        <p:txBody>
          <a:bodyPr wrap="square" rtlCol="0">
            <a:spAutoFit/>
          </a:bodyPr>
          <a:lstStyle/>
          <a:p>
            <a:pPr>
              <a:buFont typeface="Wingdings" pitchFamily="2" charset="2"/>
              <a:buChar char="§"/>
            </a:pPr>
            <a:r>
              <a:rPr lang="en-US" sz="2400" b="1" dirty="0" smtClean="0"/>
              <a:t> Different inputs results in different binary matrices   </a:t>
            </a:r>
          </a:p>
        </p:txBody>
      </p:sp>
      <p:pic>
        <p:nvPicPr>
          <p:cNvPr id="10" name="Picture 9" descr="capture-20171205-003415.png"/>
          <p:cNvPicPr>
            <a:picLocks noChangeAspect="1"/>
          </p:cNvPicPr>
          <p:nvPr/>
        </p:nvPicPr>
        <p:blipFill>
          <a:blip r:embed="rId2" cstate="print"/>
          <a:stretch>
            <a:fillRect/>
          </a:stretch>
        </p:blipFill>
        <p:spPr>
          <a:xfrm>
            <a:off x="1357968" y="2679359"/>
            <a:ext cx="3646718" cy="3416641"/>
          </a:xfrm>
          <a:prstGeom prst="rect">
            <a:avLst/>
          </a:prstGeom>
        </p:spPr>
      </p:pic>
      <p:sp>
        <p:nvSpPr>
          <p:cNvPr id="14" name="TextBox 13"/>
          <p:cNvSpPr txBox="1"/>
          <p:nvPr/>
        </p:nvSpPr>
        <p:spPr>
          <a:xfrm>
            <a:off x="2050474" y="6207112"/>
            <a:ext cx="2189017" cy="461665"/>
          </a:xfrm>
          <a:prstGeom prst="rect">
            <a:avLst/>
          </a:prstGeom>
          <a:noFill/>
        </p:spPr>
        <p:txBody>
          <a:bodyPr wrap="square" rtlCol="0">
            <a:spAutoFit/>
          </a:bodyPr>
          <a:lstStyle/>
          <a:p>
            <a:r>
              <a:rPr lang="en-US" sz="2400" b="1" dirty="0" smtClean="0"/>
              <a:t> </a:t>
            </a:r>
            <a:r>
              <a:rPr lang="en-US" b="1" dirty="0" smtClean="0"/>
              <a:t>4X4 chess board</a:t>
            </a:r>
            <a:endParaRPr lang="en-US" sz="2400" b="1" dirty="0" smtClean="0"/>
          </a:p>
        </p:txBody>
      </p:sp>
    </p:spTree>
    <p:extLst>
      <p:ext uri="{BB962C8B-B14F-4D97-AF65-F5344CB8AC3E}">
        <p14:creationId xmlns:p14="http://schemas.microsoft.com/office/powerpoint/2010/main" val="27555789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OUTPUT </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3037" y="1339403"/>
            <a:ext cx="7456867" cy="461665"/>
          </a:xfrm>
          <a:prstGeom prst="rect">
            <a:avLst/>
          </a:prstGeom>
          <a:noFill/>
        </p:spPr>
        <p:txBody>
          <a:bodyPr wrap="square" rtlCol="0">
            <a:spAutoFit/>
          </a:bodyPr>
          <a:lstStyle/>
          <a:p>
            <a:pPr>
              <a:buFont typeface="Wingdings" pitchFamily="2" charset="2"/>
              <a:buChar char="§"/>
            </a:pPr>
            <a:r>
              <a:rPr lang="en-US" sz="2400" b="1" dirty="0" smtClean="0"/>
              <a:t> 1 denotes the positions of the queens</a:t>
            </a:r>
          </a:p>
        </p:txBody>
      </p:sp>
      <p:sp>
        <p:nvSpPr>
          <p:cNvPr id="7" name="TextBox 6"/>
          <p:cNvSpPr txBox="1"/>
          <p:nvPr/>
        </p:nvSpPr>
        <p:spPr>
          <a:xfrm>
            <a:off x="966891" y="1921294"/>
            <a:ext cx="10130600" cy="461665"/>
          </a:xfrm>
          <a:prstGeom prst="rect">
            <a:avLst/>
          </a:prstGeom>
          <a:noFill/>
        </p:spPr>
        <p:txBody>
          <a:bodyPr wrap="square" rtlCol="0">
            <a:spAutoFit/>
          </a:bodyPr>
          <a:lstStyle/>
          <a:p>
            <a:pPr>
              <a:buFont typeface="Wingdings" pitchFamily="2" charset="2"/>
              <a:buChar char="§"/>
            </a:pPr>
            <a:r>
              <a:rPr lang="en-US" sz="2400" b="1" dirty="0" smtClean="0"/>
              <a:t> Different inputs results in different binary matrices   </a:t>
            </a:r>
          </a:p>
        </p:txBody>
      </p:sp>
      <p:pic>
        <p:nvPicPr>
          <p:cNvPr id="10" name="Picture 9" descr="capture-20171205-003415.png"/>
          <p:cNvPicPr>
            <a:picLocks noChangeAspect="1"/>
          </p:cNvPicPr>
          <p:nvPr/>
        </p:nvPicPr>
        <p:blipFill>
          <a:blip r:embed="rId3" cstate="print"/>
          <a:stretch>
            <a:fillRect/>
          </a:stretch>
        </p:blipFill>
        <p:spPr>
          <a:xfrm>
            <a:off x="1357968" y="2679359"/>
            <a:ext cx="3646718" cy="3416641"/>
          </a:xfrm>
          <a:prstGeom prst="rect">
            <a:avLst/>
          </a:prstGeom>
        </p:spPr>
      </p:pic>
      <p:pic>
        <p:nvPicPr>
          <p:cNvPr id="13" name="Picture 12" descr="capture-20171205-003455.png"/>
          <p:cNvPicPr>
            <a:picLocks noChangeAspect="1"/>
          </p:cNvPicPr>
          <p:nvPr/>
        </p:nvPicPr>
        <p:blipFill>
          <a:blip r:embed="rId4" cstate="print"/>
          <a:stretch>
            <a:fillRect/>
          </a:stretch>
        </p:blipFill>
        <p:spPr>
          <a:xfrm>
            <a:off x="5964592" y="2645558"/>
            <a:ext cx="3345662" cy="3405944"/>
          </a:xfrm>
          <a:prstGeom prst="rect">
            <a:avLst/>
          </a:prstGeom>
        </p:spPr>
      </p:pic>
      <p:sp>
        <p:nvSpPr>
          <p:cNvPr id="14" name="TextBox 13"/>
          <p:cNvSpPr txBox="1"/>
          <p:nvPr/>
        </p:nvSpPr>
        <p:spPr>
          <a:xfrm>
            <a:off x="2050474" y="6207112"/>
            <a:ext cx="2189017" cy="461665"/>
          </a:xfrm>
          <a:prstGeom prst="rect">
            <a:avLst/>
          </a:prstGeom>
          <a:noFill/>
        </p:spPr>
        <p:txBody>
          <a:bodyPr wrap="square" rtlCol="0">
            <a:spAutoFit/>
          </a:bodyPr>
          <a:lstStyle/>
          <a:p>
            <a:r>
              <a:rPr lang="en-US" sz="2400" b="1" dirty="0" smtClean="0"/>
              <a:t> </a:t>
            </a:r>
            <a:r>
              <a:rPr lang="en-US" b="1" dirty="0" smtClean="0"/>
              <a:t>4X4 chess board</a:t>
            </a:r>
            <a:endParaRPr lang="en-US" sz="2400" b="1" dirty="0" smtClean="0"/>
          </a:p>
        </p:txBody>
      </p:sp>
      <p:sp>
        <p:nvSpPr>
          <p:cNvPr id="15" name="TextBox 14"/>
          <p:cNvSpPr txBox="1"/>
          <p:nvPr/>
        </p:nvSpPr>
        <p:spPr>
          <a:xfrm>
            <a:off x="6650183" y="6188517"/>
            <a:ext cx="2189017" cy="461665"/>
          </a:xfrm>
          <a:prstGeom prst="rect">
            <a:avLst/>
          </a:prstGeom>
          <a:noFill/>
        </p:spPr>
        <p:txBody>
          <a:bodyPr wrap="square" rtlCol="0">
            <a:spAutoFit/>
          </a:bodyPr>
          <a:lstStyle/>
          <a:p>
            <a:r>
              <a:rPr lang="en-US" sz="2400" b="1" dirty="0" smtClean="0"/>
              <a:t> </a:t>
            </a:r>
            <a:r>
              <a:rPr lang="en-US" b="1" dirty="0" smtClean="0"/>
              <a:t>8X8 chess board</a:t>
            </a:r>
            <a:endParaRPr lang="en-US" sz="2400" b="1" dirty="0" smtClean="0"/>
          </a:p>
        </p:txBody>
      </p:sp>
    </p:spTree>
    <p:extLst>
      <p:ext uri="{BB962C8B-B14F-4D97-AF65-F5344CB8AC3E}">
        <p14:creationId xmlns:p14="http://schemas.microsoft.com/office/powerpoint/2010/main" val="25193846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OUTPUT </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3037" y="1339403"/>
            <a:ext cx="7456867" cy="461665"/>
          </a:xfrm>
          <a:prstGeom prst="rect">
            <a:avLst/>
          </a:prstGeom>
          <a:noFill/>
        </p:spPr>
        <p:txBody>
          <a:bodyPr wrap="square" rtlCol="0">
            <a:spAutoFit/>
          </a:bodyPr>
          <a:lstStyle/>
          <a:p>
            <a:pPr>
              <a:buFont typeface="Wingdings" pitchFamily="2" charset="2"/>
              <a:buChar char="§"/>
            </a:pPr>
            <a:r>
              <a:rPr lang="en-US" sz="2400" b="1" dirty="0" smtClean="0"/>
              <a:t> Output is saved into a file</a:t>
            </a:r>
          </a:p>
        </p:txBody>
      </p:sp>
      <p:pic>
        <p:nvPicPr>
          <p:cNvPr id="13" name="Picture 12" descr="capture-20171205-003455.png"/>
          <p:cNvPicPr>
            <a:picLocks noChangeAspect="1"/>
          </p:cNvPicPr>
          <p:nvPr/>
        </p:nvPicPr>
        <p:blipFill>
          <a:blip r:embed="rId2" cstate="print"/>
          <a:stretch>
            <a:fillRect/>
          </a:stretch>
        </p:blipFill>
        <p:spPr>
          <a:xfrm>
            <a:off x="1184774" y="2451594"/>
            <a:ext cx="3345662" cy="3405944"/>
          </a:xfrm>
          <a:prstGeom prst="rect">
            <a:avLst/>
          </a:prstGeom>
        </p:spPr>
      </p:pic>
      <p:sp>
        <p:nvSpPr>
          <p:cNvPr id="15" name="TextBox 14"/>
          <p:cNvSpPr txBox="1"/>
          <p:nvPr/>
        </p:nvSpPr>
        <p:spPr>
          <a:xfrm>
            <a:off x="1316182" y="5994553"/>
            <a:ext cx="2992581" cy="461665"/>
          </a:xfrm>
          <a:prstGeom prst="rect">
            <a:avLst/>
          </a:prstGeom>
          <a:noFill/>
        </p:spPr>
        <p:txBody>
          <a:bodyPr wrap="square" rtlCol="0">
            <a:spAutoFit/>
          </a:bodyPr>
          <a:lstStyle/>
          <a:p>
            <a:r>
              <a:rPr lang="en-US" sz="2400" b="1" dirty="0" smtClean="0"/>
              <a:t> </a:t>
            </a:r>
            <a:r>
              <a:rPr lang="en-US" b="1" dirty="0" smtClean="0"/>
              <a:t>output in command prompt</a:t>
            </a:r>
            <a:endParaRPr lang="en-US" sz="2400" b="1" dirty="0" smtClean="0"/>
          </a:p>
        </p:txBody>
      </p:sp>
      <p:pic>
        <p:nvPicPr>
          <p:cNvPr id="11" name="Picture 10" descr="capture-20171205-000127.png"/>
          <p:cNvPicPr>
            <a:picLocks noChangeAspect="1"/>
          </p:cNvPicPr>
          <p:nvPr/>
        </p:nvPicPr>
        <p:blipFill>
          <a:blip r:embed="rId3" cstate="print"/>
          <a:stretch>
            <a:fillRect/>
          </a:stretch>
        </p:blipFill>
        <p:spPr>
          <a:xfrm>
            <a:off x="7085114" y="2423474"/>
            <a:ext cx="3228906" cy="3450854"/>
          </a:xfrm>
          <a:prstGeom prst="rect">
            <a:avLst/>
          </a:prstGeom>
        </p:spPr>
      </p:pic>
      <p:sp>
        <p:nvSpPr>
          <p:cNvPr id="12" name="TextBox 11"/>
          <p:cNvSpPr txBox="1"/>
          <p:nvPr/>
        </p:nvSpPr>
        <p:spPr>
          <a:xfrm>
            <a:off x="7813966" y="6091536"/>
            <a:ext cx="1995054" cy="461665"/>
          </a:xfrm>
          <a:prstGeom prst="rect">
            <a:avLst/>
          </a:prstGeom>
          <a:noFill/>
        </p:spPr>
        <p:txBody>
          <a:bodyPr wrap="square" rtlCol="0">
            <a:spAutoFit/>
          </a:bodyPr>
          <a:lstStyle/>
          <a:p>
            <a:r>
              <a:rPr lang="en-US" sz="2400" b="1" dirty="0" smtClean="0"/>
              <a:t> </a:t>
            </a:r>
            <a:r>
              <a:rPr lang="en-US" b="1" dirty="0" smtClean="0"/>
              <a:t>output in file</a:t>
            </a:r>
            <a:endParaRPr lang="en-US" sz="2400" b="1" dirty="0" smtClean="0"/>
          </a:p>
        </p:txBody>
      </p:sp>
    </p:spTree>
    <p:extLst>
      <p:ext uri="{BB962C8B-B14F-4D97-AF65-F5344CB8AC3E}">
        <p14:creationId xmlns:p14="http://schemas.microsoft.com/office/powerpoint/2010/main" val="2798862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COMPLEXITY ANALYSIS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86932" y="1083581"/>
            <a:ext cx="6050" cy="408416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stretch>
            <a:fillRect/>
          </a:stretch>
        </p:blipFill>
        <p:spPr>
          <a:xfrm>
            <a:off x="6457178" y="1738977"/>
            <a:ext cx="4792713" cy="2818973"/>
          </a:xfrm>
          <a:prstGeom prst="rect">
            <a:avLst/>
          </a:prstGeom>
        </p:spPr>
      </p:pic>
      <p:pic>
        <p:nvPicPr>
          <p:cNvPr id="14" name="Picture 13"/>
          <p:cNvPicPr>
            <a:picLocks noChangeAspect="1"/>
          </p:cNvPicPr>
          <p:nvPr/>
        </p:nvPicPr>
        <p:blipFill>
          <a:blip r:embed="rId4" cstate="print"/>
          <a:stretch>
            <a:fillRect/>
          </a:stretch>
        </p:blipFill>
        <p:spPr>
          <a:xfrm>
            <a:off x="352865" y="1112009"/>
            <a:ext cx="4759463" cy="4430784"/>
          </a:xfrm>
          <a:prstGeom prst="rect">
            <a:avLst/>
          </a:prstGeom>
        </p:spPr>
      </p:pic>
    </p:spTree>
    <p:extLst>
      <p:ext uri="{BB962C8B-B14F-4D97-AF65-F5344CB8AC3E}">
        <p14:creationId xmlns:p14="http://schemas.microsoft.com/office/powerpoint/2010/main" val="4054062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Basic Requirements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074" name="Picture 2" descr="Image result for recursion nqueen"/>
          <p:cNvPicPr>
            <a:picLocks noChangeAspect="1" noChangeArrowheads="1"/>
          </p:cNvPicPr>
          <p:nvPr/>
        </p:nvPicPr>
        <p:blipFill rotWithShape="1">
          <a:blip r:embed="rId2">
            <a:extLst>
              <a:ext uri="{28A0092B-C50C-407E-A947-70E740481C1C}">
                <a14:useLocalDpi xmlns:a14="http://schemas.microsoft.com/office/drawing/2010/main" val="0"/>
              </a:ext>
            </a:extLst>
          </a:blip>
          <a:srcRect t="29302" b="10483"/>
          <a:stretch/>
        </p:blipFill>
        <p:spPr bwMode="auto">
          <a:xfrm>
            <a:off x="1476375" y="2129913"/>
            <a:ext cx="8653420" cy="39080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5029" y="1368697"/>
            <a:ext cx="11022475"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Part of the recursion tree for the N Queen Problem</a:t>
            </a:r>
            <a:endParaRPr lang="en-US" sz="2400" dirty="0"/>
          </a:p>
        </p:txBody>
      </p:sp>
    </p:spTree>
    <p:extLst>
      <p:ext uri="{BB962C8B-B14F-4D97-AF65-F5344CB8AC3E}">
        <p14:creationId xmlns:p14="http://schemas.microsoft.com/office/powerpoint/2010/main" val="19748540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COMPLEXITY ANALYSIS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86932" y="1083581"/>
            <a:ext cx="6050" cy="408416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stretch>
            <a:fillRect/>
          </a:stretch>
        </p:blipFill>
        <p:spPr>
          <a:xfrm>
            <a:off x="6457178" y="1738977"/>
            <a:ext cx="4792713" cy="2818973"/>
          </a:xfrm>
          <a:prstGeom prst="rect">
            <a:avLst/>
          </a:prstGeom>
        </p:spPr>
      </p:pic>
      <p:pic>
        <p:nvPicPr>
          <p:cNvPr id="14" name="Picture 13"/>
          <p:cNvPicPr>
            <a:picLocks noChangeAspect="1"/>
          </p:cNvPicPr>
          <p:nvPr/>
        </p:nvPicPr>
        <p:blipFill>
          <a:blip r:embed="rId4" cstate="print"/>
          <a:stretch>
            <a:fillRect/>
          </a:stretch>
        </p:blipFill>
        <p:spPr>
          <a:xfrm>
            <a:off x="352865" y="1112009"/>
            <a:ext cx="4759463" cy="4430784"/>
          </a:xfrm>
          <a:prstGeom prst="rect">
            <a:avLst/>
          </a:prstGeom>
        </p:spPr>
      </p:pic>
      <p:cxnSp>
        <p:nvCxnSpPr>
          <p:cNvPr id="18" name="Straight Arrow Connector 17"/>
          <p:cNvCxnSpPr>
            <a:cxnSpLocks noChangeShapeType="1"/>
          </p:cNvCxnSpPr>
          <p:nvPr/>
        </p:nvCxnSpPr>
        <p:spPr bwMode="auto">
          <a:xfrm>
            <a:off x="5148552" y="3977843"/>
            <a:ext cx="5339" cy="635721"/>
          </a:xfrm>
          <a:prstGeom prst="straightConnector1">
            <a:avLst/>
          </a:prstGeom>
          <a:noFill/>
          <a:ln w="38100" algn="ctr">
            <a:solidFill>
              <a:schemeClr val="tx2"/>
            </a:solidFill>
            <a:round/>
            <a:headEnd type="arrow" w="med" len="med"/>
            <a:tailEnd type="arrow" w="med" len="med"/>
          </a:ln>
        </p:spPr>
      </p:cxnSp>
      <p:sp>
        <p:nvSpPr>
          <p:cNvPr id="22" name="Text Box 6"/>
          <p:cNvSpPr txBox="1">
            <a:spLocks noChangeArrowheads="1"/>
          </p:cNvSpPr>
          <p:nvPr/>
        </p:nvSpPr>
        <p:spPr bwMode="auto">
          <a:xfrm>
            <a:off x="5107083" y="4170216"/>
            <a:ext cx="572593" cy="307777"/>
          </a:xfrm>
          <a:prstGeom prst="rect">
            <a:avLst/>
          </a:prstGeom>
          <a:noFill/>
          <a:ln w="28575">
            <a:noFill/>
            <a:miter lim="800000"/>
            <a:headEnd/>
            <a:tailEnd/>
          </a:ln>
        </p:spPr>
        <p:txBody>
          <a:bodyPr wrap="none">
            <a:spAutoFit/>
          </a:bodyPr>
          <a:lstStyle/>
          <a:p>
            <a:pPr algn="ctr"/>
            <a:r>
              <a:rPr lang="en-US" sz="1400" b="1" i="0" dirty="0" smtClean="0">
                <a:solidFill>
                  <a:schemeClr val="tx2"/>
                </a:solidFill>
                <a:latin typeface="Times New Roman" pitchFamily="18" charset="0"/>
              </a:rPr>
              <a:t>O(N)</a:t>
            </a:r>
            <a:endParaRPr lang="en-US" sz="1400" b="1" i="0" dirty="0">
              <a:solidFill>
                <a:schemeClr val="tx2"/>
              </a:solidFill>
              <a:latin typeface="Times New Roman" pitchFamily="18" charset="0"/>
            </a:endParaRPr>
          </a:p>
        </p:txBody>
      </p:sp>
    </p:spTree>
    <p:extLst>
      <p:ext uri="{BB962C8B-B14F-4D97-AF65-F5344CB8AC3E}">
        <p14:creationId xmlns:p14="http://schemas.microsoft.com/office/powerpoint/2010/main" val="267229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COMPLEXITY ANALYSIS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86932" y="1083581"/>
            <a:ext cx="6050" cy="408416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stretch>
            <a:fillRect/>
          </a:stretch>
        </p:blipFill>
        <p:spPr>
          <a:xfrm>
            <a:off x="6457178" y="1738977"/>
            <a:ext cx="4792713" cy="2818973"/>
          </a:xfrm>
          <a:prstGeom prst="rect">
            <a:avLst/>
          </a:prstGeom>
        </p:spPr>
      </p:pic>
      <p:pic>
        <p:nvPicPr>
          <p:cNvPr id="14" name="Picture 13"/>
          <p:cNvPicPr>
            <a:picLocks noChangeAspect="1"/>
          </p:cNvPicPr>
          <p:nvPr/>
        </p:nvPicPr>
        <p:blipFill>
          <a:blip r:embed="rId4" cstate="print"/>
          <a:stretch>
            <a:fillRect/>
          </a:stretch>
        </p:blipFill>
        <p:spPr>
          <a:xfrm>
            <a:off x="352865" y="1112009"/>
            <a:ext cx="4759463" cy="4430784"/>
          </a:xfrm>
          <a:prstGeom prst="rect">
            <a:avLst/>
          </a:prstGeom>
        </p:spPr>
      </p:pic>
      <p:cxnSp>
        <p:nvCxnSpPr>
          <p:cNvPr id="18" name="Straight Arrow Connector 17"/>
          <p:cNvCxnSpPr>
            <a:cxnSpLocks noChangeShapeType="1"/>
          </p:cNvCxnSpPr>
          <p:nvPr/>
        </p:nvCxnSpPr>
        <p:spPr bwMode="auto">
          <a:xfrm>
            <a:off x="5148552" y="3977843"/>
            <a:ext cx="5339" cy="635721"/>
          </a:xfrm>
          <a:prstGeom prst="straightConnector1">
            <a:avLst/>
          </a:prstGeom>
          <a:noFill/>
          <a:ln w="38100" algn="ctr">
            <a:solidFill>
              <a:schemeClr val="tx2"/>
            </a:solidFill>
            <a:round/>
            <a:headEnd type="arrow" w="med" len="med"/>
            <a:tailEnd type="arrow" w="med" len="med"/>
          </a:ln>
        </p:spPr>
      </p:cxnSp>
      <p:sp>
        <p:nvSpPr>
          <p:cNvPr id="21" name="Text Box 6"/>
          <p:cNvSpPr txBox="1">
            <a:spLocks noChangeArrowheads="1"/>
          </p:cNvSpPr>
          <p:nvPr/>
        </p:nvSpPr>
        <p:spPr bwMode="auto">
          <a:xfrm>
            <a:off x="5580888" y="3837707"/>
            <a:ext cx="705642" cy="276999"/>
          </a:xfrm>
          <a:prstGeom prst="rect">
            <a:avLst/>
          </a:prstGeom>
          <a:noFill/>
          <a:ln w="28575">
            <a:noFill/>
            <a:miter lim="800000"/>
            <a:headEnd/>
            <a:tailEnd/>
          </a:ln>
        </p:spPr>
        <p:txBody>
          <a:bodyPr wrap="square">
            <a:spAutoFit/>
          </a:bodyPr>
          <a:lstStyle/>
          <a:p>
            <a:pPr algn="ctr"/>
            <a:r>
              <a:rPr lang="en-US" sz="1200" b="1" i="0" dirty="0" smtClean="0">
                <a:solidFill>
                  <a:schemeClr val="tx2"/>
                </a:solidFill>
                <a:latin typeface="Times New Roman" pitchFamily="18" charset="0"/>
              </a:rPr>
              <a:t>O(N*N)</a:t>
            </a:r>
            <a:endParaRPr lang="en-US" sz="1200" b="1" i="0" dirty="0">
              <a:solidFill>
                <a:schemeClr val="tx2"/>
              </a:solidFill>
              <a:latin typeface="Times New Roman" pitchFamily="18" charset="0"/>
            </a:endParaRPr>
          </a:p>
        </p:txBody>
      </p:sp>
      <p:sp>
        <p:nvSpPr>
          <p:cNvPr id="22" name="Text Box 6"/>
          <p:cNvSpPr txBox="1">
            <a:spLocks noChangeArrowheads="1"/>
          </p:cNvSpPr>
          <p:nvPr/>
        </p:nvSpPr>
        <p:spPr bwMode="auto">
          <a:xfrm>
            <a:off x="5107083" y="4170216"/>
            <a:ext cx="572593" cy="307777"/>
          </a:xfrm>
          <a:prstGeom prst="rect">
            <a:avLst/>
          </a:prstGeom>
          <a:noFill/>
          <a:ln w="28575">
            <a:noFill/>
            <a:miter lim="800000"/>
            <a:headEnd/>
            <a:tailEnd/>
          </a:ln>
        </p:spPr>
        <p:txBody>
          <a:bodyPr wrap="none">
            <a:spAutoFit/>
          </a:bodyPr>
          <a:lstStyle/>
          <a:p>
            <a:pPr algn="ctr"/>
            <a:r>
              <a:rPr lang="en-US" sz="1400" b="1" i="0" dirty="0" smtClean="0">
                <a:solidFill>
                  <a:schemeClr val="tx2"/>
                </a:solidFill>
                <a:latin typeface="Times New Roman" pitchFamily="18" charset="0"/>
              </a:rPr>
              <a:t>O(N)</a:t>
            </a:r>
            <a:endParaRPr lang="en-US" sz="1400" b="1" i="0" dirty="0">
              <a:solidFill>
                <a:schemeClr val="tx2"/>
              </a:solidFill>
              <a:latin typeface="Times New Roman" pitchFamily="18" charset="0"/>
            </a:endParaRPr>
          </a:p>
        </p:txBody>
      </p:sp>
      <p:cxnSp>
        <p:nvCxnSpPr>
          <p:cNvPr id="23" name="Straight Arrow Connector 22"/>
          <p:cNvCxnSpPr>
            <a:cxnSpLocks noChangeShapeType="1"/>
          </p:cNvCxnSpPr>
          <p:nvPr/>
        </p:nvCxnSpPr>
        <p:spPr bwMode="auto">
          <a:xfrm>
            <a:off x="5605752" y="3188134"/>
            <a:ext cx="5339" cy="2035030"/>
          </a:xfrm>
          <a:prstGeom prst="straightConnector1">
            <a:avLst/>
          </a:prstGeom>
          <a:noFill/>
          <a:ln w="38100" algn="ctr">
            <a:solidFill>
              <a:schemeClr val="tx2"/>
            </a:solidFill>
            <a:round/>
            <a:headEnd type="arrow" w="med" len="med"/>
            <a:tailEnd type="arrow" w="med" len="med"/>
          </a:ln>
        </p:spPr>
      </p:cxnSp>
    </p:spTree>
    <p:extLst>
      <p:ext uri="{BB962C8B-B14F-4D97-AF65-F5344CB8AC3E}">
        <p14:creationId xmlns:p14="http://schemas.microsoft.com/office/powerpoint/2010/main" val="171560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COMPLEXITY ANALYSIS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86932" y="1083581"/>
            <a:ext cx="6050" cy="408416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cstate="print"/>
          <a:stretch>
            <a:fillRect/>
          </a:stretch>
        </p:blipFill>
        <p:spPr>
          <a:xfrm>
            <a:off x="6457178" y="1738977"/>
            <a:ext cx="4792713" cy="2818973"/>
          </a:xfrm>
          <a:prstGeom prst="rect">
            <a:avLst/>
          </a:prstGeom>
        </p:spPr>
      </p:pic>
      <p:pic>
        <p:nvPicPr>
          <p:cNvPr id="14" name="Picture 13"/>
          <p:cNvPicPr>
            <a:picLocks noChangeAspect="1"/>
          </p:cNvPicPr>
          <p:nvPr/>
        </p:nvPicPr>
        <p:blipFill>
          <a:blip r:embed="rId3" cstate="print"/>
          <a:stretch>
            <a:fillRect/>
          </a:stretch>
        </p:blipFill>
        <p:spPr>
          <a:xfrm>
            <a:off x="352865" y="1112009"/>
            <a:ext cx="4759463" cy="4430784"/>
          </a:xfrm>
          <a:prstGeom prst="rect">
            <a:avLst/>
          </a:prstGeom>
        </p:spPr>
      </p:pic>
      <p:cxnSp>
        <p:nvCxnSpPr>
          <p:cNvPr id="12" name="Straight Arrow Connector 11"/>
          <p:cNvCxnSpPr>
            <a:cxnSpLocks noChangeShapeType="1"/>
          </p:cNvCxnSpPr>
          <p:nvPr/>
        </p:nvCxnSpPr>
        <p:spPr bwMode="auto">
          <a:xfrm flipH="1">
            <a:off x="11374582" y="2398425"/>
            <a:ext cx="8515" cy="2118157"/>
          </a:xfrm>
          <a:prstGeom prst="straightConnector1">
            <a:avLst/>
          </a:prstGeom>
          <a:noFill/>
          <a:ln w="38100" algn="ctr">
            <a:solidFill>
              <a:schemeClr val="tx2"/>
            </a:solidFill>
            <a:round/>
            <a:headEnd type="arrow" w="med" len="med"/>
            <a:tailEnd type="arrow" w="med" len="med"/>
          </a:ln>
        </p:spPr>
      </p:cxnSp>
      <p:sp>
        <p:nvSpPr>
          <p:cNvPr id="17" name="Text Box 6"/>
          <p:cNvSpPr txBox="1">
            <a:spLocks noChangeArrowheads="1"/>
          </p:cNvSpPr>
          <p:nvPr/>
        </p:nvSpPr>
        <p:spPr bwMode="auto">
          <a:xfrm>
            <a:off x="11507197" y="3255817"/>
            <a:ext cx="684803" cy="369332"/>
          </a:xfrm>
          <a:prstGeom prst="rect">
            <a:avLst/>
          </a:prstGeom>
          <a:noFill/>
          <a:ln w="28575">
            <a:noFill/>
            <a:miter lim="800000"/>
            <a:headEnd/>
            <a:tailEnd/>
          </a:ln>
        </p:spPr>
        <p:txBody>
          <a:bodyPr wrap="none">
            <a:spAutoFit/>
          </a:bodyPr>
          <a:lstStyle/>
          <a:p>
            <a:pPr algn="ctr"/>
            <a:r>
              <a:rPr lang="en-US" b="1" i="0" dirty="0" smtClean="0">
                <a:solidFill>
                  <a:schemeClr val="tx2"/>
                </a:solidFill>
                <a:latin typeface="Times New Roman" pitchFamily="18" charset="0"/>
              </a:rPr>
              <a:t>O(N)</a:t>
            </a:r>
            <a:endParaRPr lang="en-US" b="1" i="0" dirty="0">
              <a:solidFill>
                <a:schemeClr val="tx2"/>
              </a:solidFill>
              <a:latin typeface="Times New Roman" pitchFamily="18" charset="0"/>
            </a:endParaRPr>
          </a:p>
        </p:txBody>
      </p:sp>
      <p:cxnSp>
        <p:nvCxnSpPr>
          <p:cNvPr id="18" name="Straight Arrow Connector 17"/>
          <p:cNvCxnSpPr>
            <a:cxnSpLocks noChangeShapeType="1"/>
          </p:cNvCxnSpPr>
          <p:nvPr/>
        </p:nvCxnSpPr>
        <p:spPr bwMode="auto">
          <a:xfrm>
            <a:off x="5148552" y="3977843"/>
            <a:ext cx="5339" cy="635721"/>
          </a:xfrm>
          <a:prstGeom prst="straightConnector1">
            <a:avLst/>
          </a:prstGeom>
          <a:noFill/>
          <a:ln w="38100" algn="ctr">
            <a:solidFill>
              <a:schemeClr val="tx2"/>
            </a:solidFill>
            <a:round/>
            <a:headEnd type="arrow" w="med" len="med"/>
            <a:tailEnd type="arrow" w="med" len="med"/>
          </a:ln>
        </p:spPr>
      </p:cxnSp>
      <p:sp>
        <p:nvSpPr>
          <p:cNvPr id="21" name="Text Box 6"/>
          <p:cNvSpPr txBox="1">
            <a:spLocks noChangeArrowheads="1"/>
          </p:cNvSpPr>
          <p:nvPr/>
        </p:nvSpPr>
        <p:spPr bwMode="auto">
          <a:xfrm>
            <a:off x="5580888" y="3837707"/>
            <a:ext cx="705642" cy="276999"/>
          </a:xfrm>
          <a:prstGeom prst="rect">
            <a:avLst/>
          </a:prstGeom>
          <a:noFill/>
          <a:ln w="28575">
            <a:noFill/>
            <a:miter lim="800000"/>
            <a:headEnd/>
            <a:tailEnd/>
          </a:ln>
        </p:spPr>
        <p:txBody>
          <a:bodyPr wrap="square">
            <a:spAutoFit/>
          </a:bodyPr>
          <a:lstStyle/>
          <a:p>
            <a:pPr algn="ctr"/>
            <a:r>
              <a:rPr lang="en-US" sz="1200" b="1" i="0" dirty="0" smtClean="0">
                <a:solidFill>
                  <a:schemeClr val="tx2"/>
                </a:solidFill>
                <a:latin typeface="Times New Roman" pitchFamily="18" charset="0"/>
              </a:rPr>
              <a:t>O(N*N)</a:t>
            </a:r>
            <a:endParaRPr lang="en-US" sz="1200" b="1" i="0" dirty="0">
              <a:solidFill>
                <a:schemeClr val="tx2"/>
              </a:solidFill>
              <a:latin typeface="Times New Roman" pitchFamily="18" charset="0"/>
            </a:endParaRPr>
          </a:p>
        </p:txBody>
      </p:sp>
      <p:sp>
        <p:nvSpPr>
          <p:cNvPr id="22" name="Text Box 6"/>
          <p:cNvSpPr txBox="1">
            <a:spLocks noChangeArrowheads="1"/>
          </p:cNvSpPr>
          <p:nvPr/>
        </p:nvSpPr>
        <p:spPr bwMode="auto">
          <a:xfrm>
            <a:off x="5107083" y="4170216"/>
            <a:ext cx="572593" cy="307777"/>
          </a:xfrm>
          <a:prstGeom prst="rect">
            <a:avLst/>
          </a:prstGeom>
          <a:noFill/>
          <a:ln w="28575">
            <a:noFill/>
            <a:miter lim="800000"/>
            <a:headEnd/>
            <a:tailEnd/>
          </a:ln>
        </p:spPr>
        <p:txBody>
          <a:bodyPr wrap="none">
            <a:spAutoFit/>
          </a:bodyPr>
          <a:lstStyle/>
          <a:p>
            <a:pPr algn="ctr"/>
            <a:r>
              <a:rPr lang="en-US" sz="1400" b="1" i="0" dirty="0" smtClean="0">
                <a:solidFill>
                  <a:schemeClr val="tx2"/>
                </a:solidFill>
                <a:latin typeface="Times New Roman" pitchFamily="18" charset="0"/>
              </a:rPr>
              <a:t>O(N)</a:t>
            </a:r>
            <a:endParaRPr lang="en-US" sz="1400" b="1" i="0" dirty="0">
              <a:solidFill>
                <a:schemeClr val="tx2"/>
              </a:solidFill>
              <a:latin typeface="Times New Roman" pitchFamily="18" charset="0"/>
            </a:endParaRPr>
          </a:p>
        </p:txBody>
      </p:sp>
      <p:cxnSp>
        <p:nvCxnSpPr>
          <p:cNvPr id="23" name="Straight Arrow Connector 22"/>
          <p:cNvCxnSpPr>
            <a:cxnSpLocks noChangeShapeType="1"/>
          </p:cNvCxnSpPr>
          <p:nvPr/>
        </p:nvCxnSpPr>
        <p:spPr bwMode="auto">
          <a:xfrm>
            <a:off x="5605752" y="3188134"/>
            <a:ext cx="5339" cy="2035030"/>
          </a:xfrm>
          <a:prstGeom prst="straightConnector1">
            <a:avLst/>
          </a:prstGeom>
          <a:noFill/>
          <a:ln w="38100" algn="ctr">
            <a:solidFill>
              <a:schemeClr val="tx2"/>
            </a:solidFill>
            <a:round/>
            <a:headEnd type="arrow" w="med" len="med"/>
            <a:tailEnd type="arrow" w="med" len="med"/>
          </a:ln>
        </p:spPr>
      </p:cxnSp>
    </p:spTree>
    <p:extLst>
      <p:ext uri="{BB962C8B-B14F-4D97-AF65-F5344CB8AC3E}">
        <p14:creationId xmlns:p14="http://schemas.microsoft.com/office/powerpoint/2010/main" val="362972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COMPLEXITY ANALYSIS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86932" y="1083581"/>
            <a:ext cx="6050" cy="408416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cstate="print"/>
          <a:stretch>
            <a:fillRect/>
          </a:stretch>
        </p:blipFill>
        <p:spPr>
          <a:xfrm>
            <a:off x="6457178" y="1738977"/>
            <a:ext cx="4792713" cy="2818973"/>
          </a:xfrm>
          <a:prstGeom prst="rect">
            <a:avLst/>
          </a:prstGeom>
        </p:spPr>
      </p:pic>
      <p:pic>
        <p:nvPicPr>
          <p:cNvPr id="14" name="Picture 13"/>
          <p:cNvPicPr>
            <a:picLocks noChangeAspect="1"/>
          </p:cNvPicPr>
          <p:nvPr/>
        </p:nvPicPr>
        <p:blipFill>
          <a:blip r:embed="rId3" cstate="print"/>
          <a:stretch>
            <a:fillRect/>
          </a:stretch>
        </p:blipFill>
        <p:spPr>
          <a:xfrm>
            <a:off x="352865" y="1112009"/>
            <a:ext cx="4759463" cy="4430784"/>
          </a:xfrm>
          <a:prstGeom prst="rect">
            <a:avLst/>
          </a:prstGeom>
        </p:spPr>
      </p:pic>
      <p:cxnSp>
        <p:nvCxnSpPr>
          <p:cNvPr id="12" name="Straight Arrow Connector 11"/>
          <p:cNvCxnSpPr>
            <a:cxnSpLocks noChangeShapeType="1"/>
          </p:cNvCxnSpPr>
          <p:nvPr/>
        </p:nvCxnSpPr>
        <p:spPr bwMode="auto">
          <a:xfrm flipH="1">
            <a:off x="11374582" y="2398425"/>
            <a:ext cx="8515" cy="2118157"/>
          </a:xfrm>
          <a:prstGeom prst="straightConnector1">
            <a:avLst/>
          </a:prstGeom>
          <a:noFill/>
          <a:ln w="38100" algn="ctr">
            <a:solidFill>
              <a:schemeClr val="tx2"/>
            </a:solidFill>
            <a:round/>
            <a:headEnd type="arrow" w="med" len="med"/>
            <a:tailEnd type="arrow" w="med" len="med"/>
          </a:ln>
        </p:spPr>
      </p:cxnSp>
      <p:sp>
        <p:nvSpPr>
          <p:cNvPr id="17" name="Text Box 6"/>
          <p:cNvSpPr txBox="1">
            <a:spLocks noChangeArrowheads="1"/>
          </p:cNvSpPr>
          <p:nvPr/>
        </p:nvSpPr>
        <p:spPr bwMode="auto">
          <a:xfrm>
            <a:off x="11507197" y="3255817"/>
            <a:ext cx="684803" cy="369332"/>
          </a:xfrm>
          <a:prstGeom prst="rect">
            <a:avLst/>
          </a:prstGeom>
          <a:noFill/>
          <a:ln w="28575">
            <a:noFill/>
            <a:miter lim="800000"/>
            <a:headEnd/>
            <a:tailEnd/>
          </a:ln>
        </p:spPr>
        <p:txBody>
          <a:bodyPr wrap="none">
            <a:spAutoFit/>
          </a:bodyPr>
          <a:lstStyle/>
          <a:p>
            <a:pPr algn="ctr"/>
            <a:r>
              <a:rPr lang="en-US" b="1" i="0" dirty="0" smtClean="0">
                <a:solidFill>
                  <a:schemeClr val="tx2"/>
                </a:solidFill>
                <a:latin typeface="Times New Roman" pitchFamily="18" charset="0"/>
              </a:rPr>
              <a:t>O(N)</a:t>
            </a:r>
            <a:endParaRPr lang="en-US" b="1" i="0" dirty="0">
              <a:solidFill>
                <a:schemeClr val="tx2"/>
              </a:solidFill>
              <a:latin typeface="Times New Roman" pitchFamily="18" charset="0"/>
            </a:endParaRPr>
          </a:p>
        </p:txBody>
      </p:sp>
      <p:cxnSp>
        <p:nvCxnSpPr>
          <p:cNvPr id="18" name="Straight Arrow Connector 17"/>
          <p:cNvCxnSpPr>
            <a:cxnSpLocks noChangeShapeType="1"/>
          </p:cNvCxnSpPr>
          <p:nvPr/>
        </p:nvCxnSpPr>
        <p:spPr bwMode="auto">
          <a:xfrm>
            <a:off x="5148552" y="3977843"/>
            <a:ext cx="5339" cy="635721"/>
          </a:xfrm>
          <a:prstGeom prst="straightConnector1">
            <a:avLst/>
          </a:prstGeom>
          <a:noFill/>
          <a:ln w="38100" algn="ctr">
            <a:solidFill>
              <a:schemeClr val="tx2"/>
            </a:solidFill>
            <a:round/>
            <a:headEnd type="arrow" w="med" len="med"/>
            <a:tailEnd type="arrow" w="med" len="med"/>
          </a:ln>
        </p:spPr>
      </p:cxnSp>
      <p:sp>
        <p:nvSpPr>
          <p:cNvPr id="21" name="Text Box 6"/>
          <p:cNvSpPr txBox="1">
            <a:spLocks noChangeArrowheads="1"/>
          </p:cNvSpPr>
          <p:nvPr/>
        </p:nvSpPr>
        <p:spPr bwMode="auto">
          <a:xfrm>
            <a:off x="5580888" y="3837707"/>
            <a:ext cx="705642" cy="276999"/>
          </a:xfrm>
          <a:prstGeom prst="rect">
            <a:avLst/>
          </a:prstGeom>
          <a:noFill/>
          <a:ln w="28575">
            <a:noFill/>
            <a:miter lim="800000"/>
            <a:headEnd/>
            <a:tailEnd/>
          </a:ln>
        </p:spPr>
        <p:txBody>
          <a:bodyPr wrap="square">
            <a:spAutoFit/>
          </a:bodyPr>
          <a:lstStyle/>
          <a:p>
            <a:pPr algn="ctr"/>
            <a:r>
              <a:rPr lang="en-US" sz="1200" b="1" i="0" dirty="0" smtClean="0">
                <a:solidFill>
                  <a:schemeClr val="tx2"/>
                </a:solidFill>
                <a:latin typeface="Times New Roman" pitchFamily="18" charset="0"/>
              </a:rPr>
              <a:t>O(N*N)</a:t>
            </a:r>
            <a:endParaRPr lang="en-US" sz="1200" b="1" i="0" dirty="0">
              <a:solidFill>
                <a:schemeClr val="tx2"/>
              </a:solidFill>
              <a:latin typeface="Times New Roman" pitchFamily="18" charset="0"/>
            </a:endParaRPr>
          </a:p>
        </p:txBody>
      </p:sp>
      <p:sp>
        <p:nvSpPr>
          <p:cNvPr id="22" name="Text Box 6"/>
          <p:cNvSpPr txBox="1">
            <a:spLocks noChangeArrowheads="1"/>
          </p:cNvSpPr>
          <p:nvPr/>
        </p:nvSpPr>
        <p:spPr bwMode="auto">
          <a:xfrm>
            <a:off x="5107083" y="4170216"/>
            <a:ext cx="572593" cy="307777"/>
          </a:xfrm>
          <a:prstGeom prst="rect">
            <a:avLst/>
          </a:prstGeom>
          <a:noFill/>
          <a:ln w="28575">
            <a:noFill/>
            <a:miter lim="800000"/>
            <a:headEnd/>
            <a:tailEnd/>
          </a:ln>
        </p:spPr>
        <p:txBody>
          <a:bodyPr wrap="none">
            <a:spAutoFit/>
          </a:bodyPr>
          <a:lstStyle/>
          <a:p>
            <a:pPr algn="ctr"/>
            <a:r>
              <a:rPr lang="en-US" sz="1400" b="1" i="0" dirty="0" smtClean="0">
                <a:solidFill>
                  <a:schemeClr val="tx2"/>
                </a:solidFill>
                <a:latin typeface="Times New Roman" pitchFamily="18" charset="0"/>
              </a:rPr>
              <a:t>O(N)</a:t>
            </a:r>
            <a:endParaRPr lang="en-US" sz="1400" b="1" i="0" dirty="0">
              <a:solidFill>
                <a:schemeClr val="tx2"/>
              </a:solidFill>
              <a:latin typeface="Times New Roman" pitchFamily="18" charset="0"/>
            </a:endParaRPr>
          </a:p>
        </p:txBody>
      </p:sp>
      <p:cxnSp>
        <p:nvCxnSpPr>
          <p:cNvPr id="23" name="Straight Arrow Connector 22"/>
          <p:cNvCxnSpPr>
            <a:cxnSpLocks noChangeShapeType="1"/>
          </p:cNvCxnSpPr>
          <p:nvPr/>
        </p:nvCxnSpPr>
        <p:spPr bwMode="auto">
          <a:xfrm>
            <a:off x="5605752" y="3188134"/>
            <a:ext cx="5339" cy="2035030"/>
          </a:xfrm>
          <a:prstGeom prst="straightConnector1">
            <a:avLst/>
          </a:prstGeom>
          <a:noFill/>
          <a:ln w="38100" algn="ctr">
            <a:solidFill>
              <a:schemeClr val="tx2"/>
            </a:solidFill>
            <a:round/>
            <a:headEnd type="arrow" w="med" len="med"/>
            <a:tailEnd type="arrow" w="med" len="med"/>
          </a:ln>
        </p:spPr>
      </p:cxnSp>
      <p:sp>
        <p:nvSpPr>
          <p:cNvPr id="26" name="Text Box 6"/>
          <p:cNvSpPr txBox="1">
            <a:spLocks noChangeArrowheads="1"/>
          </p:cNvSpPr>
          <p:nvPr/>
        </p:nvSpPr>
        <p:spPr bwMode="auto">
          <a:xfrm>
            <a:off x="1842655" y="5694220"/>
            <a:ext cx="7730836" cy="954107"/>
          </a:xfrm>
          <a:prstGeom prst="rect">
            <a:avLst/>
          </a:prstGeom>
          <a:noFill/>
          <a:ln w="28575">
            <a:noFill/>
            <a:miter lim="800000"/>
            <a:headEnd/>
            <a:tailEnd/>
          </a:ln>
        </p:spPr>
        <p:txBody>
          <a:bodyPr wrap="square">
            <a:spAutoFit/>
          </a:bodyPr>
          <a:lstStyle/>
          <a:p>
            <a:pPr algn="ctr"/>
            <a:r>
              <a:rPr lang="en-US" sz="2800" b="1" dirty="0" smtClean="0">
                <a:solidFill>
                  <a:schemeClr val="tx2"/>
                </a:solidFill>
                <a:latin typeface="Times New Roman" pitchFamily="18" charset="0"/>
              </a:rPr>
              <a:t>Running time: O(N!) BECAUSE OF  BACKTRACKING</a:t>
            </a:r>
            <a:endParaRPr lang="en-US" sz="2800" b="1" dirty="0">
              <a:solidFill>
                <a:schemeClr val="tx2"/>
              </a:solidFill>
              <a:latin typeface="Times New Roman" pitchFamily="18" charset="0"/>
            </a:endParaRPr>
          </a:p>
        </p:txBody>
      </p:sp>
    </p:spTree>
    <p:extLst>
      <p:ext uri="{BB962C8B-B14F-4D97-AF65-F5344CB8AC3E}">
        <p14:creationId xmlns:p14="http://schemas.microsoft.com/office/powerpoint/2010/main" val="178041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P spid="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COMPLEXITY ANALYSIS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86932" y="1083581"/>
            <a:ext cx="6050" cy="408416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stretch>
            <a:fillRect/>
          </a:stretch>
        </p:blipFill>
        <p:spPr>
          <a:xfrm>
            <a:off x="6457178" y="1738977"/>
            <a:ext cx="4792713" cy="2818973"/>
          </a:xfrm>
          <a:prstGeom prst="rect">
            <a:avLst/>
          </a:prstGeom>
        </p:spPr>
      </p:pic>
      <p:pic>
        <p:nvPicPr>
          <p:cNvPr id="14" name="Picture 13"/>
          <p:cNvPicPr>
            <a:picLocks noChangeAspect="1"/>
          </p:cNvPicPr>
          <p:nvPr/>
        </p:nvPicPr>
        <p:blipFill>
          <a:blip r:embed="rId4" cstate="print"/>
          <a:stretch>
            <a:fillRect/>
          </a:stretch>
        </p:blipFill>
        <p:spPr>
          <a:xfrm>
            <a:off x="352865" y="1112009"/>
            <a:ext cx="4759463" cy="4430784"/>
          </a:xfrm>
          <a:prstGeom prst="rect">
            <a:avLst/>
          </a:prstGeom>
        </p:spPr>
      </p:pic>
      <p:cxnSp>
        <p:nvCxnSpPr>
          <p:cNvPr id="12" name="Straight Arrow Connector 11"/>
          <p:cNvCxnSpPr>
            <a:cxnSpLocks noChangeShapeType="1"/>
          </p:cNvCxnSpPr>
          <p:nvPr/>
        </p:nvCxnSpPr>
        <p:spPr bwMode="auto">
          <a:xfrm flipH="1">
            <a:off x="11374582" y="2398425"/>
            <a:ext cx="8515" cy="2118157"/>
          </a:xfrm>
          <a:prstGeom prst="straightConnector1">
            <a:avLst/>
          </a:prstGeom>
          <a:noFill/>
          <a:ln w="38100" algn="ctr">
            <a:solidFill>
              <a:schemeClr val="tx2"/>
            </a:solidFill>
            <a:round/>
            <a:headEnd type="arrow" w="med" len="med"/>
            <a:tailEnd type="arrow" w="med" len="med"/>
          </a:ln>
        </p:spPr>
      </p:cxnSp>
      <p:sp>
        <p:nvSpPr>
          <p:cNvPr id="17" name="Text Box 6"/>
          <p:cNvSpPr txBox="1">
            <a:spLocks noChangeArrowheads="1"/>
          </p:cNvSpPr>
          <p:nvPr/>
        </p:nvSpPr>
        <p:spPr bwMode="auto">
          <a:xfrm>
            <a:off x="11507197" y="3255817"/>
            <a:ext cx="684803" cy="369332"/>
          </a:xfrm>
          <a:prstGeom prst="rect">
            <a:avLst/>
          </a:prstGeom>
          <a:noFill/>
          <a:ln w="28575">
            <a:noFill/>
            <a:miter lim="800000"/>
            <a:headEnd/>
            <a:tailEnd/>
          </a:ln>
        </p:spPr>
        <p:txBody>
          <a:bodyPr wrap="none">
            <a:spAutoFit/>
          </a:bodyPr>
          <a:lstStyle/>
          <a:p>
            <a:pPr algn="ctr"/>
            <a:r>
              <a:rPr lang="en-US" b="1" i="0" dirty="0" smtClean="0">
                <a:solidFill>
                  <a:schemeClr val="tx2"/>
                </a:solidFill>
                <a:latin typeface="Times New Roman" pitchFamily="18" charset="0"/>
              </a:rPr>
              <a:t>O(N)</a:t>
            </a:r>
            <a:endParaRPr lang="en-US" b="1" i="0" dirty="0">
              <a:solidFill>
                <a:schemeClr val="tx2"/>
              </a:solidFill>
              <a:latin typeface="Times New Roman" pitchFamily="18" charset="0"/>
            </a:endParaRPr>
          </a:p>
        </p:txBody>
      </p:sp>
      <p:cxnSp>
        <p:nvCxnSpPr>
          <p:cNvPr id="18" name="Straight Arrow Connector 17"/>
          <p:cNvCxnSpPr>
            <a:cxnSpLocks noChangeShapeType="1"/>
          </p:cNvCxnSpPr>
          <p:nvPr/>
        </p:nvCxnSpPr>
        <p:spPr bwMode="auto">
          <a:xfrm>
            <a:off x="5148552" y="3977843"/>
            <a:ext cx="5339" cy="635721"/>
          </a:xfrm>
          <a:prstGeom prst="straightConnector1">
            <a:avLst/>
          </a:prstGeom>
          <a:noFill/>
          <a:ln w="38100" algn="ctr">
            <a:solidFill>
              <a:schemeClr val="tx2"/>
            </a:solidFill>
            <a:round/>
            <a:headEnd type="arrow" w="med" len="med"/>
            <a:tailEnd type="arrow" w="med" len="med"/>
          </a:ln>
        </p:spPr>
      </p:cxnSp>
      <p:sp>
        <p:nvSpPr>
          <p:cNvPr id="21" name="Text Box 6"/>
          <p:cNvSpPr txBox="1">
            <a:spLocks noChangeArrowheads="1"/>
          </p:cNvSpPr>
          <p:nvPr/>
        </p:nvSpPr>
        <p:spPr bwMode="auto">
          <a:xfrm>
            <a:off x="5580888" y="3837707"/>
            <a:ext cx="705642" cy="276999"/>
          </a:xfrm>
          <a:prstGeom prst="rect">
            <a:avLst/>
          </a:prstGeom>
          <a:noFill/>
          <a:ln w="28575">
            <a:noFill/>
            <a:miter lim="800000"/>
            <a:headEnd/>
            <a:tailEnd/>
          </a:ln>
        </p:spPr>
        <p:txBody>
          <a:bodyPr wrap="square">
            <a:spAutoFit/>
          </a:bodyPr>
          <a:lstStyle/>
          <a:p>
            <a:pPr algn="ctr"/>
            <a:r>
              <a:rPr lang="en-US" sz="1200" b="1" i="0" dirty="0" smtClean="0">
                <a:solidFill>
                  <a:schemeClr val="tx2"/>
                </a:solidFill>
                <a:latin typeface="Times New Roman" pitchFamily="18" charset="0"/>
              </a:rPr>
              <a:t>O(N*N)</a:t>
            </a:r>
            <a:endParaRPr lang="en-US" sz="1200" b="1" i="0" dirty="0">
              <a:solidFill>
                <a:schemeClr val="tx2"/>
              </a:solidFill>
              <a:latin typeface="Times New Roman" pitchFamily="18" charset="0"/>
            </a:endParaRPr>
          </a:p>
        </p:txBody>
      </p:sp>
      <p:sp>
        <p:nvSpPr>
          <p:cNvPr id="22" name="Text Box 6"/>
          <p:cNvSpPr txBox="1">
            <a:spLocks noChangeArrowheads="1"/>
          </p:cNvSpPr>
          <p:nvPr/>
        </p:nvSpPr>
        <p:spPr bwMode="auto">
          <a:xfrm>
            <a:off x="5107083" y="4170216"/>
            <a:ext cx="572593" cy="307777"/>
          </a:xfrm>
          <a:prstGeom prst="rect">
            <a:avLst/>
          </a:prstGeom>
          <a:noFill/>
          <a:ln w="28575">
            <a:noFill/>
            <a:miter lim="800000"/>
            <a:headEnd/>
            <a:tailEnd/>
          </a:ln>
        </p:spPr>
        <p:txBody>
          <a:bodyPr wrap="none">
            <a:spAutoFit/>
          </a:bodyPr>
          <a:lstStyle/>
          <a:p>
            <a:pPr algn="ctr"/>
            <a:r>
              <a:rPr lang="en-US" sz="1400" b="1" i="0" dirty="0" smtClean="0">
                <a:solidFill>
                  <a:schemeClr val="tx2"/>
                </a:solidFill>
                <a:latin typeface="Times New Roman" pitchFamily="18" charset="0"/>
              </a:rPr>
              <a:t>O(N)</a:t>
            </a:r>
            <a:endParaRPr lang="en-US" sz="1400" b="1" i="0" dirty="0">
              <a:solidFill>
                <a:schemeClr val="tx2"/>
              </a:solidFill>
              <a:latin typeface="Times New Roman" pitchFamily="18" charset="0"/>
            </a:endParaRPr>
          </a:p>
        </p:txBody>
      </p:sp>
      <p:cxnSp>
        <p:nvCxnSpPr>
          <p:cNvPr id="23" name="Straight Arrow Connector 22"/>
          <p:cNvCxnSpPr>
            <a:cxnSpLocks noChangeShapeType="1"/>
          </p:cNvCxnSpPr>
          <p:nvPr/>
        </p:nvCxnSpPr>
        <p:spPr bwMode="auto">
          <a:xfrm>
            <a:off x="5605752" y="3188134"/>
            <a:ext cx="5339" cy="2035030"/>
          </a:xfrm>
          <a:prstGeom prst="straightConnector1">
            <a:avLst/>
          </a:prstGeom>
          <a:noFill/>
          <a:ln w="38100" algn="ctr">
            <a:solidFill>
              <a:schemeClr val="tx2"/>
            </a:solidFill>
            <a:round/>
            <a:headEnd type="arrow" w="med" len="med"/>
            <a:tailEnd type="arrow" w="med" len="med"/>
          </a:ln>
        </p:spPr>
      </p:cxnSp>
      <p:sp>
        <p:nvSpPr>
          <p:cNvPr id="26" name="Text Box 6"/>
          <p:cNvSpPr txBox="1">
            <a:spLocks noChangeArrowheads="1"/>
          </p:cNvSpPr>
          <p:nvPr/>
        </p:nvSpPr>
        <p:spPr bwMode="auto">
          <a:xfrm>
            <a:off x="1842655" y="5694220"/>
            <a:ext cx="7730836" cy="830997"/>
          </a:xfrm>
          <a:prstGeom prst="rect">
            <a:avLst/>
          </a:prstGeom>
          <a:noFill/>
          <a:ln w="28575">
            <a:noFill/>
            <a:miter lim="800000"/>
            <a:headEnd/>
            <a:tailEnd/>
          </a:ln>
        </p:spPr>
        <p:txBody>
          <a:bodyPr wrap="square">
            <a:spAutoFit/>
          </a:bodyPr>
          <a:lstStyle/>
          <a:p>
            <a:pPr algn="ctr"/>
            <a:r>
              <a:rPr lang="en-US" sz="2400" b="1" dirty="0" smtClean="0">
                <a:solidFill>
                  <a:schemeClr val="tx2"/>
                </a:solidFill>
                <a:latin typeface="Times New Roman" pitchFamily="18" charset="0"/>
              </a:rPr>
              <a:t>This program requires trying all </a:t>
            </a:r>
            <a:r>
              <a:rPr lang="en-US" sz="2400" b="1" dirty="0" err="1" smtClean="0">
                <a:solidFill>
                  <a:schemeClr val="tx2"/>
                </a:solidFill>
                <a:latin typeface="Times New Roman" pitchFamily="18" charset="0"/>
              </a:rPr>
              <a:t>ppossible</a:t>
            </a:r>
            <a:r>
              <a:rPr lang="en-US" sz="2400" b="1" dirty="0" smtClean="0">
                <a:solidFill>
                  <a:schemeClr val="tx2"/>
                </a:solidFill>
                <a:latin typeface="Times New Roman" pitchFamily="18" charset="0"/>
              </a:rPr>
              <a:t> permutations. This results in such high complexity ( O(N!) )</a:t>
            </a:r>
            <a:endParaRPr lang="en-US" sz="2400" b="1" dirty="0">
              <a:solidFill>
                <a:schemeClr val="tx2"/>
              </a:solidFill>
              <a:latin typeface="Times New Roman" pitchFamily="18" charset="0"/>
            </a:endParaRPr>
          </a:p>
        </p:txBody>
      </p:sp>
    </p:spTree>
    <p:extLst>
      <p:ext uri="{BB962C8B-B14F-4D97-AF65-F5344CB8AC3E}">
        <p14:creationId xmlns:p14="http://schemas.microsoft.com/office/powerpoint/2010/main" val="161751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LIMITATIONS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6" name="Picture 15" descr="ece920b.png"/>
          <p:cNvPicPr>
            <a:picLocks noChangeAspect="1"/>
          </p:cNvPicPr>
          <p:nvPr/>
        </p:nvPicPr>
        <p:blipFill>
          <a:blip r:embed="rId3" cstate="print"/>
          <a:stretch>
            <a:fillRect/>
          </a:stretch>
        </p:blipFill>
        <p:spPr>
          <a:xfrm>
            <a:off x="5400586" y="1848414"/>
            <a:ext cx="6070977" cy="4324954"/>
          </a:xfrm>
          <a:prstGeom prst="rect">
            <a:avLst/>
          </a:prstGeom>
        </p:spPr>
      </p:pic>
      <p:sp>
        <p:nvSpPr>
          <p:cNvPr id="19" name="Text Box 6"/>
          <p:cNvSpPr txBox="1">
            <a:spLocks noChangeArrowheads="1"/>
          </p:cNvSpPr>
          <p:nvPr/>
        </p:nvSpPr>
        <p:spPr bwMode="auto">
          <a:xfrm>
            <a:off x="235527" y="2216728"/>
            <a:ext cx="4890654" cy="646331"/>
          </a:xfrm>
          <a:prstGeom prst="rect">
            <a:avLst/>
          </a:prstGeom>
          <a:noFill/>
          <a:ln w="28575">
            <a:noFill/>
            <a:miter lim="800000"/>
            <a:headEnd/>
            <a:tailEnd/>
          </a:ln>
        </p:spPr>
        <p:txBody>
          <a:bodyPr wrap="square">
            <a:spAutoFit/>
          </a:bodyPr>
          <a:lstStyle/>
          <a:p>
            <a:pPr>
              <a:buFont typeface="Wingdings" pitchFamily="2" charset="2"/>
              <a:buChar char="§"/>
            </a:pPr>
            <a:r>
              <a:rPr lang="en-US" b="1" dirty="0" smtClean="0">
                <a:solidFill>
                  <a:schemeClr val="tx2"/>
                </a:solidFill>
                <a:latin typeface="Times New Roman" pitchFamily="18" charset="0"/>
              </a:rPr>
              <a:t>The N-Queen problem has a very high complexity ( O(N!) ). </a:t>
            </a:r>
            <a:endParaRPr lang="en-US" b="1" dirty="0">
              <a:solidFill>
                <a:schemeClr val="tx2"/>
              </a:solidFill>
              <a:latin typeface="Times New Roman" pitchFamily="18" charset="0"/>
            </a:endParaRPr>
          </a:p>
        </p:txBody>
      </p:sp>
    </p:spTree>
    <p:extLst>
      <p:ext uri="{BB962C8B-B14F-4D97-AF65-F5344CB8AC3E}">
        <p14:creationId xmlns:p14="http://schemas.microsoft.com/office/powerpoint/2010/main" val="318472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LIMITATIONS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6" name="Picture 15" descr="ece920b.png"/>
          <p:cNvPicPr>
            <a:picLocks noChangeAspect="1"/>
          </p:cNvPicPr>
          <p:nvPr/>
        </p:nvPicPr>
        <p:blipFill>
          <a:blip r:embed="rId3" cstate="print"/>
          <a:stretch>
            <a:fillRect/>
          </a:stretch>
        </p:blipFill>
        <p:spPr>
          <a:xfrm>
            <a:off x="5386732" y="1917687"/>
            <a:ext cx="6070977" cy="4324954"/>
          </a:xfrm>
          <a:prstGeom prst="rect">
            <a:avLst/>
          </a:prstGeom>
        </p:spPr>
      </p:pic>
      <p:sp>
        <p:nvSpPr>
          <p:cNvPr id="19" name="Text Box 6"/>
          <p:cNvSpPr txBox="1">
            <a:spLocks noChangeArrowheads="1"/>
          </p:cNvSpPr>
          <p:nvPr/>
        </p:nvSpPr>
        <p:spPr bwMode="auto">
          <a:xfrm>
            <a:off x="235527" y="2216728"/>
            <a:ext cx="4890654" cy="646331"/>
          </a:xfrm>
          <a:prstGeom prst="rect">
            <a:avLst/>
          </a:prstGeom>
          <a:noFill/>
          <a:ln w="28575">
            <a:noFill/>
            <a:miter lim="800000"/>
            <a:headEnd/>
            <a:tailEnd/>
          </a:ln>
        </p:spPr>
        <p:txBody>
          <a:bodyPr wrap="square">
            <a:spAutoFit/>
          </a:bodyPr>
          <a:lstStyle/>
          <a:p>
            <a:pPr>
              <a:buFont typeface="Wingdings" pitchFamily="2" charset="2"/>
              <a:buChar char="§"/>
            </a:pPr>
            <a:r>
              <a:rPr lang="en-US" b="1" dirty="0" smtClean="0">
                <a:solidFill>
                  <a:schemeClr val="tx2"/>
                </a:solidFill>
                <a:latin typeface="Times New Roman" pitchFamily="18" charset="0"/>
              </a:rPr>
              <a:t>The N-Queen problem has a very high complexity ( O(N!) ). </a:t>
            </a:r>
            <a:endParaRPr lang="en-US" b="1" dirty="0">
              <a:solidFill>
                <a:schemeClr val="tx2"/>
              </a:solidFill>
              <a:latin typeface="Times New Roman" pitchFamily="18" charset="0"/>
            </a:endParaRPr>
          </a:p>
        </p:txBody>
      </p:sp>
      <p:sp>
        <p:nvSpPr>
          <p:cNvPr id="8" name="Right Brace 7"/>
          <p:cNvSpPr/>
          <p:nvPr/>
        </p:nvSpPr>
        <p:spPr>
          <a:xfrm rot="178792">
            <a:off x="6165273" y="2410690"/>
            <a:ext cx="706582" cy="3103417"/>
          </a:xfrm>
          <a:prstGeom prst="rightBrace">
            <a:avLst>
              <a:gd name="adj1" fmla="val 90789"/>
              <a:gd name="adj2" fmla="val 49814"/>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9" name="Text Box 6"/>
          <p:cNvSpPr txBox="1">
            <a:spLocks noChangeArrowheads="1"/>
          </p:cNvSpPr>
          <p:nvPr/>
        </p:nvSpPr>
        <p:spPr bwMode="auto">
          <a:xfrm>
            <a:off x="6927273" y="3810000"/>
            <a:ext cx="1496291" cy="369332"/>
          </a:xfrm>
          <a:prstGeom prst="rect">
            <a:avLst/>
          </a:prstGeom>
          <a:noFill/>
          <a:ln w="28575">
            <a:noFill/>
            <a:miter lim="800000"/>
            <a:headEnd/>
            <a:tailEnd/>
          </a:ln>
        </p:spPr>
        <p:txBody>
          <a:bodyPr wrap="square">
            <a:spAutoFit/>
          </a:bodyPr>
          <a:lstStyle/>
          <a:p>
            <a:r>
              <a:rPr lang="en-US" b="1" dirty="0" smtClean="0">
                <a:solidFill>
                  <a:srgbClr val="FF0000"/>
                </a:solidFill>
                <a:latin typeface="Times New Roman" pitchFamily="18" charset="0"/>
              </a:rPr>
              <a:t>O(N!)</a:t>
            </a:r>
            <a:endParaRPr lang="en-US" b="1" dirty="0">
              <a:solidFill>
                <a:srgbClr val="FF0000"/>
              </a:solidFill>
              <a:latin typeface="Times New Roman" pitchFamily="18" charset="0"/>
            </a:endParaRPr>
          </a:p>
        </p:txBody>
      </p:sp>
    </p:spTree>
    <p:extLst>
      <p:ext uri="{BB962C8B-B14F-4D97-AF65-F5344CB8AC3E}">
        <p14:creationId xmlns:p14="http://schemas.microsoft.com/office/powerpoint/2010/main" val="85982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LIMITATIONS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6" name="Picture 15" descr="ece920b.png"/>
          <p:cNvPicPr>
            <a:picLocks noChangeAspect="1"/>
          </p:cNvPicPr>
          <p:nvPr/>
        </p:nvPicPr>
        <p:blipFill>
          <a:blip r:embed="rId3" cstate="print"/>
          <a:stretch>
            <a:fillRect/>
          </a:stretch>
        </p:blipFill>
        <p:spPr>
          <a:xfrm>
            <a:off x="5400586" y="1848414"/>
            <a:ext cx="6070977" cy="4324954"/>
          </a:xfrm>
          <a:prstGeom prst="rect">
            <a:avLst/>
          </a:prstGeom>
        </p:spPr>
      </p:pic>
      <p:sp>
        <p:nvSpPr>
          <p:cNvPr id="19" name="Text Box 6"/>
          <p:cNvSpPr txBox="1">
            <a:spLocks noChangeArrowheads="1"/>
          </p:cNvSpPr>
          <p:nvPr/>
        </p:nvSpPr>
        <p:spPr bwMode="auto">
          <a:xfrm>
            <a:off x="235527" y="2216728"/>
            <a:ext cx="4890654" cy="646331"/>
          </a:xfrm>
          <a:prstGeom prst="rect">
            <a:avLst/>
          </a:prstGeom>
          <a:noFill/>
          <a:ln w="28575">
            <a:noFill/>
            <a:miter lim="800000"/>
            <a:headEnd/>
            <a:tailEnd/>
          </a:ln>
        </p:spPr>
        <p:txBody>
          <a:bodyPr wrap="square">
            <a:spAutoFit/>
          </a:bodyPr>
          <a:lstStyle/>
          <a:p>
            <a:pPr>
              <a:buFont typeface="Wingdings" pitchFamily="2" charset="2"/>
              <a:buChar char="§"/>
            </a:pPr>
            <a:r>
              <a:rPr lang="en-US" b="1" dirty="0" smtClean="0">
                <a:solidFill>
                  <a:schemeClr val="tx2"/>
                </a:solidFill>
                <a:latin typeface="Times New Roman" pitchFamily="18" charset="0"/>
              </a:rPr>
              <a:t>The N-Queen problem has a very high complexity ( O(N!) ). </a:t>
            </a:r>
            <a:endParaRPr lang="en-US" b="1" dirty="0">
              <a:solidFill>
                <a:schemeClr val="tx2"/>
              </a:solidFill>
              <a:latin typeface="Times New Roman" pitchFamily="18" charset="0"/>
            </a:endParaRPr>
          </a:p>
        </p:txBody>
      </p:sp>
      <p:sp>
        <p:nvSpPr>
          <p:cNvPr id="9" name="Text Box 6"/>
          <p:cNvSpPr txBox="1">
            <a:spLocks noChangeArrowheads="1"/>
          </p:cNvSpPr>
          <p:nvPr/>
        </p:nvSpPr>
        <p:spPr bwMode="auto">
          <a:xfrm>
            <a:off x="235528" y="3144983"/>
            <a:ext cx="4890654" cy="646331"/>
          </a:xfrm>
          <a:prstGeom prst="rect">
            <a:avLst/>
          </a:prstGeom>
          <a:noFill/>
          <a:ln w="28575">
            <a:noFill/>
            <a:miter lim="800000"/>
            <a:headEnd/>
            <a:tailEnd/>
          </a:ln>
        </p:spPr>
        <p:txBody>
          <a:bodyPr wrap="square">
            <a:spAutoFit/>
          </a:bodyPr>
          <a:lstStyle/>
          <a:p>
            <a:pPr>
              <a:buFont typeface="Wingdings" pitchFamily="2" charset="2"/>
              <a:buChar char="§"/>
            </a:pPr>
            <a:r>
              <a:rPr lang="en-US" b="1" dirty="0" smtClean="0">
                <a:solidFill>
                  <a:schemeClr val="tx2"/>
                </a:solidFill>
                <a:latin typeface="Times New Roman" pitchFamily="18" charset="0"/>
              </a:rPr>
              <a:t>Because of this high complexity it takes a huge period of time to compile the code.</a:t>
            </a:r>
            <a:endParaRPr lang="en-US" b="1" dirty="0">
              <a:solidFill>
                <a:schemeClr val="tx2"/>
              </a:solidFill>
              <a:latin typeface="Times New Roman" pitchFamily="18" charset="0"/>
            </a:endParaRPr>
          </a:p>
        </p:txBody>
      </p:sp>
    </p:spTree>
    <p:extLst>
      <p:ext uri="{BB962C8B-B14F-4D97-AF65-F5344CB8AC3E}">
        <p14:creationId xmlns:p14="http://schemas.microsoft.com/office/powerpoint/2010/main" val="49613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LIMITATIONS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6" name="Picture 15" descr="ece920b.png"/>
          <p:cNvPicPr>
            <a:picLocks noChangeAspect="1"/>
          </p:cNvPicPr>
          <p:nvPr/>
        </p:nvPicPr>
        <p:blipFill>
          <a:blip r:embed="rId3" cstate="print"/>
          <a:stretch>
            <a:fillRect/>
          </a:stretch>
        </p:blipFill>
        <p:spPr>
          <a:xfrm>
            <a:off x="5400586" y="1848414"/>
            <a:ext cx="6070977" cy="4324954"/>
          </a:xfrm>
          <a:prstGeom prst="rect">
            <a:avLst/>
          </a:prstGeom>
        </p:spPr>
      </p:pic>
      <p:sp>
        <p:nvSpPr>
          <p:cNvPr id="19" name="Text Box 6"/>
          <p:cNvSpPr txBox="1">
            <a:spLocks noChangeArrowheads="1"/>
          </p:cNvSpPr>
          <p:nvPr/>
        </p:nvSpPr>
        <p:spPr bwMode="auto">
          <a:xfrm>
            <a:off x="235527" y="2216728"/>
            <a:ext cx="4890654" cy="646331"/>
          </a:xfrm>
          <a:prstGeom prst="rect">
            <a:avLst/>
          </a:prstGeom>
          <a:noFill/>
          <a:ln w="28575">
            <a:noFill/>
            <a:miter lim="800000"/>
            <a:headEnd/>
            <a:tailEnd/>
          </a:ln>
        </p:spPr>
        <p:txBody>
          <a:bodyPr wrap="square">
            <a:spAutoFit/>
          </a:bodyPr>
          <a:lstStyle/>
          <a:p>
            <a:pPr>
              <a:buFont typeface="Wingdings" pitchFamily="2" charset="2"/>
              <a:buChar char="§"/>
            </a:pPr>
            <a:r>
              <a:rPr lang="en-US" b="1" dirty="0" smtClean="0">
                <a:solidFill>
                  <a:schemeClr val="tx2"/>
                </a:solidFill>
                <a:latin typeface="Times New Roman" pitchFamily="18" charset="0"/>
              </a:rPr>
              <a:t>The N-Queen problem has a very high complexity ( O(N!) ). </a:t>
            </a:r>
            <a:endParaRPr lang="en-US" b="1" dirty="0">
              <a:solidFill>
                <a:schemeClr val="tx2"/>
              </a:solidFill>
              <a:latin typeface="Times New Roman" pitchFamily="18" charset="0"/>
            </a:endParaRPr>
          </a:p>
        </p:txBody>
      </p:sp>
      <p:sp>
        <p:nvSpPr>
          <p:cNvPr id="9" name="Text Box 6"/>
          <p:cNvSpPr txBox="1">
            <a:spLocks noChangeArrowheads="1"/>
          </p:cNvSpPr>
          <p:nvPr/>
        </p:nvSpPr>
        <p:spPr bwMode="auto">
          <a:xfrm>
            <a:off x="235528" y="3144983"/>
            <a:ext cx="4890654" cy="646331"/>
          </a:xfrm>
          <a:prstGeom prst="rect">
            <a:avLst/>
          </a:prstGeom>
          <a:noFill/>
          <a:ln w="28575">
            <a:noFill/>
            <a:miter lim="800000"/>
            <a:headEnd/>
            <a:tailEnd/>
          </a:ln>
        </p:spPr>
        <p:txBody>
          <a:bodyPr wrap="square">
            <a:spAutoFit/>
          </a:bodyPr>
          <a:lstStyle/>
          <a:p>
            <a:pPr>
              <a:buFont typeface="Wingdings" pitchFamily="2" charset="2"/>
              <a:buChar char="§"/>
            </a:pPr>
            <a:r>
              <a:rPr lang="en-US" b="1" dirty="0" smtClean="0">
                <a:solidFill>
                  <a:schemeClr val="tx2"/>
                </a:solidFill>
                <a:latin typeface="Times New Roman" pitchFamily="18" charset="0"/>
              </a:rPr>
              <a:t>Because of this high complexity it takes a huge period of time to compile the code.</a:t>
            </a:r>
            <a:endParaRPr lang="en-US" b="1" dirty="0">
              <a:solidFill>
                <a:schemeClr val="tx2"/>
              </a:solidFill>
              <a:latin typeface="Times New Roman" pitchFamily="18" charset="0"/>
            </a:endParaRPr>
          </a:p>
        </p:txBody>
      </p:sp>
      <p:sp>
        <p:nvSpPr>
          <p:cNvPr id="7" name="Text Box 6"/>
          <p:cNvSpPr txBox="1">
            <a:spLocks noChangeArrowheads="1"/>
          </p:cNvSpPr>
          <p:nvPr/>
        </p:nvSpPr>
        <p:spPr bwMode="auto">
          <a:xfrm>
            <a:off x="249382" y="4170219"/>
            <a:ext cx="4890654" cy="646331"/>
          </a:xfrm>
          <a:prstGeom prst="rect">
            <a:avLst/>
          </a:prstGeom>
          <a:noFill/>
          <a:ln w="28575">
            <a:noFill/>
            <a:miter lim="800000"/>
            <a:headEnd/>
            <a:tailEnd/>
          </a:ln>
        </p:spPr>
        <p:txBody>
          <a:bodyPr wrap="square">
            <a:spAutoFit/>
          </a:bodyPr>
          <a:lstStyle/>
          <a:p>
            <a:pPr>
              <a:buFont typeface="Wingdings" pitchFamily="2" charset="2"/>
              <a:buChar char="§"/>
            </a:pPr>
            <a:r>
              <a:rPr lang="en-US" b="1" dirty="0" smtClean="0">
                <a:solidFill>
                  <a:schemeClr val="tx2"/>
                </a:solidFill>
                <a:latin typeface="Times New Roman" pitchFamily="18" charset="0"/>
              </a:rPr>
              <a:t>So this algorithm will not be an efficient one to use for something with large number of inputs </a:t>
            </a:r>
            <a:endParaRPr lang="en-US" b="1" dirty="0">
              <a:solidFill>
                <a:schemeClr val="tx2"/>
              </a:solidFill>
              <a:latin typeface="Times New Roman" pitchFamily="18" charset="0"/>
            </a:endParaRPr>
          </a:p>
        </p:txBody>
      </p:sp>
    </p:spTree>
    <p:extLst>
      <p:ext uri="{BB962C8B-B14F-4D97-AF65-F5344CB8AC3E}">
        <p14:creationId xmlns:p14="http://schemas.microsoft.com/office/powerpoint/2010/main" val="233853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CONCLUSION</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 Box 6"/>
          <p:cNvSpPr txBox="1">
            <a:spLocks noChangeArrowheads="1"/>
          </p:cNvSpPr>
          <p:nvPr/>
        </p:nvSpPr>
        <p:spPr bwMode="auto">
          <a:xfrm>
            <a:off x="534195" y="2041616"/>
            <a:ext cx="4890654" cy="1569660"/>
          </a:xfrm>
          <a:prstGeom prst="rect">
            <a:avLst/>
          </a:prstGeom>
          <a:noFill/>
          <a:ln w="28575">
            <a:noFill/>
            <a:miter lim="800000"/>
            <a:headEnd/>
            <a:tailEnd/>
          </a:ln>
        </p:spPr>
        <p:txBody>
          <a:bodyPr wrap="square">
            <a:spAutoFit/>
          </a:bodyPr>
          <a:lstStyle/>
          <a:p>
            <a:pPr>
              <a:buFont typeface="Wingdings" pitchFamily="2" charset="2"/>
              <a:buChar char="§"/>
            </a:pPr>
            <a:r>
              <a:rPr lang="en-US" sz="2400" b="1" dirty="0" smtClean="0">
                <a:solidFill>
                  <a:schemeClr val="tx2"/>
                </a:solidFill>
                <a:latin typeface="Times New Roman" pitchFamily="18" charset="0"/>
              </a:rPr>
              <a:t>Though N-Queen problem has a very high complexity, it is  very prominent problem</a:t>
            </a:r>
          </a:p>
          <a:p>
            <a:pPr>
              <a:buFont typeface="Wingdings" pitchFamily="2" charset="2"/>
              <a:buChar char="§"/>
            </a:pPr>
            <a:endParaRPr lang="en-US" sz="2400" b="1" dirty="0">
              <a:solidFill>
                <a:schemeClr val="tx2"/>
              </a:solidFill>
              <a:latin typeface="Times New Roman" pitchFamily="18" charset="0"/>
            </a:endParaRPr>
          </a:p>
        </p:txBody>
      </p:sp>
      <p:sp>
        <p:nvSpPr>
          <p:cNvPr id="12" name="Text Box 6"/>
          <p:cNvSpPr txBox="1">
            <a:spLocks noChangeArrowheads="1"/>
          </p:cNvSpPr>
          <p:nvPr/>
        </p:nvSpPr>
        <p:spPr bwMode="auto">
          <a:xfrm>
            <a:off x="504215" y="3780475"/>
            <a:ext cx="4890654" cy="1569660"/>
          </a:xfrm>
          <a:prstGeom prst="rect">
            <a:avLst/>
          </a:prstGeom>
          <a:noFill/>
          <a:ln w="28575">
            <a:noFill/>
            <a:miter lim="800000"/>
            <a:headEnd/>
            <a:tailEnd/>
          </a:ln>
        </p:spPr>
        <p:txBody>
          <a:bodyPr wrap="square">
            <a:spAutoFit/>
          </a:bodyPr>
          <a:lstStyle/>
          <a:p>
            <a:pPr>
              <a:buFont typeface="Wingdings" pitchFamily="2" charset="2"/>
              <a:buChar char="§"/>
            </a:pPr>
            <a:r>
              <a:rPr lang="en-US" sz="2400" b="1" dirty="0" smtClean="0">
                <a:solidFill>
                  <a:schemeClr val="tx2"/>
                </a:solidFill>
                <a:latin typeface="Times New Roman" pitchFamily="18" charset="0"/>
              </a:rPr>
              <a:t>It is a great example of backtracking algorithm. Using this problem backtracking can be explained very easily. </a:t>
            </a:r>
            <a:endParaRPr lang="en-US" sz="2400" b="1" dirty="0">
              <a:solidFill>
                <a:schemeClr val="tx2"/>
              </a:solidFill>
              <a:latin typeface="Times New Roman" pitchFamily="18" charset="0"/>
            </a:endParaRPr>
          </a:p>
        </p:txBody>
      </p:sp>
      <p:pic>
        <p:nvPicPr>
          <p:cNvPr id="14" name="Picture 13" descr="example.gif"/>
          <p:cNvPicPr>
            <a:picLocks noChangeAspect="1"/>
          </p:cNvPicPr>
          <p:nvPr/>
        </p:nvPicPr>
        <p:blipFill>
          <a:blip r:embed="rId3" cstate="print"/>
          <a:stretch>
            <a:fillRect/>
          </a:stretch>
        </p:blipFill>
        <p:spPr>
          <a:xfrm>
            <a:off x="7421536" y="1990881"/>
            <a:ext cx="3105150" cy="3086100"/>
          </a:xfrm>
          <a:prstGeom prst="rect">
            <a:avLst/>
          </a:prstGeom>
        </p:spPr>
      </p:pic>
    </p:spTree>
    <p:extLst>
      <p:ext uri="{BB962C8B-B14F-4D97-AF65-F5344CB8AC3E}">
        <p14:creationId xmlns:p14="http://schemas.microsoft.com/office/powerpoint/2010/main" val="414299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Applications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20524" y="1320801"/>
            <a:ext cx="9129485"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Board Game</a:t>
            </a:r>
          </a:p>
        </p:txBody>
      </p:sp>
      <p:pic>
        <p:nvPicPr>
          <p:cNvPr id="4098" name="Picture 2" descr="https://img2.cgtrader.com/items/781038/0a728b6ba1/marble-chess-set-3d-model-obj-ma-mb-mt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8949" y="2296928"/>
            <a:ext cx="6419293" cy="37606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5569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 name="Picture 7" descr="240_F_86747267_F0t60rXhBGnDvIFKHBUNXS0jICtzXKbd.jpg"/>
          <p:cNvPicPr>
            <a:picLocks noChangeAspect="1"/>
          </p:cNvPicPr>
          <p:nvPr/>
        </p:nvPicPr>
        <p:blipFill>
          <a:blip r:embed="rId3"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31999099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Picture 3" descr="thank-you-185078737-58adfa013df78c345b0837e7.jpg"/>
          <p:cNvPicPr>
            <a:picLocks noChangeAspect="1"/>
          </p:cNvPicPr>
          <p:nvPr/>
        </p:nvPicPr>
        <p:blipFill>
          <a:blip r:embed="rId3" cstate="print"/>
          <a:stretch>
            <a:fillRect/>
          </a:stretch>
        </p:blipFill>
        <p:spPr>
          <a:xfrm>
            <a:off x="0" y="0"/>
            <a:ext cx="12191999" cy="6858000"/>
          </a:xfrm>
          <a:prstGeom prst="rect">
            <a:avLst/>
          </a:prstGeom>
        </p:spPr>
      </p:pic>
    </p:spTree>
    <p:extLst>
      <p:ext uri="{BB962C8B-B14F-4D97-AF65-F5344CB8AC3E}">
        <p14:creationId xmlns:p14="http://schemas.microsoft.com/office/powerpoint/2010/main" val="3298002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Applications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20524" y="1320801"/>
            <a:ext cx="912948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Board Game.</a:t>
            </a:r>
          </a:p>
          <a:p>
            <a:pPr marL="342900" indent="-342900">
              <a:buFont typeface="Wingdings" panose="05000000000000000000" pitchFamily="2" charset="2"/>
              <a:buChar char="§"/>
            </a:pPr>
            <a:r>
              <a:rPr lang="en-US" sz="2400" dirty="0" smtClean="0"/>
              <a:t>Applying in Game Developing.</a:t>
            </a:r>
          </a:p>
        </p:txBody>
      </p:sp>
      <p:pic>
        <p:nvPicPr>
          <p:cNvPr id="5122" name="Picture 2" descr="Image result for real life n queen problem appl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b="6095"/>
          <a:stretch/>
        </p:blipFill>
        <p:spPr bwMode="auto">
          <a:xfrm>
            <a:off x="8157333" y="2403453"/>
            <a:ext cx="2492676" cy="390123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real life n queen problem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297" y="2401331"/>
            <a:ext cx="3692030" cy="390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430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69145"/>
          </a:xfrm>
          <a:gradFill>
            <a:gsLst>
              <a:gs pos="100000">
                <a:schemeClr val="accent1">
                  <a:lumMod val="5000"/>
                  <a:lumOff val="95000"/>
                </a:schemeClr>
              </a:gs>
              <a:gs pos="26000">
                <a:schemeClr val="accent1">
                  <a:lumMod val="45000"/>
                  <a:lumOff val="55000"/>
                </a:schemeClr>
              </a:gs>
              <a:gs pos="0">
                <a:schemeClr val="accent1">
                  <a:lumMod val="60000"/>
                  <a:lumOff val="40000"/>
                </a:schemeClr>
              </a:gs>
              <a:gs pos="70000">
                <a:schemeClr val="accent1">
                  <a:lumMod val="30000"/>
                  <a:lumOff val="70000"/>
                </a:schemeClr>
              </a:gs>
            </a:gsLst>
            <a:lin ang="5400000" scaled="1"/>
          </a:gradFill>
        </p:spPr>
        <p:txBody>
          <a:bodyPr/>
          <a:lstStyle/>
          <a:p>
            <a:r>
              <a:rPr lang="en-US" b="1" dirty="0" smtClean="0">
                <a:latin typeface="Times New Roman" panose="02020603050405020304" pitchFamily="18" charset="0"/>
                <a:cs typeface="Times New Roman" panose="02020603050405020304" pitchFamily="18" charset="0"/>
              </a:rPr>
              <a:t>	 Applications</a:t>
            </a:r>
            <a:endParaRPr lang="en-US"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03031" y="1069145"/>
            <a:ext cx="11964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520524" y="1320801"/>
            <a:ext cx="9129485"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Board Game.</a:t>
            </a:r>
          </a:p>
          <a:p>
            <a:pPr marL="342900" indent="-342900">
              <a:buFont typeface="Wingdings" panose="05000000000000000000" pitchFamily="2" charset="2"/>
              <a:buChar char="§"/>
            </a:pPr>
            <a:r>
              <a:rPr lang="en-US" sz="2400" dirty="0" smtClean="0"/>
              <a:t>Applying in Game Developing.</a:t>
            </a:r>
          </a:p>
          <a:p>
            <a:pPr marL="342900" indent="-342900">
              <a:buFont typeface="Wingdings" panose="05000000000000000000" pitchFamily="2" charset="2"/>
              <a:buChar char="§"/>
            </a:pPr>
            <a:r>
              <a:rPr lang="en-US" sz="2400" dirty="0" smtClean="0"/>
              <a:t>Sudoku Solving.</a:t>
            </a:r>
          </a:p>
        </p:txBody>
      </p:sp>
      <p:pic>
        <p:nvPicPr>
          <p:cNvPr id="7170" name="Picture 2" descr="Image result for backtracking sudok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898" y="2772785"/>
            <a:ext cx="3283630" cy="3283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186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TotalTime>
  <Words>3012</Words>
  <Application>Microsoft Office PowerPoint</Application>
  <PresentationFormat>Widescreen</PresentationFormat>
  <Paragraphs>1714</Paragraphs>
  <Slides>71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Times New Roman</vt:lpstr>
      <vt:lpstr>Wingdings</vt:lpstr>
      <vt:lpstr>Office Theme</vt:lpstr>
      <vt:lpstr> N Queen Problem</vt:lpstr>
      <vt:lpstr> Overview</vt:lpstr>
      <vt:lpstr> Problem Definition</vt:lpstr>
      <vt:lpstr> Problem Definition</vt:lpstr>
      <vt:lpstr> Problem Definition</vt:lpstr>
      <vt:lpstr> Basic Requirements</vt:lpstr>
      <vt:lpstr>  Applications</vt:lpstr>
      <vt:lpstr>  Applications</vt:lpstr>
      <vt:lpstr>  Applications</vt:lpstr>
      <vt:lpstr>  Applications</vt:lpstr>
      <vt:lpstr>  Algorithm</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N Queens</vt:lpstr>
      <vt:lpstr>  OUTPUT </vt:lpstr>
      <vt:lpstr>  OUTPUT </vt:lpstr>
      <vt:lpstr>  OUTPUT </vt:lpstr>
      <vt:lpstr>  OUTPUT </vt:lpstr>
      <vt:lpstr>  OUTPUT </vt:lpstr>
      <vt:lpstr>  OUTPUT </vt:lpstr>
      <vt:lpstr>  COMPLEXITY ANALYSIS</vt:lpstr>
      <vt:lpstr>  COMPLEXITY ANALYSIS</vt:lpstr>
      <vt:lpstr>  COMPLEXITY ANALYSIS</vt:lpstr>
      <vt:lpstr>  COMPLEXITY ANALYSIS</vt:lpstr>
      <vt:lpstr>  COMPLEXITY ANALYSIS</vt:lpstr>
      <vt:lpstr>  COMPLEXITY ANALYSIS</vt:lpstr>
      <vt:lpstr>  LIMITATIONS</vt:lpstr>
      <vt:lpstr>  LIMITATIONS</vt:lpstr>
      <vt:lpstr>  LIMITATIONS</vt:lpstr>
      <vt:lpstr>  LIMITATIONS</vt:lpstr>
      <vt:lpstr>  CONCLUSION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Queen Problem</dc:title>
  <dc:creator>Shaykh Siddique</dc:creator>
  <cp:lastModifiedBy>Shaykh Siddique</cp:lastModifiedBy>
  <cp:revision>41</cp:revision>
  <dcterms:created xsi:type="dcterms:W3CDTF">2017-12-03T19:37:44Z</dcterms:created>
  <dcterms:modified xsi:type="dcterms:W3CDTF">2017-12-05T13:49:45Z</dcterms:modified>
</cp:coreProperties>
</file>