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5"/>
  </p:notesMasterIdLst>
  <p:handoutMasterIdLst>
    <p:handoutMasterId r:id="rId46"/>
  </p:handoutMasterIdLst>
  <p:sldIdLst>
    <p:sldId id="325" r:id="rId2"/>
    <p:sldId id="369" r:id="rId3"/>
    <p:sldId id="370" r:id="rId4"/>
    <p:sldId id="498" r:id="rId5"/>
    <p:sldId id="520" r:id="rId6"/>
    <p:sldId id="528" r:id="rId7"/>
    <p:sldId id="499" r:id="rId8"/>
    <p:sldId id="500" r:id="rId9"/>
    <p:sldId id="501" r:id="rId10"/>
    <p:sldId id="374" r:id="rId11"/>
    <p:sldId id="375" r:id="rId12"/>
    <p:sldId id="521" r:id="rId13"/>
    <p:sldId id="376" r:id="rId14"/>
    <p:sldId id="379" r:id="rId15"/>
    <p:sldId id="380" r:id="rId16"/>
    <p:sldId id="377" r:id="rId17"/>
    <p:sldId id="378" r:id="rId18"/>
    <p:sldId id="381" r:id="rId19"/>
    <p:sldId id="382" r:id="rId20"/>
    <p:sldId id="383" r:id="rId21"/>
    <p:sldId id="384" r:id="rId22"/>
    <p:sldId id="385" r:id="rId23"/>
    <p:sldId id="502" r:id="rId24"/>
    <p:sldId id="503" r:id="rId25"/>
    <p:sldId id="504" r:id="rId26"/>
    <p:sldId id="523" r:id="rId27"/>
    <p:sldId id="506" r:id="rId28"/>
    <p:sldId id="507" r:id="rId29"/>
    <p:sldId id="508" r:id="rId30"/>
    <p:sldId id="509" r:id="rId31"/>
    <p:sldId id="510" r:id="rId32"/>
    <p:sldId id="511" r:id="rId33"/>
    <p:sldId id="512" r:id="rId34"/>
    <p:sldId id="513" r:id="rId35"/>
    <p:sldId id="514" r:id="rId36"/>
    <p:sldId id="515" r:id="rId37"/>
    <p:sldId id="527" r:id="rId38"/>
    <p:sldId id="525" r:id="rId39"/>
    <p:sldId id="526" r:id="rId40"/>
    <p:sldId id="524" r:id="rId41"/>
    <p:sldId id="518" r:id="rId42"/>
    <p:sldId id="519" r:id="rId43"/>
    <p:sldId id="522" r:id="rId44"/>
  </p:sldIdLst>
  <p:sldSz cx="9144000" cy="6858000" type="screen4x3"/>
  <p:notesSz cx="6781800" cy="99187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4000" kern="1200">
        <a:solidFill>
          <a:schemeClr val="accent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4000" kern="1200">
        <a:solidFill>
          <a:schemeClr val="accent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4000" kern="1200">
        <a:solidFill>
          <a:schemeClr val="accent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4000" kern="1200">
        <a:solidFill>
          <a:schemeClr val="accent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4000" kern="1200">
        <a:solidFill>
          <a:schemeClr val="accent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accent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accent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accent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accent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17D"/>
    <a:srgbClr val="FF0000"/>
    <a:srgbClr val="FFFF00"/>
    <a:srgbClr val="00FF00"/>
    <a:srgbClr val="00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87879" autoAdjust="0"/>
  </p:normalViewPr>
  <p:slideViewPr>
    <p:cSldViewPr>
      <p:cViewPr>
        <p:scale>
          <a:sx n="73" d="100"/>
          <a:sy n="73" d="100"/>
        </p:scale>
        <p:origin x="-130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8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C475-5B3E-47D2-9B1C-F588E88AC5A2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CFFE1-1C90-41A8-8C73-F7C5238FF2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1700"/>
            <a:ext cx="5426075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F7AFC024-87A4-440E-83F3-E2BDF29586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50AF8A-4FB9-4E94-AB97-8E40BA431B8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7BB8AD-0444-4D2C-9478-E337F05B930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00B6D1-C21B-4B17-9FB5-DBA7BCBEFD6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16AB6D-B34E-47C7-9062-25FFF9217C51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E3499-27FA-4426-801F-F32D1D598693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34365C-C520-47E5-A8E7-D54A9CB381BE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38C40E-2092-4AC5-BB2D-553A4AD93CE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5AC4A7-CA96-429F-B1EE-1C70BF4E5594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2F2A79-613B-4F24-93E9-12AF1FC4944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BB5D6E-0196-467D-9F93-1D18784946E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09B703-2A73-4618-9920-3BA787C6055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1D2737-6F46-42FA-9590-EEEF1EF79FE7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F750B7-5682-4252-A485-C14B1F78533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5B7336-2F86-46D8-9678-DB020BC2B2AF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36BE5F-D6A4-4DBA-8E0A-1BD5FF411DB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1ECE5-6E92-430F-BB97-BB96F707E65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12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F37E22-A475-4B13-914F-809B0E2042D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0B83A-70C5-4B72-81F7-947D1598D36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D96E7-B806-4B74-805E-786E79F435A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B3DA8-1107-400D-8601-C593EC199A8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4DEC7-B717-4834-8FC8-808597B5C3B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38481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524000"/>
            <a:ext cx="38481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5ECC7-AF20-4AD4-B5AA-75EE5D83AEA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FBACE-23D4-4F24-B26C-99B2C58DBEF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0F2C8-8BB2-4143-94C9-D5CBF1F2B50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5E472-FDEF-48B9-883D-3EB4D063F76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F44C1-9108-4CC3-B76D-C793E7484B9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80F04-126E-46DE-8D24-E5D14BF5338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24000"/>
            <a:ext cx="7848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fld id="{28AB3C72-A7DB-4173-BEA3-50146B128F1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76200" y="76200"/>
            <a:ext cx="2514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defRPr/>
            </a:pPr>
            <a:r>
              <a:rPr lang="en-US" altLang="zh-TW" sz="1200">
                <a:solidFill>
                  <a:schemeClr val="folHlink"/>
                </a:solidFill>
                <a:latin typeface="Arial" charset="0"/>
                <a:ea typeface="PMingLiU" pitchFamily="18" charset="-120"/>
              </a:rPr>
              <a:t>Graph &amp; BFS / Slide </a:t>
            </a:r>
            <a:fld id="{649E4C2E-731D-4398-9B59-9B34ECFE21C7}" type="slidenum">
              <a:rPr lang="en-US" altLang="zh-TW" sz="1200">
                <a:solidFill>
                  <a:schemeClr val="folHlink"/>
                </a:solidFill>
                <a:latin typeface="Arial" charset="0"/>
                <a:ea typeface="PMingLiU" pitchFamily="18" charset="-120"/>
              </a:rPr>
              <a:pPr algn="l">
                <a:defRPr/>
              </a:pPr>
              <a:t>‹#›</a:t>
            </a:fld>
            <a:endParaRPr lang="en-US" altLang="zh-TW" sz="1200">
              <a:solidFill>
                <a:schemeClr val="folHlink"/>
              </a:solidFill>
              <a:latin typeface="Arial" charset="0"/>
              <a:ea typeface="PMingLiU" pitchFamily="18" charset="-120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*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1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Graph &amp; BFS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Lecture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Graph Representation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pPr marL="609600" indent="-609600"/>
            <a:r>
              <a:rPr lang="en-US" altLang="zh-CN" dirty="0" smtClean="0">
                <a:ea typeface="宋体" pitchFamily="2" charset="-122"/>
              </a:rPr>
              <a:t>Two popular computer representations of a graph.  Both represent the vertex set and the edge set, but in different ways.</a:t>
            </a:r>
          </a:p>
          <a:p>
            <a:pPr marL="609600" indent="-609600">
              <a:buFontTx/>
              <a:buAutoNum type="arabicPeriod"/>
            </a:pPr>
            <a:endParaRPr lang="en-US" altLang="zh-CN" dirty="0" smtClean="0">
              <a:ea typeface="宋体" pitchFamily="2" charset="-122"/>
            </a:endParaRPr>
          </a:p>
          <a:p>
            <a:pPr marL="990600" lvl="1" indent="-533400">
              <a:buFontTx/>
              <a:buAutoNum type="arabicPeriod"/>
            </a:pPr>
            <a:r>
              <a:rPr lang="en-US" altLang="zh-CN" dirty="0" smtClean="0">
                <a:solidFill>
                  <a:srgbClr val="FFFF00"/>
                </a:solidFill>
                <a:ea typeface="宋体" pitchFamily="2" charset="-122"/>
              </a:rPr>
              <a:t>Adjacency Matrix</a:t>
            </a:r>
          </a:p>
          <a:p>
            <a:pPr marL="1371600" lvl="2" indent="-457200">
              <a:buFontTx/>
              <a:buNone/>
            </a:pPr>
            <a:r>
              <a:rPr lang="en-US" altLang="zh-CN" sz="2400" dirty="0" smtClean="0">
                <a:ea typeface="宋体" pitchFamily="2" charset="-122"/>
              </a:rPr>
              <a:t>Use a 2D matrix to represent the graph</a:t>
            </a:r>
          </a:p>
          <a:p>
            <a:pPr marL="990600" lvl="1" indent="-533400">
              <a:buFontTx/>
              <a:buAutoNum type="arabicPeriod"/>
            </a:pPr>
            <a:endParaRPr lang="en-US" altLang="zh-CN" dirty="0" smtClean="0">
              <a:solidFill>
                <a:srgbClr val="FFFF00"/>
              </a:solidFill>
              <a:ea typeface="宋体" pitchFamily="2" charset="-122"/>
            </a:endParaRPr>
          </a:p>
          <a:p>
            <a:pPr marL="990600" lvl="1" indent="-533400">
              <a:buFontTx/>
              <a:buAutoNum type="arabicPeriod"/>
            </a:pPr>
            <a:r>
              <a:rPr lang="en-US" altLang="zh-CN" dirty="0" smtClean="0">
                <a:solidFill>
                  <a:srgbClr val="FFFF00"/>
                </a:solidFill>
                <a:ea typeface="宋体" pitchFamily="2" charset="-122"/>
              </a:rPr>
              <a:t>Adjacency List</a:t>
            </a:r>
          </a:p>
          <a:p>
            <a:pPr marL="1371600" lvl="2" indent="-457200">
              <a:buFont typeface="Wingdings" pitchFamily="2" charset="2"/>
              <a:buNone/>
            </a:pPr>
            <a:r>
              <a:rPr lang="en-US" altLang="zh-CN" sz="2400" dirty="0" smtClean="0">
                <a:ea typeface="宋体" pitchFamily="2" charset="-122"/>
              </a:rPr>
              <a:t>Use a 1D array of linked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52400"/>
            <a:ext cx="7848600" cy="99060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Adjacency Matrix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1447800" y="990600"/>
          <a:ext cx="6069013" cy="2800350"/>
        </p:xfrm>
        <a:graphic>
          <a:graphicData uri="http://schemas.openxmlformats.org/presentationml/2006/ole">
            <p:oleObj spid="_x0000_s3074" name="Bitmap Image" r:id="rId4" imgW="7287642" imgH="3362794" progId="PBrush">
              <p:embed/>
            </p:oleObj>
          </a:graphicData>
        </a:graphic>
      </p:graphicFrame>
      <p:sp>
        <p:nvSpPr>
          <p:cNvPr id="4741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3962400"/>
            <a:ext cx="7848600" cy="2895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FFFF00"/>
                </a:solidFill>
                <a:ea typeface="宋体" pitchFamily="2" charset="-122"/>
              </a:rPr>
              <a:t>2D array A[0..n-1, 0..n-1]</a:t>
            </a:r>
            <a:r>
              <a:rPr lang="en-US" altLang="zh-CN" sz="2000" dirty="0" smtClean="0">
                <a:ea typeface="宋体" pitchFamily="2" charset="-122"/>
              </a:rPr>
              <a:t>, where </a:t>
            </a:r>
            <a:r>
              <a:rPr lang="en-US" altLang="zh-CN" sz="2000" b="1" i="1" dirty="0" smtClean="0">
                <a:ea typeface="宋体" pitchFamily="2" charset="-122"/>
              </a:rPr>
              <a:t>n</a:t>
            </a:r>
            <a:r>
              <a:rPr lang="en-US" altLang="zh-CN" sz="2000" dirty="0" smtClean="0">
                <a:ea typeface="宋体" pitchFamily="2" charset="-122"/>
              </a:rPr>
              <a:t> is the number of vertices in the graph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ea typeface="宋体" pitchFamily="2" charset="-122"/>
              </a:rPr>
              <a:t>Each row and column is indexed by the vertex id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 err="1" smtClean="0">
                <a:ea typeface="宋体" pitchFamily="2" charset="-122"/>
              </a:rPr>
              <a:t>e,g</a:t>
            </a:r>
            <a:r>
              <a:rPr lang="en-US" altLang="zh-CN" sz="1800" dirty="0" smtClean="0">
                <a:ea typeface="宋体" pitchFamily="2" charset="-122"/>
              </a:rPr>
              <a:t> a=0, b=1, c=2, d=3, e=4</a:t>
            </a:r>
          </a:p>
          <a:p>
            <a:pPr>
              <a:lnSpc>
                <a:spcPct val="80000"/>
              </a:lnSpc>
            </a:pPr>
            <a:r>
              <a:rPr lang="en-US" altLang="zh-CN" sz="2000" i="1" dirty="0" smtClean="0">
                <a:ea typeface="宋体" pitchFamily="2" charset="-122"/>
              </a:rPr>
              <a:t>A[</a:t>
            </a:r>
            <a:r>
              <a:rPr lang="en-US" altLang="zh-CN" sz="2000" i="1" dirty="0" err="1" smtClean="0">
                <a:ea typeface="宋体" pitchFamily="2" charset="-122"/>
              </a:rPr>
              <a:t>i</a:t>
            </a:r>
            <a:r>
              <a:rPr lang="en-US" altLang="zh-CN" sz="2000" i="1" dirty="0" smtClean="0">
                <a:ea typeface="宋体" pitchFamily="2" charset="-122"/>
              </a:rPr>
              <a:t>][j]=1</a:t>
            </a:r>
            <a:r>
              <a:rPr lang="en-US" altLang="zh-CN" sz="2000" dirty="0" smtClean="0">
                <a:ea typeface="宋体" pitchFamily="2" charset="-122"/>
              </a:rPr>
              <a:t> if there is an edge connecting vertices </a:t>
            </a:r>
            <a:r>
              <a:rPr lang="en-US" altLang="zh-CN" sz="2000" i="1" dirty="0" err="1" smtClean="0">
                <a:ea typeface="宋体" pitchFamily="2" charset="-122"/>
              </a:rPr>
              <a:t>i</a:t>
            </a:r>
            <a:r>
              <a:rPr lang="en-US" altLang="zh-CN" sz="2000" dirty="0" smtClean="0">
                <a:ea typeface="宋体" pitchFamily="2" charset="-122"/>
              </a:rPr>
              <a:t> and </a:t>
            </a:r>
            <a:r>
              <a:rPr lang="en-US" altLang="zh-CN" sz="2000" i="1" dirty="0" smtClean="0">
                <a:ea typeface="宋体" pitchFamily="2" charset="-122"/>
              </a:rPr>
              <a:t>j</a:t>
            </a:r>
            <a:r>
              <a:rPr lang="en-US" altLang="zh-CN" sz="2000" dirty="0" smtClean="0">
                <a:ea typeface="宋体" pitchFamily="2" charset="-122"/>
              </a:rPr>
              <a:t>; otherwise, </a:t>
            </a:r>
            <a:r>
              <a:rPr lang="en-US" altLang="zh-CN" sz="2000" i="1" dirty="0" smtClean="0">
                <a:ea typeface="宋体" pitchFamily="2" charset="-122"/>
              </a:rPr>
              <a:t>A[</a:t>
            </a:r>
            <a:r>
              <a:rPr lang="en-US" altLang="zh-CN" sz="2000" i="1" dirty="0" err="1" smtClean="0">
                <a:ea typeface="宋体" pitchFamily="2" charset="-122"/>
              </a:rPr>
              <a:t>i</a:t>
            </a:r>
            <a:r>
              <a:rPr lang="en-US" altLang="zh-CN" sz="2000" i="1" dirty="0" smtClean="0">
                <a:ea typeface="宋体" pitchFamily="2" charset="-122"/>
              </a:rPr>
              <a:t>][j]=0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ea typeface="宋体" pitchFamily="2" charset="-122"/>
              </a:rPr>
              <a:t>The </a:t>
            </a:r>
            <a:r>
              <a:rPr lang="en-US" altLang="zh-CN" sz="2000" dirty="0" smtClean="0">
                <a:solidFill>
                  <a:srgbClr val="00FF00"/>
                </a:solidFill>
                <a:ea typeface="宋体" pitchFamily="2" charset="-122"/>
              </a:rPr>
              <a:t>storage</a:t>
            </a:r>
            <a:r>
              <a:rPr lang="en-US" altLang="zh-CN" sz="2000" dirty="0" smtClean="0">
                <a:ea typeface="宋体" pitchFamily="2" charset="-122"/>
              </a:rPr>
              <a:t> requirement is </a:t>
            </a:r>
            <a:r>
              <a:rPr lang="el-GR" sz="2000" dirty="0" smtClean="0">
                <a:solidFill>
                  <a:srgbClr val="00FF00"/>
                </a:solidFill>
              </a:rPr>
              <a:t>Θ</a:t>
            </a:r>
            <a:r>
              <a:rPr lang="en-US" altLang="zh-CN" sz="2000" dirty="0" smtClean="0">
                <a:solidFill>
                  <a:srgbClr val="00FF00"/>
                </a:solidFill>
                <a:ea typeface="宋体" pitchFamily="2" charset="-122"/>
              </a:rPr>
              <a:t>(n</a:t>
            </a:r>
            <a:r>
              <a:rPr lang="en-US" altLang="zh-CN" sz="2000" baseline="30000" dirty="0" smtClean="0">
                <a:solidFill>
                  <a:srgbClr val="00FF00"/>
                </a:solidFill>
                <a:ea typeface="宋体" pitchFamily="2" charset="-122"/>
              </a:rPr>
              <a:t>2</a:t>
            </a:r>
            <a:r>
              <a:rPr lang="en-US" altLang="zh-CN" sz="2000" dirty="0" smtClean="0">
                <a:solidFill>
                  <a:srgbClr val="00FF00"/>
                </a:solidFill>
                <a:ea typeface="宋体" pitchFamily="2" charset="-122"/>
              </a:rPr>
              <a:t>).</a:t>
            </a:r>
            <a:r>
              <a:rPr lang="en-US" altLang="zh-CN" sz="2000" dirty="0" smtClean="0">
                <a:ea typeface="宋体" pitchFamily="2" charset="-122"/>
              </a:rPr>
              <a:t> It is not efficient if the graph has few edges. An </a:t>
            </a:r>
            <a:r>
              <a:rPr lang="en-US" altLang="zh-CN" sz="2000" dirty="0" smtClean="0">
                <a:solidFill>
                  <a:srgbClr val="FFFF00"/>
                </a:solidFill>
                <a:ea typeface="宋体" pitchFamily="2" charset="-122"/>
              </a:rPr>
              <a:t>adjacency matrix</a:t>
            </a:r>
            <a:r>
              <a:rPr lang="en-US" altLang="zh-CN" sz="2000" dirty="0" smtClean="0">
                <a:ea typeface="宋体" pitchFamily="2" charset="-122"/>
              </a:rPr>
              <a:t> is an </a:t>
            </a:r>
            <a:r>
              <a:rPr lang="en-US" altLang="zh-CN" sz="2000" dirty="0" smtClean="0">
                <a:solidFill>
                  <a:srgbClr val="FFFF00"/>
                </a:solidFill>
                <a:ea typeface="宋体" pitchFamily="2" charset="-122"/>
              </a:rPr>
              <a:t>appropriate</a:t>
            </a:r>
            <a:r>
              <a:rPr lang="en-US" altLang="zh-CN" sz="2000" dirty="0" smtClean="0">
                <a:ea typeface="宋体" pitchFamily="2" charset="-122"/>
              </a:rPr>
              <a:t> representation if the graph is </a:t>
            </a:r>
            <a:r>
              <a:rPr lang="en-US" altLang="zh-CN" sz="2000" dirty="0" smtClean="0">
                <a:solidFill>
                  <a:srgbClr val="FFFF00"/>
                </a:solidFill>
                <a:ea typeface="宋体" pitchFamily="2" charset="-122"/>
              </a:rPr>
              <a:t>dense</a:t>
            </a:r>
            <a:r>
              <a:rPr lang="en-US" altLang="zh-CN" sz="2000" dirty="0" smtClean="0">
                <a:ea typeface="宋体" pitchFamily="2" charset="-122"/>
              </a:rPr>
              <a:t>: |E|=</a:t>
            </a:r>
            <a:r>
              <a:rPr lang="el-GR" altLang="zh-CN" sz="2000" dirty="0" smtClean="0">
                <a:cs typeface="Arial" charset="0"/>
              </a:rPr>
              <a:t>Θ</a:t>
            </a:r>
            <a:r>
              <a:rPr lang="en-US" altLang="zh-CN" sz="2000" dirty="0" smtClean="0">
                <a:ea typeface="宋体" pitchFamily="2" charset="-122"/>
                <a:cs typeface="Arial" charset="0"/>
              </a:rPr>
              <a:t>(|V|</a:t>
            </a:r>
            <a:r>
              <a:rPr lang="en-US" altLang="zh-CN" sz="2000" baseline="30000" dirty="0" smtClean="0">
                <a:ea typeface="宋体" pitchFamily="2" charset="-122"/>
                <a:cs typeface="Arial" charset="0"/>
              </a:rPr>
              <a:t>2</a:t>
            </a:r>
            <a:r>
              <a:rPr lang="en-US" altLang="zh-CN" sz="2000" dirty="0" smtClean="0">
                <a:ea typeface="宋体" pitchFamily="2" charset="-122"/>
                <a:cs typeface="Arial" charset="0"/>
              </a:rPr>
              <a:t>)</a:t>
            </a:r>
            <a:endParaRPr lang="en-US" altLang="zh-CN" sz="2000" dirty="0" smtClean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ea typeface="宋体" pitchFamily="2" charset="-122"/>
              </a:rPr>
              <a:t>We can detect in O(1) time whether two vertices are connected.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Simple Questions on Adjacency Matrix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Is there a direct link between A and B?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What is the </a:t>
            </a:r>
            <a:r>
              <a:rPr lang="en-US" dirty="0" err="1" smtClean="0"/>
              <a:t>indegree</a:t>
            </a:r>
            <a:r>
              <a:rPr lang="en-US" dirty="0" smtClean="0"/>
              <a:t> and </a:t>
            </a:r>
            <a:r>
              <a:rPr lang="en-US" dirty="0" err="1" smtClean="0"/>
              <a:t>outdegree</a:t>
            </a:r>
            <a:r>
              <a:rPr lang="en-US" dirty="0" smtClean="0"/>
              <a:t> for a vertex A?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How many nodes are directly connected to vertex A?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Is it an undirected graph or directed graph?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Suppose ADJ is an </a:t>
            </a:r>
            <a:r>
              <a:rPr lang="en-US" dirty="0" err="1" smtClean="0"/>
              <a:t>NxN</a:t>
            </a:r>
            <a:r>
              <a:rPr lang="en-US" dirty="0" smtClean="0"/>
              <a:t> matrix. What will be the result if we create another matrix ADJ2 where ADJ2=</a:t>
            </a:r>
            <a:r>
              <a:rPr lang="en-US" dirty="0" err="1" smtClean="0"/>
              <a:t>ADJxADJ</a:t>
            </a:r>
            <a:r>
              <a:rPr lang="en-US" dirty="0" smtClean="0"/>
              <a:t>?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99060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Adjacency List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1447800" y="1295400"/>
          <a:ext cx="6075363" cy="2859088"/>
        </p:xfrm>
        <a:graphic>
          <a:graphicData uri="http://schemas.openxmlformats.org/presentationml/2006/ole">
            <p:oleObj spid="_x0000_s4098" name="Bitmap Image" r:id="rId4" imgW="7752381" imgH="3648584" progId="PBrush">
              <p:embed/>
            </p:oleObj>
          </a:graphicData>
        </a:graphic>
      </p:graphicFrame>
      <p:sp>
        <p:nvSpPr>
          <p:cNvPr id="4751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4267200"/>
            <a:ext cx="7848600" cy="2362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smtClean="0">
                <a:ea typeface="宋体" pitchFamily="2" charset="-122"/>
              </a:rPr>
              <a:t>If the graph is not dense, in other words, </a:t>
            </a:r>
            <a:r>
              <a:rPr lang="en-US" altLang="zh-CN" sz="2400" smtClean="0">
                <a:solidFill>
                  <a:srgbClr val="00FF00"/>
                </a:solidFill>
                <a:ea typeface="宋体" pitchFamily="2" charset="-122"/>
              </a:rPr>
              <a:t>sparse</a:t>
            </a:r>
            <a:r>
              <a:rPr lang="en-US" altLang="zh-CN" sz="2400" smtClean="0">
                <a:ea typeface="宋体" pitchFamily="2" charset="-122"/>
              </a:rPr>
              <a:t>, a better solution is an adjacency list</a:t>
            </a:r>
          </a:p>
          <a:p>
            <a:pPr>
              <a:lnSpc>
                <a:spcPct val="80000"/>
              </a:lnSpc>
            </a:pPr>
            <a:r>
              <a:rPr lang="en-US" altLang="zh-CN" sz="2400" smtClean="0">
                <a:ea typeface="宋体" pitchFamily="2" charset="-122"/>
              </a:rPr>
              <a:t>The adjacency list is </a:t>
            </a:r>
            <a:r>
              <a:rPr lang="en-US" altLang="zh-CN" sz="2400" smtClean="0">
                <a:solidFill>
                  <a:srgbClr val="FFFF00"/>
                </a:solidFill>
                <a:ea typeface="宋体" pitchFamily="2" charset="-122"/>
              </a:rPr>
              <a:t>an array A[0..n-1] of lists</a:t>
            </a:r>
            <a:r>
              <a:rPr lang="en-US" altLang="zh-CN" sz="2400" smtClean="0">
                <a:ea typeface="宋体" pitchFamily="2" charset="-122"/>
              </a:rPr>
              <a:t>, where n is the number of vertices in the graph.</a:t>
            </a:r>
          </a:p>
          <a:p>
            <a:pPr>
              <a:lnSpc>
                <a:spcPct val="80000"/>
              </a:lnSpc>
            </a:pPr>
            <a:r>
              <a:rPr lang="en-US" altLang="zh-CN" sz="2400" smtClean="0">
                <a:ea typeface="宋体" pitchFamily="2" charset="-122"/>
              </a:rPr>
              <a:t>Each array entry is indexed by the vertex id</a:t>
            </a:r>
          </a:p>
          <a:p>
            <a:pPr>
              <a:lnSpc>
                <a:spcPct val="80000"/>
              </a:lnSpc>
            </a:pPr>
            <a:r>
              <a:rPr lang="en-US" altLang="zh-CN" sz="2400" smtClean="0">
                <a:ea typeface="宋体" pitchFamily="2" charset="-122"/>
              </a:rPr>
              <a:t>Each </a:t>
            </a:r>
            <a:r>
              <a:rPr lang="en-US" altLang="zh-CN" sz="2400" smtClean="0">
                <a:solidFill>
                  <a:srgbClr val="00FF00"/>
                </a:solidFill>
                <a:ea typeface="宋体" pitchFamily="2" charset="-122"/>
              </a:rPr>
              <a:t>list </a:t>
            </a:r>
            <a:r>
              <a:rPr lang="en-US" altLang="zh-CN" sz="2400" i="1" smtClean="0">
                <a:solidFill>
                  <a:srgbClr val="00FF00"/>
                </a:solidFill>
                <a:ea typeface="宋体" pitchFamily="2" charset="-122"/>
              </a:rPr>
              <a:t>A[i]</a:t>
            </a:r>
            <a:r>
              <a:rPr lang="en-US" altLang="zh-CN" sz="2400" smtClean="0">
                <a:ea typeface="宋体" pitchFamily="2" charset="-122"/>
              </a:rPr>
              <a:t> stores the </a:t>
            </a:r>
            <a:r>
              <a:rPr lang="en-US" altLang="zh-CN" sz="2400" smtClean="0">
                <a:solidFill>
                  <a:srgbClr val="00FF00"/>
                </a:solidFill>
                <a:ea typeface="宋体" pitchFamily="2" charset="-122"/>
              </a:rPr>
              <a:t>ids of the vertices adjacent to vertex </a:t>
            </a:r>
            <a:r>
              <a:rPr lang="en-US" altLang="zh-CN" sz="2400" i="1" smtClean="0">
                <a:solidFill>
                  <a:srgbClr val="00FF00"/>
                </a:solidFill>
                <a:ea typeface="宋体" pitchFamily="2" charset="-122"/>
              </a:rPr>
              <a:t>i</a:t>
            </a:r>
            <a:endParaRPr lang="en-US" sz="2400" i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Adjacency Matrix Example</a:t>
            </a:r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685800" y="1981200"/>
            <a:ext cx="3733800" cy="2895600"/>
            <a:chOff x="192" y="816"/>
            <a:chExt cx="2976" cy="2208"/>
          </a:xfrm>
        </p:grpSpPr>
        <p:sp>
          <p:nvSpPr>
            <p:cNvPr id="17558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17559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17560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17561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17562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17563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7</a:t>
              </a:r>
            </a:p>
          </p:txBody>
        </p:sp>
        <p:sp>
          <p:nvSpPr>
            <p:cNvPr id="17564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17565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9</a:t>
              </a:r>
            </a:p>
          </p:txBody>
        </p:sp>
        <p:sp>
          <p:nvSpPr>
            <p:cNvPr id="17566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17567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0</a:t>
              </a:r>
            </a:p>
          </p:txBody>
        </p:sp>
        <p:cxnSp>
          <p:nvCxnSpPr>
            <p:cNvPr id="17568" name="AutoShape 14"/>
            <p:cNvCxnSpPr>
              <a:cxnSpLocks noChangeShapeType="1"/>
              <a:stCxn id="17567" idx="6"/>
              <a:endCxn id="17566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569" name="AutoShape 15"/>
            <p:cNvCxnSpPr>
              <a:cxnSpLocks noChangeShapeType="1"/>
              <a:stCxn id="17566" idx="5"/>
              <a:endCxn id="17565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570" name="AutoShape 16"/>
            <p:cNvCxnSpPr>
              <a:cxnSpLocks noChangeShapeType="1"/>
              <a:stCxn id="17565" idx="2"/>
              <a:endCxn id="17562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571" name="AutoShape 17"/>
            <p:cNvCxnSpPr>
              <a:cxnSpLocks noChangeShapeType="1"/>
              <a:stCxn id="17566" idx="3"/>
              <a:endCxn id="17558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572" name="AutoShape 18"/>
            <p:cNvCxnSpPr>
              <a:cxnSpLocks noChangeShapeType="1"/>
              <a:stCxn id="17558" idx="6"/>
              <a:endCxn id="17562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573" name="AutoShape 19"/>
            <p:cNvCxnSpPr>
              <a:cxnSpLocks noChangeShapeType="1"/>
              <a:stCxn id="17558" idx="3"/>
              <a:endCxn id="17559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574" name="AutoShape 20"/>
            <p:cNvCxnSpPr>
              <a:cxnSpLocks noChangeShapeType="1"/>
              <a:stCxn id="17559" idx="6"/>
              <a:endCxn id="17560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575" name="AutoShape 21"/>
            <p:cNvCxnSpPr>
              <a:cxnSpLocks noChangeShapeType="1"/>
              <a:stCxn id="17560" idx="7"/>
              <a:endCxn id="17562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576" name="AutoShape 22"/>
            <p:cNvCxnSpPr>
              <a:cxnSpLocks noChangeShapeType="1"/>
              <a:stCxn id="17560" idx="5"/>
              <a:endCxn id="17561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577" name="AutoShape 23"/>
            <p:cNvCxnSpPr>
              <a:cxnSpLocks noChangeShapeType="1"/>
              <a:stCxn id="17561" idx="6"/>
              <a:endCxn id="17564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578" name="AutoShape 24"/>
            <p:cNvCxnSpPr>
              <a:cxnSpLocks noChangeShapeType="1"/>
              <a:stCxn id="17562" idx="6"/>
              <a:endCxn id="17563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579" name="AutoShape 25"/>
            <p:cNvCxnSpPr>
              <a:cxnSpLocks noChangeShapeType="1"/>
              <a:stCxn id="17563" idx="6"/>
              <a:endCxn id="17564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aphicFrame>
        <p:nvGraphicFramePr>
          <p:cNvPr id="478234" name="Group 26"/>
          <p:cNvGraphicFramePr>
            <a:graphicFrameLocks noGrp="1"/>
          </p:cNvGraphicFramePr>
          <p:nvPr/>
        </p:nvGraphicFramePr>
        <p:xfrm>
          <a:off x="4953000" y="1905000"/>
          <a:ext cx="3702050" cy="4035425"/>
        </p:xfrm>
        <a:graphic>
          <a:graphicData uri="http://schemas.openxmlformats.org/drawingml/2006/table">
            <a:tbl>
              <a:tblPr/>
              <a:tblGrid>
                <a:gridCol w="336550"/>
                <a:gridCol w="336550"/>
                <a:gridCol w="336550"/>
                <a:gridCol w="336550"/>
                <a:gridCol w="336550"/>
                <a:gridCol w="336550"/>
                <a:gridCol w="336550"/>
                <a:gridCol w="336550"/>
                <a:gridCol w="336550"/>
                <a:gridCol w="336550"/>
                <a:gridCol w="336550"/>
              </a:tblGrid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Adjacency List Example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685800" y="1981200"/>
            <a:ext cx="3733800" cy="2895600"/>
            <a:chOff x="192" y="816"/>
            <a:chExt cx="2976" cy="2208"/>
          </a:xfrm>
        </p:grpSpPr>
        <p:sp>
          <p:nvSpPr>
            <p:cNvPr id="18558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18559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18560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18561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18562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18563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7</a:t>
              </a:r>
            </a:p>
          </p:txBody>
        </p:sp>
        <p:sp>
          <p:nvSpPr>
            <p:cNvPr id="18564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18565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9</a:t>
              </a:r>
            </a:p>
          </p:txBody>
        </p:sp>
        <p:sp>
          <p:nvSpPr>
            <p:cNvPr id="18566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18567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0</a:t>
              </a:r>
            </a:p>
          </p:txBody>
        </p:sp>
        <p:cxnSp>
          <p:nvCxnSpPr>
            <p:cNvPr id="18568" name="AutoShape 14"/>
            <p:cNvCxnSpPr>
              <a:cxnSpLocks noChangeShapeType="1"/>
              <a:stCxn id="18567" idx="6"/>
              <a:endCxn id="18566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569" name="AutoShape 15"/>
            <p:cNvCxnSpPr>
              <a:cxnSpLocks noChangeShapeType="1"/>
              <a:stCxn id="18566" idx="5"/>
              <a:endCxn id="18565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570" name="AutoShape 16"/>
            <p:cNvCxnSpPr>
              <a:cxnSpLocks noChangeShapeType="1"/>
              <a:stCxn id="18565" idx="2"/>
              <a:endCxn id="18562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571" name="AutoShape 17"/>
            <p:cNvCxnSpPr>
              <a:cxnSpLocks noChangeShapeType="1"/>
              <a:stCxn id="18566" idx="3"/>
              <a:endCxn id="18558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572" name="AutoShape 18"/>
            <p:cNvCxnSpPr>
              <a:cxnSpLocks noChangeShapeType="1"/>
              <a:stCxn id="18558" idx="6"/>
              <a:endCxn id="18562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573" name="AutoShape 19"/>
            <p:cNvCxnSpPr>
              <a:cxnSpLocks noChangeShapeType="1"/>
              <a:stCxn id="18558" idx="3"/>
              <a:endCxn id="18559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574" name="AutoShape 20"/>
            <p:cNvCxnSpPr>
              <a:cxnSpLocks noChangeShapeType="1"/>
              <a:stCxn id="18559" idx="6"/>
              <a:endCxn id="18560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575" name="AutoShape 21"/>
            <p:cNvCxnSpPr>
              <a:cxnSpLocks noChangeShapeType="1"/>
              <a:stCxn id="18560" idx="7"/>
              <a:endCxn id="18562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576" name="AutoShape 22"/>
            <p:cNvCxnSpPr>
              <a:cxnSpLocks noChangeShapeType="1"/>
              <a:stCxn id="18560" idx="5"/>
              <a:endCxn id="18561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577" name="AutoShape 23"/>
            <p:cNvCxnSpPr>
              <a:cxnSpLocks noChangeShapeType="1"/>
              <a:stCxn id="18561" idx="6"/>
              <a:endCxn id="18564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578" name="AutoShape 24"/>
            <p:cNvCxnSpPr>
              <a:cxnSpLocks noChangeShapeType="1"/>
              <a:stCxn id="18562" idx="6"/>
              <a:endCxn id="18563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579" name="AutoShape 25"/>
            <p:cNvCxnSpPr>
              <a:cxnSpLocks noChangeShapeType="1"/>
              <a:stCxn id="18563" idx="6"/>
              <a:endCxn id="18564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aphicFrame>
        <p:nvGraphicFramePr>
          <p:cNvPr id="479258" name="Group 26"/>
          <p:cNvGraphicFramePr>
            <a:graphicFrameLocks noGrp="1"/>
          </p:cNvGraphicFramePr>
          <p:nvPr/>
        </p:nvGraphicFramePr>
        <p:xfrm>
          <a:off x="5181600" y="1905000"/>
          <a:ext cx="336550" cy="3657600"/>
        </p:xfrm>
        <a:graphic>
          <a:graphicData uri="http://schemas.openxmlformats.org/drawingml/2006/table">
            <a:tbl>
              <a:tblPr/>
              <a:tblGrid>
                <a:gridCol w="336550"/>
              </a:tblGrid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60" name="Line 50"/>
          <p:cNvSpPr>
            <a:spLocks noChangeShapeType="1"/>
          </p:cNvSpPr>
          <p:nvPr/>
        </p:nvSpPr>
        <p:spPr bwMode="auto">
          <a:xfrm>
            <a:off x="5562600" y="2057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61" name="Line 51"/>
          <p:cNvSpPr>
            <a:spLocks noChangeShapeType="1"/>
          </p:cNvSpPr>
          <p:nvPr/>
        </p:nvSpPr>
        <p:spPr bwMode="auto">
          <a:xfrm>
            <a:off x="5562600" y="2438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62" name="Line 52"/>
          <p:cNvSpPr>
            <a:spLocks noChangeShapeType="1"/>
          </p:cNvSpPr>
          <p:nvPr/>
        </p:nvSpPr>
        <p:spPr bwMode="auto">
          <a:xfrm>
            <a:off x="5562600" y="2819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63" name="Line 53"/>
          <p:cNvSpPr>
            <a:spLocks noChangeShapeType="1"/>
          </p:cNvSpPr>
          <p:nvPr/>
        </p:nvSpPr>
        <p:spPr bwMode="auto">
          <a:xfrm>
            <a:off x="5562600" y="3200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64" name="Line 54"/>
          <p:cNvSpPr>
            <a:spLocks noChangeShapeType="1"/>
          </p:cNvSpPr>
          <p:nvPr/>
        </p:nvSpPr>
        <p:spPr bwMode="auto">
          <a:xfrm>
            <a:off x="5562600" y="3505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65" name="Line 55"/>
          <p:cNvSpPr>
            <a:spLocks noChangeShapeType="1"/>
          </p:cNvSpPr>
          <p:nvPr/>
        </p:nvSpPr>
        <p:spPr bwMode="auto">
          <a:xfrm>
            <a:off x="5562600" y="3886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66" name="Line 56"/>
          <p:cNvSpPr>
            <a:spLocks noChangeShapeType="1"/>
          </p:cNvSpPr>
          <p:nvPr/>
        </p:nvSpPr>
        <p:spPr bwMode="auto">
          <a:xfrm>
            <a:off x="5562600" y="4267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67" name="Line 57"/>
          <p:cNvSpPr>
            <a:spLocks noChangeShapeType="1"/>
          </p:cNvSpPr>
          <p:nvPr/>
        </p:nvSpPr>
        <p:spPr bwMode="auto">
          <a:xfrm>
            <a:off x="5562600" y="4648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68" name="Line 58"/>
          <p:cNvSpPr>
            <a:spLocks noChangeShapeType="1"/>
          </p:cNvSpPr>
          <p:nvPr/>
        </p:nvSpPr>
        <p:spPr bwMode="auto">
          <a:xfrm>
            <a:off x="5562600" y="5029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69" name="Line 59"/>
          <p:cNvSpPr>
            <a:spLocks noChangeShapeType="1"/>
          </p:cNvSpPr>
          <p:nvPr/>
        </p:nvSpPr>
        <p:spPr bwMode="auto">
          <a:xfrm>
            <a:off x="5562600" y="541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79292" name="Group 60"/>
          <p:cNvGraphicFramePr>
            <a:graphicFrameLocks noGrp="1"/>
          </p:cNvGraphicFramePr>
          <p:nvPr/>
        </p:nvGraphicFramePr>
        <p:xfrm>
          <a:off x="5867400" y="2255838"/>
          <a:ext cx="1157288" cy="335280"/>
        </p:xfrm>
        <a:graphic>
          <a:graphicData uri="http://schemas.openxmlformats.org/drawingml/2006/table">
            <a:tbl>
              <a:tblPr/>
              <a:tblGrid>
                <a:gridCol w="290513"/>
                <a:gridCol w="288925"/>
                <a:gridCol w="288925"/>
                <a:gridCol w="288925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9304" name="Group 72"/>
          <p:cNvGraphicFramePr>
            <a:graphicFrameLocks noGrp="1"/>
          </p:cNvGraphicFramePr>
          <p:nvPr/>
        </p:nvGraphicFramePr>
        <p:xfrm>
          <a:off x="5867400" y="1874838"/>
          <a:ext cx="290513" cy="335280"/>
        </p:xfrm>
        <a:graphic>
          <a:graphicData uri="http://schemas.openxmlformats.org/drawingml/2006/table">
            <a:tbl>
              <a:tblPr/>
              <a:tblGrid>
                <a:gridCol w="290513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9310" name="Group 78"/>
          <p:cNvGraphicFramePr>
            <a:graphicFrameLocks noGrp="1"/>
          </p:cNvGraphicFramePr>
          <p:nvPr/>
        </p:nvGraphicFramePr>
        <p:xfrm>
          <a:off x="5867400" y="2667000"/>
          <a:ext cx="868363" cy="335280"/>
        </p:xfrm>
        <a:graphic>
          <a:graphicData uri="http://schemas.openxmlformats.org/drawingml/2006/table">
            <a:tbl>
              <a:tblPr/>
              <a:tblGrid>
                <a:gridCol w="290513"/>
                <a:gridCol w="288925"/>
                <a:gridCol w="288925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9320" name="Group 88"/>
          <p:cNvGraphicFramePr>
            <a:graphicFrameLocks noGrp="1"/>
          </p:cNvGraphicFramePr>
          <p:nvPr/>
        </p:nvGraphicFramePr>
        <p:xfrm>
          <a:off x="5867400" y="3048000"/>
          <a:ext cx="868363" cy="335280"/>
        </p:xfrm>
        <a:graphic>
          <a:graphicData uri="http://schemas.openxmlformats.org/drawingml/2006/table">
            <a:tbl>
              <a:tblPr/>
              <a:tblGrid>
                <a:gridCol w="290513"/>
                <a:gridCol w="288925"/>
                <a:gridCol w="288925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9330" name="Group 98"/>
          <p:cNvGraphicFramePr>
            <a:graphicFrameLocks noGrp="1"/>
          </p:cNvGraphicFramePr>
          <p:nvPr/>
        </p:nvGraphicFramePr>
        <p:xfrm>
          <a:off x="5867400" y="3398838"/>
          <a:ext cx="579438" cy="335280"/>
        </p:xfrm>
        <a:graphic>
          <a:graphicData uri="http://schemas.openxmlformats.org/drawingml/2006/table">
            <a:tbl>
              <a:tblPr/>
              <a:tblGrid>
                <a:gridCol w="290513"/>
                <a:gridCol w="288925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9338" name="Group 106"/>
          <p:cNvGraphicFramePr>
            <a:graphicFrameLocks noGrp="1"/>
          </p:cNvGraphicFramePr>
          <p:nvPr/>
        </p:nvGraphicFramePr>
        <p:xfrm>
          <a:off x="5867400" y="3733800"/>
          <a:ext cx="579438" cy="335280"/>
        </p:xfrm>
        <a:graphic>
          <a:graphicData uri="http://schemas.openxmlformats.org/drawingml/2006/table">
            <a:tbl>
              <a:tblPr/>
              <a:tblGrid>
                <a:gridCol w="290513"/>
                <a:gridCol w="2889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9346" name="Group 114"/>
          <p:cNvGraphicFramePr>
            <a:graphicFrameLocks noGrp="1"/>
          </p:cNvGraphicFramePr>
          <p:nvPr/>
        </p:nvGraphicFramePr>
        <p:xfrm>
          <a:off x="5867400" y="4084638"/>
          <a:ext cx="579438" cy="335280"/>
        </p:xfrm>
        <a:graphic>
          <a:graphicData uri="http://schemas.openxmlformats.org/drawingml/2006/table">
            <a:tbl>
              <a:tblPr/>
              <a:tblGrid>
                <a:gridCol w="290513"/>
                <a:gridCol w="288925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9354" name="Group 122"/>
          <p:cNvGraphicFramePr>
            <a:graphicFrameLocks noGrp="1"/>
          </p:cNvGraphicFramePr>
          <p:nvPr/>
        </p:nvGraphicFramePr>
        <p:xfrm>
          <a:off x="5867400" y="4465638"/>
          <a:ext cx="579438" cy="335280"/>
        </p:xfrm>
        <a:graphic>
          <a:graphicData uri="http://schemas.openxmlformats.org/drawingml/2006/table">
            <a:tbl>
              <a:tblPr/>
              <a:tblGrid>
                <a:gridCol w="290513"/>
                <a:gridCol w="288925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9362" name="Group 130"/>
          <p:cNvGraphicFramePr>
            <a:graphicFrameLocks noGrp="1"/>
          </p:cNvGraphicFramePr>
          <p:nvPr/>
        </p:nvGraphicFramePr>
        <p:xfrm>
          <a:off x="5867400" y="4846638"/>
          <a:ext cx="868363" cy="335280"/>
        </p:xfrm>
        <a:graphic>
          <a:graphicData uri="http://schemas.openxmlformats.org/drawingml/2006/table">
            <a:tbl>
              <a:tblPr/>
              <a:tblGrid>
                <a:gridCol w="290513"/>
                <a:gridCol w="288925"/>
                <a:gridCol w="288925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9372" name="Group 140"/>
          <p:cNvGraphicFramePr>
            <a:graphicFrameLocks noGrp="1"/>
          </p:cNvGraphicFramePr>
          <p:nvPr/>
        </p:nvGraphicFramePr>
        <p:xfrm>
          <a:off x="5867400" y="5227638"/>
          <a:ext cx="579438" cy="335280"/>
        </p:xfrm>
        <a:graphic>
          <a:graphicData uri="http://schemas.openxmlformats.org/drawingml/2006/table">
            <a:tbl>
              <a:tblPr/>
              <a:tblGrid>
                <a:gridCol w="290513"/>
                <a:gridCol w="288925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8486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dirty="0" smtClean="0">
                <a:ea typeface="宋体" pitchFamily="2" charset="-122"/>
              </a:rPr>
              <a:t>The array takes up </a:t>
            </a:r>
            <a:r>
              <a:rPr lang="el-GR" sz="2000" dirty="0" smtClean="0">
                <a:solidFill>
                  <a:srgbClr val="00FF00"/>
                </a:solidFill>
                <a:cs typeface="Arial" charset="0"/>
              </a:rPr>
              <a:t>Θ</a:t>
            </a:r>
            <a:r>
              <a:rPr lang="en-US" altLang="zh-CN" sz="2000" dirty="0" smtClean="0">
                <a:solidFill>
                  <a:srgbClr val="00FF00"/>
                </a:solidFill>
                <a:ea typeface="宋体" pitchFamily="2" charset="-122"/>
                <a:cs typeface="Arial" charset="0"/>
              </a:rPr>
              <a:t>(n) space</a:t>
            </a:r>
            <a:endParaRPr lang="en-US" altLang="zh-CN" sz="2000" dirty="0" smtClean="0">
              <a:ea typeface="宋体" pitchFamily="2" charset="-122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ea typeface="宋体" pitchFamily="2" charset="-122"/>
                <a:cs typeface="Arial" charset="0"/>
              </a:rPr>
              <a:t>Define </a:t>
            </a:r>
            <a:r>
              <a:rPr lang="en-US" altLang="zh-CN" sz="2000" dirty="0" smtClean="0">
                <a:solidFill>
                  <a:srgbClr val="00FF00"/>
                </a:solidFill>
                <a:ea typeface="宋体" pitchFamily="2" charset="-122"/>
                <a:cs typeface="Arial" charset="0"/>
              </a:rPr>
              <a:t>degree </a:t>
            </a:r>
            <a:r>
              <a:rPr lang="en-US" altLang="zh-CN" sz="2000" dirty="0" smtClean="0">
                <a:ea typeface="宋体" pitchFamily="2" charset="-122"/>
                <a:cs typeface="Arial" charset="0"/>
              </a:rPr>
              <a:t>of </a:t>
            </a:r>
            <a:r>
              <a:rPr lang="en-US" altLang="zh-CN" sz="2000" i="1" dirty="0" smtClean="0">
                <a:ea typeface="宋体" pitchFamily="2" charset="-122"/>
                <a:cs typeface="Arial" charset="0"/>
              </a:rPr>
              <a:t>v</a:t>
            </a:r>
            <a:r>
              <a:rPr lang="en-US" altLang="zh-CN" sz="2000" dirty="0" smtClean="0">
                <a:ea typeface="宋体" pitchFamily="2" charset="-122"/>
                <a:cs typeface="Arial" charset="0"/>
              </a:rPr>
              <a:t>, deg(</a:t>
            </a:r>
            <a:r>
              <a:rPr lang="en-US" altLang="zh-CN" sz="2000" i="1" dirty="0" smtClean="0">
                <a:ea typeface="宋体" pitchFamily="2" charset="-122"/>
                <a:cs typeface="Arial" charset="0"/>
              </a:rPr>
              <a:t>v</a:t>
            </a:r>
            <a:r>
              <a:rPr lang="en-US" altLang="zh-CN" sz="2000" dirty="0" smtClean="0">
                <a:ea typeface="宋体" pitchFamily="2" charset="-122"/>
                <a:cs typeface="Arial" charset="0"/>
              </a:rPr>
              <a:t>), to be the number of edges incident to </a:t>
            </a:r>
            <a:r>
              <a:rPr lang="en-US" altLang="zh-CN" sz="2000" i="1" dirty="0" smtClean="0">
                <a:ea typeface="宋体" pitchFamily="2" charset="-122"/>
                <a:cs typeface="Arial" charset="0"/>
              </a:rPr>
              <a:t>v</a:t>
            </a:r>
            <a:r>
              <a:rPr lang="en-US" altLang="zh-CN" sz="2000" dirty="0" smtClean="0">
                <a:ea typeface="宋体" pitchFamily="2" charset="-122"/>
                <a:cs typeface="Arial" charset="0"/>
              </a:rPr>
              <a:t>.  Then, the total space to store the graph is proportional to:</a:t>
            </a:r>
          </a:p>
          <a:p>
            <a:pPr>
              <a:lnSpc>
                <a:spcPct val="80000"/>
              </a:lnSpc>
            </a:pPr>
            <a:endParaRPr lang="en-US" altLang="zh-CN" sz="2000" dirty="0" smtClean="0">
              <a:ea typeface="宋体" pitchFamily="2" charset="-122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altLang="zh-CN" sz="2000" dirty="0" smtClean="0">
              <a:ea typeface="宋体" pitchFamily="2" charset="-122"/>
              <a:cs typeface="Arial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dirty="0" smtClean="0">
                <a:ea typeface="宋体" pitchFamily="2" charset="-122"/>
                <a:cs typeface="Arial" charset="0"/>
              </a:rPr>
              <a:t/>
            </a:r>
            <a:br>
              <a:rPr lang="en-US" altLang="zh-CN" sz="2000" dirty="0" smtClean="0">
                <a:ea typeface="宋体" pitchFamily="2" charset="-122"/>
                <a:cs typeface="Arial" charset="0"/>
              </a:rPr>
            </a:br>
            <a:endParaRPr lang="en-US" altLang="zh-CN" sz="2000" dirty="0" smtClean="0">
              <a:ea typeface="宋体" pitchFamily="2" charset="-122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ea typeface="宋体" pitchFamily="2" charset="-122"/>
                <a:cs typeface="Arial" charset="0"/>
              </a:rPr>
              <a:t>An edge </a:t>
            </a:r>
            <a:r>
              <a:rPr lang="en-US" altLang="zh-CN" sz="2000" i="1" dirty="0" smtClean="0">
                <a:ea typeface="宋体" pitchFamily="2" charset="-122"/>
                <a:cs typeface="Arial" charset="0"/>
              </a:rPr>
              <a:t>e={</a:t>
            </a:r>
            <a:r>
              <a:rPr lang="en-US" altLang="zh-CN" sz="2000" i="1" dirty="0" err="1" smtClean="0">
                <a:ea typeface="宋体" pitchFamily="2" charset="-122"/>
                <a:cs typeface="Arial" charset="0"/>
              </a:rPr>
              <a:t>u,v</a:t>
            </a:r>
            <a:r>
              <a:rPr lang="en-US" altLang="zh-CN" sz="2000" i="1" dirty="0" smtClean="0">
                <a:ea typeface="宋体" pitchFamily="2" charset="-122"/>
                <a:cs typeface="Arial" charset="0"/>
              </a:rPr>
              <a:t>}</a:t>
            </a:r>
            <a:r>
              <a:rPr lang="en-US" altLang="zh-CN" sz="2000" dirty="0" smtClean="0">
                <a:ea typeface="宋体" pitchFamily="2" charset="-122"/>
                <a:cs typeface="Arial" charset="0"/>
              </a:rPr>
              <a:t> of the graph contributes a count of 1 to deg(</a:t>
            </a:r>
            <a:r>
              <a:rPr lang="en-US" altLang="zh-CN" sz="2000" i="1" dirty="0" smtClean="0">
                <a:ea typeface="宋体" pitchFamily="2" charset="-122"/>
                <a:cs typeface="Arial" charset="0"/>
              </a:rPr>
              <a:t>u</a:t>
            </a:r>
            <a:r>
              <a:rPr lang="en-US" altLang="zh-CN" sz="2000" dirty="0" smtClean="0">
                <a:ea typeface="宋体" pitchFamily="2" charset="-122"/>
                <a:cs typeface="Arial" charset="0"/>
              </a:rPr>
              <a:t>) and contributes a count 1 to deg(</a:t>
            </a:r>
            <a:r>
              <a:rPr lang="en-US" altLang="zh-CN" sz="2000" i="1" dirty="0" smtClean="0">
                <a:ea typeface="宋体" pitchFamily="2" charset="-122"/>
                <a:cs typeface="Arial" charset="0"/>
              </a:rPr>
              <a:t>v</a:t>
            </a:r>
            <a:r>
              <a:rPr lang="en-US" altLang="zh-CN" sz="2000" dirty="0" smtClean="0">
                <a:ea typeface="宋体" pitchFamily="2" charset="-122"/>
                <a:cs typeface="Arial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ea typeface="宋体" pitchFamily="2" charset="-122"/>
                <a:cs typeface="Arial" charset="0"/>
              </a:rPr>
              <a:t>Therefore, </a:t>
            </a:r>
            <a:r>
              <a:rPr lang="el-GR" sz="2000" dirty="0" smtClean="0">
                <a:solidFill>
                  <a:srgbClr val="00FF00"/>
                </a:solidFill>
                <a:cs typeface="Arial" charset="0"/>
              </a:rPr>
              <a:t>Σ</a:t>
            </a:r>
            <a:r>
              <a:rPr lang="en-US" altLang="zh-CN" sz="2000" baseline="-25000" dirty="0" smtClean="0">
                <a:solidFill>
                  <a:srgbClr val="00FF00"/>
                </a:solidFill>
                <a:ea typeface="宋体" pitchFamily="2" charset="-122"/>
              </a:rPr>
              <a:t>vertex </a:t>
            </a:r>
            <a:r>
              <a:rPr lang="en-US" altLang="zh-CN" sz="2000" i="1" baseline="-25000" dirty="0" err="1" smtClean="0">
                <a:solidFill>
                  <a:srgbClr val="00FF00"/>
                </a:solidFill>
                <a:ea typeface="宋体" pitchFamily="2" charset="-122"/>
              </a:rPr>
              <a:t>v</a:t>
            </a:r>
            <a:r>
              <a:rPr lang="en-US" altLang="zh-CN" sz="2000" dirty="0" err="1" smtClean="0">
                <a:solidFill>
                  <a:srgbClr val="00FF00"/>
                </a:solidFill>
                <a:ea typeface="宋体" pitchFamily="2" charset="-122"/>
              </a:rPr>
              <a:t>deg</a:t>
            </a:r>
            <a:r>
              <a:rPr lang="en-US" altLang="zh-CN" sz="2000" i="1" dirty="0" smtClean="0">
                <a:solidFill>
                  <a:srgbClr val="00FF00"/>
                </a:solidFill>
                <a:ea typeface="宋体" pitchFamily="2" charset="-122"/>
              </a:rPr>
              <a:t>(</a:t>
            </a:r>
            <a:r>
              <a:rPr lang="en-US" altLang="zh-CN" sz="2000" dirty="0" smtClean="0">
                <a:solidFill>
                  <a:srgbClr val="00FF00"/>
                </a:solidFill>
                <a:ea typeface="宋体" pitchFamily="2" charset="-122"/>
              </a:rPr>
              <a:t>v</a:t>
            </a:r>
            <a:r>
              <a:rPr lang="en-US" altLang="zh-CN" sz="2000" i="1" dirty="0" smtClean="0">
                <a:solidFill>
                  <a:srgbClr val="00FF00"/>
                </a:solidFill>
                <a:ea typeface="宋体" pitchFamily="2" charset="-122"/>
              </a:rPr>
              <a:t>) = </a:t>
            </a:r>
            <a:r>
              <a:rPr lang="en-US" altLang="zh-CN" sz="2000" dirty="0" smtClean="0">
                <a:solidFill>
                  <a:srgbClr val="00FF00"/>
                </a:solidFill>
                <a:ea typeface="宋体" pitchFamily="2" charset="-122"/>
              </a:rPr>
              <a:t>2m,</a:t>
            </a:r>
            <a:r>
              <a:rPr lang="en-US" altLang="zh-CN" sz="2000" dirty="0" smtClean="0">
                <a:ea typeface="宋体" pitchFamily="2" charset="-122"/>
              </a:rPr>
              <a:t> where </a:t>
            </a:r>
            <a:r>
              <a:rPr lang="en-US" altLang="zh-CN" sz="2000" i="1" dirty="0" smtClean="0">
                <a:ea typeface="宋体" pitchFamily="2" charset="-122"/>
              </a:rPr>
              <a:t>m</a:t>
            </a:r>
            <a:r>
              <a:rPr lang="en-US" altLang="zh-CN" sz="2000" dirty="0" smtClean="0">
                <a:ea typeface="宋体" pitchFamily="2" charset="-122"/>
              </a:rPr>
              <a:t> is the total number of edges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ea typeface="宋体" pitchFamily="2" charset="-122"/>
              </a:rPr>
              <a:t>In all, the </a:t>
            </a:r>
            <a:r>
              <a:rPr lang="en-US" altLang="zh-CN" sz="2000" dirty="0" smtClean="0">
                <a:solidFill>
                  <a:srgbClr val="FFFF00"/>
                </a:solidFill>
                <a:ea typeface="宋体" pitchFamily="2" charset="-122"/>
              </a:rPr>
              <a:t>adjacency list takes up </a:t>
            </a:r>
            <a:r>
              <a:rPr lang="el-GR" sz="2000" dirty="0" smtClean="0">
                <a:solidFill>
                  <a:srgbClr val="FFFF00"/>
                </a:solidFill>
                <a:cs typeface="Arial" charset="0"/>
              </a:rPr>
              <a:t>Θ</a:t>
            </a:r>
            <a:r>
              <a:rPr lang="en-US" altLang="zh-CN" sz="2000" dirty="0" smtClean="0">
                <a:solidFill>
                  <a:srgbClr val="FFFF00"/>
                </a:solidFill>
                <a:ea typeface="宋体" pitchFamily="2" charset="-122"/>
              </a:rPr>
              <a:t>(</a:t>
            </a:r>
            <a:r>
              <a:rPr lang="en-US" altLang="zh-CN" sz="2000" i="1" dirty="0" err="1" smtClean="0">
                <a:solidFill>
                  <a:srgbClr val="FFFF00"/>
                </a:solidFill>
                <a:ea typeface="宋体" pitchFamily="2" charset="-122"/>
              </a:rPr>
              <a:t>n+m</a:t>
            </a:r>
            <a:r>
              <a:rPr lang="en-US" altLang="zh-CN" sz="2000" dirty="0" smtClean="0">
                <a:solidFill>
                  <a:srgbClr val="FFFF00"/>
                </a:solidFill>
                <a:ea typeface="宋体" pitchFamily="2" charset="-122"/>
              </a:rPr>
              <a:t>) space</a:t>
            </a:r>
            <a:endParaRPr lang="en-US" altLang="zh-CN" sz="2000" dirty="0" smtClean="0">
              <a:solidFill>
                <a:srgbClr val="00FF00"/>
              </a:solidFill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ea typeface="宋体" pitchFamily="2" charset="-122"/>
              </a:rPr>
              <a:t>If m = O(n</a:t>
            </a:r>
            <a:r>
              <a:rPr lang="en-US" altLang="zh-CN" sz="1800" baseline="30000" dirty="0" smtClean="0">
                <a:ea typeface="宋体" pitchFamily="2" charset="-122"/>
              </a:rPr>
              <a:t>2</a:t>
            </a:r>
            <a:r>
              <a:rPr lang="en-US" altLang="zh-CN" sz="1800" dirty="0" smtClean="0">
                <a:ea typeface="宋体" pitchFamily="2" charset="-122"/>
              </a:rPr>
              <a:t>) (i.e. dense graphs), both adjacent matrix and adjacent lists use </a:t>
            </a:r>
            <a:r>
              <a:rPr lang="el-GR" sz="1800" dirty="0" smtClean="0">
                <a:cs typeface="Arial" charset="0"/>
              </a:rPr>
              <a:t>Θ</a:t>
            </a:r>
            <a:r>
              <a:rPr lang="en-US" altLang="zh-CN" sz="1800" dirty="0" smtClean="0">
                <a:ea typeface="宋体" pitchFamily="2" charset="-122"/>
              </a:rPr>
              <a:t>(n</a:t>
            </a:r>
            <a:r>
              <a:rPr lang="en-US" altLang="zh-CN" sz="1800" baseline="30000" dirty="0" smtClean="0">
                <a:ea typeface="宋体" pitchFamily="2" charset="-122"/>
              </a:rPr>
              <a:t>2</a:t>
            </a:r>
            <a:r>
              <a:rPr lang="en-US" altLang="zh-CN" sz="1800" dirty="0" smtClean="0">
                <a:ea typeface="宋体" pitchFamily="2" charset="-122"/>
              </a:rPr>
              <a:t>) space.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ea typeface="宋体" pitchFamily="2" charset="-122"/>
              </a:rPr>
              <a:t>If m = O(n), adjacent list outperform adjacent matrix</a:t>
            </a:r>
          </a:p>
          <a:p>
            <a:pPr>
              <a:lnSpc>
                <a:spcPct val="80000"/>
              </a:lnSpc>
            </a:pPr>
            <a:endParaRPr lang="en-US" altLang="zh-CN" sz="2000" dirty="0" smtClean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chemeClr val="folHlink"/>
                </a:solidFill>
                <a:ea typeface="宋体" pitchFamily="2" charset="-122"/>
              </a:rPr>
              <a:t>However, one cannot tell in O(1) time whether two vertices are connected</a:t>
            </a:r>
            <a:endParaRPr lang="el-GR" sz="2000" dirty="0" smtClean="0">
              <a:ea typeface="宋体" pitchFamily="2" charset="-122"/>
            </a:endParaRPr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3581400" y="2209800"/>
            <a:ext cx="1676400" cy="838200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848600" cy="99060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Storage of Adjacency List</a:t>
            </a:r>
          </a:p>
        </p:txBody>
      </p:sp>
      <p:graphicFrame>
        <p:nvGraphicFramePr>
          <p:cNvPr id="476164" name="Object 4"/>
          <p:cNvGraphicFramePr>
            <a:graphicFrameLocks noChangeAspect="1"/>
          </p:cNvGraphicFramePr>
          <p:nvPr/>
        </p:nvGraphicFramePr>
        <p:xfrm>
          <a:off x="3733800" y="2286000"/>
          <a:ext cx="1419225" cy="709613"/>
        </p:xfrm>
        <a:graphic>
          <a:graphicData uri="http://schemas.openxmlformats.org/presentationml/2006/ole">
            <p:oleObj spid="_x0000_s5122" name="Equation" r:id="rId4" imgW="685800" imgH="342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Adjacency List vs. Matrix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b="1" smtClean="0">
                <a:solidFill>
                  <a:srgbClr val="FFFF00"/>
                </a:solidFill>
                <a:ea typeface="宋体" pitchFamily="2" charset="-122"/>
              </a:rPr>
              <a:t>Adjacency List</a:t>
            </a:r>
          </a:p>
          <a:p>
            <a:pPr lvl="1">
              <a:lnSpc>
                <a:spcPct val="80000"/>
              </a:lnSpc>
            </a:pPr>
            <a:r>
              <a:rPr lang="en-US" altLang="zh-CN" sz="2400" smtClean="0">
                <a:ea typeface="宋体" pitchFamily="2" charset="-122"/>
              </a:rPr>
              <a:t>More compact than adjacency matrices if graph has few edges</a:t>
            </a:r>
          </a:p>
          <a:p>
            <a:pPr lvl="1">
              <a:lnSpc>
                <a:spcPct val="80000"/>
              </a:lnSpc>
            </a:pPr>
            <a:r>
              <a:rPr lang="en-US" altLang="zh-CN" sz="2400" smtClean="0">
                <a:ea typeface="宋体" pitchFamily="2" charset="-122"/>
              </a:rPr>
              <a:t>Requires more time to find if an edge exists</a:t>
            </a:r>
          </a:p>
          <a:p>
            <a:pPr>
              <a:lnSpc>
                <a:spcPct val="80000"/>
              </a:lnSpc>
            </a:pPr>
            <a:endParaRPr lang="en-US" altLang="zh-CN" sz="2400" smtClean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400" smtClean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800" b="1" smtClean="0">
                <a:solidFill>
                  <a:srgbClr val="FFFF00"/>
                </a:solidFill>
                <a:ea typeface="宋体" pitchFamily="2" charset="-122"/>
              </a:rPr>
              <a:t>Adjacency Matrix</a:t>
            </a:r>
          </a:p>
          <a:p>
            <a:pPr lvl="1">
              <a:lnSpc>
                <a:spcPct val="80000"/>
              </a:lnSpc>
            </a:pPr>
            <a:r>
              <a:rPr lang="en-US" altLang="zh-CN" sz="2400" smtClean="0">
                <a:ea typeface="宋体" pitchFamily="2" charset="-122"/>
              </a:rPr>
              <a:t>Always require n</a:t>
            </a:r>
            <a:r>
              <a:rPr lang="en-US" altLang="zh-CN" sz="2400" baseline="30000" smtClean="0">
                <a:ea typeface="宋体" pitchFamily="2" charset="-122"/>
              </a:rPr>
              <a:t>2</a:t>
            </a:r>
            <a:r>
              <a:rPr lang="en-US" altLang="zh-CN" sz="2400" smtClean="0">
                <a:ea typeface="宋体" pitchFamily="2" charset="-122"/>
              </a:rPr>
              <a:t> space</a:t>
            </a:r>
          </a:p>
          <a:p>
            <a:pPr lvl="2">
              <a:lnSpc>
                <a:spcPct val="80000"/>
              </a:lnSpc>
            </a:pPr>
            <a:r>
              <a:rPr lang="en-US" altLang="zh-CN" smtClean="0">
                <a:ea typeface="宋体" pitchFamily="2" charset="-122"/>
              </a:rPr>
              <a:t>This can waste a lot of space if the number of edges are sparse</a:t>
            </a:r>
          </a:p>
          <a:p>
            <a:pPr lvl="1">
              <a:lnSpc>
                <a:spcPct val="80000"/>
              </a:lnSpc>
            </a:pPr>
            <a:r>
              <a:rPr lang="en-US" altLang="zh-CN" sz="2400" smtClean="0">
                <a:ea typeface="宋体" pitchFamily="2" charset="-122"/>
              </a:rPr>
              <a:t>Can quickly find if an edge exists</a:t>
            </a:r>
          </a:p>
          <a:p>
            <a:pPr lvl="1">
              <a:lnSpc>
                <a:spcPct val="80000"/>
              </a:lnSpc>
            </a:pPr>
            <a:endParaRPr lang="en-US" altLang="zh-CN" sz="2400" smtClean="0">
              <a:ea typeface="宋体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CN" sz="2400" smtClean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80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848600" cy="99060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Path between Vertices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848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A </a:t>
            </a:r>
            <a:r>
              <a:rPr lang="en-US" altLang="zh-CN" smtClean="0">
                <a:solidFill>
                  <a:srgbClr val="00FF00"/>
                </a:solidFill>
                <a:ea typeface="宋体" pitchFamily="2" charset="-122"/>
              </a:rPr>
              <a:t>path</a:t>
            </a:r>
            <a:r>
              <a:rPr lang="en-US" altLang="zh-CN" smtClean="0">
                <a:ea typeface="宋体" pitchFamily="2" charset="-122"/>
              </a:rPr>
              <a:t> is a sequence of vertices (v</a:t>
            </a:r>
            <a:r>
              <a:rPr lang="en-US" altLang="zh-CN" baseline="-25000" smtClean="0">
                <a:ea typeface="宋体" pitchFamily="2" charset="-122"/>
              </a:rPr>
              <a:t>0</a:t>
            </a:r>
            <a:r>
              <a:rPr lang="en-US" altLang="zh-CN" smtClean="0">
                <a:ea typeface="宋体" pitchFamily="2" charset="-122"/>
              </a:rPr>
              <a:t>, v</a:t>
            </a:r>
            <a:r>
              <a:rPr lang="en-US" altLang="zh-CN" baseline="-25000" smtClean="0">
                <a:ea typeface="宋体" pitchFamily="2" charset="-122"/>
              </a:rPr>
              <a:t>1</a:t>
            </a:r>
            <a:r>
              <a:rPr lang="en-US" altLang="zh-CN" smtClean="0">
                <a:ea typeface="宋体" pitchFamily="2" charset="-122"/>
              </a:rPr>
              <a:t>, v</a:t>
            </a:r>
            <a:r>
              <a:rPr lang="en-US" altLang="zh-CN" baseline="-25000" smtClean="0">
                <a:ea typeface="宋体" pitchFamily="2" charset="-122"/>
              </a:rPr>
              <a:t>2</a:t>
            </a:r>
            <a:r>
              <a:rPr lang="en-US" altLang="zh-CN" smtClean="0">
                <a:ea typeface="宋体" pitchFamily="2" charset="-122"/>
              </a:rPr>
              <a:t>,… v</a:t>
            </a:r>
            <a:r>
              <a:rPr lang="en-US" altLang="zh-CN" baseline="-25000" smtClean="0">
                <a:ea typeface="宋体" pitchFamily="2" charset="-122"/>
              </a:rPr>
              <a:t>k</a:t>
            </a:r>
            <a:r>
              <a:rPr lang="en-US" altLang="zh-CN" smtClean="0">
                <a:ea typeface="宋体" pitchFamily="2" charset="-122"/>
              </a:rPr>
              <a:t>) such that: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For </a:t>
            </a:r>
            <a:r>
              <a:rPr lang="en-US" altLang="zh-CN" i="1" smtClean="0">
                <a:ea typeface="宋体" pitchFamily="2" charset="-122"/>
              </a:rPr>
              <a:t>0 </a:t>
            </a:r>
            <a:r>
              <a:rPr lang="en-US" altLang="zh-CN" i="1" smtClean="0">
                <a:ea typeface="宋体" pitchFamily="2" charset="-122"/>
                <a:cs typeface="Arial" charset="0"/>
              </a:rPr>
              <a:t>≤ i &lt; k,  {v</a:t>
            </a:r>
            <a:r>
              <a:rPr lang="en-US" altLang="zh-CN" i="1" baseline="-25000" smtClean="0">
                <a:ea typeface="宋体" pitchFamily="2" charset="-122"/>
                <a:cs typeface="Arial" charset="0"/>
              </a:rPr>
              <a:t>i</a:t>
            </a:r>
            <a:r>
              <a:rPr lang="en-US" altLang="zh-CN" i="1" smtClean="0">
                <a:ea typeface="宋体" pitchFamily="2" charset="-122"/>
                <a:cs typeface="Arial" charset="0"/>
              </a:rPr>
              <a:t>, v</a:t>
            </a:r>
            <a:r>
              <a:rPr lang="en-US" altLang="zh-CN" i="1" baseline="-25000" smtClean="0">
                <a:ea typeface="宋体" pitchFamily="2" charset="-122"/>
                <a:cs typeface="Arial" charset="0"/>
              </a:rPr>
              <a:t>i+1</a:t>
            </a:r>
            <a:r>
              <a:rPr lang="en-US" altLang="zh-CN" i="1" smtClean="0">
                <a:ea typeface="宋体" pitchFamily="2" charset="-122"/>
                <a:cs typeface="Arial" charset="0"/>
              </a:rPr>
              <a:t>}</a:t>
            </a:r>
            <a:r>
              <a:rPr lang="en-US" altLang="zh-CN" smtClean="0">
                <a:ea typeface="宋体" pitchFamily="2" charset="-122"/>
                <a:cs typeface="Arial" charset="0"/>
              </a:rPr>
              <a:t> is an edge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altLang="zh-CN" i="1" smtClean="0">
              <a:ea typeface="宋体" pitchFamily="2" charset="-122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i="1" smtClean="0">
                <a:ea typeface="宋体" pitchFamily="2" charset="-122"/>
              </a:rPr>
              <a:t>Note: a path is allowed to go through the same vertex or the same edge any number of times!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zh-CN" sz="2000" i="1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The </a:t>
            </a:r>
            <a:r>
              <a:rPr lang="en-US" altLang="zh-CN" smtClean="0">
                <a:solidFill>
                  <a:srgbClr val="00FF00"/>
                </a:solidFill>
                <a:ea typeface="宋体" pitchFamily="2" charset="-122"/>
              </a:rPr>
              <a:t>length</a:t>
            </a:r>
            <a:r>
              <a:rPr lang="en-US" altLang="zh-CN" smtClean="0">
                <a:ea typeface="宋体" pitchFamily="2" charset="-122"/>
              </a:rPr>
              <a:t> of a path is the number of edges on the path</a:t>
            </a:r>
            <a:endParaRPr lang="en-US" altLang="zh-CN" i="1" smtClean="0">
              <a:ea typeface="宋体" pitchFamily="2" charset="-122"/>
            </a:endParaRP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zh-CN" altLang="en-US" sz="1800" i="1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Types of paths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smtClean="0">
                <a:ea typeface="宋体" pitchFamily="2" charset="-122"/>
              </a:rPr>
              <a:t>A path is </a:t>
            </a:r>
            <a:r>
              <a:rPr lang="en-US" altLang="zh-CN" sz="3600" smtClean="0">
                <a:solidFill>
                  <a:srgbClr val="00FF00"/>
                </a:solidFill>
                <a:ea typeface="宋体" pitchFamily="2" charset="-122"/>
              </a:rPr>
              <a:t>simple</a:t>
            </a:r>
            <a:r>
              <a:rPr lang="en-US" altLang="zh-CN" sz="3600" smtClean="0">
                <a:ea typeface="宋体" pitchFamily="2" charset="-122"/>
              </a:rPr>
              <a:t> if and only if it does not contain a vertex more than once.</a:t>
            </a:r>
          </a:p>
          <a:p>
            <a:r>
              <a:rPr lang="en-US" altLang="zh-CN" sz="3600" smtClean="0">
                <a:ea typeface="宋体" pitchFamily="2" charset="-122"/>
              </a:rPr>
              <a:t>A path is a </a:t>
            </a:r>
            <a:r>
              <a:rPr lang="en-US" altLang="zh-CN" sz="3600" smtClean="0">
                <a:solidFill>
                  <a:srgbClr val="00FF00"/>
                </a:solidFill>
                <a:ea typeface="宋体" pitchFamily="2" charset="-122"/>
              </a:rPr>
              <a:t>cycle</a:t>
            </a:r>
            <a:r>
              <a:rPr lang="en-US" altLang="zh-CN" sz="3600" smtClean="0">
                <a:ea typeface="宋体" pitchFamily="2" charset="-122"/>
              </a:rPr>
              <a:t> if and only if </a:t>
            </a:r>
            <a:r>
              <a:rPr lang="en-US" altLang="zh-CN" smtClean="0">
                <a:ea typeface="宋体" pitchFamily="2" charset="-122"/>
              </a:rPr>
              <a:t>v</a:t>
            </a:r>
            <a:r>
              <a:rPr lang="en-US" altLang="zh-CN" baseline="-25000" smtClean="0">
                <a:ea typeface="宋体" pitchFamily="2" charset="-122"/>
              </a:rPr>
              <a:t>0</a:t>
            </a:r>
            <a:r>
              <a:rPr lang="en-US" altLang="zh-CN" smtClean="0">
                <a:ea typeface="宋体" pitchFamily="2" charset="-122"/>
              </a:rPr>
              <a:t>= v</a:t>
            </a:r>
            <a:r>
              <a:rPr lang="en-US" altLang="zh-CN" baseline="-25000" smtClean="0">
                <a:ea typeface="宋体" pitchFamily="2" charset="-122"/>
              </a:rPr>
              <a:t>k</a:t>
            </a:r>
          </a:p>
          <a:p>
            <a:pPr lvl="2"/>
            <a:r>
              <a:rPr lang="en-US" altLang="zh-CN" smtClean="0">
                <a:ea typeface="宋体" pitchFamily="2" charset="-122"/>
              </a:rPr>
              <a:t>The beginning and end are the same vertex!</a:t>
            </a:r>
          </a:p>
          <a:p>
            <a:r>
              <a:rPr lang="en-US" altLang="zh-CN" smtClean="0">
                <a:ea typeface="宋体" pitchFamily="2" charset="-122"/>
              </a:rPr>
              <a:t>A path contains a cycle as its sub-path if some vertex appears twice or more</a:t>
            </a:r>
          </a:p>
          <a:p>
            <a:pPr lvl="2"/>
            <a:endParaRPr lang="en-US" altLang="zh-CN" smtClean="0">
              <a:ea typeface="宋体" pitchFamily="2" charset="-122"/>
            </a:endParaRPr>
          </a:p>
        </p:txBody>
      </p:sp>
      <p:pic>
        <p:nvPicPr>
          <p:cNvPr id="21508" name="Picture 7" descr="MCj0250894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1563" y="228600"/>
            <a:ext cx="1430337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Graphs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6863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Extremely useful tool in modeling problems</a:t>
            </a:r>
          </a:p>
          <a:p>
            <a:r>
              <a:rPr lang="en-US" altLang="zh-CN" dirty="0" smtClean="0">
                <a:ea typeface="宋体" pitchFamily="2" charset="-122"/>
              </a:rPr>
              <a:t>Consist of:</a:t>
            </a:r>
          </a:p>
          <a:p>
            <a:pPr lvl="1"/>
            <a:r>
              <a:rPr lang="en-US" altLang="zh-CN" dirty="0" smtClean="0">
                <a:solidFill>
                  <a:srgbClr val="FFFF00"/>
                </a:solidFill>
                <a:ea typeface="宋体" pitchFamily="2" charset="-122"/>
              </a:rPr>
              <a:t>Vertices</a:t>
            </a:r>
          </a:p>
          <a:p>
            <a:pPr lvl="1"/>
            <a:r>
              <a:rPr lang="en-US" altLang="zh-CN" dirty="0" smtClean="0">
                <a:solidFill>
                  <a:srgbClr val="FFFF00"/>
                </a:solidFill>
                <a:ea typeface="宋体" pitchFamily="2" charset="-122"/>
              </a:rPr>
              <a:t>Edges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41148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D</a:t>
            </a:r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5562600" y="3657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E</a:t>
            </a:r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27432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A</a:t>
            </a:r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43434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</a:t>
            </a:r>
          </a:p>
        </p:txBody>
      </p:sp>
      <p:sp>
        <p:nvSpPr>
          <p:cNvPr id="10248" name="Oval 8"/>
          <p:cNvSpPr>
            <a:spLocks noChangeArrowheads="1"/>
          </p:cNvSpPr>
          <p:nvPr/>
        </p:nvSpPr>
        <p:spPr bwMode="auto">
          <a:xfrm>
            <a:off x="5638800" y="4800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F</a:t>
            </a:r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3962400" y="5029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B</a:t>
            </a:r>
          </a:p>
        </p:txBody>
      </p:sp>
      <p:cxnSp>
        <p:nvCxnSpPr>
          <p:cNvPr id="10250" name="AutoShape 10"/>
          <p:cNvCxnSpPr>
            <a:cxnSpLocks noChangeShapeType="1"/>
            <a:stCxn id="10246" idx="5"/>
            <a:endCxn id="10249" idx="1"/>
          </p:cNvCxnSpPr>
          <p:nvPr/>
        </p:nvCxnSpPr>
        <p:spPr bwMode="auto">
          <a:xfrm>
            <a:off x="3068638" y="4745038"/>
            <a:ext cx="949325" cy="339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1" name="AutoShape 11"/>
          <p:cNvCxnSpPr>
            <a:cxnSpLocks noChangeShapeType="1"/>
            <a:stCxn id="10246" idx="7"/>
            <a:endCxn id="10247" idx="2"/>
          </p:cNvCxnSpPr>
          <p:nvPr/>
        </p:nvCxnSpPr>
        <p:spPr bwMode="auto">
          <a:xfrm flipV="1">
            <a:off x="3068638" y="4305300"/>
            <a:ext cx="1274762" cy="169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2" name="AutoShape 12"/>
          <p:cNvCxnSpPr>
            <a:cxnSpLocks noChangeShapeType="1"/>
            <a:stCxn id="10244" idx="2"/>
            <a:endCxn id="10246" idx="0"/>
          </p:cNvCxnSpPr>
          <p:nvPr/>
        </p:nvCxnSpPr>
        <p:spPr bwMode="auto">
          <a:xfrm flipH="1">
            <a:off x="2933700" y="3543300"/>
            <a:ext cx="1181100" cy="876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3" name="AutoShape 13"/>
          <p:cNvCxnSpPr>
            <a:cxnSpLocks noChangeShapeType="1"/>
            <a:stCxn id="10244" idx="4"/>
            <a:endCxn id="10247" idx="0"/>
          </p:cNvCxnSpPr>
          <p:nvPr/>
        </p:nvCxnSpPr>
        <p:spPr bwMode="auto">
          <a:xfrm>
            <a:off x="4305300" y="37338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4" name="AutoShape 14"/>
          <p:cNvCxnSpPr>
            <a:cxnSpLocks noChangeShapeType="1"/>
            <a:stCxn id="10244" idx="6"/>
            <a:endCxn id="10245" idx="1"/>
          </p:cNvCxnSpPr>
          <p:nvPr/>
        </p:nvCxnSpPr>
        <p:spPr bwMode="auto">
          <a:xfrm>
            <a:off x="4495800" y="3543300"/>
            <a:ext cx="1122363" cy="169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5" name="AutoShape 15"/>
          <p:cNvCxnSpPr>
            <a:cxnSpLocks noChangeShapeType="1"/>
            <a:stCxn id="10247" idx="6"/>
            <a:endCxn id="10245" idx="3"/>
          </p:cNvCxnSpPr>
          <p:nvPr/>
        </p:nvCxnSpPr>
        <p:spPr bwMode="auto">
          <a:xfrm flipV="1">
            <a:off x="4724400" y="3983038"/>
            <a:ext cx="893763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6" name="AutoShape 16"/>
          <p:cNvCxnSpPr>
            <a:cxnSpLocks noChangeShapeType="1"/>
            <a:stCxn id="10248" idx="0"/>
            <a:endCxn id="10245" idx="5"/>
          </p:cNvCxnSpPr>
          <p:nvPr/>
        </p:nvCxnSpPr>
        <p:spPr bwMode="auto">
          <a:xfrm flipV="1">
            <a:off x="5829300" y="3983038"/>
            <a:ext cx="58738" cy="817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7" name="AutoShape 17"/>
          <p:cNvCxnSpPr>
            <a:cxnSpLocks noChangeShapeType="1"/>
            <a:stCxn id="10245" idx="4"/>
            <a:endCxn id="10249" idx="7"/>
          </p:cNvCxnSpPr>
          <p:nvPr/>
        </p:nvCxnSpPr>
        <p:spPr bwMode="auto">
          <a:xfrm flipH="1">
            <a:off x="4287838" y="4038600"/>
            <a:ext cx="1465262" cy="1046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258" name="Line 18"/>
          <p:cNvSpPr>
            <a:spLocks noChangeShapeType="1"/>
          </p:cNvSpPr>
          <p:nvPr/>
        </p:nvSpPr>
        <p:spPr bwMode="auto">
          <a:xfrm flipV="1">
            <a:off x="2057400" y="4724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1447800" y="5257800"/>
            <a:ext cx="88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Vertex</a:t>
            </a:r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 flipH="1" flipV="1">
            <a:off x="4876800" y="4724400"/>
            <a:ext cx="304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5165725" y="5599113"/>
            <a:ext cx="74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Edge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6248400" y="2971800"/>
            <a:ext cx="2592388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2400" b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Vertices</a:t>
            </a:r>
            <a:r>
              <a:rPr lang="en-US" altLang="zh-CN" sz="24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can be</a:t>
            </a:r>
            <a:br>
              <a:rPr lang="en-US" altLang="zh-CN" sz="2400">
                <a:solidFill>
                  <a:schemeClr val="tx1"/>
                </a:solidFill>
                <a:latin typeface="Arial" charset="0"/>
                <a:ea typeface="宋体" pitchFamily="2" charset="-122"/>
              </a:rPr>
            </a:br>
            <a:r>
              <a:rPr lang="en-US" altLang="zh-CN" sz="24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considered “sites”</a:t>
            </a:r>
            <a:br>
              <a:rPr lang="en-US" altLang="zh-CN" sz="2400">
                <a:solidFill>
                  <a:schemeClr val="tx1"/>
                </a:solidFill>
                <a:latin typeface="Arial" charset="0"/>
                <a:ea typeface="宋体" pitchFamily="2" charset="-122"/>
              </a:rPr>
            </a:br>
            <a:r>
              <a:rPr lang="en-US" altLang="zh-CN" sz="24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or locations.</a:t>
            </a:r>
          </a:p>
          <a:p>
            <a:pPr algn="l" eaLnBrk="1" hangingPunct="1"/>
            <a:endParaRPr lang="en-US" altLang="zh-CN" sz="24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400" b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Edges</a:t>
            </a:r>
            <a:r>
              <a:rPr lang="en-US" altLang="zh-CN" sz="24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represent</a:t>
            </a:r>
          </a:p>
          <a:p>
            <a:pPr algn="l" eaLnBrk="1" hangingPunct="1"/>
            <a:r>
              <a:rPr lang="en-US" altLang="zh-CN" sz="24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connections.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ea typeface="宋体" pitchFamily="2" charset="-122"/>
              </a:rPr>
              <a:t>Path Examples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457200" y="1981200"/>
          <a:ext cx="3514725" cy="3054350"/>
        </p:xfrm>
        <a:graphic>
          <a:graphicData uri="http://schemas.openxmlformats.org/presentationml/2006/ole">
            <p:oleObj spid="_x0000_s6146" name="Bitmap Image" r:id="rId4" imgW="4505954" imgH="3914286" progId="PBrush">
              <p:embed/>
            </p:oleObj>
          </a:graphicData>
        </a:graphic>
      </p:graphicFrame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5486400" y="3135313"/>
            <a:ext cx="2495550" cy="256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 eaLnBrk="1" hangingPunct="1">
              <a:buFontTx/>
              <a:buAutoNum type="arabicPeriod"/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{a,c,f,e}</a:t>
            </a:r>
          </a:p>
          <a:p>
            <a:pPr marL="342900" indent="-342900" algn="l" eaLnBrk="1" hangingPunct="1">
              <a:buFontTx/>
              <a:buAutoNum type="arabicPeriod"/>
            </a:pPr>
            <a:endParaRPr lang="en-US" altLang="zh-CN" sz="18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 marL="342900" indent="-342900" algn="l" eaLnBrk="1" hangingPunct="1">
              <a:buFontTx/>
              <a:buAutoNum type="arabicPeriod"/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{a,b,d,c,f,e}</a:t>
            </a:r>
          </a:p>
          <a:p>
            <a:pPr marL="342900" indent="-342900" algn="l" eaLnBrk="1" hangingPunct="1">
              <a:buFontTx/>
              <a:buAutoNum type="arabicPeriod"/>
            </a:pPr>
            <a:endParaRPr lang="en-US" altLang="zh-CN" sz="18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 marL="342900" indent="-342900" algn="l" eaLnBrk="1" hangingPunct="1">
              <a:buFontTx/>
              <a:buAutoNum type="arabicPeriod"/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{a, c, d, b, d, c, f, e}</a:t>
            </a:r>
            <a:b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</a:br>
            <a:endParaRPr lang="en-US" altLang="zh-CN" sz="18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 marL="342900" indent="-342900" algn="l" eaLnBrk="1" hangingPunct="1">
              <a:buFontTx/>
              <a:buAutoNum type="arabicPeriod"/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{a,c,d,b,a}</a:t>
            </a:r>
          </a:p>
          <a:p>
            <a:pPr marL="342900" indent="-342900" algn="l" eaLnBrk="1" hangingPunct="1">
              <a:buFontTx/>
              <a:buAutoNum type="arabicPeriod"/>
            </a:pPr>
            <a:endParaRPr lang="en-US" altLang="zh-CN" sz="18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 marL="342900" indent="-342900" algn="l" eaLnBrk="1" hangingPunct="1">
              <a:buFontTx/>
              <a:buAutoNum type="arabicPeriod"/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{a,c,f,e,b,d,c,a}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864100" y="877888"/>
            <a:ext cx="2832100" cy="148431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Are these paths?</a:t>
            </a:r>
          </a:p>
          <a:p>
            <a:pPr algn="l" eaLnBrk="1" hangingPunct="1"/>
            <a:endParaRPr lang="en-US" altLang="zh-CN" sz="18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 algn="l" eaLnBrk="1" hangingPunct="1"/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Any cycles?</a:t>
            </a:r>
          </a:p>
          <a:p>
            <a:pPr algn="l" eaLnBrk="1" hangingPunct="1"/>
            <a:endParaRPr lang="en-US" altLang="zh-CN" sz="18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 algn="l" eaLnBrk="1" hangingPunct="1"/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What is the path’s length?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Graph Traversal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 Application example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Given a graph representation and a vertex </a:t>
            </a:r>
            <a:r>
              <a:rPr lang="en-US" altLang="zh-CN" b="1" dirty="0" smtClean="0">
                <a:ea typeface="宋体" pitchFamily="2" charset="-122"/>
              </a:rPr>
              <a:t>s</a:t>
            </a:r>
            <a:r>
              <a:rPr lang="en-US" altLang="zh-CN" dirty="0" smtClean="0">
                <a:ea typeface="宋体" pitchFamily="2" charset="-122"/>
              </a:rPr>
              <a:t> in the graph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Find paths from </a:t>
            </a:r>
            <a:r>
              <a:rPr lang="en-US" altLang="zh-CN" b="1" dirty="0" smtClean="0">
                <a:ea typeface="宋体" pitchFamily="2" charset="-122"/>
              </a:rPr>
              <a:t>s</a:t>
            </a:r>
            <a:r>
              <a:rPr lang="en-US" altLang="zh-CN" dirty="0" smtClean="0">
                <a:ea typeface="宋体" pitchFamily="2" charset="-122"/>
              </a:rPr>
              <a:t> to other vertices</a:t>
            </a:r>
          </a:p>
          <a:p>
            <a:r>
              <a:rPr lang="en-US" altLang="zh-CN" dirty="0" smtClean="0">
                <a:ea typeface="宋体" pitchFamily="2" charset="-122"/>
              </a:rPr>
              <a:t>Two common graph traversal algorithms</a:t>
            </a:r>
          </a:p>
          <a:p>
            <a:pPr lvl="2"/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ea typeface="宋体" pitchFamily="2" charset="-122"/>
              </a:rPr>
              <a:t>Breadth-First Search (BFS)</a:t>
            </a:r>
          </a:p>
          <a:p>
            <a:pPr lvl="3"/>
            <a:r>
              <a:rPr lang="en-US" altLang="zh-CN" dirty="0" smtClean="0">
                <a:ea typeface="宋体" pitchFamily="2" charset="-122"/>
              </a:rPr>
              <a:t>Find the shortest paths in an </a:t>
            </a:r>
            <a:r>
              <a:rPr lang="en-US" altLang="zh-CN" dirty="0" err="1" smtClean="0">
                <a:ea typeface="宋体" pitchFamily="2" charset="-122"/>
              </a:rPr>
              <a:t>unweighted</a:t>
            </a:r>
            <a:r>
              <a:rPr lang="en-US" altLang="zh-CN" dirty="0" smtClean="0">
                <a:ea typeface="宋体" pitchFamily="2" charset="-122"/>
              </a:rPr>
              <a:t> graph</a:t>
            </a:r>
          </a:p>
          <a:p>
            <a:pPr lvl="2"/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ea typeface="宋体" pitchFamily="2" charset="-122"/>
              </a:rPr>
              <a:t>Depth-First Search (DFS)</a:t>
            </a:r>
          </a:p>
          <a:p>
            <a:pPr lvl="3"/>
            <a:r>
              <a:rPr lang="en-US" altLang="zh-CN" dirty="0" smtClean="0">
                <a:ea typeface="宋体" pitchFamily="2" charset="-122"/>
              </a:rPr>
              <a:t>Topological sort</a:t>
            </a:r>
          </a:p>
          <a:p>
            <a:pPr lvl="3"/>
            <a:r>
              <a:rPr lang="en-US" altLang="zh-CN" dirty="0" smtClean="0">
                <a:ea typeface="宋体" pitchFamily="2" charset="-122"/>
              </a:rPr>
              <a:t>Find strongly connected components</a:t>
            </a:r>
          </a:p>
          <a:p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BFS and Shortest Path Problem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smtClean="0">
                <a:ea typeface="宋体" pitchFamily="2" charset="-122"/>
              </a:rPr>
              <a:t>Given any source vertex </a:t>
            </a:r>
            <a:r>
              <a:rPr lang="en-US" altLang="zh-CN" sz="2400" b="1" i="1" smtClean="0">
                <a:ea typeface="宋体" pitchFamily="2" charset="-122"/>
              </a:rPr>
              <a:t>s</a:t>
            </a:r>
            <a:r>
              <a:rPr lang="en-US" altLang="zh-CN" sz="2400" smtClean="0">
                <a:ea typeface="宋体" pitchFamily="2" charset="-122"/>
              </a:rPr>
              <a:t>, BFS visits the other vertices at </a:t>
            </a:r>
            <a:r>
              <a:rPr lang="en-US" altLang="zh-CN" sz="2400" smtClean="0">
                <a:solidFill>
                  <a:srgbClr val="00FF00"/>
                </a:solidFill>
                <a:ea typeface="宋体" pitchFamily="2" charset="-122"/>
              </a:rPr>
              <a:t>increasing distances</a:t>
            </a:r>
            <a:r>
              <a:rPr lang="en-US" altLang="zh-CN" sz="2400" smtClean="0">
                <a:ea typeface="宋体" pitchFamily="2" charset="-122"/>
              </a:rPr>
              <a:t> away from s.  In doing so, BFS discovers paths from s to other vertices</a:t>
            </a:r>
          </a:p>
          <a:p>
            <a:r>
              <a:rPr lang="en-US" altLang="zh-CN" sz="2400" smtClean="0">
                <a:ea typeface="宋体" pitchFamily="2" charset="-122"/>
              </a:rPr>
              <a:t>What do we mean by “</a:t>
            </a:r>
            <a:r>
              <a:rPr lang="en-US" altLang="zh-CN" sz="2400" smtClean="0">
                <a:solidFill>
                  <a:srgbClr val="FFFF00"/>
                </a:solidFill>
                <a:ea typeface="宋体" pitchFamily="2" charset="-122"/>
              </a:rPr>
              <a:t>distance</a:t>
            </a:r>
            <a:r>
              <a:rPr lang="en-US" altLang="zh-CN" sz="2400" smtClean="0">
                <a:ea typeface="宋体" pitchFamily="2" charset="-122"/>
              </a:rPr>
              <a:t>”?  The </a:t>
            </a:r>
            <a:r>
              <a:rPr lang="en-US" altLang="zh-CN" sz="2400" smtClean="0">
                <a:solidFill>
                  <a:srgbClr val="FFFF00"/>
                </a:solidFill>
                <a:ea typeface="宋体" pitchFamily="2" charset="-122"/>
              </a:rPr>
              <a:t>number of edges on a path from s</a:t>
            </a:r>
            <a:endParaRPr lang="en-US" altLang="zh-CN" sz="2400" smtClean="0">
              <a:ea typeface="宋体" pitchFamily="2" charset="-122"/>
            </a:endParaRP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990600" y="3657600"/>
            <a:ext cx="3733800" cy="2895600"/>
            <a:chOff x="192" y="816"/>
            <a:chExt cx="2976" cy="2208"/>
          </a:xfrm>
        </p:grpSpPr>
        <p:sp>
          <p:nvSpPr>
            <p:cNvPr id="23583" name="Oval 5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3584" name="Oval 6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23585" name="Oval 7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23586" name="Oval 8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23587" name="Oval 9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23588" name="Oval 10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7</a:t>
              </a:r>
            </a:p>
          </p:txBody>
        </p:sp>
        <p:sp>
          <p:nvSpPr>
            <p:cNvPr id="23589" name="Oval 11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23590" name="Oval 12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9</a:t>
              </a:r>
            </a:p>
          </p:txBody>
        </p:sp>
        <p:sp>
          <p:nvSpPr>
            <p:cNvPr id="23591" name="Oval 13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23592" name="Oval 14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0</a:t>
              </a:r>
            </a:p>
          </p:txBody>
        </p:sp>
        <p:cxnSp>
          <p:nvCxnSpPr>
            <p:cNvPr id="23593" name="AutoShape 15"/>
            <p:cNvCxnSpPr>
              <a:cxnSpLocks noChangeShapeType="1"/>
              <a:stCxn id="23592" idx="6"/>
              <a:endCxn id="23591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594" name="AutoShape 16"/>
            <p:cNvCxnSpPr>
              <a:cxnSpLocks noChangeShapeType="1"/>
              <a:stCxn id="23591" idx="5"/>
              <a:endCxn id="23590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595" name="AutoShape 17"/>
            <p:cNvCxnSpPr>
              <a:cxnSpLocks noChangeShapeType="1"/>
              <a:stCxn id="23590" idx="2"/>
              <a:endCxn id="23587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596" name="AutoShape 18"/>
            <p:cNvCxnSpPr>
              <a:cxnSpLocks noChangeShapeType="1"/>
              <a:stCxn id="23591" idx="3"/>
              <a:endCxn id="23583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597" name="AutoShape 19"/>
            <p:cNvCxnSpPr>
              <a:cxnSpLocks noChangeShapeType="1"/>
              <a:stCxn id="23583" idx="6"/>
              <a:endCxn id="23587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598" name="AutoShape 20"/>
            <p:cNvCxnSpPr>
              <a:cxnSpLocks noChangeShapeType="1"/>
              <a:stCxn id="23583" idx="3"/>
              <a:endCxn id="23584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599" name="AutoShape 21"/>
            <p:cNvCxnSpPr>
              <a:cxnSpLocks noChangeShapeType="1"/>
              <a:stCxn id="23584" idx="6"/>
              <a:endCxn id="23585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600" name="AutoShape 22"/>
            <p:cNvCxnSpPr>
              <a:cxnSpLocks noChangeShapeType="1"/>
              <a:stCxn id="23585" idx="7"/>
              <a:endCxn id="23587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601" name="AutoShape 23"/>
            <p:cNvCxnSpPr>
              <a:cxnSpLocks noChangeShapeType="1"/>
              <a:stCxn id="23585" idx="5"/>
              <a:endCxn id="23586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602" name="AutoShape 24"/>
            <p:cNvCxnSpPr>
              <a:cxnSpLocks noChangeShapeType="1"/>
              <a:stCxn id="23586" idx="6"/>
              <a:endCxn id="23589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603" name="AutoShape 25"/>
            <p:cNvCxnSpPr>
              <a:cxnSpLocks noChangeShapeType="1"/>
              <a:stCxn id="23587" idx="6"/>
              <a:endCxn id="23588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604" name="AutoShape 26"/>
            <p:cNvCxnSpPr>
              <a:cxnSpLocks noChangeShapeType="1"/>
              <a:stCxn id="23588" idx="6"/>
              <a:endCxn id="23589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3557" name="Text Box 27"/>
          <p:cNvSpPr txBox="1">
            <a:spLocks noChangeArrowheads="1"/>
          </p:cNvSpPr>
          <p:nvPr/>
        </p:nvSpPr>
        <p:spPr bwMode="auto">
          <a:xfrm>
            <a:off x="5702300" y="3944938"/>
            <a:ext cx="2222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Consider s=vertex 1</a:t>
            </a:r>
          </a:p>
        </p:txBody>
      </p:sp>
      <p:sp>
        <p:nvSpPr>
          <p:cNvPr id="484380" name="Text Box 28"/>
          <p:cNvSpPr txBox="1">
            <a:spLocks noChangeArrowheads="1"/>
          </p:cNvSpPr>
          <p:nvPr/>
        </p:nvSpPr>
        <p:spPr bwMode="auto">
          <a:xfrm>
            <a:off x="5715000" y="4540250"/>
            <a:ext cx="233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Nodes at distance 1?</a:t>
            </a:r>
          </a:p>
          <a:p>
            <a:pPr algn="l" eaLnBrk="1" hangingPunct="1"/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2, 3, 7, 9</a:t>
            </a:r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1103313" y="4648200"/>
            <a:ext cx="3163887" cy="1676400"/>
            <a:chOff x="3575" y="3360"/>
            <a:chExt cx="1993" cy="1056"/>
          </a:xfrm>
        </p:grpSpPr>
        <p:sp>
          <p:nvSpPr>
            <p:cNvPr id="23575" name="Oval 30"/>
            <p:cNvSpPr>
              <a:spLocks noChangeArrowheads="1"/>
            </p:cNvSpPr>
            <p:nvPr/>
          </p:nvSpPr>
          <p:spPr bwMode="auto">
            <a:xfrm>
              <a:off x="3719" y="3360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6" name="Oval 31"/>
            <p:cNvSpPr>
              <a:spLocks noChangeArrowheads="1"/>
            </p:cNvSpPr>
            <p:nvPr/>
          </p:nvSpPr>
          <p:spPr bwMode="auto">
            <a:xfrm>
              <a:off x="3815" y="3888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7" name="Oval 32"/>
            <p:cNvSpPr>
              <a:spLocks noChangeArrowheads="1"/>
            </p:cNvSpPr>
            <p:nvPr/>
          </p:nvSpPr>
          <p:spPr bwMode="auto">
            <a:xfrm>
              <a:off x="4727" y="3888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8" name="Oval 34"/>
            <p:cNvSpPr>
              <a:spLocks noChangeArrowheads="1"/>
            </p:cNvSpPr>
            <p:nvPr/>
          </p:nvSpPr>
          <p:spPr bwMode="auto">
            <a:xfrm>
              <a:off x="4967" y="3360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9" name="Text Box 35"/>
            <p:cNvSpPr txBox="1">
              <a:spLocks noChangeArrowheads="1"/>
            </p:cNvSpPr>
            <p:nvPr/>
          </p:nvSpPr>
          <p:spPr bwMode="auto">
            <a:xfrm>
              <a:off x="5399" y="350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2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23580" name="Text Box 36"/>
            <p:cNvSpPr txBox="1">
              <a:spLocks noChangeArrowheads="1"/>
            </p:cNvSpPr>
            <p:nvPr/>
          </p:nvSpPr>
          <p:spPr bwMode="auto">
            <a:xfrm>
              <a:off x="5063" y="3859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2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23581" name="Text Box 38"/>
            <p:cNvSpPr txBox="1">
              <a:spLocks noChangeArrowheads="1"/>
            </p:cNvSpPr>
            <p:nvPr/>
          </p:nvSpPr>
          <p:spPr bwMode="auto">
            <a:xfrm>
              <a:off x="3575" y="3456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2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23582" name="Text Box 39"/>
            <p:cNvSpPr txBox="1">
              <a:spLocks noChangeArrowheads="1"/>
            </p:cNvSpPr>
            <p:nvPr/>
          </p:nvSpPr>
          <p:spPr bwMode="auto">
            <a:xfrm>
              <a:off x="3959" y="4243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2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838200" y="4038600"/>
            <a:ext cx="4383088" cy="2667000"/>
            <a:chOff x="2999" y="2496"/>
            <a:chExt cx="2761" cy="1680"/>
          </a:xfrm>
        </p:grpSpPr>
        <p:sp>
          <p:nvSpPr>
            <p:cNvPr id="23567" name="Oval 41"/>
            <p:cNvSpPr>
              <a:spLocks noChangeArrowheads="1"/>
            </p:cNvSpPr>
            <p:nvPr/>
          </p:nvSpPr>
          <p:spPr bwMode="auto">
            <a:xfrm>
              <a:off x="4103" y="2496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8" name="Oval 42"/>
            <p:cNvSpPr>
              <a:spLocks noChangeArrowheads="1"/>
            </p:cNvSpPr>
            <p:nvPr/>
          </p:nvSpPr>
          <p:spPr bwMode="auto">
            <a:xfrm>
              <a:off x="2999" y="3744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9" name="Oval 43"/>
            <p:cNvSpPr>
              <a:spLocks noChangeArrowheads="1"/>
            </p:cNvSpPr>
            <p:nvPr/>
          </p:nvSpPr>
          <p:spPr bwMode="auto">
            <a:xfrm>
              <a:off x="3911" y="3792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0" name="Oval 44"/>
            <p:cNvSpPr>
              <a:spLocks noChangeArrowheads="1"/>
            </p:cNvSpPr>
            <p:nvPr/>
          </p:nvSpPr>
          <p:spPr bwMode="auto">
            <a:xfrm>
              <a:off x="5159" y="3552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Text Box 45"/>
            <p:cNvSpPr txBox="1">
              <a:spLocks noChangeArrowheads="1"/>
            </p:cNvSpPr>
            <p:nvPr/>
          </p:nvSpPr>
          <p:spPr bwMode="auto">
            <a:xfrm>
              <a:off x="5591" y="3696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2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3572" name="Text Box 46"/>
            <p:cNvSpPr txBox="1">
              <a:spLocks noChangeArrowheads="1"/>
            </p:cNvSpPr>
            <p:nvPr/>
          </p:nvSpPr>
          <p:spPr bwMode="auto">
            <a:xfrm>
              <a:off x="4295" y="398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2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3573" name="Text Box 47"/>
            <p:cNvSpPr txBox="1">
              <a:spLocks noChangeArrowheads="1"/>
            </p:cNvSpPr>
            <p:nvPr/>
          </p:nvSpPr>
          <p:spPr bwMode="auto">
            <a:xfrm>
              <a:off x="3383" y="398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2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3574" name="Text Box 48"/>
            <p:cNvSpPr txBox="1">
              <a:spLocks noChangeArrowheads="1"/>
            </p:cNvSpPr>
            <p:nvPr/>
          </p:nvSpPr>
          <p:spPr bwMode="auto">
            <a:xfrm>
              <a:off x="4439" y="278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2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2438400" y="4760913"/>
            <a:ext cx="587375" cy="801687"/>
            <a:chOff x="1536" y="2903"/>
            <a:chExt cx="370" cy="505"/>
          </a:xfrm>
        </p:grpSpPr>
        <p:sp>
          <p:nvSpPr>
            <p:cNvPr id="23565" name="Oval 50"/>
            <p:cNvSpPr>
              <a:spLocks noChangeArrowheads="1"/>
            </p:cNvSpPr>
            <p:nvPr/>
          </p:nvSpPr>
          <p:spPr bwMode="auto">
            <a:xfrm>
              <a:off x="1536" y="3072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Text Box 51"/>
            <p:cNvSpPr txBox="1">
              <a:spLocks noChangeArrowheads="1"/>
            </p:cNvSpPr>
            <p:nvPr/>
          </p:nvSpPr>
          <p:spPr bwMode="auto">
            <a:xfrm>
              <a:off x="1718" y="290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s</a:t>
              </a:r>
            </a:p>
          </p:txBody>
        </p:sp>
      </p:grpSp>
      <p:sp>
        <p:nvSpPr>
          <p:cNvPr id="23562" name="Text Box 52"/>
          <p:cNvSpPr txBox="1">
            <a:spLocks noChangeArrowheads="1"/>
          </p:cNvSpPr>
          <p:nvPr/>
        </p:nvSpPr>
        <p:spPr bwMode="auto">
          <a:xfrm>
            <a:off x="5715000" y="3473450"/>
            <a:ext cx="107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Example</a:t>
            </a:r>
          </a:p>
        </p:txBody>
      </p:sp>
      <p:sp>
        <p:nvSpPr>
          <p:cNvPr id="484405" name="Rectangle 53"/>
          <p:cNvSpPr>
            <a:spLocks noChangeArrowheads="1"/>
          </p:cNvSpPr>
          <p:nvPr/>
        </p:nvSpPr>
        <p:spPr bwMode="auto">
          <a:xfrm>
            <a:off x="5715000" y="5257800"/>
            <a:ext cx="233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Nodes at distance 2?</a:t>
            </a:r>
          </a:p>
          <a:p>
            <a:pPr algn="l" eaLnBrk="1" hangingPunct="1"/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8, 6, 5, 4</a:t>
            </a:r>
          </a:p>
        </p:txBody>
      </p:sp>
      <p:sp>
        <p:nvSpPr>
          <p:cNvPr id="484408" name="Rectangle 56"/>
          <p:cNvSpPr>
            <a:spLocks noChangeArrowheads="1"/>
          </p:cNvSpPr>
          <p:nvPr/>
        </p:nvSpPr>
        <p:spPr bwMode="auto">
          <a:xfrm>
            <a:off x="5715000" y="6064250"/>
            <a:ext cx="233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Nodes at distance 3?</a:t>
            </a:r>
          </a:p>
          <a:p>
            <a:pPr algn="l" eaLnBrk="1" hangingPunct="1"/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80" grpId="0"/>
      <p:bldP spid="484405" grpId="0"/>
      <p:bldP spid="48440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Symbol" pitchFamily="18" charset="2"/>
              </a:rPr>
              <a:t>Graph Searching</a:t>
            </a:r>
          </a:p>
        </p:txBody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Given: a graph G = (V, E), directed or undirected</a:t>
            </a:r>
          </a:p>
          <a:p>
            <a:r>
              <a:rPr lang="en-US" smtClean="0"/>
              <a:t>Goal: methodically explore every vertex and every edge</a:t>
            </a:r>
          </a:p>
          <a:p>
            <a:r>
              <a:rPr lang="en-US" smtClean="0"/>
              <a:t>Ultimately: build a tree on the graph</a:t>
            </a:r>
          </a:p>
          <a:p>
            <a:pPr lvl="1"/>
            <a:r>
              <a:rPr lang="en-US" smtClean="0"/>
              <a:t>Pick a vertex as the root</a:t>
            </a:r>
          </a:p>
          <a:p>
            <a:pPr lvl="1"/>
            <a:r>
              <a:rPr lang="en-US" smtClean="0"/>
              <a:t>Choose certain edges to produce a tree</a:t>
            </a:r>
          </a:p>
          <a:p>
            <a:pPr lvl="1"/>
            <a:r>
              <a:rPr lang="en-US" smtClean="0"/>
              <a:t>Note: might also build a </a:t>
            </a:r>
            <a:r>
              <a:rPr lang="en-US" i="1" smtClean="0">
                <a:solidFill>
                  <a:schemeClr val="tx2"/>
                </a:solidFill>
              </a:rPr>
              <a:t>forest</a:t>
            </a:r>
            <a:r>
              <a:rPr lang="en-US" smtClean="0"/>
              <a:t> if graph is not connected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Breadth-First Search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“Explore” a graph, turning it into a</a:t>
            </a:r>
            <a:r>
              <a:rPr lang="en-US" smtClean="0">
                <a:solidFill>
                  <a:srgbClr val="00CC00"/>
                </a:solidFill>
              </a:rPr>
              <a:t> tree</a:t>
            </a:r>
          </a:p>
          <a:p>
            <a:pPr lvl="1"/>
            <a:r>
              <a:rPr lang="en-US" smtClean="0"/>
              <a:t>One vertex at a time</a:t>
            </a:r>
          </a:p>
          <a:p>
            <a:pPr lvl="1"/>
            <a:r>
              <a:rPr lang="en-US" smtClean="0"/>
              <a:t>Expand frontier of explored vertices across the </a:t>
            </a:r>
            <a:r>
              <a:rPr lang="en-US" i="1" smtClean="0"/>
              <a:t>breadth</a:t>
            </a:r>
            <a:r>
              <a:rPr lang="en-US" smtClean="0"/>
              <a:t> of the frontier</a:t>
            </a:r>
          </a:p>
          <a:p>
            <a:r>
              <a:rPr lang="en-US" smtClean="0"/>
              <a:t>Builds a tree over the graph</a:t>
            </a:r>
          </a:p>
          <a:p>
            <a:pPr lvl="1"/>
            <a:r>
              <a:rPr lang="en-US" smtClean="0"/>
              <a:t>Pick a </a:t>
            </a:r>
            <a:r>
              <a:rPr lang="en-US" i="1" smtClean="0"/>
              <a:t>source vertex</a:t>
            </a:r>
            <a:r>
              <a:rPr lang="en-US" smtClean="0"/>
              <a:t> to be the root</a:t>
            </a:r>
          </a:p>
          <a:p>
            <a:pPr lvl="1"/>
            <a:r>
              <a:rPr lang="en-US" smtClean="0"/>
              <a:t>Find (“discover”) its children, then their children,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Breadth-First Search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Every vertex of a graph contains a color at every moment:</a:t>
            </a:r>
          </a:p>
          <a:p>
            <a:pPr lvl="1"/>
            <a:r>
              <a:rPr lang="en-US" sz="2400" smtClean="0">
                <a:solidFill>
                  <a:srgbClr val="00CC00"/>
                </a:solidFill>
              </a:rPr>
              <a:t>White vertices</a:t>
            </a:r>
            <a:r>
              <a:rPr lang="en-US" sz="2400" smtClean="0"/>
              <a:t> have not been discovered</a:t>
            </a:r>
          </a:p>
          <a:p>
            <a:pPr lvl="2"/>
            <a:r>
              <a:rPr lang="en-US" sz="1800" smtClean="0"/>
              <a:t>All vertices start with white initially</a:t>
            </a:r>
          </a:p>
          <a:p>
            <a:pPr lvl="1"/>
            <a:r>
              <a:rPr lang="en-US" sz="2400" smtClean="0">
                <a:solidFill>
                  <a:srgbClr val="00CC00"/>
                </a:solidFill>
              </a:rPr>
              <a:t>Grey vertices</a:t>
            </a:r>
            <a:r>
              <a:rPr lang="en-US" sz="2400" smtClean="0"/>
              <a:t> are discovered but not fully explored</a:t>
            </a:r>
          </a:p>
          <a:p>
            <a:pPr lvl="2"/>
            <a:r>
              <a:rPr lang="en-US" sz="1800" smtClean="0"/>
              <a:t>They may be adjacent to white vertices</a:t>
            </a:r>
          </a:p>
          <a:p>
            <a:pPr lvl="1"/>
            <a:r>
              <a:rPr lang="en-US" sz="2400" smtClean="0">
                <a:solidFill>
                  <a:srgbClr val="00CC00"/>
                </a:solidFill>
              </a:rPr>
              <a:t>Black vertices</a:t>
            </a:r>
            <a:r>
              <a:rPr lang="en-US" sz="2400" smtClean="0"/>
              <a:t> are discovered and fully explored</a:t>
            </a:r>
          </a:p>
          <a:p>
            <a:pPr lvl="2"/>
            <a:r>
              <a:rPr lang="en-US" sz="1800" smtClean="0"/>
              <a:t>They are adjacent only to black and gray vertices</a:t>
            </a:r>
          </a:p>
          <a:p>
            <a:r>
              <a:rPr lang="en-US" sz="2800" smtClean="0"/>
              <a:t>Explore vertices by scanning adjacency list of grey vertices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				         </a:t>
            </a:r>
            <a:fld id="{466AF777-0634-4071-B36C-2FC783FCF786}" type="slidenum">
              <a:rPr lang="en-US" smtClean="0"/>
              <a:pPr>
                <a:defRPr/>
              </a:pPr>
              <a:t>26</a:t>
            </a:fld>
            <a:r>
              <a:rPr lang="en-US" smtClean="0"/>
              <a:t> 				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Breadth-First Search: The Code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24000"/>
            <a:ext cx="4038600" cy="5105400"/>
          </a:xfrm>
        </p:spPr>
        <p:txBody>
          <a:bodyPr/>
          <a:lstStyle/>
          <a:p>
            <a:pPr algn="ctr">
              <a:buFont typeface="Times New Roman" pitchFamily="18" charset="0"/>
              <a:buNone/>
            </a:pP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</a:rPr>
              <a:t>Data: </a:t>
            </a:r>
            <a:r>
              <a:rPr lang="en-US" sz="1800" b="1" smtClean="0">
                <a:latin typeface="Courier New" pitchFamily="49" charset="0"/>
              </a:rPr>
              <a:t>color[V], prev[V],d[V]</a:t>
            </a:r>
          </a:p>
          <a:p>
            <a:pPr>
              <a:buFont typeface="Times New Roman" pitchFamily="18" charset="0"/>
              <a:buNone/>
            </a:pPr>
            <a:endParaRPr lang="en-US" sz="1800" b="1" smtClean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BFS(G) // starts from here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for each vertex u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V-{s}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color[u]=WHITE;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	prev[u]=NIL;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	d[u]=inf;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color[s]=GRAY;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d[s]=0; prev[s]=NIL;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Q=empty;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ENQUEUE(Q,s);</a:t>
            </a:r>
          </a:p>
        </p:txBody>
      </p:sp>
      <p:sp>
        <p:nvSpPr>
          <p:cNvPr id="4101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While(Q not empty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)</a:t>
            </a:r>
            <a:endParaRPr lang="en-US" sz="1800" b="1" smtClean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{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 u = DEQUEUE(Q);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 for each v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adj[u]{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if (color[v] == WHITE){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color[v] = GREY;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d[v] = d[u] + 1;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prev[v] = u;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Enqueue(Q, v);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}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color[u] = BLACK;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}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609600" y="1524000"/>
            <a:ext cx="3886200" cy="381000"/>
          </a:xfrm>
          <a:prstGeom prst="rect">
            <a:avLst/>
          </a:prstGeom>
          <a:solidFill>
            <a:srgbClr val="66FF99">
              <a:alpha val="27058"/>
            </a:srgbClr>
          </a:solidFill>
          <a:ln w="38100" algn="ctr">
            <a:noFill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Breadth-First Search: Example</a:t>
            </a:r>
          </a:p>
        </p:txBody>
      </p:sp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70000"/>
              </a:lnSpc>
            </a:pPr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28691" name="AutoShape 19"/>
          <p:cNvCxnSpPr>
            <a:cxnSpLocks noChangeShapeType="1"/>
            <a:stCxn id="28676" idx="0"/>
            <a:endCxn id="28675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2" name="AutoShape 20"/>
          <p:cNvCxnSpPr>
            <a:cxnSpLocks noChangeShapeType="1"/>
            <a:stCxn id="28675" idx="6"/>
            <a:endCxn id="28677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3" name="AutoShape 21"/>
          <p:cNvCxnSpPr>
            <a:cxnSpLocks noChangeShapeType="1"/>
            <a:stCxn id="28677" idx="4"/>
            <a:endCxn id="28678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4" name="AutoShape 22"/>
          <p:cNvCxnSpPr>
            <a:cxnSpLocks noChangeShapeType="1"/>
            <a:stCxn id="28678" idx="7"/>
            <a:endCxn id="28679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5" name="AutoShape 23"/>
          <p:cNvCxnSpPr>
            <a:cxnSpLocks noChangeShapeType="1"/>
            <a:stCxn id="28678" idx="6"/>
            <a:endCxn id="28680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6" name="AutoShape 24"/>
          <p:cNvCxnSpPr>
            <a:cxnSpLocks noChangeShapeType="1"/>
            <a:stCxn id="28680" idx="0"/>
            <a:endCxn id="28679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7" name="AutoShape 25"/>
          <p:cNvCxnSpPr>
            <a:cxnSpLocks noChangeShapeType="1"/>
            <a:stCxn id="28679" idx="6"/>
            <a:endCxn id="28681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8" name="AutoShape 26"/>
          <p:cNvCxnSpPr>
            <a:cxnSpLocks noChangeShapeType="1"/>
            <a:stCxn id="28680" idx="6"/>
            <a:endCxn id="28682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9" name="AutoShape 27"/>
          <p:cNvCxnSpPr>
            <a:cxnSpLocks noChangeShapeType="1"/>
            <a:stCxn id="28682" idx="0"/>
            <a:endCxn id="28681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64050" y="5375275"/>
          <a:ext cx="46803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533"/>
                <a:gridCol w="474980"/>
                <a:gridCol w="474980"/>
                <a:gridCol w="474980"/>
                <a:gridCol w="474980"/>
                <a:gridCol w="474980"/>
                <a:gridCol w="474980"/>
                <a:gridCol w="474980"/>
                <a:gridCol w="4749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Vertex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u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w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y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color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prev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Breadth-First Search: Example</a:t>
            </a:r>
          </a:p>
        </p:txBody>
      </p:sp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70000"/>
              </a:lnSpc>
            </a:pPr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0</a:t>
            </a:r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29703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29704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29705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29706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29715" name="AutoShape 19"/>
          <p:cNvCxnSpPr>
            <a:cxnSpLocks noChangeShapeType="1"/>
            <a:stCxn id="29700" idx="0"/>
            <a:endCxn id="29699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716" name="AutoShape 20"/>
          <p:cNvCxnSpPr>
            <a:cxnSpLocks noChangeShapeType="1"/>
            <a:stCxn id="29699" idx="6"/>
            <a:endCxn id="29701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717" name="AutoShape 21"/>
          <p:cNvCxnSpPr>
            <a:cxnSpLocks noChangeShapeType="1"/>
            <a:stCxn id="29701" idx="4"/>
            <a:endCxn id="29702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718" name="AutoShape 22"/>
          <p:cNvCxnSpPr>
            <a:cxnSpLocks noChangeShapeType="1"/>
            <a:stCxn id="29702" idx="7"/>
            <a:endCxn id="29703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719" name="AutoShape 23"/>
          <p:cNvCxnSpPr>
            <a:cxnSpLocks noChangeShapeType="1"/>
            <a:stCxn id="29702" idx="6"/>
            <a:endCxn id="29704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720" name="AutoShape 24"/>
          <p:cNvCxnSpPr>
            <a:cxnSpLocks noChangeShapeType="1"/>
            <a:stCxn id="29704" idx="0"/>
            <a:endCxn id="29703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721" name="AutoShape 25"/>
          <p:cNvCxnSpPr>
            <a:cxnSpLocks noChangeShapeType="1"/>
            <a:stCxn id="29703" idx="6"/>
            <a:endCxn id="29705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722" name="AutoShape 26"/>
          <p:cNvCxnSpPr>
            <a:cxnSpLocks noChangeShapeType="1"/>
            <a:stCxn id="29704" idx="6"/>
            <a:endCxn id="29706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723" name="AutoShape 27"/>
          <p:cNvCxnSpPr>
            <a:cxnSpLocks noChangeShapeType="1"/>
            <a:stCxn id="29706" idx="0"/>
            <a:endCxn id="29705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25146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1828800" y="46482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200" b="1" i="1">
                <a:solidFill>
                  <a:schemeClr val="tx1"/>
                </a:solidFill>
              </a:rPr>
              <a:t>Q: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4464050" y="5375275"/>
          <a:ext cx="46803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533"/>
                <a:gridCol w="474980"/>
                <a:gridCol w="474980"/>
                <a:gridCol w="474980"/>
                <a:gridCol w="474980"/>
                <a:gridCol w="474980"/>
                <a:gridCol w="474980"/>
                <a:gridCol w="474980"/>
                <a:gridCol w="4749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vertex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u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w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y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Color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G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ym typeface="Symbol" pitchFamily="18" charset="2"/>
                        </a:rPr>
                        <a:t>0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prev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nil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Breadth-First Search: Example</a:t>
            </a:r>
          </a:p>
        </p:txBody>
      </p:sp>
      <p:sp>
        <p:nvSpPr>
          <p:cNvPr id="30723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70000"/>
              </a:lnSpc>
            </a:pPr>
            <a:r>
              <a:rPr lang="en-US">
                <a:sym typeface="Symbol" pitchFamily="18" charset="2"/>
              </a:rPr>
              <a:t>1</a:t>
            </a:r>
            <a:endParaRPr lang="en-US"/>
          </a:p>
        </p:txBody>
      </p:sp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0</a:t>
            </a:r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1</a:t>
            </a:r>
          </a:p>
        </p:txBody>
      </p:sp>
      <p:sp>
        <p:nvSpPr>
          <p:cNvPr id="30727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30728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30729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30730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30739" name="AutoShape 19"/>
          <p:cNvCxnSpPr>
            <a:cxnSpLocks noChangeShapeType="1"/>
            <a:stCxn id="30724" idx="0"/>
            <a:endCxn id="30723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40" name="AutoShape 20"/>
          <p:cNvCxnSpPr>
            <a:cxnSpLocks noChangeShapeType="1"/>
            <a:stCxn id="30723" idx="6"/>
            <a:endCxn id="30725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0741" name="AutoShape 21"/>
          <p:cNvCxnSpPr>
            <a:cxnSpLocks noChangeShapeType="1"/>
            <a:stCxn id="30725" idx="4"/>
            <a:endCxn id="30726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0742" name="AutoShape 22"/>
          <p:cNvCxnSpPr>
            <a:cxnSpLocks noChangeShapeType="1"/>
            <a:stCxn id="30726" idx="7"/>
            <a:endCxn id="30727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43" name="AutoShape 23"/>
          <p:cNvCxnSpPr>
            <a:cxnSpLocks noChangeShapeType="1"/>
            <a:stCxn id="30726" idx="6"/>
            <a:endCxn id="30728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44" name="AutoShape 24"/>
          <p:cNvCxnSpPr>
            <a:cxnSpLocks noChangeShapeType="1"/>
            <a:stCxn id="30728" idx="0"/>
            <a:endCxn id="30727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45" name="AutoShape 25"/>
          <p:cNvCxnSpPr>
            <a:cxnSpLocks noChangeShapeType="1"/>
            <a:stCxn id="30727" idx="6"/>
            <a:endCxn id="30729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46" name="AutoShape 26"/>
          <p:cNvCxnSpPr>
            <a:cxnSpLocks noChangeShapeType="1"/>
            <a:stCxn id="30728" idx="6"/>
            <a:endCxn id="30730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47" name="AutoShape 27"/>
          <p:cNvCxnSpPr>
            <a:cxnSpLocks noChangeShapeType="1"/>
            <a:stCxn id="30730" idx="0"/>
            <a:endCxn id="30729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32004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0749" name="Rectangle 30"/>
          <p:cNvSpPr>
            <a:spLocks noChangeArrowheads="1"/>
          </p:cNvSpPr>
          <p:nvPr/>
        </p:nvSpPr>
        <p:spPr bwMode="auto">
          <a:xfrm>
            <a:off x="38862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0750" name="Rectangle 28"/>
          <p:cNvSpPr>
            <a:spLocks noChangeArrowheads="1"/>
          </p:cNvSpPr>
          <p:nvPr/>
        </p:nvSpPr>
        <p:spPr bwMode="auto">
          <a:xfrm>
            <a:off x="25146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30751" name="Rectangle 29"/>
          <p:cNvSpPr>
            <a:spLocks noChangeArrowheads="1"/>
          </p:cNvSpPr>
          <p:nvPr/>
        </p:nvSpPr>
        <p:spPr bwMode="auto">
          <a:xfrm>
            <a:off x="1828800" y="46482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200" b="1" i="1">
                <a:solidFill>
                  <a:schemeClr val="tx1"/>
                </a:solidFill>
              </a:rPr>
              <a:t>Q: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4464050" y="5375275"/>
          <a:ext cx="46803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533"/>
                <a:gridCol w="474980"/>
                <a:gridCol w="474980"/>
                <a:gridCol w="474980"/>
                <a:gridCol w="474980"/>
                <a:gridCol w="474980"/>
                <a:gridCol w="474980"/>
                <a:gridCol w="474980"/>
                <a:gridCol w="4749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vertex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u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w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y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Color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G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7017D"/>
                          </a:solidFill>
                        </a:rPr>
                        <a:t>B</a:t>
                      </a:r>
                      <a:endParaRPr lang="en-US" sz="1600" b="1" dirty="0">
                        <a:solidFill>
                          <a:srgbClr val="07017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G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ym typeface="Symbol" pitchFamily="18" charset="2"/>
                        </a:rPr>
                        <a:t>1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7017D"/>
                          </a:solidFill>
                          <a:sym typeface="Symbol" pitchFamily="18" charset="2"/>
                        </a:rPr>
                        <a:t>0</a:t>
                      </a:r>
                      <a:endParaRPr lang="en-US" sz="1600" b="1" dirty="0">
                        <a:solidFill>
                          <a:srgbClr val="07017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ym typeface="Symbol" pitchFamily="18" charset="2"/>
                        </a:rPr>
                        <a:t>1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prev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7017D"/>
                          </a:solidFill>
                        </a:rPr>
                        <a:t>nil</a:t>
                      </a:r>
                      <a:endParaRPr lang="en-US" sz="1600" b="1" dirty="0">
                        <a:solidFill>
                          <a:srgbClr val="07017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848600" cy="99060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Application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1371600" y="1219200"/>
          <a:ext cx="4724400" cy="2884488"/>
        </p:xfrm>
        <a:graphic>
          <a:graphicData uri="http://schemas.openxmlformats.org/presentationml/2006/ole">
            <p:oleObj spid="_x0000_s1026" name="Bitmap Image" r:id="rId4" imgW="9371429" imgH="5723810" progId="PBrush">
              <p:embed/>
            </p:oleObj>
          </a:graphicData>
        </a:graphic>
      </p:graphicFrame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400800" y="1447800"/>
            <a:ext cx="233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24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Air flight system</a:t>
            </a:r>
          </a:p>
        </p:txBody>
      </p:sp>
      <p:sp>
        <p:nvSpPr>
          <p:cNvPr id="468997" name="Text Box 5"/>
          <p:cNvSpPr txBox="1">
            <a:spLocks noChangeArrowheads="1"/>
          </p:cNvSpPr>
          <p:nvPr/>
        </p:nvSpPr>
        <p:spPr bwMode="auto">
          <a:xfrm>
            <a:off x="533400" y="4419600"/>
            <a:ext cx="78486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buFontTx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Each vertex represents a city</a:t>
            </a:r>
          </a:p>
          <a:p>
            <a:pPr algn="l" eaLnBrk="1" hangingPunct="1">
              <a:buFontTx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Each edge represents a direct flight between two cities</a:t>
            </a:r>
          </a:p>
          <a:p>
            <a:pPr algn="l" eaLnBrk="1" hangingPunct="1">
              <a:buFontTx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A query on </a:t>
            </a:r>
            <a:r>
              <a:rPr lang="en-US" altLang="zh-CN" sz="2000" dirty="0">
                <a:solidFill>
                  <a:srgbClr val="00B0F0"/>
                </a:solidFill>
                <a:latin typeface="Arial" charset="0"/>
                <a:ea typeface="宋体" pitchFamily="2" charset="-122"/>
              </a:rPr>
              <a:t>direct flights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= a query on whether an edge exists</a:t>
            </a:r>
          </a:p>
          <a:p>
            <a:pPr algn="l" eaLnBrk="1" hangingPunct="1">
              <a:buFontTx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A query on </a:t>
            </a:r>
            <a:r>
              <a:rPr lang="en-US" altLang="zh-CN" sz="2000" dirty="0">
                <a:solidFill>
                  <a:srgbClr val="00B0F0"/>
                </a:solidFill>
                <a:latin typeface="Arial" charset="0"/>
                <a:ea typeface="宋体" pitchFamily="2" charset="-122"/>
              </a:rPr>
              <a:t>how to get to a location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= does a </a:t>
            </a:r>
            <a:r>
              <a:rPr lang="en-US" altLang="zh-CN" sz="2000" dirty="0">
                <a:solidFill>
                  <a:srgbClr val="FFFF00"/>
                </a:solidFill>
                <a:latin typeface="Arial" charset="0"/>
                <a:ea typeface="宋体" pitchFamily="2" charset="-122"/>
              </a:rPr>
              <a:t>path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exist from A to B</a:t>
            </a:r>
          </a:p>
          <a:p>
            <a:pPr algn="l" eaLnBrk="1" hangingPunct="1">
              <a:buFontTx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We can even associate costs to </a:t>
            </a:r>
            <a:r>
              <a:rPr lang="en-US" altLang="zh-CN" sz="2000" dirty="0">
                <a:solidFill>
                  <a:srgbClr val="00B0F0"/>
                </a:solidFill>
                <a:latin typeface="Arial" charset="0"/>
                <a:ea typeface="宋体" pitchFamily="2" charset="-122"/>
              </a:rPr>
              <a:t>edges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(</a:t>
            </a:r>
            <a:r>
              <a:rPr lang="en-US" altLang="zh-CN" sz="2000" dirty="0">
                <a:solidFill>
                  <a:srgbClr val="00FF00"/>
                </a:solidFill>
                <a:latin typeface="Arial" charset="0"/>
                <a:ea typeface="宋体" pitchFamily="2" charset="-122"/>
              </a:rPr>
              <a:t>weighted graphs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), then ask “what is the cheapest path from A to B”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Breadth-First Search: Example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70000"/>
              </a:lnSpc>
            </a:pPr>
            <a:r>
              <a:rPr lang="en-US">
                <a:sym typeface="Symbol" pitchFamily="18" charset="2"/>
              </a:rPr>
              <a:t>1</a:t>
            </a:r>
            <a:endParaRPr lang="en-US"/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0</a:t>
            </a:r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1</a:t>
            </a:r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1753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31754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31763" name="AutoShape 19"/>
          <p:cNvCxnSpPr>
            <a:cxnSpLocks noChangeShapeType="1"/>
            <a:stCxn id="31748" idx="0"/>
            <a:endCxn id="31747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64" name="AutoShape 20"/>
          <p:cNvCxnSpPr>
            <a:cxnSpLocks noChangeShapeType="1"/>
            <a:stCxn id="31747" idx="6"/>
            <a:endCxn id="31749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1765" name="AutoShape 21"/>
          <p:cNvCxnSpPr>
            <a:cxnSpLocks noChangeShapeType="1"/>
            <a:stCxn id="31749" idx="4"/>
            <a:endCxn id="31750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1766" name="AutoShape 22"/>
          <p:cNvCxnSpPr>
            <a:cxnSpLocks noChangeShapeType="1"/>
            <a:stCxn id="31750" idx="7"/>
            <a:endCxn id="31751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1767" name="AutoShape 23"/>
          <p:cNvCxnSpPr>
            <a:cxnSpLocks noChangeShapeType="1"/>
            <a:stCxn id="31750" idx="6"/>
            <a:endCxn id="31752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1768" name="AutoShape 24"/>
          <p:cNvCxnSpPr>
            <a:cxnSpLocks noChangeShapeType="1"/>
            <a:stCxn id="31752" idx="0"/>
            <a:endCxn id="31751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69" name="AutoShape 25"/>
          <p:cNvCxnSpPr>
            <a:cxnSpLocks noChangeShapeType="1"/>
            <a:stCxn id="31751" idx="6"/>
            <a:endCxn id="31753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70" name="AutoShape 26"/>
          <p:cNvCxnSpPr>
            <a:cxnSpLocks noChangeShapeType="1"/>
            <a:stCxn id="31752" idx="6"/>
            <a:endCxn id="31754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71" name="AutoShape 27"/>
          <p:cNvCxnSpPr>
            <a:cxnSpLocks noChangeShapeType="1"/>
            <a:stCxn id="31754" idx="0"/>
            <a:endCxn id="31753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1772" name="Rectangle 30"/>
          <p:cNvSpPr>
            <a:spLocks noChangeArrowheads="1"/>
          </p:cNvSpPr>
          <p:nvPr/>
        </p:nvSpPr>
        <p:spPr bwMode="auto">
          <a:xfrm>
            <a:off x="45720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1773" name="Rectangle 31"/>
          <p:cNvSpPr>
            <a:spLocks noChangeArrowheads="1"/>
          </p:cNvSpPr>
          <p:nvPr/>
        </p:nvSpPr>
        <p:spPr bwMode="auto">
          <a:xfrm>
            <a:off x="52578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1774" name="Rectangle 28"/>
          <p:cNvSpPr>
            <a:spLocks noChangeArrowheads="1"/>
          </p:cNvSpPr>
          <p:nvPr/>
        </p:nvSpPr>
        <p:spPr bwMode="auto">
          <a:xfrm>
            <a:off x="32004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31775" name="Rectangle 30"/>
          <p:cNvSpPr>
            <a:spLocks noChangeArrowheads="1"/>
          </p:cNvSpPr>
          <p:nvPr/>
        </p:nvSpPr>
        <p:spPr bwMode="auto">
          <a:xfrm>
            <a:off x="38862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1776" name="Rectangle 28"/>
          <p:cNvSpPr>
            <a:spLocks noChangeArrowheads="1"/>
          </p:cNvSpPr>
          <p:nvPr/>
        </p:nvSpPr>
        <p:spPr bwMode="auto">
          <a:xfrm>
            <a:off x="25146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s</a:t>
            </a:r>
          </a:p>
        </p:txBody>
      </p:sp>
      <p:sp>
        <p:nvSpPr>
          <p:cNvPr id="31777" name="Rectangle 29"/>
          <p:cNvSpPr>
            <a:spLocks noChangeArrowheads="1"/>
          </p:cNvSpPr>
          <p:nvPr/>
        </p:nvSpPr>
        <p:spPr bwMode="auto">
          <a:xfrm>
            <a:off x="1828800" y="46482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200" b="1" i="1">
                <a:solidFill>
                  <a:schemeClr val="tx1"/>
                </a:solidFill>
              </a:rPr>
              <a:t>Q: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464050" y="5375275"/>
          <a:ext cx="46803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533"/>
                <a:gridCol w="474980"/>
                <a:gridCol w="474980"/>
                <a:gridCol w="474980"/>
                <a:gridCol w="474980"/>
                <a:gridCol w="474980"/>
                <a:gridCol w="474980"/>
                <a:gridCol w="474980"/>
                <a:gridCol w="4749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vertex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u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w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y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Color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G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7017D"/>
                          </a:solidFill>
                        </a:rPr>
                        <a:t>B</a:t>
                      </a:r>
                      <a:endParaRPr lang="en-US" sz="1600" b="1" dirty="0">
                        <a:solidFill>
                          <a:srgbClr val="07017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G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 pitchFamily="18" charset="2"/>
                        </a:rPr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 pitchFamily="18" charset="2"/>
                        </a:rPr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ym typeface="Symbol" pitchFamily="18" charset="2"/>
                        </a:rPr>
                        <a:t>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7017D"/>
                          </a:solidFill>
                          <a:sym typeface="Symbol" pitchFamily="18" charset="2"/>
                        </a:rPr>
                        <a:t>1</a:t>
                      </a:r>
                      <a:endParaRPr lang="en-US" sz="1600" b="1" dirty="0">
                        <a:solidFill>
                          <a:srgbClr val="07017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ym typeface="Symbol" pitchFamily="18" charset="2"/>
                        </a:rPr>
                        <a:t>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prev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w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7017D"/>
                          </a:solidFill>
                        </a:rPr>
                        <a:t>s</a:t>
                      </a:r>
                      <a:endParaRPr lang="en-US" sz="1600" b="1" dirty="0">
                        <a:solidFill>
                          <a:srgbClr val="07017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w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Breadth-First Search: Example</a:t>
            </a:r>
          </a:p>
        </p:txBody>
      </p:sp>
      <p:sp>
        <p:nvSpPr>
          <p:cNvPr id="32771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70000"/>
              </a:lnSpc>
            </a:pPr>
            <a:r>
              <a:rPr lang="en-US">
                <a:sym typeface="Symbol" pitchFamily="18" charset="2"/>
              </a:rPr>
              <a:t>1</a:t>
            </a:r>
            <a:endParaRPr lang="en-US"/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0</a:t>
            </a:r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1</a:t>
            </a:r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2777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32778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32787" name="AutoShape 19"/>
          <p:cNvCxnSpPr>
            <a:cxnSpLocks noChangeShapeType="1"/>
            <a:stCxn id="32772" idx="0"/>
            <a:endCxn id="32771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2788" name="AutoShape 20"/>
          <p:cNvCxnSpPr>
            <a:cxnSpLocks noChangeShapeType="1"/>
            <a:stCxn id="32771" idx="6"/>
            <a:endCxn id="32773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2789" name="AutoShape 21"/>
          <p:cNvCxnSpPr>
            <a:cxnSpLocks noChangeShapeType="1"/>
            <a:stCxn id="32773" idx="4"/>
            <a:endCxn id="32774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2790" name="AutoShape 22"/>
          <p:cNvCxnSpPr>
            <a:cxnSpLocks noChangeShapeType="1"/>
            <a:stCxn id="32774" idx="7"/>
            <a:endCxn id="32775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2791" name="AutoShape 23"/>
          <p:cNvCxnSpPr>
            <a:cxnSpLocks noChangeShapeType="1"/>
            <a:stCxn id="32774" idx="6"/>
            <a:endCxn id="32776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2792" name="AutoShape 24"/>
          <p:cNvCxnSpPr>
            <a:cxnSpLocks noChangeShapeType="1"/>
            <a:stCxn id="32776" idx="0"/>
            <a:endCxn id="32775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93" name="AutoShape 25"/>
          <p:cNvCxnSpPr>
            <a:cxnSpLocks noChangeShapeType="1"/>
            <a:stCxn id="32775" idx="6"/>
            <a:endCxn id="32777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94" name="AutoShape 26"/>
          <p:cNvCxnSpPr>
            <a:cxnSpLocks noChangeShapeType="1"/>
            <a:stCxn id="32776" idx="6"/>
            <a:endCxn id="32778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95" name="AutoShape 27"/>
          <p:cNvCxnSpPr>
            <a:cxnSpLocks noChangeShapeType="1"/>
            <a:stCxn id="32778" idx="0"/>
            <a:endCxn id="32777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2796" name="Rectangle 31"/>
          <p:cNvSpPr>
            <a:spLocks noChangeArrowheads="1"/>
          </p:cNvSpPr>
          <p:nvPr/>
        </p:nvSpPr>
        <p:spPr bwMode="auto">
          <a:xfrm>
            <a:off x="59436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2797" name="Rectangle 30"/>
          <p:cNvSpPr>
            <a:spLocks noChangeArrowheads="1"/>
          </p:cNvSpPr>
          <p:nvPr/>
        </p:nvSpPr>
        <p:spPr bwMode="auto">
          <a:xfrm>
            <a:off x="45720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2798" name="Rectangle 31"/>
          <p:cNvSpPr>
            <a:spLocks noChangeArrowheads="1"/>
          </p:cNvSpPr>
          <p:nvPr/>
        </p:nvSpPr>
        <p:spPr bwMode="auto">
          <a:xfrm>
            <a:off x="52578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2799" name="Rectangle 28"/>
          <p:cNvSpPr>
            <a:spLocks noChangeArrowheads="1"/>
          </p:cNvSpPr>
          <p:nvPr/>
        </p:nvSpPr>
        <p:spPr bwMode="auto">
          <a:xfrm>
            <a:off x="32004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w</a:t>
            </a:r>
          </a:p>
        </p:txBody>
      </p:sp>
      <p:sp>
        <p:nvSpPr>
          <p:cNvPr id="32800" name="Rectangle 30"/>
          <p:cNvSpPr>
            <a:spLocks noChangeArrowheads="1"/>
          </p:cNvSpPr>
          <p:nvPr/>
        </p:nvSpPr>
        <p:spPr bwMode="auto">
          <a:xfrm>
            <a:off x="38862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32801" name="Rectangle 28"/>
          <p:cNvSpPr>
            <a:spLocks noChangeArrowheads="1"/>
          </p:cNvSpPr>
          <p:nvPr/>
        </p:nvSpPr>
        <p:spPr bwMode="auto">
          <a:xfrm>
            <a:off x="25146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s</a:t>
            </a:r>
          </a:p>
        </p:txBody>
      </p:sp>
      <p:sp>
        <p:nvSpPr>
          <p:cNvPr id="32802" name="Rectangle 29"/>
          <p:cNvSpPr>
            <a:spLocks noChangeArrowheads="1"/>
          </p:cNvSpPr>
          <p:nvPr/>
        </p:nvSpPr>
        <p:spPr bwMode="auto">
          <a:xfrm>
            <a:off x="1828800" y="46482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200" b="1" i="1">
                <a:solidFill>
                  <a:schemeClr val="tx1"/>
                </a:solidFill>
              </a:rPr>
              <a:t>Q: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4464050" y="5375275"/>
          <a:ext cx="46803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533"/>
                <a:gridCol w="474980"/>
                <a:gridCol w="474980"/>
                <a:gridCol w="474980"/>
                <a:gridCol w="474980"/>
                <a:gridCol w="474980"/>
                <a:gridCol w="474980"/>
                <a:gridCol w="474980"/>
                <a:gridCol w="4749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vertex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u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w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y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Color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7017D"/>
                          </a:solidFill>
                        </a:rPr>
                        <a:t>B</a:t>
                      </a:r>
                      <a:endParaRPr lang="en-US" sz="1600" b="1" dirty="0">
                        <a:solidFill>
                          <a:srgbClr val="07017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G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W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2"/>
                          </a:solidFill>
                        </a:rPr>
                        <a:t>G</a:t>
                      </a:r>
                      <a:endParaRPr lang="en-US" sz="16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G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7017D"/>
                          </a:solidFill>
                          <a:sym typeface="Symbol" pitchFamily="18" charset="2"/>
                        </a:rPr>
                        <a:t>1</a:t>
                      </a:r>
                      <a:endParaRPr lang="en-US" sz="1600" b="1" dirty="0">
                        <a:solidFill>
                          <a:srgbClr val="07017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0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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1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prev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7017D"/>
                          </a:solidFill>
                        </a:rPr>
                        <a:t>s</a:t>
                      </a:r>
                      <a:endParaRPr lang="en-US" sz="1600" b="1" dirty="0">
                        <a:solidFill>
                          <a:srgbClr val="07017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nil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w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nil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2"/>
                          </a:solidFill>
                        </a:rPr>
                        <a:t>r</a:t>
                      </a:r>
                      <a:endParaRPr lang="en-US" sz="16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s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w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Breadth-First Search: Example</a:t>
            </a:r>
          </a:p>
        </p:txBody>
      </p:sp>
      <p:sp>
        <p:nvSpPr>
          <p:cNvPr id="33795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70000"/>
              </a:lnSpc>
            </a:pPr>
            <a:r>
              <a:rPr lang="en-US">
                <a:sym typeface="Symbol" pitchFamily="18" charset="2"/>
              </a:rPr>
              <a:t>1</a:t>
            </a:r>
            <a:endParaRPr lang="en-US"/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0</a:t>
            </a:r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1</a:t>
            </a:r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3801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3</a:t>
            </a:r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33811" name="AutoShape 19"/>
          <p:cNvCxnSpPr>
            <a:cxnSpLocks noChangeShapeType="1"/>
            <a:stCxn id="33796" idx="0"/>
            <a:endCxn id="33795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3812" name="AutoShape 20"/>
          <p:cNvCxnSpPr>
            <a:cxnSpLocks noChangeShapeType="1"/>
            <a:stCxn id="33795" idx="6"/>
            <a:endCxn id="33797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3813" name="AutoShape 21"/>
          <p:cNvCxnSpPr>
            <a:cxnSpLocks noChangeShapeType="1"/>
            <a:stCxn id="33797" idx="4"/>
            <a:endCxn id="33798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3814" name="AutoShape 22"/>
          <p:cNvCxnSpPr>
            <a:cxnSpLocks noChangeShapeType="1"/>
            <a:stCxn id="33798" idx="7"/>
            <a:endCxn id="33799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3815" name="AutoShape 23"/>
          <p:cNvCxnSpPr>
            <a:cxnSpLocks noChangeShapeType="1"/>
            <a:stCxn id="33798" idx="6"/>
            <a:endCxn id="33800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3816" name="AutoShape 24"/>
          <p:cNvCxnSpPr>
            <a:cxnSpLocks noChangeShapeType="1"/>
            <a:stCxn id="33800" idx="0"/>
            <a:endCxn id="33799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17" name="AutoShape 25"/>
          <p:cNvCxnSpPr>
            <a:cxnSpLocks noChangeShapeType="1"/>
            <a:stCxn id="33799" idx="6"/>
            <a:endCxn id="33801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3818" name="AutoShape 26"/>
          <p:cNvCxnSpPr>
            <a:cxnSpLocks noChangeShapeType="1"/>
            <a:stCxn id="33800" idx="6"/>
            <a:endCxn id="33802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19" name="AutoShape 27"/>
          <p:cNvCxnSpPr>
            <a:cxnSpLocks noChangeShapeType="1"/>
            <a:stCxn id="33802" idx="0"/>
            <a:endCxn id="33801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3820" name="Rectangle 31"/>
          <p:cNvSpPr>
            <a:spLocks noChangeArrowheads="1"/>
          </p:cNvSpPr>
          <p:nvPr/>
        </p:nvSpPr>
        <p:spPr bwMode="auto">
          <a:xfrm>
            <a:off x="66294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3821" name="Rectangle 31"/>
          <p:cNvSpPr>
            <a:spLocks noChangeArrowheads="1"/>
          </p:cNvSpPr>
          <p:nvPr/>
        </p:nvSpPr>
        <p:spPr bwMode="auto">
          <a:xfrm>
            <a:off x="59436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45720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3823" name="Rectangle 31"/>
          <p:cNvSpPr>
            <a:spLocks noChangeArrowheads="1"/>
          </p:cNvSpPr>
          <p:nvPr/>
        </p:nvSpPr>
        <p:spPr bwMode="auto">
          <a:xfrm>
            <a:off x="52578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3824" name="Rectangle 28"/>
          <p:cNvSpPr>
            <a:spLocks noChangeArrowheads="1"/>
          </p:cNvSpPr>
          <p:nvPr/>
        </p:nvSpPr>
        <p:spPr bwMode="auto">
          <a:xfrm>
            <a:off x="32004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w</a:t>
            </a:r>
          </a:p>
        </p:txBody>
      </p:sp>
      <p:sp>
        <p:nvSpPr>
          <p:cNvPr id="33825" name="Rectangle 30"/>
          <p:cNvSpPr>
            <a:spLocks noChangeArrowheads="1"/>
          </p:cNvSpPr>
          <p:nvPr/>
        </p:nvSpPr>
        <p:spPr bwMode="auto">
          <a:xfrm>
            <a:off x="38862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33826" name="Rectangle 28"/>
          <p:cNvSpPr>
            <a:spLocks noChangeArrowheads="1"/>
          </p:cNvSpPr>
          <p:nvPr/>
        </p:nvSpPr>
        <p:spPr bwMode="auto">
          <a:xfrm>
            <a:off x="25146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s</a:t>
            </a:r>
          </a:p>
        </p:txBody>
      </p:sp>
      <p:sp>
        <p:nvSpPr>
          <p:cNvPr id="33827" name="Rectangle 29"/>
          <p:cNvSpPr>
            <a:spLocks noChangeArrowheads="1"/>
          </p:cNvSpPr>
          <p:nvPr/>
        </p:nvSpPr>
        <p:spPr bwMode="auto">
          <a:xfrm>
            <a:off x="1828800" y="46482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200" b="1" i="1">
                <a:solidFill>
                  <a:schemeClr val="tx1"/>
                </a:solidFill>
              </a:rPr>
              <a:t>Q: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4464050" y="5375275"/>
          <a:ext cx="46803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533"/>
                <a:gridCol w="474980"/>
                <a:gridCol w="474980"/>
                <a:gridCol w="474980"/>
                <a:gridCol w="474980"/>
                <a:gridCol w="474980"/>
                <a:gridCol w="474980"/>
                <a:gridCol w="474980"/>
                <a:gridCol w="4749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vertex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u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w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y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Color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7017D"/>
                          </a:solidFill>
                        </a:rPr>
                        <a:t>B</a:t>
                      </a:r>
                      <a:endParaRPr lang="en-US" sz="1600" b="1" dirty="0">
                        <a:solidFill>
                          <a:srgbClr val="07017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2"/>
                          </a:solidFill>
                        </a:rPr>
                        <a:t>G</a:t>
                      </a:r>
                      <a:endParaRPr lang="en-US" sz="16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G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G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W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1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0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7017D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1" dirty="0">
                        <a:solidFill>
                          <a:srgbClr val="07017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3</a:t>
                      </a:r>
                      <a:endParaRPr lang="en-US" sz="16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1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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prev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s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nil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7017D"/>
                          </a:solidFill>
                        </a:rPr>
                        <a:t>w</a:t>
                      </a:r>
                      <a:endParaRPr lang="en-US" sz="1600" b="1" dirty="0">
                        <a:solidFill>
                          <a:srgbClr val="07017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2"/>
                          </a:solidFill>
                        </a:rPr>
                        <a:t>t</a:t>
                      </a:r>
                      <a:endParaRPr lang="en-US" sz="16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r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s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w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nil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Breadth-First Search: Example</a:t>
            </a:r>
          </a:p>
        </p:txBody>
      </p:sp>
      <p:sp>
        <p:nvSpPr>
          <p:cNvPr id="34819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70000"/>
              </a:lnSpc>
            </a:pPr>
            <a:r>
              <a:rPr lang="en-US">
                <a:sym typeface="Symbol" pitchFamily="18" charset="2"/>
              </a:rPr>
              <a:t>1</a:t>
            </a:r>
            <a:endParaRPr lang="en-US"/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0</a:t>
            </a:r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1</a:t>
            </a:r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4825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3</a:t>
            </a:r>
          </a:p>
        </p:txBody>
      </p:sp>
      <p:sp>
        <p:nvSpPr>
          <p:cNvPr id="34826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3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34835" name="AutoShape 19"/>
          <p:cNvCxnSpPr>
            <a:cxnSpLocks noChangeShapeType="1"/>
            <a:stCxn id="34820" idx="0"/>
            <a:endCxn id="34819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4836" name="AutoShape 20"/>
          <p:cNvCxnSpPr>
            <a:cxnSpLocks noChangeShapeType="1"/>
            <a:stCxn id="34819" idx="6"/>
            <a:endCxn id="34821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4837" name="AutoShape 21"/>
          <p:cNvCxnSpPr>
            <a:cxnSpLocks noChangeShapeType="1"/>
            <a:stCxn id="34821" idx="4"/>
            <a:endCxn id="34822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4838" name="AutoShape 22"/>
          <p:cNvCxnSpPr>
            <a:cxnSpLocks noChangeShapeType="1"/>
            <a:stCxn id="34822" idx="7"/>
            <a:endCxn id="34823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4839" name="AutoShape 23"/>
          <p:cNvCxnSpPr>
            <a:cxnSpLocks noChangeShapeType="1"/>
            <a:stCxn id="34822" idx="6"/>
            <a:endCxn id="34824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4840" name="AutoShape 24"/>
          <p:cNvCxnSpPr>
            <a:cxnSpLocks noChangeShapeType="1"/>
            <a:stCxn id="34824" idx="0"/>
            <a:endCxn id="34823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41" name="AutoShape 25"/>
          <p:cNvCxnSpPr>
            <a:cxnSpLocks noChangeShapeType="1"/>
            <a:stCxn id="34823" idx="6"/>
            <a:endCxn id="34825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4842" name="AutoShape 26"/>
          <p:cNvCxnSpPr>
            <a:cxnSpLocks noChangeShapeType="1"/>
            <a:stCxn id="34824" idx="6"/>
            <a:endCxn id="34826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4843" name="AutoShape 27"/>
          <p:cNvCxnSpPr>
            <a:cxnSpLocks noChangeShapeType="1"/>
            <a:stCxn id="34826" idx="0"/>
            <a:endCxn id="34825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4844" name="Rectangle 31"/>
          <p:cNvSpPr>
            <a:spLocks noChangeArrowheads="1"/>
          </p:cNvSpPr>
          <p:nvPr/>
        </p:nvSpPr>
        <p:spPr bwMode="auto">
          <a:xfrm>
            <a:off x="73152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845" name="Rectangle 31"/>
          <p:cNvSpPr>
            <a:spLocks noChangeArrowheads="1"/>
          </p:cNvSpPr>
          <p:nvPr/>
        </p:nvSpPr>
        <p:spPr bwMode="auto">
          <a:xfrm>
            <a:off x="66294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4846" name="Rectangle 32"/>
          <p:cNvSpPr>
            <a:spLocks noChangeArrowheads="1"/>
          </p:cNvSpPr>
          <p:nvPr/>
        </p:nvSpPr>
        <p:spPr bwMode="auto">
          <a:xfrm>
            <a:off x="59436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4847" name="Rectangle 30"/>
          <p:cNvSpPr>
            <a:spLocks noChangeArrowheads="1"/>
          </p:cNvSpPr>
          <p:nvPr/>
        </p:nvSpPr>
        <p:spPr bwMode="auto">
          <a:xfrm>
            <a:off x="45720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t</a:t>
            </a:r>
          </a:p>
        </p:txBody>
      </p:sp>
      <p:sp>
        <p:nvSpPr>
          <p:cNvPr id="34848" name="Rectangle 31"/>
          <p:cNvSpPr>
            <a:spLocks noChangeArrowheads="1"/>
          </p:cNvSpPr>
          <p:nvPr/>
        </p:nvSpPr>
        <p:spPr bwMode="auto">
          <a:xfrm>
            <a:off x="52578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849" name="Rectangle 28"/>
          <p:cNvSpPr>
            <a:spLocks noChangeArrowheads="1"/>
          </p:cNvSpPr>
          <p:nvPr/>
        </p:nvSpPr>
        <p:spPr bwMode="auto">
          <a:xfrm>
            <a:off x="32004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w</a:t>
            </a:r>
          </a:p>
        </p:txBody>
      </p:sp>
      <p:sp>
        <p:nvSpPr>
          <p:cNvPr id="34850" name="Rectangle 30"/>
          <p:cNvSpPr>
            <a:spLocks noChangeArrowheads="1"/>
          </p:cNvSpPr>
          <p:nvPr/>
        </p:nvSpPr>
        <p:spPr bwMode="auto">
          <a:xfrm>
            <a:off x="38862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34851" name="Rectangle 28"/>
          <p:cNvSpPr>
            <a:spLocks noChangeArrowheads="1"/>
          </p:cNvSpPr>
          <p:nvPr/>
        </p:nvSpPr>
        <p:spPr bwMode="auto">
          <a:xfrm>
            <a:off x="25146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s</a:t>
            </a:r>
          </a:p>
        </p:txBody>
      </p:sp>
      <p:sp>
        <p:nvSpPr>
          <p:cNvPr id="34852" name="Rectangle 29"/>
          <p:cNvSpPr>
            <a:spLocks noChangeArrowheads="1"/>
          </p:cNvSpPr>
          <p:nvPr/>
        </p:nvSpPr>
        <p:spPr bwMode="auto">
          <a:xfrm>
            <a:off x="1828800" y="46482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200" b="1" i="1">
                <a:solidFill>
                  <a:schemeClr val="tx1"/>
                </a:solidFill>
              </a:rPr>
              <a:t>Q: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4464050" y="5375275"/>
          <a:ext cx="46803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533"/>
                <a:gridCol w="474980"/>
                <a:gridCol w="474980"/>
                <a:gridCol w="474980"/>
                <a:gridCol w="474980"/>
                <a:gridCol w="474980"/>
                <a:gridCol w="474980"/>
                <a:gridCol w="474980"/>
                <a:gridCol w="4749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vertex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u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w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y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Color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G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G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7017D"/>
                          </a:solidFill>
                        </a:rPr>
                        <a:t>B</a:t>
                      </a:r>
                      <a:endParaRPr lang="en-US" sz="1600" b="1" dirty="0">
                        <a:solidFill>
                          <a:srgbClr val="07017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2"/>
                          </a:solidFill>
                        </a:rPr>
                        <a:t>G</a:t>
                      </a:r>
                      <a:endParaRPr lang="en-US" sz="16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1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0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3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1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7017D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1" dirty="0">
                        <a:solidFill>
                          <a:srgbClr val="07017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3</a:t>
                      </a:r>
                      <a:endParaRPr lang="en-US" sz="16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prev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s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nil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w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t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r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s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7017D"/>
                          </a:solidFill>
                        </a:rPr>
                        <a:t>w</a:t>
                      </a:r>
                      <a:endParaRPr lang="en-US" sz="1600" b="1" dirty="0">
                        <a:solidFill>
                          <a:srgbClr val="07017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16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Breadth-First Search: Example</a:t>
            </a:r>
          </a:p>
        </p:txBody>
      </p:sp>
      <p:sp>
        <p:nvSpPr>
          <p:cNvPr id="35843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70000"/>
              </a:lnSpc>
            </a:pPr>
            <a:r>
              <a:rPr lang="en-US">
                <a:sym typeface="Symbol" pitchFamily="18" charset="2"/>
              </a:rPr>
              <a:t>1</a:t>
            </a:r>
            <a:endParaRPr lang="en-US"/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0</a:t>
            </a:r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1</a:t>
            </a:r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5849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3</a:t>
            </a:r>
          </a:p>
        </p:txBody>
      </p:sp>
      <p:sp>
        <p:nvSpPr>
          <p:cNvPr id="35850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3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35859" name="AutoShape 19"/>
          <p:cNvCxnSpPr>
            <a:cxnSpLocks noChangeShapeType="1"/>
            <a:stCxn id="35844" idx="0"/>
            <a:endCxn id="35843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5860" name="AutoShape 20"/>
          <p:cNvCxnSpPr>
            <a:cxnSpLocks noChangeShapeType="1"/>
            <a:stCxn id="35843" idx="6"/>
            <a:endCxn id="35845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5861" name="AutoShape 21"/>
          <p:cNvCxnSpPr>
            <a:cxnSpLocks noChangeShapeType="1"/>
            <a:stCxn id="35845" idx="4"/>
            <a:endCxn id="35846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5862" name="AutoShape 22"/>
          <p:cNvCxnSpPr>
            <a:cxnSpLocks noChangeShapeType="1"/>
            <a:stCxn id="35846" idx="7"/>
            <a:endCxn id="35847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5863" name="AutoShape 23"/>
          <p:cNvCxnSpPr>
            <a:cxnSpLocks noChangeShapeType="1"/>
            <a:stCxn id="35846" idx="6"/>
            <a:endCxn id="35848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5864" name="AutoShape 24"/>
          <p:cNvCxnSpPr>
            <a:cxnSpLocks noChangeShapeType="1"/>
            <a:stCxn id="35848" idx="0"/>
            <a:endCxn id="35847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65" name="AutoShape 25"/>
          <p:cNvCxnSpPr>
            <a:cxnSpLocks noChangeShapeType="1"/>
            <a:stCxn id="35847" idx="6"/>
            <a:endCxn id="35849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5866" name="AutoShape 26"/>
          <p:cNvCxnSpPr>
            <a:cxnSpLocks noChangeShapeType="1"/>
            <a:stCxn id="35848" idx="6"/>
            <a:endCxn id="35850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5867" name="AutoShape 27"/>
          <p:cNvCxnSpPr>
            <a:cxnSpLocks noChangeShapeType="1"/>
            <a:stCxn id="35850" idx="0"/>
            <a:endCxn id="35849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5868" name="Rectangle 31"/>
          <p:cNvSpPr>
            <a:spLocks noChangeArrowheads="1"/>
          </p:cNvSpPr>
          <p:nvPr/>
        </p:nvSpPr>
        <p:spPr bwMode="auto">
          <a:xfrm>
            <a:off x="73152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5869" name="Rectangle 31"/>
          <p:cNvSpPr>
            <a:spLocks noChangeArrowheads="1"/>
          </p:cNvSpPr>
          <p:nvPr/>
        </p:nvSpPr>
        <p:spPr bwMode="auto">
          <a:xfrm>
            <a:off x="66294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5870" name="Rectangle 32"/>
          <p:cNvSpPr>
            <a:spLocks noChangeArrowheads="1"/>
          </p:cNvSpPr>
          <p:nvPr/>
        </p:nvSpPr>
        <p:spPr bwMode="auto">
          <a:xfrm>
            <a:off x="59436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35871" name="Rectangle 30"/>
          <p:cNvSpPr>
            <a:spLocks noChangeArrowheads="1"/>
          </p:cNvSpPr>
          <p:nvPr/>
        </p:nvSpPr>
        <p:spPr bwMode="auto">
          <a:xfrm>
            <a:off x="45720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t</a:t>
            </a:r>
          </a:p>
        </p:txBody>
      </p:sp>
      <p:sp>
        <p:nvSpPr>
          <p:cNvPr id="35872" name="Rectangle 31"/>
          <p:cNvSpPr>
            <a:spLocks noChangeArrowheads="1"/>
          </p:cNvSpPr>
          <p:nvPr/>
        </p:nvSpPr>
        <p:spPr bwMode="auto">
          <a:xfrm>
            <a:off x="52578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x</a:t>
            </a:r>
          </a:p>
        </p:txBody>
      </p:sp>
      <p:sp>
        <p:nvSpPr>
          <p:cNvPr id="35873" name="Rectangle 28"/>
          <p:cNvSpPr>
            <a:spLocks noChangeArrowheads="1"/>
          </p:cNvSpPr>
          <p:nvPr/>
        </p:nvSpPr>
        <p:spPr bwMode="auto">
          <a:xfrm>
            <a:off x="32004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w</a:t>
            </a:r>
          </a:p>
        </p:txBody>
      </p:sp>
      <p:sp>
        <p:nvSpPr>
          <p:cNvPr id="35874" name="Rectangle 30"/>
          <p:cNvSpPr>
            <a:spLocks noChangeArrowheads="1"/>
          </p:cNvSpPr>
          <p:nvPr/>
        </p:nvSpPr>
        <p:spPr bwMode="auto">
          <a:xfrm>
            <a:off x="38862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35875" name="Rectangle 28"/>
          <p:cNvSpPr>
            <a:spLocks noChangeArrowheads="1"/>
          </p:cNvSpPr>
          <p:nvPr/>
        </p:nvSpPr>
        <p:spPr bwMode="auto">
          <a:xfrm>
            <a:off x="25146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s</a:t>
            </a:r>
          </a:p>
        </p:txBody>
      </p:sp>
      <p:sp>
        <p:nvSpPr>
          <p:cNvPr id="35876" name="Rectangle 29"/>
          <p:cNvSpPr>
            <a:spLocks noChangeArrowheads="1"/>
          </p:cNvSpPr>
          <p:nvPr/>
        </p:nvSpPr>
        <p:spPr bwMode="auto">
          <a:xfrm>
            <a:off x="1828800" y="46482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200" b="1" i="1">
                <a:solidFill>
                  <a:schemeClr val="tx1"/>
                </a:solidFill>
              </a:rPr>
              <a:t>Q: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4464050" y="5375275"/>
          <a:ext cx="46803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533"/>
                <a:gridCol w="474980"/>
                <a:gridCol w="474980"/>
                <a:gridCol w="474980"/>
                <a:gridCol w="474980"/>
                <a:gridCol w="474980"/>
                <a:gridCol w="474980"/>
                <a:gridCol w="474980"/>
                <a:gridCol w="4749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vertex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u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w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y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Color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G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7017D"/>
                          </a:solidFill>
                        </a:rPr>
                        <a:t>B</a:t>
                      </a:r>
                      <a:endParaRPr lang="en-US" sz="1600" b="1" dirty="0">
                        <a:solidFill>
                          <a:srgbClr val="07017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G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1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0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3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7017D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1" dirty="0">
                        <a:solidFill>
                          <a:srgbClr val="07017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1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3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prev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s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nil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w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t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7017D"/>
                          </a:solidFill>
                        </a:rPr>
                        <a:t>r</a:t>
                      </a:r>
                      <a:endParaRPr lang="en-US" sz="1600" b="1" dirty="0">
                        <a:solidFill>
                          <a:srgbClr val="07017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s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w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Breadth-First Search: Example</a:t>
            </a:r>
          </a:p>
        </p:txBody>
      </p:sp>
      <p:sp>
        <p:nvSpPr>
          <p:cNvPr id="36867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70000"/>
              </a:lnSpc>
            </a:pPr>
            <a:r>
              <a:rPr lang="en-US">
                <a:sym typeface="Symbol" pitchFamily="18" charset="2"/>
              </a:rPr>
              <a:t>1</a:t>
            </a:r>
            <a:endParaRPr lang="en-US"/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0</a:t>
            </a: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1</a:t>
            </a: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3</a:t>
            </a:r>
          </a:p>
        </p:txBody>
      </p:sp>
      <p:sp>
        <p:nvSpPr>
          <p:cNvPr id="36874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3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36883" name="AutoShape 19"/>
          <p:cNvCxnSpPr>
            <a:cxnSpLocks noChangeShapeType="1"/>
            <a:stCxn id="36868" idx="0"/>
            <a:endCxn id="36867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6884" name="AutoShape 20"/>
          <p:cNvCxnSpPr>
            <a:cxnSpLocks noChangeShapeType="1"/>
            <a:stCxn id="36867" idx="6"/>
            <a:endCxn id="36869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6885" name="AutoShape 21"/>
          <p:cNvCxnSpPr>
            <a:cxnSpLocks noChangeShapeType="1"/>
            <a:stCxn id="36869" idx="4"/>
            <a:endCxn id="36870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6886" name="AutoShape 22"/>
          <p:cNvCxnSpPr>
            <a:cxnSpLocks noChangeShapeType="1"/>
            <a:stCxn id="36870" idx="7"/>
            <a:endCxn id="36871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6887" name="AutoShape 23"/>
          <p:cNvCxnSpPr>
            <a:cxnSpLocks noChangeShapeType="1"/>
            <a:stCxn id="36870" idx="6"/>
            <a:endCxn id="36872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6888" name="AutoShape 24"/>
          <p:cNvCxnSpPr>
            <a:cxnSpLocks noChangeShapeType="1"/>
            <a:stCxn id="36872" idx="0"/>
            <a:endCxn id="36871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9" name="AutoShape 25"/>
          <p:cNvCxnSpPr>
            <a:cxnSpLocks noChangeShapeType="1"/>
            <a:stCxn id="36871" idx="6"/>
            <a:endCxn id="36873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6890" name="AutoShape 26"/>
          <p:cNvCxnSpPr>
            <a:cxnSpLocks noChangeShapeType="1"/>
            <a:stCxn id="36872" idx="6"/>
            <a:endCxn id="36874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6891" name="AutoShape 27"/>
          <p:cNvCxnSpPr>
            <a:cxnSpLocks noChangeShapeType="1"/>
            <a:stCxn id="36874" idx="0"/>
            <a:endCxn id="36873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92" name="AutoShape 23"/>
          <p:cNvCxnSpPr>
            <a:cxnSpLocks noChangeShapeType="1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6893" name="AutoShape 26"/>
          <p:cNvCxnSpPr>
            <a:cxnSpLocks noChangeShapeType="1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sp>
        <p:nvSpPr>
          <p:cNvPr id="36894" name="Rectangle 31"/>
          <p:cNvSpPr>
            <a:spLocks noChangeArrowheads="1"/>
          </p:cNvSpPr>
          <p:nvPr/>
        </p:nvSpPr>
        <p:spPr bwMode="auto">
          <a:xfrm>
            <a:off x="73152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6895" name="Rectangle 32"/>
          <p:cNvSpPr>
            <a:spLocks noChangeArrowheads="1"/>
          </p:cNvSpPr>
          <p:nvPr/>
        </p:nvSpPr>
        <p:spPr bwMode="auto">
          <a:xfrm>
            <a:off x="66294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rgbClr val="FF0000"/>
                </a:solidFill>
              </a:rPr>
              <a:t>u</a:t>
            </a:r>
          </a:p>
        </p:txBody>
      </p:sp>
      <p:sp>
        <p:nvSpPr>
          <p:cNvPr id="36896" name="Rectangle 33"/>
          <p:cNvSpPr>
            <a:spLocks noChangeArrowheads="1"/>
          </p:cNvSpPr>
          <p:nvPr/>
        </p:nvSpPr>
        <p:spPr bwMode="auto">
          <a:xfrm>
            <a:off x="59436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v</a:t>
            </a:r>
          </a:p>
        </p:txBody>
      </p:sp>
      <p:sp>
        <p:nvSpPr>
          <p:cNvPr id="36897" name="Rectangle 30"/>
          <p:cNvSpPr>
            <a:spLocks noChangeArrowheads="1"/>
          </p:cNvSpPr>
          <p:nvPr/>
        </p:nvSpPr>
        <p:spPr bwMode="auto">
          <a:xfrm>
            <a:off x="45720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t</a:t>
            </a:r>
          </a:p>
        </p:txBody>
      </p:sp>
      <p:sp>
        <p:nvSpPr>
          <p:cNvPr id="36898" name="Rectangle 31"/>
          <p:cNvSpPr>
            <a:spLocks noChangeArrowheads="1"/>
          </p:cNvSpPr>
          <p:nvPr/>
        </p:nvSpPr>
        <p:spPr bwMode="auto">
          <a:xfrm>
            <a:off x="52578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x</a:t>
            </a:r>
          </a:p>
        </p:txBody>
      </p:sp>
      <p:sp>
        <p:nvSpPr>
          <p:cNvPr id="36899" name="Rectangle 28"/>
          <p:cNvSpPr>
            <a:spLocks noChangeArrowheads="1"/>
          </p:cNvSpPr>
          <p:nvPr/>
        </p:nvSpPr>
        <p:spPr bwMode="auto">
          <a:xfrm>
            <a:off x="32004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w</a:t>
            </a:r>
          </a:p>
        </p:txBody>
      </p:sp>
      <p:sp>
        <p:nvSpPr>
          <p:cNvPr id="36900" name="Rectangle 30"/>
          <p:cNvSpPr>
            <a:spLocks noChangeArrowheads="1"/>
          </p:cNvSpPr>
          <p:nvPr/>
        </p:nvSpPr>
        <p:spPr bwMode="auto">
          <a:xfrm>
            <a:off x="38862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36901" name="Rectangle 28"/>
          <p:cNvSpPr>
            <a:spLocks noChangeArrowheads="1"/>
          </p:cNvSpPr>
          <p:nvPr/>
        </p:nvSpPr>
        <p:spPr bwMode="auto">
          <a:xfrm>
            <a:off x="25146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s</a:t>
            </a:r>
          </a:p>
        </p:txBody>
      </p:sp>
      <p:sp>
        <p:nvSpPr>
          <p:cNvPr id="36902" name="Rectangle 29"/>
          <p:cNvSpPr>
            <a:spLocks noChangeArrowheads="1"/>
          </p:cNvSpPr>
          <p:nvPr/>
        </p:nvSpPr>
        <p:spPr bwMode="auto">
          <a:xfrm>
            <a:off x="1828800" y="46482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200" b="1" i="1">
                <a:solidFill>
                  <a:schemeClr val="tx1"/>
                </a:solidFill>
              </a:rPr>
              <a:t>Q: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4464050" y="5375275"/>
          <a:ext cx="46803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533"/>
                <a:gridCol w="474980"/>
                <a:gridCol w="474980"/>
                <a:gridCol w="474980"/>
                <a:gridCol w="474980"/>
                <a:gridCol w="474980"/>
                <a:gridCol w="474980"/>
                <a:gridCol w="474980"/>
                <a:gridCol w="4749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vertex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u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w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y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Color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7017D"/>
                          </a:solidFill>
                        </a:rPr>
                        <a:t>B</a:t>
                      </a:r>
                      <a:endParaRPr lang="en-US" sz="1600" b="1" dirty="0">
                        <a:solidFill>
                          <a:srgbClr val="07017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G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1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0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7017D"/>
                          </a:solidFill>
                          <a:sym typeface="Symbol" pitchFamily="18" charset="2"/>
                        </a:rPr>
                        <a:t>3</a:t>
                      </a:r>
                      <a:endParaRPr lang="en-US" sz="1600" b="1" dirty="0">
                        <a:solidFill>
                          <a:srgbClr val="07017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1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3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prev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s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nil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w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7017D"/>
                          </a:solidFill>
                        </a:rPr>
                        <a:t>t</a:t>
                      </a:r>
                      <a:endParaRPr lang="en-US" sz="1600" b="1" dirty="0">
                        <a:solidFill>
                          <a:srgbClr val="07017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r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s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w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Breadth-First Search: Example</a:t>
            </a:r>
          </a:p>
        </p:txBody>
      </p:sp>
      <p:sp>
        <p:nvSpPr>
          <p:cNvPr id="37891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70000"/>
              </a:lnSpc>
            </a:pPr>
            <a:r>
              <a:rPr lang="en-US">
                <a:sym typeface="Symbol" pitchFamily="18" charset="2"/>
              </a:rPr>
              <a:t>1</a:t>
            </a:r>
            <a:endParaRPr lang="en-US"/>
          </a:p>
        </p:txBody>
      </p:sp>
      <p:sp>
        <p:nvSpPr>
          <p:cNvPr id="37892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7893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0</a:t>
            </a:r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1</a:t>
            </a:r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7896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7897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3</a:t>
            </a:r>
          </a:p>
        </p:txBody>
      </p:sp>
      <p:sp>
        <p:nvSpPr>
          <p:cNvPr id="37898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3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37907" name="AutoShape 19"/>
          <p:cNvCxnSpPr>
            <a:cxnSpLocks noChangeShapeType="1"/>
            <a:stCxn id="37892" idx="0"/>
            <a:endCxn id="37891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7908" name="AutoShape 20"/>
          <p:cNvCxnSpPr>
            <a:cxnSpLocks noChangeShapeType="1"/>
            <a:stCxn id="37891" idx="6"/>
            <a:endCxn id="37893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7909" name="AutoShape 21"/>
          <p:cNvCxnSpPr>
            <a:cxnSpLocks noChangeShapeType="1"/>
            <a:stCxn id="37893" idx="4"/>
            <a:endCxn id="37894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7910" name="AutoShape 22"/>
          <p:cNvCxnSpPr>
            <a:cxnSpLocks noChangeShapeType="1"/>
            <a:stCxn id="37894" idx="7"/>
            <a:endCxn id="37895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7911" name="AutoShape 23"/>
          <p:cNvCxnSpPr>
            <a:cxnSpLocks noChangeShapeType="1"/>
            <a:stCxn id="37894" idx="6"/>
            <a:endCxn id="37896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7912" name="AutoShape 24"/>
          <p:cNvCxnSpPr>
            <a:cxnSpLocks noChangeShapeType="1"/>
            <a:stCxn id="37896" idx="0"/>
            <a:endCxn id="37895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13" name="AutoShape 25"/>
          <p:cNvCxnSpPr>
            <a:cxnSpLocks noChangeShapeType="1"/>
            <a:stCxn id="37895" idx="6"/>
            <a:endCxn id="37897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7914" name="AutoShape 26"/>
          <p:cNvCxnSpPr>
            <a:cxnSpLocks noChangeShapeType="1"/>
            <a:stCxn id="37896" idx="6"/>
            <a:endCxn id="37898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7915" name="AutoShape 27"/>
          <p:cNvCxnSpPr>
            <a:cxnSpLocks noChangeShapeType="1"/>
            <a:stCxn id="37898" idx="0"/>
            <a:endCxn id="37897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16" name="AutoShape 23"/>
          <p:cNvCxnSpPr>
            <a:cxnSpLocks noChangeShapeType="1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7917" name="AutoShape 26"/>
          <p:cNvCxnSpPr>
            <a:cxnSpLocks noChangeShapeType="1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sp>
        <p:nvSpPr>
          <p:cNvPr id="37918" name="Rectangle 31"/>
          <p:cNvSpPr>
            <a:spLocks noChangeArrowheads="1"/>
          </p:cNvSpPr>
          <p:nvPr/>
        </p:nvSpPr>
        <p:spPr bwMode="auto">
          <a:xfrm>
            <a:off x="73152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37919" name="Rectangle 32"/>
          <p:cNvSpPr>
            <a:spLocks noChangeArrowheads="1"/>
          </p:cNvSpPr>
          <p:nvPr/>
        </p:nvSpPr>
        <p:spPr bwMode="auto">
          <a:xfrm>
            <a:off x="66294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u</a:t>
            </a:r>
          </a:p>
        </p:txBody>
      </p:sp>
      <p:sp>
        <p:nvSpPr>
          <p:cNvPr id="37920" name="Rectangle 33"/>
          <p:cNvSpPr>
            <a:spLocks noChangeArrowheads="1"/>
          </p:cNvSpPr>
          <p:nvPr/>
        </p:nvSpPr>
        <p:spPr bwMode="auto">
          <a:xfrm>
            <a:off x="59436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v</a:t>
            </a:r>
          </a:p>
        </p:txBody>
      </p:sp>
      <p:sp>
        <p:nvSpPr>
          <p:cNvPr id="37921" name="Rectangle 30"/>
          <p:cNvSpPr>
            <a:spLocks noChangeArrowheads="1"/>
          </p:cNvSpPr>
          <p:nvPr/>
        </p:nvSpPr>
        <p:spPr bwMode="auto">
          <a:xfrm>
            <a:off x="45720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t</a:t>
            </a:r>
          </a:p>
        </p:txBody>
      </p:sp>
      <p:sp>
        <p:nvSpPr>
          <p:cNvPr id="37922" name="Rectangle 31"/>
          <p:cNvSpPr>
            <a:spLocks noChangeArrowheads="1"/>
          </p:cNvSpPr>
          <p:nvPr/>
        </p:nvSpPr>
        <p:spPr bwMode="auto">
          <a:xfrm>
            <a:off x="52578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x</a:t>
            </a:r>
          </a:p>
        </p:txBody>
      </p:sp>
      <p:sp>
        <p:nvSpPr>
          <p:cNvPr id="37923" name="Rectangle 28"/>
          <p:cNvSpPr>
            <a:spLocks noChangeArrowheads="1"/>
          </p:cNvSpPr>
          <p:nvPr/>
        </p:nvSpPr>
        <p:spPr bwMode="auto">
          <a:xfrm>
            <a:off x="32004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w</a:t>
            </a:r>
          </a:p>
        </p:txBody>
      </p:sp>
      <p:sp>
        <p:nvSpPr>
          <p:cNvPr id="37924" name="Rectangle 30"/>
          <p:cNvSpPr>
            <a:spLocks noChangeArrowheads="1"/>
          </p:cNvSpPr>
          <p:nvPr/>
        </p:nvSpPr>
        <p:spPr bwMode="auto">
          <a:xfrm>
            <a:off x="38862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37925" name="Rectangle 28"/>
          <p:cNvSpPr>
            <a:spLocks noChangeArrowheads="1"/>
          </p:cNvSpPr>
          <p:nvPr/>
        </p:nvSpPr>
        <p:spPr bwMode="auto">
          <a:xfrm>
            <a:off x="25146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s</a:t>
            </a:r>
          </a:p>
        </p:txBody>
      </p:sp>
      <p:sp>
        <p:nvSpPr>
          <p:cNvPr id="37926" name="Rectangle 29"/>
          <p:cNvSpPr>
            <a:spLocks noChangeArrowheads="1"/>
          </p:cNvSpPr>
          <p:nvPr/>
        </p:nvSpPr>
        <p:spPr bwMode="auto">
          <a:xfrm>
            <a:off x="1828800" y="46482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200" b="1" i="1">
                <a:solidFill>
                  <a:schemeClr val="tx1"/>
                </a:solidFill>
              </a:rPr>
              <a:t>Q: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4464050" y="5375275"/>
          <a:ext cx="46803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533"/>
                <a:gridCol w="474980"/>
                <a:gridCol w="474980"/>
                <a:gridCol w="474980"/>
                <a:gridCol w="474980"/>
                <a:gridCol w="474980"/>
                <a:gridCol w="474980"/>
                <a:gridCol w="474980"/>
                <a:gridCol w="4749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vertex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u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w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y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Color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G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7017D"/>
                          </a:solidFill>
                        </a:rPr>
                        <a:t>B</a:t>
                      </a:r>
                      <a:endParaRPr lang="en-US" sz="1600" b="1" dirty="0">
                        <a:solidFill>
                          <a:srgbClr val="07017D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1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0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3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1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7017D"/>
                          </a:solidFill>
                          <a:sym typeface="Symbol" pitchFamily="18" charset="2"/>
                        </a:rPr>
                        <a:t>3</a:t>
                      </a:r>
                      <a:endParaRPr lang="en-US" sz="1600" b="1" dirty="0">
                        <a:solidFill>
                          <a:srgbClr val="07017D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prev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s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nil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w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t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r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s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w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7017D"/>
                          </a:solidFill>
                        </a:rPr>
                        <a:t>x</a:t>
                      </a:r>
                      <a:endParaRPr lang="en-US" sz="1600" b="1" dirty="0">
                        <a:solidFill>
                          <a:srgbClr val="07017D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				         </a:t>
            </a:r>
            <a:fld id="{B06A50AC-63EF-4A8D-9C3B-6D3AF37C4D93}" type="slidenum">
              <a:rPr lang="en-US" smtClean="0"/>
              <a:pPr>
                <a:defRPr/>
              </a:pPr>
              <a:t>37</a:t>
            </a:fld>
            <a:r>
              <a:rPr lang="en-US" smtClean="0"/>
              <a:t> 				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BFS: The Code (again)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24000"/>
            <a:ext cx="4038600" cy="5105400"/>
          </a:xfrm>
        </p:spPr>
        <p:txBody>
          <a:bodyPr/>
          <a:lstStyle/>
          <a:p>
            <a:pPr algn="ctr">
              <a:buFont typeface="Times New Roman" pitchFamily="18" charset="0"/>
              <a:buNone/>
            </a:pP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</a:rPr>
              <a:t>Data: </a:t>
            </a:r>
            <a:r>
              <a:rPr lang="en-US" sz="1800" b="1" smtClean="0">
                <a:latin typeface="Courier New" pitchFamily="49" charset="0"/>
              </a:rPr>
              <a:t>color[V], prev[V],d[V]</a:t>
            </a:r>
          </a:p>
          <a:p>
            <a:pPr>
              <a:buFont typeface="Times New Roman" pitchFamily="18" charset="0"/>
              <a:buNone/>
            </a:pPr>
            <a:endParaRPr lang="en-US" sz="1800" b="1" smtClean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BFS(G) // starts from here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for each vertex u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V-{s}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color[u]=WHITE;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	prev[u]=NIL;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	d[u]=inf;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color[s]=GRAY;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d[s]=0; prev[s]=NIL;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Q=empty;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ENQUEUE(Q,s);</a:t>
            </a:r>
          </a:p>
        </p:txBody>
      </p:sp>
      <p:sp>
        <p:nvSpPr>
          <p:cNvPr id="4101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While(Q not empty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)</a:t>
            </a:r>
            <a:endParaRPr lang="en-US" sz="1800" b="1" smtClean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{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 u = DEQUEUE(Q);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 for each v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adj[u]{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if (color[v] == WHITE){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color[v] = GREY;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d[v] = d[u] + 1;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prev[v] = u;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Enqueue(Q, v);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}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color[u] = BLACK;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}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38918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609600" y="1524000"/>
            <a:ext cx="3886200" cy="381000"/>
          </a:xfrm>
          <a:prstGeom prst="rect">
            <a:avLst/>
          </a:prstGeom>
          <a:solidFill>
            <a:srgbClr val="66FF99">
              <a:alpha val="27058"/>
            </a:srgbClr>
          </a:solidFill>
          <a:ln w="38100" algn="ctr">
            <a:noFill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				         </a:t>
            </a:r>
            <a:fld id="{2225C2DC-64DD-4275-96A3-B1FF0A1F6DB0}" type="slidenum">
              <a:rPr lang="en-US" smtClean="0"/>
              <a:pPr>
                <a:defRPr/>
              </a:pPr>
              <a:t>38</a:t>
            </a:fld>
            <a:r>
              <a:rPr lang="en-US" smtClean="0"/>
              <a:t> 				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Breadth-First Search: Print Path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24000"/>
            <a:ext cx="7848600" cy="5105400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</a:rPr>
              <a:t>Data: </a:t>
            </a:r>
            <a:r>
              <a:rPr lang="en-US" sz="1800" b="1" smtClean="0">
                <a:latin typeface="Courier New" pitchFamily="49" charset="0"/>
              </a:rPr>
              <a:t>color[V], prev[V],d[V]</a:t>
            </a:r>
          </a:p>
          <a:p>
            <a:pPr>
              <a:buFont typeface="Times New Roman" pitchFamily="18" charset="0"/>
              <a:buNone/>
            </a:pPr>
            <a:endParaRPr lang="en-US" sz="1800" b="1" smtClean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Print-Path(G, s, v)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	if(v==s)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		print(s)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else if(prev[v]==NIL)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		print(No path);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	else{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		Print-Path(G,s,prev[v]);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		print(v);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	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</p:txBody>
      </p:sp>
      <p:sp>
        <p:nvSpPr>
          <p:cNvPr id="39941" name="Rectangle 7"/>
          <p:cNvSpPr>
            <a:spLocks noChangeArrowheads="1"/>
          </p:cNvSpPr>
          <p:nvPr/>
        </p:nvSpPr>
        <p:spPr bwMode="auto">
          <a:xfrm>
            <a:off x="609600" y="1524000"/>
            <a:ext cx="3886200" cy="381000"/>
          </a:xfrm>
          <a:prstGeom prst="rect">
            <a:avLst/>
          </a:prstGeom>
          <a:solidFill>
            <a:srgbClr val="66FF99">
              <a:alpha val="27058"/>
            </a:srgbClr>
          </a:solidFill>
          <a:ln w="38100" algn="ctr">
            <a:noFill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Amortized Analysis</a:t>
            </a:r>
          </a:p>
        </p:txBody>
      </p:sp>
      <p:sp>
        <p:nvSpPr>
          <p:cNvPr id="4096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Stack with 3 operations:</a:t>
            </a:r>
          </a:p>
          <a:p>
            <a:pPr lvl="1"/>
            <a:r>
              <a:rPr lang="en-US" smtClean="0"/>
              <a:t>Push, Pop, Multi-pop</a:t>
            </a:r>
          </a:p>
          <a:p>
            <a:r>
              <a:rPr lang="en-US" smtClean="0"/>
              <a:t>What will be the complexity if “n” operations are performed?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99060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Definition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1981200"/>
          </a:xfrm>
        </p:spPr>
        <p:txBody>
          <a:bodyPr/>
          <a:lstStyle/>
          <a:p>
            <a:r>
              <a:rPr lang="en-US" altLang="zh-CN" sz="2400" dirty="0" smtClean="0">
                <a:ea typeface="宋体" pitchFamily="2" charset="-122"/>
              </a:rPr>
              <a:t>A </a:t>
            </a:r>
            <a:r>
              <a:rPr lang="en-US" altLang="zh-CN" sz="2400" dirty="0" smtClean="0">
                <a:solidFill>
                  <a:srgbClr val="FFFF00"/>
                </a:solidFill>
                <a:ea typeface="宋体" pitchFamily="2" charset="-122"/>
              </a:rPr>
              <a:t>graph G=(V, E)</a:t>
            </a:r>
            <a:r>
              <a:rPr lang="en-US" altLang="zh-CN" sz="2400" dirty="0" smtClean="0">
                <a:ea typeface="宋体" pitchFamily="2" charset="-122"/>
              </a:rPr>
              <a:t> consists a set of </a:t>
            </a:r>
            <a:r>
              <a:rPr lang="en-US" altLang="zh-CN" sz="2400" dirty="0" smtClean="0">
                <a:solidFill>
                  <a:srgbClr val="00FF00"/>
                </a:solidFill>
                <a:ea typeface="宋体" pitchFamily="2" charset="-122"/>
              </a:rPr>
              <a:t>vertices</a:t>
            </a:r>
            <a:r>
              <a:rPr lang="en-US" altLang="zh-CN" sz="2400" dirty="0" smtClean="0">
                <a:ea typeface="宋体" pitchFamily="2" charset="-122"/>
              </a:rPr>
              <a:t>, V, and a set of </a:t>
            </a:r>
            <a:r>
              <a:rPr lang="en-US" altLang="zh-CN" sz="2400" dirty="0" smtClean="0">
                <a:solidFill>
                  <a:srgbClr val="00FF00"/>
                </a:solidFill>
                <a:ea typeface="宋体" pitchFamily="2" charset="-122"/>
              </a:rPr>
              <a:t>edges</a:t>
            </a:r>
            <a:r>
              <a:rPr lang="en-US" altLang="zh-CN" sz="2400" dirty="0" smtClean="0">
                <a:ea typeface="宋体" pitchFamily="2" charset="-122"/>
              </a:rPr>
              <a:t>, E.</a:t>
            </a:r>
          </a:p>
          <a:p>
            <a:r>
              <a:rPr lang="en-US" altLang="zh-CN" sz="2400" dirty="0" smtClean="0">
                <a:ea typeface="宋体" pitchFamily="2" charset="-122"/>
              </a:rPr>
              <a:t>Each edge is a pair of </a:t>
            </a:r>
            <a:r>
              <a:rPr lang="en-US" altLang="zh-CN" sz="2400" i="1" dirty="0" smtClean="0">
                <a:ea typeface="宋体" pitchFamily="2" charset="-122"/>
              </a:rPr>
              <a:t>(v, w)</a:t>
            </a:r>
            <a:r>
              <a:rPr lang="en-US" altLang="zh-CN" sz="2400" dirty="0" smtClean="0">
                <a:ea typeface="宋体" pitchFamily="2" charset="-122"/>
              </a:rPr>
              <a:t>, where v, w belongs to V</a:t>
            </a:r>
          </a:p>
          <a:p>
            <a:r>
              <a:rPr lang="en-US" altLang="zh-CN" sz="2400" dirty="0" smtClean="0">
                <a:ea typeface="宋体" pitchFamily="2" charset="-122"/>
              </a:rPr>
              <a:t>If the pair is unordered, the graph is </a:t>
            </a:r>
            <a:r>
              <a:rPr lang="en-US" altLang="zh-CN" sz="2400" dirty="0" smtClean="0">
                <a:solidFill>
                  <a:schemeClr val="hlink"/>
                </a:solidFill>
                <a:ea typeface="宋体" pitchFamily="2" charset="-122"/>
              </a:rPr>
              <a:t>undirected</a:t>
            </a:r>
            <a:r>
              <a:rPr lang="en-US" altLang="zh-CN" sz="2400" dirty="0" smtClean="0">
                <a:ea typeface="宋体" pitchFamily="2" charset="-122"/>
              </a:rPr>
              <a:t>; otherwise it is </a:t>
            </a:r>
            <a:r>
              <a:rPr lang="en-US" altLang="zh-CN" sz="2400" dirty="0" smtClean="0">
                <a:solidFill>
                  <a:schemeClr val="hlink"/>
                </a:solidFill>
                <a:ea typeface="宋体" pitchFamily="2" charset="-122"/>
              </a:rPr>
              <a:t>directed</a:t>
            </a:r>
          </a:p>
        </p:txBody>
      </p:sp>
      <p:grpSp>
        <p:nvGrpSpPr>
          <p:cNvPr id="2053" name="Group 13"/>
          <p:cNvGrpSpPr>
            <a:grpSpLocks/>
          </p:cNvGrpSpPr>
          <p:nvPr/>
        </p:nvGrpSpPr>
        <p:grpSpPr bwMode="auto">
          <a:xfrm>
            <a:off x="2362200" y="3200400"/>
            <a:ext cx="4419600" cy="3200400"/>
            <a:chOff x="1296" y="1945"/>
            <a:chExt cx="3120" cy="2327"/>
          </a:xfrm>
        </p:grpSpPr>
        <p:graphicFrame>
          <p:nvGraphicFramePr>
            <p:cNvPr id="2050" name="Object 4"/>
            <p:cNvGraphicFramePr>
              <a:graphicFrameLocks noChangeAspect="1"/>
            </p:cNvGraphicFramePr>
            <p:nvPr/>
          </p:nvGraphicFramePr>
          <p:xfrm>
            <a:off x="1296" y="1945"/>
            <a:ext cx="3120" cy="2327"/>
          </p:xfrm>
          <a:graphic>
            <a:graphicData uri="http://schemas.openxmlformats.org/presentationml/2006/ole">
              <p:oleObj spid="_x0000_s2050" name="Bitmap Image" r:id="rId4" imgW="7714286" imgH="5753903" progId="PBrush">
                <p:embed/>
              </p:oleObj>
            </a:graphicData>
          </a:graphic>
        </p:graphicFrame>
        <p:grpSp>
          <p:nvGrpSpPr>
            <p:cNvPr id="2055" name="Group 5"/>
            <p:cNvGrpSpPr>
              <a:grpSpLocks/>
            </p:cNvGrpSpPr>
            <p:nvPr/>
          </p:nvGrpSpPr>
          <p:grpSpPr bwMode="auto">
            <a:xfrm>
              <a:off x="2390" y="2064"/>
              <a:ext cx="1727" cy="1374"/>
              <a:chOff x="2016" y="1728"/>
              <a:chExt cx="1727" cy="1374"/>
            </a:xfrm>
          </p:grpSpPr>
          <p:sp>
            <p:nvSpPr>
              <p:cNvPr id="2056" name="Text Box 6"/>
              <p:cNvSpPr txBox="1">
                <a:spLocks noChangeArrowheads="1"/>
              </p:cNvSpPr>
              <p:nvPr/>
            </p:nvSpPr>
            <p:spPr bwMode="auto">
              <a:xfrm>
                <a:off x="3398" y="2551"/>
                <a:ext cx="345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rPr>
                  <a:t>{c,f}</a:t>
                </a:r>
              </a:p>
            </p:txBody>
          </p:sp>
          <p:sp>
            <p:nvSpPr>
              <p:cNvPr id="2057" name="Text Box 7"/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380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rPr>
                  <a:t>{a,c}</a:t>
                </a:r>
              </a:p>
            </p:txBody>
          </p:sp>
          <p:sp>
            <p:nvSpPr>
              <p:cNvPr id="2058" name="Text Box 8"/>
              <p:cNvSpPr txBox="1">
                <a:spLocks noChangeArrowheads="1"/>
              </p:cNvSpPr>
              <p:nvPr/>
            </p:nvSpPr>
            <p:spPr bwMode="auto">
              <a:xfrm>
                <a:off x="2304" y="1728"/>
                <a:ext cx="387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rPr>
                  <a:t>{a,b}</a:t>
                </a:r>
              </a:p>
            </p:txBody>
          </p:sp>
          <p:sp>
            <p:nvSpPr>
              <p:cNvPr id="2059" name="Text Box 9"/>
              <p:cNvSpPr txBox="1">
                <a:spLocks noChangeArrowheads="1"/>
              </p:cNvSpPr>
              <p:nvPr/>
            </p:nvSpPr>
            <p:spPr bwMode="auto">
              <a:xfrm>
                <a:off x="2400" y="2160"/>
                <a:ext cx="387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rPr>
                  <a:t>{b,d}</a:t>
                </a:r>
              </a:p>
            </p:txBody>
          </p:sp>
          <p:sp>
            <p:nvSpPr>
              <p:cNvPr id="2060" name="Text Box 10"/>
              <p:cNvSpPr txBox="1">
                <a:spLocks noChangeArrowheads="1"/>
              </p:cNvSpPr>
              <p:nvPr/>
            </p:nvSpPr>
            <p:spPr bwMode="auto">
              <a:xfrm>
                <a:off x="2928" y="2208"/>
                <a:ext cx="380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rPr>
                  <a:t>{c,d}</a:t>
                </a:r>
              </a:p>
            </p:txBody>
          </p:sp>
          <p:sp>
            <p:nvSpPr>
              <p:cNvPr id="2061" name="Text Box 11"/>
              <p:cNvSpPr txBox="1">
                <a:spLocks noChangeArrowheads="1"/>
              </p:cNvSpPr>
              <p:nvPr/>
            </p:nvSpPr>
            <p:spPr bwMode="auto">
              <a:xfrm>
                <a:off x="2640" y="2880"/>
                <a:ext cx="352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rPr>
                  <a:t>{e,f}</a:t>
                </a:r>
              </a:p>
            </p:txBody>
          </p:sp>
          <p:sp>
            <p:nvSpPr>
              <p:cNvPr id="2062" name="Text Box 12"/>
              <p:cNvSpPr txBox="1">
                <a:spLocks noChangeArrowheads="1"/>
              </p:cNvSpPr>
              <p:nvPr/>
            </p:nvSpPr>
            <p:spPr bwMode="auto">
              <a:xfrm>
                <a:off x="2016" y="2496"/>
                <a:ext cx="387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rPr>
                  <a:t>{b,e}</a:t>
                </a:r>
              </a:p>
            </p:txBody>
          </p:sp>
        </p:grpSp>
      </p:grpSp>
      <p:sp>
        <p:nvSpPr>
          <p:cNvPr id="2054" name="Text Box 14"/>
          <p:cNvSpPr txBox="1">
            <a:spLocks noChangeArrowheads="1"/>
          </p:cNvSpPr>
          <p:nvPr/>
        </p:nvSpPr>
        <p:spPr bwMode="auto">
          <a:xfrm>
            <a:off x="3352800" y="6461125"/>
            <a:ext cx="2668588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1"/>
                </a:solidFill>
                <a:latin typeface="Arial" charset="0"/>
              </a:rPr>
              <a:t>An undirected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				         </a:t>
            </a:r>
            <a:fld id="{18EF5675-EE8F-4623-B3AC-7985772AC99B}" type="slidenum">
              <a:rPr lang="en-US" smtClean="0"/>
              <a:pPr>
                <a:defRPr/>
              </a:pPr>
              <a:t>40</a:t>
            </a:fld>
            <a:r>
              <a:rPr lang="en-US" smtClean="0"/>
              <a:t> 				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BFS: Complexity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24000"/>
            <a:ext cx="4038600" cy="5105400"/>
          </a:xfrm>
        </p:spPr>
        <p:txBody>
          <a:bodyPr/>
          <a:lstStyle/>
          <a:p>
            <a:pPr algn="ctr">
              <a:buFont typeface="Times New Roman" pitchFamily="18" charset="0"/>
              <a:buNone/>
            </a:pP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</a:rPr>
              <a:t>Data: </a:t>
            </a:r>
            <a:r>
              <a:rPr lang="en-US" sz="1800" b="1" smtClean="0">
                <a:latin typeface="Courier New" pitchFamily="49" charset="0"/>
              </a:rPr>
              <a:t>color[V], prev[V],d[V]</a:t>
            </a:r>
          </a:p>
          <a:p>
            <a:pPr>
              <a:buFont typeface="Times New Roman" pitchFamily="18" charset="0"/>
              <a:buNone/>
            </a:pPr>
            <a:endParaRPr lang="en-US" sz="1800" b="1" smtClean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BFS(G) // starts from here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for each vertex u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V-{s}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color[u]=WHITE;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	prev[u]=NIL;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	d[u]=inf;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color[s]=GRAY;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d[s]=0; prev[s]=NIL;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Q=empty;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ENQUEUE(Q,s);</a:t>
            </a:r>
          </a:p>
        </p:txBody>
      </p:sp>
      <p:sp>
        <p:nvSpPr>
          <p:cNvPr id="4198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While(Q not empty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)</a:t>
            </a:r>
            <a:endParaRPr lang="en-US" sz="1800" b="1" smtClean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{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 u = DEQUEUE(Q);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 for each v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adj[u]{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if(color[v] == WHITE){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color[v] = GREY;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d[v] = d[u] + 1;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prev[v] = u;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Enqueue(Q, v);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}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color[u] = BLACK;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}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41990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609600" y="1524000"/>
            <a:ext cx="3886200" cy="381000"/>
          </a:xfrm>
          <a:prstGeom prst="rect">
            <a:avLst/>
          </a:prstGeom>
          <a:solidFill>
            <a:srgbClr val="66FF99">
              <a:alpha val="27058"/>
            </a:srgbClr>
          </a:solidFill>
          <a:ln w="38100" algn="ctr">
            <a:noFill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5400000">
            <a:off x="3658394" y="3809206"/>
            <a:ext cx="1524000" cy="1588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 type="arrow" w="med" len="med"/>
            <a:tailEnd type="arrow" w="med" len="med"/>
          </a:ln>
        </p:spPr>
      </p:cxn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679825" y="3657600"/>
            <a:ext cx="739775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2"/>
                </a:solidFill>
              </a:rPr>
              <a:t>O(V)</a:t>
            </a:r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rot="5400000">
            <a:off x="7812088" y="3617912"/>
            <a:ext cx="1905000" cy="3175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 type="arrow" w="med" len="med"/>
            <a:tailEnd type="arrow" w="med" len="med"/>
          </a:ln>
        </p:spPr>
      </p:cxn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8001000" y="3124200"/>
            <a:ext cx="739775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2"/>
                </a:solidFill>
              </a:rPr>
              <a:t>O(V)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019800" y="1752600"/>
            <a:ext cx="3197225" cy="646113"/>
            <a:chOff x="2920" y="1772"/>
            <a:chExt cx="3160" cy="544"/>
          </a:xfrm>
        </p:grpSpPr>
        <p:sp>
          <p:nvSpPr>
            <p:cNvPr id="41999" name="Text Box 9"/>
            <p:cNvSpPr txBox="1">
              <a:spLocks noChangeArrowheads="1"/>
            </p:cNvSpPr>
            <p:nvPr/>
          </p:nvSpPr>
          <p:spPr bwMode="auto">
            <a:xfrm>
              <a:off x="3024" y="1772"/>
              <a:ext cx="3056" cy="54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 b="1" i="1">
                  <a:solidFill>
                    <a:schemeClr val="tx2"/>
                  </a:solidFill>
                </a:rPr>
                <a:t>u = every vertex, but only once</a:t>
              </a:r>
              <a:br>
                <a:rPr lang="en-US" sz="1800" b="1" i="1">
                  <a:solidFill>
                    <a:schemeClr val="tx2"/>
                  </a:solidFill>
                </a:rPr>
              </a:br>
              <a:r>
                <a:rPr lang="en-US" sz="1800" b="1" i="1">
                  <a:solidFill>
                    <a:schemeClr val="tx2"/>
                  </a:solidFill>
                </a:rPr>
                <a:t>                                  (</a:t>
              </a:r>
              <a:r>
                <a:rPr lang="en-US" sz="1800" b="1" i="1"/>
                <a:t>Why?</a:t>
              </a:r>
              <a:r>
                <a:rPr lang="en-US" sz="1800" b="1" i="1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42000" name="Line 10"/>
            <p:cNvSpPr>
              <a:spLocks noChangeShapeType="1"/>
            </p:cNvSpPr>
            <p:nvPr/>
          </p:nvSpPr>
          <p:spPr bwMode="auto">
            <a:xfrm flipH="1">
              <a:off x="2920" y="1920"/>
              <a:ext cx="103" cy="30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118100" y="5943600"/>
            <a:ext cx="41021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b="1" i="1"/>
              <a:t>What will be the running time?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5118100" y="6324600"/>
            <a:ext cx="387032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b="1">
                <a:solidFill>
                  <a:schemeClr val="tx1"/>
                </a:solidFill>
              </a:rPr>
              <a:t>Total running time: O(V+E)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6" grpId="0" autoUpdateAnimBg="0"/>
      <p:bldP spid="17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Breadth-First Search: Properties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BFS calculates the </a:t>
            </a:r>
            <a:r>
              <a:rPr lang="en-US" sz="2800" i="1" smtClean="0">
                <a:solidFill>
                  <a:schemeClr val="tx2"/>
                </a:solidFill>
              </a:rPr>
              <a:t>shortest-path distance</a:t>
            </a:r>
            <a:r>
              <a:rPr lang="en-US" sz="2800" smtClean="0"/>
              <a:t> to the source node</a:t>
            </a:r>
          </a:p>
          <a:p>
            <a:pPr lvl="1"/>
            <a:r>
              <a:rPr lang="en-US" sz="2400" smtClean="0"/>
              <a:t>Shortest-path distance </a:t>
            </a:r>
            <a:r>
              <a:rPr lang="en-US" sz="2400" smtClean="0">
                <a:sym typeface="Symbol" pitchFamily="18" charset="2"/>
              </a:rPr>
              <a:t>(s,v) </a:t>
            </a:r>
            <a:r>
              <a:rPr lang="en-US" sz="2400" smtClean="0"/>
              <a:t>= minimum number of edges from s to v, or </a:t>
            </a:r>
            <a:r>
              <a:rPr lang="en-US" sz="2400" smtClean="0">
                <a:sym typeface="Symbol" pitchFamily="18" charset="2"/>
              </a:rPr>
              <a:t> if v not reachable from s</a:t>
            </a:r>
            <a:endParaRPr lang="en-US" sz="2400" smtClean="0"/>
          </a:p>
          <a:p>
            <a:pPr lvl="1"/>
            <a:r>
              <a:rPr lang="en-US" sz="2400" smtClean="0"/>
              <a:t>Proof given in the book (p. 472-5)</a:t>
            </a:r>
          </a:p>
          <a:p>
            <a:r>
              <a:rPr lang="en-US" sz="2800" smtClean="0">
                <a:sym typeface="Symbol" pitchFamily="18" charset="2"/>
              </a:rPr>
              <a:t>BFS builds </a:t>
            </a:r>
            <a:r>
              <a:rPr lang="en-US" sz="2800" i="1" smtClean="0">
                <a:solidFill>
                  <a:schemeClr val="tx2"/>
                </a:solidFill>
                <a:sym typeface="Symbol" pitchFamily="18" charset="2"/>
              </a:rPr>
              <a:t>breadth-first tree</a:t>
            </a:r>
            <a:r>
              <a:rPr lang="en-US" sz="2800" smtClean="0">
                <a:sym typeface="Symbol" pitchFamily="18" charset="2"/>
              </a:rPr>
              <a:t>, in which paths to root represent shortest paths in G</a:t>
            </a:r>
          </a:p>
          <a:p>
            <a:pPr lvl="1"/>
            <a:r>
              <a:rPr lang="en-US" sz="2400" smtClean="0">
                <a:sym typeface="Symbol" pitchFamily="18" charset="2"/>
              </a:rPr>
              <a:t>Thus can use BFS to calculate shortest path from one vertex to another in O(V+E)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 of BFS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Find the shortest path in an undirected/directed unweighted graph.</a:t>
            </a:r>
          </a:p>
          <a:p>
            <a:r>
              <a:rPr lang="en-US" smtClean="0"/>
              <a:t>Find the bipartiteness of a graph.</a:t>
            </a:r>
          </a:p>
          <a:p>
            <a:r>
              <a:rPr lang="en-US" smtClean="0"/>
              <a:t>Find cycle in a graph.</a:t>
            </a:r>
          </a:p>
          <a:p>
            <a:r>
              <a:rPr lang="en-US" smtClean="0"/>
              <a:t>Find the connectedness of a graph.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Books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Cormen – Chapter 22 – elementary Graph Algorithms</a:t>
            </a:r>
          </a:p>
          <a:p>
            <a:r>
              <a:rPr lang="en-US" smtClean="0"/>
              <a:t>Exercise you have to solve:</a:t>
            </a:r>
          </a:p>
          <a:p>
            <a:pPr lvl="1"/>
            <a:r>
              <a:rPr lang="en-US" smtClean="0"/>
              <a:t>22.1-5 (Square)</a:t>
            </a:r>
          </a:p>
          <a:p>
            <a:pPr lvl="1"/>
            <a:r>
              <a:rPr lang="en-US" smtClean="0"/>
              <a:t>22.1-6 (Universal Sink)</a:t>
            </a:r>
          </a:p>
          <a:p>
            <a:pPr lvl="1"/>
            <a:r>
              <a:rPr lang="en-US" smtClean="0"/>
              <a:t>22.2-6 (Wrestler)</a:t>
            </a:r>
          </a:p>
          <a:p>
            <a:pPr lvl="1"/>
            <a:r>
              <a:rPr lang="en-US" smtClean="0"/>
              <a:t>22.2-7 (Diameter)</a:t>
            </a:r>
          </a:p>
          <a:p>
            <a:pPr lvl="1"/>
            <a:r>
              <a:rPr lang="en-US" smtClean="0"/>
              <a:t>22.2-8 (Traverse)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Complete Graph</a:t>
            </a:r>
          </a:p>
          <a:p>
            <a:pPr lvl="1"/>
            <a:r>
              <a:rPr lang="en-US" sz="2400" dirty="0" smtClean="0"/>
              <a:t>How many edges are there in an N-vertex complete graph?</a:t>
            </a:r>
          </a:p>
          <a:p>
            <a:r>
              <a:rPr lang="en-US" sz="2800" dirty="0" smtClean="0"/>
              <a:t>Bipartite Graph</a:t>
            </a:r>
          </a:p>
          <a:p>
            <a:pPr lvl="1"/>
            <a:r>
              <a:rPr lang="en-US" sz="2400" dirty="0" smtClean="0"/>
              <a:t>What is its property? How can we detect it?</a:t>
            </a:r>
          </a:p>
          <a:p>
            <a:r>
              <a:rPr lang="en-US" sz="2800" dirty="0" smtClean="0"/>
              <a:t>Path</a:t>
            </a:r>
          </a:p>
          <a:p>
            <a:r>
              <a:rPr lang="en-US" sz="2800" dirty="0" smtClean="0"/>
              <a:t>Tour</a:t>
            </a:r>
          </a:p>
          <a:p>
            <a:r>
              <a:rPr lang="en-US" sz="2800" dirty="0" smtClean="0"/>
              <a:t>Degree of a vertices</a:t>
            </a:r>
          </a:p>
          <a:p>
            <a:pPr lvl="1"/>
            <a:r>
              <a:rPr lang="en-US" sz="2400" dirty="0" err="1" smtClean="0"/>
              <a:t>Indegree</a:t>
            </a:r>
            <a:endParaRPr lang="en-US" sz="2400" dirty="0" smtClean="0"/>
          </a:p>
          <a:p>
            <a:pPr lvl="1"/>
            <a:r>
              <a:rPr lang="en-US" sz="2400" dirty="0" err="1" smtClean="0"/>
              <a:t>Outdegree</a:t>
            </a:r>
            <a:endParaRPr lang="en-US" sz="2400" dirty="0" smtClean="0"/>
          </a:p>
          <a:p>
            <a:pPr lvl="1"/>
            <a:r>
              <a:rPr lang="en-US" sz="2400" dirty="0" err="1" smtClean="0"/>
              <a:t>Indegree+outdegree</a:t>
            </a:r>
            <a:r>
              <a:rPr lang="en-US" sz="2400" dirty="0" smtClean="0"/>
              <a:t> = Even (why??)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Complete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752600"/>
            <a:ext cx="6562725" cy="4581525"/>
          </a:xfrm>
          <a:prstGeom prst="rect">
            <a:avLst/>
          </a:prstGeom>
          <a:noFill/>
          <a:ln w="28575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Variations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Variations: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>
                <a:solidFill>
                  <a:schemeClr val="tx2"/>
                </a:solidFill>
              </a:rPr>
              <a:t>connected graph</a:t>
            </a:r>
            <a:r>
              <a:rPr lang="en-US" i="1" dirty="0" smtClean="0"/>
              <a:t> </a:t>
            </a:r>
            <a:r>
              <a:rPr lang="en-US" dirty="0" smtClean="0"/>
              <a:t>has a path from every vertex to every other</a:t>
            </a:r>
          </a:p>
          <a:p>
            <a:pPr lvl="1"/>
            <a:r>
              <a:rPr lang="en-US" dirty="0" smtClean="0"/>
              <a:t>In an </a:t>
            </a:r>
            <a:r>
              <a:rPr lang="en-US" i="1" dirty="0" smtClean="0">
                <a:solidFill>
                  <a:schemeClr val="tx2"/>
                </a:solidFill>
              </a:rPr>
              <a:t>undirected graph:</a:t>
            </a:r>
          </a:p>
          <a:p>
            <a:pPr lvl="2"/>
            <a:r>
              <a:rPr lang="en-US" dirty="0" smtClean="0"/>
              <a:t>Edge (</a:t>
            </a:r>
            <a:r>
              <a:rPr lang="en-US" dirty="0" err="1" smtClean="0"/>
              <a:t>u,v</a:t>
            </a:r>
            <a:r>
              <a:rPr lang="en-US" dirty="0" smtClean="0"/>
              <a:t>) = edge (</a:t>
            </a:r>
            <a:r>
              <a:rPr lang="en-US" dirty="0" err="1" smtClean="0"/>
              <a:t>v,u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No self-loops</a:t>
            </a:r>
          </a:p>
          <a:p>
            <a:pPr lvl="1"/>
            <a:r>
              <a:rPr lang="en-US" dirty="0" smtClean="0"/>
              <a:t>In a </a:t>
            </a:r>
            <a:r>
              <a:rPr lang="en-US" i="1" dirty="0" smtClean="0">
                <a:solidFill>
                  <a:schemeClr val="tx2"/>
                </a:solidFill>
              </a:rPr>
              <a:t>directed</a:t>
            </a:r>
            <a:r>
              <a:rPr lang="en-US" dirty="0" smtClean="0"/>
              <a:t> graph:</a:t>
            </a:r>
          </a:p>
          <a:p>
            <a:pPr lvl="2"/>
            <a:r>
              <a:rPr lang="en-US" dirty="0" smtClean="0"/>
              <a:t>Edge (</a:t>
            </a:r>
            <a:r>
              <a:rPr lang="en-US" dirty="0" err="1" smtClean="0"/>
              <a:t>u,v</a:t>
            </a:r>
            <a:r>
              <a:rPr lang="en-US" dirty="0" smtClean="0"/>
              <a:t>) goes from vertex u to vertex v, notated </a:t>
            </a:r>
            <a:r>
              <a:rPr lang="en-US" dirty="0" err="1" smtClean="0"/>
              <a:t>u</a:t>
            </a:r>
            <a:r>
              <a:rPr lang="en-US" dirty="0" err="1" smtClean="0">
                <a:sym typeface="Symbol" pitchFamily="18" charset="2"/>
              </a:rPr>
              <a:t>v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Variations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variations: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>
                <a:solidFill>
                  <a:schemeClr val="tx2"/>
                </a:solidFill>
              </a:rPr>
              <a:t>weighted graph</a:t>
            </a:r>
            <a:r>
              <a:rPr lang="en-US" dirty="0" smtClean="0"/>
              <a:t> associates weights with either the edges or the vertices</a:t>
            </a:r>
          </a:p>
          <a:p>
            <a:pPr lvl="2"/>
            <a:r>
              <a:rPr lang="en-US" dirty="0" smtClean="0"/>
              <a:t>E.g., a road map: edges might be weighted w/ distance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err="1" smtClean="0">
                <a:solidFill>
                  <a:schemeClr val="tx2"/>
                </a:solidFill>
              </a:rPr>
              <a:t>multigraph</a:t>
            </a:r>
            <a:r>
              <a:rPr lang="en-US" dirty="0" smtClean="0"/>
              <a:t> allows multiple edges between the same vertices</a:t>
            </a:r>
          </a:p>
          <a:p>
            <a:pPr lvl="2"/>
            <a:r>
              <a:rPr lang="en-US" dirty="0" smtClean="0"/>
              <a:t>E.g., the call graph in a program (a function can get called from multiple points in another function)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typically express running times in terms of |E| and |V| (often dropping the |’s)</a:t>
            </a:r>
          </a:p>
          <a:p>
            <a:pPr lvl="1"/>
            <a:r>
              <a:rPr lang="en-US" dirty="0" smtClean="0"/>
              <a:t>If |E| </a:t>
            </a:r>
            <a:r>
              <a:rPr lang="en-US" dirty="0" smtClean="0">
                <a:sym typeface="Symbol" pitchFamily="18" charset="2"/>
              </a:rPr>
              <a:t> |V|</a:t>
            </a:r>
            <a:r>
              <a:rPr lang="en-US" baseline="30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 the graph is </a:t>
            </a:r>
            <a:r>
              <a:rPr lang="en-US" i="1" dirty="0" smtClean="0">
                <a:solidFill>
                  <a:schemeClr val="tx2"/>
                </a:solidFill>
                <a:sym typeface="Symbol" pitchFamily="18" charset="2"/>
              </a:rPr>
              <a:t>dense</a:t>
            </a:r>
            <a:endParaRPr lang="en-US" dirty="0" smtClean="0">
              <a:solidFill>
                <a:schemeClr val="tx2"/>
              </a:solidFill>
              <a:sym typeface="Symbol" pitchFamily="18" charset="2"/>
            </a:endParaRPr>
          </a:p>
          <a:p>
            <a:pPr lvl="1"/>
            <a:r>
              <a:rPr lang="en-US" dirty="0" smtClean="0"/>
              <a:t>If |E| </a:t>
            </a:r>
            <a:r>
              <a:rPr lang="en-US" dirty="0" smtClean="0">
                <a:sym typeface="Symbol" pitchFamily="18" charset="2"/>
              </a:rPr>
              <a:t> |V| the graph is </a:t>
            </a:r>
            <a:r>
              <a:rPr lang="en-US" i="1" dirty="0" smtClean="0">
                <a:solidFill>
                  <a:schemeClr val="tx2"/>
                </a:solidFill>
                <a:sym typeface="Symbol" pitchFamily="18" charset="2"/>
              </a:rPr>
              <a:t>sparse</a:t>
            </a:r>
          </a:p>
          <a:p>
            <a:r>
              <a:rPr lang="en-US" dirty="0" smtClean="0"/>
              <a:t>If you know you are dealing with dense or sparse graphs, different data structures may make sense</a:t>
            </a:r>
          </a:p>
          <a:p>
            <a:pPr>
              <a:buFont typeface="Monotype Sort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FFFFFF"/>
      </a:lt1>
      <a:dk2>
        <a:srgbClr val="660066"/>
      </a:dk2>
      <a:lt2>
        <a:srgbClr val="00CCCC"/>
      </a:lt2>
      <a:accent1>
        <a:srgbClr val="D60093"/>
      </a:accent1>
      <a:accent2>
        <a:srgbClr val="FFFF66"/>
      </a:accent2>
      <a:accent3>
        <a:srgbClr val="B8AAB8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FFCCFF"/>
      </a:folHlink>
    </a:clrScheme>
    <a:fontScheme name="Double Lin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5427</TotalTime>
  <Words>2660</Words>
  <Application>Microsoft Office PowerPoint</Application>
  <PresentationFormat>On-screen Show (4:3)</PresentationFormat>
  <Paragraphs>1126</Paragraphs>
  <Slides>43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Double Lines</vt:lpstr>
      <vt:lpstr>Bitmap Image</vt:lpstr>
      <vt:lpstr>Equation</vt:lpstr>
      <vt:lpstr>Graph &amp; BFS</vt:lpstr>
      <vt:lpstr>Graphs</vt:lpstr>
      <vt:lpstr>Application</vt:lpstr>
      <vt:lpstr>Definition</vt:lpstr>
      <vt:lpstr>Definition</vt:lpstr>
      <vt:lpstr>Complete Graph</vt:lpstr>
      <vt:lpstr>Graph Variations</vt:lpstr>
      <vt:lpstr>Graph Variations</vt:lpstr>
      <vt:lpstr>Graphs</vt:lpstr>
      <vt:lpstr>Graph Representation</vt:lpstr>
      <vt:lpstr>Adjacency Matrix</vt:lpstr>
      <vt:lpstr>Simple Questions on Adjacency Matrix</vt:lpstr>
      <vt:lpstr>Adjacency List</vt:lpstr>
      <vt:lpstr>Adjacency Matrix Example</vt:lpstr>
      <vt:lpstr>Adjacency List Example</vt:lpstr>
      <vt:lpstr>Storage of Adjacency List</vt:lpstr>
      <vt:lpstr>Adjacency List vs. Matrix</vt:lpstr>
      <vt:lpstr>Path between Vertices</vt:lpstr>
      <vt:lpstr>Types of paths</vt:lpstr>
      <vt:lpstr>Path Examples</vt:lpstr>
      <vt:lpstr>Graph Traversal</vt:lpstr>
      <vt:lpstr>BFS and Shortest Path Problem</vt:lpstr>
      <vt:lpstr>Graph Searching</vt:lpstr>
      <vt:lpstr>Breadth-First Search</vt:lpstr>
      <vt:lpstr>Breadth-First Search</vt:lpstr>
      <vt:lpstr>Breadth-First Search: The Code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BFS: The Code (again)</vt:lpstr>
      <vt:lpstr>Breadth-First Search: Print Path</vt:lpstr>
      <vt:lpstr>Amortized Analysis</vt:lpstr>
      <vt:lpstr>BFS: Complexity</vt:lpstr>
      <vt:lpstr>Breadth-First Search: Properties</vt:lpstr>
      <vt:lpstr>Application of BFS</vt:lpstr>
      <vt:lpstr>Books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and BFS</dc:title>
  <dc:subject>CSE-304: Design and Analysis of Algorithms</dc:subject>
  <dc:creator>Syed Monowar Hossain</dc:creator>
  <cp:lastModifiedBy>Monami</cp:lastModifiedBy>
  <cp:revision>443</cp:revision>
  <dcterms:created xsi:type="dcterms:W3CDTF">2005-09-13T14:58:53Z</dcterms:created>
  <dcterms:modified xsi:type="dcterms:W3CDTF">2017-10-02T20:00:23Z</dcterms:modified>
</cp:coreProperties>
</file>