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56"/>
  </p:notesMasterIdLst>
  <p:sldIdLst>
    <p:sldId id="256" r:id="rId2"/>
    <p:sldId id="371" r:id="rId3"/>
    <p:sldId id="386" r:id="rId4"/>
    <p:sldId id="387" r:id="rId5"/>
    <p:sldId id="372" r:id="rId6"/>
    <p:sldId id="400" r:id="rId7"/>
    <p:sldId id="401" r:id="rId8"/>
    <p:sldId id="402" r:id="rId9"/>
    <p:sldId id="335" r:id="rId10"/>
    <p:sldId id="379"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88" r:id="rId29"/>
    <p:sldId id="389" r:id="rId30"/>
    <p:sldId id="390" r:id="rId31"/>
    <p:sldId id="391" r:id="rId32"/>
    <p:sldId id="384" r:id="rId33"/>
    <p:sldId id="361" r:id="rId34"/>
    <p:sldId id="362" r:id="rId35"/>
    <p:sldId id="363" r:id="rId36"/>
    <p:sldId id="364" r:id="rId37"/>
    <p:sldId id="365" r:id="rId38"/>
    <p:sldId id="366" r:id="rId39"/>
    <p:sldId id="367" r:id="rId40"/>
    <p:sldId id="368" r:id="rId41"/>
    <p:sldId id="369" r:id="rId42"/>
    <p:sldId id="370" r:id="rId43"/>
    <p:sldId id="393" r:id="rId44"/>
    <p:sldId id="394" r:id="rId45"/>
    <p:sldId id="392" r:id="rId46"/>
    <p:sldId id="326" r:id="rId47"/>
    <p:sldId id="327" r:id="rId48"/>
    <p:sldId id="328" r:id="rId49"/>
    <p:sldId id="397" r:id="rId50"/>
    <p:sldId id="398" r:id="rId51"/>
    <p:sldId id="399" r:id="rId52"/>
    <p:sldId id="331" r:id="rId53"/>
    <p:sldId id="404" r:id="rId54"/>
    <p:sldId id="403" r:id="rId55"/>
  </p:sldIdLst>
  <p:sldSz cx="9144000" cy="6858000" type="screen4x3"/>
  <p:notesSz cx="6946900" cy="9232900"/>
  <p:defaultTex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htmlPubPr r:id="rId1">
    <p:sldAll/>
  </p:htmlPubPr>
  <p:webPr encoding="windows-1252"/>
  <p:clrMru>
    <a:srgbClr val="66FF99"/>
    <a:srgbClr val="5F5F5F"/>
    <a:srgbClr val="FFFF00"/>
    <a:srgbClr val="B8C26A"/>
    <a:srgbClr val="9900FF"/>
    <a:srgbClr val="00FF00"/>
    <a:srgbClr val="CC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85872" autoAdjust="0"/>
  </p:normalViewPr>
  <p:slideViewPr>
    <p:cSldViewPr>
      <p:cViewPr varScale="1">
        <p:scale>
          <a:sx n="89" d="100"/>
          <a:sy n="89" d="100"/>
        </p:scale>
        <p:origin x="-540" y="-96"/>
      </p:cViewPr>
      <p:guideLst>
        <p:guide orient="horz" pos="29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74"/>
    </p:cViewPr>
  </p:sorterViewPr>
  <p:notesViewPr>
    <p:cSldViewPr>
      <p:cViewPr varScale="1">
        <p:scale>
          <a:sx n="60" d="100"/>
          <a:sy n="60" d="100"/>
        </p:scale>
        <p:origin x="-1710" y="-72"/>
      </p:cViewPr>
      <p:guideLst>
        <p:guide orient="horz" pos="2908"/>
        <p:guide pos="2188"/>
      </p:guideLst>
    </p:cSldViewPr>
  </p:notesViewPr>
  <p:gridSpacing cx="78028800" cy="78028800"/>
</p:viewPr>
</file>

<file path=ppt/_rels/presProps.xml.rels><?xml version="1.0" encoding="UTF-8" standalone="yes"?>
<Relationships xmlns="http://schemas.openxmlformats.org/package/2006/relationships"><Relationship Id="rId1" Type="http://schemas.openxmlformats.org/officeDocument/2006/relationships/htmlPubSaveAs" Target="file:///Z:\public_html\cs332\lecture22.htm" TargetMode="External"/></Relationships>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09900" cy="461963"/>
          </a:xfrm>
          <a:prstGeom prst="rect">
            <a:avLst/>
          </a:prstGeom>
          <a:noFill/>
          <a:ln w="9525">
            <a:noFill/>
            <a:miter lim="800000"/>
            <a:headEnd/>
            <a:tailEnd/>
          </a:ln>
          <a:effectLst/>
        </p:spPr>
        <p:txBody>
          <a:bodyPr vert="horz" wrap="none" lIns="92455" tIns="46227" rIns="92455" bIns="46227" numCol="1" anchor="ctr" anchorCtr="0" compatLnSpc="1">
            <a:prstTxWarp prst="textNoShape">
              <a:avLst/>
            </a:prstTxWarp>
          </a:bodyPr>
          <a:lstStyle>
            <a:lvl1pPr defTabSz="923925">
              <a:defRPr sz="1200" i="0">
                <a:latin typeface="Times New Roman" pitchFamily="18" charset="0"/>
              </a:defRPr>
            </a:lvl1pPr>
          </a:lstStyle>
          <a:p>
            <a:pPr>
              <a:defRPr/>
            </a:pPr>
            <a:endParaRPr lang="en-US"/>
          </a:p>
        </p:txBody>
      </p:sp>
      <p:sp>
        <p:nvSpPr>
          <p:cNvPr id="55299" name="Rectangle 3"/>
          <p:cNvSpPr>
            <a:spLocks noGrp="1" noChangeArrowheads="1"/>
          </p:cNvSpPr>
          <p:nvPr>
            <p:ph type="dt" idx="1"/>
          </p:nvPr>
        </p:nvSpPr>
        <p:spPr bwMode="auto">
          <a:xfrm>
            <a:off x="3937000" y="0"/>
            <a:ext cx="3009900" cy="461963"/>
          </a:xfrm>
          <a:prstGeom prst="rect">
            <a:avLst/>
          </a:prstGeom>
          <a:noFill/>
          <a:ln w="9525">
            <a:noFill/>
            <a:miter lim="800000"/>
            <a:headEnd/>
            <a:tailEnd/>
          </a:ln>
          <a:effectLst/>
        </p:spPr>
        <p:txBody>
          <a:bodyPr vert="horz" wrap="none" lIns="92455" tIns="46227" rIns="92455" bIns="46227" numCol="1" anchor="ctr" anchorCtr="0" compatLnSpc="1">
            <a:prstTxWarp prst="textNoShape">
              <a:avLst/>
            </a:prstTxWarp>
          </a:bodyPr>
          <a:lstStyle>
            <a:lvl1pPr algn="r" defTabSz="923925">
              <a:defRPr sz="1200" i="0">
                <a:latin typeface="Times New Roman" pitchFamily="18" charset="0"/>
              </a:defRPr>
            </a:lvl1pPr>
          </a:lstStyle>
          <a:p>
            <a:pPr>
              <a:defRPr/>
            </a:pPr>
            <a:endParaRPr lang="en-US"/>
          </a:p>
        </p:txBody>
      </p:sp>
      <p:sp>
        <p:nvSpPr>
          <p:cNvPr id="59396" name="Rectangle 4"/>
          <p:cNvSpPr>
            <a:spLocks noChangeArrowheads="1" noTextEdit="1"/>
          </p:cNvSpPr>
          <p:nvPr>
            <p:ph type="sldImg" idx="2"/>
          </p:nvPr>
        </p:nvSpPr>
        <p:spPr bwMode="auto">
          <a:xfrm>
            <a:off x="1165225" y="692150"/>
            <a:ext cx="4616450" cy="3462338"/>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925513" y="4386263"/>
            <a:ext cx="5095875" cy="4154487"/>
          </a:xfrm>
          <a:prstGeom prst="rect">
            <a:avLst/>
          </a:prstGeom>
          <a:noFill/>
          <a:ln w="9525">
            <a:noFill/>
            <a:miter lim="800000"/>
            <a:headEnd/>
            <a:tailEnd/>
          </a:ln>
          <a:effectLst/>
        </p:spPr>
        <p:txBody>
          <a:bodyPr vert="horz" wrap="none" lIns="92455" tIns="46227" rIns="92455" bIns="4622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770938"/>
            <a:ext cx="3009900" cy="461962"/>
          </a:xfrm>
          <a:prstGeom prst="rect">
            <a:avLst/>
          </a:prstGeom>
          <a:noFill/>
          <a:ln w="9525">
            <a:noFill/>
            <a:miter lim="800000"/>
            <a:headEnd/>
            <a:tailEnd/>
          </a:ln>
          <a:effectLst/>
        </p:spPr>
        <p:txBody>
          <a:bodyPr vert="horz" wrap="none" lIns="92455" tIns="46227" rIns="92455" bIns="46227" numCol="1" anchor="b" anchorCtr="0" compatLnSpc="1">
            <a:prstTxWarp prst="textNoShape">
              <a:avLst/>
            </a:prstTxWarp>
          </a:bodyPr>
          <a:lstStyle>
            <a:lvl1pPr defTabSz="923925">
              <a:defRPr sz="1200" i="0">
                <a:latin typeface="Times New Roman" pitchFamily="18" charset="0"/>
              </a:defRPr>
            </a:lvl1pPr>
          </a:lstStyle>
          <a:p>
            <a:pPr>
              <a:defRPr/>
            </a:pPr>
            <a:endParaRPr lang="en-US"/>
          </a:p>
        </p:txBody>
      </p:sp>
      <p:sp>
        <p:nvSpPr>
          <p:cNvPr id="55303" name="Rectangle 7"/>
          <p:cNvSpPr>
            <a:spLocks noGrp="1" noChangeArrowheads="1"/>
          </p:cNvSpPr>
          <p:nvPr>
            <p:ph type="sldNum" sz="quarter" idx="5"/>
          </p:nvPr>
        </p:nvSpPr>
        <p:spPr bwMode="auto">
          <a:xfrm>
            <a:off x="3937000" y="8770938"/>
            <a:ext cx="3009900" cy="461962"/>
          </a:xfrm>
          <a:prstGeom prst="rect">
            <a:avLst/>
          </a:prstGeom>
          <a:noFill/>
          <a:ln w="9525">
            <a:noFill/>
            <a:miter lim="800000"/>
            <a:headEnd/>
            <a:tailEnd/>
          </a:ln>
          <a:effectLst/>
        </p:spPr>
        <p:txBody>
          <a:bodyPr vert="horz" wrap="none" lIns="92455" tIns="46227" rIns="92455" bIns="46227" numCol="1" anchor="b" anchorCtr="0" compatLnSpc="1">
            <a:prstTxWarp prst="textNoShape">
              <a:avLst/>
            </a:prstTxWarp>
          </a:bodyPr>
          <a:lstStyle>
            <a:lvl1pPr algn="r" defTabSz="923925">
              <a:defRPr sz="1200" i="0">
                <a:latin typeface="Times New Roman" pitchFamily="18" charset="0"/>
              </a:defRPr>
            </a:lvl1pPr>
          </a:lstStyle>
          <a:p>
            <a:pPr>
              <a:defRPr/>
            </a:pPr>
            <a:fld id="{C5F8E266-BF19-4408-89F0-863210557CA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 a caveat, remember that there can be exponentially many shortest paths between two nodes in a graph. Any algorithm for this will potentially take exponential time.</a:t>
            </a:r>
          </a:p>
          <a:p>
            <a:r>
              <a:rPr lang="en-US" dirty="0" smtClean="0"/>
              <a:t>That said, there is a relatively straightforward modification to BFS that you can use as a preprocessing step to speed up generation of all possible paths. Remember that as BFS runs, it proceeds outwards in "layers," getting a single shortest path to all nodes at distance 0, then distance 1, then distance 2, etc. The motivating idea behind BFS is that any node at distance k + 1 from the start node must be connected by an edge to some node at distance k from the start node. BFS discovers this node at distance k + 1 by finding some path of length k to a node at distance k, then extending it by some edge.</a:t>
            </a:r>
          </a:p>
          <a:p>
            <a:r>
              <a:rPr lang="en-US" dirty="0" smtClean="0"/>
              <a:t>If your goal is to find </a:t>
            </a:r>
            <a:r>
              <a:rPr lang="en-US" i="1" dirty="0" smtClean="0"/>
              <a:t>all</a:t>
            </a:r>
            <a:r>
              <a:rPr lang="en-US" dirty="0" smtClean="0"/>
              <a:t> shortest paths, then you can modify BFS by extending </a:t>
            </a:r>
            <a:r>
              <a:rPr lang="en-US" i="1" dirty="0" smtClean="0"/>
              <a:t>every</a:t>
            </a:r>
            <a:r>
              <a:rPr lang="en-US" dirty="0" smtClean="0"/>
              <a:t> path to a node at distance k to all the nodes at distance k + 1 that they connect to, rather than picking a single edge. To do this, modify BFS in the following way: whenever you process an edge by adding its endpoint in the processing queue, don't immediately mark that node as being done. Instead, insert that node into the queue annotated with which edge you followed to get to it. This will potentially let you insert the same node into the queue multiple times if there are multiple nodes that link to it. When you remove a node from the queue, then you mark it as being done and never insert it into the queue again. Similarly, rather than storing a single parent pointer, you'll store multiple parent pointers, one for each node that linked into that node.</a:t>
            </a:r>
          </a:p>
          <a:p>
            <a:r>
              <a:rPr lang="en-US" dirty="0" smtClean="0"/>
              <a:t>If you do this modified BFS, you will end up with a DAG where every node will either be the start node and have no outgoing edges, or will be at distance k + 1 from the start node and will have a pointer to each node of distance k that it is connected to. From there, you can reconstruct all shortest paths from some node to the start node by listing of all possible paths from your node of choice back to the start node within the DAG. This can be done recursively:</a:t>
            </a:r>
          </a:p>
          <a:p>
            <a:r>
              <a:rPr lang="en-US" dirty="0" smtClean="0"/>
              <a:t>There is only one path from the start node to itself, namely the empty path.</a:t>
            </a:r>
          </a:p>
          <a:p>
            <a:r>
              <a:rPr lang="en-US" dirty="0" smtClean="0"/>
              <a:t>For any other node, the paths can be found by following each outgoing edge, then recursively extending those paths to yield a path back to the start node.</a:t>
            </a:r>
          </a:p>
          <a:p>
            <a:endParaRPr lang="en-US" dirty="0"/>
          </a:p>
        </p:txBody>
      </p:sp>
      <p:sp>
        <p:nvSpPr>
          <p:cNvPr id="4" name="Slide Number Placeholder 3"/>
          <p:cNvSpPr>
            <a:spLocks noGrp="1"/>
          </p:cNvSpPr>
          <p:nvPr>
            <p:ph type="sldNum" sz="quarter" idx="10"/>
          </p:nvPr>
        </p:nvSpPr>
        <p:spPr/>
        <p:txBody>
          <a:bodyPr/>
          <a:lstStyle/>
          <a:p>
            <a:pPr>
              <a:defRPr/>
            </a:pPr>
            <a:fld id="{C5F8E266-BF19-4408-89F0-863210557CAA}"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4365F1F8-EF88-466A-A7AD-9874276D1E04}"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As we are looking at </a:t>
            </a:r>
            <a:r>
              <a:rPr lang="en-US" i="1" dirty="0" smtClean="0"/>
              <a:t>undirected</a:t>
            </a:r>
            <a:r>
              <a:rPr lang="en-US" dirty="0" smtClean="0"/>
              <a:t> graphs, it should be obvious that forward and back edges are the same thing</a:t>
            </a:r>
          </a:p>
          <a:p>
            <a:endParaRPr lang="en-US" dirty="0" smtClean="0"/>
          </a:p>
          <a:p>
            <a:r>
              <a:rPr lang="en-US" dirty="0" smtClean="0"/>
              <a:t>so the only things left to deal with are cross edges.</a:t>
            </a:r>
          </a:p>
          <a:p>
            <a:r>
              <a:rPr lang="en-US" dirty="0" smtClean="0"/>
              <a:t>A cross edge in a graph is an edge that goes from a vertex </a:t>
            </a:r>
            <a:r>
              <a:rPr lang="en-US" sz="1200" i="1" kern="1200" dirty="0" smtClean="0">
                <a:solidFill>
                  <a:schemeClr val="tx1"/>
                </a:solidFill>
                <a:latin typeface="Times New Roman" pitchFamily="18" charset="0"/>
                <a:ea typeface="+mn-ea"/>
                <a:cs typeface="Arial" charset="0"/>
              </a:rPr>
              <a:t>v</a:t>
            </a:r>
            <a:r>
              <a:rPr lang="en-US" dirty="0" smtClean="0"/>
              <a:t> to another vertex </a:t>
            </a:r>
            <a:r>
              <a:rPr lang="en-US" sz="1200" i="1" kern="1200" dirty="0" smtClean="0">
                <a:solidFill>
                  <a:schemeClr val="tx1"/>
                </a:solidFill>
                <a:latin typeface="Times New Roman" pitchFamily="18" charset="0"/>
                <a:ea typeface="+mn-ea"/>
                <a:cs typeface="Arial" charset="0"/>
              </a:rPr>
              <a:t>u</a:t>
            </a:r>
            <a:r>
              <a:rPr lang="en-US" dirty="0" smtClean="0"/>
              <a:t> such that </a:t>
            </a:r>
            <a:r>
              <a:rPr lang="en-US" sz="1200" i="1" kern="1200" dirty="0" smtClean="0">
                <a:solidFill>
                  <a:schemeClr val="tx1"/>
                </a:solidFill>
                <a:latin typeface="Times New Roman" pitchFamily="18" charset="0"/>
                <a:ea typeface="+mn-ea"/>
                <a:cs typeface="Arial" charset="0"/>
              </a:rPr>
              <a:t>u</a:t>
            </a:r>
            <a:r>
              <a:rPr lang="en-US" dirty="0" smtClean="0"/>
              <a:t> is neither an ancestor nor descendant of </a:t>
            </a:r>
            <a:r>
              <a:rPr lang="en-US" sz="1200" i="1" kern="1200" dirty="0" smtClean="0">
                <a:solidFill>
                  <a:schemeClr val="tx1"/>
                </a:solidFill>
                <a:latin typeface="Times New Roman" pitchFamily="18" charset="0"/>
                <a:ea typeface="+mn-ea"/>
                <a:cs typeface="Arial" charset="0"/>
              </a:rPr>
              <a:t>v</a:t>
            </a:r>
            <a:r>
              <a:rPr lang="en-US" dirty="0" smtClean="0"/>
              <a:t>. So what you need to argue is that in an </a:t>
            </a:r>
            <a:r>
              <a:rPr lang="en-US" i="1" dirty="0" smtClean="0"/>
              <a:t>undirected</a:t>
            </a:r>
            <a:r>
              <a:rPr lang="en-US" dirty="0" smtClean="0"/>
              <a:t> graph, there's no way you can get a cross edge. It might help to think of why the can occur in directed graphs, and why you can't have this case in undirected graphs.</a:t>
            </a:r>
          </a:p>
          <a:p>
            <a:endParaRPr lang="en-US" dirty="0"/>
          </a:p>
        </p:txBody>
      </p:sp>
      <p:sp>
        <p:nvSpPr>
          <p:cNvPr id="4" name="Slide Number Placeholder 3"/>
          <p:cNvSpPr>
            <a:spLocks noGrp="1"/>
          </p:cNvSpPr>
          <p:nvPr>
            <p:ph type="sldNum" sz="quarter" idx="10"/>
          </p:nvPr>
        </p:nvSpPr>
        <p:spPr/>
        <p:txBody>
          <a:bodyPr/>
          <a:lstStyle/>
          <a:p>
            <a:pPr>
              <a:defRPr/>
            </a:pPr>
            <a:fld id="{C5F8E266-BF19-4408-89F0-863210557CAA}" type="slidenum">
              <a:rPr lang="en-US" smtClean="0"/>
              <a:pPr>
                <a:defRPr/>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In an undirected acyclic forest, |E| </a:t>
            </a:r>
            <a:r>
              <a:rPr lang="en-US" dirty="0" smtClean="0">
                <a:sym typeface="Symbol" pitchFamily="18" charset="2"/>
              </a:rPr>
              <a:t> |V| - 1 </a:t>
            </a:r>
            <a:endParaRPr lang="en-US" dirty="0" smtClean="0"/>
          </a:p>
          <a:p>
            <a:pPr lvl="1"/>
            <a:r>
              <a:rPr lang="en-US" dirty="0" smtClean="0"/>
              <a:t>So count the edges: if ever see |V| distinct edges, must have seen a back edge along the way</a:t>
            </a:r>
          </a:p>
          <a:p>
            <a:endParaRPr lang="en-US" dirty="0"/>
          </a:p>
        </p:txBody>
      </p:sp>
      <p:sp>
        <p:nvSpPr>
          <p:cNvPr id="4" name="Slide Number Placeholder 3"/>
          <p:cNvSpPr>
            <a:spLocks noGrp="1"/>
          </p:cNvSpPr>
          <p:nvPr>
            <p:ph type="sldNum" sz="quarter" idx="10"/>
          </p:nvPr>
        </p:nvSpPr>
        <p:spPr/>
        <p:txBody>
          <a:bodyPr/>
          <a:lstStyle/>
          <a:p>
            <a:pPr>
              <a:defRPr/>
            </a:pPr>
            <a:fld id="{C5F8E266-BF19-4408-89F0-863210557CAA}" type="slidenum">
              <a:rPr lang="en-US" smtClean="0"/>
              <a:pPr>
                <a:defRPr/>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				         </a:t>
            </a:r>
            <a:fld id="{C787AD5E-F212-4979-B4A9-E0F7FEEB05CD}" type="slidenum">
              <a:rPr lang="en-US"/>
              <a:pPr>
                <a:defRPr/>
              </a:pPr>
              <a:t>‹#›</a:t>
            </a:fld>
            <a:r>
              <a:rPr lang="en-US"/>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				         </a:t>
            </a:r>
            <a:fld id="{668568A8-C438-484A-8390-9795F50B37E7}" type="slidenum">
              <a:rPr lang="en-US"/>
              <a:pPr>
                <a:defRPr/>
              </a:pPr>
              <a:t>‹#›</a:t>
            </a:fld>
            <a:r>
              <a:rPr lang="en-US"/>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				         </a:t>
            </a:r>
            <a:fld id="{769209C5-A99B-4907-8821-F48878BB3ADB}"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				         </a:t>
            </a:r>
            <a:fld id="{CBC7828C-D645-4D27-9500-1B51EB6059BA}" type="slidenum">
              <a:rPr lang="en-US"/>
              <a:pPr>
                <a:defRPr/>
              </a:pPr>
              <a:t>‹#›</a:t>
            </a:fld>
            <a:r>
              <a:rPr lang="en-US"/>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				         </a:t>
            </a:r>
            <a:fld id="{EE40BDB5-7911-462D-87CC-C8F6B2025343}" type="slidenum">
              <a:rPr lang="en-US"/>
              <a:pPr>
                <a:defRPr/>
              </a:pPr>
              <a:t>‹#›</a:t>
            </a:fld>
            <a:r>
              <a:rPr lang="en-US"/>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				         </a:t>
            </a:r>
            <a:fld id="{F79B1615-1081-4ECB-9454-34DD34F89AD7}" type="slidenum">
              <a:rPr lang="en-US"/>
              <a:pPr>
                <a:defRPr/>
              </a:pPr>
              <a:t>‹#›</a:t>
            </a:fld>
            <a:r>
              <a:rPr lang="en-US"/>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				         </a:t>
            </a:r>
            <a:fld id="{E2401DC3-7600-49EE-9D08-61299E5D6514}" type="slidenum">
              <a:rPr lang="en-US"/>
              <a:pPr>
                <a:defRPr/>
              </a:pPr>
              <a:t>‹#›</a:t>
            </a:fld>
            <a:r>
              <a:rPr lang="en-US"/>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				         </a:t>
            </a:r>
            <a:fld id="{1FCB0159-EA82-4DD6-B8C6-16A80C44B173}" type="slidenum">
              <a:rPr lang="en-US"/>
              <a:pPr>
                <a:defRPr/>
              </a:pPr>
              <a:t>‹#›</a:t>
            </a:fld>
            <a:r>
              <a:rPr lang="en-US"/>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				         </a:t>
            </a:r>
            <a:fld id="{66E1278A-6856-42B4-9A28-86A9986FFAC4}" type="slidenum">
              <a:rPr lang="en-US"/>
              <a:pPr>
                <a:defRPr/>
              </a:pPr>
              <a:t>‹#›</a:t>
            </a:fld>
            <a:r>
              <a:rPr lang="en-US"/>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				         </a:t>
            </a:r>
            <a:fld id="{3113C799-1254-4E4D-AF24-EC0C6517BEDC}" type="slidenum">
              <a:rPr lang="en-US"/>
              <a:pPr>
                <a:defRPr/>
              </a:pPr>
              <a:t>‹#›</a:t>
            </a:fld>
            <a:r>
              <a:rPr lang="en-US"/>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				         </a:t>
            </a:r>
            <a:fld id="{A1D289DD-7A4E-4390-9C9D-9581D91BA7C5}" type="slidenum">
              <a:rPr lang="en-US"/>
              <a:pPr>
                <a:defRPr/>
              </a:pPr>
              <a:t>‹#›</a:t>
            </a:fld>
            <a:r>
              <a:rPr lang="en-US"/>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4434" name="Rectangle 2"/>
          <p:cNvSpPr>
            <a:spLocks noGrp="1" noChangeArrowheads="1"/>
          </p:cNvSpPr>
          <p:nvPr>
            <p:ph type="ftr" sz="quarter" idx="3"/>
          </p:nvPr>
        </p:nvSpPr>
        <p:spPr bwMode="auto">
          <a:xfrm>
            <a:off x="457200" y="6553200"/>
            <a:ext cx="82296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1" i="0"/>
            </a:lvl1pPr>
          </a:lstStyle>
          <a:p>
            <a:pPr>
              <a:defRPr/>
            </a:pPr>
            <a:r>
              <a:rPr lang="en-US"/>
              <a:t>				         </a:t>
            </a:r>
            <a:fld id="{582DD111-8DB3-43E0-8EB2-D05A44662438}" type="slidenum">
              <a:rPr lang="en-US"/>
              <a:pPr>
                <a:defRPr/>
              </a:pPr>
              <a:t>‹#›</a:t>
            </a:fld>
            <a:r>
              <a:rPr lang="en-US"/>
              <a:t> 				</a:t>
            </a:r>
          </a:p>
        </p:txBody>
      </p:sp>
      <p:sp>
        <p:nvSpPr>
          <p:cNvPr id="1027" name="Rectangle 3"/>
          <p:cNvSpPr>
            <a:spLocks noGrp="1" noChangeArrowheads="1"/>
          </p:cNvSpPr>
          <p:nvPr>
            <p:ph type="title"/>
          </p:nvPr>
        </p:nvSpPr>
        <p:spPr bwMode="auto">
          <a:xfrm>
            <a:off x="457200" y="228600"/>
            <a:ext cx="8229600" cy="990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524000"/>
            <a:ext cx="82296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14437" name="Rectangle 5"/>
          <p:cNvSpPr>
            <a:spLocks noChangeArrowheads="1"/>
          </p:cNvSpPr>
          <p:nvPr/>
        </p:nvSpPr>
        <p:spPr bwMode="auto">
          <a:xfrm>
            <a:off x="0" y="1371600"/>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a:p>
        </p:txBody>
      </p:sp>
      <p:sp>
        <p:nvSpPr>
          <p:cNvPr id="914438" name="Rectangle 6"/>
          <p:cNvSpPr>
            <a:spLocks noChangeArrowheads="1"/>
          </p:cNvSpPr>
          <p:nvPr/>
        </p:nvSpPr>
        <p:spPr bwMode="auto">
          <a:xfrm>
            <a:off x="4572000" y="1371600"/>
            <a:ext cx="4572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eaLnBrk="0" fontAlgn="base" hangingPunct="0">
        <a:spcBef>
          <a:spcPct val="0"/>
        </a:spcBef>
        <a:spcAft>
          <a:spcPct val="0"/>
        </a:spcAft>
        <a:defRPr sz="4000">
          <a:solidFill>
            <a:schemeClr val="tx2"/>
          </a:solidFill>
          <a:latin typeface="Arial" charset="0"/>
        </a:defRPr>
      </a:lvl6pPr>
      <a:lvl7pPr marL="914400" algn="ctr" rtl="0" eaLnBrk="0" fontAlgn="base" hangingPunct="0">
        <a:spcBef>
          <a:spcPct val="0"/>
        </a:spcBef>
        <a:spcAft>
          <a:spcPct val="0"/>
        </a:spcAft>
        <a:defRPr sz="4000">
          <a:solidFill>
            <a:schemeClr val="tx2"/>
          </a:solidFill>
          <a:latin typeface="Arial" charset="0"/>
        </a:defRPr>
      </a:lvl7pPr>
      <a:lvl8pPr marL="1371600" algn="ctr" rtl="0" eaLnBrk="0" fontAlgn="base" hangingPunct="0">
        <a:spcBef>
          <a:spcPct val="0"/>
        </a:spcBef>
        <a:spcAft>
          <a:spcPct val="0"/>
        </a:spcAft>
        <a:defRPr sz="4000">
          <a:solidFill>
            <a:schemeClr val="tx2"/>
          </a:solidFill>
          <a:latin typeface="Arial" charset="0"/>
        </a:defRPr>
      </a:lvl8pPr>
      <a:lvl9pPr marL="1828800" algn="ctr" rtl="0" eaLnBrk="0" fontAlgn="base" hangingPunct="0">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85000"/>
        <a:buFont typeface="Times New Roman"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2286000"/>
            <a:ext cx="7772400" cy="1143000"/>
          </a:xfrm>
        </p:spPr>
        <p:txBody>
          <a:bodyPr/>
          <a:lstStyle/>
          <a:p>
            <a:r>
              <a:rPr lang="en-US" sz="4400" dirty="0" smtClean="0"/>
              <a:t>CSE </a:t>
            </a:r>
            <a:r>
              <a:rPr lang="en-US" sz="4400" dirty="0" smtClean="0"/>
              <a:t>245</a:t>
            </a:r>
            <a:endParaRPr lang="en-US" sz="4400" dirty="0" smtClean="0"/>
          </a:p>
        </p:txBody>
      </p:sp>
      <p:sp>
        <p:nvSpPr>
          <p:cNvPr id="2052" name="Rectangle 3"/>
          <p:cNvSpPr>
            <a:spLocks noGrp="1" noChangeArrowheads="1"/>
          </p:cNvSpPr>
          <p:nvPr>
            <p:ph type="subTitle" idx="1"/>
          </p:nvPr>
        </p:nvSpPr>
        <p:spPr>
          <a:xfrm>
            <a:off x="914400" y="4114800"/>
            <a:ext cx="7315200" cy="1752600"/>
          </a:xfrm>
        </p:spPr>
        <p:txBody>
          <a:bodyPr/>
          <a:lstStyle/>
          <a:p>
            <a:r>
              <a:rPr lang="en-US" dirty="0" smtClean="0"/>
              <a:t>DFS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a:noFill/>
        </p:spPr>
        <p:txBody>
          <a:bodyPr/>
          <a:lstStyle/>
          <a:p>
            <a:r>
              <a:rPr lang="en-US" smtClean="0"/>
              <a:t>				         </a:t>
            </a:r>
            <a:fld id="{6CE3B42B-F432-4174-9700-D42751694A47}" type="slidenum">
              <a:rPr lang="en-US" smtClean="0"/>
              <a:pPr/>
              <a:t>10</a:t>
            </a:fld>
            <a:r>
              <a:rPr lang="en-US" smtClean="0"/>
              <a:t> 				</a:t>
            </a:r>
          </a:p>
        </p:txBody>
      </p:sp>
      <p:sp>
        <p:nvSpPr>
          <p:cNvPr id="13315" name="Rectangle 2"/>
          <p:cNvSpPr>
            <a:spLocks noGrp="1" noChangeArrowheads="1"/>
          </p:cNvSpPr>
          <p:nvPr>
            <p:ph type="title"/>
          </p:nvPr>
        </p:nvSpPr>
        <p:spPr/>
        <p:txBody>
          <a:bodyPr/>
          <a:lstStyle/>
          <a:p>
            <a:r>
              <a:rPr lang="en-US" smtClean="0"/>
              <a:t>Depth-First Search: The Code</a:t>
            </a:r>
          </a:p>
        </p:txBody>
      </p:sp>
      <p:sp>
        <p:nvSpPr>
          <p:cNvPr id="1331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13317"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1331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331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3320" name="Text Box 6"/>
          <p:cNvSpPr txBox="1">
            <a:spLocks noChangeArrowheads="1"/>
          </p:cNvSpPr>
          <p:nvPr/>
        </p:nvSpPr>
        <p:spPr bwMode="auto">
          <a:xfrm>
            <a:off x="1662113" y="6151563"/>
            <a:ext cx="5762625" cy="457200"/>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Will all vertices eventually be colored black?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a:t>
            </a:r>
            <a:fld id="{BA5AA2EA-23FC-41B0-ADB5-B40643F0186A}" type="slidenum">
              <a:rPr lang="en-US" smtClean="0"/>
              <a:pPr/>
              <a:t>11</a:t>
            </a:fld>
            <a:r>
              <a:rPr lang="en-US" smtClean="0"/>
              <a:t> 				</a:t>
            </a:r>
          </a:p>
        </p:txBody>
      </p:sp>
      <p:sp>
        <p:nvSpPr>
          <p:cNvPr id="14339" name="Rectangle 2"/>
          <p:cNvSpPr>
            <a:spLocks noGrp="1" noChangeArrowheads="1"/>
          </p:cNvSpPr>
          <p:nvPr>
            <p:ph type="title"/>
          </p:nvPr>
        </p:nvSpPr>
        <p:spPr/>
        <p:txBody>
          <a:bodyPr/>
          <a:lstStyle/>
          <a:p>
            <a:r>
              <a:rPr lang="en-US" smtClean="0"/>
              <a:t>DFS Example</a:t>
            </a:r>
          </a:p>
        </p:txBody>
      </p:sp>
      <p:sp>
        <p:nvSpPr>
          <p:cNvPr id="14340" name="Oval 3"/>
          <p:cNvSpPr>
            <a:spLocks noChangeArrowheads="1"/>
          </p:cNvSpPr>
          <p:nvPr/>
        </p:nvSpPr>
        <p:spPr bwMode="auto">
          <a:xfrm>
            <a:off x="1524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1"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4"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5"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6" name="Oval 9"/>
          <p:cNvSpPr>
            <a:spLocks noChangeArrowheads="1"/>
          </p:cNvSpPr>
          <p:nvPr/>
        </p:nvSpPr>
        <p:spPr bwMode="auto">
          <a:xfrm>
            <a:off x="228600" y="3505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7"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cxnSp>
        <p:nvCxnSpPr>
          <p:cNvPr id="14348" name="AutoShape 11"/>
          <p:cNvCxnSpPr>
            <a:cxnSpLocks noChangeShapeType="1"/>
            <a:stCxn id="14340" idx="3"/>
            <a:endCxn id="14346"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p:spPr>
      </p:cxnSp>
      <p:cxnSp>
        <p:nvCxnSpPr>
          <p:cNvPr id="14349" name="AutoShape 12"/>
          <p:cNvCxnSpPr>
            <a:cxnSpLocks noChangeShapeType="1"/>
            <a:stCxn id="14346" idx="5"/>
            <a:endCxn id="14345"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4350" name="AutoShape 13"/>
          <p:cNvCxnSpPr>
            <a:cxnSpLocks noChangeShapeType="1"/>
            <a:stCxn id="14346" idx="6"/>
            <a:endCxn id="14344"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4351" name="AutoShape 14"/>
          <p:cNvCxnSpPr>
            <a:cxnSpLocks noChangeShapeType="1"/>
            <a:stCxn id="14344" idx="2"/>
            <a:endCxn id="1434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4352" name="AutoShape 15"/>
          <p:cNvCxnSpPr>
            <a:cxnSpLocks noChangeShapeType="1"/>
            <a:stCxn id="14345" idx="0"/>
            <a:endCxn id="1434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4353" name="AutoShape 16"/>
          <p:cNvCxnSpPr>
            <a:cxnSpLocks noChangeShapeType="1"/>
            <a:stCxn id="14340" idx="5"/>
            <a:endCxn id="1434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4354" name="AutoShape 17"/>
          <p:cNvCxnSpPr>
            <a:cxnSpLocks noChangeShapeType="1"/>
            <a:stCxn id="14341" idx="4"/>
            <a:endCxn id="1434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4355" name="AutoShape 18"/>
          <p:cNvCxnSpPr>
            <a:cxnSpLocks noChangeShapeType="1"/>
            <a:stCxn id="14340" idx="6"/>
            <a:endCxn id="14341"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4356" name="AutoShape 19"/>
          <p:cNvCxnSpPr>
            <a:cxnSpLocks noChangeShapeType="1"/>
            <a:stCxn id="14342" idx="2"/>
            <a:endCxn id="1434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4357" name="AutoShape 20"/>
          <p:cNvCxnSpPr>
            <a:cxnSpLocks noChangeShapeType="1"/>
            <a:stCxn id="14341" idx="5"/>
            <a:endCxn id="14347"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4358" name="AutoShape 21"/>
          <p:cNvCxnSpPr>
            <a:cxnSpLocks noChangeShapeType="1"/>
            <a:stCxn id="14342" idx="3"/>
            <a:endCxn id="1434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4359" name="AutoShape 22"/>
          <p:cNvCxnSpPr>
            <a:cxnSpLocks noChangeShapeType="1"/>
            <a:stCxn id="14342" idx="4"/>
            <a:endCxn id="1434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4360" name="AutoShape 23"/>
          <p:cNvCxnSpPr>
            <a:cxnSpLocks noChangeShapeType="1"/>
            <a:stCxn id="14343" idx="2"/>
            <a:endCxn id="1434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4361" name="AutoShape 24"/>
          <p:cNvCxnSpPr>
            <a:cxnSpLocks noChangeShapeType="1"/>
            <a:stCxn id="14347" idx="3"/>
            <a:endCxn id="1434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436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436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grpSp>
        <p:nvGrpSpPr>
          <p:cNvPr id="14364" name="Group 35"/>
          <p:cNvGrpSpPr>
            <a:grpSpLocks/>
          </p:cNvGrpSpPr>
          <p:nvPr/>
        </p:nvGrpSpPr>
        <p:grpSpPr bwMode="auto">
          <a:xfrm>
            <a:off x="533400" y="1905000"/>
            <a:ext cx="7100888" cy="3889375"/>
            <a:chOff x="533400" y="1905000"/>
            <a:chExt cx="7101348" cy="3888660"/>
          </a:xfrm>
        </p:grpSpPr>
        <p:sp>
          <p:nvSpPr>
            <p:cNvPr id="14365" name="Rectangle 27"/>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4366" name="Rectangle 28"/>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4367" name="Rectangle 29"/>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4368" name="Rectangle 30"/>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4369" name="Rectangle 31"/>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4370" name="Rectangle 32"/>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4371" name="Rectangle 33"/>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4372" name="Rectangle 34"/>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a:t>
            </a:r>
            <a:fld id="{B205F3E3-691A-4260-A164-FBFBE0A7225F}" type="slidenum">
              <a:rPr lang="en-US" smtClean="0"/>
              <a:pPr/>
              <a:t>12</a:t>
            </a:fld>
            <a:r>
              <a:rPr lang="en-US" smtClean="0"/>
              <a:t> 				</a:t>
            </a:r>
          </a:p>
        </p:txBody>
      </p:sp>
      <p:sp>
        <p:nvSpPr>
          <p:cNvPr id="15363" name="Rectangle 2"/>
          <p:cNvSpPr>
            <a:spLocks noGrp="1" noChangeArrowheads="1"/>
          </p:cNvSpPr>
          <p:nvPr>
            <p:ph type="title"/>
          </p:nvPr>
        </p:nvSpPr>
        <p:spPr/>
        <p:txBody>
          <a:bodyPr/>
          <a:lstStyle/>
          <a:p>
            <a:r>
              <a:rPr lang="en-US" smtClean="0"/>
              <a:t>DFS Example</a:t>
            </a:r>
          </a:p>
        </p:txBody>
      </p:sp>
      <p:sp>
        <p:nvSpPr>
          <p:cNvPr id="1536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dirty="0">
                <a:solidFill>
                  <a:schemeClr val="accent1"/>
                </a:solidFill>
                <a:latin typeface="Courier New" pitchFamily="49" charset="0"/>
              </a:rPr>
              <a:t>1 |  </a:t>
            </a:r>
          </a:p>
        </p:txBody>
      </p:sp>
      <p:sp>
        <p:nvSpPr>
          <p:cNvPr id="15365"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8"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9"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70" name="Oval 9"/>
          <p:cNvSpPr>
            <a:spLocks noChangeArrowheads="1"/>
          </p:cNvSpPr>
          <p:nvPr/>
        </p:nvSpPr>
        <p:spPr bwMode="auto">
          <a:xfrm>
            <a:off x="228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71"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5372" name="AutoShape 11"/>
          <p:cNvCxnSpPr>
            <a:cxnSpLocks noChangeShapeType="1"/>
            <a:stCxn id="15364" idx="3"/>
            <a:endCxn id="15370"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p:spPr>
      </p:cxnSp>
      <p:cxnSp>
        <p:nvCxnSpPr>
          <p:cNvPr id="15373" name="AutoShape 12"/>
          <p:cNvCxnSpPr>
            <a:cxnSpLocks noChangeShapeType="1"/>
            <a:stCxn id="15370" idx="5"/>
            <a:endCxn id="15369"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5374" name="AutoShape 13"/>
          <p:cNvCxnSpPr>
            <a:cxnSpLocks noChangeShapeType="1"/>
            <a:stCxn id="15370" idx="6"/>
            <a:endCxn id="15368"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5375" name="AutoShape 14"/>
          <p:cNvCxnSpPr>
            <a:cxnSpLocks noChangeShapeType="1"/>
            <a:stCxn id="15368" idx="2"/>
            <a:endCxn id="1536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5376" name="AutoShape 15"/>
          <p:cNvCxnSpPr>
            <a:cxnSpLocks noChangeShapeType="1"/>
            <a:stCxn id="15369" idx="0"/>
            <a:endCxn id="1536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5377" name="AutoShape 16"/>
          <p:cNvCxnSpPr>
            <a:cxnSpLocks noChangeShapeType="1"/>
            <a:stCxn id="15364" idx="5"/>
            <a:endCxn id="1536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5378" name="AutoShape 17"/>
          <p:cNvCxnSpPr>
            <a:cxnSpLocks noChangeShapeType="1"/>
            <a:stCxn id="15365" idx="4"/>
            <a:endCxn id="1536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5379" name="AutoShape 18"/>
          <p:cNvCxnSpPr>
            <a:cxnSpLocks noChangeShapeType="1"/>
            <a:stCxn id="15364" idx="6"/>
            <a:endCxn id="15365"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5380" name="AutoShape 19"/>
          <p:cNvCxnSpPr>
            <a:cxnSpLocks noChangeShapeType="1"/>
            <a:stCxn id="15366" idx="2"/>
            <a:endCxn id="1536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5381" name="AutoShape 20"/>
          <p:cNvCxnSpPr>
            <a:cxnSpLocks noChangeShapeType="1"/>
            <a:stCxn id="15365" idx="5"/>
            <a:endCxn id="15371"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5382" name="AutoShape 21"/>
          <p:cNvCxnSpPr>
            <a:cxnSpLocks noChangeShapeType="1"/>
            <a:stCxn id="15366" idx="3"/>
            <a:endCxn id="1537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5383" name="AutoShape 22"/>
          <p:cNvCxnSpPr>
            <a:cxnSpLocks noChangeShapeType="1"/>
            <a:stCxn id="15366" idx="4"/>
            <a:endCxn id="1536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5384" name="AutoShape 23"/>
          <p:cNvCxnSpPr>
            <a:cxnSpLocks noChangeShapeType="1"/>
            <a:stCxn id="15367" idx="2"/>
            <a:endCxn id="1536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5385" name="AutoShape 24"/>
          <p:cNvCxnSpPr>
            <a:cxnSpLocks noChangeShapeType="1"/>
            <a:stCxn id="15371" idx="3"/>
            <a:endCxn id="1536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538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538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538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15389" name="Group 28"/>
          <p:cNvGrpSpPr>
            <a:grpSpLocks/>
          </p:cNvGrpSpPr>
          <p:nvPr/>
        </p:nvGrpSpPr>
        <p:grpSpPr bwMode="auto">
          <a:xfrm>
            <a:off x="533400" y="1905000"/>
            <a:ext cx="7100888" cy="3889375"/>
            <a:chOff x="533400" y="1905000"/>
            <a:chExt cx="7101348" cy="3888660"/>
          </a:xfrm>
        </p:grpSpPr>
        <p:sp>
          <p:nvSpPr>
            <p:cNvPr id="1539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539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539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539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539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539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539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539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				         </a:t>
            </a:r>
            <a:fld id="{F804A019-3EC7-4D3E-9A7A-D75A51DC5F2B}" type="slidenum">
              <a:rPr lang="en-US" smtClean="0"/>
              <a:pPr/>
              <a:t>13</a:t>
            </a:fld>
            <a:r>
              <a:rPr lang="en-US" smtClean="0"/>
              <a:t> 				</a:t>
            </a:r>
          </a:p>
        </p:txBody>
      </p:sp>
      <p:sp>
        <p:nvSpPr>
          <p:cNvPr id="16387" name="Rectangle 2"/>
          <p:cNvSpPr>
            <a:spLocks noGrp="1" noChangeArrowheads="1"/>
          </p:cNvSpPr>
          <p:nvPr>
            <p:ph type="title"/>
          </p:nvPr>
        </p:nvSpPr>
        <p:spPr/>
        <p:txBody>
          <a:bodyPr/>
          <a:lstStyle/>
          <a:p>
            <a:r>
              <a:rPr lang="en-US" smtClean="0"/>
              <a:t>DFS Example</a:t>
            </a:r>
          </a:p>
        </p:txBody>
      </p:sp>
      <p:sp>
        <p:nvSpPr>
          <p:cNvPr id="16388"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6389"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2"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3"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4"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6395"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6396" name="AutoShape 11"/>
          <p:cNvCxnSpPr>
            <a:cxnSpLocks noChangeShapeType="1"/>
            <a:stCxn id="16388" idx="3"/>
            <a:endCxn id="1639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6397" name="AutoShape 12"/>
          <p:cNvCxnSpPr>
            <a:cxnSpLocks noChangeShapeType="1"/>
            <a:stCxn id="16394" idx="5"/>
            <a:endCxn id="16393"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6398" name="AutoShape 13"/>
          <p:cNvCxnSpPr>
            <a:cxnSpLocks noChangeShapeType="1"/>
            <a:stCxn id="16394" idx="6"/>
            <a:endCxn id="16392"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6399" name="AutoShape 14"/>
          <p:cNvCxnSpPr>
            <a:cxnSpLocks noChangeShapeType="1"/>
            <a:stCxn id="16392" idx="2"/>
            <a:endCxn id="1639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6400" name="AutoShape 15"/>
          <p:cNvCxnSpPr>
            <a:cxnSpLocks noChangeShapeType="1"/>
            <a:stCxn id="16393" idx="0"/>
            <a:endCxn id="1638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6401" name="AutoShape 16"/>
          <p:cNvCxnSpPr>
            <a:cxnSpLocks noChangeShapeType="1"/>
            <a:stCxn id="16388" idx="5"/>
            <a:endCxn id="1639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6402" name="AutoShape 17"/>
          <p:cNvCxnSpPr>
            <a:cxnSpLocks noChangeShapeType="1"/>
            <a:stCxn id="16389" idx="4"/>
            <a:endCxn id="1639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6403" name="AutoShape 18"/>
          <p:cNvCxnSpPr>
            <a:cxnSpLocks noChangeShapeType="1"/>
            <a:stCxn id="16388" idx="6"/>
            <a:endCxn id="16389"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6404" name="AutoShape 19"/>
          <p:cNvCxnSpPr>
            <a:cxnSpLocks noChangeShapeType="1"/>
            <a:stCxn id="16390" idx="2"/>
            <a:endCxn id="1638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6405" name="AutoShape 20"/>
          <p:cNvCxnSpPr>
            <a:cxnSpLocks noChangeShapeType="1"/>
            <a:stCxn id="16389" idx="5"/>
            <a:endCxn id="16395"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6406" name="AutoShape 21"/>
          <p:cNvCxnSpPr>
            <a:cxnSpLocks noChangeShapeType="1"/>
            <a:stCxn id="16390" idx="3"/>
            <a:endCxn id="1639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6407" name="AutoShape 22"/>
          <p:cNvCxnSpPr>
            <a:cxnSpLocks noChangeShapeType="1"/>
            <a:stCxn id="16390" idx="4"/>
            <a:endCxn id="1639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6408" name="AutoShape 23"/>
          <p:cNvCxnSpPr>
            <a:cxnSpLocks noChangeShapeType="1"/>
            <a:stCxn id="16391" idx="2"/>
            <a:endCxn id="1639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6409" name="AutoShape 24"/>
          <p:cNvCxnSpPr>
            <a:cxnSpLocks noChangeShapeType="1"/>
            <a:stCxn id="16395" idx="3"/>
            <a:endCxn id="1639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641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641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641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16413" name="Group 28"/>
          <p:cNvGrpSpPr>
            <a:grpSpLocks/>
          </p:cNvGrpSpPr>
          <p:nvPr/>
        </p:nvGrpSpPr>
        <p:grpSpPr bwMode="auto">
          <a:xfrm>
            <a:off x="533400" y="1905000"/>
            <a:ext cx="7100888" cy="3889375"/>
            <a:chOff x="533400" y="1905000"/>
            <a:chExt cx="7101348" cy="3888660"/>
          </a:xfrm>
        </p:grpSpPr>
        <p:sp>
          <p:nvSpPr>
            <p:cNvPr id="1641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641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641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641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641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641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642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642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a:t>
            </a:r>
            <a:fld id="{985273B6-4CA9-4305-8EA0-DA9AD480E15B}" type="slidenum">
              <a:rPr lang="en-US" smtClean="0"/>
              <a:pPr/>
              <a:t>14</a:t>
            </a:fld>
            <a:r>
              <a:rPr lang="en-US" smtClean="0"/>
              <a:t> 				</a:t>
            </a:r>
          </a:p>
        </p:txBody>
      </p:sp>
      <p:sp>
        <p:nvSpPr>
          <p:cNvPr id="17411" name="Rectangle 2"/>
          <p:cNvSpPr>
            <a:spLocks noGrp="1" noChangeArrowheads="1"/>
          </p:cNvSpPr>
          <p:nvPr>
            <p:ph type="title"/>
          </p:nvPr>
        </p:nvSpPr>
        <p:spPr/>
        <p:txBody>
          <a:bodyPr/>
          <a:lstStyle/>
          <a:p>
            <a:r>
              <a:rPr lang="en-US" smtClean="0"/>
              <a:t>DFS Example</a:t>
            </a:r>
          </a:p>
        </p:txBody>
      </p:sp>
      <p:sp>
        <p:nvSpPr>
          <p:cNvPr id="17412"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7413"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4"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6"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7" name="Oval 8"/>
          <p:cNvSpPr>
            <a:spLocks noChangeArrowheads="1"/>
          </p:cNvSpPr>
          <p:nvPr/>
        </p:nvSpPr>
        <p:spPr bwMode="auto">
          <a:xfrm>
            <a:off x="1524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a:t>
            </a:r>
          </a:p>
        </p:txBody>
      </p:sp>
      <p:sp>
        <p:nvSpPr>
          <p:cNvPr id="17418"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7419"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7420" name="AutoShape 11"/>
          <p:cNvCxnSpPr>
            <a:cxnSpLocks noChangeShapeType="1"/>
            <a:stCxn id="17412" idx="3"/>
            <a:endCxn id="1741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7421" name="AutoShape 12"/>
          <p:cNvCxnSpPr>
            <a:cxnSpLocks noChangeShapeType="1"/>
            <a:stCxn id="17418" idx="5"/>
            <a:endCxn id="1741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7422" name="AutoShape 13"/>
          <p:cNvCxnSpPr>
            <a:cxnSpLocks noChangeShapeType="1"/>
            <a:stCxn id="17418" idx="6"/>
            <a:endCxn id="17416"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7423" name="AutoShape 14"/>
          <p:cNvCxnSpPr>
            <a:cxnSpLocks noChangeShapeType="1"/>
            <a:stCxn id="17416" idx="2"/>
            <a:endCxn id="1741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7424" name="AutoShape 15"/>
          <p:cNvCxnSpPr>
            <a:cxnSpLocks noChangeShapeType="1"/>
            <a:stCxn id="17417" idx="0"/>
            <a:endCxn id="1741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7425" name="AutoShape 16"/>
          <p:cNvCxnSpPr>
            <a:cxnSpLocks noChangeShapeType="1"/>
            <a:stCxn id="17412" idx="5"/>
            <a:endCxn id="1741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7426" name="AutoShape 17"/>
          <p:cNvCxnSpPr>
            <a:cxnSpLocks noChangeShapeType="1"/>
            <a:stCxn id="17413" idx="4"/>
            <a:endCxn id="1741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7427" name="AutoShape 18"/>
          <p:cNvCxnSpPr>
            <a:cxnSpLocks noChangeShapeType="1"/>
            <a:stCxn id="17412" idx="6"/>
            <a:endCxn id="17413"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7428" name="AutoShape 19"/>
          <p:cNvCxnSpPr>
            <a:cxnSpLocks noChangeShapeType="1"/>
            <a:stCxn id="17414" idx="2"/>
            <a:endCxn id="1741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7429" name="AutoShape 20"/>
          <p:cNvCxnSpPr>
            <a:cxnSpLocks noChangeShapeType="1"/>
            <a:stCxn id="17413" idx="5"/>
            <a:endCxn id="17419"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7430" name="AutoShape 21"/>
          <p:cNvCxnSpPr>
            <a:cxnSpLocks noChangeShapeType="1"/>
            <a:stCxn id="17414" idx="3"/>
            <a:endCxn id="1741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7431" name="AutoShape 22"/>
          <p:cNvCxnSpPr>
            <a:cxnSpLocks noChangeShapeType="1"/>
            <a:stCxn id="17414" idx="4"/>
            <a:endCxn id="1741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7432" name="AutoShape 23"/>
          <p:cNvCxnSpPr>
            <a:cxnSpLocks noChangeShapeType="1"/>
            <a:stCxn id="17415" idx="2"/>
            <a:endCxn id="1741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7433" name="AutoShape 24"/>
          <p:cNvCxnSpPr>
            <a:cxnSpLocks noChangeShapeType="1"/>
            <a:stCxn id="17419" idx="3"/>
            <a:endCxn id="1741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743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743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743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17437" name="Group 28"/>
          <p:cNvGrpSpPr>
            <a:grpSpLocks/>
          </p:cNvGrpSpPr>
          <p:nvPr/>
        </p:nvGrpSpPr>
        <p:grpSpPr bwMode="auto">
          <a:xfrm>
            <a:off x="533400" y="1905000"/>
            <a:ext cx="7100888" cy="3889375"/>
            <a:chOff x="533400" y="1905000"/>
            <a:chExt cx="7101348" cy="3888660"/>
          </a:xfrm>
        </p:grpSpPr>
        <p:sp>
          <p:nvSpPr>
            <p:cNvPr id="1743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743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744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744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744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744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744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744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a:t>
            </a:r>
            <a:fld id="{A422A812-D171-4E6C-BA0D-A1892FF58A71}" type="slidenum">
              <a:rPr lang="en-US" smtClean="0"/>
              <a:pPr/>
              <a:t>15</a:t>
            </a:fld>
            <a:r>
              <a:rPr lang="en-US" smtClean="0"/>
              <a:t> 				</a:t>
            </a:r>
          </a:p>
        </p:txBody>
      </p:sp>
      <p:sp>
        <p:nvSpPr>
          <p:cNvPr id="18435" name="Rectangle 2"/>
          <p:cNvSpPr>
            <a:spLocks noGrp="1" noChangeArrowheads="1"/>
          </p:cNvSpPr>
          <p:nvPr>
            <p:ph type="title"/>
          </p:nvPr>
        </p:nvSpPr>
        <p:spPr/>
        <p:txBody>
          <a:bodyPr/>
          <a:lstStyle/>
          <a:p>
            <a:r>
              <a:rPr lang="en-US" smtClean="0"/>
              <a:t>DFS Example</a:t>
            </a:r>
          </a:p>
        </p:txBody>
      </p:sp>
      <p:sp>
        <p:nvSpPr>
          <p:cNvPr id="18436"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8437"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38"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39"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40"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4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18442"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8443"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8444" name="AutoShape 11"/>
          <p:cNvCxnSpPr>
            <a:cxnSpLocks noChangeShapeType="1"/>
            <a:stCxn id="18436" idx="3"/>
            <a:endCxn id="1844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8445" name="AutoShape 12"/>
          <p:cNvCxnSpPr>
            <a:cxnSpLocks noChangeShapeType="1"/>
            <a:stCxn id="18442" idx="5"/>
            <a:endCxn id="1844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8446" name="AutoShape 13"/>
          <p:cNvCxnSpPr>
            <a:cxnSpLocks noChangeShapeType="1"/>
            <a:stCxn id="18442" idx="6"/>
            <a:endCxn id="18440"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8447" name="AutoShape 14"/>
          <p:cNvCxnSpPr>
            <a:cxnSpLocks noChangeShapeType="1"/>
            <a:stCxn id="18440" idx="2"/>
            <a:endCxn id="1844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8448" name="AutoShape 15"/>
          <p:cNvCxnSpPr>
            <a:cxnSpLocks noChangeShapeType="1"/>
            <a:stCxn id="18441" idx="0"/>
            <a:endCxn id="1843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8449" name="AutoShape 16"/>
          <p:cNvCxnSpPr>
            <a:cxnSpLocks noChangeShapeType="1"/>
            <a:stCxn id="18436" idx="5"/>
            <a:endCxn id="1844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8450" name="AutoShape 17"/>
          <p:cNvCxnSpPr>
            <a:cxnSpLocks noChangeShapeType="1"/>
            <a:stCxn id="18437" idx="4"/>
            <a:endCxn id="1844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8451" name="AutoShape 18"/>
          <p:cNvCxnSpPr>
            <a:cxnSpLocks noChangeShapeType="1"/>
            <a:stCxn id="18436" idx="6"/>
            <a:endCxn id="18437"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8452" name="AutoShape 19"/>
          <p:cNvCxnSpPr>
            <a:cxnSpLocks noChangeShapeType="1"/>
            <a:stCxn id="18438" idx="2"/>
            <a:endCxn id="1843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8453" name="AutoShape 20"/>
          <p:cNvCxnSpPr>
            <a:cxnSpLocks noChangeShapeType="1"/>
            <a:stCxn id="18437" idx="5"/>
            <a:endCxn id="18443"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8454" name="AutoShape 21"/>
          <p:cNvCxnSpPr>
            <a:cxnSpLocks noChangeShapeType="1"/>
            <a:stCxn id="18438" idx="3"/>
            <a:endCxn id="1844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8455" name="AutoShape 22"/>
          <p:cNvCxnSpPr>
            <a:cxnSpLocks noChangeShapeType="1"/>
            <a:stCxn id="18438" idx="4"/>
            <a:endCxn id="18439"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8456" name="AutoShape 23"/>
          <p:cNvCxnSpPr>
            <a:cxnSpLocks noChangeShapeType="1"/>
            <a:stCxn id="18439" idx="2"/>
            <a:endCxn id="1844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8457" name="AutoShape 24"/>
          <p:cNvCxnSpPr>
            <a:cxnSpLocks noChangeShapeType="1"/>
            <a:stCxn id="18443" idx="3"/>
            <a:endCxn id="1844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845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845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846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18461" name="Group 28"/>
          <p:cNvGrpSpPr>
            <a:grpSpLocks/>
          </p:cNvGrpSpPr>
          <p:nvPr/>
        </p:nvGrpSpPr>
        <p:grpSpPr bwMode="auto">
          <a:xfrm>
            <a:off x="533400" y="1905000"/>
            <a:ext cx="7100888" cy="3889375"/>
            <a:chOff x="533400" y="1905000"/>
            <a:chExt cx="7101348" cy="3888660"/>
          </a:xfrm>
        </p:grpSpPr>
        <p:sp>
          <p:nvSpPr>
            <p:cNvPr id="18462"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8463"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8464"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8465"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8466"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8467"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8468"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8469"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a:t>
            </a:r>
            <a:fld id="{86C8E8D2-EFF2-46F3-A950-E360E9D10E56}" type="slidenum">
              <a:rPr lang="en-US" smtClean="0"/>
              <a:pPr/>
              <a:t>16</a:t>
            </a:fld>
            <a:r>
              <a:rPr lang="en-US" smtClean="0"/>
              <a:t> 				</a:t>
            </a:r>
          </a:p>
        </p:txBody>
      </p:sp>
      <p:sp>
        <p:nvSpPr>
          <p:cNvPr id="19459" name="Rectangle 2"/>
          <p:cNvSpPr>
            <a:spLocks noGrp="1" noChangeArrowheads="1"/>
          </p:cNvSpPr>
          <p:nvPr>
            <p:ph type="title"/>
          </p:nvPr>
        </p:nvSpPr>
        <p:spPr/>
        <p:txBody>
          <a:bodyPr/>
          <a:lstStyle/>
          <a:p>
            <a:r>
              <a:rPr lang="en-US" smtClean="0"/>
              <a:t>DFS Example</a:t>
            </a:r>
          </a:p>
        </p:txBody>
      </p:sp>
      <p:sp>
        <p:nvSpPr>
          <p:cNvPr id="19460"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9461"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4" name="Oval 7"/>
          <p:cNvSpPr>
            <a:spLocks noChangeArrowheads="1"/>
          </p:cNvSpPr>
          <p:nvPr/>
        </p:nvSpPr>
        <p:spPr bwMode="auto">
          <a:xfrm>
            <a:off x="4191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a:t>
            </a:r>
          </a:p>
        </p:txBody>
      </p:sp>
      <p:sp>
        <p:nvSpPr>
          <p:cNvPr id="1946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19466"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9467"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9468" name="AutoShape 11"/>
          <p:cNvCxnSpPr>
            <a:cxnSpLocks noChangeShapeType="1"/>
            <a:stCxn id="19460" idx="3"/>
            <a:endCxn id="1946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9469" name="AutoShape 12"/>
          <p:cNvCxnSpPr>
            <a:cxnSpLocks noChangeShapeType="1"/>
            <a:stCxn id="19466" idx="5"/>
            <a:endCxn id="1946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9470" name="AutoShape 13"/>
          <p:cNvCxnSpPr>
            <a:cxnSpLocks noChangeShapeType="1"/>
            <a:stCxn id="19466" idx="6"/>
            <a:endCxn id="1946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19471" name="AutoShape 14"/>
          <p:cNvCxnSpPr>
            <a:cxnSpLocks noChangeShapeType="1"/>
            <a:stCxn id="19464" idx="2"/>
            <a:endCxn id="1946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9472" name="AutoShape 15"/>
          <p:cNvCxnSpPr>
            <a:cxnSpLocks noChangeShapeType="1"/>
            <a:stCxn id="19465" idx="0"/>
            <a:endCxn id="1946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9473" name="AutoShape 16"/>
          <p:cNvCxnSpPr>
            <a:cxnSpLocks noChangeShapeType="1"/>
            <a:stCxn id="19460" idx="5"/>
            <a:endCxn id="1946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9474" name="AutoShape 17"/>
          <p:cNvCxnSpPr>
            <a:cxnSpLocks noChangeShapeType="1"/>
            <a:stCxn id="19461" idx="4"/>
            <a:endCxn id="1946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9475" name="AutoShape 18"/>
          <p:cNvCxnSpPr>
            <a:cxnSpLocks noChangeShapeType="1"/>
            <a:stCxn id="19460" idx="6"/>
            <a:endCxn id="19461"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9476" name="AutoShape 19"/>
          <p:cNvCxnSpPr>
            <a:cxnSpLocks noChangeShapeType="1"/>
            <a:stCxn id="19462" idx="2"/>
            <a:endCxn id="1946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9477" name="AutoShape 20"/>
          <p:cNvCxnSpPr>
            <a:cxnSpLocks noChangeShapeType="1"/>
            <a:stCxn id="19461" idx="5"/>
            <a:endCxn id="19467"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9478" name="AutoShape 21"/>
          <p:cNvCxnSpPr>
            <a:cxnSpLocks noChangeShapeType="1"/>
            <a:stCxn id="19462" idx="3"/>
            <a:endCxn id="1946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9479" name="AutoShape 22"/>
          <p:cNvCxnSpPr>
            <a:cxnSpLocks noChangeShapeType="1"/>
            <a:stCxn id="19462" idx="4"/>
            <a:endCxn id="1946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9480" name="AutoShape 23"/>
          <p:cNvCxnSpPr>
            <a:cxnSpLocks noChangeShapeType="1"/>
            <a:stCxn id="19463" idx="2"/>
            <a:endCxn id="1946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9481" name="AutoShape 24"/>
          <p:cNvCxnSpPr>
            <a:cxnSpLocks noChangeShapeType="1"/>
            <a:stCxn id="19467" idx="3"/>
            <a:endCxn id="1946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948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948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948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19485" name="Group 28"/>
          <p:cNvGrpSpPr>
            <a:grpSpLocks/>
          </p:cNvGrpSpPr>
          <p:nvPr/>
        </p:nvGrpSpPr>
        <p:grpSpPr bwMode="auto">
          <a:xfrm>
            <a:off x="533400" y="1905000"/>
            <a:ext cx="7100888" cy="3889375"/>
            <a:chOff x="533400" y="1905000"/>
            <a:chExt cx="7101348" cy="3888660"/>
          </a:xfrm>
        </p:grpSpPr>
        <p:sp>
          <p:nvSpPr>
            <p:cNvPr id="1948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948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948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948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949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949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949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949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a:t>
            </a:r>
            <a:fld id="{D3F3F064-1B34-4AB3-AA51-E75BDFB923EC}" type="slidenum">
              <a:rPr lang="en-US" smtClean="0"/>
              <a:pPr/>
              <a:t>17</a:t>
            </a:fld>
            <a:r>
              <a:rPr lang="en-US" smtClean="0"/>
              <a:t> 				</a:t>
            </a:r>
          </a:p>
        </p:txBody>
      </p:sp>
      <p:sp>
        <p:nvSpPr>
          <p:cNvPr id="20483" name="Rectangle 2"/>
          <p:cNvSpPr>
            <a:spLocks noGrp="1" noChangeArrowheads="1"/>
          </p:cNvSpPr>
          <p:nvPr>
            <p:ph type="title"/>
          </p:nvPr>
        </p:nvSpPr>
        <p:spPr/>
        <p:txBody>
          <a:bodyPr/>
          <a:lstStyle/>
          <a:p>
            <a:r>
              <a:rPr lang="en-US" smtClean="0"/>
              <a:t>DFS Example</a:t>
            </a:r>
          </a:p>
        </p:txBody>
      </p:sp>
      <p:sp>
        <p:nvSpPr>
          <p:cNvPr id="2048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0485"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5 | 6</a:t>
            </a:r>
          </a:p>
        </p:txBody>
      </p:sp>
      <p:sp>
        <p:nvSpPr>
          <p:cNvPr id="2048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20490"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20491"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0492" name="AutoShape 11"/>
          <p:cNvCxnSpPr>
            <a:cxnSpLocks noChangeShapeType="1"/>
            <a:stCxn id="20484" idx="3"/>
            <a:endCxn id="2049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0493" name="AutoShape 12"/>
          <p:cNvCxnSpPr>
            <a:cxnSpLocks noChangeShapeType="1"/>
            <a:stCxn id="20490" idx="5"/>
            <a:endCxn id="2048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0494" name="AutoShape 13"/>
          <p:cNvCxnSpPr>
            <a:cxnSpLocks noChangeShapeType="1"/>
            <a:stCxn id="20490" idx="6"/>
            <a:endCxn id="2048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0495" name="AutoShape 14"/>
          <p:cNvCxnSpPr>
            <a:cxnSpLocks noChangeShapeType="1"/>
            <a:stCxn id="20488" idx="2"/>
            <a:endCxn id="2048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0496" name="AutoShape 15"/>
          <p:cNvCxnSpPr>
            <a:cxnSpLocks noChangeShapeType="1"/>
            <a:stCxn id="20489" idx="0"/>
            <a:endCxn id="2048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0497" name="AutoShape 16"/>
          <p:cNvCxnSpPr>
            <a:cxnSpLocks noChangeShapeType="1"/>
            <a:stCxn id="20484" idx="5"/>
            <a:endCxn id="2048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0498" name="AutoShape 17"/>
          <p:cNvCxnSpPr>
            <a:cxnSpLocks noChangeShapeType="1"/>
            <a:stCxn id="20485" idx="4"/>
            <a:endCxn id="2048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0499" name="AutoShape 18"/>
          <p:cNvCxnSpPr>
            <a:cxnSpLocks noChangeShapeType="1"/>
            <a:stCxn id="20484" idx="6"/>
            <a:endCxn id="20485"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20500" name="AutoShape 19"/>
          <p:cNvCxnSpPr>
            <a:cxnSpLocks noChangeShapeType="1"/>
            <a:stCxn id="20486" idx="2"/>
            <a:endCxn id="2048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0501" name="AutoShape 20"/>
          <p:cNvCxnSpPr>
            <a:cxnSpLocks noChangeShapeType="1"/>
            <a:stCxn id="20485" idx="5"/>
            <a:endCxn id="20491"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0502" name="AutoShape 21"/>
          <p:cNvCxnSpPr>
            <a:cxnSpLocks noChangeShapeType="1"/>
            <a:stCxn id="20486" idx="3"/>
            <a:endCxn id="2049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0503" name="AutoShape 22"/>
          <p:cNvCxnSpPr>
            <a:cxnSpLocks noChangeShapeType="1"/>
            <a:stCxn id="20486" idx="4"/>
            <a:endCxn id="2048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0504" name="AutoShape 23"/>
          <p:cNvCxnSpPr>
            <a:cxnSpLocks noChangeShapeType="1"/>
            <a:stCxn id="20487" idx="2"/>
            <a:endCxn id="2048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0505" name="AutoShape 24"/>
          <p:cNvCxnSpPr>
            <a:cxnSpLocks noChangeShapeType="1"/>
            <a:stCxn id="20491" idx="3"/>
            <a:endCxn id="2048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050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050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050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0509" name="Group 28"/>
          <p:cNvGrpSpPr>
            <a:grpSpLocks/>
          </p:cNvGrpSpPr>
          <p:nvPr/>
        </p:nvGrpSpPr>
        <p:grpSpPr bwMode="auto">
          <a:xfrm>
            <a:off x="533400" y="1905000"/>
            <a:ext cx="7100888" cy="3889375"/>
            <a:chOff x="533400" y="1905000"/>
            <a:chExt cx="7101348" cy="3888660"/>
          </a:xfrm>
        </p:grpSpPr>
        <p:sp>
          <p:nvSpPr>
            <p:cNvPr id="2051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051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051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051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051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051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051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051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				         </a:t>
            </a:r>
            <a:fld id="{AFAEE1A2-B5DB-42FB-BCCF-A65E064AAFD8}" type="slidenum">
              <a:rPr lang="en-US" smtClean="0"/>
              <a:pPr/>
              <a:t>18</a:t>
            </a:fld>
            <a:r>
              <a:rPr lang="en-US" smtClean="0"/>
              <a:t> 				</a:t>
            </a:r>
          </a:p>
        </p:txBody>
      </p:sp>
      <p:sp>
        <p:nvSpPr>
          <p:cNvPr id="21507" name="Rectangle 2"/>
          <p:cNvSpPr>
            <a:spLocks noGrp="1" noChangeArrowheads="1"/>
          </p:cNvSpPr>
          <p:nvPr>
            <p:ph type="title"/>
          </p:nvPr>
        </p:nvSpPr>
        <p:spPr/>
        <p:txBody>
          <a:bodyPr/>
          <a:lstStyle/>
          <a:p>
            <a:r>
              <a:rPr lang="en-US" smtClean="0"/>
              <a:t>DFS Example</a:t>
            </a:r>
          </a:p>
        </p:txBody>
      </p:sp>
      <p:sp>
        <p:nvSpPr>
          <p:cNvPr id="21508"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1509" name="Oval 4"/>
          <p:cNvSpPr>
            <a:spLocks noChangeArrowheads="1"/>
          </p:cNvSpPr>
          <p:nvPr/>
        </p:nvSpPr>
        <p:spPr bwMode="auto">
          <a:xfrm>
            <a:off x="4191000" y="2362200"/>
            <a:ext cx="1066800" cy="685800"/>
          </a:xfrm>
          <a:prstGeom prst="ellipse">
            <a:avLst/>
          </a:prstGeom>
          <a:solidFill>
            <a:schemeClr val="bg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5 | 6</a:t>
            </a:r>
          </a:p>
        </p:txBody>
      </p:sp>
      <p:sp>
        <p:nvSpPr>
          <p:cNvPr id="2151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2151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2 | 7</a:t>
            </a:r>
          </a:p>
        </p:txBody>
      </p:sp>
      <p:sp>
        <p:nvSpPr>
          <p:cNvPr id="21515"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1516" name="AutoShape 11"/>
          <p:cNvCxnSpPr>
            <a:cxnSpLocks noChangeShapeType="1"/>
            <a:stCxn id="21508" idx="3"/>
            <a:endCxn id="2151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1517" name="AutoShape 12"/>
          <p:cNvCxnSpPr>
            <a:cxnSpLocks noChangeShapeType="1"/>
            <a:stCxn id="21514" idx="5"/>
            <a:endCxn id="2151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1518" name="AutoShape 13"/>
          <p:cNvCxnSpPr>
            <a:cxnSpLocks noChangeShapeType="1"/>
            <a:stCxn id="21514" idx="6"/>
            <a:endCxn id="2151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1519" name="AutoShape 14"/>
          <p:cNvCxnSpPr>
            <a:cxnSpLocks noChangeShapeType="1"/>
            <a:stCxn id="21512" idx="2"/>
            <a:endCxn id="2151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1520" name="AutoShape 15"/>
          <p:cNvCxnSpPr>
            <a:cxnSpLocks noChangeShapeType="1"/>
            <a:stCxn id="21513" idx="0"/>
            <a:endCxn id="2150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1521" name="AutoShape 16"/>
          <p:cNvCxnSpPr>
            <a:cxnSpLocks noChangeShapeType="1"/>
            <a:stCxn id="21508" idx="5"/>
            <a:endCxn id="2151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1522" name="AutoShape 17"/>
          <p:cNvCxnSpPr>
            <a:cxnSpLocks noChangeShapeType="1"/>
            <a:stCxn id="21509" idx="4"/>
            <a:endCxn id="2151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1523" name="AutoShape 18"/>
          <p:cNvCxnSpPr>
            <a:cxnSpLocks noChangeShapeType="1"/>
            <a:stCxn id="21508" idx="6"/>
            <a:endCxn id="21509"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21524" name="AutoShape 19"/>
          <p:cNvCxnSpPr>
            <a:cxnSpLocks noChangeShapeType="1"/>
            <a:stCxn id="21510" idx="2"/>
            <a:endCxn id="2150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1525" name="AutoShape 20"/>
          <p:cNvCxnSpPr>
            <a:cxnSpLocks noChangeShapeType="1"/>
            <a:stCxn id="21509" idx="5"/>
            <a:endCxn id="21515"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1526" name="AutoShape 21"/>
          <p:cNvCxnSpPr>
            <a:cxnSpLocks noChangeShapeType="1"/>
            <a:stCxn id="21510" idx="3"/>
            <a:endCxn id="2151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1527" name="AutoShape 22"/>
          <p:cNvCxnSpPr>
            <a:cxnSpLocks noChangeShapeType="1"/>
            <a:stCxn id="21510" idx="4"/>
            <a:endCxn id="2151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1528" name="AutoShape 23"/>
          <p:cNvCxnSpPr>
            <a:cxnSpLocks noChangeShapeType="1"/>
            <a:stCxn id="21511" idx="2"/>
            <a:endCxn id="2151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1529" name="AutoShape 24"/>
          <p:cNvCxnSpPr>
            <a:cxnSpLocks noChangeShapeType="1"/>
            <a:stCxn id="21515" idx="3"/>
            <a:endCxn id="2151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153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153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153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1533" name="Group 28"/>
          <p:cNvGrpSpPr>
            <a:grpSpLocks/>
          </p:cNvGrpSpPr>
          <p:nvPr/>
        </p:nvGrpSpPr>
        <p:grpSpPr bwMode="auto">
          <a:xfrm>
            <a:off x="533400" y="1905000"/>
            <a:ext cx="7100888" cy="3889375"/>
            <a:chOff x="533400" y="1905000"/>
            <a:chExt cx="7101348" cy="3888660"/>
          </a:xfrm>
        </p:grpSpPr>
        <p:sp>
          <p:nvSpPr>
            <p:cNvPr id="2153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153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153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153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153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153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154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154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				         </a:t>
            </a:r>
            <a:fld id="{E8BE7E62-F077-40CE-B903-0EEAC3BDCE48}" type="slidenum">
              <a:rPr lang="en-US" smtClean="0"/>
              <a:pPr/>
              <a:t>19</a:t>
            </a:fld>
            <a:r>
              <a:rPr lang="en-US" smtClean="0"/>
              <a:t> 				</a:t>
            </a:r>
          </a:p>
        </p:txBody>
      </p:sp>
      <p:sp>
        <p:nvSpPr>
          <p:cNvPr id="22531" name="Rectangle 2"/>
          <p:cNvSpPr>
            <a:spLocks noGrp="1" noChangeArrowheads="1"/>
          </p:cNvSpPr>
          <p:nvPr>
            <p:ph type="title"/>
          </p:nvPr>
        </p:nvSpPr>
        <p:spPr/>
        <p:txBody>
          <a:bodyPr/>
          <a:lstStyle/>
          <a:p>
            <a:r>
              <a:rPr lang="en-US" smtClean="0"/>
              <a:t>DFS Example</a:t>
            </a:r>
          </a:p>
        </p:txBody>
      </p:sp>
      <p:sp>
        <p:nvSpPr>
          <p:cNvPr id="22532"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2533"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2534"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253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253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5 | 6</a:t>
            </a:r>
          </a:p>
        </p:txBody>
      </p:sp>
      <p:sp>
        <p:nvSpPr>
          <p:cNvPr id="2253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2253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2 | 7</a:t>
            </a:r>
          </a:p>
        </p:txBody>
      </p:sp>
      <p:sp>
        <p:nvSpPr>
          <p:cNvPr id="22539"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2540" name="AutoShape 11"/>
          <p:cNvCxnSpPr>
            <a:cxnSpLocks noChangeShapeType="1"/>
            <a:stCxn id="22532" idx="3"/>
            <a:endCxn id="2253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2541" name="AutoShape 12"/>
          <p:cNvCxnSpPr>
            <a:cxnSpLocks noChangeShapeType="1"/>
            <a:stCxn id="22538" idx="5"/>
            <a:endCxn id="2253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2542" name="AutoShape 13"/>
          <p:cNvCxnSpPr>
            <a:cxnSpLocks noChangeShapeType="1"/>
            <a:stCxn id="22538" idx="6"/>
            <a:endCxn id="22536"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2543" name="AutoShape 14"/>
          <p:cNvCxnSpPr>
            <a:cxnSpLocks noChangeShapeType="1"/>
            <a:stCxn id="22536" idx="2"/>
            <a:endCxn id="2253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2544" name="AutoShape 15"/>
          <p:cNvCxnSpPr>
            <a:cxnSpLocks noChangeShapeType="1"/>
            <a:stCxn id="22537" idx="0"/>
            <a:endCxn id="2253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2545" name="AutoShape 16"/>
          <p:cNvCxnSpPr>
            <a:cxnSpLocks noChangeShapeType="1"/>
            <a:stCxn id="22532" idx="5"/>
            <a:endCxn id="2253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2546" name="AutoShape 17"/>
          <p:cNvCxnSpPr>
            <a:cxnSpLocks noChangeShapeType="1"/>
            <a:stCxn id="22533" idx="4"/>
            <a:endCxn id="2253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2547" name="AutoShape 18"/>
          <p:cNvCxnSpPr>
            <a:cxnSpLocks noChangeShapeType="1"/>
            <a:stCxn id="22532" idx="6"/>
            <a:endCxn id="22533"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2548" name="AutoShape 19"/>
          <p:cNvCxnSpPr>
            <a:cxnSpLocks noChangeShapeType="1"/>
            <a:stCxn id="22534" idx="2"/>
            <a:endCxn id="2253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2549" name="AutoShape 20"/>
          <p:cNvCxnSpPr>
            <a:cxnSpLocks noChangeShapeType="1"/>
            <a:stCxn id="22533" idx="5"/>
            <a:endCxn id="22539"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2550" name="AutoShape 21"/>
          <p:cNvCxnSpPr>
            <a:cxnSpLocks noChangeShapeType="1"/>
            <a:stCxn id="22534" idx="3"/>
            <a:endCxn id="2253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2551" name="AutoShape 22"/>
          <p:cNvCxnSpPr>
            <a:cxnSpLocks noChangeShapeType="1"/>
            <a:stCxn id="22534" idx="4"/>
            <a:endCxn id="2253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2552" name="AutoShape 23"/>
          <p:cNvCxnSpPr>
            <a:cxnSpLocks noChangeShapeType="1"/>
            <a:stCxn id="22535" idx="2"/>
            <a:endCxn id="2253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2553" name="AutoShape 24"/>
          <p:cNvCxnSpPr>
            <a:cxnSpLocks noChangeShapeType="1"/>
            <a:stCxn id="22539" idx="3"/>
            <a:endCxn id="2253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255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255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255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2557" name="Group 28"/>
          <p:cNvGrpSpPr>
            <a:grpSpLocks/>
          </p:cNvGrpSpPr>
          <p:nvPr/>
        </p:nvGrpSpPr>
        <p:grpSpPr bwMode="auto">
          <a:xfrm>
            <a:off x="533400" y="1905000"/>
            <a:ext cx="7100888" cy="3889375"/>
            <a:chOff x="533400" y="1905000"/>
            <a:chExt cx="7101348" cy="3888660"/>
          </a:xfrm>
        </p:grpSpPr>
        <p:sp>
          <p:nvSpPr>
            <p:cNvPr id="2255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255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256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256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256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256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256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256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Last Class’s Topic</a:t>
            </a:r>
          </a:p>
        </p:txBody>
      </p:sp>
      <p:sp>
        <p:nvSpPr>
          <p:cNvPr id="3075" name="Content Placeholder 2"/>
          <p:cNvSpPr>
            <a:spLocks noGrp="1"/>
          </p:cNvSpPr>
          <p:nvPr>
            <p:ph idx="1"/>
          </p:nvPr>
        </p:nvSpPr>
        <p:spPr/>
        <p:txBody>
          <a:bodyPr/>
          <a:lstStyle/>
          <a:p>
            <a:r>
              <a:rPr lang="en-US" smtClean="0"/>
              <a:t>Graph Representation</a:t>
            </a:r>
          </a:p>
          <a:p>
            <a:pPr lvl="1"/>
            <a:r>
              <a:rPr lang="en-US" smtClean="0"/>
              <a:t>Adjacency Matrix</a:t>
            </a:r>
          </a:p>
          <a:p>
            <a:pPr lvl="1"/>
            <a:r>
              <a:rPr lang="en-US" smtClean="0"/>
              <a:t>Adjacency List</a:t>
            </a:r>
          </a:p>
          <a:p>
            <a:r>
              <a:rPr lang="en-US" smtClean="0"/>
              <a:t>BFS – Breadth First Search</a:t>
            </a:r>
          </a:p>
          <a:p>
            <a:pPr lvl="1"/>
            <a:endParaRPr lang="en-US" smtClean="0"/>
          </a:p>
        </p:txBody>
      </p:sp>
      <p:sp>
        <p:nvSpPr>
          <p:cNvPr id="3076" name="Footer Placeholder 3"/>
          <p:cNvSpPr>
            <a:spLocks noGrp="1"/>
          </p:cNvSpPr>
          <p:nvPr>
            <p:ph type="ftr" sz="quarter" idx="10"/>
          </p:nvPr>
        </p:nvSpPr>
        <p:spPr>
          <a:noFill/>
        </p:spPr>
        <p:txBody>
          <a:bodyPr/>
          <a:lstStyle/>
          <a:p>
            <a:r>
              <a:rPr lang="en-US" smtClean="0"/>
              <a:t>				         </a:t>
            </a:r>
            <a:fld id="{792A82BB-C4F5-4D44-A85F-DB2DD00CF813}" type="slidenum">
              <a:rPr lang="en-US" smtClean="0"/>
              <a:pPr/>
              <a:t>2</a:t>
            </a:fld>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a:t>
            </a:r>
            <a:fld id="{29A28810-57A0-4D06-B9A2-056F232DDD57}" type="slidenum">
              <a:rPr lang="en-US" smtClean="0"/>
              <a:pPr/>
              <a:t>20</a:t>
            </a:fld>
            <a:r>
              <a:rPr lang="en-US" smtClean="0"/>
              <a:t> 				</a:t>
            </a:r>
          </a:p>
        </p:txBody>
      </p:sp>
      <p:sp>
        <p:nvSpPr>
          <p:cNvPr id="23555" name="Rectangle 2"/>
          <p:cNvSpPr>
            <a:spLocks noGrp="1" noChangeArrowheads="1"/>
          </p:cNvSpPr>
          <p:nvPr>
            <p:ph type="title"/>
          </p:nvPr>
        </p:nvSpPr>
        <p:spPr/>
        <p:txBody>
          <a:bodyPr/>
          <a:lstStyle/>
          <a:p>
            <a:r>
              <a:rPr lang="en-US" smtClean="0"/>
              <a:t>DFS Example</a:t>
            </a:r>
          </a:p>
        </p:txBody>
      </p:sp>
      <p:sp>
        <p:nvSpPr>
          <p:cNvPr id="23556"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3557"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3558"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3559"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356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5 | 6</a:t>
            </a:r>
          </a:p>
        </p:txBody>
      </p:sp>
      <p:sp>
        <p:nvSpPr>
          <p:cNvPr id="2356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2356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2 | 7</a:t>
            </a:r>
          </a:p>
        </p:txBody>
      </p:sp>
      <p:sp>
        <p:nvSpPr>
          <p:cNvPr id="23563" name="Oval 10"/>
          <p:cNvSpPr>
            <a:spLocks noChangeArrowheads="1"/>
          </p:cNvSpPr>
          <p:nvPr/>
        </p:nvSpPr>
        <p:spPr bwMode="auto">
          <a:xfrm>
            <a:off x="5562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  </a:t>
            </a:r>
          </a:p>
        </p:txBody>
      </p:sp>
      <p:cxnSp>
        <p:nvCxnSpPr>
          <p:cNvPr id="23564" name="AutoShape 11"/>
          <p:cNvCxnSpPr>
            <a:cxnSpLocks noChangeShapeType="1"/>
            <a:stCxn id="23556" idx="3"/>
            <a:endCxn id="2356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3565" name="AutoShape 12"/>
          <p:cNvCxnSpPr>
            <a:cxnSpLocks noChangeShapeType="1"/>
            <a:stCxn id="23562" idx="5"/>
            <a:endCxn id="2356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3566" name="AutoShape 13"/>
          <p:cNvCxnSpPr>
            <a:cxnSpLocks noChangeShapeType="1"/>
            <a:stCxn id="23562" idx="6"/>
            <a:endCxn id="2356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3567" name="AutoShape 14"/>
          <p:cNvCxnSpPr>
            <a:cxnSpLocks noChangeShapeType="1"/>
            <a:stCxn id="23560" idx="2"/>
            <a:endCxn id="2356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3568" name="AutoShape 15"/>
          <p:cNvCxnSpPr>
            <a:cxnSpLocks noChangeShapeType="1"/>
            <a:stCxn id="23561" idx="0"/>
            <a:endCxn id="2355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3569" name="AutoShape 16"/>
          <p:cNvCxnSpPr>
            <a:cxnSpLocks noChangeShapeType="1"/>
            <a:stCxn id="23556" idx="5"/>
            <a:endCxn id="2356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3570" name="AutoShape 17"/>
          <p:cNvCxnSpPr>
            <a:cxnSpLocks noChangeShapeType="1"/>
            <a:stCxn id="23557" idx="4"/>
            <a:endCxn id="2356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3571" name="AutoShape 18"/>
          <p:cNvCxnSpPr>
            <a:cxnSpLocks noChangeShapeType="1"/>
            <a:stCxn id="23556" idx="6"/>
            <a:endCxn id="2355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3572" name="AutoShape 19"/>
          <p:cNvCxnSpPr>
            <a:cxnSpLocks noChangeShapeType="1"/>
            <a:stCxn id="23558" idx="2"/>
            <a:endCxn id="2355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3573" name="AutoShape 20"/>
          <p:cNvCxnSpPr>
            <a:cxnSpLocks noChangeShapeType="1"/>
            <a:stCxn id="23557" idx="5"/>
            <a:endCxn id="2356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3574" name="AutoShape 21"/>
          <p:cNvCxnSpPr>
            <a:cxnSpLocks noChangeShapeType="1"/>
            <a:stCxn id="23558" idx="3"/>
            <a:endCxn id="2356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3575" name="AutoShape 22"/>
          <p:cNvCxnSpPr>
            <a:cxnSpLocks noChangeShapeType="1"/>
            <a:stCxn id="23558" idx="4"/>
            <a:endCxn id="23559"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3576" name="AutoShape 23"/>
          <p:cNvCxnSpPr>
            <a:cxnSpLocks noChangeShapeType="1"/>
            <a:stCxn id="23559" idx="2"/>
            <a:endCxn id="2356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3577" name="AutoShape 24"/>
          <p:cNvCxnSpPr>
            <a:cxnSpLocks noChangeShapeType="1"/>
            <a:stCxn id="23563" idx="3"/>
            <a:endCxn id="2356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357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357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358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1220636" name="Text Box 28"/>
          <p:cNvSpPr txBox="1">
            <a:spLocks noChangeArrowheads="1"/>
          </p:cNvSpPr>
          <p:nvPr/>
        </p:nvSpPr>
        <p:spPr bwMode="auto">
          <a:xfrm>
            <a:off x="1970088" y="5603875"/>
            <a:ext cx="5557837" cy="822325"/>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What is the structure of the grey vertices?  </a:t>
            </a:r>
            <a:br>
              <a:rPr lang="en-US" sz="2400" b="1">
                <a:solidFill>
                  <a:schemeClr val="accent1"/>
                </a:solidFill>
                <a:latin typeface="Times New Roman" pitchFamily="18" charset="0"/>
              </a:rPr>
            </a:br>
            <a:r>
              <a:rPr lang="en-US" sz="2400" b="1">
                <a:solidFill>
                  <a:schemeClr val="accent1"/>
                </a:solidFill>
                <a:latin typeface="Times New Roman" pitchFamily="18" charset="0"/>
              </a:rPr>
              <a:t>What do they represent?</a:t>
            </a:r>
          </a:p>
        </p:txBody>
      </p:sp>
      <p:grpSp>
        <p:nvGrpSpPr>
          <p:cNvPr id="23582" name="Group 29"/>
          <p:cNvGrpSpPr>
            <a:grpSpLocks/>
          </p:cNvGrpSpPr>
          <p:nvPr/>
        </p:nvGrpSpPr>
        <p:grpSpPr bwMode="auto">
          <a:xfrm>
            <a:off x="533400" y="1905000"/>
            <a:ext cx="7100888" cy="3889375"/>
            <a:chOff x="533400" y="1905000"/>
            <a:chExt cx="7101348" cy="3888660"/>
          </a:xfrm>
        </p:grpSpPr>
        <p:sp>
          <p:nvSpPr>
            <p:cNvPr id="23583" name="Rectangle 30"/>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3584" name="Rectangle 31"/>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3585" name="Rectangle 32"/>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3586" name="Rectangle 33"/>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3587" name="Rectangle 34"/>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3588" name="Rectangle 35"/>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3589" name="Rectangle 36"/>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3590" name="Rectangle 37"/>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0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3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a:t>
            </a:r>
            <a:fld id="{7EDFDA91-AD6B-457E-8104-B10ED87B3BAB}" type="slidenum">
              <a:rPr lang="en-US" smtClean="0"/>
              <a:pPr/>
              <a:t>21</a:t>
            </a:fld>
            <a:r>
              <a:rPr lang="en-US" smtClean="0"/>
              <a:t> 				</a:t>
            </a:r>
          </a:p>
        </p:txBody>
      </p:sp>
      <p:sp>
        <p:nvSpPr>
          <p:cNvPr id="24579" name="Rectangle 2"/>
          <p:cNvSpPr>
            <a:spLocks noGrp="1" noChangeArrowheads="1"/>
          </p:cNvSpPr>
          <p:nvPr>
            <p:ph type="title"/>
          </p:nvPr>
        </p:nvSpPr>
        <p:spPr/>
        <p:txBody>
          <a:bodyPr/>
          <a:lstStyle/>
          <a:p>
            <a:r>
              <a:rPr lang="en-US" smtClean="0"/>
              <a:t>DFS Example</a:t>
            </a:r>
          </a:p>
        </p:txBody>
      </p:sp>
      <p:sp>
        <p:nvSpPr>
          <p:cNvPr id="24580"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4581"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458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458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458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5 | 6</a:t>
            </a:r>
          </a:p>
        </p:txBody>
      </p:sp>
      <p:sp>
        <p:nvSpPr>
          <p:cNvPr id="2458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3 | 4</a:t>
            </a:r>
          </a:p>
        </p:txBody>
      </p:sp>
      <p:sp>
        <p:nvSpPr>
          <p:cNvPr id="2458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2 | 7</a:t>
            </a:r>
          </a:p>
        </p:txBody>
      </p:sp>
      <p:sp>
        <p:nvSpPr>
          <p:cNvPr id="2458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9 |10</a:t>
            </a:r>
          </a:p>
        </p:txBody>
      </p:sp>
      <p:cxnSp>
        <p:nvCxnSpPr>
          <p:cNvPr id="24588" name="AutoShape 11"/>
          <p:cNvCxnSpPr>
            <a:cxnSpLocks noChangeShapeType="1"/>
            <a:stCxn id="24580" idx="3"/>
            <a:endCxn id="2458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4589" name="AutoShape 12"/>
          <p:cNvCxnSpPr>
            <a:cxnSpLocks noChangeShapeType="1"/>
            <a:stCxn id="24586" idx="5"/>
            <a:endCxn id="2458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4590" name="AutoShape 13"/>
          <p:cNvCxnSpPr>
            <a:cxnSpLocks noChangeShapeType="1"/>
            <a:stCxn id="24586" idx="6"/>
            <a:endCxn id="2458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4591" name="AutoShape 14"/>
          <p:cNvCxnSpPr>
            <a:cxnSpLocks noChangeShapeType="1"/>
            <a:stCxn id="24584" idx="2"/>
            <a:endCxn id="2458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4592" name="AutoShape 15"/>
          <p:cNvCxnSpPr>
            <a:cxnSpLocks noChangeShapeType="1"/>
            <a:stCxn id="24585" idx="0"/>
            <a:endCxn id="2458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4593" name="AutoShape 16"/>
          <p:cNvCxnSpPr>
            <a:cxnSpLocks noChangeShapeType="1"/>
            <a:stCxn id="24580" idx="5"/>
            <a:endCxn id="2458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4594" name="AutoShape 17"/>
          <p:cNvCxnSpPr>
            <a:cxnSpLocks noChangeShapeType="1"/>
            <a:stCxn id="24581" idx="4"/>
            <a:endCxn id="2458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4595" name="AutoShape 18"/>
          <p:cNvCxnSpPr>
            <a:cxnSpLocks noChangeShapeType="1"/>
            <a:stCxn id="24580" idx="6"/>
            <a:endCxn id="2458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4596" name="AutoShape 19"/>
          <p:cNvCxnSpPr>
            <a:cxnSpLocks noChangeShapeType="1"/>
            <a:stCxn id="24582" idx="2"/>
            <a:endCxn id="2458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4597" name="AutoShape 20"/>
          <p:cNvCxnSpPr>
            <a:cxnSpLocks noChangeShapeType="1"/>
            <a:stCxn id="24581" idx="5"/>
            <a:endCxn id="2458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4598" name="AutoShape 21"/>
          <p:cNvCxnSpPr>
            <a:cxnSpLocks noChangeShapeType="1"/>
            <a:stCxn id="24582" idx="3"/>
            <a:endCxn id="2458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4599" name="AutoShape 22"/>
          <p:cNvCxnSpPr>
            <a:cxnSpLocks noChangeShapeType="1"/>
            <a:stCxn id="24582" idx="4"/>
            <a:endCxn id="2458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4600" name="AutoShape 23"/>
          <p:cNvCxnSpPr>
            <a:cxnSpLocks noChangeShapeType="1"/>
            <a:stCxn id="24583" idx="2"/>
            <a:endCxn id="2458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4601" name="AutoShape 24"/>
          <p:cNvCxnSpPr>
            <a:cxnSpLocks noChangeShapeType="1"/>
            <a:stCxn id="24587" idx="3"/>
            <a:endCxn id="2458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460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460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460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4605" name="Group 28"/>
          <p:cNvGrpSpPr>
            <a:grpSpLocks/>
          </p:cNvGrpSpPr>
          <p:nvPr/>
        </p:nvGrpSpPr>
        <p:grpSpPr bwMode="auto">
          <a:xfrm>
            <a:off x="533400" y="1905000"/>
            <a:ext cx="7100888" cy="3889375"/>
            <a:chOff x="533400" y="1905000"/>
            <a:chExt cx="7101348" cy="3888660"/>
          </a:xfrm>
        </p:grpSpPr>
        <p:sp>
          <p:nvSpPr>
            <p:cNvPr id="2460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460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460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460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461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461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461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461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a:t>
            </a:r>
            <a:fld id="{256E07F3-C0DD-49DD-8740-5D401A4289C0}" type="slidenum">
              <a:rPr lang="en-US" smtClean="0"/>
              <a:pPr/>
              <a:t>22</a:t>
            </a:fld>
            <a:r>
              <a:rPr lang="en-US" smtClean="0"/>
              <a:t> 				</a:t>
            </a:r>
          </a:p>
        </p:txBody>
      </p:sp>
      <p:sp>
        <p:nvSpPr>
          <p:cNvPr id="25603" name="Rectangle 2"/>
          <p:cNvSpPr>
            <a:spLocks noGrp="1" noChangeArrowheads="1"/>
          </p:cNvSpPr>
          <p:nvPr>
            <p:ph type="title"/>
          </p:nvPr>
        </p:nvSpPr>
        <p:spPr/>
        <p:txBody>
          <a:bodyPr/>
          <a:lstStyle/>
          <a:p>
            <a:r>
              <a:rPr lang="en-US" smtClean="0"/>
              <a:t>DFS Example</a:t>
            </a:r>
          </a:p>
        </p:txBody>
      </p:sp>
      <p:sp>
        <p:nvSpPr>
          <p:cNvPr id="2560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5605"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2560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560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560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2560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25610"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2 | 7</a:t>
            </a:r>
          </a:p>
        </p:txBody>
      </p:sp>
      <p:sp>
        <p:nvSpPr>
          <p:cNvPr id="25611"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25612" name="AutoShape 11"/>
          <p:cNvCxnSpPr>
            <a:cxnSpLocks noChangeShapeType="1"/>
            <a:stCxn id="25604" idx="3"/>
            <a:endCxn id="2561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5613" name="AutoShape 12"/>
          <p:cNvCxnSpPr>
            <a:cxnSpLocks noChangeShapeType="1"/>
            <a:stCxn id="25610" idx="5"/>
            <a:endCxn id="2560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5614" name="AutoShape 13"/>
          <p:cNvCxnSpPr>
            <a:cxnSpLocks noChangeShapeType="1"/>
            <a:stCxn id="25610" idx="6"/>
            <a:endCxn id="2560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5615" name="AutoShape 14"/>
          <p:cNvCxnSpPr>
            <a:cxnSpLocks noChangeShapeType="1"/>
            <a:stCxn id="25608" idx="2"/>
            <a:endCxn id="2560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5616" name="AutoShape 15"/>
          <p:cNvCxnSpPr>
            <a:cxnSpLocks noChangeShapeType="1"/>
            <a:stCxn id="25609" idx="0"/>
            <a:endCxn id="2560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5617" name="AutoShape 16"/>
          <p:cNvCxnSpPr>
            <a:cxnSpLocks noChangeShapeType="1"/>
            <a:stCxn id="25604" idx="5"/>
            <a:endCxn id="2560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5618" name="AutoShape 17"/>
          <p:cNvCxnSpPr>
            <a:cxnSpLocks noChangeShapeType="1"/>
            <a:stCxn id="25605" idx="4"/>
            <a:endCxn id="2560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5619" name="AutoShape 18"/>
          <p:cNvCxnSpPr>
            <a:cxnSpLocks noChangeShapeType="1"/>
            <a:stCxn id="25604" idx="6"/>
            <a:endCxn id="25605"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5620" name="AutoShape 19"/>
          <p:cNvCxnSpPr>
            <a:cxnSpLocks noChangeShapeType="1"/>
            <a:stCxn id="25606" idx="2"/>
            <a:endCxn id="2560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5621" name="AutoShape 20"/>
          <p:cNvCxnSpPr>
            <a:cxnSpLocks noChangeShapeType="1"/>
            <a:stCxn id="25605" idx="5"/>
            <a:endCxn id="25611"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5622" name="AutoShape 21"/>
          <p:cNvCxnSpPr>
            <a:cxnSpLocks noChangeShapeType="1"/>
            <a:stCxn id="25606" idx="3"/>
            <a:endCxn id="2561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5623" name="AutoShape 22"/>
          <p:cNvCxnSpPr>
            <a:cxnSpLocks noChangeShapeType="1"/>
            <a:stCxn id="25606" idx="4"/>
            <a:endCxn id="2560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5624" name="AutoShape 23"/>
          <p:cNvCxnSpPr>
            <a:cxnSpLocks noChangeShapeType="1"/>
            <a:stCxn id="25607" idx="2"/>
            <a:endCxn id="2560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5625" name="AutoShape 24"/>
          <p:cNvCxnSpPr>
            <a:cxnSpLocks noChangeShapeType="1"/>
            <a:stCxn id="25611" idx="3"/>
            <a:endCxn id="2560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562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562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562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5629" name="Group 28"/>
          <p:cNvGrpSpPr>
            <a:grpSpLocks/>
          </p:cNvGrpSpPr>
          <p:nvPr/>
        </p:nvGrpSpPr>
        <p:grpSpPr bwMode="auto">
          <a:xfrm>
            <a:off x="533400" y="1905000"/>
            <a:ext cx="7100888" cy="3889375"/>
            <a:chOff x="533400" y="1905000"/>
            <a:chExt cx="7101348" cy="3888660"/>
          </a:xfrm>
        </p:grpSpPr>
        <p:sp>
          <p:nvSpPr>
            <p:cNvPr id="2563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563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563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563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563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563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563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563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a:t>
            </a:r>
            <a:fld id="{27F92293-2CC5-4FBD-87AE-7BE333FBA6F9}" type="slidenum">
              <a:rPr lang="en-US" smtClean="0"/>
              <a:pPr/>
              <a:t>23</a:t>
            </a:fld>
            <a:r>
              <a:rPr lang="en-US" smtClean="0"/>
              <a:t> 				</a:t>
            </a:r>
          </a:p>
        </p:txBody>
      </p:sp>
      <p:sp>
        <p:nvSpPr>
          <p:cNvPr id="26627" name="Rectangle 2"/>
          <p:cNvSpPr>
            <a:spLocks noGrp="1" noChangeArrowheads="1"/>
          </p:cNvSpPr>
          <p:nvPr>
            <p:ph type="title"/>
          </p:nvPr>
        </p:nvSpPr>
        <p:spPr/>
        <p:txBody>
          <a:bodyPr/>
          <a:lstStyle/>
          <a:p>
            <a:r>
              <a:rPr lang="en-US" smtClean="0"/>
              <a:t>DFS Example</a:t>
            </a:r>
          </a:p>
        </p:txBody>
      </p:sp>
      <p:sp>
        <p:nvSpPr>
          <p:cNvPr id="26628"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26629"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2663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663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663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2663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2663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26635"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26636" name="AutoShape 11"/>
          <p:cNvCxnSpPr>
            <a:cxnSpLocks noChangeShapeType="1"/>
            <a:stCxn id="26628" idx="3"/>
            <a:endCxn id="2663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6637" name="AutoShape 12"/>
          <p:cNvCxnSpPr>
            <a:cxnSpLocks noChangeShapeType="1"/>
            <a:stCxn id="26634" idx="5"/>
            <a:endCxn id="2663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6638" name="AutoShape 13"/>
          <p:cNvCxnSpPr>
            <a:cxnSpLocks noChangeShapeType="1"/>
            <a:stCxn id="26634" idx="6"/>
            <a:endCxn id="2663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6639" name="AutoShape 14"/>
          <p:cNvCxnSpPr>
            <a:cxnSpLocks noChangeShapeType="1"/>
            <a:stCxn id="26632" idx="2"/>
            <a:endCxn id="2663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6640" name="AutoShape 15"/>
          <p:cNvCxnSpPr>
            <a:cxnSpLocks noChangeShapeType="1"/>
            <a:stCxn id="26633" idx="0"/>
            <a:endCxn id="2662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6641" name="AutoShape 16"/>
          <p:cNvCxnSpPr>
            <a:cxnSpLocks noChangeShapeType="1"/>
            <a:stCxn id="26628" idx="5"/>
            <a:endCxn id="2663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6642" name="AutoShape 17"/>
          <p:cNvCxnSpPr>
            <a:cxnSpLocks noChangeShapeType="1"/>
            <a:stCxn id="26629" idx="4"/>
            <a:endCxn id="2663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6643" name="AutoShape 18"/>
          <p:cNvCxnSpPr>
            <a:cxnSpLocks noChangeShapeType="1"/>
            <a:stCxn id="26628" idx="6"/>
            <a:endCxn id="26629"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6644" name="AutoShape 19"/>
          <p:cNvCxnSpPr>
            <a:cxnSpLocks noChangeShapeType="1"/>
            <a:stCxn id="26630" idx="2"/>
            <a:endCxn id="2662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6645" name="AutoShape 20"/>
          <p:cNvCxnSpPr>
            <a:cxnSpLocks noChangeShapeType="1"/>
            <a:stCxn id="26629" idx="5"/>
            <a:endCxn id="26635"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6646" name="AutoShape 21"/>
          <p:cNvCxnSpPr>
            <a:cxnSpLocks noChangeShapeType="1"/>
            <a:stCxn id="26630" idx="3"/>
            <a:endCxn id="2663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6647" name="AutoShape 22"/>
          <p:cNvCxnSpPr>
            <a:cxnSpLocks noChangeShapeType="1"/>
            <a:stCxn id="26630" idx="4"/>
            <a:endCxn id="2663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6648" name="AutoShape 23"/>
          <p:cNvCxnSpPr>
            <a:cxnSpLocks noChangeShapeType="1"/>
            <a:stCxn id="26631" idx="2"/>
            <a:endCxn id="2663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6649" name="AutoShape 24"/>
          <p:cNvCxnSpPr>
            <a:cxnSpLocks noChangeShapeType="1"/>
            <a:stCxn id="26635" idx="3"/>
            <a:endCxn id="2663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665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665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665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6653" name="Group 28"/>
          <p:cNvGrpSpPr>
            <a:grpSpLocks/>
          </p:cNvGrpSpPr>
          <p:nvPr/>
        </p:nvGrpSpPr>
        <p:grpSpPr bwMode="auto">
          <a:xfrm>
            <a:off x="533400" y="1905000"/>
            <a:ext cx="7100888" cy="3889375"/>
            <a:chOff x="533400" y="1905000"/>
            <a:chExt cx="7101348" cy="3888660"/>
          </a:xfrm>
        </p:grpSpPr>
        <p:sp>
          <p:nvSpPr>
            <p:cNvPr id="2665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665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665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665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665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665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666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666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a:t>
            </a:r>
            <a:fld id="{A15EE0D5-038F-4328-9523-623004307CFE}" type="slidenum">
              <a:rPr lang="en-US" smtClean="0"/>
              <a:pPr/>
              <a:t>24</a:t>
            </a:fld>
            <a:r>
              <a:rPr lang="en-US" smtClean="0"/>
              <a:t> 				</a:t>
            </a:r>
          </a:p>
        </p:txBody>
      </p:sp>
      <p:sp>
        <p:nvSpPr>
          <p:cNvPr id="27651" name="Rectangle 2"/>
          <p:cNvSpPr>
            <a:spLocks noGrp="1" noChangeArrowheads="1"/>
          </p:cNvSpPr>
          <p:nvPr>
            <p:ph type="title"/>
          </p:nvPr>
        </p:nvSpPr>
        <p:spPr/>
        <p:txBody>
          <a:bodyPr/>
          <a:lstStyle/>
          <a:p>
            <a:r>
              <a:rPr lang="en-US" smtClean="0"/>
              <a:t>DFS Example</a:t>
            </a:r>
          </a:p>
        </p:txBody>
      </p:sp>
      <p:sp>
        <p:nvSpPr>
          <p:cNvPr id="27652"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27653"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27654"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765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765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2765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2765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27659"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27660" name="AutoShape 11"/>
          <p:cNvCxnSpPr>
            <a:cxnSpLocks noChangeShapeType="1"/>
            <a:stCxn id="27652" idx="3"/>
            <a:endCxn id="2765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7661" name="AutoShape 12"/>
          <p:cNvCxnSpPr>
            <a:cxnSpLocks noChangeShapeType="1"/>
            <a:stCxn id="27658" idx="5"/>
            <a:endCxn id="2765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7662" name="AutoShape 13"/>
          <p:cNvCxnSpPr>
            <a:cxnSpLocks noChangeShapeType="1"/>
            <a:stCxn id="27658" idx="6"/>
            <a:endCxn id="27656"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7663" name="AutoShape 14"/>
          <p:cNvCxnSpPr>
            <a:cxnSpLocks noChangeShapeType="1"/>
            <a:stCxn id="27656" idx="2"/>
            <a:endCxn id="2765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7664" name="AutoShape 15"/>
          <p:cNvCxnSpPr>
            <a:cxnSpLocks noChangeShapeType="1"/>
            <a:stCxn id="27657" idx="0"/>
            <a:endCxn id="2765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7665" name="AutoShape 16"/>
          <p:cNvCxnSpPr>
            <a:cxnSpLocks noChangeShapeType="1"/>
            <a:stCxn id="27652" idx="5"/>
            <a:endCxn id="2765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7666" name="AutoShape 17"/>
          <p:cNvCxnSpPr>
            <a:cxnSpLocks noChangeShapeType="1"/>
            <a:stCxn id="27653" idx="4"/>
            <a:endCxn id="2765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7667" name="AutoShape 18"/>
          <p:cNvCxnSpPr>
            <a:cxnSpLocks noChangeShapeType="1"/>
            <a:stCxn id="27652" idx="6"/>
            <a:endCxn id="27653"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7668" name="AutoShape 19"/>
          <p:cNvCxnSpPr>
            <a:cxnSpLocks noChangeShapeType="1"/>
            <a:stCxn id="27654" idx="2"/>
            <a:endCxn id="2765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7669" name="AutoShape 20"/>
          <p:cNvCxnSpPr>
            <a:cxnSpLocks noChangeShapeType="1"/>
            <a:stCxn id="27653" idx="5"/>
            <a:endCxn id="27659"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7670" name="AutoShape 21"/>
          <p:cNvCxnSpPr>
            <a:cxnSpLocks noChangeShapeType="1"/>
            <a:stCxn id="27654" idx="3"/>
            <a:endCxn id="2765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7671" name="AutoShape 22"/>
          <p:cNvCxnSpPr>
            <a:cxnSpLocks noChangeShapeType="1"/>
            <a:stCxn id="27654" idx="4"/>
            <a:endCxn id="2765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7672" name="AutoShape 23"/>
          <p:cNvCxnSpPr>
            <a:cxnSpLocks noChangeShapeType="1"/>
            <a:stCxn id="27655" idx="2"/>
            <a:endCxn id="2765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7673" name="AutoShape 24"/>
          <p:cNvCxnSpPr>
            <a:cxnSpLocks noChangeShapeType="1"/>
            <a:stCxn id="27659" idx="3"/>
            <a:endCxn id="2765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767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767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767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7677" name="Group 28"/>
          <p:cNvGrpSpPr>
            <a:grpSpLocks/>
          </p:cNvGrpSpPr>
          <p:nvPr/>
        </p:nvGrpSpPr>
        <p:grpSpPr bwMode="auto">
          <a:xfrm>
            <a:off x="533400" y="1905000"/>
            <a:ext cx="7100888" cy="3889375"/>
            <a:chOff x="533400" y="1905000"/>
            <a:chExt cx="7101348" cy="3888660"/>
          </a:xfrm>
        </p:grpSpPr>
        <p:sp>
          <p:nvSpPr>
            <p:cNvPr id="2767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767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768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768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768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768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768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768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a:t>
            </a:r>
            <a:fld id="{75014595-DB3A-49AC-B1AA-D2C9E16BC416}" type="slidenum">
              <a:rPr lang="en-US" smtClean="0"/>
              <a:pPr/>
              <a:t>25</a:t>
            </a:fld>
            <a:r>
              <a:rPr lang="en-US" smtClean="0"/>
              <a:t> 				</a:t>
            </a:r>
          </a:p>
        </p:txBody>
      </p:sp>
      <p:sp>
        <p:nvSpPr>
          <p:cNvPr id="28675" name="Rectangle 2"/>
          <p:cNvSpPr>
            <a:spLocks noGrp="1" noChangeArrowheads="1"/>
          </p:cNvSpPr>
          <p:nvPr>
            <p:ph type="title"/>
          </p:nvPr>
        </p:nvSpPr>
        <p:spPr/>
        <p:txBody>
          <a:bodyPr/>
          <a:lstStyle/>
          <a:p>
            <a:r>
              <a:rPr lang="en-US" smtClean="0"/>
              <a:t>DFS Example</a:t>
            </a:r>
          </a:p>
        </p:txBody>
      </p:sp>
      <p:sp>
        <p:nvSpPr>
          <p:cNvPr id="28676"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28677"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28678"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8679" name="Oval 6"/>
          <p:cNvSpPr>
            <a:spLocks noChangeArrowheads="1"/>
          </p:cNvSpPr>
          <p:nvPr/>
        </p:nvSpPr>
        <p:spPr bwMode="auto">
          <a:xfrm>
            <a:off x="6858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  </a:t>
            </a:r>
          </a:p>
        </p:txBody>
      </p:sp>
      <p:sp>
        <p:nvSpPr>
          <p:cNvPr id="2868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2868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2868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28683"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28684" name="AutoShape 11"/>
          <p:cNvCxnSpPr>
            <a:cxnSpLocks noChangeShapeType="1"/>
            <a:stCxn id="28676" idx="3"/>
            <a:endCxn id="2868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8685" name="AutoShape 12"/>
          <p:cNvCxnSpPr>
            <a:cxnSpLocks noChangeShapeType="1"/>
            <a:stCxn id="28682" idx="5"/>
            <a:endCxn id="2868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8686" name="AutoShape 13"/>
          <p:cNvCxnSpPr>
            <a:cxnSpLocks noChangeShapeType="1"/>
            <a:stCxn id="28682" idx="6"/>
            <a:endCxn id="2868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8687" name="AutoShape 14"/>
          <p:cNvCxnSpPr>
            <a:cxnSpLocks noChangeShapeType="1"/>
            <a:stCxn id="28680" idx="2"/>
            <a:endCxn id="2868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8688" name="AutoShape 15"/>
          <p:cNvCxnSpPr>
            <a:cxnSpLocks noChangeShapeType="1"/>
            <a:stCxn id="28681" idx="0"/>
            <a:endCxn id="2867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8689" name="AutoShape 16"/>
          <p:cNvCxnSpPr>
            <a:cxnSpLocks noChangeShapeType="1"/>
            <a:stCxn id="28676" idx="5"/>
            <a:endCxn id="2868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8690" name="AutoShape 17"/>
          <p:cNvCxnSpPr>
            <a:cxnSpLocks noChangeShapeType="1"/>
            <a:stCxn id="28677" idx="4"/>
            <a:endCxn id="2868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8691" name="AutoShape 18"/>
          <p:cNvCxnSpPr>
            <a:cxnSpLocks noChangeShapeType="1"/>
            <a:stCxn id="28676" idx="6"/>
            <a:endCxn id="2867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8692" name="AutoShape 19"/>
          <p:cNvCxnSpPr>
            <a:cxnSpLocks noChangeShapeType="1"/>
            <a:stCxn id="28678" idx="2"/>
            <a:endCxn id="2867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8693" name="AutoShape 20"/>
          <p:cNvCxnSpPr>
            <a:cxnSpLocks noChangeShapeType="1"/>
            <a:stCxn id="28677" idx="5"/>
            <a:endCxn id="2868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8694" name="AutoShape 21"/>
          <p:cNvCxnSpPr>
            <a:cxnSpLocks noChangeShapeType="1"/>
            <a:stCxn id="28678" idx="3"/>
            <a:endCxn id="2868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8695" name="AutoShape 22"/>
          <p:cNvCxnSpPr>
            <a:cxnSpLocks noChangeShapeType="1"/>
            <a:stCxn id="28678" idx="4"/>
            <a:endCxn id="28679"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28696" name="AutoShape 23"/>
          <p:cNvCxnSpPr>
            <a:cxnSpLocks noChangeShapeType="1"/>
            <a:stCxn id="28679" idx="2"/>
            <a:endCxn id="2868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8697" name="AutoShape 24"/>
          <p:cNvCxnSpPr>
            <a:cxnSpLocks noChangeShapeType="1"/>
            <a:stCxn id="28683" idx="3"/>
            <a:endCxn id="2868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869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869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870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8701" name="Group 28"/>
          <p:cNvGrpSpPr>
            <a:grpSpLocks/>
          </p:cNvGrpSpPr>
          <p:nvPr/>
        </p:nvGrpSpPr>
        <p:grpSpPr bwMode="auto">
          <a:xfrm>
            <a:off x="533400" y="1905000"/>
            <a:ext cx="7100888" cy="3889375"/>
            <a:chOff x="533400" y="1905000"/>
            <a:chExt cx="7101348" cy="3888660"/>
          </a:xfrm>
        </p:grpSpPr>
        <p:sp>
          <p:nvSpPr>
            <p:cNvPr id="28702"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8703"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8704"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8705"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8706"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8707"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8708"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8709"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a:t>
            </a:r>
            <a:fld id="{C188F317-A8A5-45D4-99D3-1C19E3891E67}" type="slidenum">
              <a:rPr lang="en-US" smtClean="0"/>
              <a:pPr/>
              <a:t>26</a:t>
            </a:fld>
            <a:r>
              <a:rPr lang="en-US" smtClean="0"/>
              <a:t> 				</a:t>
            </a:r>
          </a:p>
        </p:txBody>
      </p:sp>
      <p:sp>
        <p:nvSpPr>
          <p:cNvPr id="29699" name="Rectangle 2"/>
          <p:cNvSpPr>
            <a:spLocks noGrp="1" noChangeArrowheads="1"/>
          </p:cNvSpPr>
          <p:nvPr>
            <p:ph type="title"/>
          </p:nvPr>
        </p:nvSpPr>
        <p:spPr/>
        <p:txBody>
          <a:bodyPr/>
          <a:lstStyle/>
          <a:p>
            <a:r>
              <a:rPr lang="en-US" smtClean="0"/>
              <a:t>DFS Example</a:t>
            </a:r>
          </a:p>
        </p:txBody>
      </p:sp>
      <p:sp>
        <p:nvSpPr>
          <p:cNvPr id="29700"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29701"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29702"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9703"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14|15</a:t>
            </a:r>
          </a:p>
        </p:txBody>
      </p:sp>
      <p:sp>
        <p:nvSpPr>
          <p:cNvPr id="2970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2970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2970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2970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9 |10</a:t>
            </a:r>
          </a:p>
        </p:txBody>
      </p:sp>
      <p:cxnSp>
        <p:nvCxnSpPr>
          <p:cNvPr id="29708" name="AutoShape 11"/>
          <p:cNvCxnSpPr>
            <a:cxnSpLocks noChangeShapeType="1"/>
            <a:stCxn id="29700" idx="3"/>
            <a:endCxn id="2970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9709" name="AutoShape 12"/>
          <p:cNvCxnSpPr>
            <a:cxnSpLocks noChangeShapeType="1"/>
            <a:stCxn id="29706" idx="5"/>
            <a:endCxn id="2970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9710" name="AutoShape 13"/>
          <p:cNvCxnSpPr>
            <a:cxnSpLocks noChangeShapeType="1"/>
            <a:stCxn id="29706" idx="6"/>
            <a:endCxn id="2970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9711" name="AutoShape 14"/>
          <p:cNvCxnSpPr>
            <a:cxnSpLocks noChangeShapeType="1"/>
            <a:stCxn id="29704" idx="2"/>
            <a:endCxn id="2970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9712" name="AutoShape 15"/>
          <p:cNvCxnSpPr>
            <a:cxnSpLocks noChangeShapeType="1"/>
            <a:stCxn id="29705" idx="0"/>
            <a:endCxn id="2970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9713" name="AutoShape 16"/>
          <p:cNvCxnSpPr>
            <a:cxnSpLocks noChangeShapeType="1"/>
            <a:stCxn id="29700" idx="5"/>
            <a:endCxn id="2970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9714" name="AutoShape 17"/>
          <p:cNvCxnSpPr>
            <a:cxnSpLocks noChangeShapeType="1"/>
            <a:stCxn id="29701" idx="4"/>
            <a:endCxn id="2970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9715" name="AutoShape 18"/>
          <p:cNvCxnSpPr>
            <a:cxnSpLocks noChangeShapeType="1"/>
            <a:stCxn id="29700" idx="6"/>
            <a:endCxn id="2970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9716" name="AutoShape 19"/>
          <p:cNvCxnSpPr>
            <a:cxnSpLocks noChangeShapeType="1"/>
            <a:stCxn id="29702" idx="2"/>
            <a:endCxn id="2970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9717" name="AutoShape 20"/>
          <p:cNvCxnSpPr>
            <a:cxnSpLocks noChangeShapeType="1"/>
            <a:stCxn id="29701" idx="5"/>
            <a:endCxn id="2970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9718" name="AutoShape 21"/>
          <p:cNvCxnSpPr>
            <a:cxnSpLocks noChangeShapeType="1"/>
            <a:stCxn id="29702" idx="3"/>
            <a:endCxn id="2970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9719" name="AutoShape 22"/>
          <p:cNvCxnSpPr>
            <a:cxnSpLocks noChangeShapeType="1"/>
            <a:stCxn id="29702" idx="4"/>
            <a:endCxn id="29703"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29720" name="AutoShape 23"/>
          <p:cNvCxnSpPr>
            <a:cxnSpLocks noChangeShapeType="1"/>
            <a:stCxn id="29703" idx="2"/>
            <a:endCxn id="2970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9721" name="AutoShape 24"/>
          <p:cNvCxnSpPr>
            <a:cxnSpLocks noChangeShapeType="1"/>
            <a:stCxn id="29707" idx="3"/>
            <a:endCxn id="2970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972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972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972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9725" name="Group 28"/>
          <p:cNvGrpSpPr>
            <a:grpSpLocks/>
          </p:cNvGrpSpPr>
          <p:nvPr/>
        </p:nvGrpSpPr>
        <p:grpSpPr bwMode="auto">
          <a:xfrm>
            <a:off x="533400" y="1905000"/>
            <a:ext cx="7100888" cy="3889375"/>
            <a:chOff x="533400" y="1905000"/>
            <a:chExt cx="7101348" cy="3888660"/>
          </a:xfrm>
        </p:grpSpPr>
        <p:sp>
          <p:nvSpPr>
            <p:cNvPr id="2972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972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972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972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973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973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973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973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a:t>
            </a:r>
            <a:fld id="{9A7C026D-D57A-42DA-94CF-83662917937A}" type="slidenum">
              <a:rPr lang="en-US" smtClean="0"/>
              <a:pPr/>
              <a:t>27</a:t>
            </a:fld>
            <a:r>
              <a:rPr lang="en-US" smtClean="0"/>
              <a:t> 				</a:t>
            </a:r>
          </a:p>
        </p:txBody>
      </p:sp>
      <p:sp>
        <p:nvSpPr>
          <p:cNvPr id="30723" name="Rectangle 2"/>
          <p:cNvSpPr>
            <a:spLocks noGrp="1" noChangeArrowheads="1"/>
          </p:cNvSpPr>
          <p:nvPr>
            <p:ph type="title"/>
          </p:nvPr>
        </p:nvSpPr>
        <p:spPr/>
        <p:txBody>
          <a:bodyPr/>
          <a:lstStyle/>
          <a:p>
            <a:r>
              <a:rPr lang="en-US" smtClean="0"/>
              <a:t>DFS Example</a:t>
            </a:r>
          </a:p>
        </p:txBody>
      </p:sp>
      <p:sp>
        <p:nvSpPr>
          <p:cNvPr id="30724"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30725"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30726"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13|16</a:t>
            </a:r>
          </a:p>
        </p:txBody>
      </p:sp>
      <p:sp>
        <p:nvSpPr>
          <p:cNvPr id="30727"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14|15</a:t>
            </a:r>
          </a:p>
        </p:txBody>
      </p:sp>
      <p:sp>
        <p:nvSpPr>
          <p:cNvPr id="3072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3072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30730"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30731"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30732" name="AutoShape 11"/>
          <p:cNvCxnSpPr>
            <a:cxnSpLocks noChangeShapeType="1"/>
            <a:stCxn id="30724" idx="3"/>
            <a:endCxn id="3073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30733" name="AutoShape 12"/>
          <p:cNvCxnSpPr>
            <a:cxnSpLocks noChangeShapeType="1"/>
            <a:stCxn id="30730" idx="5"/>
            <a:endCxn id="3072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30734" name="AutoShape 13"/>
          <p:cNvCxnSpPr>
            <a:cxnSpLocks noChangeShapeType="1"/>
            <a:stCxn id="30730" idx="6"/>
            <a:endCxn id="3072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30735" name="AutoShape 14"/>
          <p:cNvCxnSpPr>
            <a:cxnSpLocks noChangeShapeType="1"/>
            <a:stCxn id="30728" idx="2"/>
            <a:endCxn id="3072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0736" name="AutoShape 15"/>
          <p:cNvCxnSpPr>
            <a:cxnSpLocks noChangeShapeType="1"/>
            <a:stCxn id="30729" idx="0"/>
            <a:endCxn id="3072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30737" name="AutoShape 16"/>
          <p:cNvCxnSpPr>
            <a:cxnSpLocks noChangeShapeType="1"/>
            <a:stCxn id="30724" idx="5"/>
            <a:endCxn id="3072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0738" name="AutoShape 17"/>
          <p:cNvCxnSpPr>
            <a:cxnSpLocks noChangeShapeType="1"/>
            <a:stCxn id="30725" idx="4"/>
            <a:endCxn id="3072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0739" name="AutoShape 18"/>
          <p:cNvCxnSpPr>
            <a:cxnSpLocks noChangeShapeType="1"/>
            <a:stCxn id="30724" idx="6"/>
            <a:endCxn id="30725"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30740" name="AutoShape 19"/>
          <p:cNvCxnSpPr>
            <a:cxnSpLocks noChangeShapeType="1"/>
            <a:stCxn id="30726" idx="2"/>
            <a:endCxn id="3072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0741" name="AutoShape 20"/>
          <p:cNvCxnSpPr>
            <a:cxnSpLocks noChangeShapeType="1"/>
            <a:stCxn id="30725" idx="5"/>
            <a:endCxn id="30731"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30742" name="AutoShape 21"/>
          <p:cNvCxnSpPr>
            <a:cxnSpLocks noChangeShapeType="1"/>
            <a:stCxn id="30726" idx="3"/>
            <a:endCxn id="3073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0743" name="AutoShape 22"/>
          <p:cNvCxnSpPr>
            <a:cxnSpLocks noChangeShapeType="1"/>
            <a:stCxn id="30726" idx="4"/>
            <a:endCxn id="30727"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30744" name="AutoShape 23"/>
          <p:cNvCxnSpPr>
            <a:cxnSpLocks noChangeShapeType="1"/>
            <a:stCxn id="30727" idx="2"/>
            <a:endCxn id="3072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0745" name="AutoShape 24"/>
          <p:cNvCxnSpPr>
            <a:cxnSpLocks noChangeShapeType="1"/>
            <a:stCxn id="30731" idx="3"/>
            <a:endCxn id="3072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074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solidFill>
                <a:schemeClr val="bg1"/>
              </a:solidFill>
            </a:endParaRPr>
          </a:p>
        </p:txBody>
      </p:sp>
      <p:sp>
        <p:nvSpPr>
          <p:cNvPr id="3074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074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30749" name="Group 28"/>
          <p:cNvGrpSpPr>
            <a:grpSpLocks/>
          </p:cNvGrpSpPr>
          <p:nvPr/>
        </p:nvGrpSpPr>
        <p:grpSpPr bwMode="auto">
          <a:xfrm>
            <a:off x="533400" y="1905000"/>
            <a:ext cx="7100888" cy="3889375"/>
            <a:chOff x="533400" y="1905000"/>
            <a:chExt cx="7101348" cy="3888660"/>
          </a:xfrm>
        </p:grpSpPr>
        <p:sp>
          <p:nvSpPr>
            <p:cNvPr id="3075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3075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3075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3075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3075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3075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3075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3075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p:spPr>
        <p:txBody>
          <a:bodyPr/>
          <a:lstStyle/>
          <a:p>
            <a:r>
              <a:rPr lang="en-US" smtClean="0"/>
              <a:t>				         </a:t>
            </a:r>
            <a:fld id="{14380F64-0131-4DFF-9D23-FF086F19FF05}" type="slidenum">
              <a:rPr lang="en-US" smtClean="0"/>
              <a:pPr/>
              <a:t>28</a:t>
            </a:fld>
            <a:r>
              <a:rPr lang="en-US" smtClean="0"/>
              <a:t> 				</a:t>
            </a:r>
          </a:p>
        </p:txBody>
      </p:sp>
      <p:sp>
        <p:nvSpPr>
          <p:cNvPr id="31747" name="Rectangle 2"/>
          <p:cNvSpPr>
            <a:spLocks noGrp="1" noChangeArrowheads="1"/>
          </p:cNvSpPr>
          <p:nvPr>
            <p:ph type="title"/>
          </p:nvPr>
        </p:nvSpPr>
        <p:spPr/>
        <p:txBody>
          <a:bodyPr/>
          <a:lstStyle/>
          <a:p>
            <a:r>
              <a:rPr lang="en-US" smtClean="0"/>
              <a:t>Depth-First Search: The Code</a:t>
            </a:r>
          </a:p>
        </p:txBody>
      </p:sp>
      <p:sp>
        <p:nvSpPr>
          <p:cNvPr id="31748"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31749"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 (color[v]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31750"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1751"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1752" name="Text Box 6"/>
          <p:cNvSpPr txBox="1">
            <a:spLocks noChangeArrowheads="1"/>
          </p:cNvSpPr>
          <p:nvPr/>
        </p:nvSpPr>
        <p:spPr bwMode="auto">
          <a:xfrm>
            <a:off x="2506663" y="6151563"/>
            <a:ext cx="4102100" cy="457200"/>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What will be the running 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a:noFill/>
        </p:spPr>
        <p:txBody>
          <a:bodyPr/>
          <a:lstStyle/>
          <a:p>
            <a:r>
              <a:rPr lang="en-US" smtClean="0"/>
              <a:t>				         </a:t>
            </a:r>
            <a:fld id="{7E3B8121-38CC-4674-8EDB-9438DC5CA2F6}" type="slidenum">
              <a:rPr lang="en-US" smtClean="0"/>
              <a:pPr/>
              <a:t>29</a:t>
            </a:fld>
            <a:r>
              <a:rPr lang="en-US" smtClean="0"/>
              <a:t> 				</a:t>
            </a:r>
          </a:p>
        </p:txBody>
      </p:sp>
      <p:sp>
        <p:nvSpPr>
          <p:cNvPr id="32771" name="Rectangle 2"/>
          <p:cNvSpPr>
            <a:spLocks noGrp="1" noChangeArrowheads="1"/>
          </p:cNvSpPr>
          <p:nvPr>
            <p:ph type="title"/>
          </p:nvPr>
        </p:nvSpPr>
        <p:spPr/>
        <p:txBody>
          <a:bodyPr/>
          <a:lstStyle/>
          <a:p>
            <a:r>
              <a:rPr lang="en-US" smtClean="0"/>
              <a:t>Depth-First Search: The Code</a:t>
            </a:r>
          </a:p>
        </p:txBody>
      </p:sp>
      <p:sp>
        <p:nvSpPr>
          <p:cNvPr id="32772"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32773"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 (color[v]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32774"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2775"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0" name="Text Box 6"/>
          <p:cNvSpPr txBox="1">
            <a:spLocks noChangeArrowheads="1"/>
          </p:cNvSpPr>
          <p:nvPr/>
        </p:nvSpPr>
        <p:spPr bwMode="auto">
          <a:xfrm>
            <a:off x="1303338" y="6156325"/>
            <a:ext cx="6646862" cy="708025"/>
          </a:xfrm>
          <a:prstGeom prst="rect">
            <a:avLst/>
          </a:prstGeom>
          <a:noFill/>
          <a:ln w="28575">
            <a:noFill/>
            <a:miter lim="800000"/>
            <a:headEnd/>
            <a:tailEnd/>
          </a:ln>
        </p:spPr>
        <p:txBody>
          <a:bodyPr wrap="none">
            <a:spAutoFit/>
          </a:bodyPr>
          <a:lstStyle/>
          <a:p>
            <a:pPr algn="ctr"/>
            <a:r>
              <a:rPr lang="en-US" b="1">
                <a:solidFill>
                  <a:schemeClr val="tx2"/>
                </a:solidFill>
                <a:latin typeface="Times New Roman" pitchFamily="18" charset="0"/>
              </a:rPr>
              <a:t>Running time: O(V</a:t>
            </a:r>
            <a:r>
              <a:rPr lang="en-US" b="1" baseline="30000">
                <a:solidFill>
                  <a:schemeClr val="tx2"/>
                </a:solidFill>
                <a:latin typeface="Times New Roman" pitchFamily="18" charset="0"/>
              </a:rPr>
              <a:t>2</a:t>
            </a:r>
            <a:r>
              <a:rPr lang="en-US" b="1">
                <a:solidFill>
                  <a:schemeClr val="tx2"/>
                </a:solidFill>
                <a:latin typeface="Times New Roman" pitchFamily="18" charset="0"/>
              </a:rPr>
              <a:t>) because call DFS_Visit on each vertex, </a:t>
            </a:r>
            <a:br>
              <a:rPr lang="en-US" b="1">
                <a:solidFill>
                  <a:schemeClr val="tx2"/>
                </a:solidFill>
                <a:latin typeface="Times New Roman" pitchFamily="18" charset="0"/>
              </a:rPr>
            </a:br>
            <a:r>
              <a:rPr lang="en-US" b="1">
                <a:solidFill>
                  <a:schemeClr val="tx2"/>
                </a:solidFill>
                <a:latin typeface="Times New Roman" pitchFamily="18" charset="0"/>
              </a:rPr>
              <a:t>and the loop over Adj[] can run as many as |V| times</a:t>
            </a:r>
          </a:p>
        </p:txBody>
      </p:sp>
      <p:cxnSp>
        <p:nvCxnSpPr>
          <p:cNvPr id="16" name="Straight Arrow Connector 15"/>
          <p:cNvCxnSpPr>
            <a:cxnSpLocks noChangeShapeType="1"/>
          </p:cNvCxnSpPr>
          <p:nvPr/>
        </p:nvCxnSpPr>
        <p:spPr bwMode="auto">
          <a:xfrm rot="5400000">
            <a:off x="3429794" y="3810794"/>
            <a:ext cx="1828800" cy="1588"/>
          </a:xfrm>
          <a:prstGeom prst="straightConnector1">
            <a:avLst/>
          </a:prstGeom>
          <a:noFill/>
          <a:ln w="38100" algn="ctr">
            <a:solidFill>
              <a:schemeClr val="tx2"/>
            </a:solidFill>
            <a:round/>
            <a:headEnd type="arrow" w="med" len="med"/>
            <a:tailEnd type="arrow" w="med" len="med"/>
          </a:ln>
        </p:spPr>
      </p:cxnSp>
      <p:sp>
        <p:nvSpPr>
          <p:cNvPr id="17" name="Text Box 6"/>
          <p:cNvSpPr txBox="1">
            <a:spLocks noChangeArrowheads="1"/>
          </p:cNvSpPr>
          <p:nvPr/>
        </p:nvSpPr>
        <p:spPr bwMode="auto">
          <a:xfrm>
            <a:off x="3679825" y="3657600"/>
            <a:ext cx="739775" cy="400050"/>
          </a:xfrm>
          <a:prstGeom prst="rect">
            <a:avLst/>
          </a:prstGeom>
          <a:noFill/>
          <a:ln w="28575">
            <a:noFill/>
            <a:miter lim="800000"/>
            <a:headEnd/>
            <a:tailEnd/>
          </a:ln>
        </p:spPr>
        <p:txBody>
          <a:bodyPr wrap="none">
            <a:spAutoFit/>
          </a:bodyPr>
          <a:lstStyle/>
          <a:p>
            <a:pPr algn="ctr"/>
            <a:r>
              <a:rPr lang="en-US" b="1" i="0">
                <a:solidFill>
                  <a:schemeClr val="tx2"/>
                </a:solidFill>
                <a:latin typeface="Times New Roman" pitchFamily="18" charset="0"/>
              </a:rPr>
              <a:t>O(V)</a:t>
            </a:r>
          </a:p>
        </p:txBody>
      </p:sp>
      <p:cxnSp>
        <p:nvCxnSpPr>
          <p:cNvPr id="18" name="Straight Arrow Connector 17"/>
          <p:cNvCxnSpPr>
            <a:cxnSpLocks noChangeShapeType="1"/>
          </p:cNvCxnSpPr>
          <p:nvPr/>
        </p:nvCxnSpPr>
        <p:spPr bwMode="auto">
          <a:xfrm rot="5400000">
            <a:off x="4078288" y="5295900"/>
            <a:ext cx="531812" cy="1588"/>
          </a:xfrm>
          <a:prstGeom prst="straightConnector1">
            <a:avLst/>
          </a:prstGeom>
          <a:noFill/>
          <a:ln w="38100" algn="ctr">
            <a:solidFill>
              <a:schemeClr val="tx2"/>
            </a:solidFill>
            <a:round/>
            <a:headEnd type="arrow" w="med" len="med"/>
            <a:tailEnd type="arrow" w="med" len="med"/>
          </a:ln>
        </p:spPr>
      </p:cxnSp>
      <p:sp>
        <p:nvSpPr>
          <p:cNvPr id="19" name="Text Box 6"/>
          <p:cNvSpPr txBox="1">
            <a:spLocks noChangeArrowheads="1"/>
          </p:cNvSpPr>
          <p:nvPr/>
        </p:nvSpPr>
        <p:spPr bwMode="auto">
          <a:xfrm>
            <a:off x="3852863" y="5138738"/>
            <a:ext cx="573087" cy="306387"/>
          </a:xfrm>
          <a:prstGeom prst="rect">
            <a:avLst/>
          </a:prstGeom>
          <a:noFill/>
          <a:ln w="28575">
            <a:noFill/>
            <a:miter lim="800000"/>
            <a:headEnd/>
            <a:tailEnd/>
          </a:ln>
        </p:spPr>
        <p:txBody>
          <a:bodyPr wrap="none">
            <a:spAutoFit/>
          </a:bodyPr>
          <a:lstStyle/>
          <a:p>
            <a:pPr algn="ctr"/>
            <a:r>
              <a:rPr lang="en-US" sz="1400" b="1" i="0">
                <a:solidFill>
                  <a:schemeClr val="tx2"/>
                </a:solidFill>
                <a:latin typeface="Times New Roman" pitchFamily="18" charset="0"/>
              </a:rPr>
              <a:t>O(V)</a:t>
            </a:r>
          </a:p>
        </p:txBody>
      </p:sp>
      <p:cxnSp>
        <p:nvCxnSpPr>
          <p:cNvPr id="22" name="Straight Arrow Connector 21"/>
          <p:cNvCxnSpPr>
            <a:cxnSpLocks noChangeShapeType="1"/>
          </p:cNvCxnSpPr>
          <p:nvPr/>
        </p:nvCxnSpPr>
        <p:spPr bwMode="auto">
          <a:xfrm rot="5400000">
            <a:off x="7810501" y="4076700"/>
            <a:ext cx="1905000" cy="3175"/>
          </a:xfrm>
          <a:prstGeom prst="straightConnector1">
            <a:avLst/>
          </a:prstGeom>
          <a:noFill/>
          <a:ln w="38100" algn="ctr">
            <a:solidFill>
              <a:schemeClr val="tx2"/>
            </a:solidFill>
            <a:round/>
            <a:headEnd type="arrow" w="med" len="med"/>
            <a:tailEnd type="arrow" w="med" len="med"/>
          </a:ln>
        </p:spPr>
      </p:cxnSp>
      <p:sp>
        <p:nvSpPr>
          <p:cNvPr id="23" name="Text Box 6"/>
          <p:cNvSpPr txBox="1">
            <a:spLocks noChangeArrowheads="1"/>
          </p:cNvSpPr>
          <p:nvPr/>
        </p:nvSpPr>
        <p:spPr bwMode="auto">
          <a:xfrm>
            <a:off x="7924800" y="3124200"/>
            <a:ext cx="739775" cy="400050"/>
          </a:xfrm>
          <a:prstGeom prst="rect">
            <a:avLst/>
          </a:prstGeom>
          <a:noFill/>
          <a:ln w="28575">
            <a:noFill/>
            <a:miter lim="800000"/>
            <a:headEnd/>
            <a:tailEnd/>
          </a:ln>
        </p:spPr>
        <p:txBody>
          <a:bodyPr wrap="none">
            <a:spAutoFit/>
          </a:bodyPr>
          <a:lstStyle/>
          <a:p>
            <a:pPr algn="ctr"/>
            <a:r>
              <a:rPr lang="en-US" b="1" i="0">
                <a:solidFill>
                  <a:schemeClr val="tx2"/>
                </a:solidFill>
                <a:latin typeface="Times New Roman" pitchFamily="18" charset="0"/>
              </a:rPr>
              <a:t>O(V)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9"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0"/>
          </p:nvPr>
        </p:nvSpPr>
        <p:spPr>
          <a:noFill/>
        </p:spPr>
        <p:txBody>
          <a:bodyPr/>
          <a:lstStyle/>
          <a:p>
            <a:r>
              <a:rPr lang="en-US" smtClean="0"/>
              <a:t>				         </a:t>
            </a:r>
            <a:fld id="{2ADDCBD0-2679-4822-A6EF-3171A6F66DA8}" type="slidenum">
              <a:rPr lang="en-US" smtClean="0"/>
              <a:pPr/>
              <a:t>3</a:t>
            </a:fld>
            <a:r>
              <a:rPr lang="en-US" smtClean="0"/>
              <a:t> 				</a:t>
            </a:r>
          </a:p>
        </p:txBody>
      </p:sp>
      <p:sp>
        <p:nvSpPr>
          <p:cNvPr id="4099" name="Rectangle 2"/>
          <p:cNvSpPr>
            <a:spLocks noGrp="1" noChangeArrowheads="1"/>
          </p:cNvSpPr>
          <p:nvPr>
            <p:ph type="title"/>
          </p:nvPr>
        </p:nvSpPr>
        <p:spPr/>
        <p:txBody>
          <a:bodyPr/>
          <a:lstStyle/>
          <a:p>
            <a:r>
              <a:rPr lang="en-US" smtClean="0"/>
              <a:t>Breadth-First Search: The Code</a:t>
            </a:r>
          </a:p>
        </p:txBody>
      </p:sp>
      <p:sp>
        <p:nvSpPr>
          <p:cNvPr id="4100"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prev[V],d[V]</a:t>
            </a:r>
          </a:p>
          <a:p>
            <a:pPr>
              <a:buFont typeface="Times New Roman" pitchFamily="18" charset="0"/>
              <a:buNone/>
            </a:pPr>
            <a:endParaRPr lang="en-US" sz="1800" b="1" smtClean="0">
              <a:latin typeface="Courier New" pitchFamily="49" charset="0"/>
            </a:endParaRPr>
          </a:p>
          <a:p>
            <a:pPr>
              <a:buFont typeface="Times New Roman" pitchFamily="18" charset="0"/>
              <a:buNone/>
            </a:pPr>
            <a:r>
              <a:rPr lang="en-US" sz="1800" b="1" smtClean="0">
                <a:latin typeface="Courier New" pitchFamily="49" charset="0"/>
              </a:rPr>
              <a:t>BFS(G) // starts from here</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V-{s}</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color[s]=GRAY;</a:t>
            </a:r>
          </a:p>
          <a:p>
            <a:pPr>
              <a:buFont typeface="Times New Roman" pitchFamily="18" charset="0"/>
              <a:buNone/>
            </a:pPr>
            <a:r>
              <a:rPr lang="en-US" sz="1800" b="1" smtClean="0">
                <a:latin typeface="Courier New" pitchFamily="49" charset="0"/>
                <a:sym typeface="Symbol" pitchFamily="18" charset="2"/>
              </a:rPr>
              <a:t>	d[s]=0; prev[s]=NIL;</a:t>
            </a:r>
          </a:p>
          <a:p>
            <a:pPr>
              <a:buFont typeface="Times New Roman" pitchFamily="18" charset="0"/>
              <a:buNone/>
            </a:pPr>
            <a:r>
              <a:rPr lang="en-US" sz="1800" b="1" smtClean="0">
                <a:latin typeface="Courier New" pitchFamily="49" charset="0"/>
                <a:sym typeface="Symbol" pitchFamily="18" charset="2"/>
              </a:rPr>
              <a:t>	Q=empty;</a:t>
            </a:r>
          </a:p>
          <a:p>
            <a:pPr>
              <a:buFont typeface="Times New Roman" pitchFamily="18" charset="0"/>
              <a:buNone/>
            </a:pPr>
            <a:r>
              <a:rPr lang="en-US" sz="1800" b="1" smtClean="0">
                <a:latin typeface="Courier New" pitchFamily="49" charset="0"/>
                <a:sym typeface="Symbol" pitchFamily="18" charset="2"/>
              </a:rPr>
              <a:t>	ENQUEUE(Q,s);</a:t>
            </a:r>
          </a:p>
        </p:txBody>
      </p:sp>
      <p:sp>
        <p:nvSpPr>
          <p:cNvPr id="4101"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 While(Q not empty</a:t>
            </a:r>
            <a:r>
              <a:rPr lang="en-US" sz="1800" b="1" smtClean="0">
                <a:latin typeface="Courier New" pitchFamily="49" charset="0"/>
                <a:sym typeface="Symbol" pitchFamily="18" charset="2"/>
              </a:rPr>
              <a:t>)</a:t>
            </a:r>
            <a:endParaRPr lang="en-US" sz="1800" b="1" smtClean="0">
              <a:latin typeface="Courier New" pitchFamily="49" charset="0"/>
            </a:endParaRPr>
          </a:p>
          <a:p>
            <a:pPr>
              <a:buFont typeface="Times New Roman" pitchFamily="18" charset="0"/>
              <a:buNone/>
            </a:pPr>
            <a:r>
              <a:rPr lang="en-US" sz="1800" b="1" smtClean="0">
                <a:latin typeface="Courier New" pitchFamily="49" charset="0"/>
              </a:rPr>
              <a:t> {</a:t>
            </a:r>
          </a:p>
          <a:p>
            <a:pPr>
              <a:buFont typeface="Monotype Sorts" pitchFamily="2" charset="2"/>
              <a:buNone/>
            </a:pPr>
            <a:r>
              <a:rPr lang="en-US" sz="1800" b="1" smtClean="0">
                <a:latin typeface="Courier New" pitchFamily="49" charset="0"/>
              </a:rPr>
              <a:t>   u = DEQUEUE(Q);</a:t>
            </a:r>
          </a:p>
          <a:p>
            <a:pPr>
              <a:buFont typeface="Monotype Sorts" pitchFamily="2" charset="2"/>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Monotype Sorts" pitchFamily="2" charset="2"/>
              <a:buNone/>
            </a:pPr>
            <a:r>
              <a:rPr lang="en-US" sz="1800" b="1" smtClean="0">
                <a:latin typeface="Courier New" pitchFamily="49" charset="0"/>
                <a:sym typeface="Symbol" pitchFamily="18" charset="2"/>
              </a:rPr>
              <a:t>     if (color[v] == WHITE){</a:t>
            </a:r>
          </a:p>
          <a:p>
            <a:pPr>
              <a:buFont typeface="Monotype Sorts" pitchFamily="2" charset="2"/>
              <a:buNone/>
            </a:pPr>
            <a:r>
              <a:rPr lang="en-US" sz="1800" b="1" smtClean="0">
                <a:latin typeface="Courier New" pitchFamily="49" charset="0"/>
                <a:sym typeface="Symbol" pitchFamily="18" charset="2"/>
              </a:rPr>
              <a:t>         color[v] = GREY;</a:t>
            </a:r>
          </a:p>
          <a:p>
            <a:pPr>
              <a:buFont typeface="Monotype Sorts" pitchFamily="2" charset="2"/>
              <a:buNone/>
            </a:pPr>
            <a:r>
              <a:rPr lang="en-US" sz="1800" b="1" smtClean="0">
                <a:latin typeface="Courier New" pitchFamily="49" charset="0"/>
                <a:sym typeface="Symbol" pitchFamily="18" charset="2"/>
              </a:rPr>
              <a:t>         d[v] = d[u] + 1;</a:t>
            </a:r>
          </a:p>
          <a:p>
            <a:pPr>
              <a:buFont typeface="Monotype Sorts" pitchFamily="2" charset="2"/>
              <a:buNone/>
            </a:pPr>
            <a:r>
              <a:rPr lang="en-US" sz="1800" b="1" smtClean="0">
                <a:latin typeface="Courier New" pitchFamily="49" charset="0"/>
                <a:sym typeface="Symbol" pitchFamily="18" charset="2"/>
              </a:rPr>
              <a:t>         prev[v] = u;</a:t>
            </a:r>
          </a:p>
          <a:p>
            <a:pPr>
              <a:buFont typeface="Monotype Sorts" pitchFamily="2" charset="2"/>
              <a:buNone/>
            </a:pPr>
            <a:r>
              <a:rPr lang="en-US" sz="1800" b="1" smtClean="0">
                <a:latin typeface="Courier New" pitchFamily="49" charset="0"/>
                <a:sym typeface="Symbol" pitchFamily="18" charset="2"/>
              </a:rPr>
              <a:t>         Enqueue(Q, v);</a:t>
            </a:r>
          </a:p>
          <a:p>
            <a:pPr>
              <a:buFont typeface="Monotype Sorts" pitchFamily="2" charset="2"/>
              <a:buNone/>
            </a:pPr>
            <a:r>
              <a:rPr lang="en-US" sz="1800" b="1" smtClean="0">
                <a:latin typeface="Courier New" pitchFamily="49" charset="0"/>
                <a:sym typeface="Symbol" pitchFamily="18" charset="2"/>
              </a:rPr>
              <a:t>     }</a:t>
            </a:r>
          </a:p>
          <a:p>
            <a:pPr>
              <a:buFont typeface="Monotype Sorts" pitchFamily="2" charset="2"/>
              <a:buNone/>
            </a:pPr>
            <a:r>
              <a:rPr lang="en-US" sz="1800" b="1" smtClean="0">
                <a:latin typeface="Courier New" pitchFamily="49" charset="0"/>
                <a:sym typeface="Symbol" pitchFamily="18" charset="2"/>
              </a:rPr>
              <a:t>   }</a:t>
            </a:r>
          </a:p>
          <a:p>
            <a:pPr>
              <a:buFont typeface="Monotype Sorts" pitchFamily="2" charset="2"/>
              <a:buNone/>
            </a:pPr>
            <a:r>
              <a:rPr lang="en-US" sz="1800" b="1" smtClean="0">
                <a:latin typeface="Courier New" pitchFamily="49" charset="0"/>
                <a:sym typeface="Symbol" pitchFamily="18" charset="2"/>
              </a:rPr>
              <a:t>   color[u] = BLACK;</a:t>
            </a:r>
          </a:p>
          <a:p>
            <a:pPr>
              <a:buFont typeface="Monotype Sorts" pitchFamily="2" charset="2"/>
              <a:buNone/>
            </a:pPr>
            <a:r>
              <a:rPr lang="en-US" sz="1800" b="1" smtClean="0">
                <a:latin typeface="Courier New" pitchFamily="49" charset="0"/>
                <a:sym typeface="Symbol" pitchFamily="18" charset="2"/>
              </a:rPr>
              <a:t> }</a:t>
            </a:r>
          </a:p>
          <a:p>
            <a:pPr>
              <a:buFont typeface="Monotype Sorts" pitchFamily="2" charset="2"/>
              <a:buNone/>
            </a:pPr>
            <a:r>
              <a:rPr lang="en-US" sz="1800" b="1" smtClean="0">
                <a:latin typeface="Courier New" pitchFamily="49" charset="0"/>
                <a:sym typeface="Symbol" pitchFamily="18" charset="2"/>
              </a:rPr>
              <a:t>}</a:t>
            </a:r>
          </a:p>
        </p:txBody>
      </p:sp>
      <p:sp>
        <p:nvSpPr>
          <p:cNvPr id="4102"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4103" name="Rectangle 7"/>
          <p:cNvSpPr>
            <a:spLocks noChangeArrowheads="1"/>
          </p:cNvSpPr>
          <p:nvPr/>
        </p:nvSpPr>
        <p:spPr bwMode="auto">
          <a:xfrm>
            <a:off x="609600" y="1524000"/>
            <a:ext cx="3886200" cy="3810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0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00">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00">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0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01">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01">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01">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101">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101">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101">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101">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a:noFill/>
        </p:spPr>
        <p:txBody>
          <a:bodyPr/>
          <a:lstStyle/>
          <a:p>
            <a:r>
              <a:rPr lang="en-US" smtClean="0"/>
              <a:t>				         </a:t>
            </a:r>
            <a:fld id="{D92F268A-B09D-4EA9-943A-2C7E781CA1EB}" type="slidenum">
              <a:rPr lang="en-US" smtClean="0"/>
              <a:pPr/>
              <a:t>30</a:t>
            </a:fld>
            <a:r>
              <a:rPr lang="en-US" smtClean="0"/>
              <a:t> 				</a:t>
            </a:r>
          </a:p>
        </p:txBody>
      </p:sp>
      <p:sp>
        <p:nvSpPr>
          <p:cNvPr id="33795" name="Rectangle 2"/>
          <p:cNvSpPr>
            <a:spLocks noGrp="1" noChangeArrowheads="1"/>
          </p:cNvSpPr>
          <p:nvPr>
            <p:ph type="title"/>
          </p:nvPr>
        </p:nvSpPr>
        <p:spPr/>
        <p:txBody>
          <a:bodyPr/>
          <a:lstStyle/>
          <a:p>
            <a:r>
              <a:rPr lang="en-US" smtClean="0"/>
              <a:t>Depth-First Search: The Code</a:t>
            </a:r>
          </a:p>
        </p:txBody>
      </p:sp>
      <p:sp>
        <p:nvSpPr>
          <p:cNvPr id="3379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33797"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 (color[v]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3379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379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3800" name="Text Box 6"/>
          <p:cNvSpPr txBox="1">
            <a:spLocks noChangeArrowheads="1"/>
          </p:cNvSpPr>
          <p:nvPr/>
        </p:nvSpPr>
        <p:spPr bwMode="auto">
          <a:xfrm>
            <a:off x="1828800" y="6019800"/>
            <a:ext cx="5711825" cy="701675"/>
          </a:xfrm>
          <a:prstGeom prst="rect">
            <a:avLst/>
          </a:prstGeom>
          <a:noFill/>
          <a:ln w="28575">
            <a:noFill/>
            <a:miter lim="800000"/>
            <a:headEnd/>
            <a:tailEnd/>
          </a:ln>
        </p:spPr>
        <p:txBody>
          <a:bodyPr wrap="none">
            <a:spAutoFit/>
          </a:bodyPr>
          <a:lstStyle/>
          <a:p>
            <a:pPr algn="ctr"/>
            <a:r>
              <a:rPr lang="en-US" b="1">
                <a:solidFill>
                  <a:schemeClr val="tx2"/>
                </a:solidFill>
                <a:latin typeface="Times New Roman" pitchFamily="18" charset="0"/>
              </a:rPr>
              <a:t>BUT, there is actually a tighter bound.  </a:t>
            </a:r>
            <a:br>
              <a:rPr lang="en-US" b="1">
                <a:solidFill>
                  <a:schemeClr val="tx2"/>
                </a:solidFill>
                <a:latin typeface="Times New Roman" pitchFamily="18" charset="0"/>
              </a:rPr>
            </a:br>
            <a:r>
              <a:rPr lang="en-US" b="1">
                <a:solidFill>
                  <a:schemeClr val="accent1"/>
                </a:solidFill>
                <a:latin typeface="Times New Roman" pitchFamily="18" charset="0"/>
              </a:rPr>
              <a:t>How many times will DFS_Visit() actually be called?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a:noFill/>
        </p:spPr>
        <p:txBody>
          <a:bodyPr/>
          <a:lstStyle/>
          <a:p>
            <a:r>
              <a:rPr lang="en-US" smtClean="0"/>
              <a:t>				         </a:t>
            </a:r>
            <a:fld id="{94631EBF-7655-48E4-94DE-DC780C5A729B}" type="slidenum">
              <a:rPr lang="en-US" smtClean="0"/>
              <a:pPr/>
              <a:t>31</a:t>
            </a:fld>
            <a:r>
              <a:rPr lang="en-US" smtClean="0"/>
              <a:t> 				</a:t>
            </a:r>
          </a:p>
        </p:txBody>
      </p:sp>
      <p:sp>
        <p:nvSpPr>
          <p:cNvPr id="34819" name="Rectangle 2"/>
          <p:cNvSpPr>
            <a:spLocks noGrp="1" noChangeArrowheads="1"/>
          </p:cNvSpPr>
          <p:nvPr>
            <p:ph type="title"/>
          </p:nvPr>
        </p:nvSpPr>
        <p:spPr/>
        <p:txBody>
          <a:bodyPr/>
          <a:lstStyle/>
          <a:p>
            <a:r>
              <a:rPr lang="en-US" smtClean="0"/>
              <a:t>Depth-First Search: The Code</a:t>
            </a:r>
          </a:p>
        </p:txBody>
      </p:sp>
      <p:sp>
        <p:nvSpPr>
          <p:cNvPr id="34820"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34821"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 (color[v]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34822"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4823"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4824" name="Text Box 6"/>
          <p:cNvSpPr txBox="1">
            <a:spLocks noChangeArrowheads="1"/>
          </p:cNvSpPr>
          <p:nvPr/>
        </p:nvSpPr>
        <p:spPr bwMode="auto">
          <a:xfrm>
            <a:off x="2670175" y="5943600"/>
            <a:ext cx="3894138" cy="701675"/>
          </a:xfrm>
          <a:prstGeom prst="rect">
            <a:avLst/>
          </a:prstGeom>
          <a:noFill/>
          <a:ln w="28575">
            <a:noFill/>
            <a:miter lim="800000"/>
            <a:headEnd/>
            <a:tailEnd/>
          </a:ln>
        </p:spPr>
        <p:txBody>
          <a:bodyPr wrap="none">
            <a:spAutoFit/>
          </a:bodyPr>
          <a:lstStyle/>
          <a:p>
            <a:pPr algn="ctr"/>
            <a:r>
              <a:rPr lang="en-US" b="1">
                <a:solidFill>
                  <a:schemeClr val="tx2"/>
                </a:solidFill>
                <a:latin typeface="Times New Roman" pitchFamily="18" charset="0"/>
              </a:rPr>
              <a:t/>
            </a:r>
            <a:br>
              <a:rPr lang="en-US" b="1">
                <a:solidFill>
                  <a:schemeClr val="tx2"/>
                </a:solidFill>
                <a:latin typeface="Times New Roman" pitchFamily="18" charset="0"/>
              </a:rPr>
            </a:br>
            <a:r>
              <a:rPr lang="en-US" b="1">
                <a:solidFill>
                  <a:schemeClr val="tx2"/>
                </a:solidFill>
                <a:latin typeface="Times New Roman" pitchFamily="18" charset="0"/>
              </a:rPr>
              <a:t>So, running time of DFS = O(V+E)</a:t>
            </a:r>
            <a:endParaRPr lang="en-US" b="1">
              <a:solidFill>
                <a:schemeClr val="accent1"/>
              </a:solidFill>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a:t>
            </a:r>
            <a:fld id="{6F1C14DE-3EBD-4996-BA17-453454B5F223}" type="slidenum">
              <a:rPr lang="en-US" smtClean="0"/>
              <a:pPr/>
              <a:t>32</a:t>
            </a:fld>
            <a:r>
              <a:rPr lang="en-US" smtClean="0"/>
              <a:t> 				</a:t>
            </a:r>
          </a:p>
        </p:txBody>
      </p:sp>
      <p:sp>
        <p:nvSpPr>
          <p:cNvPr id="35843" name="Rectangle 2"/>
          <p:cNvSpPr>
            <a:spLocks noGrp="1" noChangeArrowheads="1"/>
          </p:cNvSpPr>
          <p:nvPr>
            <p:ph type="title"/>
          </p:nvPr>
        </p:nvSpPr>
        <p:spPr/>
        <p:txBody>
          <a:bodyPr/>
          <a:lstStyle/>
          <a:p>
            <a:r>
              <a:rPr lang="en-US" smtClean="0"/>
              <a:t>Depth-First Sort Analysis</a:t>
            </a:r>
          </a:p>
        </p:txBody>
      </p:sp>
      <p:sp>
        <p:nvSpPr>
          <p:cNvPr id="35844" name="Rectangle 3"/>
          <p:cNvSpPr>
            <a:spLocks noGrp="1" noChangeArrowheads="1"/>
          </p:cNvSpPr>
          <p:nvPr>
            <p:ph type="body" idx="1"/>
          </p:nvPr>
        </p:nvSpPr>
        <p:spPr>
          <a:xfrm>
            <a:off x="457200" y="1524000"/>
            <a:ext cx="8382000" cy="4343400"/>
          </a:xfrm>
        </p:spPr>
        <p:txBody>
          <a:bodyPr/>
          <a:lstStyle/>
          <a:p>
            <a:r>
              <a:rPr lang="en-US" smtClean="0"/>
              <a:t>This running time argument is an informal example of </a:t>
            </a:r>
            <a:r>
              <a:rPr lang="en-US" i="1" smtClean="0">
                <a:solidFill>
                  <a:schemeClr val="tx2"/>
                </a:solidFill>
              </a:rPr>
              <a:t>amortized analysis</a:t>
            </a:r>
            <a:endParaRPr lang="en-US" smtClean="0">
              <a:solidFill>
                <a:schemeClr val="tx2"/>
              </a:solidFill>
            </a:endParaRPr>
          </a:p>
          <a:p>
            <a:pPr lvl="1"/>
            <a:r>
              <a:rPr lang="en-US" smtClean="0"/>
              <a:t>“Charge” the exploration of edge to the edge:</a:t>
            </a:r>
          </a:p>
          <a:p>
            <a:pPr lvl="2"/>
            <a:r>
              <a:rPr lang="en-US" smtClean="0"/>
              <a:t>Each loop in DFS_Visit can be attributed to an edge in the graph </a:t>
            </a:r>
          </a:p>
          <a:p>
            <a:pPr lvl="2"/>
            <a:r>
              <a:rPr lang="en-US" smtClean="0"/>
              <a:t>Runs once per edge if directed graph, twice if undirected</a:t>
            </a:r>
          </a:p>
          <a:p>
            <a:pPr lvl="2"/>
            <a:r>
              <a:rPr lang="en-US" smtClean="0"/>
              <a:t>Thus loop will run in O(E) time, algorithm O(V+E)</a:t>
            </a:r>
          </a:p>
          <a:p>
            <a:pPr lvl="3"/>
            <a:r>
              <a:rPr lang="en-US" smtClean="0"/>
              <a:t>Considered linear for graph, b/c adj list requires O(V+E) storage</a:t>
            </a:r>
          </a:p>
          <a:p>
            <a:pPr lvl="1"/>
            <a:r>
              <a:rPr lang="en-US" smtClean="0"/>
              <a:t>Important to be comfortable with this kind of reasoning and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				         </a:t>
            </a:r>
            <a:fld id="{B59FF503-B03B-4871-80E9-3CCF8DAEAD84}" type="slidenum">
              <a:rPr lang="en-US" smtClean="0"/>
              <a:pPr/>
              <a:t>33</a:t>
            </a:fld>
            <a:r>
              <a:rPr lang="en-US" smtClean="0"/>
              <a:t> 				</a:t>
            </a:r>
          </a:p>
        </p:txBody>
      </p:sp>
      <p:sp>
        <p:nvSpPr>
          <p:cNvPr id="36867" name="Rectangle 2"/>
          <p:cNvSpPr>
            <a:spLocks noGrp="1" noChangeArrowheads="1"/>
          </p:cNvSpPr>
          <p:nvPr>
            <p:ph type="title"/>
          </p:nvPr>
        </p:nvSpPr>
        <p:spPr/>
        <p:txBody>
          <a:bodyPr/>
          <a:lstStyle/>
          <a:p>
            <a:r>
              <a:rPr lang="en-US" smtClean="0"/>
              <a:t>DFS: Kinds of edges</a:t>
            </a:r>
          </a:p>
        </p:txBody>
      </p:sp>
      <p:sp>
        <p:nvSpPr>
          <p:cNvPr id="36868" name="Rectangle 3"/>
          <p:cNvSpPr>
            <a:spLocks noGrp="1" noChangeArrowheads="1"/>
          </p:cNvSpPr>
          <p:nvPr>
            <p:ph type="body" idx="1"/>
          </p:nvPr>
        </p:nvSpPr>
        <p:spPr/>
        <p:txBody>
          <a:bodyPr/>
          <a:lstStyle/>
          <a:p>
            <a:r>
              <a:rPr lang="en-US" smtClean="0"/>
              <a:t>DFS introduces an important distinction among edges in the original graph:</a:t>
            </a:r>
          </a:p>
          <a:p>
            <a:pPr lvl="1"/>
            <a:r>
              <a:rPr lang="en-US" i="1" smtClean="0">
                <a:solidFill>
                  <a:schemeClr val="tx2"/>
                </a:solidFill>
              </a:rPr>
              <a:t>Tree edge</a:t>
            </a:r>
            <a:r>
              <a:rPr lang="en-US" smtClean="0"/>
              <a:t>: encounter new (white) vertex </a:t>
            </a:r>
          </a:p>
          <a:p>
            <a:pPr lvl="2"/>
            <a:r>
              <a:rPr lang="en-US" smtClean="0"/>
              <a:t>The tree edges form a spanning forest</a:t>
            </a:r>
          </a:p>
          <a:p>
            <a:pPr lvl="2"/>
            <a:r>
              <a:rPr lang="en-US" i="1" smtClean="0">
                <a:solidFill>
                  <a:schemeClr val="accent1"/>
                </a:solidFill>
              </a:rPr>
              <a:t>Can tree edges form cycles?  Why or why not?</a:t>
            </a:r>
          </a:p>
          <a:p>
            <a:pPr lvl="3"/>
            <a:r>
              <a:rPr lang="en-US" i="1" smtClean="0">
                <a:solidFill>
                  <a:schemeClr val="accent1"/>
                </a:solidFill>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a:t>
            </a:r>
            <a:fld id="{9AA953AA-086C-4826-9FFF-F8F64FE6F6AA}" type="slidenum">
              <a:rPr lang="en-US" smtClean="0"/>
              <a:pPr/>
              <a:t>34</a:t>
            </a:fld>
            <a:r>
              <a:rPr lang="en-US" smtClean="0"/>
              <a:t> 				</a:t>
            </a:r>
          </a:p>
        </p:txBody>
      </p:sp>
      <p:sp>
        <p:nvSpPr>
          <p:cNvPr id="37891" name="Rectangle 2"/>
          <p:cNvSpPr>
            <a:spLocks noGrp="1" noChangeArrowheads="1"/>
          </p:cNvSpPr>
          <p:nvPr>
            <p:ph type="title"/>
          </p:nvPr>
        </p:nvSpPr>
        <p:spPr/>
        <p:txBody>
          <a:bodyPr/>
          <a:lstStyle/>
          <a:p>
            <a:r>
              <a:rPr lang="en-US" smtClean="0"/>
              <a:t>DFS Example</a:t>
            </a:r>
          </a:p>
        </p:txBody>
      </p:sp>
      <p:sp>
        <p:nvSpPr>
          <p:cNvPr id="37892"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1 |12</a:t>
            </a:r>
          </a:p>
        </p:txBody>
      </p:sp>
      <p:sp>
        <p:nvSpPr>
          <p:cNvPr id="37893"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37894"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13|16</a:t>
            </a:r>
          </a:p>
        </p:txBody>
      </p:sp>
      <p:sp>
        <p:nvSpPr>
          <p:cNvPr id="37895"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14|15</a:t>
            </a:r>
          </a:p>
        </p:txBody>
      </p:sp>
      <p:sp>
        <p:nvSpPr>
          <p:cNvPr id="3789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3789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3789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37899"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37900" name="AutoShape 11"/>
          <p:cNvCxnSpPr>
            <a:cxnSpLocks noChangeShapeType="1"/>
            <a:stCxn id="37892" idx="3"/>
            <a:endCxn id="3789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37901" name="AutoShape 12"/>
          <p:cNvCxnSpPr>
            <a:cxnSpLocks noChangeShapeType="1"/>
            <a:stCxn id="37898" idx="5"/>
            <a:endCxn id="3789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37902" name="AutoShape 13"/>
          <p:cNvCxnSpPr>
            <a:cxnSpLocks noChangeShapeType="1"/>
            <a:stCxn id="37898" idx="6"/>
            <a:endCxn id="37896"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37903" name="AutoShape 14"/>
          <p:cNvCxnSpPr>
            <a:cxnSpLocks noChangeShapeType="1"/>
            <a:stCxn id="37896" idx="2"/>
            <a:endCxn id="3789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7904" name="AutoShape 15"/>
          <p:cNvCxnSpPr>
            <a:cxnSpLocks noChangeShapeType="1"/>
            <a:stCxn id="37897" idx="0"/>
            <a:endCxn id="3789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37905" name="AutoShape 16"/>
          <p:cNvCxnSpPr>
            <a:cxnSpLocks noChangeShapeType="1"/>
            <a:stCxn id="37892" idx="5"/>
            <a:endCxn id="3789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7906" name="AutoShape 17"/>
          <p:cNvCxnSpPr>
            <a:cxnSpLocks noChangeShapeType="1"/>
            <a:stCxn id="37893" idx="4"/>
            <a:endCxn id="3789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7907" name="AutoShape 18"/>
          <p:cNvCxnSpPr>
            <a:cxnSpLocks noChangeShapeType="1"/>
            <a:stCxn id="37892" idx="6"/>
            <a:endCxn id="37893"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37908" name="AutoShape 19"/>
          <p:cNvCxnSpPr>
            <a:cxnSpLocks noChangeShapeType="1"/>
            <a:stCxn id="37894" idx="2"/>
            <a:endCxn id="3789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7909" name="AutoShape 20"/>
          <p:cNvCxnSpPr>
            <a:cxnSpLocks noChangeShapeType="1"/>
            <a:stCxn id="37893" idx="5"/>
            <a:endCxn id="37899"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37910" name="AutoShape 21"/>
          <p:cNvCxnSpPr>
            <a:cxnSpLocks noChangeShapeType="1"/>
            <a:stCxn id="37894" idx="3"/>
            <a:endCxn id="3789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7911" name="AutoShape 22"/>
          <p:cNvCxnSpPr>
            <a:cxnSpLocks noChangeShapeType="1"/>
            <a:stCxn id="37894" idx="4"/>
            <a:endCxn id="37895"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37912" name="AutoShape 23"/>
          <p:cNvCxnSpPr>
            <a:cxnSpLocks noChangeShapeType="1"/>
            <a:stCxn id="37895" idx="2"/>
            <a:endCxn id="3789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7913" name="AutoShape 24"/>
          <p:cNvCxnSpPr>
            <a:cxnSpLocks noChangeShapeType="1"/>
            <a:stCxn id="37899" idx="3"/>
            <a:endCxn id="3789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791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3791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791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37917" name="Text Box 28"/>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a:t>
            </a:r>
            <a:fld id="{CDC03BE0-C79D-44C7-AEC7-C00E56618E83}" type="slidenum">
              <a:rPr lang="en-US" smtClean="0"/>
              <a:pPr/>
              <a:t>35</a:t>
            </a:fld>
            <a:r>
              <a:rPr lang="en-US" smtClean="0"/>
              <a:t> 				</a:t>
            </a:r>
          </a:p>
        </p:txBody>
      </p:sp>
      <p:sp>
        <p:nvSpPr>
          <p:cNvPr id="38915" name="Rectangle 2"/>
          <p:cNvSpPr>
            <a:spLocks noGrp="1" noChangeArrowheads="1"/>
          </p:cNvSpPr>
          <p:nvPr>
            <p:ph type="title"/>
          </p:nvPr>
        </p:nvSpPr>
        <p:spPr/>
        <p:txBody>
          <a:bodyPr/>
          <a:lstStyle/>
          <a:p>
            <a:r>
              <a:rPr lang="en-US" smtClean="0"/>
              <a:t>DFS: Kinds of edges</a:t>
            </a:r>
          </a:p>
        </p:txBody>
      </p:sp>
      <p:sp>
        <p:nvSpPr>
          <p:cNvPr id="38916" name="Rectangle 3"/>
          <p:cNvSpPr>
            <a:spLocks noGrp="1" noChangeArrowheads="1"/>
          </p:cNvSpPr>
          <p:nvPr>
            <p:ph type="body" idx="1"/>
          </p:nvPr>
        </p:nvSpPr>
        <p:spPr/>
        <p:txBody>
          <a:bodyPr/>
          <a:lstStyle/>
          <a:p>
            <a:r>
              <a:rPr lang="en-US" smtClean="0"/>
              <a:t>DFS introduces an important distinction among edges in the original graph:</a:t>
            </a:r>
          </a:p>
          <a:p>
            <a:pPr lvl="1"/>
            <a:r>
              <a:rPr lang="en-US" i="1" smtClean="0">
                <a:solidFill>
                  <a:schemeClr val="tx2"/>
                </a:solidFill>
              </a:rPr>
              <a:t>Tree edge</a:t>
            </a:r>
            <a:r>
              <a:rPr lang="en-US" smtClean="0"/>
              <a:t>: encounter new (white) vertex </a:t>
            </a:r>
          </a:p>
          <a:p>
            <a:pPr lvl="1"/>
            <a:r>
              <a:rPr lang="en-US" i="1" smtClean="0">
                <a:solidFill>
                  <a:schemeClr val="tx2"/>
                </a:solidFill>
              </a:rPr>
              <a:t>Back edge</a:t>
            </a:r>
            <a:r>
              <a:rPr lang="en-US" smtClean="0"/>
              <a:t>: from descendent to ancestor</a:t>
            </a:r>
          </a:p>
          <a:p>
            <a:pPr lvl="2"/>
            <a:r>
              <a:rPr lang="en-US" smtClean="0"/>
              <a:t>Encounter a grey vertex (grey to grey)</a:t>
            </a:r>
          </a:p>
          <a:p>
            <a:pPr lvl="2"/>
            <a:r>
              <a:rPr lang="en-US" smtClean="0"/>
              <a:t>Self loops are considered as to be back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a:t>
            </a:r>
            <a:fld id="{D83D271D-60A0-492C-8361-C1963476C78E}" type="slidenum">
              <a:rPr lang="en-US" smtClean="0"/>
              <a:pPr/>
              <a:t>36</a:t>
            </a:fld>
            <a:r>
              <a:rPr lang="en-US" smtClean="0"/>
              <a:t> 				</a:t>
            </a:r>
          </a:p>
        </p:txBody>
      </p:sp>
      <p:sp>
        <p:nvSpPr>
          <p:cNvPr id="39939" name="Rectangle 2"/>
          <p:cNvSpPr>
            <a:spLocks noGrp="1" noChangeArrowheads="1"/>
          </p:cNvSpPr>
          <p:nvPr>
            <p:ph type="title"/>
          </p:nvPr>
        </p:nvSpPr>
        <p:spPr/>
        <p:txBody>
          <a:bodyPr/>
          <a:lstStyle/>
          <a:p>
            <a:r>
              <a:rPr lang="en-US" smtClean="0"/>
              <a:t>DFS Example</a:t>
            </a:r>
          </a:p>
        </p:txBody>
      </p:sp>
      <p:sp>
        <p:nvSpPr>
          <p:cNvPr id="39940"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39941"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39942"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13|16</a:t>
            </a:r>
          </a:p>
        </p:txBody>
      </p:sp>
      <p:sp>
        <p:nvSpPr>
          <p:cNvPr id="39943"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14|15</a:t>
            </a:r>
          </a:p>
        </p:txBody>
      </p:sp>
      <p:sp>
        <p:nvSpPr>
          <p:cNvPr id="3994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3994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3994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3994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39948" name="AutoShape 11"/>
          <p:cNvCxnSpPr>
            <a:cxnSpLocks noChangeShapeType="1"/>
            <a:stCxn id="39940" idx="3"/>
            <a:endCxn id="3994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39949" name="AutoShape 12"/>
          <p:cNvCxnSpPr>
            <a:cxnSpLocks noChangeShapeType="1"/>
            <a:stCxn id="39946" idx="5"/>
            <a:endCxn id="3994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39950" name="AutoShape 13"/>
          <p:cNvCxnSpPr>
            <a:cxnSpLocks noChangeShapeType="1"/>
            <a:stCxn id="39946" idx="6"/>
            <a:endCxn id="3994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39951" name="AutoShape 14"/>
          <p:cNvCxnSpPr>
            <a:cxnSpLocks noChangeShapeType="1"/>
            <a:stCxn id="39944" idx="2"/>
            <a:endCxn id="3994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9952" name="AutoShape 15"/>
          <p:cNvCxnSpPr>
            <a:cxnSpLocks noChangeShapeType="1"/>
            <a:stCxn id="39945" idx="0"/>
            <a:endCxn id="39940"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39953" name="AutoShape 16"/>
          <p:cNvCxnSpPr>
            <a:cxnSpLocks noChangeShapeType="1"/>
            <a:stCxn id="39940" idx="5"/>
            <a:endCxn id="3994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9954" name="AutoShape 17"/>
          <p:cNvCxnSpPr>
            <a:cxnSpLocks noChangeShapeType="1"/>
            <a:stCxn id="39941" idx="4"/>
            <a:endCxn id="3994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9955" name="AutoShape 18"/>
          <p:cNvCxnSpPr>
            <a:cxnSpLocks noChangeShapeType="1"/>
            <a:stCxn id="39940" idx="6"/>
            <a:endCxn id="3994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39956" name="AutoShape 19"/>
          <p:cNvCxnSpPr>
            <a:cxnSpLocks noChangeShapeType="1"/>
            <a:stCxn id="39942" idx="2"/>
            <a:endCxn id="3994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9957" name="AutoShape 20"/>
          <p:cNvCxnSpPr>
            <a:cxnSpLocks noChangeShapeType="1"/>
            <a:stCxn id="39941" idx="5"/>
            <a:endCxn id="3994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39958" name="AutoShape 21"/>
          <p:cNvCxnSpPr>
            <a:cxnSpLocks noChangeShapeType="1"/>
            <a:stCxn id="39942" idx="3"/>
            <a:endCxn id="3994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9959" name="AutoShape 22"/>
          <p:cNvCxnSpPr>
            <a:cxnSpLocks noChangeShapeType="1"/>
            <a:stCxn id="39942" idx="4"/>
            <a:endCxn id="39943"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39960" name="AutoShape 23"/>
          <p:cNvCxnSpPr>
            <a:cxnSpLocks noChangeShapeType="1"/>
            <a:stCxn id="39943" idx="2"/>
            <a:endCxn id="3994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9961" name="AutoShape 24"/>
          <p:cNvCxnSpPr>
            <a:cxnSpLocks noChangeShapeType="1"/>
            <a:stCxn id="39947" idx="3"/>
            <a:endCxn id="3994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996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3996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996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39965" name="Text Box 28"/>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39966" name="Text Box 29"/>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a:t>
            </a:r>
            <a:fld id="{85917880-B503-4C51-B019-5D9CCFAD14D4}" type="slidenum">
              <a:rPr lang="en-US" smtClean="0"/>
              <a:pPr/>
              <a:t>37</a:t>
            </a:fld>
            <a:r>
              <a:rPr lang="en-US" smtClean="0"/>
              <a:t> 				</a:t>
            </a:r>
          </a:p>
        </p:txBody>
      </p:sp>
      <p:sp>
        <p:nvSpPr>
          <p:cNvPr id="40963" name="Rectangle 2"/>
          <p:cNvSpPr>
            <a:spLocks noGrp="1" noChangeArrowheads="1"/>
          </p:cNvSpPr>
          <p:nvPr>
            <p:ph type="title"/>
          </p:nvPr>
        </p:nvSpPr>
        <p:spPr/>
        <p:txBody>
          <a:bodyPr/>
          <a:lstStyle/>
          <a:p>
            <a:r>
              <a:rPr lang="en-US" smtClean="0"/>
              <a:t>DFS: Kinds of edges</a:t>
            </a:r>
          </a:p>
        </p:txBody>
      </p:sp>
      <p:sp>
        <p:nvSpPr>
          <p:cNvPr id="40964" name="Rectangle 3"/>
          <p:cNvSpPr>
            <a:spLocks noGrp="1" noChangeArrowheads="1"/>
          </p:cNvSpPr>
          <p:nvPr>
            <p:ph type="body" idx="1"/>
          </p:nvPr>
        </p:nvSpPr>
        <p:spPr/>
        <p:txBody>
          <a:bodyPr/>
          <a:lstStyle/>
          <a:p>
            <a:r>
              <a:rPr lang="en-US" smtClean="0"/>
              <a:t>DFS introduces an important distinction among edges in the original graph:</a:t>
            </a:r>
          </a:p>
          <a:p>
            <a:pPr lvl="1"/>
            <a:r>
              <a:rPr lang="en-US" i="1" smtClean="0">
                <a:solidFill>
                  <a:schemeClr val="tx2"/>
                </a:solidFill>
              </a:rPr>
              <a:t>Tree edge</a:t>
            </a:r>
            <a:r>
              <a:rPr lang="en-US" smtClean="0"/>
              <a:t>: encounter new (white) vertex </a:t>
            </a:r>
          </a:p>
          <a:p>
            <a:pPr lvl="1"/>
            <a:r>
              <a:rPr lang="en-US" i="1" smtClean="0">
                <a:solidFill>
                  <a:schemeClr val="tx2"/>
                </a:solidFill>
              </a:rPr>
              <a:t>Back edge</a:t>
            </a:r>
            <a:r>
              <a:rPr lang="en-US" smtClean="0"/>
              <a:t>: from descendent to ancestor</a:t>
            </a:r>
          </a:p>
          <a:p>
            <a:pPr lvl="1"/>
            <a:r>
              <a:rPr lang="en-US" i="1" smtClean="0">
                <a:solidFill>
                  <a:schemeClr val="tx2"/>
                </a:solidFill>
              </a:rPr>
              <a:t>Forward edge</a:t>
            </a:r>
            <a:r>
              <a:rPr lang="en-US" smtClean="0"/>
              <a:t>: from ancestor to descendent</a:t>
            </a:r>
          </a:p>
          <a:p>
            <a:pPr lvl="2"/>
            <a:r>
              <a:rPr lang="en-US" smtClean="0"/>
              <a:t>Not a tree edge, though</a:t>
            </a:r>
          </a:p>
          <a:p>
            <a:pPr lvl="2"/>
            <a:r>
              <a:rPr lang="en-US" smtClean="0"/>
              <a:t>From grey node to black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a:t>
            </a:r>
            <a:fld id="{EBE85FF4-2A95-4015-BD98-6D297E40DA64}" type="slidenum">
              <a:rPr lang="en-US" smtClean="0"/>
              <a:pPr/>
              <a:t>38</a:t>
            </a:fld>
            <a:r>
              <a:rPr lang="en-US" smtClean="0"/>
              <a:t> 				</a:t>
            </a:r>
          </a:p>
        </p:txBody>
      </p:sp>
      <p:sp>
        <p:nvSpPr>
          <p:cNvPr id="41987" name="Rectangle 2"/>
          <p:cNvSpPr>
            <a:spLocks noGrp="1" noChangeArrowheads="1"/>
          </p:cNvSpPr>
          <p:nvPr>
            <p:ph type="title"/>
          </p:nvPr>
        </p:nvSpPr>
        <p:spPr/>
        <p:txBody>
          <a:bodyPr/>
          <a:lstStyle/>
          <a:p>
            <a:r>
              <a:rPr lang="en-US" smtClean="0"/>
              <a:t>DFS Example</a:t>
            </a:r>
          </a:p>
        </p:txBody>
      </p:sp>
      <p:sp>
        <p:nvSpPr>
          <p:cNvPr id="41988"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1 |12</a:t>
            </a:r>
          </a:p>
        </p:txBody>
      </p:sp>
      <p:sp>
        <p:nvSpPr>
          <p:cNvPr id="41989"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dirty="0">
                <a:solidFill>
                  <a:schemeClr val="bg1"/>
                </a:solidFill>
                <a:latin typeface="Courier New" pitchFamily="49" charset="0"/>
              </a:rPr>
              <a:t>8 |11</a:t>
            </a:r>
          </a:p>
        </p:txBody>
      </p:sp>
      <p:sp>
        <p:nvSpPr>
          <p:cNvPr id="41990"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13|16</a:t>
            </a:r>
          </a:p>
        </p:txBody>
      </p:sp>
      <p:sp>
        <p:nvSpPr>
          <p:cNvPr id="41991"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14|15</a:t>
            </a:r>
          </a:p>
        </p:txBody>
      </p:sp>
      <p:sp>
        <p:nvSpPr>
          <p:cNvPr id="4199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4199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4199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41995"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41996" name="AutoShape 11"/>
          <p:cNvCxnSpPr>
            <a:cxnSpLocks noChangeShapeType="1"/>
            <a:stCxn id="41988" idx="3"/>
            <a:endCxn id="4199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41997" name="AutoShape 12"/>
          <p:cNvCxnSpPr>
            <a:cxnSpLocks noChangeShapeType="1"/>
            <a:stCxn id="41994" idx="5"/>
            <a:endCxn id="4199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41998" name="AutoShape 13"/>
          <p:cNvCxnSpPr>
            <a:cxnSpLocks noChangeShapeType="1"/>
            <a:stCxn id="41994" idx="6"/>
            <a:endCxn id="4199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41999" name="AutoShape 14"/>
          <p:cNvCxnSpPr>
            <a:cxnSpLocks noChangeShapeType="1"/>
            <a:stCxn id="41992" idx="2"/>
            <a:endCxn id="4199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42000" name="AutoShape 15"/>
          <p:cNvCxnSpPr>
            <a:cxnSpLocks noChangeShapeType="1"/>
            <a:stCxn id="41993" idx="0"/>
            <a:endCxn id="41988"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42001" name="AutoShape 16"/>
          <p:cNvCxnSpPr>
            <a:cxnSpLocks noChangeShapeType="1"/>
            <a:stCxn id="41989" idx="4"/>
            <a:endCxn id="4199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42002" name="AutoShape 17"/>
          <p:cNvCxnSpPr>
            <a:cxnSpLocks noChangeShapeType="1"/>
            <a:stCxn id="41988" idx="6"/>
            <a:endCxn id="41989"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42003" name="AutoShape 18"/>
          <p:cNvCxnSpPr>
            <a:cxnSpLocks noChangeShapeType="1"/>
            <a:stCxn id="41990" idx="2"/>
            <a:endCxn id="4198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42004" name="AutoShape 19"/>
          <p:cNvCxnSpPr>
            <a:cxnSpLocks noChangeShapeType="1"/>
            <a:stCxn id="41989" idx="5"/>
            <a:endCxn id="41995"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42005" name="AutoShape 20"/>
          <p:cNvCxnSpPr>
            <a:cxnSpLocks noChangeShapeType="1"/>
            <a:stCxn id="41990" idx="3"/>
            <a:endCxn id="4199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42006" name="AutoShape 21"/>
          <p:cNvCxnSpPr>
            <a:cxnSpLocks noChangeShapeType="1"/>
            <a:stCxn id="41990" idx="4"/>
            <a:endCxn id="41991"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42007" name="AutoShape 22"/>
          <p:cNvCxnSpPr>
            <a:cxnSpLocks noChangeShapeType="1"/>
            <a:stCxn id="41991" idx="2"/>
            <a:endCxn id="4199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42008" name="AutoShape 23"/>
          <p:cNvCxnSpPr>
            <a:cxnSpLocks noChangeShapeType="1"/>
            <a:stCxn id="41995" idx="3"/>
            <a:endCxn id="4199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42009" name="Line 2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42010" name="Text Box 25"/>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42011" name="Oval 26"/>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42012" name="Text Box 27"/>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42013" name="Text Box 28"/>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
        <p:nvSpPr>
          <p:cNvPr id="42014" name="Text Box 29"/>
          <p:cNvSpPr txBox="1">
            <a:spLocks noChangeArrowheads="1"/>
          </p:cNvSpPr>
          <p:nvPr/>
        </p:nvSpPr>
        <p:spPr bwMode="auto">
          <a:xfrm>
            <a:off x="3505200" y="5791200"/>
            <a:ext cx="2055813" cy="457200"/>
          </a:xfrm>
          <a:prstGeom prst="rect">
            <a:avLst/>
          </a:prstGeom>
          <a:noFill/>
          <a:ln w="28575">
            <a:noFill/>
            <a:miter lim="800000"/>
            <a:headEnd/>
            <a:tailEnd/>
          </a:ln>
        </p:spPr>
        <p:txBody>
          <a:bodyPr wrap="none">
            <a:spAutoFit/>
          </a:bodyPr>
          <a:lstStyle/>
          <a:p>
            <a:r>
              <a:rPr lang="en-US" sz="2400" b="1">
                <a:solidFill>
                  <a:schemeClr val="hlink"/>
                </a:solidFill>
                <a:latin typeface="Times New Roman" pitchFamily="18" charset="0"/>
              </a:rPr>
              <a:t>Forward edges</a:t>
            </a:r>
          </a:p>
        </p:txBody>
      </p:sp>
      <p:cxnSp>
        <p:nvCxnSpPr>
          <p:cNvPr id="42015" name="AutoShape 30"/>
          <p:cNvCxnSpPr>
            <a:cxnSpLocks noChangeShapeType="1"/>
            <a:stCxn id="41988" idx="5"/>
            <a:endCxn id="41992" idx="1"/>
          </p:cNvCxnSpPr>
          <p:nvPr/>
        </p:nvCxnSpPr>
        <p:spPr bwMode="auto">
          <a:xfrm>
            <a:off x="2435225" y="2962275"/>
            <a:ext cx="1911350" cy="1847850"/>
          </a:xfrm>
          <a:prstGeom prst="straightConnector1">
            <a:avLst/>
          </a:prstGeom>
          <a:noFill/>
          <a:ln w="28575">
            <a:solidFill>
              <a:schemeClr val="hlink"/>
            </a:solidFill>
            <a:round/>
            <a:headEnd/>
            <a:tailEnd type="triangle" w="med" len="med"/>
          </a:ln>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a:t>
            </a:r>
            <a:fld id="{ECB0556D-0035-48DA-A038-58534DAD850B}" type="slidenum">
              <a:rPr lang="en-US" smtClean="0"/>
              <a:pPr/>
              <a:t>39</a:t>
            </a:fld>
            <a:r>
              <a:rPr lang="en-US" smtClean="0"/>
              <a:t> 				</a:t>
            </a:r>
          </a:p>
        </p:txBody>
      </p:sp>
      <p:sp>
        <p:nvSpPr>
          <p:cNvPr id="43011" name="Rectangle 2"/>
          <p:cNvSpPr>
            <a:spLocks noGrp="1" noChangeArrowheads="1"/>
          </p:cNvSpPr>
          <p:nvPr>
            <p:ph type="title"/>
          </p:nvPr>
        </p:nvSpPr>
        <p:spPr/>
        <p:txBody>
          <a:bodyPr/>
          <a:lstStyle/>
          <a:p>
            <a:r>
              <a:rPr lang="en-US" smtClean="0"/>
              <a:t>DFS: Kinds of edges</a:t>
            </a:r>
          </a:p>
        </p:txBody>
      </p:sp>
      <p:sp>
        <p:nvSpPr>
          <p:cNvPr id="43012" name="Rectangle 3"/>
          <p:cNvSpPr>
            <a:spLocks noGrp="1" noChangeArrowheads="1"/>
          </p:cNvSpPr>
          <p:nvPr>
            <p:ph type="body" idx="1"/>
          </p:nvPr>
        </p:nvSpPr>
        <p:spPr/>
        <p:txBody>
          <a:bodyPr/>
          <a:lstStyle/>
          <a:p>
            <a:r>
              <a:rPr lang="en-US" smtClean="0"/>
              <a:t>DFS introduces an important distinction among edges in the original graph:</a:t>
            </a:r>
          </a:p>
          <a:p>
            <a:pPr lvl="1"/>
            <a:r>
              <a:rPr lang="en-US" i="1" smtClean="0">
                <a:solidFill>
                  <a:schemeClr val="tx2"/>
                </a:solidFill>
              </a:rPr>
              <a:t>Tree edge</a:t>
            </a:r>
            <a:r>
              <a:rPr lang="en-US" smtClean="0"/>
              <a:t>: encounter new (white) vertex </a:t>
            </a:r>
          </a:p>
          <a:p>
            <a:pPr lvl="1"/>
            <a:r>
              <a:rPr lang="en-US" i="1" smtClean="0">
                <a:solidFill>
                  <a:schemeClr val="tx2"/>
                </a:solidFill>
              </a:rPr>
              <a:t>Back edge</a:t>
            </a:r>
            <a:r>
              <a:rPr lang="en-US" smtClean="0"/>
              <a:t>: from descendent to ancestor</a:t>
            </a:r>
          </a:p>
          <a:p>
            <a:pPr lvl="1"/>
            <a:r>
              <a:rPr lang="en-US" i="1" smtClean="0">
                <a:solidFill>
                  <a:schemeClr val="tx2"/>
                </a:solidFill>
              </a:rPr>
              <a:t>Forward edge</a:t>
            </a:r>
            <a:r>
              <a:rPr lang="en-US" smtClean="0"/>
              <a:t>: from ancestor to descendent</a:t>
            </a:r>
          </a:p>
          <a:p>
            <a:pPr lvl="1"/>
            <a:r>
              <a:rPr lang="en-US" i="1" smtClean="0">
                <a:solidFill>
                  <a:schemeClr val="tx2"/>
                </a:solidFill>
              </a:rPr>
              <a:t>Cross edge</a:t>
            </a:r>
            <a:r>
              <a:rPr lang="en-US" smtClean="0"/>
              <a:t>: between a tree or subtrees</a:t>
            </a:r>
          </a:p>
          <a:p>
            <a:pPr lvl="2"/>
            <a:r>
              <a:rPr lang="en-US" smtClean="0"/>
              <a:t>From a grey node to a black node</a:t>
            </a:r>
          </a:p>
          <a:p>
            <a:pPr lvl="2"/>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0"/>
          </p:nvPr>
        </p:nvSpPr>
        <p:spPr>
          <a:noFill/>
        </p:spPr>
        <p:txBody>
          <a:bodyPr/>
          <a:lstStyle/>
          <a:p>
            <a:r>
              <a:rPr lang="en-US" smtClean="0"/>
              <a:t>				         </a:t>
            </a:r>
            <a:fld id="{49CF3223-3954-4F08-9978-A53C318433F5}" type="slidenum">
              <a:rPr lang="en-US" smtClean="0"/>
              <a:pPr/>
              <a:t>4</a:t>
            </a:fld>
            <a:r>
              <a:rPr lang="en-US" smtClean="0"/>
              <a:t> 				</a:t>
            </a:r>
          </a:p>
        </p:txBody>
      </p:sp>
      <p:sp>
        <p:nvSpPr>
          <p:cNvPr id="5123" name="Rectangle 2"/>
          <p:cNvSpPr>
            <a:spLocks noGrp="1" noChangeArrowheads="1"/>
          </p:cNvSpPr>
          <p:nvPr>
            <p:ph type="title"/>
          </p:nvPr>
        </p:nvSpPr>
        <p:spPr/>
        <p:txBody>
          <a:bodyPr/>
          <a:lstStyle/>
          <a:p>
            <a:r>
              <a:rPr lang="en-US" smtClean="0"/>
              <a:t>Breadth-First Search: Print Path</a:t>
            </a:r>
          </a:p>
        </p:txBody>
      </p:sp>
      <p:sp>
        <p:nvSpPr>
          <p:cNvPr id="5124" name="Rectangle 3"/>
          <p:cNvSpPr>
            <a:spLocks noGrp="1" noChangeArrowheads="1"/>
          </p:cNvSpPr>
          <p:nvPr>
            <p:ph type="body" sz="half" idx="1"/>
          </p:nvPr>
        </p:nvSpPr>
        <p:spPr>
          <a:xfrm>
            <a:off x="533400" y="1524000"/>
            <a:ext cx="7848600" cy="5105400"/>
          </a:xfrm>
        </p:spPr>
        <p:txBody>
          <a:bodyPr/>
          <a:lstStyle/>
          <a:p>
            <a:pPr>
              <a:buFont typeface="Times New Roman" pitchFamily="18" charset="0"/>
              <a:buNone/>
            </a:pPr>
            <a:r>
              <a:rPr lang="en-US" sz="1800" b="1" dirty="0" smtClean="0">
                <a:solidFill>
                  <a:srgbClr val="FF0000"/>
                </a:solidFill>
                <a:latin typeface="Courier New" pitchFamily="49" charset="0"/>
              </a:rPr>
              <a:t>Data: </a:t>
            </a:r>
            <a:r>
              <a:rPr lang="en-US" sz="1800" b="1" dirty="0" smtClean="0">
                <a:latin typeface="Courier New" pitchFamily="49" charset="0"/>
              </a:rPr>
              <a:t>color[V], </a:t>
            </a:r>
            <a:r>
              <a:rPr lang="en-US" sz="1800" b="1" dirty="0" err="1" smtClean="0">
                <a:latin typeface="Courier New" pitchFamily="49" charset="0"/>
              </a:rPr>
              <a:t>prev</a:t>
            </a:r>
            <a:r>
              <a:rPr lang="en-US" sz="1800" b="1" dirty="0" smtClean="0">
                <a:latin typeface="Courier New" pitchFamily="49" charset="0"/>
              </a:rPr>
              <a:t>[V],d[V]</a:t>
            </a:r>
          </a:p>
          <a:p>
            <a:pPr>
              <a:buFont typeface="Times New Roman" pitchFamily="18" charset="0"/>
              <a:buNone/>
            </a:pPr>
            <a:endParaRPr lang="en-US" sz="1800" b="1" dirty="0" smtClean="0">
              <a:latin typeface="Courier New" pitchFamily="49" charset="0"/>
            </a:endParaRPr>
          </a:p>
          <a:p>
            <a:pPr>
              <a:buFont typeface="Times New Roman" pitchFamily="18" charset="0"/>
              <a:buNone/>
            </a:pPr>
            <a:r>
              <a:rPr lang="en-US" sz="1800" b="1" dirty="0" smtClean="0">
                <a:latin typeface="Courier New" pitchFamily="49" charset="0"/>
              </a:rPr>
              <a:t>Print-Path(G, s, v)</a:t>
            </a:r>
          </a:p>
          <a:p>
            <a:pPr>
              <a:buFont typeface="Times New Roman" pitchFamily="18" charset="0"/>
              <a:buNone/>
            </a:pPr>
            <a:r>
              <a:rPr lang="en-US" sz="1800" b="1" dirty="0" smtClean="0">
                <a:latin typeface="Courier New" pitchFamily="49" charset="0"/>
              </a:rPr>
              <a:t>{</a:t>
            </a:r>
          </a:p>
          <a:p>
            <a:pPr>
              <a:buFont typeface="Times New Roman" pitchFamily="18" charset="0"/>
              <a:buNone/>
            </a:pPr>
            <a:r>
              <a:rPr lang="en-US" sz="1800" b="1" dirty="0" smtClean="0">
                <a:latin typeface="Courier New" pitchFamily="49" charset="0"/>
              </a:rPr>
              <a:t>	if(v==s)</a:t>
            </a:r>
          </a:p>
          <a:p>
            <a:pPr>
              <a:buFont typeface="Times New Roman" pitchFamily="18" charset="0"/>
              <a:buNone/>
            </a:pPr>
            <a:r>
              <a:rPr lang="en-US" sz="1800" b="1" dirty="0" smtClean="0">
                <a:latin typeface="Courier New" pitchFamily="49" charset="0"/>
              </a:rPr>
              <a:t>		print(s)</a:t>
            </a:r>
          </a:p>
          <a:p>
            <a:pPr>
              <a:buFont typeface="Times New Roman" pitchFamily="18" charset="0"/>
              <a:buNone/>
            </a:pPr>
            <a:r>
              <a:rPr lang="en-US" sz="1800" b="1" dirty="0" smtClean="0">
                <a:latin typeface="Courier New" pitchFamily="49" charset="0"/>
              </a:rPr>
              <a:t>   else if(</a:t>
            </a:r>
            <a:r>
              <a:rPr lang="en-US" sz="1800" b="1" dirty="0" err="1" smtClean="0">
                <a:latin typeface="Courier New" pitchFamily="49" charset="0"/>
              </a:rPr>
              <a:t>prev</a:t>
            </a:r>
            <a:r>
              <a:rPr lang="en-US" sz="1800" b="1" dirty="0" smtClean="0">
                <a:latin typeface="Courier New" pitchFamily="49" charset="0"/>
              </a:rPr>
              <a:t>[v]==NIL)</a:t>
            </a:r>
          </a:p>
          <a:p>
            <a:pPr>
              <a:buFont typeface="Times New Roman" pitchFamily="18" charset="0"/>
              <a:buNone/>
            </a:pPr>
            <a:r>
              <a:rPr lang="en-US" sz="1800" b="1" dirty="0" smtClean="0">
                <a:latin typeface="Courier New" pitchFamily="49" charset="0"/>
              </a:rPr>
              <a:t>		print(No path);</a:t>
            </a:r>
          </a:p>
          <a:p>
            <a:pPr>
              <a:buFont typeface="Times New Roman" pitchFamily="18" charset="0"/>
              <a:buNone/>
            </a:pPr>
            <a:r>
              <a:rPr lang="en-US" sz="1800" b="1" dirty="0" smtClean="0">
                <a:latin typeface="Courier New" pitchFamily="49" charset="0"/>
              </a:rPr>
              <a:t>	else{</a:t>
            </a:r>
          </a:p>
          <a:p>
            <a:pPr>
              <a:buFont typeface="Times New Roman" pitchFamily="18" charset="0"/>
              <a:buNone/>
            </a:pPr>
            <a:r>
              <a:rPr lang="en-US" sz="1800" b="1" dirty="0" smtClean="0">
                <a:latin typeface="Courier New" pitchFamily="49" charset="0"/>
              </a:rPr>
              <a:t>		Print-Path(</a:t>
            </a:r>
            <a:r>
              <a:rPr lang="en-US" sz="1800" b="1" dirty="0" err="1" smtClean="0">
                <a:latin typeface="Courier New" pitchFamily="49" charset="0"/>
              </a:rPr>
              <a:t>G,s,prev</a:t>
            </a:r>
            <a:r>
              <a:rPr lang="en-US" sz="1800" b="1" dirty="0" smtClean="0">
                <a:latin typeface="Courier New" pitchFamily="49" charset="0"/>
              </a:rPr>
              <a:t>[v]);</a:t>
            </a:r>
          </a:p>
          <a:p>
            <a:pPr>
              <a:buFont typeface="Times New Roman" pitchFamily="18" charset="0"/>
              <a:buNone/>
            </a:pPr>
            <a:r>
              <a:rPr lang="en-US" sz="1800" b="1" dirty="0" smtClean="0">
                <a:latin typeface="Courier New" pitchFamily="49" charset="0"/>
              </a:rPr>
              <a:t>		print(v);</a:t>
            </a:r>
          </a:p>
          <a:p>
            <a:pPr>
              <a:buFont typeface="Times New Roman" pitchFamily="18" charset="0"/>
              <a:buNone/>
            </a:pPr>
            <a:r>
              <a:rPr lang="en-US" sz="1800" b="1" dirty="0" smtClean="0">
                <a:latin typeface="Courier New" pitchFamily="49" charset="0"/>
              </a:rPr>
              <a:t>	}</a:t>
            </a:r>
          </a:p>
          <a:p>
            <a:pPr>
              <a:buFont typeface="Times New Roman" pitchFamily="18" charset="0"/>
              <a:buNone/>
            </a:pPr>
            <a:r>
              <a:rPr lang="en-US" sz="1800" b="1" dirty="0" smtClean="0">
                <a:latin typeface="Courier New" pitchFamily="49" charset="0"/>
              </a:rPr>
              <a:t>}</a:t>
            </a:r>
          </a:p>
        </p:txBody>
      </p:sp>
      <p:sp>
        <p:nvSpPr>
          <p:cNvPr id="5125" name="Rectangle 7"/>
          <p:cNvSpPr>
            <a:spLocks noChangeArrowheads="1"/>
          </p:cNvSpPr>
          <p:nvPr/>
        </p:nvSpPr>
        <p:spPr bwMode="auto">
          <a:xfrm>
            <a:off x="609600" y="1524000"/>
            <a:ext cx="3886200" cy="3810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a:t>
            </a:r>
            <a:fld id="{1FBC14D3-C197-4804-B49E-431E64179B75}" type="slidenum">
              <a:rPr lang="en-US" smtClean="0"/>
              <a:pPr/>
              <a:t>40</a:t>
            </a:fld>
            <a:r>
              <a:rPr lang="en-US" smtClean="0"/>
              <a:t> 				</a:t>
            </a:r>
          </a:p>
        </p:txBody>
      </p:sp>
      <p:sp>
        <p:nvSpPr>
          <p:cNvPr id="44035" name="Rectangle 2"/>
          <p:cNvSpPr>
            <a:spLocks noGrp="1" noChangeArrowheads="1"/>
          </p:cNvSpPr>
          <p:nvPr>
            <p:ph type="title"/>
          </p:nvPr>
        </p:nvSpPr>
        <p:spPr/>
        <p:txBody>
          <a:bodyPr/>
          <a:lstStyle/>
          <a:p>
            <a:r>
              <a:rPr lang="en-US" smtClean="0"/>
              <a:t>DFS Example</a:t>
            </a:r>
          </a:p>
        </p:txBody>
      </p:sp>
      <p:sp>
        <p:nvSpPr>
          <p:cNvPr id="44036"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 |12</a:t>
            </a:r>
          </a:p>
        </p:txBody>
      </p:sp>
      <p:sp>
        <p:nvSpPr>
          <p:cNvPr id="44037"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8 |11</a:t>
            </a:r>
          </a:p>
        </p:txBody>
      </p:sp>
      <p:sp>
        <p:nvSpPr>
          <p:cNvPr id="44038"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13|16</a:t>
            </a:r>
          </a:p>
        </p:txBody>
      </p:sp>
      <p:sp>
        <p:nvSpPr>
          <p:cNvPr id="44039"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14|15</a:t>
            </a:r>
          </a:p>
        </p:txBody>
      </p:sp>
      <p:sp>
        <p:nvSpPr>
          <p:cNvPr id="4404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5 | 6</a:t>
            </a:r>
          </a:p>
        </p:txBody>
      </p:sp>
      <p:sp>
        <p:nvSpPr>
          <p:cNvPr id="4404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3 | 4</a:t>
            </a:r>
          </a:p>
        </p:txBody>
      </p:sp>
      <p:sp>
        <p:nvSpPr>
          <p:cNvPr id="4404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2 | 7</a:t>
            </a:r>
          </a:p>
        </p:txBody>
      </p:sp>
      <p:sp>
        <p:nvSpPr>
          <p:cNvPr id="44043"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bg1"/>
                </a:solidFill>
                <a:latin typeface="Courier New" pitchFamily="49" charset="0"/>
              </a:rPr>
              <a:t>9 |10</a:t>
            </a:r>
          </a:p>
        </p:txBody>
      </p:sp>
      <p:cxnSp>
        <p:nvCxnSpPr>
          <p:cNvPr id="44044" name="AutoShape 11"/>
          <p:cNvCxnSpPr>
            <a:cxnSpLocks noChangeShapeType="1"/>
            <a:stCxn id="44036" idx="3"/>
            <a:endCxn id="4404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44045" name="AutoShape 12"/>
          <p:cNvCxnSpPr>
            <a:cxnSpLocks noChangeShapeType="1"/>
            <a:stCxn id="44042" idx="5"/>
            <a:endCxn id="4404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44046" name="AutoShape 13"/>
          <p:cNvCxnSpPr>
            <a:cxnSpLocks noChangeShapeType="1"/>
            <a:stCxn id="44042" idx="6"/>
            <a:endCxn id="4404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44047" name="AutoShape 14"/>
          <p:cNvCxnSpPr>
            <a:cxnSpLocks noChangeShapeType="1"/>
            <a:stCxn id="44040" idx="2"/>
            <a:endCxn id="44041" idx="6"/>
          </p:cNvCxnSpPr>
          <p:nvPr/>
        </p:nvCxnSpPr>
        <p:spPr bwMode="auto">
          <a:xfrm flipH="1">
            <a:off x="2605088" y="5067300"/>
            <a:ext cx="1571625" cy="0"/>
          </a:xfrm>
          <a:prstGeom prst="straightConnector1">
            <a:avLst/>
          </a:prstGeom>
          <a:noFill/>
          <a:ln w="28575">
            <a:solidFill>
              <a:schemeClr val="accent1"/>
            </a:solidFill>
            <a:round/>
            <a:headEnd/>
            <a:tailEnd type="triangle" w="med" len="med"/>
          </a:ln>
        </p:spPr>
      </p:cxnSp>
      <p:cxnSp>
        <p:nvCxnSpPr>
          <p:cNvPr id="44048" name="AutoShape 15"/>
          <p:cNvCxnSpPr>
            <a:cxnSpLocks noChangeShapeType="1"/>
            <a:stCxn id="44041" idx="0"/>
            <a:endCxn id="44036"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44049" name="AutoShape 16"/>
          <p:cNvCxnSpPr>
            <a:cxnSpLocks noChangeShapeType="1"/>
            <a:stCxn id="44037" idx="4"/>
            <a:endCxn id="44040" idx="0"/>
          </p:cNvCxnSpPr>
          <p:nvPr/>
        </p:nvCxnSpPr>
        <p:spPr bwMode="auto">
          <a:xfrm>
            <a:off x="4724400" y="3062288"/>
            <a:ext cx="0" cy="1647825"/>
          </a:xfrm>
          <a:prstGeom prst="straightConnector1">
            <a:avLst/>
          </a:prstGeom>
          <a:noFill/>
          <a:ln w="28575">
            <a:solidFill>
              <a:schemeClr val="accent1"/>
            </a:solidFill>
            <a:round/>
            <a:headEnd/>
            <a:tailEnd type="triangle" w="med" len="med"/>
          </a:ln>
        </p:spPr>
      </p:cxnSp>
      <p:cxnSp>
        <p:nvCxnSpPr>
          <p:cNvPr id="44050" name="AutoShape 17"/>
          <p:cNvCxnSpPr>
            <a:cxnSpLocks noChangeShapeType="1"/>
            <a:stCxn id="44036" idx="6"/>
            <a:endCxn id="4403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44051" name="AutoShape 18"/>
          <p:cNvCxnSpPr>
            <a:cxnSpLocks noChangeShapeType="1"/>
            <a:stCxn id="44038" idx="2"/>
            <a:endCxn id="44037" idx="6"/>
          </p:cNvCxnSpPr>
          <p:nvPr/>
        </p:nvCxnSpPr>
        <p:spPr bwMode="auto">
          <a:xfrm flipH="1">
            <a:off x="5272088" y="2705100"/>
            <a:ext cx="1571625" cy="0"/>
          </a:xfrm>
          <a:prstGeom prst="straightConnector1">
            <a:avLst/>
          </a:prstGeom>
          <a:noFill/>
          <a:ln w="28575">
            <a:solidFill>
              <a:schemeClr val="accent1"/>
            </a:solidFill>
            <a:round/>
            <a:headEnd/>
            <a:tailEnd type="triangle" w="med" len="med"/>
          </a:ln>
        </p:spPr>
      </p:cxnSp>
      <p:cxnSp>
        <p:nvCxnSpPr>
          <p:cNvPr id="44052" name="AutoShape 19"/>
          <p:cNvCxnSpPr>
            <a:cxnSpLocks noChangeShapeType="1"/>
            <a:stCxn id="44037" idx="5"/>
            <a:endCxn id="4404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44053" name="AutoShape 20"/>
          <p:cNvCxnSpPr>
            <a:cxnSpLocks noChangeShapeType="1"/>
            <a:stCxn id="44038" idx="3"/>
            <a:endCxn id="44043" idx="7"/>
          </p:cNvCxnSpPr>
          <p:nvPr/>
        </p:nvCxnSpPr>
        <p:spPr bwMode="auto">
          <a:xfrm flipH="1">
            <a:off x="6473825" y="2962275"/>
            <a:ext cx="539750" cy="628650"/>
          </a:xfrm>
          <a:prstGeom prst="straightConnector1">
            <a:avLst/>
          </a:prstGeom>
          <a:noFill/>
          <a:ln w="28575">
            <a:solidFill>
              <a:schemeClr val="accent1"/>
            </a:solidFill>
            <a:round/>
            <a:headEnd/>
            <a:tailEnd type="triangle" w="med" len="med"/>
          </a:ln>
        </p:spPr>
      </p:cxnSp>
      <p:cxnSp>
        <p:nvCxnSpPr>
          <p:cNvPr id="44054" name="AutoShape 21"/>
          <p:cNvCxnSpPr>
            <a:cxnSpLocks noChangeShapeType="1"/>
            <a:stCxn id="44038" idx="4"/>
            <a:endCxn id="44039"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44055" name="AutoShape 22"/>
          <p:cNvCxnSpPr>
            <a:cxnSpLocks noChangeShapeType="1"/>
            <a:stCxn id="44039" idx="2"/>
            <a:endCxn id="44040" idx="6"/>
          </p:cNvCxnSpPr>
          <p:nvPr/>
        </p:nvCxnSpPr>
        <p:spPr bwMode="auto">
          <a:xfrm flipH="1">
            <a:off x="5272088" y="5067300"/>
            <a:ext cx="1571625" cy="0"/>
          </a:xfrm>
          <a:prstGeom prst="straightConnector1">
            <a:avLst/>
          </a:prstGeom>
          <a:noFill/>
          <a:ln w="28575">
            <a:solidFill>
              <a:schemeClr val="accent1"/>
            </a:solidFill>
            <a:round/>
            <a:headEnd/>
            <a:tailEnd type="triangle" w="med" len="med"/>
          </a:ln>
        </p:spPr>
      </p:cxnSp>
      <p:cxnSp>
        <p:nvCxnSpPr>
          <p:cNvPr id="44056" name="AutoShape 23"/>
          <p:cNvCxnSpPr>
            <a:cxnSpLocks noChangeShapeType="1"/>
            <a:stCxn id="44043" idx="3"/>
            <a:endCxn id="44040" idx="7"/>
          </p:cNvCxnSpPr>
          <p:nvPr/>
        </p:nvCxnSpPr>
        <p:spPr bwMode="auto">
          <a:xfrm flipH="1">
            <a:off x="5102225" y="4105275"/>
            <a:ext cx="615950" cy="704850"/>
          </a:xfrm>
          <a:prstGeom prst="straightConnector1">
            <a:avLst/>
          </a:prstGeom>
          <a:noFill/>
          <a:ln w="28575">
            <a:solidFill>
              <a:schemeClr val="accent1"/>
            </a:solidFill>
            <a:round/>
            <a:headEnd/>
            <a:tailEnd type="triangle" w="med" len="med"/>
          </a:ln>
        </p:spPr>
      </p:cxnSp>
      <p:sp>
        <p:nvSpPr>
          <p:cNvPr id="44057" name="Line 2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solidFill>
                <a:schemeClr val="bg1"/>
              </a:solidFill>
            </a:endParaRPr>
          </a:p>
        </p:txBody>
      </p:sp>
      <p:sp>
        <p:nvSpPr>
          <p:cNvPr id="44058" name="Text Box 25"/>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44059" name="Oval 26"/>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44060" name="Text Box 27"/>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44061" name="Text Box 28"/>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
        <p:nvSpPr>
          <p:cNvPr id="44062" name="Text Box 29"/>
          <p:cNvSpPr txBox="1">
            <a:spLocks noChangeArrowheads="1"/>
          </p:cNvSpPr>
          <p:nvPr/>
        </p:nvSpPr>
        <p:spPr bwMode="auto">
          <a:xfrm>
            <a:off x="3505200" y="5791200"/>
            <a:ext cx="2055813" cy="457200"/>
          </a:xfrm>
          <a:prstGeom prst="rect">
            <a:avLst/>
          </a:prstGeom>
          <a:noFill/>
          <a:ln w="28575">
            <a:noFill/>
            <a:miter lim="800000"/>
            <a:headEnd/>
            <a:tailEnd/>
          </a:ln>
        </p:spPr>
        <p:txBody>
          <a:bodyPr wrap="none">
            <a:spAutoFit/>
          </a:bodyPr>
          <a:lstStyle/>
          <a:p>
            <a:r>
              <a:rPr lang="en-US" sz="2400" b="1" dirty="0">
                <a:solidFill>
                  <a:schemeClr val="hlink"/>
                </a:solidFill>
                <a:latin typeface="Times New Roman" pitchFamily="18" charset="0"/>
              </a:rPr>
              <a:t>Forward edges</a:t>
            </a:r>
          </a:p>
        </p:txBody>
      </p:sp>
      <p:cxnSp>
        <p:nvCxnSpPr>
          <p:cNvPr id="44063" name="AutoShape 30"/>
          <p:cNvCxnSpPr>
            <a:cxnSpLocks noChangeShapeType="1"/>
            <a:stCxn id="44036" idx="5"/>
            <a:endCxn id="44040" idx="1"/>
          </p:cNvCxnSpPr>
          <p:nvPr/>
        </p:nvCxnSpPr>
        <p:spPr bwMode="auto">
          <a:xfrm>
            <a:off x="2435225" y="2962275"/>
            <a:ext cx="1911350" cy="1847850"/>
          </a:xfrm>
          <a:prstGeom prst="straightConnector1">
            <a:avLst/>
          </a:prstGeom>
          <a:noFill/>
          <a:ln w="28575">
            <a:solidFill>
              <a:schemeClr val="hlink"/>
            </a:solidFill>
            <a:round/>
            <a:headEnd/>
            <a:tailEnd type="triangle" w="med" len="med"/>
          </a:ln>
        </p:spPr>
      </p:cxnSp>
      <p:sp>
        <p:nvSpPr>
          <p:cNvPr id="44064" name="Text Box 31"/>
          <p:cNvSpPr txBox="1">
            <a:spLocks noChangeArrowheads="1"/>
          </p:cNvSpPr>
          <p:nvPr/>
        </p:nvSpPr>
        <p:spPr bwMode="auto">
          <a:xfrm>
            <a:off x="5638800" y="5791200"/>
            <a:ext cx="1666875" cy="457200"/>
          </a:xfrm>
          <a:prstGeom prst="rect">
            <a:avLst/>
          </a:prstGeom>
          <a:noFill/>
          <a:ln w="28575">
            <a:noFill/>
            <a:miter lim="800000"/>
            <a:headEnd/>
            <a:tailEnd/>
          </a:ln>
        </p:spPr>
        <p:txBody>
          <a:bodyPr wrap="none">
            <a:spAutoFit/>
          </a:bodyPr>
          <a:lstStyle/>
          <a:p>
            <a:r>
              <a:rPr lang="en-US" sz="2400" b="1" dirty="0">
                <a:solidFill>
                  <a:schemeClr val="accent1"/>
                </a:solidFill>
                <a:latin typeface="Times New Roman" pitchFamily="18" charset="0"/>
              </a:rPr>
              <a:t>Cross edges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a:t>
            </a:r>
            <a:fld id="{92EF2A22-4C59-43C2-AEF2-5DA05E876775}" type="slidenum">
              <a:rPr lang="en-US" smtClean="0"/>
              <a:pPr/>
              <a:t>41</a:t>
            </a:fld>
            <a:r>
              <a:rPr lang="en-US" smtClean="0"/>
              <a:t> 				</a:t>
            </a:r>
          </a:p>
        </p:txBody>
      </p:sp>
      <p:sp>
        <p:nvSpPr>
          <p:cNvPr id="45059" name="Rectangle 2"/>
          <p:cNvSpPr>
            <a:spLocks noGrp="1" noChangeArrowheads="1"/>
          </p:cNvSpPr>
          <p:nvPr>
            <p:ph type="title"/>
          </p:nvPr>
        </p:nvSpPr>
        <p:spPr/>
        <p:txBody>
          <a:bodyPr/>
          <a:lstStyle/>
          <a:p>
            <a:r>
              <a:rPr lang="en-US" smtClean="0"/>
              <a:t>DFS: Kinds of edges</a:t>
            </a:r>
          </a:p>
        </p:txBody>
      </p:sp>
      <p:sp>
        <p:nvSpPr>
          <p:cNvPr id="45060" name="Rectangle 3"/>
          <p:cNvSpPr>
            <a:spLocks noGrp="1" noChangeArrowheads="1"/>
          </p:cNvSpPr>
          <p:nvPr>
            <p:ph type="body" idx="1"/>
          </p:nvPr>
        </p:nvSpPr>
        <p:spPr/>
        <p:txBody>
          <a:bodyPr/>
          <a:lstStyle/>
          <a:p>
            <a:r>
              <a:rPr lang="en-US" smtClean="0"/>
              <a:t>DFS introduces an important distinction among edges in the original graph:</a:t>
            </a:r>
          </a:p>
          <a:p>
            <a:pPr lvl="1"/>
            <a:r>
              <a:rPr lang="en-US" i="1" smtClean="0">
                <a:solidFill>
                  <a:schemeClr val="tx2"/>
                </a:solidFill>
              </a:rPr>
              <a:t>Tree edge</a:t>
            </a:r>
            <a:r>
              <a:rPr lang="en-US" smtClean="0"/>
              <a:t>: encounter new (white) vertex </a:t>
            </a:r>
          </a:p>
          <a:p>
            <a:pPr lvl="1"/>
            <a:r>
              <a:rPr lang="en-US" i="1" smtClean="0">
                <a:solidFill>
                  <a:schemeClr val="tx2"/>
                </a:solidFill>
              </a:rPr>
              <a:t>Back edge</a:t>
            </a:r>
            <a:r>
              <a:rPr lang="en-US" smtClean="0"/>
              <a:t>: from descendent to ancestor</a:t>
            </a:r>
          </a:p>
          <a:p>
            <a:pPr lvl="1"/>
            <a:r>
              <a:rPr lang="en-US" i="1" smtClean="0">
                <a:solidFill>
                  <a:schemeClr val="tx2"/>
                </a:solidFill>
              </a:rPr>
              <a:t>Forward edge</a:t>
            </a:r>
            <a:r>
              <a:rPr lang="en-US" smtClean="0"/>
              <a:t>: from ancestor to descendent</a:t>
            </a:r>
          </a:p>
          <a:p>
            <a:pPr lvl="1"/>
            <a:r>
              <a:rPr lang="en-US" i="1" smtClean="0">
                <a:solidFill>
                  <a:schemeClr val="tx2"/>
                </a:solidFill>
              </a:rPr>
              <a:t>Cross edge</a:t>
            </a:r>
            <a:r>
              <a:rPr lang="en-US" smtClean="0"/>
              <a:t>: between a tree or subtrees</a:t>
            </a:r>
          </a:p>
          <a:p>
            <a:r>
              <a:rPr lang="en-US" smtClean="0"/>
              <a:t>Note: tree &amp; back edges are important; most algorithms don’t distinguish forward &amp; cross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a:t>
            </a:r>
            <a:fld id="{8985C67A-4EC7-4C2D-897D-F5AA7A88E05E}" type="slidenum">
              <a:rPr lang="en-US" smtClean="0"/>
              <a:pPr/>
              <a:t>42</a:t>
            </a:fld>
            <a:r>
              <a:rPr lang="en-US" smtClean="0"/>
              <a:t> 				</a:t>
            </a:r>
          </a:p>
        </p:txBody>
      </p:sp>
      <p:sp>
        <p:nvSpPr>
          <p:cNvPr id="46083" name="Rectangle 2"/>
          <p:cNvSpPr>
            <a:spLocks noGrp="1" noChangeArrowheads="1"/>
          </p:cNvSpPr>
          <p:nvPr>
            <p:ph type="title"/>
          </p:nvPr>
        </p:nvSpPr>
        <p:spPr/>
        <p:txBody>
          <a:bodyPr/>
          <a:lstStyle/>
          <a:p>
            <a:r>
              <a:rPr lang="en-US" smtClean="0"/>
              <a:t>More about the edges</a:t>
            </a:r>
          </a:p>
        </p:txBody>
      </p:sp>
      <p:sp>
        <p:nvSpPr>
          <p:cNvPr id="1238019" name="Rectangle 3"/>
          <p:cNvSpPr>
            <a:spLocks noGrp="1" noChangeArrowheads="1"/>
          </p:cNvSpPr>
          <p:nvPr>
            <p:ph type="body" idx="1"/>
          </p:nvPr>
        </p:nvSpPr>
        <p:spPr/>
        <p:txBody>
          <a:bodyPr/>
          <a:lstStyle/>
          <a:p>
            <a:r>
              <a:rPr lang="en-US" smtClean="0"/>
              <a:t>Let (u,v) is an edge.</a:t>
            </a:r>
          </a:p>
          <a:p>
            <a:pPr lvl="1"/>
            <a:r>
              <a:rPr lang="en-US" smtClean="0"/>
              <a:t>If  (color[v] = WHITE)  then (u,v) is a tree edge</a:t>
            </a:r>
          </a:p>
          <a:p>
            <a:pPr lvl="1"/>
            <a:r>
              <a:rPr lang="en-US" smtClean="0"/>
              <a:t>If  (color[v] = GRAY)  then (u,v) is a back edge</a:t>
            </a:r>
          </a:p>
          <a:p>
            <a:pPr lvl="1"/>
            <a:r>
              <a:rPr lang="en-US" smtClean="0"/>
              <a:t>If  (color[v] = BLACK)  then (u,v) is a forward/cross edge</a:t>
            </a:r>
          </a:p>
          <a:p>
            <a:pPr lvl="2"/>
            <a:r>
              <a:rPr lang="en-US" smtClean="0"/>
              <a:t>Forward Edge: d[u]&lt;d[v]</a:t>
            </a:r>
          </a:p>
          <a:p>
            <a:pPr lvl="2"/>
            <a:r>
              <a:rPr lang="en-US" smtClean="0"/>
              <a:t>Cross Edge: 	    d[u]&gt;d[v]</a:t>
            </a:r>
          </a:p>
          <a:p>
            <a:pPr lvl="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0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8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8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80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8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p>
            <a:r>
              <a:rPr lang="en-US" smtClean="0"/>
              <a:t>				         </a:t>
            </a:r>
            <a:fld id="{F926FA1B-2F7A-4D85-BB37-8DE66493214E}" type="slidenum">
              <a:rPr lang="en-US" smtClean="0"/>
              <a:pPr/>
              <a:t>43</a:t>
            </a:fld>
            <a:r>
              <a:rPr lang="en-US" smtClean="0"/>
              <a:t> 				</a:t>
            </a:r>
          </a:p>
        </p:txBody>
      </p:sp>
      <p:sp>
        <p:nvSpPr>
          <p:cNvPr id="47107" name="Rectangle 2"/>
          <p:cNvSpPr>
            <a:spLocks noGrp="1" noChangeArrowheads="1"/>
          </p:cNvSpPr>
          <p:nvPr>
            <p:ph type="title" idx="4294967295"/>
          </p:nvPr>
        </p:nvSpPr>
        <p:spPr/>
        <p:txBody>
          <a:bodyPr/>
          <a:lstStyle/>
          <a:p>
            <a:r>
              <a:rPr lang="en-US" smtClean="0"/>
              <a:t>Depth-First Search - Timestamps</a:t>
            </a:r>
          </a:p>
        </p:txBody>
      </p:sp>
      <p:sp>
        <p:nvSpPr>
          <p:cNvPr id="47108" name="AutoShape 3"/>
          <p:cNvSpPr>
            <a:spLocks noChangeArrowheads="1"/>
          </p:cNvSpPr>
          <p:nvPr/>
        </p:nvSpPr>
        <p:spPr bwMode="auto">
          <a:xfrm>
            <a:off x="14478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3/6</a:t>
            </a:r>
          </a:p>
        </p:txBody>
      </p:sp>
      <p:sp>
        <p:nvSpPr>
          <p:cNvPr id="47109" name="AutoShape 4"/>
          <p:cNvSpPr>
            <a:spLocks noChangeArrowheads="1"/>
          </p:cNvSpPr>
          <p:nvPr/>
        </p:nvSpPr>
        <p:spPr bwMode="auto">
          <a:xfrm>
            <a:off x="35814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7/8</a:t>
            </a:r>
          </a:p>
        </p:txBody>
      </p:sp>
      <p:sp>
        <p:nvSpPr>
          <p:cNvPr id="47110" name="AutoShape 5"/>
          <p:cNvSpPr>
            <a:spLocks noChangeArrowheads="1"/>
          </p:cNvSpPr>
          <p:nvPr/>
        </p:nvSpPr>
        <p:spPr bwMode="auto">
          <a:xfrm>
            <a:off x="56388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1/10</a:t>
            </a:r>
          </a:p>
        </p:txBody>
      </p:sp>
      <p:sp>
        <p:nvSpPr>
          <p:cNvPr id="47111" name="AutoShape 6"/>
          <p:cNvSpPr>
            <a:spLocks noChangeArrowheads="1"/>
          </p:cNvSpPr>
          <p:nvPr/>
        </p:nvSpPr>
        <p:spPr bwMode="auto">
          <a:xfrm>
            <a:off x="35814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2/9</a:t>
            </a:r>
          </a:p>
        </p:txBody>
      </p:sp>
      <p:sp>
        <p:nvSpPr>
          <p:cNvPr id="47112" name="AutoShape 7"/>
          <p:cNvSpPr>
            <a:spLocks noChangeArrowheads="1"/>
          </p:cNvSpPr>
          <p:nvPr/>
        </p:nvSpPr>
        <p:spPr bwMode="auto">
          <a:xfrm>
            <a:off x="56388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12/13</a:t>
            </a:r>
          </a:p>
        </p:txBody>
      </p:sp>
      <p:sp>
        <p:nvSpPr>
          <p:cNvPr id="47113" name="AutoShape 8"/>
          <p:cNvSpPr>
            <a:spLocks noChangeArrowheads="1"/>
          </p:cNvSpPr>
          <p:nvPr/>
        </p:nvSpPr>
        <p:spPr bwMode="auto">
          <a:xfrm>
            <a:off x="14478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4/5</a:t>
            </a:r>
          </a:p>
        </p:txBody>
      </p:sp>
      <p:cxnSp>
        <p:nvCxnSpPr>
          <p:cNvPr id="47114" name="AutoShape 9"/>
          <p:cNvCxnSpPr>
            <a:cxnSpLocks noChangeShapeType="1"/>
            <a:stCxn id="47108" idx="6"/>
            <a:endCxn id="47111" idx="2"/>
          </p:cNvCxnSpPr>
          <p:nvPr/>
        </p:nvCxnSpPr>
        <p:spPr bwMode="auto">
          <a:xfrm>
            <a:off x="2438400" y="2590800"/>
            <a:ext cx="1143000" cy="0"/>
          </a:xfrm>
          <a:prstGeom prst="straightConnector1">
            <a:avLst/>
          </a:prstGeom>
          <a:noFill/>
          <a:ln w="25400">
            <a:solidFill>
              <a:schemeClr val="tx1"/>
            </a:solidFill>
            <a:round/>
            <a:headEnd type="triangle" w="med" len="med"/>
            <a:tailEnd/>
          </a:ln>
        </p:spPr>
      </p:cxnSp>
      <p:cxnSp>
        <p:nvCxnSpPr>
          <p:cNvPr id="47115" name="AutoShape 10"/>
          <p:cNvCxnSpPr>
            <a:cxnSpLocks noChangeShapeType="1"/>
            <a:stCxn id="47108" idx="4"/>
            <a:endCxn id="47113" idx="0"/>
          </p:cNvCxnSpPr>
          <p:nvPr/>
        </p:nvCxnSpPr>
        <p:spPr bwMode="auto">
          <a:xfrm>
            <a:off x="1943100" y="2819400"/>
            <a:ext cx="0" cy="914400"/>
          </a:xfrm>
          <a:prstGeom prst="straightConnector1">
            <a:avLst/>
          </a:prstGeom>
          <a:noFill/>
          <a:ln w="25400">
            <a:solidFill>
              <a:schemeClr val="tx1"/>
            </a:solidFill>
            <a:round/>
            <a:headEnd/>
            <a:tailEnd type="triangle" w="med" len="med"/>
          </a:ln>
        </p:spPr>
      </p:cxnSp>
      <p:cxnSp>
        <p:nvCxnSpPr>
          <p:cNvPr id="47116" name="AutoShape 11"/>
          <p:cNvCxnSpPr>
            <a:cxnSpLocks noChangeShapeType="1"/>
            <a:stCxn id="47111" idx="4"/>
            <a:endCxn id="47109" idx="0"/>
          </p:cNvCxnSpPr>
          <p:nvPr/>
        </p:nvCxnSpPr>
        <p:spPr bwMode="auto">
          <a:xfrm>
            <a:off x="4076700" y="2819400"/>
            <a:ext cx="0" cy="914400"/>
          </a:xfrm>
          <a:prstGeom prst="straightConnector1">
            <a:avLst/>
          </a:prstGeom>
          <a:noFill/>
          <a:ln w="25400">
            <a:solidFill>
              <a:schemeClr val="tx1"/>
            </a:solidFill>
            <a:round/>
            <a:headEnd/>
            <a:tailEnd type="triangle" w="med" len="med"/>
          </a:ln>
        </p:spPr>
      </p:cxnSp>
      <p:cxnSp>
        <p:nvCxnSpPr>
          <p:cNvPr id="47117" name="AutoShape 12"/>
          <p:cNvCxnSpPr>
            <a:cxnSpLocks noChangeShapeType="1"/>
            <a:stCxn id="47109" idx="2"/>
            <a:endCxn id="47113" idx="6"/>
          </p:cNvCxnSpPr>
          <p:nvPr/>
        </p:nvCxnSpPr>
        <p:spPr bwMode="auto">
          <a:xfrm flipH="1">
            <a:off x="2438400" y="3962400"/>
            <a:ext cx="1143000" cy="0"/>
          </a:xfrm>
          <a:prstGeom prst="straightConnector1">
            <a:avLst/>
          </a:prstGeom>
          <a:noFill/>
          <a:ln w="9525">
            <a:solidFill>
              <a:schemeClr val="tx1"/>
            </a:solidFill>
            <a:prstDash val="dash"/>
            <a:round/>
            <a:headEnd/>
            <a:tailEnd type="triangle" w="med" len="med"/>
          </a:ln>
        </p:spPr>
      </p:cxnSp>
      <p:cxnSp>
        <p:nvCxnSpPr>
          <p:cNvPr id="47118" name="AutoShape 13"/>
          <p:cNvCxnSpPr>
            <a:cxnSpLocks noChangeShapeType="1"/>
            <a:stCxn id="47113" idx="7"/>
            <a:endCxn id="47111" idx="3"/>
          </p:cNvCxnSpPr>
          <p:nvPr/>
        </p:nvCxnSpPr>
        <p:spPr bwMode="auto">
          <a:xfrm flipV="1">
            <a:off x="2293938" y="2752725"/>
            <a:ext cx="1431925" cy="1047750"/>
          </a:xfrm>
          <a:prstGeom prst="straightConnector1">
            <a:avLst/>
          </a:prstGeom>
          <a:noFill/>
          <a:ln w="9525">
            <a:solidFill>
              <a:schemeClr val="tx1"/>
            </a:solidFill>
            <a:prstDash val="dash"/>
            <a:round/>
            <a:headEnd/>
            <a:tailEnd type="triangle" w="med" len="med"/>
          </a:ln>
        </p:spPr>
      </p:cxnSp>
      <p:cxnSp>
        <p:nvCxnSpPr>
          <p:cNvPr id="47119" name="AutoShape 14"/>
          <p:cNvCxnSpPr>
            <a:cxnSpLocks noChangeShapeType="1"/>
            <a:stCxn id="47110" idx="3"/>
            <a:endCxn id="47109" idx="7"/>
          </p:cNvCxnSpPr>
          <p:nvPr/>
        </p:nvCxnSpPr>
        <p:spPr bwMode="auto">
          <a:xfrm flipH="1">
            <a:off x="4427538" y="2752725"/>
            <a:ext cx="1355725" cy="1047750"/>
          </a:xfrm>
          <a:prstGeom prst="straightConnector1">
            <a:avLst/>
          </a:prstGeom>
          <a:noFill/>
          <a:ln w="9525">
            <a:solidFill>
              <a:schemeClr val="tx1"/>
            </a:solidFill>
            <a:prstDash val="dash"/>
            <a:round/>
            <a:headEnd/>
            <a:tailEnd type="triangle" w="med" len="med"/>
          </a:ln>
        </p:spPr>
      </p:cxnSp>
      <p:sp>
        <p:nvSpPr>
          <p:cNvPr id="47120" name="Text Box 15"/>
          <p:cNvSpPr txBox="1">
            <a:spLocks noChangeArrowheads="1"/>
          </p:cNvSpPr>
          <p:nvPr/>
        </p:nvSpPr>
        <p:spPr bwMode="auto">
          <a:xfrm>
            <a:off x="1828800" y="19812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a</a:t>
            </a:r>
          </a:p>
        </p:txBody>
      </p:sp>
      <p:sp>
        <p:nvSpPr>
          <p:cNvPr id="47121" name="Text Box 16"/>
          <p:cNvSpPr txBox="1">
            <a:spLocks noChangeArrowheads="1"/>
          </p:cNvSpPr>
          <p:nvPr/>
        </p:nvSpPr>
        <p:spPr bwMode="auto">
          <a:xfrm>
            <a:off x="3962400" y="19812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7122" name="Text Box 17"/>
          <p:cNvSpPr txBox="1">
            <a:spLocks noChangeArrowheads="1"/>
          </p:cNvSpPr>
          <p:nvPr/>
        </p:nvSpPr>
        <p:spPr bwMode="auto">
          <a:xfrm>
            <a:off x="6019800" y="1981200"/>
            <a:ext cx="3032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s</a:t>
            </a:r>
          </a:p>
        </p:txBody>
      </p:sp>
      <p:sp>
        <p:nvSpPr>
          <p:cNvPr id="47123" name="Text Box 18"/>
          <p:cNvSpPr txBox="1">
            <a:spLocks noChangeArrowheads="1"/>
          </p:cNvSpPr>
          <p:nvPr/>
        </p:nvSpPr>
        <p:spPr bwMode="auto">
          <a:xfrm>
            <a:off x="1828800" y="41148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d</a:t>
            </a:r>
          </a:p>
        </p:txBody>
      </p:sp>
      <p:sp>
        <p:nvSpPr>
          <p:cNvPr id="47124" name="Text Box 19"/>
          <p:cNvSpPr txBox="1">
            <a:spLocks noChangeArrowheads="1"/>
          </p:cNvSpPr>
          <p:nvPr/>
        </p:nvSpPr>
        <p:spPr bwMode="auto">
          <a:xfrm>
            <a:off x="4038600" y="41148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e</a:t>
            </a:r>
          </a:p>
        </p:txBody>
      </p:sp>
      <p:sp>
        <p:nvSpPr>
          <p:cNvPr id="47125" name="Text Box 20"/>
          <p:cNvSpPr txBox="1">
            <a:spLocks noChangeArrowheads="1"/>
          </p:cNvSpPr>
          <p:nvPr/>
        </p:nvSpPr>
        <p:spPr bwMode="auto">
          <a:xfrm>
            <a:off x="6096000" y="4114800"/>
            <a:ext cx="2857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7126" name="Text Box 21"/>
          <p:cNvSpPr txBox="1">
            <a:spLocks noChangeArrowheads="1"/>
          </p:cNvSpPr>
          <p:nvPr/>
        </p:nvSpPr>
        <p:spPr bwMode="auto">
          <a:xfrm>
            <a:off x="2574925" y="2860675"/>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7127" name="Text Box 22"/>
          <p:cNvSpPr txBox="1">
            <a:spLocks noChangeArrowheads="1"/>
          </p:cNvSpPr>
          <p:nvPr/>
        </p:nvSpPr>
        <p:spPr bwMode="auto">
          <a:xfrm>
            <a:off x="4784725" y="2860675"/>
            <a:ext cx="3540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7128" name="AutoShape 23"/>
          <p:cNvSpPr>
            <a:spLocks noChangeArrowheads="1"/>
          </p:cNvSpPr>
          <p:nvPr/>
        </p:nvSpPr>
        <p:spPr bwMode="auto">
          <a:xfrm>
            <a:off x="76200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11/16</a:t>
            </a:r>
          </a:p>
        </p:txBody>
      </p:sp>
      <p:sp>
        <p:nvSpPr>
          <p:cNvPr id="47129" name="AutoShape 24"/>
          <p:cNvSpPr>
            <a:spLocks noChangeArrowheads="1"/>
          </p:cNvSpPr>
          <p:nvPr/>
        </p:nvSpPr>
        <p:spPr bwMode="auto">
          <a:xfrm>
            <a:off x="76200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14/15</a:t>
            </a:r>
          </a:p>
        </p:txBody>
      </p:sp>
      <p:cxnSp>
        <p:nvCxnSpPr>
          <p:cNvPr id="47130" name="AutoShape 25"/>
          <p:cNvCxnSpPr>
            <a:cxnSpLocks noChangeShapeType="1"/>
            <a:stCxn id="47128" idx="4"/>
            <a:endCxn id="47129" idx="0"/>
          </p:cNvCxnSpPr>
          <p:nvPr/>
        </p:nvCxnSpPr>
        <p:spPr bwMode="auto">
          <a:xfrm>
            <a:off x="8115300" y="2819400"/>
            <a:ext cx="0" cy="914400"/>
          </a:xfrm>
          <a:prstGeom prst="straightConnector1">
            <a:avLst/>
          </a:prstGeom>
          <a:noFill/>
          <a:ln w="25400">
            <a:solidFill>
              <a:schemeClr val="tx1"/>
            </a:solidFill>
            <a:round/>
            <a:headEnd/>
            <a:tailEnd type="triangle" w="med" len="med"/>
          </a:ln>
        </p:spPr>
      </p:cxnSp>
      <p:sp>
        <p:nvSpPr>
          <p:cNvPr id="47131" name="Text Box 26"/>
          <p:cNvSpPr txBox="1">
            <a:spLocks noChangeArrowheads="1"/>
          </p:cNvSpPr>
          <p:nvPr/>
        </p:nvSpPr>
        <p:spPr bwMode="auto">
          <a:xfrm>
            <a:off x="8001000" y="19812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sp>
        <p:nvSpPr>
          <p:cNvPr id="47132" name="Text Box 27"/>
          <p:cNvSpPr txBox="1">
            <a:spLocks noChangeArrowheads="1"/>
          </p:cNvSpPr>
          <p:nvPr/>
        </p:nvSpPr>
        <p:spPr bwMode="auto">
          <a:xfrm>
            <a:off x="8077200" y="41148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g</a:t>
            </a:r>
          </a:p>
        </p:txBody>
      </p:sp>
      <p:sp>
        <p:nvSpPr>
          <p:cNvPr id="47133" name="Text Box 28"/>
          <p:cNvSpPr txBox="1">
            <a:spLocks noChangeArrowheads="1"/>
          </p:cNvSpPr>
          <p:nvPr/>
        </p:nvSpPr>
        <p:spPr bwMode="auto">
          <a:xfrm>
            <a:off x="2879725" y="4003675"/>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34" name="AutoShape 29"/>
          <p:cNvCxnSpPr>
            <a:cxnSpLocks noChangeShapeType="1"/>
            <a:stCxn id="47110" idx="2"/>
            <a:endCxn id="47111" idx="6"/>
          </p:cNvCxnSpPr>
          <p:nvPr/>
        </p:nvCxnSpPr>
        <p:spPr bwMode="auto">
          <a:xfrm flipH="1">
            <a:off x="4572000" y="2590800"/>
            <a:ext cx="1066800" cy="0"/>
          </a:xfrm>
          <a:prstGeom prst="straightConnector1">
            <a:avLst/>
          </a:prstGeom>
          <a:noFill/>
          <a:ln w="25400">
            <a:solidFill>
              <a:schemeClr val="tx1"/>
            </a:solidFill>
            <a:round/>
            <a:headEnd/>
            <a:tailEnd type="triangle" w="med" len="med"/>
          </a:ln>
        </p:spPr>
      </p:cxnSp>
      <p:cxnSp>
        <p:nvCxnSpPr>
          <p:cNvPr id="47135" name="AutoShape 30"/>
          <p:cNvCxnSpPr>
            <a:cxnSpLocks noChangeShapeType="1"/>
            <a:stCxn id="47128" idx="3"/>
            <a:endCxn id="47112" idx="7"/>
          </p:cNvCxnSpPr>
          <p:nvPr/>
        </p:nvCxnSpPr>
        <p:spPr bwMode="auto">
          <a:xfrm flipH="1">
            <a:off x="6484938" y="2752725"/>
            <a:ext cx="1279525" cy="1047750"/>
          </a:xfrm>
          <a:prstGeom prst="straightConnector1">
            <a:avLst/>
          </a:prstGeom>
          <a:noFill/>
          <a:ln w="25400">
            <a:solidFill>
              <a:schemeClr val="tx1"/>
            </a:solidFill>
            <a:round/>
            <a:headEnd/>
            <a:tailEnd type="triangle" w="med" len="med"/>
          </a:ln>
        </p:spPr>
      </p:cxnSp>
      <p:cxnSp>
        <p:nvCxnSpPr>
          <p:cNvPr id="47136" name="AutoShape 31"/>
          <p:cNvCxnSpPr>
            <a:cxnSpLocks noChangeShapeType="1"/>
            <a:stCxn id="47112" idx="2"/>
            <a:endCxn id="47109" idx="6"/>
          </p:cNvCxnSpPr>
          <p:nvPr/>
        </p:nvCxnSpPr>
        <p:spPr bwMode="auto">
          <a:xfrm flipH="1">
            <a:off x="4572000" y="3962400"/>
            <a:ext cx="1066800" cy="0"/>
          </a:xfrm>
          <a:prstGeom prst="straightConnector1">
            <a:avLst/>
          </a:prstGeom>
          <a:noFill/>
          <a:ln w="9525">
            <a:solidFill>
              <a:schemeClr val="tx1"/>
            </a:solidFill>
            <a:prstDash val="dash"/>
            <a:round/>
            <a:headEnd/>
            <a:tailEnd type="triangle" w="med" len="med"/>
          </a:ln>
        </p:spPr>
      </p:cxnSp>
      <p:sp>
        <p:nvSpPr>
          <p:cNvPr id="47137" name="Text Box 32"/>
          <p:cNvSpPr txBox="1">
            <a:spLocks noChangeArrowheads="1"/>
          </p:cNvSpPr>
          <p:nvPr/>
        </p:nvSpPr>
        <p:spPr bwMode="auto">
          <a:xfrm>
            <a:off x="51816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38" name="AutoShape 33"/>
          <p:cNvCxnSpPr>
            <a:cxnSpLocks noChangeShapeType="1"/>
            <a:stCxn id="47112" idx="0"/>
            <a:endCxn id="47110" idx="4"/>
          </p:cNvCxnSpPr>
          <p:nvPr/>
        </p:nvCxnSpPr>
        <p:spPr bwMode="auto">
          <a:xfrm flipV="1">
            <a:off x="6134100" y="2819400"/>
            <a:ext cx="0" cy="914400"/>
          </a:xfrm>
          <a:prstGeom prst="straightConnector1">
            <a:avLst/>
          </a:prstGeom>
          <a:noFill/>
          <a:ln w="9525">
            <a:solidFill>
              <a:schemeClr val="tx1"/>
            </a:solidFill>
            <a:prstDash val="dash"/>
            <a:round/>
            <a:headEnd/>
            <a:tailEnd type="triangle" w="med" len="med"/>
          </a:ln>
        </p:spPr>
      </p:cxnSp>
      <p:sp>
        <p:nvSpPr>
          <p:cNvPr id="47139" name="Text Box 34"/>
          <p:cNvSpPr txBox="1">
            <a:spLocks noChangeArrowheads="1"/>
          </p:cNvSpPr>
          <p:nvPr/>
        </p:nvSpPr>
        <p:spPr bwMode="auto">
          <a:xfrm>
            <a:off x="6172200" y="29718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40" name="AutoShape 35"/>
          <p:cNvCxnSpPr>
            <a:cxnSpLocks noChangeShapeType="1"/>
            <a:stCxn id="47129" idx="2"/>
            <a:endCxn id="47112" idx="6"/>
          </p:cNvCxnSpPr>
          <p:nvPr/>
        </p:nvCxnSpPr>
        <p:spPr bwMode="auto">
          <a:xfrm flipH="1">
            <a:off x="6629400" y="3962400"/>
            <a:ext cx="990600" cy="0"/>
          </a:xfrm>
          <a:prstGeom prst="straightConnector1">
            <a:avLst/>
          </a:prstGeom>
          <a:noFill/>
          <a:ln w="9525">
            <a:solidFill>
              <a:schemeClr val="tx1"/>
            </a:solidFill>
            <a:prstDash val="dash"/>
            <a:round/>
            <a:headEnd/>
            <a:tailEnd type="triangle" w="med" len="med"/>
          </a:ln>
        </p:spPr>
      </p:cxnSp>
      <p:sp>
        <p:nvSpPr>
          <p:cNvPr id="47141" name="Text Box 36"/>
          <p:cNvSpPr txBox="1">
            <a:spLocks noChangeArrowheads="1"/>
          </p:cNvSpPr>
          <p:nvPr/>
        </p:nvSpPr>
        <p:spPr bwMode="auto">
          <a:xfrm>
            <a:off x="70866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42" name="AutoShape 37"/>
          <p:cNvCxnSpPr>
            <a:cxnSpLocks noChangeShapeType="1"/>
            <a:stCxn id="47129" idx="7"/>
            <a:endCxn id="47128" idx="5"/>
          </p:cNvCxnSpPr>
          <p:nvPr/>
        </p:nvCxnSpPr>
        <p:spPr bwMode="auto">
          <a:xfrm flipV="1">
            <a:off x="8466138" y="2752725"/>
            <a:ext cx="0" cy="1047750"/>
          </a:xfrm>
          <a:prstGeom prst="straightConnector1">
            <a:avLst/>
          </a:prstGeom>
          <a:noFill/>
          <a:ln w="9525">
            <a:solidFill>
              <a:schemeClr val="tx1"/>
            </a:solidFill>
            <a:prstDash val="dash"/>
            <a:round/>
            <a:headEnd/>
            <a:tailEnd type="triangle" w="med" len="med"/>
          </a:ln>
        </p:spPr>
      </p:cxnSp>
      <p:sp>
        <p:nvSpPr>
          <p:cNvPr id="47143" name="Text Box 38"/>
          <p:cNvSpPr txBox="1">
            <a:spLocks noChangeArrowheads="1"/>
          </p:cNvSpPr>
          <p:nvPr/>
        </p:nvSpPr>
        <p:spPr bwMode="auto">
          <a:xfrm>
            <a:off x="8534400" y="31242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1"/>
          <p:cNvSpPr>
            <a:spLocks noGrp="1"/>
          </p:cNvSpPr>
          <p:nvPr>
            <p:ph type="ftr" sz="quarter" idx="10"/>
          </p:nvPr>
        </p:nvSpPr>
        <p:spPr>
          <a:noFill/>
        </p:spPr>
        <p:txBody>
          <a:bodyPr/>
          <a:lstStyle/>
          <a:p>
            <a:r>
              <a:rPr lang="en-US" smtClean="0"/>
              <a:t>				         </a:t>
            </a:r>
            <a:fld id="{7B501D3C-268E-4E66-8E97-C741895058BD}" type="slidenum">
              <a:rPr lang="en-US" smtClean="0"/>
              <a:pPr/>
              <a:t>44</a:t>
            </a:fld>
            <a:r>
              <a:rPr lang="en-US" smtClean="0"/>
              <a:t> 				</a:t>
            </a:r>
          </a:p>
        </p:txBody>
      </p:sp>
      <p:sp>
        <p:nvSpPr>
          <p:cNvPr id="48131" name="Rectangle 2"/>
          <p:cNvSpPr>
            <a:spLocks noGrp="1" noChangeArrowheads="1"/>
          </p:cNvSpPr>
          <p:nvPr>
            <p:ph type="title" idx="4294967295"/>
          </p:nvPr>
        </p:nvSpPr>
        <p:spPr/>
        <p:txBody>
          <a:bodyPr/>
          <a:lstStyle/>
          <a:p>
            <a:r>
              <a:rPr lang="en-US" smtClean="0"/>
              <a:t>Depth-First Search - Timestamps</a:t>
            </a:r>
          </a:p>
        </p:txBody>
      </p:sp>
      <p:sp>
        <p:nvSpPr>
          <p:cNvPr id="48132" name="AutoShape 3"/>
          <p:cNvSpPr>
            <a:spLocks noChangeArrowheads="1"/>
          </p:cNvSpPr>
          <p:nvPr/>
        </p:nvSpPr>
        <p:spPr bwMode="auto">
          <a:xfrm>
            <a:off x="1066800" y="3962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a</a:t>
            </a:r>
          </a:p>
        </p:txBody>
      </p:sp>
      <p:sp>
        <p:nvSpPr>
          <p:cNvPr id="48133" name="AutoShape 4"/>
          <p:cNvSpPr>
            <a:spLocks noChangeArrowheads="1"/>
          </p:cNvSpPr>
          <p:nvPr/>
        </p:nvSpPr>
        <p:spPr bwMode="auto">
          <a:xfrm>
            <a:off x="3886200" y="3962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e</a:t>
            </a:r>
          </a:p>
        </p:txBody>
      </p:sp>
      <p:sp>
        <p:nvSpPr>
          <p:cNvPr id="48134" name="AutoShape 5"/>
          <p:cNvSpPr>
            <a:spLocks noChangeArrowheads="1"/>
          </p:cNvSpPr>
          <p:nvPr/>
        </p:nvSpPr>
        <p:spPr bwMode="auto">
          <a:xfrm>
            <a:off x="2895600" y="2057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s</a:t>
            </a:r>
          </a:p>
        </p:txBody>
      </p:sp>
      <p:sp>
        <p:nvSpPr>
          <p:cNvPr id="48135" name="AutoShape 6"/>
          <p:cNvSpPr>
            <a:spLocks noChangeArrowheads="1"/>
          </p:cNvSpPr>
          <p:nvPr/>
        </p:nvSpPr>
        <p:spPr bwMode="auto">
          <a:xfrm>
            <a:off x="27432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b</a:t>
            </a:r>
          </a:p>
        </p:txBody>
      </p:sp>
      <p:sp>
        <p:nvSpPr>
          <p:cNvPr id="48136" name="AutoShape 7"/>
          <p:cNvSpPr>
            <a:spLocks noChangeArrowheads="1"/>
          </p:cNvSpPr>
          <p:nvPr/>
        </p:nvSpPr>
        <p:spPr bwMode="auto">
          <a:xfrm>
            <a:off x="51816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f</a:t>
            </a:r>
          </a:p>
        </p:txBody>
      </p:sp>
      <p:sp>
        <p:nvSpPr>
          <p:cNvPr id="48137" name="AutoShape 8"/>
          <p:cNvSpPr>
            <a:spLocks noChangeArrowheads="1"/>
          </p:cNvSpPr>
          <p:nvPr/>
        </p:nvSpPr>
        <p:spPr bwMode="auto">
          <a:xfrm>
            <a:off x="1066800" y="5181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d</a:t>
            </a:r>
          </a:p>
        </p:txBody>
      </p:sp>
      <p:cxnSp>
        <p:nvCxnSpPr>
          <p:cNvPr id="48138" name="AutoShape 9"/>
          <p:cNvCxnSpPr>
            <a:cxnSpLocks noChangeShapeType="1"/>
            <a:stCxn id="48132" idx="6"/>
            <a:endCxn id="48135" idx="2"/>
          </p:cNvCxnSpPr>
          <p:nvPr/>
        </p:nvCxnSpPr>
        <p:spPr bwMode="auto">
          <a:xfrm flipV="1">
            <a:off x="1524000" y="3505200"/>
            <a:ext cx="1219200" cy="685800"/>
          </a:xfrm>
          <a:prstGeom prst="straightConnector1">
            <a:avLst/>
          </a:prstGeom>
          <a:noFill/>
          <a:ln w="25400">
            <a:solidFill>
              <a:schemeClr val="accent2"/>
            </a:solidFill>
            <a:round/>
            <a:headEnd type="triangle" w="med" len="med"/>
            <a:tailEnd/>
          </a:ln>
        </p:spPr>
      </p:cxnSp>
      <p:cxnSp>
        <p:nvCxnSpPr>
          <p:cNvPr id="48139" name="AutoShape 10"/>
          <p:cNvCxnSpPr>
            <a:cxnSpLocks noChangeShapeType="1"/>
            <a:stCxn id="48132" idx="4"/>
            <a:endCxn id="48137" idx="0"/>
          </p:cNvCxnSpPr>
          <p:nvPr/>
        </p:nvCxnSpPr>
        <p:spPr bwMode="auto">
          <a:xfrm>
            <a:off x="1295400" y="4419600"/>
            <a:ext cx="0" cy="762000"/>
          </a:xfrm>
          <a:prstGeom prst="straightConnector1">
            <a:avLst/>
          </a:prstGeom>
          <a:noFill/>
          <a:ln w="25400">
            <a:solidFill>
              <a:schemeClr val="accent2"/>
            </a:solidFill>
            <a:round/>
            <a:headEnd/>
            <a:tailEnd type="triangle" w="med" len="med"/>
          </a:ln>
        </p:spPr>
      </p:cxnSp>
      <p:cxnSp>
        <p:nvCxnSpPr>
          <p:cNvPr id="48140" name="AutoShape 11"/>
          <p:cNvCxnSpPr>
            <a:cxnSpLocks noChangeShapeType="1"/>
            <a:stCxn id="48135" idx="6"/>
            <a:endCxn id="48133" idx="1"/>
          </p:cNvCxnSpPr>
          <p:nvPr/>
        </p:nvCxnSpPr>
        <p:spPr bwMode="auto">
          <a:xfrm>
            <a:off x="3200400" y="3505200"/>
            <a:ext cx="752475" cy="523875"/>
          </a:xfrm>
          <a:prstGeom prst="straightConnector1">
            <a:avLst/>
          </a:prstGeom>
          <a:noFill/>
          <a:ln w="25400">
            <a:solidFill>
              <a:schemeClr val="accent2"/>
            </a:solidFill>
            <a:round/>
            <a:headEnd/>
            <a:tailEnd type="triangle" w="med" len="med"/>
          </a:ln>
        </p:spPr>
      </p:cxnSp>
      <p:cxnSp>
        <p:nvCxnSpPr>
          <p:cNvPr id="48141" name="AutoShape 12"/>
          <p:cNvCxnSpPr>
            <a:cxnSpLocks noChangeShapeType="1"/>
            <a:stCxn id="48133" idx="2"/>
            <a:endCxn id="48137" idx="6"/>
          </p:cNvCxnSpPr>
          <p:nvPr/>
        </p:nvCxnSpPr>
        <p:spPr bwMode="auto">
          <a:xfrm flipH="1">
            <a:off x="1524000" y="4191000"/>
            <a:ext cx="2362200" cy="1219200"/>
          </a:xfrm>
          <a:prstGeom prst="straightConnector1">
            <a:avLst/>
          </a:prstGeom>
          <a:noFill/>
          <a:ln w="12700">
            <a:solidFill>
              <a:srgbClr val="008080"/>
            </a:solidFill>
            <a:prstDash val="dash"/>
            <a:round/>
            <a:headEnd/>
            <a:tailEnd type="triangle" w="med" len="med"/>
          </a:ln>
        </p:spPr>
      </p:cxnSp>
      <p:cxnSp>
        <p:nvCxnSpPr>
          <p:cNvPr id="48142" name="AutoShape 13"/>
          <p:cNvCxnSpPr>
            <a:cxnSpLocks noChangeShapeType="1"/>
            <a:stCxn id="48137" idx="7"/>
            <a:endCxn id="48135" idx="3"/>
          </p:cNvCxnSpPr>
          <p:nvPr/>
        </p:nvCxnSpPr>
        <p:spPr bwMode="auto">
          <a:xfrm flipV="1">
            <a:off x="1457325" y="3667125"/>
            <a:ext cx="1352550" cy="1581150"/>
          </a:xfrm>
          <a:prstGeom prst="straightConnector1">
            <a:avLst/>
          </a:prstGeom>
          <a:noFill/>
          <a:ln w="9525">
            <a:solidFill>
              <a:srgbClr val="00CCFF"/>
            </a:solidFill>
            <a:prstDash val="dash"/>
            <a:round/>
            <a:headEnd/>
            <a:tailEnd type="triangle" w="med" len="med"/>
          </a:ln>
        </p:spPr>
      </p:cxnSp>
      <p:cxnSp>
        <p:nvCxnSpPr>
          <p:cNvPr id="48143" name="AutoShape 14"/>
          <p:cNvCxnSpPr>
            <a:cxnSpLocks noChangeShapeType="1"/>
            <a:stCxn id="48134" idx="5"/>
            <a:endCxn id="48133" idx="0"/>
          </p:cNvCxnSpPr>
          <p:nvPr/>
        </p:nvCxnSpPr>
        <p:spPr bwMode="auto">
          <a:xfrm>
            <a:off x="3286125" y="2447925"/>
            <a:ext cx="828675" cy="1514475"/>
          </a:xfrm>
          <a:prstGeom prst="straightConnector1">
            <a:avLst/>
          </a:prstGeom>
          <a:noFill/>
          <a:ln w="9525">
            <a:solidFill>
              <a:srgbClr val="FF00FF"/>
            </a:solidFill>
            <a:prstDash val="dash"/>
            <a:round/>
            <a:headEnd/>
            <a:tailEnd type="triangle" w="med" len="med"/>
          </a:ln>
        </p:spPr>
      </p:cxnSp>
      <p:sp>
        <p:nvSpPr>
          <p:cNvPr id="48144" name="Text Box 15"/>
          <p:cNvSpPr txBox="1">
            <a:spLocks noChangeArrowheads="1"/>
          </p:cNvSpPr>
          <p:nvPr/>
        </p:nvSpPr>
        <p:spPr bwMode="auto">
          <a:xfrm>
            <a:off x="7620000" y="2286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8145" name="Text Box 16"/>
          <p:cNvSpPr txBox="1">
            <a:spLocks noChangeArrowheads="1"/>
          </p:cNvSpPr>
          <p:nvPr/>
        </p:nvSpPr>
        <p:spPr bwMode="auto">
          <a:xfrm>
            <a:off x="3886200" y="3048000"/>
            <a:ext cx="3540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8146" name="AutoShape 17"/>
          <p:cNvSpPr>
            <a:spLocks noChangeArrowheads="1"/>
          </p:cNvSpPr>
          <p:nvPr/>
        </p:nvSpPr>
        <p:spPr bwMode="auto">
          <a:xfrm>
            <a:off x="6477000" y="2057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c</a:t>
            </a:r>
          </a:p>
        </p:txBody>
      </p:sp>
      <p:sp>
        <p:nvSpPr>
          <p:cNvPr id="48147" name="AutoShape 18"/>
          <p:cNvSpPr>
            <a:spLocks noChangeArrowheads="1"/>
          </p:cNvSpPr>
          <p:nvPr/>
        </p:nvSpPr>
        <p:spPr bwMode="auto">
          <a:xfrm>
            <a:off x="79248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a:latin typeface="Times New Roman" pitchFamily="18" charset="0"/>
              </a:rPr>
              <a:t>g</a:t>
            </a:r>
          </a:p>
        </p:txBody>
      </p:sp>
      <p:cxnSp>
        <p:nvCxnSpPr>
          <p:cNvPr id="48148" name="AutoShape 19"/>
          <p:cNvCxnSpPr>
            <a:cxnSpLocks noChangeShapeType="1"/>
            <a:stCxn id="48146" idx="5"/>
            <a:endCxn id="48147" idx="1"/>
          </p:cNvCxnSpPr>
          <p:nvPr/>
        </p:nvCxnSpPr>
        <p:spPr bwMode="auto">
          <a:xfrm>
            <a:off x="6867525" y="2447925"/>
            <a:ext cx="1123950" cy="895350"/>
          </a:xfrm>
          <a:prstGeom prst="straightConnector1">
            <a:avLst/>
          </a:prstGeom>
          <a:noFill/>
          <a:ln w="25400">
            <a:solidFill>
              <a:schemeClr val="accent2"/>
            </a:solidFill>
            <a:round/>
            <a:headEnd/>
            <a:tailEnd type="triangle" w="med" len="med"/>
          </a:ln>
        </p:spPr>
      </p:cxnSp>
      <p:sp>
        <p:nvSpPr>
          <p:cNvPr id="48149" name="Text Box 20"/>
          <p:cNvSpPr txBox="1">
            <a:spLocks noChangeArrowheads="1"/>
          </p:cNvSpPr>
          <p:nvPr/>
        </p:nvSpPr>
        <p:spPr bwMode="auto">
          <a:xfrm>
            <a:off x="2514600" y="4953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0" name="AutoShape 21"/>
          <p:cNvCxnSpPr>
            <a:cxnSpLocks noChangeShapeType="1"/>
            <a:stCxn id="48134" idx="4"/>
            <a:endCxn id="48135" idx="0"/>
          </p:cNvCxnSpPr>
          <p:nvPr/>
        </p:nvCxnSpPr>
        <p:spPr bwMode="auto">
          <a:xfrm flipH="1">
            <a:off x="2971800" y="2514600"/>
            <a:ext cx="152400" cy="762000"/>
          </a:xfrm>
          <a:prstGeom prst="straightConnector1">
            <a:avLst/>
          </a:prstGeom>
          <a:noFill/>
          <a:ln w="25400">
            <a:solidFill>
              <a:schemeClr val="accent2"/>
            </a:solidFill>
            <a:round/>
            <a:headEnd/>
            <a:tailEnd type="triangle" w="med" len="med"/>
          </a:ln>
        </p:spPr>
      </p:cxnSp>
      <p:cxnSp>
        <p:nvCxnSpPr>
          <p:cNvPr id="48151" name="AutoShape 22"/>
          <p:cNvCxnSpPr>
            <a:cxnSpLocks noChangeShapeType="1"/>
            <a:stCxn id="48146" idx="3"/>
            <a:endCxn id="48136" idx="7"/>
          </p:cNvCxnSpPr>
          <p:nvPr/>
        </p:nvCxnSpPr>
        <p:spPr bwMode="auto">
          <a:xfrm flipH="1">
            <a:off x="5572125" y="2447925"/>
            <a:ext cx="971550" cy="895350"/>
          </a:xfrm>
          <a:prstGeom prst="straightConnector1">
            <a:avLst/>
          </a:prstGeom>
          <a:noFill/>
          <a:ln w="25400">
            <a:solidFill>
              <a:schemeClr val="accent2"/>
            </a:solidFill>
            <a:round/>
            <a:headEnd/>
            <a:tailEnd type="triangle" w="med" len="med"/>
          </a:ln>
        </p:spPr>
      </p:cxnSp>
      <p:cxnSp>
        <p:nvCxnSpPr>
          <p:cNvPr id="48152" name="AutoShape 23"/>
          <p:cNvCxnSpPr>
            <a:cxnSpLocks noChangeShapeType="1"/>
            <a:stCxn id="48136" idx="3"/>
            <a:endCxn id="48133" idx="7"/>
          </p:cNvCxnSpPr>
          <p:nvPr/>
        </p:nvCxnSpPr>
        <p:spPr bwMode="auto">
          <a:xfrm flipH="1">
            <a:off x="4276725" y="3667125"/>
            <a:ext cx="971550" cy="361950"/>
          </a:xfrm>
          <a:prstGeom prst="straightConnector1">
            <a:avLst/>
          </a:prstGeom>
          <a:noFill/>
          <a:ln w="12700">
            <a:solidFill>
              <a:srgbClr val="008080"/>
            </a:solidFill>
            <a:prstDash val="dash"/>
            <a:round/>
            <a:headEnd/>
            <a:tailEnd type="triangle" w="med" len="med"/>
          </a:ln>
        </p:spPr>
      </p:cxnSp>
      <p:sp>
        <p:nvSpPr>
          <p:cNvPr id="48153" name="Text Box 24"/>
          <p:cNvSpPr txBox="1">
            <a:spLocks noChangeArrowheads="1"/>
          </p:cNvSpPr>
          <p:nvPr/>
        </p:nvSpPr>
        <p:spPr bwMode="auto">
          <a:xfrm>
            <a:off x="6629400" y="3581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4" name="AutoShape 25"/>
          <p:cNvCxnSpPr>
            <a:cxnSpLocks noChangeShapeType="1"/>
            <a:stCxn id="48136" idx="0"/>
            <a:endCxn id="48134" idx="6"/>
          </p:cNvCxnSpPr>
          <p:nvPr/>
        </p:nvCxnSpPr>
        <p:spPr bwMode="auto">
          <a:xfrm flipH="1" flipV="1">
            <a:off x="3352800" y="2286000"/>
            <a:ext cx="2057400" cy="990600"/>
          </a:xfrm>
          <a:prstGeom prst="straightConnector1">
            <a:avLst/>
          </a:prstGeom>
          <a:noFill/>
          <a:ln w="12700">
            <a:solidFill>
              <a:srgbClr val="008080"/>
            </a:solidFill>
            <a:prstDash val="dash"/>
            <a:round/>
            <a:headEnd/>
            <a:tailEnd type="triangle" w="med" len="med"/>
          </a:ln>
        </p:spPr>
      </p:cxnSp>
      <p:sp>
        <p:nvSpPr>
          <p:cNvPr id="48155" name="Text Box 26"/>
          <p:cNvSpPr txBox="1">
            <a:spLocks noChangeArrowheads="1"/>
          </p:cNvSpPr>
          <p:nvPr/>
        </p:nvSpPr>
        <p:spPr bwMode="auto">
          <a:xfrm>
            <a:off x="47244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6" name="AutoShape 27"/>
          <p:cNvCxnSpPr>
            <a:cxnSpLocks noChangeShapeType="1"/>
            <a:stCxn id="48147" idx="2"/>
            <a:endCxn id="48136" idx="6"/>
          </p:cNvCxnSpPr>
          <p:nvPr/>
        </p:nvCxnSpPr>
        <p:spPr bwMode="auto">
          <a:xfrm flipH="1">
            <a:off x="5638800" y="3505200"/>
            <a:ext cx="2286000" cy="0"/>
          </a:xfrm>
          <a:prstGeom prst="straightConnector1">
            <a:avLst/>
          </a:prstGeom>
          <a:noFill/>
          <a:ln w="12700">
            <a:solidFill>
              <a:srgbClr val="008080"/>
            </a:solidFill>
            <a:prstDash val="dash"/>
            <a:round/>
            <a:headEnd/>
            <a:tailEnd type="triangle" w="med" len="med"/>
          </a:ln>
        </p:spPr>
      </p:cxnSp>
      <p:sp>
        <p:nvSpPr>
          <p:cNvPr id="48157" name="Text Box 28"/>
          <p:cNvSpPr txBox="1">
            <a:spLocks noChangeArrowheads="1"/>
          </p:cNvSpPr>
          <p:nvPr/>
        </p:nvSpPr>
        <p:spPr bwMode="auto">
          <a:xfrm>
            <a:off x="4495800" y="2286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8" name="AutoShape 29"/>
          <p:cNvCxnSpPr>
            <a:cxnSpLocks noChangeShapeType="1"/>
            <a:stCxn id="48147" idx="0"/>
            <a:endCxn id="48146" idx="6"/>
          </p:cNvCxnSpPr>
          <p:nvPr/>
        </p:nvCxnSpPr>
        <p:spPr bwMode="auto">
          <a:xfrm flipH="1" flipV="1">
            <a:off x="6934200" y="2286000"/>
            <a:ext cx="1219200" cy="990600"/>
          </a:xfrm>
          <a:prstGeom prst="straightConnector1">
            <a:avLst/>
          </a:prstGeom>
          <a:noFill/>
          <a:ln w="9525">
            <a:solidFill>
              <a:srgbClr val="00CCFF"/>
            </a:solidFill>
            <a:prstDash val="dash"/>
            <a:round/>
            <a:headEnd/>
            <a:tailEnd type="triangle" w="med" len="med"/>
          </a:ln>
        </p:spPr>
      </p:cxnSp>
      <p:sp>
        <p:nvSpPr>
          <p:cNvPr id="48159" name="Text Box 30"/>
          <p:cNvSpPr txBox="1">
            <a:spLocks noChangeArrowheads="1"/>
          </p:cNvSpPr>
          <p:nvPr/>
        </p:nvSpPr>
        <p:spPr bwMode="auto">
          <a:xfrm>
            <a:off x="1524000" y="42672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8160" name="Line 31"/>
          <p:cNvSpPr>
            <a:spLocks noChangeShapeType="1"/>
          </p:cNvSpPr>
          <p:nvPr/>
        </p:nvSpPr>
        <p:spPr bwMode="auto">
          <a:xfrm>
            <a:off x="4495800" y="1752600"/>
            <a:ext cx="0" cy="3733800"/>
          </a:xfrm>
          <a:prstGeom prst="line">
            <a:avLst/>
          </a:prstGeom>
          <a:noFill/>
          <a:ln w="38100">
            <a:solidFill>
              <a:schemeClr val="accent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0"/>
          </p:nvPr>
        </p:nvSpPr>
        <p:spPr>
          <a:noFill/>
        </p:spPr>
        <p:txBody>
          <a:bodyPr/>
          <a:lstStyle/>
          <a:p>
            <a:r>
              <a:rPr lang="en-US" smtClean="0"/>
              <a:t>				         </a:t>
            </a:r>
            <a:fld id="{02FAD7A1-0DEE-429C-A3FA-3455D387EB9E}" type="slidenum">
              <a:rPr lang="en-US" smtClean="0"/>
              <a:pPr/>
              <a:t>45</a:t>
            </a:fld>
            <a:r>
              <a:rPr lang="en-US" smtClean="0"/>
              <a:t> 				</a:t>
            </a:r>
          </a:p>
        </p:txBody>
      </p:sp>
      <p:sp>
        <p:nvSpPr>
          <p:cNvPr id="49155" name="Rectangle 2"/>
          <p:cNvSpPr>
            <a:spLocks noGrp="1" noChangeArrowheads="1"/>
          </p:cNvSpPr>
          <p:nvPr>
            <p:ph type="title"/>
          </p:nvPr>
        </p:nvSpPr>
        <p:spPr/>
        <p:txBody>
          <a:bodyPr/>
          <a:lstStyle/>
          <a:p>
            <a:r>
              <a:rPr lang="en-US" smtClean="0"/>
              <a:t>Depth-First Search: Detect Edge</a:t>
            </a:r>
          </a:p>
        </p:txBody>
      </p:sp>
      <p:sp>
        <p:nvSpPr>
          <p:cNvPr id="4915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49157"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solidFill>
                  <a:srgbClr val="00B0F0"/>
                </a:solidFill>
                <a:latin typeface="Courier New" pitchFamily="49" charset="0"/>
                <a:sym typeface="Symbol" pitchFamily="18" charset="2"/>
              </a:rPr>
              <a:t>	detect edge type using “color[v]”</a:t>
            </a:r>
          </a:p>
          <a:p>
            <a:pPr>
              <a:buFont typeface="Times New Roman" pitchFamily="18" charset="0"/>
              <a:buNone/>
            </a:pPr>
            <a:r>
              <a:rPr lang="en-US" sz="1800" b="1" smtClean="0">
                <a:latin typeface="Courier New" pitchFamily="49" charset="0"/>
                <a:sym typeface="Symbol" pitchFamily="18" charset="2"/>
              </a:rPr>
              <a:t>      if(color[v]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4915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4915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a:t>
            </a:r>
            <a:fld id="{948E6678-C52A-4ACF-9F7E-9EE1C2B2BC22}" type="slidenum">
              <a:rPr lang="en-US" smtClean="0"/>
              <a:pPr/>
              <a:t>46</a:t>
            </a:fld>
            <a:r>
              <a:rPr lang="en-US" smtClean="0"/>
              <a:t> 				</a:t>
            </a:r>
          </a:p>
        </p:txBody>
      </p:sp>
      <p:sp>
        <p:nvSpPr>
          <p:cNvPr id="50179" name="Rectangle 2"/>
          <p:cNvSpPr>
            <a:spLocks noGrp="1" noChangeArrowheads="1"/>
          </p:cNvSpPr>
          <p:nvPr>
            <p:ph type="title"/>
          </p:nvPr>
        </p:nvSpPr>
        <p:spPr/>
        <p:txBody>
          <a:bodyPr/>
          <a:lstStyle/>
          <a:p>
            <a:r>
              <a:rPr lang="en-US" smtClean="0"/>
              <a:t>DFS: Kinds Of Edges</a:t>
            </a:r>
          </a:p>
        </p:txBody>
      </p:sp>
      <p:sp>
        <p:nvSpPr>
          <p:cNvPr id="50180" name="Rectangle 3"/>
          <p:cNvSpPr>
            <a:spLocks noGrp="1" noChangeArrowheads="1"/>
          </p:cNvSpPr>
          <p:nvPr>
            <p:ph type="body" idx="1"/>
          </p:nvPr>
        </p:nvSpPr>
        <p:spPr/>
        <p:txBody>
          <a:bodyPr/>
          <a:lstStyle/>
          <a:p>
            <a:r>
              <a:rPr lang="en-US" dirty="0" err="1" smtClean="0"/>
              <a:t>Thm</a:t>
            </a:r>
            <a:r>
              <a:rPr lang="en-US" dirty="0" smtClean="0"/>
              <a:t> 22.10: </a:t>
            </a:r>
            <a:r>
              <a:rPr lang="en-US" dirty="0" smtClean="0">
                <a:solidFill>
                  <a:srgbClr val="00B050"/>
                </a:solidFill>
              </a:rPr>
              <a:t>If G is undirected, a DFS produces only tree and back edges</a:t>
            </a:r>
          </a:p>
          <a:p>
            <a:r>
              <a:rPr lang="en-US" dirty="0" smtClean="0"/>
              <a:t>Proof by contradiction:</a:t>
            </a:r>
          </a:p>
          <a:p>
            <a:pPr lvl="1"/>
            <a:r>
              <a:rPr lang="en-US" dirty="0" smtClean="0"/>
              <a:t>Assume there’s a forward edge</a:t>
            </a:r>
          </a:p>
          <a:p>
            <a:pPr lvl="2"/>
            <a:r>
              <a:rPr lang="en-US" dirty="0" smtClean="0"/>
              <a:t>But F? edge must actually be a </a:t>
            </a:r>
            <a:br>
              <a:rPr lang="en-US" dirty="0" smtClean="0"/>
            </a:br>
            <a:r>
              <a:rPr lang="en-US" dirty="0" smtClean="0"/>
              <a:t>back edge (</a:t>
            </a:r>
            <a:r>
              <a:rPr lang="en-US" i="1" dirty="0" smtClean="0">
                <a:solidFill>
                  <a:schemeClr val="accent1"/>
                </a:solidFill>
              </a:rPr>
              <a:t>why?</a:t>
            </a:r>
            <a:r>
              <a:rPr lang="en-US" dirty="0" smtClean="0"/>
              <a:t>)</a:t>
            </a:r>
          </a:p>
        </p:txBody>
      </p:sp>
      <p:sp>
        <p:nvSpPr>
          <p:cNvPr id="50181" name="Oval 4"/>
          <p:cNvSpPr>
            <a:spLocks noChangeArrowheads="1"/>
          </p:cNvSpPr>
          <p:nvPr/>
        </p:nvSpPr>
        <p:spPr bwMode="auto">
          <a:xfrm>
            <a:off x="7924800" y="2743200"/>
            <a:ext cx="685800" cy="685800"/>
          </a:xfrm>
          <a:prstGeom prst="ellipse">
            <a:avLst/>
          </a:prstGeom>
          <a:noFill/>
          <a:ln w="28575">
            <a:solidFill>
              <a:schemeClr val="tx1"/>
            </a:solidFill>
            <a:round/>
            <a:headEnd/>
            <a:tailEnd/>
          </a:ln>
        </p:spPr>
        <p:txBody>
          <a:bodyPr wrap="none" anchor="ctr"/>
          <a:lstStyle/>
          <a:p>
            <a:pPr algn="ctr"/>
            <a:r>
              <a:rPr lang="en-US" b="1">
                <a:solidFill>
                  <a:schemeClr val="accent1"/>
                </a:solidFill>
                <a:latin typeface="Times New Roman" pitchFamily="18" charset="0"/>
              </a:rPr>
              <a:t>source</a:t>
            </a:r>
          </a:p>
        </p:txBody>
      </p:sp>
      <p:sp>
        <p:nvSpPr>
          <p:cNvPr id="50182" name="Oval 5"/>
          <p:cNvSpPr>
            <a:spLocks noChangeArrowheads="1"/>
          </p:cNvSpPr>
          <p:nvPr/>
        </p:nvSpPr>
        <p:spPr bwMode="auto">
          <a:xfrm>
            <a:off x="7239000" y="4191000"/>
            <a:ext cx="685800" cy="685800"/>
          </a:xfrm>
          <a:prstGeom prst="ellipse">
            <a:avLst/>
          </a:prstGeom>
          <a:noFill/>
          <a:ln w="28575">
            <a:solidFill>
              <a:schemeClr val="tx1"/>
            </a:solidFill>
            <a:round/>
            <a:headEnd/>
            <a:tailEnd/>
          </a:ln>
        </p:spPr>
        <p:txBody>
          <a:bodyPr wrap="none" anchor="ctr"/>
          <a:lstStyle/>
          <a:p>
            <a:endParaRPr lang="en-US"/>
          </a:p>
        </p:txBody>
      </p:sp>
      <p:sp>
        <p:nvSpPr>
          <p:cNvPr id="50183" name="Oval 6"/>
          <p:cNvSpPr>
            <a:spLocks noChangeArrowheads="1"/>
          </p:cNvSpPr>
          <p:nvPr/>
        </p:nvSpPr>
        <p:spPr bwMode="auto">
          <a:xfrm>
            <a:off x="6553200" y="5638800"/>
            <a:ext cx="685800" cy="685800"/>
          </a:xfrm>
          <a:prstGeom prst="ellipse">
            <a:avLst/>
          </a:prstGeom>
          <a:noFill/>
          <a:ln w="28575">
            <a:solidFill>
              <a:schemeClr val="tx1"/>
            </a:solidFill>
            <a:round/>
            <a:headEnd/>
            <a:tailEnd/>
          </a:ln>
        </p:spPr>
        <p:txBody>
          <a:bodyPr wrap="none" anchor="ctr"/>
          <a:lstStyle/>
          <a:p>
            <a:endParaRPr lang="en-US"/>
          </a:p>
        </p:txBody>
      </p:sp>
      <p:cxnSp>
        <p:nvCxnSpPr>
          <p:cNvPr id="50184" name="AutoShape 7"/>
          <p:cNvCxnSpPr>
            <a:cxnSpLocks noChangeShapeType="1"/>
            <a:stCxn id="50181" idx="3"/>
            <a:endCxn id="50182" idx="7"/>
          </p:cNvCxnSpPr>
          <p:nvPr/>
        </p:nvCxnSpPr>
        <p:spPr bwMode="auto">
          <a:xfrm flipH="1">
            <a:off x="7824788" y="3343275"/>
            <a:ext cx="200025" cy="933450"/>
          </a:xfrm>
          <a:prstGeom prst="straightConnector1">
            <a:avLst/>
          </a:prstGeom>
          <a:noFill/>
          <a:ln w="28575">
            <a:solidFill>
              <a:schemeClr val="tx2"/>
            </a:solidFill>
            <a:round/>
            <a:headEnd/>
            <a:tailEnd/>
          </a:ln>
        </p:spPr>
      </p:cxnSp>
      <p:cxnSp>
        <p:nvCxnSpPr>
          <p:cNvPr id="50185" name="AutoShape 8"/>
          <p:cNvCxnSpPr>
            <a:cxnSpLocks noChangeShapeType="1"/>
            <a:stCxn id="50182" idx="3"/>
            <a:endCxn id="50183" idx="7"/>
          </p:cNvCxnSpPr>
          <p:nvPr/>
        </p:nvCxnSpPr>
        <p:spPr bwMode="auto">
          <a:xfrm flipH="1">
            <a:off x="7138988" y="4791075"/>
            <a:ext cx="200025" cy="933450"/>
          </a:xfrm>
          <a:prstGeom prst="straightConnector1">
            <a:avLst/>
          </a:prstGeom>
          <a:noFill/>
          <a:ln w="28575">
            <a:solidFill>
              <a:schemeClr val="tx2"/>
            </a:solidFill>
            <a:round/>
            <a:headEnd/>
            <a:tailEnd/>
          </a:ln>
        </p:spPr>
      </p:cxnSp>
      <p:cxnSp>
        <p:nvCxnSpPr>
          <p:cNvPr id="50186" name="AutoShape 9"/>
          <p:cNvCxnSpPr>
            <a:cxnSpLocks noChangeShapeType="1"/>
            <a:stCxn id="50183" idx="1"/>
            <a:endCxn id="50181" idx="2"/>
          </p:cNvCxnSpPr>
          <p:nvPr/>
        </p:nvCxnSpPr>
        <p:spPr bwMode="auto">
          <a:xfrm rot="-5400000">
            <a:off x="5962650" y="3776663"/>
            <a:ext cx="2638425" cy="1257300"/>
          </a:xfrm>
          <a:prstGeom prst="curvedConnector2">
            <a:avLst/>
          </a:prstGeom>
          <a:noFill/>
          <a:ln w="28575">
            <a:solidFill>
              <a:schemeClr val="tx1"/>
            </a:solidFill>
            <a:round/>
            <a:headEnd/>
            <a:tailEnd/>
          </a:ln>
        </p:spPr>
      </p:cxnSp>
      <p:sp>
        <p:nvSpPr>
          <p:cNvPr id="50187" name="Text Box 10"/>
          <p:cNvSpPr txBox="1">
            <a:spLocks noChangeArrowheads="1"/>
          </p:cNvSpPr>
          <p:nvPr/>
        </p:nvSpPr>
        <p:spPr bwMode="auto">
          <a:xfrm>
            <a:off x="6770688" y="3214688"/>
            <a:ext cx="481012" cy="3968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F?</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a:t>
            </a:r>
            <a:fld id="{278BA868-BB1E-4D89-BCD4-2997B965F1AA}" type="slidenum">
              <a:rPr lang="en-US" smtClean="0"/>
              <a:pPr/>
              <a:t>47</a:t>
            </a:fld>
            <a:r>
              <a:rPr lang="en-US" smtClean="0"/>
              <a:t> 				</a:t>
            </a:r>
          </a:p>
        </p:txBody>
      </p:sp>
      <p:sp>
        <p:nvSpPr>
          <p:cNvPr id="51203" name="Rectangle 2"/>
          <p:cNvSpPr>
            <a:spLocks noGrp="1" noChangeArrowheads="1"/>
          </p:cNvSpPr>
          <p:nvPr>
            <p:ph type="title"/>
          </p:nvPr>
        </p:nvSpPr>
        <p:spPr/>
        <p:txBody>
          <a:bodyPr/>
          <a:lstStyle/>
          <a:p>
            <a:r>
              <a:rPr lang="en-US" smtClean="0"/>
              <a:t>DFS: Kinds Of Edges</a:t>
            </a:r>
          </a:p>
        </p:txBody>
      </p:sp>
      <p:sp>
        <p:nvSpPr>
          <p:cNvPr id="51204" name="Rectangle 3"/>
          <p:cNvSpPr>
            <a:spLocks noGrp="1" noChangeArrowheads="1"/>
          </p:cNvSpPr>
          <p:nvPr>
            <p:ph type="body" idx="1"/>
          </p:nvPr>
        </p:nvSpPr>
        <p:spPr/>
        <p:txBody>
          <a:bodyPr/>
          <a:lstStyle/>
          <a:p>
            <a:r>
              <a:rPr lang="en-US" smtClean="0"/>
              <a:t>Thm 23.9: </a:t>
            </a:r>
            <a:r>
              <a:rPr lang="en-US" smtClean="0">
                <a:solidFill>
                  <a:srgbClr val="00B050"/>
                </a:solidFill>
              </a:rPr>
              <a:t>If G is undirected, a DFS produces only tree and back edges</a:t>
            </a:r>
          </a:p>
          <a:p>
            <a:r>
              <a:rPr lang="en-US" smtClean="0"/>
              <a:t>Proof by contradiction:</a:t>
            </a:r>
          </a:p>
          <a:p>
            <a:pPr lvl="1"/>
            <a:r>
              <a:rPr lang="en-US" smtClean="0"/>
              <a:t>Assume there’s a cross edge</a:t>
            </a:r>
          </a:p>
          <a:p>
            <a:pPr lvl="2"/>
            <a:r>
              <a:rPr lang="en-US" smtClean="0"/>
              <a:t>But C? edge cannot be cross:</a:t>
            </a:r>
          </a:p>
          <a:p>
            <a:pPr lvl="2"/>
            <a:r>
              <a:rPr lang="en-US" smtClean="0"/>
              <a:t>must be explored from one of the </a:t>
            </a:r>
            <a:br>
              <a:rPr lang="en-US" smtClean="0"/>
            </a:br>
            <a:r>
              <a:rPr lang="en-US" smtClean="0"/>
              <a:t>vertices it connects, becoming a tree</a:t>
            </a:r>
            <a:br>
              <a:rPr lang="en-US" smtClean="0"/>
            </a:br>
            <a:r>
              <a:rPr lang="en-US" smtClean="0"/>
              <a:t>vertex, before other vertex is explored</a:t>
            </a:r>
          </a:p>
          <a:p>
            <a:pPr lvl="2"/>
            <a:r>
              <a:rPr lang="en-US" smtClean="0"/>
              <a:t>So in fact the picture is wrong…both</a:t>
            </a:r>
            <a:br>
              <a:rPr lang="en-US" smtClean="0"/>
            </a:br>
            <a:r>
              <a:rPr lang="en-US" smtClean="0"/>
              <a:t>lower tree edges cannot in fact be</a:t>
            </a:r>
            <a:br>
              <a:rPr lang="en-US" smtClean="0"/>
            </a:br>
            <a:r>
              <a:rPr lang="en-US" smtClean="0"/>
              <a:t>tree edges</a:t>
            </a:r>
          </a:p>
        </p:txBody>
      </p:sp>
      <p:sp>
        <p:nvSpPr>
          <p:cNvPr id="51205" name="Oval 4"/>
          <p:cNvSpPr>
            <a:spLocks noChangeArrowheads="1"/>
          </p:cNvSpPr>
          <p:nvPr/>
        </p:nvSpPr>
        <p:spPr bwMode="auto">
          <a:xfrm>
            <a:off x="7391400" y="2743200"/>
            <a:ext cx="685800" cy="685800"/>
          </a:xfrm>
          <a:prstGeom prst="ellipse">
            <a:avLst/>
          </a:prstGeom>
          <a:noFill/>
          <a:ln w="28575">
            <a:solidFill>
              <a:schemeClr val="tx1"/>
            </a:solidFill>
            <a:round/>
            <a:headEnd/>
            <a:tailEnd/>
          </a:ln>
        </p:spPr>
        <p:txBody>
          <a:bodyPr wrap="none" anchor="ctr"/>
          <a:lstStyle/>
          <a:p>
            <a:pPr algn="ctr"/>
            <a:r>
              <a:rPr lang="en-US" b="1">
                <a:solidFill>
                  <a:schemeClr val="accent1"/>
                </a:solidFill>
                <a:latin typeface="Times New Roman" pitchFamily="18" charset="0"/>
              </a:rPr>
              <a:t>source</a:t>
            </a:r>
          </a:p>
        </p:txBody>
      </p:sp>
      <p:sp>
        <p:nvSpPr>
          <p:cNvPr id="51206" name="Oval 5"/>
          <p:cNvSpPr>
            <a:spLocks noChangeArrowheads="1"/>
          </p:cNvSpPr>
          <p:nvPr/>
        </p:nvSpPr>
        <p:spPr bwMode="auto">
          <a:xfrm>
            <a:off x="7391400" y="41148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sp>
        <p:nvSpPr>
          <p:cNvPr id="51207" name="Oval 6"/>
          <p:cNvSpPr>
            <a:spLocks noChangeArrowheads="1"/>
          </p:cNvSpPr>
          <p:nvPr/>
        </p:nvSpPr>
        <p:spPr bwMode="auto">
          <a:xfrm>
            <a:off x="8305800" y="54864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sp>
        <p:nvSpPr>
          <p:cNvPr id="51208" name="Oval 7"/>
          <p:cNvSpPr>
            <a:spLocks noChangeArrowheads="1"/>
          </p:cNvSpPr>
          <p:nvPr/>
        </p:nvSpPr>
        <p:spPr bwMode="auto">
          <a:xfrm>
            <a:off x="6553200" y="54864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cxnSp>
        <p:nvCxnSpPr>
          <p:cNvPr id="51209" name="AutoShape 8"/>
          <p:cNvCxnSpPr>
            <a:cxnSpLocks noChangeShapeType="1"/>
            <a:stCxn id="51205" idx="4"/>
            <a:endCxn id="51206" idx="0"/>
          </p:cNvCxnSpPr>
          <p:nvPr/>
        </p:nvCxnSpPr>
        <p:spPr bwMode="auto">
          <a:xfrm>
            <a:off x="7734300" y="3443288"/>
            <a:ext cx="0" cy="657225"/>
          </a:xfrm>
          <a:prstGeom prst="straightConnector1">
            <a:avLst/>
          </a:prstGeom>
          <a:noFill/>
          <a:ln w="28575">
            <a:solidFill>
              <a:schemeClr val="tx2"/>
            </a:solidFill>
            <a:round/>
            <a:headEnd/>
            <a:tailEnd/>
          </a:ln>
        </p:spPr>
      </p:cxnSp>
      <p:cxnSp>
        <p:nvCxnSpPr>
          <p:cNvPr id="51210" name="AutoShape 9"/>
          <p:cNvCxnSpPr>
            <a:cxnSpLocks noChangeShapeType="1"/>
            <a:stCxn id="51206" idx="5"/>
            <a:endCxn id="51207" idx="0"/>
          </p:cNvCxnSpPr>
          <p:nvPr/>
        </p:nvCxnSpPr>
        <p:spPr bwMode="auto">
          <a:xfrm>
            <a:off x="7977188" y="4714875"/>
            <a:ext cx="671512" cy="757238"/>
          </a:xfrm>
          <a:prstGeom prst="straightConnector1">
            <a:avLst/>
          </a:prstGeom>
          <a:noFill/>
          <a:ln w="28575">
            <a:solidFill>
              <a:schemeClr val="tx2"/>
            </a:solidFill>
            <a:round/>
            <a:headEnd/>
            <a:tailEnd/>
          </a:ln>
        </p:spPr>
      </p:cxnSp>
      <p:cxnSp>
        <p:nvCxnSpPr>
          <p:cNvPr id="51211" name="AutoShape 10"/>
          <p:cNvCxnSpPr>
            <a:cxnSpLocks noChangeShapeType="1"/>
            <a:stCxn id="51206" idx="3"/>
            <a:endCxn id="51208" idx="0"/>
          </p:cNvCxnSpPr>
          <p:nvPr/>
        </p:nvCxnSpPr>
        <p:spPr bwMode="auto">
          <a:xfrm flipH="1">
            <a:off x="6896100" y="4714875"/>
            <a:ext cx="595313" cy="757238"/>
          </a:xfrm>
          <a:prstGeom prst="straightConnector1">
            <a:avLst/>
          </a:prstGeom>
          <a:noFill/>
          <a:ln w="28575">
            <a:solidFill>
              <a:schemeClr val="tx2"/>
            </a:solidFill>
            <a:round/>
            <a:headEnd/>
            <a:tailEnd/>
          </a:ln>
        </p:spPr>
      </p:cxnSp>
      <p:cxnSp>
        <p:nvCxnSpPr>
          <p:cNvPr id="51212" name="AutoShape 11"/>
          <p:cNvCxnSpPr>
            <a:cxnSpLocks noChangeShapeType="1"/>
            <a:stCxn id="51207" idx="2"/>
            <a:endCxn id="51208" idx="6"/>
          </p:cNvCxnSpPr>
          <p:nvPr/>
        </p:nvCxnSpPr>
        <p:spPr bwMode="auto">
          <a:xfrm flipH="1">
            <a:off x="7253288" y="5829300"/>
            <a:ext cx="1038225" cy="0"/>
          </a:xfrm>
          <a:prstGeom prst="straightConnector1">
            <a:avLst/>
          </a:prstGeom>
          <a:noFill/>
          <a:ln w="28575">
            <a:solidFill>
              <a:schemeClr val="tx1"/>
            </a:solidFill>
            <a:round/>
            <a:headEnd/>
            <a:tailEnd/>
          </a:ln>
        </p:spPr>
      </p:cxnSp>
      <p:sp>
        <p:nvSpPr>
          <p:cNvPr id="51213" name="Text Box 12"/>
          <p:cNvSpPr txBox="1">
            <a:spLocks noChangeArrowheads="1"/>
          </p:cNvSpPr>
          <p:nvPr/>
        </p:nvSpPr>
        <p:spPr bwMode="auto">
          <a:xfrm>
            <a:off x="7608888" y="5805488"/>
            <a:ext cx="481012" cy="3968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a:t>
            </a:r>
            <a:fld id="{57703D9D-E90F-4145-8113-1B0FDF8F5320}" type="slidenum">
              <a:rPr lang="en-US" smtClean="0"/>
              <a:pPr/>
              <a:t>48</a:t>
            </a:fld>
            <a:r>
              <a:rPr lang="en-US" smtClean="0"/>
              <a:t> 				</a:t>
            </a:r>
          </a:p>
        </p:txBody>
      </p:sp>
      <p:sp>
        <p:nvSpPr>
          <p:cNvPr id="52227" name="Rectangle 2"/>
          <p:cNvSpPr>
            <a:spLocks noGrp="1" noChangeArrowheads="1"/>
          </p:cNvSpPr>
          <p:nvPr>
            <p:ph type="title"/>
          </p:nvPr>
        </p:nvSpPr>
        <p:spPr/>
        <p:txBody>
          <a:bodyPr/>
          <a:lstStyle/>
          <a:p>
            <a:r>
              <a:rPr lang="en-US" smtClean="0"/>
              <a:t>DFS And Graph Cycles</a:t>
            </a:r>
          </a:p>
        </p:txBody>
      </p:sp>
      <p:sp>
        <p:nvSpPr>
          <p:cNvPr id="52228" name="Rectangle 3"/>
          <p:cNvSpPr>
            <a:spLocks noGrp="1" noChangeArrowheads="1"/>
          </p:cNvSpPr>
          <p:nvPr>
            <p:ph type="body" idx="1"/>
          </p:nvPr>
        </p:nvSpPr>
        <p:spPr/>
        <p:txBody>
          <a:bodyPr/>
          <a:lstStyle/>
          <a:p>
            <a:r>
              <a:rPr lang="en-US" dirty="0" err="1" smtClean="0"/>
              <a:t>Thm</a:t>
            </a:r>
            <a:r>
              <a:rPr lang="en-US" dirty="0" smtClean="0"/>
              <a:t>: </a:t>
            </a:r>
            <a:r>
              <a:rPr lang="en-US" dirty="0" smtClean="0">
                <a:solidFill>
                  <a:srgbClr val="00B050"/>
                </a:solidFill>
              </a:rPr>
              <a:t>An undirected graph is </a:t>
            </a:r>
            <a:r>
              <a:rPr lang="en-US" i="1" dirty="0" smtClean="0">
                <a:solidFill>
                  <a:srgbClr val="FF0000"/>
                </a:solidFill>
              </a:rPr>
              <a:t>acyclic</a:t>
            </a:r>
            <a:r>
              <a:rPr lang="en-US" dirty="0" smtClean="0">
                <a:solidFill>
                  <a:srgbClr val="00B050"/>
                </a:solidFill>
              </a:rPr>
              <a:t> </a:t>
            </a:r>
            <a:r>
              <a:rPr lang="en-US" dirty="0" err="1" smtClean="0">
                <a:solidFill>
                  <a:srgbClr val="00B050"/>
                </a:solidFill>
              </a:rPr>
              <a:t>iff</a:t>
            </a:r>
            <a:r>
              <a:rPr lang="en-US" dirty="0" smtClean="0">
                <a:solidFill>
                  <a:srgbClr val="00B050"/>
                </a:solidFill>
              </a:rPr>
              <a:t> a DFS yields no back edges</a:t>
            </a:r>
          </a:p>
          <a:p>
            <a:pPr lvl="1"/>
            <a:r>
              <a:rPr lang="en-US" dirty="0" smtClean="0"/>
              <a:t>If acyclic, no back edges </a:t>
            </a:r>
            <a:r>
              <a:rPr lang="en-US" dirty="0" smtClean="0"/>
              <a:t>(because </a:t>
            </a:r>
            <a:r>
              <a:rPr lang="en-US" dirty="0" smtClean="0"/>
              <a:t>a back edge implies a </a:t>
            </a:r>
            <a:r>
              <a:rPr lang="en-US" dirty="0" smtClean="0"/>
              <a:t>cycle)</a:t>
            </a:r>
            <a:endParaRPr lang="en-US" dirty="0" smtClean="0"/>
          </a:p>
          <a:p>
            <a:pPr lvl="1"/>
            <a:r>
              <a:rPr lang="en-US" dirty="0" smtClean="0"/>
              <a:t>If no back edges, acyclic</a:t>
            </a:r>
          </a:p>
          <a:p>
            <a:pPr lvl="2"/>
            <a:r>
              <a:rPr lang="en-US" dirty="0" smtClean="0"/>
              <a:t>No back edges implies only tree edges (</a:t>
            </a:r>
            <a:r>
              <a:rPr lang="en-US" i="1" dirty="0" smtClean="0">
                <a:solidFill>
                  <a:schemeClr val="accent1"/>
                </a:solidFill>
              </a:rPr>
              <a:t>Why?</a:t>
            </a:r>
            <a:r>
              <a:rPr lang="en-US" dirty="0" smtClean="0"/>
              <a:t>)</a:t>
            </a:r>
          </a:p>
          <a:p>
            <a:pPr lvl="2"/>
            <a:r>
              <a:rPr lang="en-US" dirty="0" smtClean="0"/>
              <a:t>Only tree edges implies we have a tree or a forest</a:t>
            </a:r>
          </a:p>
          <a:p>
            <a:pPr lvl="2"/>
            <a:r>
              <a:rPr lang="en-US" dirty="0" smtClean="0"/>
              <a:t>Which by definition is acyclic</a:t>
            </a:r>
          </a:p>
          <a:p>
            <a:r>
              <a:rPr lang="en-US" dirty="0" smtClean="0"/>
              <a:t>Thus, can run DFS to find whether a graph has a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0"/>
          </p:nvPr>
        </p:nvSpPr>
        <p:spPr>
          <a:noFill/>
        </p:spPr>
        <p:txBody>
          <a:bodyPr/>
          <a:lstStyle/>
          <a:p>
            <a:r>
              <a:rPr lang="en-US" smtClean="0"/>
              <a:t>				         </a:t>
            </a:r>
            <a:fld id="{49C91194-B6CB-48E3-9347-737E9D793098}" type="slidenum">
              <a:rPr lang="en-US" smtClean="0"/>
              <a:pPr/>
              <a:t>49</a:t>
            </a:fld>
            <a:r>
              <a:rPr lang="en-US" smtClean="0"/>
              <a:t> 				</a:t>
            </a:r>
          </a:p>
        </p:txBody>
      </p:sp>
      <p:sp>
        <p:nvSpPr>
          <p:cNvPr id="53251" name="Rectangle 2"/>
          <p:cNvSpPr>
            <a:spLocks noGrp="1" noChangeArrowheads="1"/>
          </p:cNvSpPr>
          <p:nvPr>
            <p:ph type="title"/>
          </p:nvPr>
        </p:nvSpPr>
        <p:spPr/>
        <p:txBody>
          <a:bodyPr/>
          <a:lstStyle/>
          <a:p>
            <a:r>
              <a:rPr lang="en-US" smtClean="0"/>
              <a:t>DFS And Cycles</a:t>
            </a:r>
          </a:p>
        </p:txBody>
      </p:sp>
      <p:sp>
        <p:nvSpPr>
          <p:cNvPr id="53252" name="Rectangle 3"/>
          <p:cNvSpPr>
            <a:spLocks noGrp="1" noChangeArrowheads="1"/>
          </p:cNvSpPr>
          <p:nvPr>
            <p:ph type="body" sz="half" idx="1"/>
          </p:nvPr>
        </p:nvSpPr>
        <p:spPr>
          <a:xfrm>
            <a:off x="381000" y="2209800"/>
            <a:ext cx="4038600" cy="4648200"/>
          </a:xfrm>
        </p:spPr>
        <p:txBody>
          <a:bodyPr/>
          <a:lstStyle/>
          <a:p>
            <a:pPr algn="ctr">
              <a:buFont typeface="Times New Roman" pitchFamily="18" charset="0"/>
              <a:buNone/>
            </a:pPr>
            <a:r>
              <a:rPr lang="en-US" sz="1600" b="1" smtClean="0">
                <a:solidFill>
                  <a:srgbClr val="FF0000"/>
                </a:solidFill>
                <a:latin typeface="Courier New" pitchFamily="49" charset="0"/>
              </a:rPr>
              <a:t>Data: </a:t>
            </a:r>
            <a:r>
              <a:rPr lang="en-US" sz="1600" b="1" smtClean="0">
                <a:latin typeface="Courier New" pitchFamily="49" charset="0"/>
              </a:rPr>
              <a:t>color[V], time, prev[V],d[V], f[V]</a:t>
            </a:r>
          </a:p>
          <a:p>
            <a:pPr>
              <a:buFont typeface="Times New Roman" pitchFamily="18" charset="0"/>
              <a:buNone/>
            </a:pPr>
            <a:r>
              <a:rPr lang="en-US" sz="1600" b="1" smtClean="0">
                <a:latin typeface="Courier New" pitchFamily="49" charset="0"/>
              </a:rPr>
              <a:t>DFS(G) // where prog starts</a:t>
            </a:r>
          </a:p>
          <a:p>
            <a:pPr>
              <a:buFont typeface="Times New Roman" pitchFamily="18" charset="0"/>
              <a:buNone/>
            </a:pPr>
            <a:r>
              <a:rPr lang="en-US" sz="1600" b="1" smtClean="0">
                <a:latin typeface="Courier New" pitchFamily="49" charset="0"/>
              </a:rPr>
              <a:t>{</a:t>
            </a:r>
          </a:p>
          <a:p>
            <a:pPr>
              <a:buFont typeface="Times New Roman" pitchFamily="18" charset="0"/>
              <a:buNone/>
            </a:pPr>
            <a:r>
              <a:rPr lang="en-US" sz="1600" b="1" smtClean="0">
                <a:latin typeface="Courier New" pitchFamily="49" charset="0"/>
              </a:rPr>
              <a:t>   for each vertex u </a:t>
            </a:r>
            <a:r>
              <a:rPr lang="en-US" sz="1600" b="1" smtClean="0">
                <a:latin typeface="Courier New" pitchFamily="49" charset="0"/>
                <a:sym typeface="Symbol" pitchFamily="18" charset="2"/>
              </a:rPr>
              <a:t> V</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color[u] = WHITE;</a:t>
            </a:r>
          </a:p>
          <a:p>
            <a:pPr>
              <a:buFont typeface="Times New Roman" pitchFamily="18" charset="0"/>
              <a:buNone/>
            </a:pPr>
            <a:r>
              <a:rPr lang="en-US" sz="1600" b="1" smtClean="0">
                <a:latin typeface="Courier New" pitchFamily="49" charset="0"/>
                <a:sym typeface="Symbol" pitchFamily="18" charset="2"/>
              </a:rPr>
              <a:t>		prev[u]=NIL;</a:t>
            </a:r>
          </a:p>
          <a:p>
            <a:pPr>
              <a:buFont typeface="Times New Roman" pitchFamily="18" charset="0"/>
              <a:buNone/>
            </a:pPr>
            <a:r>
              <a:rPr lang="en-US" sz="1600" b="1" smtClean="0">
                <a:latin typeface="Courier New" pitchFamily="49" charset="0"/>
                <a:sym typeface="Symbol" pitchFamily="18" charset="2"/>
              </a:rPr>
              <a:t>		f[u]=inf; d[u]=inf;</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time = 0;</a:t>
            </a:r>
          </a:p>
          <a:p>
            <a:pPr>
              <a:buFont typeface="Times New Roman" pitchFamily="18" charset="0"/>
              <a:buNone/>
            </a:pPr>
            <a:r>
              <a:rPr lang="en-US" sz="1600" b="1" smtClean="0">
                <a:latin typeface="Courier New" pitchFamily="49" charset="0"/>
                <a:sym typeface="Symbol" pitchFamily="18" charset="2"/>
              </a:rPr>
              <a:t>   for each vertex </a:t>
            </a:r>
            <a:r>
              <a:rPr lang="en-US" sz="1600" b="1" smtClean="0">
                <a:latin typeface="Courier New" pitchFamily="49" charset="0"/>
              </a:rPr>
              <a:t>u </a:t>
            </a:r>
            <a:r>
              <a:rPr lang="en-US" sz="1600" b="1" smtClean="0">
                <a:latin typeface="Courier New" pitchFamily="49" charset="0"/>
                <a:sym typeface="Symbol" pitchFamily="18" charset="2"/>
              </a:rPr>
              <a:t> V</a:t>
            </a:r>
          </a:p>
          <a:p>
            <a:pPr>
              <a:buFont typeface="Times New Roman" pitchFamily="18" charset="0"/>
              <a:buNone/>
            </a:pPr>
            <a:r>
              <a:rPr lang="en-US" sz="1600" b="1" smtClean="0">
                <a:latin typeface="Courier New" pitchFamily="49" charset="0"/>
                <a:sym typeface="Symbol" pitchFamily="18" charset="2"/>
              </a:rPr>
              <a:t>     if (color[u] == WHITE)</a:t>
            </a:r>
          </a:p>
          <a:p>
            <a:pPr>
              <a:buFont typeface="Times New Roman" pitchFamily="18" charset="0"/>
              <a:buNone/>
            </a:pPr>
            <a:r>
              <a:rPr lang="en-US" sz="1600" b="1" smtClean="0">
                <a:latin typeface="Courier New" pitchFamily="49" charset="0"/>
                <a:sym typeface="Symbol" pitchFamily="18" charset="2"/>
              </a:rPr>
              <a:t>         DFS_Visit(u);</a:t>
            </a:r>
          </a:p>
          <a:p>
            <a:pPr>
              <a:buFont typeface="Times New Roman" pitchFamily="18" charset="0"/>
              <a:buNone/>
            </a:pPr>
            <a:r>
              <a:rPr lang="en-US" sz="1600" b="1" smtClean="0">
                <a:latin typeface="Courier New" pitchFamily="49" charset="0"/>
                <a:sym typeface="Symbol" pitchFamily="18" charset="2"/>
              </a:rPr>
              <a:t>}</a:t>
            </a:r>
            <a:endParaRPr lang="en-US" sz="1600" b="1" smtClean="0">
              <a:latin typeface="Courier New" pitchFamily="49" charset="0"/>
            </a:endParaRPr>
          </a:p>
        </p:txBody>
      </p:sp>
      <p:sp>
        <p:nvSpPr>
          <p:cNvPr id="53253" name="Rectangle 4"/>
          <p:cNvSpPr>
            <a:spLocks noGrp="1" noChangeArrowheads="1"/>
          </p:cNvSpPr>
          <p:nvPr>
            <p:ph type="body" sz="half" idx="2"/>
          </p:nvPr>
        </p:nvSpPr>
        <p:spPr>
          <a:xfrm>
            <a:off x="4724400" y="2209800"/>
            <a:ext cx="4038600" cy="4343400"/>
          </a:xfrm>
        </p:spPr>
        <p:txBody>
          <a:bodyPr/>
          <a:lstStyle/>
          <a:p>
            <a:pPr>
              <a:buFont typeface="Times New Roman" pitchFamily="18" charset="0"/>
              <a:buNone/>
            </a:pPr>
            <a:r>
              <a:rPr lang="en-US" sz="1600" b="1" smtClean="0">
                <a:latin typeface="Courier New" pitchFamily="49" charset="0"/>
              </a:rPr>
              <a:t>DFS_Visit(u)</a:t>
            </a:r>
          </a:p>
          <a:p>
            <a:pPr>
              <a:buFont typeface="Times New Roman" pitchFamily="18" charset="0"/>
              <a:buNone/>
            </a:pPr>
            <a:r>
              <a:rPr lang="en-US" sz="1600" b="1" smtClean="0">
                <a:latin typeface="Courier New" pitchFamily="49" charset="0"/>
              </a:rPr>
              <a:t>{</a:t>
            </a:r>
          </a:p>
          <a:p>
            <a:pPr>
              <a:buFont typeface="Times New Roman" pitchFamily="18" charset="0"/>
              <a:buNone/>
            </a:pPr>
            <a:r>
              <a:rPr lang="en-US" sz="1600" b="1" smtClean="0">
                <a:latin typeface="Courier New" pitchFamily="49" charset="0"/>
              </a:rPr>
              <a:t>   color[u] = GREY;</a:t>
            </a:r>
          </a:p>
          <a:p>
            <a:pPr>
              <a:buFont typeface="Times New Roman" pitchFamily="18" charset="0"/>
              <a:buNone/>
            </a:pPr>
            <a:r>
              <a:rPr lang="en-US" sz="1600" b="1" smtClean="0">
                <a:latin typeface="Courier New" pitchFamily="49" charset="0"/>
              </a:rPr>
              <a:t>   time = time+1;</a:t>
            </a:r>
          </a:p>
          <a:p>
            <a:pPr>
              <a:buFont typeface="Times New Roman" pitchFamily="18" charset="0"/>
              <a:buNone/>
            </a:pPr>
            <a:r>
              <a:rPr lang="en-US" sz="1600" b="1" smtClean="0">
                <a:latin typeface="Courier New" pitchFamily="49" charset="0"/>
              </a:rPr>
              <a:t>   d[u] = time;</a:t>
            </a:r>
          </a:p>
          <a:p>
            <a:pPr>
              <a:buFont typeface="Times New Roman" pitchFamily="18" charset="0"/>
              <a:buNone/>
            </a:pPr>
            <a:r>
              <a:rPr lang="en-US" sz="1600" b="1" smtClean="0">
                <a:latin typeface="Courier New" pitchFamily="49" charset="0"/>
              </a:rPr>
              <a:t>   for each v </a:t>
            </a:r>
            <a:r>
              <a:rPr lang="en-US" sz="1600" b="1" smtClean="0">
                <a:latin typeface="Courier New" pitchFamily="49" charset="0"/>
                <a:sym typeface="Symbol" pitchFamily="18" charset="2"/>
              </a:rPr>
              <a:t> Adj[u]</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if (color[v]==WHITE){</a:t>
            </a:r>
          </a:p>
          <a:p>
            <a:pPr>
              <a:buFont typeface="Times New Roman" pitchFamily="18" charset="0"/>
              <a:buNone/>
            </a:pPr>
            <a:r>
              <a:rPr lang="en-US" sz="1600" b="1" smtClean="0">
                <a:latin typeface="Courier New" pitchFamily="49" charset="0"/>
                <a:sym typeface="Symbol" pitchFamily="18" charset="2"/>
              </a:rPr>
              <a:t>		  prev[v]=u;</a:t>
            </a:r>
          </a:p>
          <a:p>
            <a:pPr>
              <a:buFont typeface="Times New Roman" pitchFamily="18" charset="0"/>
              <a:buNone/>
            </a:pPr>
            <a:r>
              <a:rPr lang="en-US" sz="1600" b="1" smtClean="0">
                <a:latin typeface="Courier New" pitchFamily="49" charset="0"/>
                <a:sym typeface="Symbol" pitchFamily="18" charset="2"/>
              </a:rPr>
              <a:t>         DFS_Visit(v);</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a:t>
            </a:r>
          </a:p>
          <a:p>
            <a:pPr>
              <a:buFont typeface="Times New Roman" pitchFamily="18" charset="0"/>
              <a:buNone/>
            </a:pPr>
            <a:r>
              <a:rPr lang="en-US" sz="1600" b="1" smtClean="0">
                <a:latin typeface="Courier New" pitchFamily="49" charset="0"/>
                <a:sym typeface="Symbol" pitchFamily="18" charset="2"/>
              </a:rPr>
              <a:t>   color[u] = BLACK;</a:t>
            </a:r>
          </a:p>
          <a:p>
            <a:pPr>
              <a:buFont typeface="Times New Roman" pitchFamily="18" charset="0"/>
              <a:buNone/>
            </a:pPr>
            <a:r>
              <a:rPr lang="en-US" sz="1600" b="1" smtClean="0">
                <a:latin typeface="Courier New" pitchFamily="49" charset="0"/>
                <a:sym typeface="Symbol" pitchFamily="18" charset="2"/>
              </a:rPr>
              <a:t>   time = time+1;</a:t>
            </a:r>
          </a:p>
          <a:p>
            <a:pPr>
              <a:buFont typeface="Times New Roman" pitchFamily="18" charset="0"/>
              <a:buNone/>
            </a:pPr>
            <a:r>
              <a:rPr lang="en-US" sz="1600" b="1" smtClean="0">
                <a:latin typeface="Courier New" pitchFamily="49" charset="0"/>
                <a:sym typeface="Symbol" pitchFamily="18" charset="2"/>
              </a:rPr>
              <a:t>   f[u] = time;</a:t>
            </a:r>
          </a:p>
          <a:p>
            <a:pPr>
              <a:buFont typeface="Times New Roman" pitchFamily="18" charset="0"/>
              <a:buNone/>
            </a:pPr>
            <a:r>
              <a:rPr lang="en-US" sz="1600" b="1" smtClean="0">
                <a:latin typeface="Courier New" pitchFamily="49" charset="0"/>
                <a:sym typeface="Symbol" pitchFamily="18" charset="2"/>
              </a:rPr>
              <a:t>}</a:t>
            </a:r>
          </a:p>
        </p:txBody>
      </p:sp>
      <p:sp>
        <p:nvSpPr>
          <p:cNvPr id="53254" name="Line 5"/>
          <p:cNvSpPr>
            <a:spLocks noChangeShapeType="1"/>
          </p:cNvSpPr>
          <p:nvPr/>
        </p:nvSpPr>
        <p:spPr bwMode="auto">
          <a:xfrm flipV="1">
            <a:off x="4495800" y="2133600"/>
            <a:ext cx="0" cy="4495800"/>
          </a:xfrm>
          <a:prstGeom prst="line">
            <a:avLst/>
          </a:prstGeom>
          <a:noFill/>
          <a:ln w="28575">
            <a:solidFill>
              <a:schemeClr val="tx1"/>
            </a:solidFill>
            <a:round/>
            <a:headEnd/>
            <a:tailEnd/>
          </a:ln>
        </p:spPr>
        <p:txBody>
          <a:bodyPr wrap="none" anchor="ctr"/>
          <a:lstStyle/>
          <a:p>
            <a:endParaRPr lang="en-US"/>
          </a:p>
        </p:txBody>
      </p:sp>
      <p:sp>
        <p:nvSpPr>
          <p:cNvPr id="53255" name="Rectangle 7"/>
          <p:cNvSpPr>
            <a:spLocks noChangeArrowheads="1"/>
          </p:cNvSpPr>
          <p:nvPr/>
        </p:nvSpPr>
        <p:spPr bwMode="auto">
          <a:xfrm>
            <a:off x="228600" y="21336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53256" name="Rectangle 7"/>
          <p:cNvSpPr>
            <a:spLocks noChangeArrowheads="1"/>
          </p:cNvSpPr>
          <p:nvPr/>
        </p:nvSpPr>
        <p:spPr bwMode="auto">
          <a:xfrm>
            <a:off x="304800" y="1524000"/>
            <a:ext cx="8839200" cy="400050"/>
          </a:xfrm>
          <a:prstGeom prst="rect">
            <a:avLst/>
          </a:prstGeom>
          <a:noFill/>
          <a:ln w="9525">
            <a:noFill/>
            <a:miter lim="800000"/>
            <a:headEnd/>
            <a:tailEnd/>
          </a:ln>
        </p:spPr>
        <p:txBody>
          <a:bodyPr>
            <a:spAutoFit/>
          </a:bodyPr>
          <a:lstStyle/>
          <a:p>
            <a:r>
              <a:rPr lang="en-US">
                <a:solidFill>
                  <a:schemeClr val="accent1"/>
                </a:solidFill>
              </a:rPr>
              <a:t>How would you modify the code to detect cycles?</a:t>
            </a:r>
          </a:p>
        </p:txBody>
      </p:sp>
      <p:sp>
        <p:nvSpPr>
          <p:cNvPr id="53257" name="Line 7"/>
          <p:cNvSpPr>
            <a:spLocks noChangeShapeType="1"/>
          </p:cNvSpPr>
          <p:nvPr/>
        </p:nvSpPr>
        <p:spPr bwMode="auto">
          <a:xfrm flipH="1">
            <a:off x="6172200" y="4648200"/>
            <a:ext cx="1600200" cy="685800"/>
          </a:xfrm>
          <a:prstGeom prst="line">
            <a:avLst/>
          </a:prstGeom>
          <a:noFill/>
          <a:ln w="38100">
            <a:solidFill>
              <a:schemeClr val="accent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BFS – Questions</a:t>
            </a:r>
          </a:p>
        </p:txBody>
      </p:sp>
      <p:sp>
        <p:nvSpPr>
          <p:cNvPr id="6147" name="Content Placeholder 2"/>
          <p:cNvSpPr>
            <a:spLocks noGrp="1"/>
          </p:cNvSpPr>
          <p:nvPr>
            <p:ph idx="1"/>
          </p:nvPr>
        </p:nvSpPr>
        <p:spPr/>
        <p:txBody>
          <a:bodyPr/>
          <a:lstStyle/>
          <a:p>
            <a:r>
              <a:rPr lang="en-US" sz="2800" dirty="0" smtClean="0"/>
              <a:t>Find the shortest path between “A” and “B” (with path)? When will it fail?</a:t>
            </a:r>
          </a:p>
          <a:p>
            <a:r>
              <a:rPr lang="en-US" sz="2800" dirty="0" smtClean="0"/>
              <a:t>Find the most distant node from start node “A”</a:t>
            </a:r>
          </a:p>
          <a:p>
            <a:r>
              <a:rPr lang="en-US" sz="2800" dirty="0" smtClean="0"/>
              <a:t>How can we detect that there exists no path between A and B using BFS?</a:t>
            </a:r>
          </a:p>
          <a:p>
            <a:r>
              <a:rPr lang="en-US" sz="2800" dirty="0" smtClean="0"/>
              <a:t>Print all of those nodes that are at distance 2 from source vertex “S”.</a:t>
            </a:r>
          </a:p>
          <a:p>
            <a:r>
              <a:rPr lang="en-US" sz="2800" dirty="0" smtClean="0"/>
              <a:t>How can we modify BFS algorithm to check the </a:t>
            </a:r>
            <a:r>
              <a:rPr lang="en-US" sz="2800" dirty="0" err="1" smtClean="0"/>
              <a:t>bipartiteness</a:t>
            </a:r>
            <a:r>
              <a:rPr lang="en-US" sz="2800" dirty="0" smtClean="0"/>
              <a:t> of  a graph?</a:t>
            </a:r>
          </a:p>
          <a:p>
            <a:r>
              <a:rPr lang="en-US" sz="2800" dirty="0" smtClean="0"/>
              <a:t>Is it possible to answer that there exists more than one path from “S” to “T” with minimum path cost?</a:t>
            </a:r>
          </a:p>
        </p:txBody>
      </p:sp>
      <p:sp>
        <p:nvSpPr>
          <p:cNvPr id="6148" name="Footer Placeholder 3"/>
          <p:cNvSpPr>
            <a:spLocks noGrp="1"/>
          </p:cNvSpPr>
          <p:nvPr>
            <p:ph type="ftr" sz="quarter" idx="10"/>
          </p:nvPr>
        </p:nvSpPr>
        <p:spPr>
          <a:noFill/>
        </p:spPr>
        <p:txBody>
          <a:bodyPr/>
          <a:lstStyle/>
          <a:p>
            <a:r>
              <a:rPr lang="en-US" smtClean="0"/>
              <a:t>				         </a:t>
            </a:r>
            <a:fld id="{035A4152-4BEE-4EF9-ABF2-C575AEF2C672}" type="slidenum">
              <a:rPr lang="en-US" smtClean="0"/>
              <a:pPr/>
              <a:t>5</a:t>
            </a:fld>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0"/>
          </p:nvPr>
        </p:nvSpPr>
        <p:spPr>
          <a:noFill/>
        </p:spPr>
        <p:txBody>
          <a:bodyPr/>
          <a:lstStyle/>
          <a:p>
            <a:r>
              <a:rPr lang="en-US" smtClean="0"/>
              <a:t>				         </a:t>
            </a:r>
            <a:fld id="{320683C5-2CD1-43A4-9480-0C6993CFB4FF}" type="slidenum">
              <a:rPr lang="en-US" smtClean="0"/>
              <a:pPr/>
              <a:t>50</a:t>
            </a:fld>
            <a:r>
              <a:rPr lang="en-US" smtClean="0"/>
              <a:t> 				</a:t>
            </a:r>
          </a:p>
        </p:txBody>
      </p:sp>
      <p:sp>
        <p:nvSpPr>
          <p:cNvPr id="54275" name="Rectangle 2"/>
          <p:cNvSpPr>
            <a:spLocks noGrp="1" noChangeArrowheads="1"/>
          </p:cNvSpPr>
          <p:nvPr>
            <p:ph type="title"/>
          </p:nvPr>
        </p:nvSpPr>
        <p:spPr/>
        <p:txBody>
          <a:bodyPr/>
          <a:lstStyle/>
          <a:p>
            <a:r>
              <a:rPr lang="en-US" smtClean="0"/>
              <a:t>DFS And Cycles</a:t>
            </a:r>
          </a:p>
        </p:txBody>
      </p:sp>
      <p:sp>
        <p:nvSpPr>
          <p:cNvPr id="54276" name="Rectangle 3"/>
          <p:cNvSpPr>
            <a:spLocks noGrp="1" noChangeArrowheads="1"/>
          </p:cNvSpPr>
          <p:nvPr>
            <p:ph type="body" sz="half" idx="1"/>
          </p:nvPr>
        </p:nvSpPr>
        <p:spPr>
          <a:xfrm>
            <a:off x="381000" y="2209800"/>
            <a:ext cx="4038600" cy="4648200"/>
          </a:xfrm>
        </p:spPr>
        <p:txBody>
          <a:bodyPr/>
          <a:lstStyle/>
          <a:p>
            <a:pPr algn="ctr">
              <a:buFont typeface="Times New Roman" pitchFamily="18" charset="0"/>
              <a:buNone/>
            </a:pPr>
            <a:r>
              <a:rPr lang="en-US" sz="1600" b="1" smtClean="0">
                <a:solidFill>
                  <a:srgbClr val="FF0000"/>
                </a:solidFill>
                <a:latin typeface="Courier New" pitchFamily="49" charset="0"/>
              </a:rPr>
              <a:t>Data: </a:t>
            </a:r>
            <a:r>
              <a:rPr lang="en-US" sz="1600" b="1" smtClean="0">
                <a:latin typeface="Courier New" pitchFamily="49" charset="0"/>
              </a:rPr>
              <a:t>color[V], time, prev[V],d[V], f[V]</a:t>
            </a:r>
          </a:p>
          <a:p>
            <a:pPr>
              <a:buFont typeface="Times New Roman" pitchFamily="18" charset="0"/>
              <a:buNone/>
            </a:pPr>
            <a:r>
              <a:rPr lang="en-US" sz="1600" b="1" smtClean="0">
                <a:latin typeface="Courier New" pitchFamily="49" charset="0"/>
              </a:rPr>
              <a:t>DFS(G) // where prog starts</a:t>
            </a:r>
          </a:p>
          <a:p>
            <a:pPr>
              <a:buFont typeface="Times New Roman" pitchFamily="18" charset="0"/>
              <a:buNone/>
            </a:pPr>
            <a:r>
              <a:rPr lang="en-US" sz="1600" b="1" smtClean="0">
                <a:latin typeface="Courier New" pitchFamily="49" charset="0"/>
              </a:rPr>
              <a:t>{</a:t>
            </a:r>
          </a:p>
          <a:p>
            <a:pPr>
              <a:buFont typeface="Times New Roman" pitchFamily="18" charset="0"/>
              <a:buNone/>
            </a:pPr>
            <a:r>
              <a:rPr lang="en-US" sz="1600" b="1" smtClean="0">
                <a:latin typeface="Courier New" pitchFamily="49" charset="0"/>
              </a:rPr>
              <a:t>   for each vertex u </a:t>
            </a:r>
            <a:r>
              <a:rPr lang="en-US" sz="1600" b="1" smtClean="0">
                <a:latin typeface="Courier New" pitchFamily="49" charset="0"/>
                <a:sym typeface="Symbol" pitchFamily="18" charset="2"/>
              </a:rPr>
              <a:t> V</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color[u] = WHITE;</a:t>
            </a:r>
          </a:p>
          <a:p>
            <a:pPr>
              <a:buFont typeface="Times New Roman" pitchFamily="18" charset="0"/>
              <a:buNone/>
            </a:pPr>
            <a:r>
              <a:rPr lang="en-US" sz="1600" b="1" smtClean="0">
                <a:latin typeface="Courier New" pitchFamily="49" charset="0"/>
                <a:sym typeface="Symbol" pitchFamily="18" charset="2"/>
              </a:rPr>
              <a:t>		prev[u]=NIL;</a:t>
            </a:r>
          </a:p>
          <a:p>
            <a:pPr>
              <a:buFont typeface="Times New Roman" pitchFamily="18" charset="0"/>
              <a:buNone/>
            </a:pPr>
            <a:r>
              <a:rPr lang="en-US" sz="1600" b="1" smtClean="0">
                <a:latin typeface="Courier New" pitchFamily="49" charset="0"/>
                <a:sym typeface="Symbol" pitchFamily="18" charset="2"/>
              </a:rPr>
              <a:t>		f[u]=inf; d[u]=inf;</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time = 0;</a:t>
            </a:r>
          </a:p>
          <a:p>
            <a:pPr>
              <a:buFont typeface="Times New Roman" pitchFamily="18" charset="0"/>
              <a:buNone/>
            </a:pPr>
            <a:r>
              <a:rPr lang="en-US" sz="1600" b="1" smtClean="0">
                <a:latin typeface="Courier New" pitchFamily="49" charset="0"/>
                <a:sym typeface="Symbol" pitchFamily="18" charset="2"/>
              </a:rPr>
              <a:t>   for each vertex </a:t>
            </a:r>
            <a:r>
              <a:rPr lang="en-US" sz="1600" b="1" smtClean="0">
                <a:latin typeface="Courier New" pitchFamily="49" charset="0"/>
              </a:rPr>
              <a:t>u </a:t>
            </a:r>
            <a:r>
              <a:rPr lang="en-US" sz="1600" b="1" smtClean="0">
                <a:latin typeface="Courier New" pitchFamily="49" charset="0"/>
                <a:sym typeface="Symbol" pitchFamily="18" charset="2"/>
              </a:rPr>
              <a:t> V</a:t>
            </a:r>
          </a:p>
          <a:p>
            <a:pPr>
              <a:buFont typeface="Times New Roman" pitchFamily="18" charset="0"/>
              <a:buNone/>
            </a:pPr>
            <a:r>
              <a:rPr lang="en-US" sz="1600" b="1" smtClean="0">
                <a:latin typeface="Courier New" pitchFamily="49" charset="0"/>
                <a:sym typeface="Symbol" pitchFamily="18" charset="2"/>
              </a:rPr>
              <a:t>     if (color[u] == WHITE)</a:t>
            </a:r>
          </a:p>
          <a:p>
            <a:pPr>
              <a:buFont typeface="Times New Roman" pitchFamily="18" charset="0"/>
              <a:buNone/>
            </a:pPr>
            <a:r>
              <a:rPr lang="en-US" sz="1600" b="1" smtClean="0">
                <a:latin typeface="Courier New" pitchFamily="49" charset="0"/>
                <a:sym typeface="Symbol" pitchFamily="18" charset="2"/>
              </a:rPr>
              <a:t>         DFS_Visit(u);</a:t>
            </a:r>
          </a:p>
          <a:p>
            <a:pPr>
              <a:buFont typeface="Times New Roman" pitchFamily="18" charset="0"/>
              <a:buNone/>
            </a:pPr>
            <a:r>
              <a:rPr lang="en-US" sz="1600" b="1" smtClean="0">
                <a:latin typeface="Courier New" pitchFamily="49" charset="0"/>
                <a:sym typeface="Symbol" pitchFamily="18" charset="2"/>
              </a:rPr>
              <a:t>}</a:t>
            </a:r>
            <a:endParaRPr lang="en-US" sz="1600" b="1" smtClean="0">
              <a:latin typeface="Courier New" pitchFamily="49" charset="0"/>
            </a:endParaRPr>
          </a:p>
        </p:txBody>
      </p:sp>
      <p:sp>
        <p:nvSpPr>
          <p:cNvPr id="54277" name="Rectangle 4"/>
          <p:cNvSpPr>
            <a:spLocks noGrp="1" noChangeArrowheads="1"/>
          </p:cNvSpPr>
          <p:nvPr>
            <p:ph type="body" sz="half" idx="2"/>
          </p:nvPr>
        </p:nvSpPr>
        <p:spPr>
          <a:xfrm>
            <a:off x="4724400" y="2209800"/>
            <a:ext cx="4038600" cy="4343400"/>
          </a:xfrm>
        </p:spPr>
        <p:txBody>
          <a:bodyPr/>
          <a:lstStyle/>
          <a:p>
            <a:pPr>
              <a:buFont typeface="Times New Roman" pitchFamily="18" charset="0"/>
              <a:buNone/>
            </a:pPr>
            <a:r>
              <a:rPr lang="en-US" sz="1600" b="1" smtClean="0">
                <a:latin typeface="Courier New" pitchFamily="49" charset="0"/>
              </a:rPr>
              <a:t>DFS_Visit(u)</a:t>
            </a:r>
          </a:p>
          <a:p>
            <a:pPr>
              <a:buFont typeface="Times New Roman" pitchFamily="18" charset="0"/>
              <a:buNone/>
            </a:pPr>
            <a:r>
              <a:rPr lang="en-US" sz="1600" b="1" smtClean="0">
                <a:latin typeface="Courier New" pitchFamily="49" charset="0"/>
              </a:rPr>
              <a:t>{</a:t>
            </a:r>
          </a:p>
          <a:p>
            <a:pPr>
              <a:buFont typeface="Times New Roman" pitchFamily="18" charset="0"/>
              <a:buNone/>
            </a:pPr>
            <a:r>
              <a:rPr lang="en-US" sz="1600" b="1" smtClean="0">
                <a:latin typeface="Courier New" pitchFamily="49" charset="0"/>
              </a:rPr>
              <a:t>   color[u] = GREY;</a:t>
            </a:r>
          </a:p>
          <a:p>
            <a:pPr>
              <a:buFont typeface="Times New Roman" pitchFamily="18" charset="0"/>
              <a:buNone/>
            </a:pPr>
            <a:r>
              <a:rPr lang="en-US" sz="1600" b="1" smtClean="0">
                <a:latin typeface="Courier New" pitchFamily="49" charset="0"/>
              </a:rPr>
              <a:t>   time = time+1;</a:t>
            </a:r>
          </a:p>
          <a:p>
            <a:pPr>
              <a:buFont typeface="Times New Roman" pitchFamily="18" charset="0"/>
              <a:buNone/>
            </a:pPr>
            <a:r>
              <a:rPr lang="en-US" sz="1600" b="1" smtClean="0">
                <a:latin typeface="Courier New" pitchFamily="49" charset="0"/>
              </a:rPr>
              <a:t>   d[u] = time;</a:t>
            </a:r>
          </a:p>
          <a:p>
            <a:pPr>
              <a:buFont typeface="Times New Roman" pitchFamily="18" charset="0"/>
              <a:buNone/>
            </a:pPr>
            <a:r>
              <a:rPr lang="en-US" sz="1600" b="1" smtClean="0">
                <a:latin typeface="Courier New" pitchFamily="49" charset="0"/>
              </a:rPr>
              <a:t>   for each v </a:t>
            </a:r>
            <a:r>
              <a:rPr lang="en-US" sz="1600" b="1" smtClean="0">
                <a:latin typeface="Courier New" pitchFamily="49" charset="0"/>
                <a:sym typeface="Symbol" pitchFamily="18" charset="2"/>
              </a:rPr>
              <a:t> Adj[u]</a:t>
            </a: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if (color[v]==WHITE){</a:t>
            </a:r>
          </a:p>
          <a:p>
            <a:pPr>
              <a:buFont typeface="Times New Roman" pitchFamily="18" charset="0"/>
              <a:buNone/>
            </a:pPr>
            <a:r>
              <a:rPr lang="en-US" sz="1600" b="1" smtClean="0">
                <a:latin typeface="Courier New" pitchFamily="49" charset="0"/>
                <a:sym typeface="Symbol" pitchFamily="18" charset="2"/>
              </a:rPr>
              <a:t>		  prev[v]=u;</a:t>
            </a:r>
          </a:p>
          <a:p>
            <a:pPr>
              <a:buFont typeface="Times New Roman" pitchFamily="18" charset="0"/>
              <a:buNone/>
            </a:pPr>
            <a:r>
              <a:rPr lang="en-US" sz="1600" b="1" smtClean="0">
                <a:latin typeface="Courier New" pitchFamily="49" charset="0"/>
                <a:sym typeface="Symbol" pitchFamily="18" charset="2"/>
              </a:rPr>
              <a:t>         DFS_Visit(v);    } </a:t>
            </a:r>
          </a:p>
          <a:p>
            <a:pPr>
              <a:buFont typeface="Times New Roman" pitchFamily="18" charset="0"/>
              <a:buNone/>
            </a:pPr>
            <a:r>
              <a:rPr lang="en-US" sz="1600" b="1" smtClean="0">
                <a:solidFill>
                  <a:schemeClr val="tx2"/>
                </a:solidFill>
                <a:latin typeface="Courier New" pitchFamily="49" charset="0"/>
                <a:sym typeface="Symbol" pitchFamily="18" charset="2"/>
              </a:rPr>
              <a:t>	else {cycle exists;}</a:t>
            </a:r>
            <a:endParaRPr lang="en-US" sz="1600" b="1" smtClean="0">
              <a:latin typeface="Courier New" pitchFamily="49" charset="0"/>
              <a:sym typeface="Symbol" pitchFamily="18" charset="2"/>
            </a:endParaRPr>
          </a:p>
          <a:p>
            <a:pPr>
              <a:buFont typeface="Times New Roman" pitchFamily="18" charset="0"/>
              <a:buNone/>
            </a:pPr>
            <a:r>
              <a:rPr lang="en-US" sz="1600" b="1" smtClean="0">
                <a:latin typeface="Courier New" pitchFamily="49" charset="0"/>
                <a:sym typeface="Symbol" pitchFamily="18" charset="2"/>
              </a:rPr>
              <a:t>   }</a:t>
            </a:r>
          </a:p>
          <a:p>
            <a:pPr>
              <a:buFont typeface="Times New Roman" pitchFamily="18" charset="0"/>
              <a:buNone/>
            </a:pPr>
            <a:r>
              <a:rPr lang="en-US" sz="1600" b="1" smtClean="0">
                <a:latin typeface="Courier New" pitchFamily="49" charset="0"/>
                <a:sym typeface="Symbol" pitchFamily="18" charset="2"/>
              </a:rPr>
              <a:t>   color[u] = BLACK;</a:t>
            </a:r>
          </a:p>
          <a:p>
            <a:pPr>
              <a:buFont typeface="Times New Roman" pitchFamily="18" charset="0"/>
              <a:buNone/>
            </a:pPr>
            <a:r>
              <a:rPr lang="en-US" sz="1600" b="1" smtClean="0">
                <a:latin typeface="Courier New" pitchFamily="49" charset="0"/>
                <a:sym typeface="Symbol" pitchFamily="18" charset="2"/>
              </a:rPr>
              <a:t>   time = time+1;</a:t>
            </a:r>
          </a:p>
          <a:p>
            <a:pPr>
              <a:buFont typeface="Times New Roman" pitchFamily="18" charset="0"/>
              <a:buNone/>
            </a:pPr>
            <a:r>
              <a:rPr lang="en-US" sz="1600" b="1" smtClean="0">
                <a:latin typeface="Courier New" pitchFamily="49" charset="0"/>
                <a:sym typeface="Symbol" pitchFamily="18" charset="2"/>
              </a:rPr>
              <a:t>   f[u] = time;</a:t>
            </a:r>
          </a:p>
          <a:p>
            <a:pPr>
              <a:buFont typeface="Times New Roman" pitchFamily="18" charset="0"/>
              <a:buNone/>
            </a:pPr>
            <a:r>
              <a:rPr lang="en-US" sz="1600" b="1" smtClean="0">
                <a:latin typeface="Courier New" pitchFamily="49" charset="0"/>
                <a:sym typeface="Symbol" pitchFamily="18" charset="2"/>
              </a:rPr>
              <a:t>}</a:t>
            </a:r>
          </a:p>
        </p:txBody>
      </p:sp>
      <p:sp>
        <p:nvSpPr>
          <p:cNvPr id="54278" name="Line 5"/>
          <p:cNvSpPr>
            <a:spLocks noChangeShapeType="1"/>
          </p:cNvSpPr>
          <p:nvPr/>
        </p:nvSpPr>
        <p:spPr bwMode="auto">
          <a:xfrm flipV="1">
            <a:off x="4495800" y="2133600"/>
            <a:ext cx="0" cy="4495800"/>
          </a:xfrm>
          <a:prstGeom prst="line">
            <a:avLst/>
          </a:prstGeom>
          <a:noFill/>
          <a:ln w="28575">
            <a:solidFill>
              <a:schemeClr val="tx1"/>
            </a:solidFill>
            <a:round/>
            <a:headEnd/>
            <a:tailEnd/>
          </a:ln>
        </p:spPr>
        <p:txBody>
          <a:bodyPr wrap="none" anchor="ctr"/>
          <a:lstStyle/>
          <a:p>
            <a:endParaRPr lang="en-US"/>
          </a:p>
        </p:txBody>
      </p:sp>
      <p:sp>
        <p:nvSpPr>
          <p:cNvPr id="54279" name="Rectangle 7"/>
          <p:cNvSpPr>
            <a:spLocks noChangeArrowheads="1"/>
          </p:cNvSpPr>
          <p:nvPr/>
        </p:nvSpPr>
        <p:spPr bwMode="auto">
          <a:xfrm>
            <a:off x="228600" y="21336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54280" name="Rectangle 7"/>
          <p:cNvSpPr>
            <a:spLocks noChangeArrowheads="1"/>
          </p:cNvSpPr>
          <p:nvPr/>
        </p:nvSpPr>
        <p:spPr bwMode="auto">
          <a:xfrm>
            <a:off x="304800" y="1524000"/>
            <a:ext cx="8839200" cy="400050"/>
          </a:xfrm>
          <a:prstGeom prst="rect">
            <a:avLst/>
          </a:prstGeom>
          <a:noFill/>
          <a:ln w="9525">
            <a:noFill/>
            <a:miter lim="800000"/>
            <a:headEnd/>
            <a:tailEnd/>
          </a:ln>
        </p:spPr>
        <p:txBody>
          <a:bodyPr>
            <a:spAutoFit/>
          </a:bodyPr>
          <a:lstStyle/>
          <a:p>
            <a:pPr algn="ctr"/>
            <a:r>
              <a:rPr lang="en-US">
                <a:solidFill>
                  <a:schemeClr val="accent1"/>
                </a:solidFill>
              </a:rPr>
              <a:t>What will be the running time?</a:t>
            </a:r>
          </a:p>
        </p:txBody>
      </p:sp>
      <p:sp>
        <p:nvSpPr>
          <p:cNvPr id="54281" name="Line 7"/>
          <p:cNvSpPr>
            <a:spLocks noChangeShapeType="1"/>
          </p:cNvSpPr>
          <p:nvPr/>
        </p:nvSpPr>
        <p:spPr bwMode="auto">
          <a:xfrm flipH="1">
            <a:off x="6781800" y="4572000"/>
            <a:ext cx="1600200" cy="685800"/>
          </a:xfrm>
          <a:prstGeom prst="line">
            <a:avLst/>
          </a:prstGeom>
          <a:noFill/>
          <a:ln w="38100">
            <a:solidFill>
              <a:schemeClr val="accent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a:t>
            </a:r>
            <a:fld id="{1CCC6E55-A0CD-4C7D-839E-889224DC84EC}" type="slidenum">
              <a:rPr lang="en-US" smtClean="0"/>
              <a:pPr/>
              <a:t>51</a:t>
            </a:fld>
            <a:r>
              <a:rPr lang="en-US" smtClean="0"/>
              <a:t> 				</a:t>
            </a:r>
          </a:p>
        </p:txBody>
      </p:sp>
      <p:sp>
        <p:nvSpPr>
          <p:cNvPr id="55299" name="Rectangle 2"/>
          <p:cNvSpPr>
            <a:spLocks noGrp="1" noChangeArrowheads="1"/>
          </p:cNvSpPr>
          <p:nvPr>
            <p:ph type="title"/>
          </p:nvPr>
        </p:nvSpPr>
        <p:spPr/>
        <p:txBody>
          <a:bodyPr/>
          <a:lstStyle/>
          <a:p>
            <a:r>
              <a:rPr lang="en-US" smtClean="0"/>
              <a:t>DFS And Cycles</a:t>
            </a:r>
          </a:p>
        </p:txBody>
      </p:sp>
      <p:sp>
        <p:nvSpPr>
          <p:cNvPr id="1196035" name="Rectangle 3"/>
          <p:cNvSpPr>
            <a:spLocks noGrp="1" noChangeArrowheads="1"/>
          </p:cNvSpPr>
          <p:nvPr>
            <p:ph type="body" idx="1"/>
          </p:nvPr>
        </p:nvSpPr>
        <p:spPr/>
        <p:txBody>
          <a:bodyPr/>
          <a:lstStyle/>
          <a:p>
            <a:r>
              <a:rPr lang="en-US" i="1" dirty="0" smtClean="0">
                <a:solidFill>
                  <a:schemeClr val="accent1"/>
                </a:solidFill>
              </a:rPr>
              <a:t>What will be the running time?</a:t>
            </a:r>
            <a:endParaRPr lang="en-US" dirty="0" smtClean="0">
              <a:solidFill>
                <a:schemeClr val="accent1"/>
              </a:solidFill>
            </a:endParaRPr>
          </a:p>
          <a:p>
            <a:r>
              <a:rPr lang="en-US" dirty="0" smtClean="0"/>
              <a:t>A: O(V+E)</a:t>
            </a:r>
          </a:p>
          <a:p>
            <a:r>
              <a:rPr lang="en-US" dirty="0" smtClean="0"/>
              <a:t>We can actually determine if cycles exist in O(V) time</a:t>
            </a:r>
          </a:p>
          <a:p>
            <a:pPr lvl="1"/>
            <a:r>
              <a:rPr lang="en-US" dirty="0" smtClean="0"/>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6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6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a:t>
            </a:r>
            <a:fld id="{B83203FD-D47D-4BDD-8D0B-D968A34D8B57}" type="slidenum">
              <a:rPr lang="en-US" smtClean="0"/>
              <a:pPr/>
              <a:t>52</a:t>
            </a:fld>
            <a:r>
              <a:rPr lang="en-US" smtClean="0"/>
              <a:t> 				</a:t>
            </a:r>
          </a:p>
        </p:txBody>
      </p:sp>
      <p:sp>
        <p:nvSpPr>
          <p:cNvPr id="56323" name="Rectangle 2"/>
          <p:cNvSpPr>
            <a:spLocks noGrp="1" noChangeArrowheads="1"/>
          </p:cNvSpPr>
          <p:nvPr>
            <p:ph type="title"/>
          </p:nvPr>
        </p:nvSpPr>
        <p:spPr/>
        <p:txBody>
          <a:bodyPr/>
          <a:lstStyle/>
          <a:p>
            <a:r>
              <a:rPr lang="en-US" smtClean="0"/>
              <a:t>DFS And Cycles</a:t>
            </a:r>
          </a:p>
        </p:txBody>
      </p:sp>
      <p:sp>
        <p:nvSpPr>
          <p:cNvPr id="56324" name="Rectangle 3"/>
          <p:cNvSpPr>
            <a:spLocks noGrp="1" noChangeArrowheads="1"/>
          </p:cNvSpPr>
          <p:nvPr>
            <p:ph type="body" idx="1"/>
          </p:nvPr>
        </p:nvSpPr>
        <p:spPr/>
        <p:txBody>
          <a:bodyPr/>
          <a:lstStyle/>
          <a:p>
            <a:r>
              <a:rPr lang="en-US" i="1" smtClean="0">
                <a:solidFill>
                  <a:schemeClr val="accent1"/>
                </a:solidFill>
              </a:rPr>
              <a:t>What will be the running time for undirected graph to detect cycle?</a:t>
            </a:r>
            <a:endParaRPr lang="en-US" smtClean="0">
              <a:solidFill>
                <a:schemeClr val="accent1"/>
              </a:solidFill>
            </a:endParaRPr>
          </a:p>
          <a:p>
            <a:r>
              <a:rPr lang="en-US" smtClean="0"/>
              <a:t>A: O(V+E)</a:t>
            </a:r>
          </a:p>
          <a:p>
            <a:r>
              <a:rPr lang="en-US" smtClean="0"/>
              <a:t>We can actually determine if cycles exist in O(V) time:</a:t>
            </a:r>
          </a:p>
          <a:p>
            <a:pPr lvl="1"/>
            <a:r>
              <a:rPr lang="en-US" smtClean="0"/>
              <a:t>In an undirected acyclic forest, |E| </a:t>
            </a:r>
            <a:r>
              <a:rPr lang="en-US" smtClean="0">
                <a:sym typeface="Symbol" pitchFamily="18" charset="2"/>
              </a:rPr>
              <a:t> |V| - 1 </a:t>
            </a:r>
            <a:endParaRPr lang="en-US" smtClean="0"/>
          </a:p>
          <a:p>
            <a:pPr lvl="1"/>
            <a:r>
              <a:rPr lang="en-US" smtClean="0"/>
              <a:t>So count the edges: if ever see |V| distinct edges, must have seen a back edge along the way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a:t>
            </a:r>
            <a:fld id="{2FA82F43-FB17-4AB2-B88B-470C25F0B35E}" type="slidenum">
              <a:rPr lang="en-US" smtClean="0"/>
              <a:pPr/>
              <a:t>53</a:t>
            </a:fld>
            <a:r>
              <a:rPr lang="en-US" smtClean="0"/>
              <a:t> 				</a:t>
            </a:r>
          </a:p>
        </p:txBody>
      </p:sp>
      <p:sp>
        <p:nvSpPr>
          <p:cNvPr id="57347" name="Rectangle 2"/>
          <p:cNvSpPr>
            <a:spLocks noGrp="1" noChangeArrowheads="1"/>
          </p:cNvSpPr>
          <p:nvPr>
            <p:ph type="title"/>
          </p:nvPr>
        </p:nvSpPr>
        <p:spPr/>
        <p:txBody>
          <a:bodyPr/>
          <a:lstStyle/>
          <a:p>
            <a:r>
              <a:rPr lang="en-US" smtClean="0"/>
              <a:t>DFS And Cycles</a:t>
            </a:r>
          </a:p>
        </p:txBody>
      </p:sp>
      <p:sp>
        <p:nvSpPr>
          <p:cNvPr id="57348" name="Rectangle 3"/>
          <p:cNvSpPr>
            <a:spLocks noGrp="1" noChangeArrowheads="1"/>
          </p:cNvSpPr>
          <p:nvPr>
            <p:ph type="body" idx="1"/>
          </p:nvPr>
        </p:nvSpPr>
        <p:spPr/>
        <p:txBody>
          <a:bodyPr/>
          <a:lstStyle/>
          <a:p>
            <a:r>
              <a:rPr lang="en-US" i="1" smtClean="0">
                <a:solidFill>
                  <a:schemeClr val="accent1"/>
                </a:solidFill>
              </a:rPr>
              <a:t>What will be the running time for directed graph to detect cycle?</a:t>
            </a:r>
            <a:endParaRPr lang="en-US" smtClean="0">
              <a:solidFill>
                <a:schemeClr val="accent1"/>
              </a:solidFill>
            </a:endParaRPr>
          </a:p>
          <a:p>
            <a:r>
              <a:rPr lang="en-US" smtClean="0"/>
              <a:t>A: 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Reference</a:t>
            </a:r>
          </a:p>
        </p:txBody>
      </p:sp>
      <p:sp>
        <p:nvSpPr>
          <p:cNvPr id="58371" name="Content Placeholder 2"/>
          <p:cNvSpPr>
            <a:spLocks noGrp="1"/>
          </p:cNvSpPr>
          <p:nvPr>
            <p:ph idx="1"/>
          </p:nvPr>
        </p:nvSpPr>
        <p:spPr/>
        <p:txBody>
          <a:bodyPr/>
          <a:lstStyle/>
          <a:p>
            <a:r>
              <a:rPr lang="en-US" dirty="0" err="1" smtClean="0"/>
              <a:t>Cormen</a:t>
            </a:r>
            <a:r>
              <a:rPr lang="en-US" dirty="0" smtClean="0"/>
              <a:t> – </a:t>
            </a:r>
          </a:p>
          <a:p>
            <a:pPr lvl="1"/>
            <a:r>
              <a:rPr lang="en-US" dirty="0" smtClean="0"/>
              <a:t>Chapter 22 (Elementary Graph Algorithms)</a:t>
            </a:r>
          </a:p>
          <a:p>
            <a:r>
              <a:rPr lang="en-US" dirty="0" smtClean="0"/>
              <a:t>Exercise – </a:t>
            </a:r>
          </a:p>
          <a:p>
            <a:pPr lvl="1"/>
            <a:r>
              <a:rPr lang="en-US" dirty="0" smtClean="0"/>
              <a:t>22.3-4 –Detect edge using d[u], d[v], f[u], f[v]</a:t>
            </a:r>
          </a:p>
          <a:p>
            <a:pPr lvl="1"/>
            <a:r>
              <a:rPr lang="en-US" dirty="0" smtClean="0"/>
              <a:t>22.3-11 – Connected Component</a:t>
            </a:r>
          </a:p>
          <a:p>
            <a:pPr lvl="1"/>
            <a:r>
              <a:rPr lang="en-US" dirty="0" smtClean="0"/>
              <a:t>22.3-12 – Singly connected</a:t>
            </a:r>
          </a:p>
        </p:txBody>
      </p:sp>
      <p:sp>
        <p:nvSpPr>
          <p:cNvPr id="58372" name="Footer Placeholder 3"/>
          <p:cNvSpPr>
            <a:spLocks noGrp="1"/>
          </p:cNvSpPr>
          <p:nvPr>
            <p:ph type="ftr" sz="quarter" idx="10"/>
          </p:nvPr>
        </p:nvSpPr>
        <p:spPr>
          <a:noFill/>
        </p:spPr>
        <p:txBody>
          <a:bodyPr/>
          <a:lstStyle/>
          <a:p>
            <a:r>
              <a:rPr lang="en-US" smtClean="0"/>
              <a:t>				         </a:t>
            </a:r>
            <a:fld id="{F4D0E30A-4608-4792-A88C-6D070D82B2B0}" type="slidenum">
              <a:rPr lang="en-US" smtClean="0"/>
              <a:pPr/>
              <a:t>54</a:t>
            </a:fld>
            <a:r>
              <a:rPr lang="en-US"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Depth-First Search</a:t>
            </a:r>
          </a:p>
        </p:txBody>
      </p:sp>
      <p:sp>
        <p:nvSpPr>
          <p:cNvPr id="704515" name="Rectangle 3"/>
          <p:cNvSpPr>
            <a:spLocks noGrp="1" noChangeArrowheads="1"/>
          </p:cNvSpPr>
          <p:nvPr>
            <p:ph type="body" idx="1"/>
          </p:nvPr>
        </p:nvSpPr>
        <p:spPr>
          <a:xfrm>
            <a:off x="350838" y="1600200"/>
            <a:ext cx="8716962" cy="5045075"/>
          </a:xfrm>
        </p:spPr>
        <p:txBody>
          <a:bodyPr/>
          <a:lstStyle/>
          <a:p>
            <a:pPr>
              <a:lnSpc>
                <a:spcPct val="120000"/>
              </a:lnSpc>
            </a:pPr>
            <a:r>
              <a:rPr lang="en-US" sz="2400" b="1" smtClean="0"/>
              <a:t>Input:</a:t>
            </a:r>
          </a:p>
          <a:p>
            <a:pPr lvl="1">
              <a:lnSpc>
                <a:spcPct val="120000"/>
              </a:lnSpc>
            </a:pPr>
            <a:r>
              <a:rPr lang="en-US" sz="2000" smtClean="0"/>
              <a:t>G</a:t>
            </a:r>
            <a:r>
              <a:rPr lang="en-US" sz="2000" smtClean="0">
                <a:latin typeface="Comic Sans MS" pitchFamily="66" charset="0"/>
              </a:rPr>
              <a:t> = (V, E)</a:t>
            </a:r>
            <a:r>
              <a:rPr lang="en-US" sz="2000" smtClean="0"/>
              <a:t> (No source vertex given!)</a:t>
            </a:r>
          </a:p>
          <a:p>
            <a:pPr>
              <a:lnSpc>
                <a:spcPct val="120000"/>
              </a:lnSpc>
            </a:pPr>
            <a:r>
              <a:rPr lang="en-US" sz="2400" b="1" smtClean="0"/>
              <a:t>Goal</a:t>
            </a:r>
            <a:r>
              <a:rPr lang="en-US" sz="2400" smtClean="0"/>
              <a:t>:</a:t>
            </a:r>
          </a:p>
          <a:p>
            <a:pPr lvl="1">
              <a:lnSpc>
                <a:spcPct val="120000"/>
              </a:lnSpc>
            </a:pPr>
            <a:r>
              <a:rPr lang="en-US" sz="2000" smtClean="0"/>
              <a:t>Explore the edges of G to “discover” every vertex in </a:t>
            </a:r>
            <a:r>
              <a:rPr lang="en-US" sz="2000" smtClean="0">
                <a:latin typeface="Comic Sans MS" pitchFamily="66" charset="0"/>
              </a:rPr>
              <a:t>V </a:t>
            </a:r>
            <a:r>
              <a:rPr lang="en-US" sz="2000" smtClean="0"/>
              <a:t>starting at the </a:t>
            </a:r>
            <a:r>
              <a:rPr lang="en-US" sz="2000" smtClean="0">
                <a:solidFill>
                  <a:schemeClr val="accent1"/>
                </a:solidFill>
              </a:rPr>
              <a:t>most current visited </a:t>
            </a:r>
            <a:r>
              <a:rPr lang="en-US" sz="2000" smtClean="0"/>
              <a:t>node</a:t>
            </a:r>
          </a:p>
          <a:p>
            <a:pPr lvl="1">
              <a:lnSpc>
                <a:spcPct val="120000"/>
              </a:lnSpc>
            </a:pPr>
            <a:r>
              <a:rPr lang="en-US" sz="2000" smtClean="0"/>
              <a:t>Search may be repeated from </a:t>
            </a:r>
            <a:r>
              <a:rPr lang="en-US" sz="2000" smtClean="0">
                <a:solidFill>
                  <a:schemeClr val="accent1"/>
                </a:solidFill>
              </a:rPr>
              <a:t>multiple sources</a:t>
            </a:r>
          </a:p>
          <a:p>
            <a:pPr>
              <a:lnSpc>
                <a:spcPct val="120000"/>
              </a:lnSpc>
            </a:pPr>
            <a:r>
              <a:rPr lang="en-US" sz="2400" b="1" smtClean="0"/>
              <a:t>Output: </a:t>
            </a:r>
          </a:p>
          <a:p>
            <a:pPr lvl="1">
              <a:lnSpc>
                <a:spcPct val="120000"/>
              </a:lnSpc>
            </a:pPr>
            <a:r>
              <a:rPr lang="en-US" sz="2000" smtClean="0"/>
              <a:t>2 </a:t>
            </a:r>
            <a:r>
              <a:rPr lang="en-US" sz="2000" b="1" smtClean="0"/>
              <a:t>timestamps </a:t>
            </a:r>
            <a:r>
              <a:rPr lang="en-US" sz="2000" smtClean="0"/>
              <a:t>on each vertex:</a:t>
            </a:r>
          </a:p>
          <a:p>
            <a:pPr lvl="2">
              <a:lnSpc>
                <a:spcPct val="120000"/>
              </a:lnSpc>
            </a:pPr>
            <a:r>
              <a:rPr lang="en-US" sz="1800" smtClean="0">
                <a:latin typeface="Comic Sans MS" pitchFamily="66" charset="0"/>
              </a:rPr>
              <a:t>d[v]</a:t>
            </a:r>
            <a:r>
              <a:rPr lang="en-US" sz="1800" smtClean="0"/>
              <a:t> = discovery time</a:t>
            </a:r>
          </a:p>
          <a:p>
            <a:pPr lvl="2">
              <a:lnSpc>
                <a:spcPct val="120000"/>
              </a:lnSpc>
            </a:pPr>
            <a:r>
              <a:rPr lang="en-US" sz="1800" smtClean="0">
                <a:latin typeface="Comic Sans MS" pitchFamily="66" charset="0"/>
              </a:rPr>
              <a:t>f[v]</a:t>
            </a:r>
            <a:r>
              <a:rPr lang="en-US" sz="1800" smtClean="0"/>
              <a:t> = finishing time (done with examining </a:t>
            </a:r>
            <a:r>
              <a:rPr lang="en-US" sz="1800" smtClean="0">
                <a:latin typeface="Comic Sans MS" pitchFamily="66" charset="0"/>
              </a:rPr>
              <a:t>v</a:t>
            </a:r>
            <a:r>
              <a:rPr lang="en-US" sz="1800" smtClean="0"/>
              <a:t>’s adjacency list)</a:t>
            </a:r>
          </a:p>
          <a:p>
            <a:pPr lvl="1">
              <a:lnSpc>
                <a:spcPct val="120000"/>
              </a:lnSpc>
            </a:pPr>
            <a:r>
              <a:rPr lang="en-US" sz="2000" smtClean="0"/>
              <a:t>Depth-first forest</a:t>
            </a:r>
          </a:p>
        </p:txBody>
      </p:sp>
      <p:grpSp>
        <p:nvGrpSpPr>
          <p:cNvPr id="7172" name="Group 4"/>
          <p:cNvGrpSpPr>
            <a:grpSpLocks/>
          </p:cNvGrpSpPr>
          <p:nvPr/>
        </p:nvGrpSpPr>
        <p:grpSpPr bwMode="auto">
          <a:xfrm>
            <a:off x="6373813" y="1676400"/>
            <a:ext cx="2159000" cy="1376363"/>
            <a:chOff x="828" y="2753"/>
            <a:chExt cx="1360" cy="867"/>
          </a:xfrm>
        </p:grpSpPr>
        <p:sp>
          <p:nvSpPr>
            <p:cNvPr id="7173" name="Oval 5"/>
            <p:cNvSpPr>
              <a:spLocks noChangeArrowheads="1"/>
            </p:cNvSpPr>
            <p:nvPr/>
          </p:nvSpPr>
          <p:spPr bwMode="auto">
            <a:xfrm>
              <a:off x="829" y="2754"/>
              <a:ext cx="284" cy="257"/>
            </a:xfrm>
            <a:prstGeom prst="ellipse">
              <a:avLst/>
            </a:prstGeom>
            <a:noFill/>
            <a:ln w="12700">
              <a:solidFill>
                <a:schemeClr val="tx1"/>
              </a:solidFill>
              <a:round/>
              <a:headEnd/>
              <a:tailEnd/>
            </a:ln>
          </p:spPr>
          <p:txBody>
            <a:bodyPr wrap="none" anchor="ctr"/>
            <a:lstStyle/>
            <a:p>
              <a:pPr algn="ctr"/>
              <a:r>
                <a:rPr lang="en-US"/>
                <a:t>1</a:t>
              </a:r>
            </a:p>
          </p:txBody>
        </p:sp>
        <p:sp>
          <p:nvSpPr>
            <p:cNvPr id="7174" name="Oval 6"/>
            <p:cNvSpPr>
              <a:spLocks noChangeArrowheads="1"/>
            </p:cNvSpPr>
            <p:nvPr/>
          </p:nvSpPr>
          <p:spPr bwMode="auto">
            <a:xfrm>
              <a:off x="1466" y="2753"/>
              <a:ext cx="284" cy="257"/>
            </a:xfrm>
            <a:prstGeom prst="ellipse">
              <a:avLst/>
            </a:prstGeom>
            <a:noFill/>
            <a:ln w="12700">
              <a:solidFill>
                <a:schemeClr val="tx1"/>
              </a:solidFill>
              <a:round/>
              <a:headEnd/>
              <a:tailEnd/>
            </a:ln>
          </p:spPr>
          <p:txBody>
            <a:bodyPr wrap="none" anchor="ctr"/>
            <a:lstStyle/>
            <a:p>
              <a:pPr algn="ctr"/>
              <a:r>
                <a:rPr lang="en-US"/>
                <a:t>2</a:t>
              </a:r>
            </a:p>
          </p:txBody>
        </p:sp>
        <p:sp>
          <p:nvSpPr>
            <p:cNvPr id="7175" name="Oval 7"/>
            <p:cNvSpPr>
              <a:spLocks noChangeArrowheads="1"/>
            </p:cNvSpPr>
            <p:nvPr/>
          </p:nvSpPr>
          <p:spPr bwMode="auto">
            <a:xfrm>
              <a:off x="828" y="3363"/>
              <a:ext cx="284" cy="257"/>
            </a:xfrm>
            <a:prstGeom prst="ellipse">
              <a:avLst/>
            </a:prstGeom>
            <a:noFill/>
            <a:ln w="12700">
              <a:solidFill>
                <a:schemeClr val="tx1"/>
              </a:solidFill>
              <a:round/>
              <a:headEnd/>
              <a:tailEnd/>
            </a:ln>
          </p:spPr>
          <p:txBody>
            <a:bodyPr wrap="none" anchor="ctr"/>
            <a:lstStyle/>
            <a:p>
              <a:pPr algn="ctr"/>
              <a:r>
                <a:rPr lang="en-US"/>
                <a:t>5</a:t>
              </a:r>
            </a:p>
          </p:txBody>
        </p:sp>
        <p:sp>
          <p:nvSpPr>
            <p:cNvPr id="7176" name="Oval 8"/>
            <p:cNvSpPr>
              <a:spLocks noChangeArrowheads="1"/>
            </p:cNvSpPr>
            <p:nvPr/>
          </p:nvSpPr>
          <p:spPr bwMode="auto">
            <a:xfrm>
              <a:off x="1466" y="3363"/>
              <a:ext cx="284" cy="257"/>
            </a:xfrm>
            <a:prstGeom prst="ellipse">
              <a:avLst/>
            </a:prstGeom>
            <a:noFill/>
            <a:ln w="12700">
              <a:solidFill>
                <a:schemeClr val="tx1"/>
              </a:solidFill>
              <a:round/>
              <a:headEnd/>
              <a:tailEnd/>
            </a:ln>
          </p:spPr>
          <p:txBody>
            <a:bodyPr wrap="none" anchor="ctr"/>
            <a:lstStyle/>
            <a:p>
              <a:pPr algn="ctr"/>
              <a:r>
                <a:rPr lang="en-US"/>
                <a:t>4</a:t>
              </a:r>
            </a:p>
          </p:txBody>
        </p:sp>
        <p:sp>
          <p:nvSpPr>
            <p:cNvPr id="7177" name="Line 9"/>
            <p:cNvSpPr>
              <a:spLocks noChangeShapeType="1"/>
            </p:cNvSpPr>
            <p:nvPr/>
          </p:nvSpPr>
          <p:spPr bwMode="auto">
            <a:xfrm>
              <a:off x="1111" y="2866"/>
              <a:ext cx="354" cy="1"/>
            </a:xfrm>
            <a:prstGeom prst="line">
              <a:avLst/>
            </a:prstGeom>
            <a:noFill/>
            <a:ln w="9525">
              <a:solidFill>
                <a:schemeClr val="tx1"/>
              </a:solidFill>
              <a:round/>
              <a:headEnd/>
              <a:tailEnd type="triangle" w="med" len="med"/>
            </a:ln>
          </p:spPr>
          <p:txBody>
            <a:bodyPr/>
            <a:lstStyle/>
            <a:p>
              <a:endParaRPr lang="en-US"/>
            </a:p>
          </p:txBody>
        </p:sp>
        <p:sp>
          <p:nvSpPr>
            <p:cNvPr id="7178" name="Line 10"/>
            <p:cNvSpPr>
              <a:spLocks noChangeShapeType="1"/>
            </p:cNvSpPr>
            <p:nvPr/>
          </p:nvSpPr>
          <p:spPr bwMode="auto">
            <a:xfrm>
              <a:off x="1602" y="3011"/>
              <a:ext cx="1" cy="355"/>
            </a:xfrm>
            <a:prstGeom prst="line">
              <a:avLst/>
            </a:prstGeom>
            <a:noFill/>
            <a:ln w="9525">
              <a:solidFill>
                <a:schemeClr val="tx1"/>
              </a:solidFill>
              <a:round/>
              <a:headEnd type="triangle" w="med" len="med"/>
              <a:tailEnd/>
            </a:ln>
          </p:spPr>
          <p:txBody>
            <a:bodyPr/>
            <a:lstStyle/>
            <a:p>
              <a:endParaRPr lang="en-US"/>
            </a:p>
          </p:txBody>
        </p:sp>
        <p:sp>
          <p:nvSpPr>
            <p:cNvPr id="7179" name="Line 11"/>
            <p:cNvSpPr>
              <a:spLocks noChangeShapeType="1"/>
            </p:cNvSpPr>
            <p:nvPr/>
          </p:nvSpPr>
          <p:spPr bwMode="auto">
            <a:xfrm flipV="1">
              <a:off x="970" y="3007"/>
              <a:ext cx="1" cy="355"/>
            </a:xfrm>
            <a:prstGeom prst="line">
              <a:avLst/>
            </a:prstGeom>
            <a:noFill/>
            <a:ln w="9525">
              <a:solidFill>
                <a:schemeClr val="tx1"/>
              </a:solidFill>
              <a:round/>
              <a:headEnd type="triangle" w="med" len="med"/>
              <a:tailEnd/>
            </a:ln>
          </p:spPr>
          <p:txBody>
            <a:bodyPr/>
            <a:lstStyle/>
            <a:p>
              <a:endParaRPr lang="en-US"/>
            </a:p>
          </p:txBody>
        </p:sp>
        <p:sp>
          <p:nvSpPr>
            <p:cNvPr id="7180" name="Line 12"/>
            <p:cNvSpPr>
              <a:spLocks noChangeShapeType="1"/>
            </p:cNvSpPr>
            <p:nvPr/>
          </p:nvSpPr>
          <p:spPr bwMode="auto">
            <a:xfrm flipH="1">
              <a:off x="1071" y="2976"/>
              <a:ext cx="447" cy="421"/>
            </a:xfrm>
            <a:prstGeom prst="line">
              <a:avLst/>
            </a:prstGeom>
            <a:noFill/>
            <a:ln w="9525">
              <a:solidFill>
                <a:schemeClr val="tx1"/>
              </a:solidFill>
              <a:round/>
              <a:headEnd/>
              <a:tailEnd type="triangle" w="med" len="med"/>
            </a:ln>
          </p:spPr>
          <p:txBody>
            <a:bodyPr/>
            <a:lstStyle/>
            <a:p>
              <a:endParaRPr lang="en-US"/>
            </a:p>
          </p:txBody>
        </p:sp>
        <p:sp>
          <p:nvSpPr>
            <p:cNvPr id="7181" name="Oval 13"/>
            <p:cNvSpPr>
              <a:spLocks noChangeArrowheads="1"/>
            </p:cNvSpPr>
            <p:nvPr/>
          </p:nvSpPr>
          <p:spPr bwMode="auto">
            <a:xfrm>
              <a:off x="1904" y="3047"/>
              <a:ext cx="284" cy="257"/>
            </a:xfrm>
            <a:prstGeom prst="ellipse">
              <a:avLst/>
            </a:prstGeom>
            <a:noFill/>
            <a:ln w="12700">
              <a:solidFill>
                <a:schemeClr val="tx1"/>
              </a:solidFill>
              <a:round/>
              <a:headEnd/>
              <a:tailEnd/>
            </a:ln>
          </p:spPr>
          <p:txBody>
            <a:bodyPr wrap="none" anchor="ctr"/>
            <a:lstStyle/>
            <a:p>
              <a:pPr algn="ctr"/>
              <a:r>
                <a:rPr lang="en-US"/>
                <a:t>3</a:t>
              </a:r>
            </a:p>
          </p:txBody>
        </p:sp>
        <p:sp>
          <p:nvSpPr>
            <p:cNvPr id="7182" name="Line 14"/>
            <p:cNvSpPr>
              <a:spLocks noChangeShapeType="1"/>
            </p:cNvSpPr>
            <p:nvPr/>
          </p:nvSpPr>
          <p:spPr bwMode="auto">
            <a:xfrm>
              <a:off x="1103" y="3483"/>
              <a:ext cx="369" cy="1"/>
            </a:xfrm>
            <a:prstGeom prst="line">
              <a:avLst/>
            </a:prstGeom>
            <a:noFill/>
            <a:ln w="9525">
              <a:solidFill>
                <a:schemeClr val="tx1"/>
              </a:solidFill>
              <a:round/>
              <a:headEnd type="triangle" w="med" len="med"/>
              <a:tailEnd/>
            </a:ln>
          </p:spPr>
          <p:txBody>
            <a:bodyPr/>
            <a:lstStyle/>
            <a:p>
              <a:endParaRPr lang="en-US"/>
            </a:p>
          </p:txBody>
        </p:sp>
        <p:sp>
          <p:nvSpPr>
            <p:cNvPr id="7183" name="Line 15"/>
            <p:cNvSpPr>
              <a:spLocks noChangeShapeType="1"/>
            </p:cNvSpPr>
            <p:nvPr/>
          </p:nvSpPr>
          <p:spPr bwMode="auto">
            <a:xfrm>
              <a:off x="1742" y="2903"/>
              <a:ext cx="225" cy="171"/>
            </a:xfrm>
            <a:prstGeom prst="line">
              <a:avLst/>
            </a:prstGeom>
            <a:noFill/>
            <a:ln w="9525">
              <a:solidFill>
                <a:schemeClr val="tx1"/>
              </a:solidFill>
              <a:round/>
              <a:headEnd type="triangle" w="med" len="med"/>
              <a:tailEnd/>
            </a:ln>
          </p:spPr>
          <p:txBody>
            <a:bodyPr/>
            <a:lstStyle/>
            <a:p>
              <a:endParaRPr lang="en-US"/>
            </a:p>
          </p:txBody>
        </p:sp>
        <p:sp>
          <p:nvSpPr>
            <p:cNvPr id="7184" name="Line 16"/>
            <p:cNvSpPr>
              <a:spLocks noChangeShapeType="1"/>
            </p:cNvSpPr>
            <p:nvPr/>
          </p:nvSpPr>
          <p:spPr bwMode="auto">
            <a:xfrm flipV="1">
              <a:off x="1733" y="3276"/>
              <a:ext cx="229" cy="162"/>
            </a:xfrm>
            <a:prstGeom prst="line">
              <a:avLst/>
            </a:prstGeom>
            <a:noFill/>
            <a:ln w="9525">
              <a:solidFill>
                <a:schemeClr val="tx1"/>
              </a:solidFill>
              <a:round/>
              <a:headEnd type="triangle" w="med" len="me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45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45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4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45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45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451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Depth-First Search</a:t>
            </a:r>
          </a:p>
        </p:txBody>
      </p:sp>
      <p:sp>
        <p:nvSpPr>
          <p:cNvPr id="8195" name="Rectangle 3"/>
          <p:cNvSpPr>
            <a:spLocks noGrp="1" noChangeArrowheads="1"/>
          </p:cNvSpPr>
          <p:nvPr>
            <p:ph type="body" idx="1"/>
          </p:nvPr>
        </p:nvSpPr>
        <p:spPr>
          <a:xfrm>
            <a:off x="304800" y="1600200"/>
            <a:ext cx="6835775" cy="2284413"/>
          </a:xfrm>
        </p:spPr>
        <p:txBody>
          <a:bodyPr/>
          <a:lstStyle/>
          <a:p>
            <a:pPr>
              <a:lnSpc>
                <a:spcPct val="110000"/>
              </a:lnSpc>
            </a:pPr>
            <a:r>
              <a:rPr lang="en-US" sz="2400" smtClean="0"/>
              <a:t>Search “</a:t>
            </a:r>
            <a:r>
              <a:rPr lang="en-US" sz="2400" smtClean="0">
                <a:solidFill>
                  <a:schemeClr val="accent1"/>
                </a:solidFill>
              </a:rPr>
              <a:t>deeper</a:t>
            </a:r>
            <a:r>
              <a:rPr lang="en-US" sz="2400" smtClean="0"/>
              <a:t>” in the graph whenever possible</a:t>
            </a:r>
          </a:p>
          <a:p>
            <a:pPr>
              <a:lnSpc>
                <a:spcPct val="110000"/>
              </a:lnSpc>
            </a:pPr>
            <a:r>
              <a:rPr lang="en-US" sz="2400" smtClean="0"/>
              <a:t>Edges are </a:t>
            </a:r>
            <a:r>
              <a:rPr lang="en-US" sz="2400" smtClean="0">
                <a:solidFill>
                  <a:schemeClr val="accent1"/>
                </a:solidFill>
              </a:rPr>
              <a:t>explored out </a:t>
            </a:r>
            <a:r>
              <a:rPr lang="en-US" sz="2400" smtClean="0"/>
              <a:t>of the most recently discovered vertex </a:t>
            </a:r>
            <a:r>
              <a:rPr lang="en-US" sz="2400" smtClean="0">
                <a:latin typeface="Comic Sans MS" pitchFamily="66" charset="0"/>
              </a:rPr>
              <a:t>v</a:t>
            </a:r>
            <a:r>
              <a:rPr lang="en-US" sz="2400" smtClean="0"/>
              <a:t> that </a:t>
            </a:r>
            <a:r>
              <a:rPr lang="en-US" sz="2400" smtClean="0">
                <a:solidFill>
                  <a:schemeClr val="accent1"/>
                </a:solidFill>
              </a:rPr>
              <a:t>still has unexplored edges</a:t>
            </a:r>
          </a:p>
        </p:txBody>
      </p:sp>
      <p:sp>
        <p:nvSpPr>
          <p:cNvPr id="705540" name="Rectangle 4"/>
          <p:cNvSpPr>
            <a:spLocks noChangeArrowheads="1"/>
          </p:cNvSpPr>
          <p:nvPr/>
        </p:nvSpPr>
        <p:spPr bwMode="auto">
          <a:xfrm>
            <a:off x="309563" y="3328988"/>
            <a:ext cx="8535987" cy="3292475"/>
          </a:xfrm>
          <a:prstGeom prst="rect">
            <a:avLst/>
          </a:prstGeom>
          <a:noFill/>
          <a:ln w="9525">
            <a:noFill/>
            <a:miter lim="800000"/>
            <a:headEnd/>
            <a:tailEnd/>
          </a:ln>
        </p:spPr>
        <p:txBody>
          <a:bodyPr/>
          <a:lstStyle/>
          <a:p>
            <a:pPr marL="342900" indent="-342900">
              <a:lnSpc>
                <a:spcPct val="110000"/>
              </a:lnSpc>
              <a:spcBef>
                <a:spcPct val="20000"/>
              </a:spcBef>
              <a:buFontTx/>
              <a:buChar char="•"/>
            </a:pPr>
            <a:r>
              <a:rPr lang="en-US" sz="2400">
                <a:solidFill>
                  <a:schemeClr val="accent2"/>
                </a:solidFill>
              </a:rPr>
              <a:t>After all edges of v have been explored, the search “</a:t>
            </a:r>
            <a:r>
              <a:rPr lang="en-US" sz="2400">
                <a:solidFill>
                  <a:srgbClr val="FF0000"/>
                </a:solidFill>
              </a:rPr>
              <a:t>backtracks</a:t>
            </a:r>
            <a:r>
              <a:rPr lang="en-US" sz="2400">
                <a:solidFill>
                  <a:schemeClr val="accent2"/>
                </a:solidFill>
              </a:rPr>
              <a:t>” from the parent of </a:t>
            </a:r>
            <a:r>
              <a:rPr lang="en-US" sz="2400">
                <a:solidFill>
                  <a:schemeClr val="accent2"/>
                </a:solidFill>
                <a:latin typeface="Comic Sans MS" pitchFamily="66" charset="0"/>
              </a:rPr>
              <a:t>v</a:t>
            </a:r>
          </a:p>
          <a:p>
            <a:pPr marL="342900" indent="-342900">
              <a:lnSpc>
                <a:spcPct val="110000"/>
              </a:lnSpc>
              <a:spcBef>
                <a:spcPct val="20000"/>
              </a:spcBef>
              <a:buFontTx/>
              <a:buChar char="•"/>
            </a:pPr>
            <a:r>
              <a:rPr lang="en-US" sz="2400">
                <a:solidFill>
                  <a:schemeClr val="accent2"/>
                </a:solidFill>
              </a:rPr>
              <a:t>The process continues until all vertices </a:t>
            </a:r>
            <a:r>
              <a:rPr lang="en-US" sz="2400">
                <a:solidFill>
                  <a:srgbClr val="FF0000"/>
                </a:solidFill>
              </a:rPr>
              <a:t>reachable</a:t>
            </a:r>
            <a:r>
              <a:rPr lang="en-US" sz="2400">
                <a:solidFill>
                  <a:schemeClr val="accent2"/>
                </a:solidFill>
              </a:rPr>
              <a:t> from the original source have been discovered</a:t>
            </a:r>
          </a:p>
          <a:p>
            <a:pPr marL="342900" indent="-342900">
              <a:lnSpc>
                <a:spcPct val="110000"/>
              </a:lnSpc>
              <a:spcBef>
                <a:spcPct val="20000"/>
              </a:spcBef>
              <a:buFontTx/>
              <a:buChar char="•"/>
            </a:pPr>
            <a:r>
              <a:rPr lang="en-US" sz="2400">
                <a:solidFill>
                  <a:schemeClr val="accent2"/>
                </a:solidFill>
              </a:rPr>
              <a:t>If undiscovered vertices remain, choose one of them as a </a:t>
            </a:r>
            <a:r>
              <a:rPr lang="en-US" sz="2400">
                <a:solidFill>
                  <a:srgbClr val="FF0000"/>
                </a:solidFill>
              </a:rPr>
              <a:t>new source</a:t>
            </a:r>
            <a:r>
              <a:rPr lang="en-US" sz="2400">
                <a:solidFill>
                  <a:schemeClr val="accent2"/>
                </a:solidFill>
              </a:rPr>
              <a:t> and repeat the search from that vertex</a:t>
            </a:r>
          </a:p>
          <a:p>
            <a:pPr marL="342900" indent="-342900">
              <a:lnSpc>
                <a:spcPct val="110000"/>
              </a:lnSpc>
              <a:spcBef>
                <a:spcPct val="20000"/>
              </a:spcBef>
              <a:buFontTx/>
              <a:buChar char="•"/>
            </a:pPr>
            <a:r>
              <a:rPr lang="en-US" sz="2400">
                <a:solidFill>
                  <a:schemeClr val="accent2"/>
                </a:solidFill>
              </a:rPr>
              <a:t>DFS creates a “depth-first forest”</a:t>
            </a:r>
          </a:p>
        </p:txBody>
      </p:sp>
      <p:grpSp>
        <p:nvGrpSpPr>
          <p:cNvPr id="8197" name="Group 5"/>
          <p:cNvGrpSpPr>
            <a:grpSpLocks/>
          </p:cNvGrpSpPr>
          <p:nvPr/>
        </p:nvGrpSpPr>
        <p:grpSpPr bwMode="auto">
          <a:xfrm>
            <a:off x="6907213" y="1604963"/>
            <a:ext cx="2159000" cy="1376362"/>
            <a:chOff x="828" y="2753"/>
            <a:chExt cx="1360" cy="867"/>
          </a:xfrm>
        </p:grpSpPr>
        <p:sp>
          <p:nvSpPr>
            <p:cNvPr id="8209" name="Oval 6"/>
            <p:cNvSpPr>
              <a:spLocks noChangeArrowheads="1"/>
            </p:cNvSpPr>
            <p:nvPr/>
          </p:nvSpPr>
          <p:spPr bwMode="auto">
            <a:xfrm>
              <a:off x="829" y="2754"/>
              <a:ext cx="284" cy="257"/>
            </a:xfrm>
            <a:prstGeom prst="ellipse">
              <a:avLst/>
            </a:prstGeom>
            <a:noFill/>
            <a:ln w="12700">
              <a:solidFill>
                <a:schemeClr val="tx1"/>
              </a:solidFill>
              <a:round/>
              <a:headEnd/>
              <a:tailEnd/>
            </a:ln>
          </p:spPr>
          <p:txBody>
            <a:bodyPr wrap="none" anchor="ctr"/>
            <a:lstStyle/>
            <a:p>
              <a:pPr algn="ctr"/>
              <a:r>
                <a:rPr lang="en-US"/>
                <a:t>1</a:t>
              </a:r>
            </a:p>
          </p:txBody>
        </p:sp>
        <p:sp>
          <p:nvSpPr>
            <p:cNvPr id="8210" name="Oval 7"/>
            <p:cNvSpPr>
              <a:spLocks noChangeArrowheads="1"/>
            </p:cNvSpPr>
            <p:nvPr/>
          </p:nvSpPr>
          <p:spPr bwMode="auto">
            <a:xfrm>
              <a:off x="1466" y="2753"/>
              <a:ext cx="284" cy="257"/>
            </a:xfrm>
            <a:prstGeom prst="ellipse">
              <a:avLst/>
            </a:prstGeom>
            <a:noFill/>
            <a:ln w="12700">
              <a:solidFill>
                <a:schemeClr val="tx1"/>
              </a:solidFill>
              <a:round/>
              <a:headEnd/>
              <a:tailEnd/>
            </a:ln>
          </p:spPr>
          <p:txBody>
            <a:bodyPr wrap="none" anchor="ctr"/>
            <a:lstStyle/>
            <a:p>
              <a:pPr algn="ctr"/>
              <a:r>
                <a:rPr lang="en-US"/>
                <a:t>2</a:t>
              </a:r>
            </a:p>
          </p:txBody>
        </p:sp>
        <p:sp>
          <p:nvSpPr>
            <p:cNvPr id="8211" name="Oval 8"/>
            <p:cNvSpPr>
              <a:spLocks noChangeArrowheads="1"/>
            </p:cNvSpPr>
            <p:nvPr/>
          </p:nvSpPr>
          <p:spPr bwMode="auto">
            <a:xfrm>
              <a:off x="828" y="3363"/>
              <a:ext cx="284" cy="257"/>
            </a:xfrm>
            <a:prstGeom prst="ellipse">
              <a:avLst/>
            </a:prstGeom>
            <a:noFill/>
            <a:ln w="12700">
              <a:solidFill>
                <a:schemeClr val="tx1"/>
              </a:solidFill>
              <a:round/>
              <a:headEnd/>
              <a:tailEnd/>
            </a:ln>
          </p:spPr>
          <p:txBody>
            <a:bodyPr wrap="none" anchor="ctr"/>
            <a:lstStyle/>
            <a:p>
              <a:pPr algn="ctr"/>
              <a:r>
                <a:rPr lang="en-US"/>
                <a:t>5</a:t>
              </a:r>
            </a:p>
          </p:txBody>
        </p:sp>
        <p:sp>
          <p:nvSpPr>
            <p:cNvPr id="8212" name="Oval 9"/>
            <p:cNvSpPr>
              <a:spLocks noChangeArrowheads="1"/>
            </p:cNvSpPr>
            <p:nvPr/>
          </p:nvSpPr>
          <p:spPr bwMode="auto">
            <a:xfrm>
              <a:off x="1466" y="3363"/>
              <a:ext cx="284" cy="257"/>
            </a:xfrm>
            <a:prstGeom prst="ellipse">
              <a:avLst/>
            </a:prstGeom>
            <a:noFill/>
            <a:ln w="12700">
              <a:solidFill>
                <a:schemeClr val="tx1"/>
              </a:solidFill>
              <a:round/>
              <a:headEnd/>
              <a:tailEnd/>
            </a:ln>
          </p:spPr>
          <p:txBody>
            <a:bodyPr wrap="none" anchor="ctr"/>
            <a:lstStyle/>
            <a:p>
              <a:pPr algn="ctr"/>
              <a:r>
                <a:rPr lang="en-US"/>
                <a:t>4</a:t>
              </a:r>
            </a:p>
          </p:txBody>
        </p:sp>
        <p:sp>
          <p:nvSpPr>
            <p:cNvPr id="8213" name="Line 10"/>
            <p:cNvSpPr>
              <a:spLocks noChangeShapeType="1"/>
            </p:cNvSpPr>
            <p:nvPr/>
          </p:nvSpPr>
          <p:spPr bwMode="auto">
            <a:xfrm>
              <a:off x="1111" y="2866"/>
              <a:ext cx="354" cy="1"/>
            </a:xfrm>
            <a:prstGeom prst="line">
              <a:avLst/>
            </a:prstGeom>
            <a:noFill/>
            <a:ln w="9525">
              <a:solidFill>
                <a:schemeClr val="tx1"/>
              </a:solidFill>
              <a:round/>
              <a:headEnd/>
              <a:tailEnd type="triangle" w="med" len="med"/>
            </a:ln>
          </p:spPr>
          <p:txBody>
            <a:bodyPr/>
            <a:lstStyle/>
            <a:p>
              <a:endParaRPr lang="en-US"/>
            </a:p>
          </p:txBody>
        </p:sp>
        <p:sp>
          <p:nvSpPr>
            <p:cNvPr id="8214" name="Line 11"/>
            <p:cNvSpPr>
              <a:spLocks noChangeShapeType="1"/>
            </p:cNvSpPr>
            <p:nvPr/>
          </p:nvSpPr>
          <p:spPr bwMode="auto">
            <a:xfrm>
              <a:off x="1602" y="3011"/>
              <a:ext cx="1" cy="355"/>
            </a:xfrm>
            <a:prstGeom prst="line">
              <a:avLst/>
            </a:prstGeom>
            <a:noFill/>
            <a:ln w="9525">
              <a:solidFill>
                <a:schemeClr val="tx1"/>
              </a:solidFill>
              <a:round/>
              <a:headEnd type="triangle" w="med" len="med"/>
              <a:tailEnd/>
            </a:ln>
          </p:spPr>
          <p:txBody>
            <a:bodyPr/>
            <a:lstStyle/>
            <a:p>
              <a:endParaRPr lang="en-US"/>
            </a:p>
          </p:txBody>
        </p:sp>
        <p:sp>
          <p:nvSpPr>
            <p:cNvPr id="8215" name="Line 12"/>
            <p:cNvSpPr>
              <a:spLocks noChangeShapeType="1"/>
            </p:cNvSpPr>
            <p:nvPr/>
          </p:nvSpPr>
          <p:spPr bwMode="auto">
            <a:xfrm flipV="1">
              <a:off x="970" y="3007"/>
              <a:ext cx="1" cy="355"/>
            </a:xfrm>
            <a:prstGeom prst="line">
              <a:avLst/>
            </a:prstGeom>
            <a:noFill/>
            <a:ln w="9525">
              <a:solidFill>
                <a:schemeClr val="tx1"/>
              </a:solidFill>
              <a:round/>
              <a:headEnd type="triangle" w="med" len="med"/>
              <a:tailEnd/>
            </a:ln>
          </p:spPr>
          <p:txBody>
            <a:bodyPr/>
            <a:lstStyle/>
            <a:p>
              <a:endParaRPr lang="en-US"/>
            </a:p>
          </p:txBody>
        </p:sp>
        <p:sp>
          <p:nvSpPr>
            <p:cNvPr id="8216" name="Line 13"/>
            <p:cNvSpPr>
              <a:spLocks noChangeShapeType="1"/>
            </p:cNvSpPr>
            <p:nvPr/>
          </p:nvSpPr>
          <p:spPr bwMode="auto">
            <a:xfrm flipH="1">
              <a:off x="1071" y="2976"/>
              <a:ext cx="447" cy="421"/>
            </a:xfrm>
            <a:prstGeom prst="line">
              <a:avLst/>
            </a:prstGeom>
            <a:noFill/>
            <a:ln w="9525">
              <a:solidFill>
                <a:schemeClr val="tx1"/>
              </a:solidFill>
              <a:round/>
              <a:headEnd/>
              <a:tailEnd type="triangle" w="med" len="med"/>
            </a:ln>
          </p:spPr>
          <p:txBody>
            <a:bodyPr/>
            <a:lstStyle/>
            <a:p>
              <a:endParaRPr lang="en-US"/>
            </a:p>
          </p:txBody>
        </p:sp>
        <p:sp>
          <p:nvSpPr>
            <p:cNvPr id="8217" name="Oval 14"/>
            <p:cNvSpPr>
              <a:spLocks noChangeArrowheads="1"/>
            </p:cNvSpPr>
            <p:nvPr/>
          </p:nvSpPr>
          <p:spPr bwMode="auto">
            <a:xfrm>
              <a:off x="1904" y="3047"/>
              <a:ext cx="284" cy="257"/>
            </a:xfrm>
            <a:prstGeom prst="ellipse">
              <a:avLst/>
            </a:prstGeom>
            <a:noFill/>
            <a:ln w="12700">
              <a:solidFill>
                <a:schemeClr val="tx1"/>
              </a:solidFill>
              <a:round/>
              <a:headEnd/>
              <a:tailEnd/>
            </a:ln>
          </p:spPr>
          <p:txBody>
            <a:bodyPr wrap="none" anchor="ctr"/>
            <a:lstStyle/>
            <a:p>
              <a:pPr algn="ctr"/>
              <a:r>
                <a:rPr lang="en-US"/>
                <a:t>3</a:t>
              </a:r>
            </a:p>
          </p:txBody>
        </p:sp>
        <p:sp>
          <p:nvSpPr>
            <p:cNvPr id="8218" name="Line 15"/>
            <p:cNvSpPr>
              <a:spLocks noChangeShapeType="1"/>
            </p:cNvSpPr>
            <p:nvPr/>
          </p:nvSpPr>
          <p:spPr bwMode="auto">
            <a:xfrm>
              <a:off x="1103" y="3483"/>
              <a:ext cx="369" cy="1"/>
            </a:xfrm>
            <a:prstGeom prst="line">
              <a:avLst/>
            </a:prstGeom>
            <a:noFill/>
            <a:ln w="9525">
              <a:solidFill>
                <a:schemeClr val="tx1"/>
              </a:solidFill>
              <a:round/>
              <a:headEnd type="triangle" w="med" len="med"/>
              <a:tailEnd/>
            </a:ln>
          </p:spPr>
          <p:txBody>
            <a:bodyPr/>
            <a:lstStyle/>
            <a:p>
              <a:endParaRPr lang="en-US"/>
            </a:p>
          </p:txBody>
        </p:sp>
        <p:sp>
          <p:nvSpPr>
            <p:cNvPr id="8219" name="Line 16"/>
            <p:cNvSpPr>
              <a:spLocks noChangeShapeType="1"/>
            </p:cNvSpPr>
            <p:nvPr/>
          </p:nvSpPr>
          <p:spPr bwMode="auto">
            <a:xfrm>
              <a:off x="1742" y="2903"/>
              <a:ext cx="225" cy="171"/>
            </a:xfrm>
            <a:prstGeom prst="line">
              <a:avLst/>
            </a:prstGeom>
            <a:noFill/>
            <a:ln w="9525">
              <a:solidFill>
                <a:schemeClr val="tx1"/>
              </a:solidFill>
              <a:round/>
              <a:headEnd type="triangle" w="med" len="med"/>
              <a:tailEnd/>
            </a:ln>
          </p:spPr>
          <p:txBody>
            <a:bodyPr/>
            <a:lstStyle/>
            <a:p>
              <a:endParaRPr lang="en-US"/>
            </a:p>
          </p:txBody>
        </p:sp>
        <p:sp>
          <p:nvSpPr>
            <p:cNvPr id="8220" name="Line 17"/>
            <p:cNvSpPr>
              <a:spLocks noChangeShapeType="1"/>
            </p:cNvSpPr>
            <p:nvPr/>
          </p:nvSpPr>
          <p:spPr bwMode="auto">
            <a:xfrm flipV="1">
              <a:off x="1733" y="3276"/>
              <a:ext cx="229" cy="162"/>
            </a:xfrm>
            <a:prstGeom prst="line">
              <a:avLst/>
            </a:prstGeom>
            <a:noFill/>
            <a:ln w="9525">
              <a:solidFill>
                <a:schemeClr val="tx1"/>
              </a:solidFill>
              <a:round/>
              <a:headEnd type="triangle" w="med" len="med"/>
              <a:tailEnd/>
            </a:ln>
          </p:spPr>
          <p:txBody>
            <a:bodyPr/>
            <a:lstStyle/>
            <a:p>
              <a:endParaRPr lang="en-US"/>
            </a:p>
          </p:txBody>
        </p:sp>
      </p:grpSp>
      <p:sp>
        <p:nvSpPr>
          <p:cNvPr id="705554" name="Oval 18"/>
          <p:cNvSpPr>
            <a:spLocks noChangeArrowheads="1"/>
          </p:cNvSpPr>
          <p:nvPr/>
        </p:nvSpPr>
        <p:spPr bwMode="auto">
          <a:xfrm>
            <a:off x="6915150" y="1600200"/>
            <a:ext cx="442913" cy="414338"/>
          </a:xfrm>
          <a:prstGeom prst="ellipse">
            <a:avLst/>
          </a:prstGeom>
          <a:noFill/>
          <a:ln w="25400">
            <a:solidFill>
              <a:srgbClr val="336699"/>
            </a:solidFill>
            <a:round/>
            <a:headEnd/>
            <a:tailEnd/>
          </a:ln>
        </p:spPr>
        <p:txBody>
          <a:bodyPr wrap="none" anchor="ctr"/>
          <a:lstStyle/>
          <a:p>
            <a:endParaRPr lang="en-US"/>
          </a:p>
        </p:txBody>
      </p:sp>
      <p:grpSp>
        <p:nvGrpSpPr>
          <p:cNvPr id="3" name="Group 19"/>
          <p:cNvGrpSpPr>
            <a:grpSpLocks/>
          </p:cNvGrpSpPr>
          <p:nvPr/>
        </p:nvGrpSpPr>
        <p:grpSpPr bwMode="auto">
          <a:xfrm>
            <a:off x="7364413" y="1603375"/>
            <a:ext cx="1003300" cy="414338"/>
            <a:chOff x="4216" y="916"/>
            <a:chExt cx="632" cy="261"/>
          </a:xfrm>
        </p:grpSpPr>
        <p:sp>
          <p:nvSpPr>
            <p:cNvPr id="8207" name="Oval 20"/>
            <p:cNvSpPr>
              <a:spLocks noChangeArrowheads="1"/>
            </p:cNvSpPr>
            <p:nvPr/>
          </p:nvSpPr>
          <p:spPr bwMode="auto">
            <a:xfrm>
              <a:off x="4569" y="916"/>
              <a:ext cx="279" cy="261"/>
            </a:xfrm>
            <a:prstGeom prst="ellipse">
              <a:avLst/>
            </a:prstGeom>
            <a:noFill/>
            <a:ln w="25400">
              <a:solidFill>
                <a:srgbClr val="336699"/>
              </a:solidFill>
              <a:round/>
              <a:headEnd/>
              <a:tailEnd/>
            </a:ln>
          </p:spPr>
          <p:txBody>
            <a:bodyPr wrap="none" anchor="ctr"/>
            <a:lstStyle/>
            <a:p>
              <a:endParaRPr lang="en-US"/>
            </a:p>
          </p:txBody>
        </p:sp>
        <p:sp>
          <p:nvSpPr>
            <p:cNvPr id="8208" name="Line 21"/>
            <p:cNvSpPr>
              <a:spLocks noChangeShapeType="1"/>
            </p:cNvSpPr>
            <p:nvPr/>
          </p:nvSpPr>
          <p:spPr bwMode="auto">
            <a:xfrm>
              <a:off x="4216" y="1032"/>
              <a:ext cx="360" cy="0"/>
            </a:xfrm>
            <a:prstGeom prst="line">
              <a:avLst/>
            </a:prstGeom>
            <a:noFill/>
            <a:ln w="50800">
              <a:solidFill>
                <a:srgbClr val="336699"/>
              </a:solidFill>
              <a:round/>
              <a:headEnd/>
              <a:tailEnd/>
            </a:ln>
          </p:spPr>
          <p:txBody>
            <a:bodyPr/>
            <a:lstStyle/>
            <a:p>
              <a:endParaRPr lang="en-US"/>
            </a:p>
          </p:txBody>
        </p:sp>
      </p:grpSp>
      <p:grpSp>
        <p:nvGrpSpPr>
          <p:cNvPr id="4" name="Group 22"/>
          <p:cNvGrpSpPr>
            <a:grpSpLocks/>
          </p:cNvGrpSpPr>
          <p:nvPr/>
        </p:nvGrpSpPr>
        <p:grpSpPr bwMode="auto">
          <a:xfrm>
            <a:off x="6910388" y="1963738"/>
            <a:ext cx="1090612" cy="1017587"/>
            <a:chOff x="3930" y="1143"/>
            <a:chExt cx="687" cy="641"/>
          </a:xfrm>
        </p:grpSpPr>
        <p:sp>
          <p:nvSpPr>
            <p:cNvPr id="8205" name="Oval 23"/>
            <p:cNvSpPr>
              <a:spLocks noChangeArrowheads="1"/>
            </p:cNvSpPr>
            <p:nvPr/>
          </p:nvSpPr>
          <p:spPr bwMode="auto">
            <a:xfrm>
              <a:off x="3930" y="1523"/>
              <a:ext cx="279" cy="261"/>
            </a:xfrm>
            <a:prstGeom prst="ellipse">
              <a:avLst/>
            </a:prstGeom>
            <a:noFill/>
            <a:ln w="25400">
              <a:solidFill>
                <a:srgbClr val="336699"/>
              </a:solidFill>
              <a:round/>
              <a:headEnd/>
              <a:tailEnd/>
            </a:ln>
          </p:spPr>
          <p:txBody>
            <a:bodyPr wrap="none" anchor="ctr"/>
            <a:lstStyle/>
            <a:p>
              <a:endParaRPr lang="en-US"/>
            </a:p>
          </p:txBody>
        </p:sp>
        <p:sp>
          <p:nvSpPr>
            <p:cNvPr id="8206" name="Line 24"/>
            <p:cNvSpPr>
              <a:spLocks noChangeShapeType="1"/>
            </p:cNvSpPr>
            <p:nvPr/>
          </p:nvSpPr>
          <p:spPr bwMode="auto">
            <a:xfrm flipH="1">
              <a:off x="4176" y="1143"/>
              <a:ext cx="441" cy="414"/>
            </a:xfrm>
            <a:prstGeom prst="line">
              <a:avLst/>
            </a:prstGeom>
            <a:noFill/>
            <a:ln w="50800">
              <a:solidFill>
                <a:srgbClr val="336699"/>
              </a:solidFill>
              <a:round/>
              <a:headEnd/>
              <a:tailEnd/>
            </a:ln>
          </p:spPr>
          <p:txBody>
            <a:bodyPr/>
            <a:lstStyle/>
            <a:p>
              <a:endParaRPr lang="en-US"/>
            </a:p>
          </p:txBody>
        </p:sp>
      </p:grpSp>
      <p:sp>
        <p:nvSpPr>
          <p:cNvPr id="705561" name="Oval 25"/>
          <p:cNvSpPr>
            <a:spLocks noChangeArrowheads="1"/>
          </p:cNvSpPr>
          <p:nvPr/>
        </p:nvSpPr>
        <p:spPr bwMode="auto">
          <a:xfrm>
            <a:off x="8624888" y="2073275"/>
            <a:ext cx="442912" cy="414338"/>
          </a:xfrm>
          <a:prstGeom prst="ellipse">
            <a:avLst/>
          </a:prstGeom>
          <a:noFill/>
          <a:ln w="25400">
            <a:solidFill>
              <a:srgbClr val="336699"/>
            </a:solidFill>
            <a:round/>
            <a:headEnd/>
            <a:tailEnd/>
          </a:ln>
        </p:spPr>
        <p:txBody>
          <a:bodyPr wrap="none" anchor="ctr"/>
          <a:lstStyle/>
          <a:p>
            <a:endParaRPr lang="en-US"/>
          </a:p>
        </p:txBody>
      </p:sp>
      <p:grpSp>
        <p:nvGrpSpPr>
          <p:cNvPr id="5" name="Group 26"/>
          <p:cNvGrpSpPr>
            <a:grpSpLocks/>
          </p:cNvGrpSpPr>
          <p:nvPr/>
        </p:nvGrpSpPr>
        <p:grpSpPr bwMode="auto">
          <a:xfrm>
            <a:off x="7924800" y="2435225"/>
            <a:ext cx="776288" cy="554038"/>
            <a:chOff x="4569" y="1440"/>
            <a:chExt cx="489" cy="349"/>
          </a:xfrm>
        </p:grpSpPr>
        <p:sp>
          <p:nvSpPr>
            <p:cNvPr id="8203" name="Oval 27"/>
            <p:cNvSpPr>
              <a:spLocks noChangeArrowheads="1"/>
            </p:cNvSpPr>
            <p:nvPr/>
          </p:nvSpPr>
          <p:spPr bwMode="auto">
            <a:xfrm>
              <a:off x="4569" y="1528"/>
              <a:ext cx="279" cy="261"/>
            </a:xfrm>
            <a:prstGeom prst="ellipse">
              <a:avLst/>
            </a:prstGeom>
            <a:noFill/>
            <a:ln w="25400">
              <a:solidFill>
                <a:srgbClr val="336699"/>
              </a:solidFill>
              <a:round/>
              <a:headEnd/>
              <a:tailEnd/>
            </a:ln>
          </p:spPr>
          <p:txBody>
            <a:bodyPr wrap="none" anchor="ctr"/>
            <a:lstStyle/>
            <a:p>
              <a:endParaRPr lang="en-US"/>
            </a:p>
          </p:txBody>
        </p:sp>
        <p:sp>
          <p:nvSpPr>
            <p:cNvPr id="8204" name="Line 28"/>
            <p:cNvSpPr>
              <a:spLocks noChangeShapeType="1"/>
            </p:cNvSpPr>
            <p:nvPr/>
          </p:nvSpPr>
          <p:spPr bwMode="auto">
            <a:xfrm flipV="1">
              <a:off x="4838" y="1440"/>
              <a:ext cx="220" cy="158"/>
            </a:xfrm>
            <a:prstGeom prst="line">
              <a:avLst/>
            </a:prstGeom>
            <a:noFill/>
            <a:ln w="50800">
              <a:solidFill>
                <a:srgbClr val="336699"/>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55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55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55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5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54" grpId="0" animBg="1"/>
      <p:bldP spid="7055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DFS Additional Data Structures</a:t>
            </a:r>
          </a:p>
        </p:txBody>
      </p:sp>
      <p:sp>
        <p:nvSpPr>
          <p:cNvPr id="706563" name="Rectangle 3"/>
          <p:cNvSpPr>
            <a:spLocks noGrp="1" noChangeArrowheads="1"/>
          </p:cNvSpPr>
          <p:nvPr>
            <p:ph type="body" idx="1"/>
          </p:nvPr>
        </p:nvSpPr>
        <p:spPr>
          <a:xfrm>
            <a:off x="381000" y="1524000"/>
            <a:ext cx="8229600" cy="3190875"/>
          </a:xfrm>
        </p:spPr>
        <p:txBody>
          <a:bodyPr/>
          <a:lstStyle/>
          <a:p>
            <a:pPr>
              <a:lnSpc>
                <a:spcPct val="90000"/>
              </a:lnSpc>
              <a:defRPr/>
            </a:pPr>
            <a:r>
              <a:rPr lang="en-US" sz="2800" dirty="0" smtClean="0"/>
              <a:t>Global variable: </a:t>
            </a:r>
            <a:r>
              <a:rPr lang="en-US" sz="2800" dirty="0" smtClean="0">
                <a:solidFill>
                  <a:srgbClr val="FF0000"/>
                </a:solidFill>
              </a:rPr>
              <a:t>time-stamp</a:t>
            </a:r>
          </a:p>
          <a:p>
            <a:pPr lvl="1">
              <a:lnSpc>
                <a:spcPct val="90000"/>
              </a:lnSpc>
              <a:defRPr/>
            </a:pPr>
            <a:r>
              <a:rPr lang="en-US" sz="2400" dirty="0" smtClean="0"/>
              <a:t>Incremented when nodes are discovered </a:t>
            </a:r>
            <a:r>
              <a:rPr lang="en-US" sz="2400" dirty="0" smtClean="0">
                <a:solidFill>
                  <a:srgbClr val="FF0000"/>
                </a:solidFill>
              </a:rPr>
              <a:t>or</a:t>
            </a:r>
            <a:r>
              <a:rPr lang="en-US" sz="2400" dirty="0" smtClean="0"/>
              <a:t> finished</a:t>
            </a:r>
          </a:p>
          <a:p>
            <a:pPr>
              <a:lnSpc>
                <a:spcPct val="90000"/>
              </a:lnSpc>
              <a:defRPr/>
            </a:pPr>
            <a:r>
              <a:rPr lang="en-US" sz="2800" dirty="0" smtClean="0">
                <a:latin typeface="Comic Sans MS" pitchFamily="66" charset="0"/>
              </a:rPr>
              <a:t>color[u] </a:t>
            </a:r>
            <a:r>
              <a:rPr lang="en-US" sz="2800" dirty="0" smtClean="0"/>
              <a:t>– similar to BFS</a:t>
            </a:r>
          </a:p>
          <a:p>
            <a:pPr lvl="1">
              <a:lnSpc>
                <a:spcPct val="90000"/>
              </a:lnSpc>
              <a:defRPr/>
            </a:pPr>
            <a:r>
              <a:rPr lang="en-US" sz="2400" dirty="0" smtClean="0"/>
              <a:t>White before </a:t>
            </a:r>
            <a:r>
              <a:rPr lang="en-US" sz="2400" dirty="0" smtClean="0">
                <a:solidFill>
                  <a:schemeClr val="accent2"/>
                </a:solidFill>
              </a:rPr>
              <a:t>discovery</a:t>
            </a:r>
            <a:r>
              <a:rPr lang="en-US" sz="2400" dirty="0" smtClean="0"/>
              <a:t>, gray while </a:t>
            </a:r>
            <a:r>
              <a:rPr lang="en-US" sz="2400" dirty="0" smtClean="0">
                <a:solidFill>
                  <a:schemeClr val="bg1">
                    <a:lumMod val="50000"/>
                  </a:schemeClr>
                </a:solidFill>
              </a:rPr>
              <a:t>processing</a:t>
            </a:r>
            <a:r>
              <a:rPr lang="en-US" sz="2400" dirty="0" smtClean="0"/>
              <a:t> and black when </a:t>
            </a:r>
            <a:r>
              <a:rPr lang="en-US" sz="2400" dirty="0" smtClean="0">
                <a:solidFill>
                  <a:schemeClr val="accent1"/>
                </a:solidFill>
              </a:rPr>
              <a:t>finished</a:t>
            </a:r>
            <a:r>
              <a:rPr lang="en-US" sz="2400" dirty="0" smtClean="0"/>
              <a:t> processing</a:t>
            </a:r>
          </a:p>
          <a:p>
            <a:pPr>
              <a:lnSpc>
                <a:spcPct val="130000"/>
              </a:lnSpc>
              <a:defRPr/>
            </a:pPr>
            <a:r>
              <a:rPr lang="en-US" sz="2800" dirty="0" err="1" smtClean="0">
                <a:latin typeface="Comic Sans MS" pitchFamily="66" charset="0"/>
                <a:sym typeface="Symbol" pitchFamily="18" charset="2"/>
              </a:rPr>
              <a:t>prev</a:t>
            </a:r>
            <a:r>
              <a:rPr lang="en-US" sz="2800" dirty="0" smtClean="0">
                <a:latin typeface="Comic Sans MS" pitchFamily="66" charset="0"/>
                <a:sym typeface="Symbol" pitchFamily="18" charset="2"/>
              </a:rPr>
              <a:t>[u]</a:t>
            </a:r>
            <a:r>
              <a:rPr lang="en-US" sz="2800" dirty="0" smtClean="0">
                <a:sym typeface="Symbol" pitchFamily="18" charset="2"/>
              </a:rPr>
              <a:t> – predecessor of </a:t>
            </a:r>
            <a:r>
              <a:rPr lang="en-US" sz="2800" dirty="0" smtClean="0">
                <a:latin typeface="Comic Sans MS" pitchFamily="66" charset="0"/>
                <a:sym typeface="Symbol" pitchFamily="18" charset="2"/>
              </a:rPr>
              <a:t>u</a:t>
            </a:r>
            <a:endParaRPr lang="en-US" sz="2800" dirty="0" smtClean="0"/>
          </a:p>
          <a:p>
            <a:pPr>
              <a:lnSpc>
                <a:spcPct val="90000"/>
              </a:lnSpc>
              <a:defRPr/>
            </a:pPr>
            <a:r>
              <a:rPr lang="en-US" sz="2800" dirty="0" smtClean="0">
                <a:latin typeface="Comic Sans MS" pitchFamily="66" charset="0"/>
              </a:rPr>
              <a:t>d[u], f[u]</a:t>
            </a:r>
            <a:r>
              <a:rPr lang="en-US" sz="2800" dirty="0" smtClean="0"/>
              <a:t> – discovery and finish times</a:t>
            </a:r>
          </a:p>
        </p:txBody>
      </p:sp>
      <p:grpSp>
        <p:nvGrpSpPr>
          <p:cNvPr id="2" name="Group 4"/>
          <p:cNvGrpSpPr>
            <a:grpSpLocks/>
          </p:cNvGrpSpPr>
          <p:nvPr/>
        </p:nvGrpSpPr>
        <p:grpSpPr bwMode="auto">
          <a:xfrm>
            <a:off x="652463" y="4841875"/>
            <a:ext cx="7716837" cy="1385888"/>
            <a:chOff x="411" y="2852"/>
            <a:chExt cx="4861" cy="873"/>
          </a:xfrm>
        </p:grpSpPr>
        <p:sp>
          <p:nvSpPr>
            <p:cNvPr id="9221" name="Rectangle 5"/>
            <p:cNvSpPr>
              <a:spLocks noChangeArrowheads="1"/>
            </p:cNvSpPr>
            <p:nvPr/>
          </p:nvSpPr>
          <p:spPr bwMode="auto">
            <a:xfrm>
              <a:off x="1917" y="3245"/>
              <a:ext cx="1409" cy="252"/>
            </a:xfrm>
            <a:prstGeom prst="rect">
              <a:avLst/>
            </a:prstGeom>
            <a:solidFill>
              <a:srgbClr val="EAEAEA"/>
            </a:solidFill>
            <a:ln w="12700">
              <a:solidFill>
                <a:schemeClr val="tx1"/>
              </a:solidFill>
              <a:miter lim="800000"/>
              <a:headEnd/>
              <a:tailEnd/>
            </a:ln>
          </p:spPr>
          <p:txBody>
            <a:bodyPr wrap="none" anchor="ctr"/>
            <a:lstStyle/>
            <a:p>
              <a:pPr algn="ctr"/>
              <a:r>
                <a:rPr lang="en-US"/>
                <a:t>GRAY</a:t>
              </a:r>
            </a:p>
          </p:txBody>
        </p:sp>
        <p:sp>
          <p:nvSpPr>
            <p:cNvPr id="9222" name="Line 6"/>
            <p:cNvSpPr>
              <a:spLocks noChangeShapeType="1"/>
            </p:cNvSpPr>
            <p:nvPr/>
          </p:nvSpPr>
          <p:spPr bwMode="auto">
            <a:xfrm>
              <a:off x="513" y="3501"/>
              <a:ext cx="4572" cy="0"/>
            </a:xfrm>
            <a:prstGeom prst="line">
              <a:avLst/>
            </a:prstGeom>
            <a:noFill/>
            <a:ln w="25400">
              <a:solidFill>
                <a:schemeClr val="tx1"/>
              </a:solidFill>
              <a:round/>
              <a:headEnd type="diamond" w="med" len="med"/>
              <a:tailEnd type="diamond" w="lg" len="lg"/>
            </a:ln>
          </p:spPr>
          <p:txBody>
            <a:bodyPr/>
            <a:lstStyle/>
            <a:p>
              <a:endParaRPr lang="en-US"/>
            </a:p>
          </p:txBody>
        </p:sp>
        <p:sp>
          <p:nvSpPr>
            <p:cNvPr id="9223" name="Text Box 7"/>
            <p:cNvSpPr txBox="1">
              <a:spLocks noChangeArrowheads="1"/>
            </p:cNvSpPr>
            <p:nvPr/>
          </p:nvSpPr>
          <p:spPr bwMode="auto">
            <a:xfrm>
              <a:off x="941" y="3251"/>
              <a:ext cx="580" cy="231"/>
            </a:xfrm>
            <a:prstGeom prst="rect">
              <a:avLst/>
            </a:prstGeom>
            <a:noFill/>
            <a:ln w="9525">
              <a:noFill/>
              <a:miter lim="800000"/>
              <a:headEnd/>
              <a:tailEnd/>
            </a:ln>
          </p:spPr>
          <p:txBody>
            <a:bodyPr wrap="none">
              <a:spAutoFit/>
            </a:bodyPr>
            <a:lstStyle/>
            <a:p>
              <a:r>
                <a:rPr lang="en-US"/>
                <a:t>WHITE</a:t>
              </a:r>
            </a:p>
          </p:txBody>
        </p:sp>
        <p:sp>
          <p:nvSpPr>
            <p:cNvPr id="9224" name="Text Box 8"/>
            <p:cNvSpPr txBox="1">
              <a:spLocks noChangeArrowheads="1"/>
            </p:cNvSpPr>
            <p:nvPr/>
          </p:nvSpPr>
          <p:spPr bwMode="auto">
            <a:xfrm>
              <a:off x="3832" y="3248"/>
              <a:ext cx="588" cy="231"/>
            </a:xfrm>
            <a:prstGeom prst="rect">
              <a:avLst/>
            </a:prstGeom>
            <a:noFill/>
            <a:ln w="9525">
              <a:noFill/>
              <a:miter lim="800000"/>
              <a:headEnd/>
              <a:tailEnd/>
            </a:ln>
          </p:spPr>
          <p:txBody>
            <a:bodyPr wrap="none">
              <a:spAutoFit/>
            </a:bodyPr>
            <a:lstStyle/>
            <a:p>
              <a:r>
                <a:rPr lang="en-US"/>
                <a:t>BLACK</a:t>
              </a:r>
            </a:p>
          </p:txBody>
        </p:sp>
        <p:sp>
          <p:nvSpPr>
            <p:cNvPr id="9225" name="Text Box 9"/>
            <p:cNvSpPr txBox="1">
              <a:spLocks noChangeArrowheads="1"/>
            </p:cNvSpPr>
            <p:nvPr/>
          </p:nvSpPr>
          <p:spPr bwMode="auto">
            <a:xfrm>
              <a:off x="411" y="3494"/>
              <a:ext cx="196" cy="231"/>
            </a:xfrm>
            <a:prstGeom prst="rect">
              <a:avLst/>
            </a:prstGeom>
            <a:noFill/>
            <a:ln w="9525">
              <a:noFill/>
              <a:miter lim="800000"/>
              <a:headEnd/>
              <a:tailEnd/>
            </a:ln>
          </p:spPr>
          <p:txBody>
            <a:bodyPr wrap="none">
              <a:spAutoFit/>
            </a:bodyPr>
            <a:lstStyle/>
            <a:p>
              <a:r>
                <a:rPr lang="en-US"/>
                <a:t>0</a:t>
              </a:r>
            </a:p>
          </p:txBody>
        </p:sp>
        <p:sp>
          <p:nvSpPr>
            <p:cNvPr id="9226" name="Text Box 10"/>
            <p:cNvSpPr txBox="1">
              <a:spLocks noChangeArrowheads="1"/>
            </p:cNvSpPr>
            <p:nvPr/>
          </p:nvSpPr>
          <p:spPr bwMode="auto">
            <a:xfrm>
              <a:off x="4980" y="3494"/>
              <a:ext cx="292" cy="231"/>
            </a:xfrm>
            <a:prstGeom prst="rect">
              <a:avLst/>
            </a:prstGeom>
            <a:noFill/>
            <a:ln w="9525">
              <a:noFill/>
              <a:miter lim="800000"/>
              <a:headEnd/>
              <a:tailEnd/>
            </a:ln>
          </p:spPr>
          <p:txBody>
            <a:bodyPr wrap="none">
              <a:spAutoFit/>
            </a:bodyPr>
            <a:lstStyle/>
            <a:p>
              <a:r>
                <a:rPr lang="en-US"/>
                <a:t>2V</a:t>
              </a:r>
            </a:p>
          </p:txBody>
        </p:sp>
        <p:sp>
          <p:nvSpPr>
            <p:cNvPr id="9227" name="Text Box 11"/>
            <p:cNvSpPr txBox="1">
              <a:spLocks noChangeArrowheads="1"/>
            </p:cNvSpPr>
            <p:nvPr/>
          </p:nvSpPr>
          <p:spPr bwMode="auto">
            <a:xfrm>
              <a:off x="1749" y="3494"/>
              <a:ext cx="356" cy="231"/>
            </a:xfrm>
            <a:prstGeom prst="rect">
              <a:avLst/>
            </a:prstGeom>
            <a:noFill/>
            <a:ln w="9525">
              <a:noFill/>
              <a:miter lim="800000"/>
              <a:headEnd/>
              <a:tailEnd/>
            </a:ln>
          </p:spPr>
          <p:txBody>
            <a:bodyPr wrap="none">
              <a:spAutoFit/>
            </a:bodyPr>
            <a:lstStyle/>
            <a:p>
              <a:r>
                <a:rPr lang="en-US"/>
                <a:t>d[u]</a:t>
              </a:r>
            </a:p>
          </p:txBody>
        </p:sp>
        <p:sp>
          <p:nvSpPr>
            <p:cNvPr id="9228" name="Text Box 12"/>
            <p:cNvSpPr txBox="1">
              <a:spLocks noChangeArrowheads="1"/>
            </p:cNvSpPr>
            <p:nvPr/>
          </p:nvSpPr>
          <p:spPr bwMode="auto">
            <a:xfrm>
              <a:off x="3190" y="3494"/>
              <a:ext cx="316" cy="231"/>
            </a:xfrm>
            <a:prstGeom prst="rect">
              <a:avLst/>
            </a:prstGeom>
            <a:noFill/>
            <a:ln w="9525">
              <a:noFill/>
              <a:miter lim="800000"/>
              <a:headEnd/>
              <a:tailEnd/>
            </a:ln>
          </p:spPr>
          <p:txBody>
            <a:bodyPr wrap="none">
              <a:spAutoFit/>
            </a:bodyPr>
            <a:lstStyle/>
            <a:p>
              <a:r>
                <a:rPr lang="en-US"/>
                <a:t>f[u]</a:t>
              </a:r>
            </a:p>
          </p:txBody>
        </p:sp>
        <p:sp>
          <p:nvSpPr>
            <p:cNvPr id="9229" name="Rectangle 13"/>
            <p:cNvSpPr>
              <a:spLocks noChangeArrowheads="1"/>
            </p:cNvSpPr>
            <p:nvPr/>
          </p:nvSpPr>
          <p:spPr bwMode="auto">
            <a:xfrm>
              <a:off x="1914" y="2852"/>
              <a:ext cx="1593" cy="250"/>
            </a:xfrm>
            <a:prstGeom prst="rect">
              <a:avLst/>
            </a:prstGeom>
            <a:noFill/>
            <a:ln w="9525">
              <a:noFill/>
              <a:miter lim="800000"/>
              <a:headEnd/>
              <a:tailEnd/>
            </a:ln>
          </p:spPr>
          <p:txBody>
            <a:bodyPr wrap="none">
              <a:spAutoFit/>
            </a:bodyPr>
            <a:lstStyle/>
            <a:p>
              <a:r>
                <a:rPr lang="en-US"/>
                <a:t>1 ≤ d[u] &lt; f [u] ≤ 2 |V|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0"/>
          </p:nvPr>
        </p:nvSpPr>
        <p:spPr>
          <a:noFill/>
        </p:spPr>
        <p:txBody>
          <a:bodyPr/>
          <a:lstStyle/>
          <a:p>
            <a:r>
              <a:rPr lang="en-US" smtClean="0"/>
              <a:t>				         </a:t>
            </a:r>
            <a:fld id="{5176F986-3F3C-4646-94D7-F2C71F78065F}" type="slidenum">
              <a:rPr lang="en-US" smtClean="0"/>
              <a:pPr/>
              <a:t>9</a:t>
            </a:fld>
            <a:r>
              <a:rPr lang="en-US" smtClean="0"/>
              <a:t> 				</a:t>
            </a:r>
          </a:p>
        </p:txBody>
      </p:sp>
      <p:sp>
        <p:nvSpPr>
          <p:cNvPr id="10243" name="Rectangle 2"/>
          <p:cNvSpPr>
            <a:spLocks noGrp="1" noChangeArrowheads="1"/>
          </p:cNvSpPr>
          <p:nvPr>
            <p:ph type="title"/>
          </p:nvPr>
        </p:nvSpPr>
        <p:spPr/>
        <p:txBody>
          <a:bodyPr/>
          <a:lstStyle/>
          <a:p>
            <a:r>
              <a:rPr lang="en-US" smtClean="0"/>
              <a:t>Depth-First Search: The Code</a:t>
            </a:r>
          </a:p>
        </p:txBody>
      </p:sp>
      <p:sp>
        <p:nvSpPr>
          <p:cNvPr id="1202179"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smtClean="0">
                <a:solidFill>
                  <a:srgbClr val="FF0000"/>
                </a:solidFill>
                <a:latin typeface="Courier New" pitchFamily="49" charset="0"/>
              </a:rPr>
              <a:t>Data: </a:t>
            </a:r>
            <a:r>
              <a:rPr lang="en-US" sz="1800" b="1" smtClean="0">
                <a:latin typeface="Courier New" pitchFamily="49" charset="0"/>
              </a:rPr>
              <a:t>color[V], time, prev[V],d[V], f[V]</a:t>
            </a:r>
          </a:p>
          <a:p>
            <a:pPr>
              <a:buFont typeface="Times New Roman" pitchFamily="18" charset="0"/>
              <a:buNone/>
            </a:pPr>
            <a:r>
              <a:rPr lang="en-US" sz="1800" b="1" smtClean="0">
                <a:latin typeface="Courier New" pitchFamily="49" charset="0"/>
              </a:rPr>
              <a:t>DFS(G) // where prog starts</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for each vertex 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WHITE;</a:t>
            </a:r>
          </a:p>
          <a:p>
            <a:pPr>
              <a:buFont typeface="Times New Roman" pitchFamily="18" charset="0"/>
              <a:buNone/>
            </a:pPr>
            <a:r>
              <a:rPr lang="en-US" sz="1800" b="1" smtClean="0">
                <a:latin typeface="Courier New" pitchFamily="49" charset="0"/>
                <a:sym typeface="Symbol" pitchFamily="18" charset="2"/>
              </a:rPr>
              <a:t>		prev[u]=NIL;</a:t>
            </a:r>
          </a:p>
          <a:p>
            <a:pPr>
              <a:buFont typeface="Times New Roman" pitchFamily="18" charset="0"/>
              <a:buNone/>
            </a:pPr>
            <a:r>
              <a:rPr lang="en-US" sz="1800" b="1" smtClean="0">
                <a:latin typeface="Courier New" pitchFamily="49" charset="0"/>
                <a:sym typeface="Symbol" pitchFamily="18" charset="2"/>
              </a:rPr>
              <a:t>		f[u]=inf; d[u]=inf;</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time = 0;</a:t>
            </a:r>
          </a:p>
          <a:p>
            <a:pPr>
              <a:buFont typeface="Times New Roman" pitchFamily="18" charset="0"/>
              <a:buNone/>
            </a:pPr>
            <a:r>
              <a:rPr lang="en-US" sz="1800" b="1" smtClean="0">
                <a:latin typeface="Courier New" pitchFamily="49" charset="0"/>
                <a:sym typeface="Symbol" pitchFamily="18" charset="2"/>
              </a:rPr>
              <a:t>   for each vertex </a:t>
            </a:r>
            <a:r>
              <a:rPr lang="en-US" sz="1800" b="1" smtClean="0">
                <a:latin typeface="Courier New" pitchFamily="49" charset="0"/>
              </a:rPr>
              <a:t>u </a:t>
            </a:r>
            <a:r>
              <a:rPr lang="en-US" sz="1800" b="1" smtClean="0">
                <a:latin typeface="Courier New" pitchFamily="49" charset="0"/>
                <a:sym typeface="Symbol" pitchFamily="18" charset="2"/>
              </a:rPr>
              <a:t> V</a:t>
            </a:r>
          </a:p>
          <a:p>
            <a:pPr>
              <a:buFont typeface="Times New Roman" pitchFamily="18" charset="0"/>
              <a:buNone/>
            </a:pPr>
            <a:r>
              <a:rPr lang="en-US" sz="1800" b="1" smtClean="0">
                <a:latin typeface="Courier New" pitchFamily="49" charset="0"/>
                <a:sym typeface="Symbol" pitchFamily="18" charset="2"/>
              </a:rPr>
              <a:t>     if (color[u] == WHITE)</a:t>
            </a:r>
          </a:p>
          <a:p>
            <a:pPr>
              <a:buFont typeface="Times New Roman" pitchFamily="18" charset="0"/>
              <a:buNone/>
            </a:pPr>
            <a:r>
              <a:rPr lang="en-US" sz="1800" b="1" smtClean="0">
                <a:latin typeface="Courier New" pitchFamily="49" charset="0"/>
                <a:sym typeface="Symbol" pitchFamily="18" charset="2"/>
              </a:rPr>
              <a:t>         DFS_Visit(u);</a:t>
            </a:r>
          </a:p>
          <a:p>
            <a:pPr>
              <a:buFont typeface="Times New Roman" pitchFamily="18" charset="0"/>
              <a:buNone/>
            </a:pPr>
            <a:r>
              <a:rPr lang="en-US" sz="1800" b="1" smtClean="0">
                <a:latin typeface="Courier New" pitchFamily="49" charset="0"/>
                <a:sym typeface="Symbol" pitchFamily="18" charset="2"/>
              </a:rPr>
              <a:t>}</a:t>
            </a:r>
            <a:endParaRPr lang="en-US" sz="1800" b="1" smtClean="0">
              <a:latin typeface="Courier New" pitchFamily="49" charset="0"/>
            </a:endParaRPr>
          </a:p>
        </p:txBody>
      </p:sp>
      <p:sp>
        <p:nvSpPr>
          <p:cNvPr id="1202180" name="Rectangle 4"/>
          <p:cNvSpPr>
            <a:spLocks noGrp="1" noChangeArrowheads="1"/>
          </p:cNvSpPr>
          <p:nvPr>
            <p:ph type="body" sz="half" idx="2"/>
          </p:nvPr>
        </p:nvSpPr>
        <p:spPr/>
        <p:txBody>
          <a:bodyPr/>
          <a:lstStyle/>
          <a:p>
            <a:pPr>
              <a:buFont typeface="Times New Roman" pitchFamily="18" charset="0"/>
              <a:buNone/>
            </a:pPr>
            <a:r>
              <a:rPr lang="en-US" sz="1800" b="1" smtClean="0">
                <a:latin typeface="Courier New" pitchFamily="49" charset="0"/>
              </a:rPr>
              <a:t>DFS_Visit(u)</a:t>
            </a:r>
          </a:p>
          <a:p>
            <a:pPr>
              <a:buFont typeface="Times New Roman" pitchFamily="18" charset="0"/>
              <a:buNone/>
            </a:pPr>
            <a:r>
              <a:rPr lang="en-US" sz="1800" b="1" smtClean="0">
                <a:latin typeface="Courier New" pitchFamily="49" charset="0"/>
              </a:rPr>
              <a:t>{</a:t>
            </a:r>
          </a:p>
          <a:p>
            <a:pPr>
              <a:buFont typeface="Times New Roman" pitchFamily="18" charset="0"/>
              <a:buNone/>
            </a:pPr>
            <a:r>
              <a:rPr lang="en-US" sz="1800" b="1" smtClean="0">
                <a:latin typeface="Courier New" pitchFamily="49" charset="0"/>
              </a:rPr>
              <a:t>   color[u] = GREY;</a:t>
            </a:r>
          </a:p>
          <a:p>
            <a:pPr>
              <a:buFont typeface="Times New Roman" pitchFamily="18" charset="0"/>
              <a:buNone/>
            </a:pPr>
            <a:r>
              <a:rPr lang="en-US" sz="1800" b="1" smtClean="0">
                <a:latin typeface="Courier New" pitchFamily="49" charset="0"/>
              </a:rPr>
              <a:t>   time = time+1;</a:t>
            </a:r>
          </a:p>
          <a:p>
            <a:pPr>
              <a:buFont typeface="Times New Roman" pitchFamily="18" charset="0"/>
              <a:buNone/>
            </a:pPr>
            <a:r>
              <a:rPr lang="en-US" sz="1800" b="1" smtClean="0">
                <a:latin typeface="Courier New" pitchFamily="49" charset="0"/>
              </a:rPr>
              <a:t>   d[u] = time;</a:t>
            </a:r>
          </a:p>
          <a:p>
            <a:pPr>
              <a:buFont typeface="Times New Roman" pitchFamily="18" charset="0"/>
              <a:buNone/>
            </a:pPr>
            <a:r>
              <a:rPr lang="en-US" sz="1800" b="1" smtClean="0">
                <a:latin typeface="Courier New" pitchFamily="49" charset="0"/>
              </a:rPr>
              <a:t>   for each v </a:t>
            </a:r>
            <a:r>
              <a:rPr lang="en-US" sz="1800" b="1" smtClean="0">
                <a:latin typeface="Courier New" pitchFamily="49" charset="0"/>
                <a:sym typeface="Symbol" pitchFamily="18" charset="2"/>
              </a:rPr>
              <a:t> Adj[u]</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if(color[v] == WHITE){</a:t>
            </a:r>
          </a:p>
          <a:p>
            <a:pPr>
              <a:buFont typeface="Times New Roman" pitchFamily="18" charset="0"/>
              <a:buNone/>
            </a:pPr>
            <a:r>
              <a:rPr lang="en-US" sz="1800" b="1" smtClean="0">
                <a:latin typeface="Courier New" pitchFamily="49" charset="0"/>
                <a:sym typeface="Symbol" pitchFamily="18" charset="2"/>
              </a:rPr>
              <a:t>		  prev[v]=u;</a:t>
            </a:r>
          </a:p>
          <a:p>
            <a:pPr>
              <a:buFont typeface="Times New Roman" pitchFamily="18" charset="0"/>
              <a:buNone/>
            </a:pPr>
            <a:r>
              <a:rPr lang="en-US" sz="1800" b="1" smtClean="0">
                <a:latin typeface="Courier New" pitchFamily="49" charset="0"/>
                <a:sym typeface="Symbol" pitchFamily="18" charset="2"/>
              </a:rPr>
              <a:t>         DFS_Visit(v);}</a:t>
            </a:r>
          </a:p>
          <a:p>
            <a:pPr>
              <a:buFont typeface="Times New Roman" pitchFamily="18" charset="0"/>
              <a:buNone/>
            </a:pPr>
            <a:r>
              <a:rPr lang="en-US" sz="1800" b="1" smtClean="0">
                <a:latin typeface="Courier New" pitchFamily="49" charset="0"/>
                <a:sym typeface="Symbol" pitchFamily="18" charset="2"/>
              </a:rPr>
              <a:t> 	}</a:t>
            </a:r>
          </a:p>
          <a:p>
            <a:pPr>
              <a:buFont typeface="Times New Roman" pitchFamily="18" charset="0"/>
              <a:buNone/>
            </a:pPr>
            <a:r>
              <a:rPr lang="en-US" sz="1800" b="1" smtClean="0">
                <a:latin typeface="Courier New" pitchFamily="49" charset="0"/>
                <a:sym typeface="Symbol" pitchFamily="18" charset="2"/>
              </a:rPr>
              <a:t>   color[u] = BLACK;</a:t>
            </a:r>
          </a:p>
          <a:p>
            <a:pPr>
              <a:buFont typeface="Times New Roman" pitchFamily="18" charset="0"/>
              <a:buNone/>
            </a:pPr>
            <a:r>
              <a:rPr lang="en-US" sz="1800" b="1" smtClean="0">
                <a:latin typeface="Courier New" pitchFamily="49" charset="0"/>
                <a:sym typeface="Symbol" pitchFamily="18" charset="2"/>
              </a:rPr>
              <a:t>   time = time+1;</a:t>
            </a:r>
          </a:p>
          <a:p>
            <a:pPr>
              <a:buFont typeface="Times New Roman" pitchFamily="18" charset="0"/>
              <a:buNone/>
            </a:pPr>
            <a:r>
              <a:rPr lang="en-US" sz="1800" b="1" smtClean="0">
                <a:latin typeface="Courier New" pitchFamily="49" charset="0"/>
                <a:sym typeface="Symbol" pitchFamily="18" charset="2"/>
              </a:rPr>
              <a:t>   f[u] = time;</a:t>
            </a:r>
          </a:p>
          <a:p>
            <a:pPr>
              <a:buFont typeface="Times New Roman" pitchFamily="18" charset="0"/>
              <a:buNone/>
            </a:pPr>
            <a:r>
              <a:rPr lang="en-US" sz="1800" b="1" smtClean="0">
                <a:latin typeface="Courier New" pitchFamily="49" charset="0"/>
                <a:sym typeface="Symbol" pitchFamily="18" charset="2"/>
              </a:rPr>
              <a:t>}</a:t>
            </a:r>
          </a:p>
        </p:txBody>
      </p:sp>
      <p:sp>
        <p:nvSpPr>
          <p:cNvPr id="10246"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0247" name="Rectangle 6"/>
          <p:cNvSpPr>
            <a:spLocks noChangeArrowheads="1"/>
          </p:cNvSpPr>
          <p:nvPr/>
        </p:nvSpPr>
        <p:spPr bwMode="auto">
          <a:xfrm>
            <a:off x="762000" y="2514600"/>
            <a:ext cx="3733800" cy="2667000"/>
          </a:xfrm>
          <a:prstGeom prst="rect">
            <a:avLst/>
          </a:prstGeom>
          <a:solidFill>
            <a:srgbClr val="0070C0">
              <a:alpha val="29019"/>
            </a:srgbClr>
          </a:solidFill>
          <a:ln w="38100" algn="ctr">
            <a:noFill/>
            <a:round/>
            <a:headEnd/>
            <a:tailEnd type="triangle" w="med" len="med"/>
          </a:ln>
        </p:spPr>
        <p:txBody>
          <a:bodyPr/>
          <a:lstStyle/>
          <a:p>
            <a:pPr algn="r"/>
            <a:r>
              <a:rPr lang="en-US" sz="1800" b="1" u="sng">
                <a:solidFill>
                  <a:srgbClr val="FF0000"/>
                </a:solidFill>
              </a:rPr>
              <a:t>Initialize</a:t>
            </a:r>
            <a:endParaRPr lang="en-US" sz="1200" b="1" u="sng">
              <a:solidFill>
                <a:srgbClr val="FF0000"/>
              </a:solidFill>
            </a:endParaRPr>
          </a:p>
        </p:txBody>
      </p:sp>
      <p:sp>
        <p:nvSpPr>
          <p:cNvPr id="10248"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2179">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21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217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2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21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21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21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21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02180">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218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02180">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0218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02180">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02180">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02180">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02180">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02180">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02180">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02180">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02180">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02180">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202180">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0218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lnDef>
  </a:objectDefaults>
  <a:extraClrSchemeLst>
    <a:extraClrScheme>
      <a:clrScheme name="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Algorithms</Template>
  <TotalTime>32116</TotalTime>
  <Words>3271</Words>
  <Application>Microsoft PowerPoint</Application>
  <PresentationFormat>On-screen Show (4:3)</PresentationFormat>
  <Paragraphs>952</Paragraphs>
  <Slides>54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Times New Roman</vt:lpstr>
      <vt:lpstr>Wingdings</vt:lpstr>
      <vt:lpstr>Courier New</vt:lpstr>
      <vt:lpstr>Symbol</vt:lpstr>
      <vt:lpstr>Monotype Sorts</vt:lpstr>
      <vt:lpstr>Comic Sans MS</vt:lpstr>
      <vt:lpstr>computer-bunny.blue</vt:lpstr>
      <vt:lpstr>CSE 245</vt:lpstr>
      <vt:lpstr>Last Class’s Topic</vt:lpstr>
      <vt:lpstr>Breadth-First Search: The Code</vt:lpstr>
      <vt:lpstr>Breadth-First Search: Print Path</vt:lpstr>
      <vt:lpstr>BFS – Questions</vt:lpstr>
      <vt:lpstr>Depth-First Search</vt:lpstr>
      <vt:lpstr>Depth-First Search</vt:lpstr>
      <vt:lpstr>DFS Additional Data Structures</vt:lpstr>
      <vt:lpstr>Depth-First Search: The Code</vt:lpstr>
      <vt:lpstr>Depth-First Search: The Code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Depth-First Search: The Code</vt:lpstr>
      <vt:lpstr>Depth-First Search: The Code</vt:lpstr>
      <vt:lpstr>Depth-First Search: The Code</vt:lpstr>
      <vt:lpstr>Depth-First Search: The Code</vt:lpstr>
      <vt:lpstr>Depth-First Sort Analysis</vt:lpstr>
      <vt:lpstr>DFS: Kinds of edges</vt:lpstr>
      <vt:lpstr>DFS Example</vt:lpstr>
      <vt:lpstr>DFS: Kinds of edges</vt:lpstr>
      <vt:lpstr>DFS Example</vt:lpstr>
      <vt:lpstr>DFS: Kinds of edges</vt:lpstr>
      <vt:lpstr>DFS Example</vt:lpstr>
      <vt:lpstr>DFS: Kinds of edges</vt:lpstr>
      <vt:lpstr>DFS Example</vt:lpstr>
      <vt:lpstr>DFS: Kinds of edges</vt:lpstr>
      <vt:lpstr>More about the edges</vt:lpstr>
      <vt:lpstr>Depth-First Search - Timestamps</vt:lpstr>
      <vt:lpstr>Depth-First Search - Timestamps</vt:lpstr>
      <vt:lpstr>Depth-First Search: Detect Edge</vt:lpstr>
      <vt:lpstr>DFS: Kinds Of Edges</vt:lpstr>
      <vt:lpstr>DFS: Kinds Of Edges</vt:lpstr>
      <vt:lpstr>DFS And Graph Cycles</vt:lpstr>
      <vt:lpstr>DFS And Cycles</vt:lpstr>
      <vt:lpstr>DFS And Cycles</vt:lpstr>
      <vt:lpstr>DFS And Cycles</vt:lpstr>
      <vt:lpstr>DFS And Cycles</vt:lpstr>
      <vt:lpstr>DFS And Cycles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DFS</dc:title>
  <dc:subject>CSE - 304: Design and Analysis of Algorithms</dc:subject>
  <dc:creator>Syed Monowar Hossain</dc:creator>
  <cp:lastModifiedBy>Shamsujjoha</cp:lastModifiedBy>
  <cp:revision>291</cp:revision>
  <cp:lastPrinted>1998-11-03T18:33:01Z</cp:lastPrinted>
  <dcterms:created xsi:type="dcterms:W3CDTF">1998-11-02T19:17:54Z</dcterms:created>
  <dcterms:modified xsi:type="dcterms:W3CDTF">2015-01-19T15:59:38Z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95</vt:i4>
  </property>
  <property fmtid="{D5CDD505-2E9C-101B-9397-08002B2CF9AE}" pid="5" name="ScreenSize">
    <vt:i4>3</vt:i4>
  </property>
  <property fmtid="{D5CDD505-2E9C-101B-9397-08002B2CF9AE}" pid="6" name="ScreenUsage">
    <vt:i4>2</vt:i4>
  </property>
  <property fmtid="{D5CDD505-2E9C-101B-9397-08002B2CF9AE}" pid="7" name="MailAddress">
    <vt:lpwstr>luebke@cs.virginia.edu</vt:lpwstr>
  </property>
  <property fmtid="{D5CDD505-2E9C-101B-9397-08002B2CF9AE}" pid="8" name="HomePage">
    <vt:lpwstr>http://www.cs.virginia.edu/~luebke</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F:\public_html\cs332</vt:lpwstr>
  </property>
</Properties>
</file>