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473" r:id="rId2"/>
    <p:sldId id="854" r:id="rId3"/>
    <p:sldId id="855" r:id="rId4"/>
    <p:sldId id="856" r:id="rId5"/>
    <p:sldId id="857" r:id="rId6"/>
    <p:sldId id="858" r:id="rId7"/>
    <p:sldId id="859" r:id="rId8"/>
    <p:sldId id="860" r:id="rId9"/>
    <p:sldId id="861" r:id="rId10"/>
    <p:sldId id="862" r:id="rId11"/>
    <p:sldId id="863" r:id="rId12"/>
    <p:sldId id="867" r:id="rId13"/>
    <p:sldId id="871" r:id="rId14"/>
    <p:sldId id="872" r:id="rId15"/>
    <p:sldId id="868" r:id="rId16"/>
    <p:sldId id="873" r:id="rId17"/>
    <p:sldId id="874" r:id="rId18"/>
    <p:sldId id="870" r:id="rId19"/>
    <p:sldId id="875" r:id="rId20"/>
    <p:sldId id="876" r:id="rId21"/>
    <p:sldId id="878" r:id="rId22"/>
    <p:sldId id="877" r:id="rId23"/>
    <p:sldId id="879" r:id="rId24"/>
    <p:sldId id="883" r:id="rId25"/>
    <p:sldId id="881" r:id="rId26"/>
    <p:sldId id="880" r:id="rId27"/>
    <p:sldId id="882" r:id="rId28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8080"/>
    <a:srgbClr val="CC0000"/>
    <a:srgbClr val="006699"/>
    <a:srgbClr val="0066FF"/>
    <a:srgbClr val="DD0111"/>
    <a:srgbClr val="990033"/>
    <a:srgbClr val="EAEAEA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0675" autoAdjust="0"/>
    <p:restoredTop sz="94660"/>
  </p:normalViewPr>
  <p:slideViewPr>
    <p:cSldViewPr snapToGrid="0">
      <p:cViewPr>
        <p:scale>
          <a:sx n="100" d="100"/>
          <a:sy n="100" d="100"/>
        </p:scale>
        <p:origin x="-198" y="-2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546" tIns="46773" rIns="93546" bIns="46773" numCol="1" anchor="t" anchorCtr="0" compatLnSpc="1">
            <a:prstTxWarp prst="textNoShape">
              <a:avLst/>
            </a:prstTxWarp>
          </a:bodyPr>
          <a:lstStyle>
            <a:lvl1pPr defTabSz="935038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78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925" y="0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546" tIns="46773" rIns="93546" bIns="46773" numCol="1" anchor="t" anchorCtr="0" compatLnSpc="1">
            <a:prstTxWarp prst="textNoShape">
              <a:avLst/>
            </a:prstTxWarp>
          </a:bodyPr>
          <a:lstStyle>
            <a:lvl1pPr algn="r" defTabSz="935038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78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546" tIns="46773" rIns="93546" bIns="46773" numCol="1" anchor="b" anchorCtr="0" compatLnSpc="1">
            <a:prstTxWarp prst="textNoShape">
              <a:avLst/>
            </a:prstTxWarp>
          </a:bodyPr>
          <a:lstStyle>
            <a:lvl1pPr defTabSz="935038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78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831263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546" tIns="46773" rIns="93546" bIns="46773" numCol="1" anchor="b" anchorCtr="0" compatLnSpc="1">
            <a:prstTxWarp prst="textNoShape">
              <a:avLst/>
            </a:prstTxWarp>
          </a:bodyPr>
          <a:lstStyle>
            <a:lvl1pPr algn="r" defTabSz="935038">
              <a:defRPr sz="1200">
                <a:latin typeface="Arial" charset="0"/>
              </a:defRPr>
            </a:lvl1pPr>
          </a:lstStyle>
          <a:p>
            <a:pPr>
              <a:defRPr/>
            </a:pPr>
            <a:fld id="{F6CD016A-04DE-4E63-B2C1-1C74D4C79A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546" tIns="46773" rIns="93546" bIns="46773" numCol="1" anchor="t" anchorCtr="0" compatLnSpc="1">
            <a:prstTxWarp prst="textNoShape">
              <a:avLst/>
            </a:prstTxWarp>
          </a:bodyPr>
          <a:lstStyle>
            <a:lvl1pPr defTabSz="935038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925" y="0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546" tIns="46773" rIns="93546" bIns="46773" numCol="1" anchor="t" anchorCtr="0" compatLnSpc="1">
            <a:prstTxWarp prst="textNoShape">
              <a:avLst/>
            </a:prstTxWarp>
          </a:bodyPr>
          <a:lstStyle>
            <a:lvl1pPr algn="r" defTabSz="935038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2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81100" y="698500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546" tIns="46773" rIns="93546" bIns="4677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546" tIns="46773" rIns="93546" bIns="46773" numCol="1" anchor="b" anchorCtr="0" compatLnSpc="1">
            <a:prstTxWarp prst="textNoShape">
              <a:avLst/>
            </a:prstTxWarp>
          </a:bodyPr>
          <a:lstStyle>
            <a:lvl1pPr defTabSz="935038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925" y="8831263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546" tIns="46773" rIns="93546" bIns="46773" numCol="1" anchor="b" anchorCtr="0" compatLnSpc="1">
            <a:prstTxWarp prst="textNoShape">
              <a:avLst/>
            </a:prstTxWarp>
          </a:bodyPr>
          <a:lstStyle>
            <a:lvl1pPr algn="r" defTabSz="935038">
              <a:defRPr sz="1200">
                <a:latin typeface="Arial" charset="0"/>
              </a:defRPr>
            </a:lvl1pPr>
          </a:lstStyle>
          <a:p>
            <a:pPr>
              <a:defRPr/>
            </a:pPr>
            <a:fld id="{190B64FE-FDBF-4DB8-8E12-C017C1E16A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 userDrawn="1"/>
        </p:nvSpPr>
        <p:spPr bwMode="auto">
          <a:xfrm>
            <a:off x="327025" y="3671888"/>
            <a:ext cx="8237538" cy="17621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1"/>
              </a:gs>
              <a:gs pos="50000">
                <a:schemeClr val="tx2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477/677 - Lecture 19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7A15C4-E8C0-4788-AF2B-D8D1EE4FCE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477/677 - Lecture 19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DBA37E-4A36-4F2E-9BEC-EEE9B76EA2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21450" y="100013"/>
            <a:ext cx="2058988" cy="6191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1313" y="100013"/>
            <a:ext cx="6027737" cy="6191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477/677 - Lecture 19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2D74D1-BFB4-4C6F-BE09-65C97C0436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13" y="100013"/>
            <a:ext cx="8229600" cy="9064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50838" y="1214438"/>
            <a:ext cx="4038600" cy="5076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41838" y="1214438"/>
            <a:ext cx="4038600" cy="5076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477/677 - Lecture 19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26BCD0-EED7-481F-ABCF-29ACEF18A7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477/677 - Lecture 19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28E503-8672-4570-B98C-782C828E28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477/677 - Lecture 19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DFC87E-CCBF-436D-99C4-26D82EC201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0838" y="1214438"/>
            <a:ext cx="4038600" cy="5076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41838" y="1214438"/>
            <a:ext cx="4038600" cy="5076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477/677 - Lecture 19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930124-EA78-4683-9538-E996C37672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477/677 - Lecture 19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27F30E-3AF2-4D87-8BF4-FD6C430B96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477/677 - Lecture 19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72C012-96B6-45D5-BBAC-9265724E86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477/677 - Lecture 19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57FD82-44D5-4163-A984-FC57205440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477/677 - Lecture 19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E36BFE-868F-4359-93B4-0767AE13AF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477/677 - Lecture 19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6411A3-065F-4598-A6B7-BB003F1DC5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1313" y="100013"/>
            <a:ext cx="8229600" cy="906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0838" y="1214438"/>
            <a:ext cx="8229600" cy="507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97625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97625"/>
            <a:ext cx="2895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CS 477/677 - Lecture 19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97625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>
              <a:defRPr/>
            </a:pPr>
            <a:fld id="{8F23C233-5D2F-4AD9-8044-4101DEA76A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5" name="AutoShape 11"/>
          <p:cNvSpPr>
            <a:spLocks noChangeArrowheads="1"/>
          </p:cNvSpPr>
          <p:nvPr userDrawn="1"/>
        </p:nvSpPr>
        <p:spPr bwMode="auto">
          <a:xfrm>
            <a:off x="327025" y="989013"/>
            <a:ext cx="8237538" cy="17621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1"/>
              </a:gs>
              <a:gs pos="50000">
                <a:schemeClr val="tx2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accent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nuxdevcenter.com/pub/a/linux/2004/05/06/graphviz_dot.html" TargetMode="External"/><Relationship Id="rId2" Type="http://schemas.openxmlformats.org/officeDocument/2006/relationships/hyperlink" Target="http://nwb.cns.iu.edu/index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cytoscape.org/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371600"/>
            <a:ext cx="7772400" cy="2228850"/>
          </a:xfrm>
        </p:spPr>
        <p:txBody>
          <a:bodyPr/>
          <a:lstStyle/>
          <a:p>
            <a:pPr eaLnBrk="1" hangingPunct="1"/>
            <a:r>
              <a:rPr lang="en-US" dirty="0" smtClean="0"/>
              <a:t>CSE </a:t>
            </a:r>
            <a:r>
              <a:rPr lang="en-US" dirty="0" smtClean="0"/>
              <a:t>245: Algorithms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Lecture </a:t>
            </a:r>
            <a:r>
              <a:rPr lang="en-US" dirty="0" smtClean="0"/>
              <a:t>4</a:t>
            </a:r>
            <a:endParaRPr lang="en-US" dirty="0" smtClean="0"/>
          </a:p>
          <a:p>
            <a:pPr eaLnBrk="1" hangingPunct="1"/>
            <a:r>
              <a:rPr lang="en-US" dirty="0" smtClean="0"/>
              <a:t>DFS (Revisited) &amp; Topological Sort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02A7954-82E1-4D86-95A2-D251DDEF0EB9}" type="slidenum">
              <a:rPr lang="en-US" smtClean="0">
                <a:latin typeface="Arial" pitchFamily="34" charset="0"/>
              </a:rPr>
              <a:pPr/>
              <a:t>10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Properties of DFS</a:t>
            </a:r>
          </a:p>
        </p:txBody>
      </p:sp>
      <p:sp>
        <p:nvSpPr>
          <p:cNvPr id="71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1219200"/>
            <a:ext cx="6469062" cy="5457825"/>
          </a:xfrm>
        </p:spPr>
        <p:txBody>
          <a:bodyPr/>
          <a:lstStyle/>
          <a:p>
            <a:pPr marL="457200" indent="-457200" eaLnBrk="1" hangingPunct="1">
              <a:lnSpc>
                <a:spcPct val="150000"/>
              </a:lnSpc>
            </a:pPr>
            <a:r>
              <a:rPr lang="en-US" smtClean="0">
                <a:latin typeface="Comic Sans MS" pitchFamily="66" charset="0"/>
                <a:sym typeface="Symbol" pitchFamily="18" charset="2"/>
              </a:rPr>
              <a:t>u = prev[v] </a:t>
            </a:r>
            <a:r>
              <a:rPr lang="en-US" smtClean="0">
                <a:sym typeface="Symbol" pitchFamily="18" charset="2"/>
              </a:rPr>
              <a:t> DFS-VISIT(</a:t>
            </a:r>
            <a:r>
              <a:rPr lang="en-US" smtClean="0">
                <a:latin typeface="Comic Sans MS" pitchFamily="66" charset="0"/>
                <a:sym typeface="Symbol" pitchFamily="18" charset="2"/>
              </a:rPr>
              <a:t>v</a:t>
            </a:r>
            <a:r>
              <a:rPr lang="en-US" smtClean="0">
                <a:sym typeface="Symbol" pitchFamily="18" charset="2"/>
              </a:rPr>
              <a:t>) was called during a search of </a:t>
            </a:r>
            <a:r>
              <a:rPr lang="en-US" smtClean="0">
                <a:latin typeface="Comic Sans MS" pitchFamily="66" charset="0"/>
                <a:sym typeface="Symbol" pitchFamily="18" charset="2"/>
              </a:rPr>
              <a:t>u</a:t>
            </a:r>
            <a:r>
              <a:rPr lang="en-US" smtClean="0">
                <a:sym typeface="Symbol" pitchFamily="18" charset="2"/>
              </a:rPr>
              <a:t>’s adjacency list</a:t>
            </a:r>
          </a:p>
          <a:p>
            <a:pPr marL="457200" indent="-457200" eaLnBrk="1" hangingPunct="1">
              <a:lnSpc>
                <a:spcPct val="150000"/>
              </a:lnSpc>
            </a:pPr>
            <a:endParaRPr lang="en-US" smtClean="0">
              <a:sym typeface="Symbol" pitchFamily="18" charset="2"/>
            </a:endParaRPr>
          </a:p>
          <a:p>
            <a:pPr marL="457200" indent="-457200" eaLnBrk="1" hangingPunct="1">
              <a:lnSpc>
                <a:spcPct val="150000"/>
              </a:lnSpc>
            </a:pPr>
            <a:r>
              <a:rPr lang="en-US" smtClean="0"/>
              <a:t>Vertex </a:t>
            </a:r>
            <a:r>
              <a:rPr lang="en-US" smtClean="0">
                <a:latin typeface="Comic Sans MS" pitchFamily="66" charset="0"/>
              </a:rPr>
              <a:t>v</a:t>
            </a:r>
            <a:r>
              <a:rPr lang="en-US" smtClean="0"/>
              <a:t> is a descendant of vertex </a:t>
            </a:r>
            <a:r>
              <a:rPr lang="en-US" smtClean="0">
                <a:latin typeface="Comic Sans MS" pitchFamily="66" charset="0"/>
              </a:rPr>
              <a:t>u</a:t>
            </a:r>
            <a:r>
              <a:rPr lang="en-US" smtClean="0"/>
              <a:t> in the depth first forest </a:t>
            </a:r>
            <a:r>
              <a:rPr lang="en-US" smtClean="0">
                <a:sym typeface="Symbol" pitchFamily="18" charset="2"/>
              </a:rPr>
              <a:t> </a:t>
            </a:r>
            <a:r>
              <a:rPr lang="en-US" smtClean="0">
                <a:latin typeface="Comic Sans MS" pitchFamily="66" charset="0"/>
                <a:sym typeface="Symbol" pitchFamily="18" charset="2"/>
              </a:rPr>
              <a:t>v</a:t>
            </a:r>
            <a:r>
              <a:rPr lang="en-US" smtClean="0">
                <a:sym typeface="Symbol" pitchFamily="18" charset="2"/>
              </a:rPr>
              <a:t> is discovered during the time in which </a:t>
            </a:r>
            <a:r>
              <a:rPr lang="en-US" smtClean="0">
                <a:latin typeface="Comic Sans MS" pitchFamily="66" charset="0"/>
                <a:sym typeface="Symbol" pitchFamily="18" charset="2"/>
              </a:rPr>
              <a:t>u</a:t>
            </a:r>
            <a:r>
              <a:rPr lang="en-US" smtClean="0">
                <a:sym typeface="Symbol" pitchFamily="18" charset="2"/>
              </a:rPr>
              <a:t> is gray</a:t>
            </a:r>
          </a:p>
        </p:txBody>
      </p:sp>
      <p:grpSp>
        <p:nvGrpSpPr>
          <p:cNvPr id="12293" name="Group 4"/>
          <p:cNvGrpSpPr>
            <a:grpSpLocks/>
          </p:cNvGrpSpPr>
          <p:nvPr/>
        </p:nvGrpSpPr>
        <p:grpSpPr bwMode="auto">
          <a:xfrm>
            <a:off x="6746875" y="2519363"/>
            <a:ext cx="2160588" cy="1631950"/>
            <a:chOff x="4125" y="774"/>
            <a:chExt cx="1361" cy="1028"/>
          </a:xfrm>
        </p:grpSpPr>
        <p:sp>
          <p:nvSpPr>
            <p:cNvPr id="12294" name="Oval 5"/>
            <p:cNvSpPr>
              <a:spLocks noChangeArrowheads="1"/>
            </p:cNvSpPr>
            <p:nvPr/>
          </p:nvSpPr>
          <p:spPr bwMode="auto">
            <a:xfrm>
              <a:off x="4125" y="979"/>
              <a:ext cx="321" cy="226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>
                  <a:sym typeface="Symbol" pitchFamily="18" charset="2"/>
                </a:rPr>
                <a:t>1/  </a:t>
              </a:r>
            </a:p>
          </p:txBody>
        </p:sp>
        <p:sp>
          <p:nvSpPr>
            <p:cNvPr id="12295" name="Oval 6"/>
            <p:cNvSpPr>
              <a:spLocks noChangeArrowheads="1"/>
            </p:cNvSpPr>
            <p:nvPr/>
          </p:nvSpPr>
          <p:spPr bwMode="auto">
            <a:xfrm>
              <a:off x="4597" y="979"/>
              <a:ext cx="321" cy="226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>
                  <a:sym typeface="Symbol" pitchFamily="18" charset="2"/>
                </a:rPr>
                <a:t>2/   </a:t>
              </a:r>
            </a:p>
          </p:txBody>
        </p:sp>
        <p:sp>
          <p:nvSpPr>
            <p:cNvPr id="12296" name="Oval 7"/>
            <p:cNvSpPr>
              <a:spLocks noChangeArrowheads="1"/>
            </p:cNvSpPr>
            <p:nvPr/>
          </p:nvSpPr>
          <p:spPr bwMode="auto">
            <a:xfrm>
              <a:off x="5033" y="979"/>
              <a:ext cx="321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sym typeface="Symbol" pitchFamily="18" charset="2"/>
              </a:endParaRPr>
            </a:p>
          </p:txBody>
        </p:sp>
        <p:sp>
          <p:nvSpPr>
            <p:cNvPr id="12297" name="Oval 8"/>
            <p:cNvSpPr>
              <a:spLocks noChangeArrowheads="1"/>
            </p:cNvSpPr>
            <p:nvPr/>
          </p:nvSpPr>
          <p:spPr bwMode="auto">
            <a:xfrm>
              <a:off x="4125" y="1375"/>
              <a:ext cx="321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sym typeface="Symbol" pitchFamily="18" charset="2"/>
              </a:endParaRPr>
            </a:p>
          </p:txBody>
        </p:sp>
        <p:sp>
          <p:nvSpPr>
            <p:cNvPr id="12298" name="Oval 9"/>
            <p:cNvSpPr>
              <a:spLocks noChangeArrowheads="1"/>
            </p:cNvSpPr>
            <p:nvPr/>
          </p:nvSpPr>
          <p:spPr bwMode="auto">
            <a:xfrm>
              <a:off x="4597" y="1375"/>
              <a:ext cx="321" cy="226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>
                  <a:sym typeface="Symbol" pitchFamily="18" charset="2"/>
                </a:rPr>
                <a:t>3/  </a:t>
              </a:r>
            </a:p>
          </p:txBody>
        </p:sp>
        <p:sp>
          <p:nvSpPr>
            <p:cNvPr id="12299" name="Oval 10"/>
            <p:cNvSpPr>
              <a:spLocks noChangeArrowheads="1"/>
            </p:cNvSpPr>
            <p:nvPr/>
          </p:nvSpPr>
          <p:spPr bwMode="auto">
            <a:xfrm>
              <a:off x="5033" y="1375"/>
              <a:ext cx="321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sym typeface="Symbol" pitchFamily="18" charset="2"/>
              </a:endParaRPr>
            </a:p>
          </p:txBody>
        </p:sp>
        <p:sp>
          <p:nvSpPr>
            <p:cNvPr id="12300" name="Text Box 11"/>
            <p:cNvSpPr txBox="1">
              <a:spLocks noChangeArrowheads="1"/>
            </p:cNvSpPr>
            <p:nvPr/>
          </p:nvSpPr>
          <p:spPr bwMode="auto">
            <a:xfrm>
              <a:off x="4150" y="774"/>
              <a:ext cx="18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>
                  <a:latin typeface="Monotype Corsiva" pitchFamily="66" charset="0"/>
                </a:rPr>
                <a:t>u</a:t>
              </a:r>
            </a:p>
          </p:txBody>
        </p:sp>
        <p:sp>
          <p:nvSpPr>
            <p:cNvPr id="12301" name="Text Box 12"/>
            <p:cNvSpPr txBox="1">
              <a:spLocks noChangeArrowheads="1"/>
            </p:cNvSpPr>
            <p:nvPr/>
          </p:nvSpPr>
          <p:spPr bwMode="auto">
            <a:xfrm>
              <a:off x="4634" y="781"/>
              <a:ext cx="17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>
                  <a:latin typeface="Monotype Corsiva" pitchFamily="66" charset="0"/>
                </a:rPr>
                <a:t>v</a:t>
              </a:r>
            </a:p>
          </p:txBody>
        </p:sp>
        <p:sp>
          <p:nvSpPr>
            <p:cNvPr id="12302" name="Text Box 13"/>
            <p:cNvSpPr txBox="1">
              <a:spLocks noChangeArrowheads="1"/>
            </p:cNvSpPr>
            <p:nvPr/>
          </p:nvSpPr>
          <p:spPr bwMode="auto">
            <a:xfrm>
              <a:off x="5043" y="781"/>
              <a:ext cx="21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>
                  <a:latin typeface="Monotype Corsiva" pitchFamily="66" charset="0"/>
                </a:rPr>
                <a:t>w</a:t>
              </a:r>
            </a:p>
          </p:txBody>
        </p:sp>
        <p:sp>
          <p:nvSpPr>
            <p:cNvPr id="12303" name="Text Box 14"/>
            <p:cNvSpPr txBox="1">
              <a:spLocks noChangeArrowheads="1"/>
            </p:cNvSpPr>
            <p:nvPr/>
          </p:nvSpPr>
          <p:spPr bwMode="auto">
            <a:xfrm>
              <a:off x="4136" y="1571"/>
              <a:ext cx="1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>
                  <a:latin typeface="Monotype Corsiva" pitchFamily="66" charset="0"/>
                </a:rPr>
                <a:t>x</a:t>
              </a:r>
            </a:p>
          </p:txBody>
        </p:sp>
        <p:sp>
          <p:nvSpPr>
            <p:cNvPr id="12304" name="Text Box 15"/>
            <p:cNvSpPr txBox="1">
              <a:spLocks noChangeArrowheads="1"/>
            </p:cNvSpPr>
            <p:nvPr/>
          </p:nvSpPr>
          <p:spPr bwMode="auto">
            <a:xfrm>
              <a:off x="4615" y="1571"/>
              <a:ext cx="17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>
                  <a:latin typeface="Monotype Corsiva" pitchFamily="66" charset="0"/>
                </a:rPr>
                <a:t>y</a:t>
              </a:r>
            </a:p>
          </p:txBody>
        </p:sp>
        <p:sp>
          <p:nvSpPr>
            <p:cNvPr id="12305" name="Line 16"/>
            <p:cNvSpPr>
              <a:spLocks noChangeShapeType="1"/>
            </p:cNvSpPr>
            <p:nvPr/>
          </p:nvSpPr>
          <p:spPr bwMode="auto">
            <a:xfrm flipH="1">
              <a:off x="4275" y="1202"/>
              <a:ext cx="5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06" name="Line 17"/>
            <p:cNvSpPr>
              <a:spLocks noChangeShapeType="1"/>
            </p:cNvSpPr>
            <p:nvPr/>
          </p:nvSpPr>
          <p:spPr bwMode="auto">
            <a:xfrm flipH="1">
              <a:off x="4750" y="1207"/>
              <a:ext cx="5" cy="186"/>
            </a:xfrm>
            <a:prstGeom prst="line">
              <a:avLst/>
            </a:prstGeom>
            <a:noFill/>
            <a:ln w="38100">
              <a:solidFill>
                <a:srgbClr val="80808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07" name="Line 18"/>
            <p:cNvSpPr>
              <a:spLocks noChangeShapeType="1"/>
            </p:cNvSpPr>
            <p:nvPr/>
          </p:nvSpPr>
          <p:spPr bwMode="auto">
            <a:xfrm flipH="1">
              <a:off x="5200" y="1202"/>
              <a:ext cx="5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08" name="Line 19"/>
            <p:cNvSpPr>
              <a:spLocks noChangeShapeType="1"/>
            </p:cNvSpPr>
            <p:nvPr/>
          </p:nvSpPr>
          <p:spPr bwMode="auto">
            <a:xfrm>
              <a:off x="4458" y="1089"/>
              <a:ext cx="135" cy="0"/>
            </a:xfrm>
            <a:prstGeom prst="line">
              <a:avLst/>
            </a:prstGeom>
            <a:noFill/>
            <a:ln w="38100">
              <a:solidFill>
                <a:srgbClr val="80808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09" name="Line 20"/>
            <p:cNvSpPr>
              <a:spLocks noChangeShapeType="1"/>
            </p:cNvSpPr>
            <p:nvPr/>
          </p:nvSpPr>
          <p:spPr bwMode="auto">
            <a:xfrm>
              <a:off x="4457" y="1496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10" name="Line 21"/>
            <p:cNvSpPr>
              <a:spLocks noChangeShapeType="1"/>
            </p:cNvSpPr>
            <p:nvPr/>
          </p:nvSpPr>
          <p:spPr bwMode="auto">
            <a:xfrm flipV="1">
              <a:off x="4845" y="1174"/>
              <a:ext cx="220" cy="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11" name="Text Box 22"/>
            <p:cNvSpPr txBox="1">
              <a:spLocks noChangeArrowheads="1"/>
            </p:cNvSpPr>
            <p:nvPr/>
          </p:nvSpPr>
          <p:spPr bwMode="auto">
            <a:xfrm>
              <a:off x="5054" y="1571"/>
              <a:ext cx="17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>
                  <a:latin typeface="Monotype Corsiva" pitchFamily="66" charset="0"/>
                </a:rPr>
                <a:t>z</a:t>
              </a:r>
            </a:p>
          </p:txBody>
        </p:sp>
        <p:sp>
          <p:nvSpPr>
            <p:cNvPr id="12312" name="Line 23"/>
            <p:cNvSpPr>
              <a:spLocks noChangeShapeType="1"/>
            </p:cNvSpPr>
            <p:nvPr/>
          </p:nvSpPr>
          <p:spPr bwMode="auto">
            <a:xfrm flipV="1">
              <a:off x="4419" y="1187"/>
              <a:ext cx="226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13" name="Freeform 24"/>
            <p:cNvSpPr>
              <a:spLocks/>
            </p:cNvSpPr>
            <p:nvPr/>
          </p:nvSpPr>
          <p:spPr bwMode="auto">
            <a:xfrm>
              <a:off x="5309" y="1339"/>
              <a:ext cx="177" cy="276"/>
            </a:xfrm>
            <a:custGeom>
              <a:avLst/>
              <a:gdLst>
                <a:gd name="T0" fmla="*/ 0 w 177"/>
                <a:gd name="T1" fmla="*/ 226 h 276"/>
                <a:gd name="T2" fmla="*/ 107 w 177"/>
                <a:gd name="T3" fmla="*/ 271 h 276"/>
                <a:gd name="T4" fmla="*/ 169 w 177"/>
                <a:gd name="T5" fmla="*/ 198 h 276"/>
                <a:gd name="T6" fmla="*/ 158 w 177"/>
                <a:gd name="T7" fmla="*/ 68 h 276"/>
                <a:gd name="T8" fmla="*/ 62 w 177"/>
                <a:gd name="T9" fmla="*/ 0 h 276"/>
                <a:gd name="T10" fmla="*/ 11 w 177"/>
                <a:gd name="T11" fmla="*/ 68 h 27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77"/>
                <a:gd name="T19" fmla="*/ 0 h 276"/>
                <a:gd name="T20" fmla="*/ 177 w 177"/>
                <a:gd name="T21" fmla="*/ 276 h 27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77" h="276">
                  <a:moveTo>
                    <a:pt x="0" y="226"/>
                  </a:moveTo>
                  <a:cubicBezTo>
                    <a:pt x="39" y="251"/>
                    <a:pt x="79" y="276"/>
                    <a:pt x="107" y="271"/>
                  </a:cubicBezTo>
                  <a:cubicBezTo>
                    <a:pt x="135" y="266"/>
                    <a:pt x="161" y="232"/>
                    <a:pt x="169" y="198"/>
                  </a:cubicBezTo>
                  <a:cubicBezTo>
                    <a:pt x="177" y="164"/>
                    <a:pt x="176" y="101"/>
                    <a:pt x="158" y="68"/>
                  </a:cubicBezTo>
                  <a:cubicBezTo>
                    <a:pt x="140" y="35"/>
                    <a:pt x="86" y="0"/>
                    <a:pt x="62" y="0"/>
                  </a:cubicBezTo>
                  <a:cubicBezTo>
                    <a:pt x="38" y="0"/>
                    <a:pt x="24" y="34"/>
                    <a:pt x="11" y="6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CED6EF6-E6F1-445E-BD5C-C82DBF72F205}" type="slidenum">
              <a:rPr lang="en-US" smtClean="0">
                <a:latin typeface="Arial" pitchFamily="34" charset="0"/>
              </a:rPr>
              <a:pPr/>
              <a:t>11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13315" name="Line 2"/>
          <p:cNvSpPr>
            <a:spLocks noChangeShapeType="1"/>
          </p:cNvSpPr>
          <p:nvPr/>
        </p:nvSpPr>
        <p:spPr bwMode="auto">
          <a:xfrm flipH="1">
            <a:off x="7251700" y="1800225"/>
            <a:ext cx="349250" cy="379413"/>
          </a:xfrm>
          <a:prstGeom prst="line">
            <a:avLst/>
          </a:prstGeom>
          <a:noFill/>
          <a:ln w="38100">
            <a:solidFill>
              <a:srgbClr val="336699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16" name="Line 3"/>
          <p:cNvSpPr>
            <a:spLocks noChangeShapeType="1"/>
          </p:cNvSpPr>
          <p:nvPr/>
        </p:nvSpPr>
        <p:spPr bwMode="auto">
          <a:xfrm>
            <a:off x="7772400" y="1862138"/>
            <a:ext cx="0" cy="277812"/>
          </a:xfrm>
          <a:prstGeom prst="line">
            <a:avLst/>
          </a:prstGeom>
          <a:noFill/>
          <a:ln w="38100">
            <a:solidFill>
              <a:srgbClr val="336699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17" name="Line 4"/>
          <p:cNvSpPr>
            <a:spLocks noChangeShapeType="1"/>
          </p:cNvSpPr>
          <p:nvPr/>
        </p:nvSpPr>
        <p:spPr bwMode="auto">
          <a:xfrm>
            <a:off x="7078663" y="1866900"/>
            <a:ext cx="0" cy="277813"/>
          </a:xfrm>
          <a:prstGeom prst="line">
            <a:avLst/>
          </a:prstGeom>
          <a:noFill/>
          <a:ln w="38100">
            <a:solidFill>
              <a:srgbClr val="336699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18" name="Line 5"/>
          <p:cNvSpPr>
            <a:spLocks noChangeShapeType="1"/>
          </p:cNvSpPr>
          <p:nvPr/>
        </p:nvSpPr>
        <p:spPr bwMode="auto">
          <a:xfrm>
            <a:off x="6289675" y="1865313"/>
            <a:ext cx="0" cy="277812"/>
          </a:xfrm>
          <a:prstGeom prst="line">
            <a:avLst/>
          </a:prstGeom>
          <a:noFill/>
          <a:ln w="38100">
            <a:solidFill>
              <a:srgbClr val="336699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19" name="Line 6"/>
          <p:cNvSpPr>
            <a:spLocks noChangeShapeType="1"/>
          </p:cNvSpPr>
          <p:nvPr/>
        </p:nvSpPr>
        <p:spPr bwMode="auto">
          <a:xfrm>
            <a:off x="5537200" y="1865313"/>
            <a:ext cx="0" cy="277812"/>
          </a:xfrm>
          <a:prstGeom prst="line">
            <a:avLst/>
          </a:prstGeom>
          <a:noFill/>
          <a:ln w="38100">
            <a:solidFill>
              <a:srgbClr val="336699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20" name="Line 7"/>
          <p:cNvSpPr>
            <a:spLocks noChangeShapeType="1"/>
          </p:cNvSpPr>
          <p:nvPr/>
        </p:nvSpPr>
        <p:spPr bwMode="auto">
          <a:xfrm>
            <a:off x="6567488" y="1666875"/>
            <a:ext cx="250825" cy="7938"/>
          </a:xfrm>
          <a:prstGeom prst="line">
            <a:avLst/>
          </a:prstGeom>
          <a:noFill/>
          <a:ln w="38100">
            <a:solidFill>
              <a:srgbClr val="336699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21" name="Line 8"/>
          <p:cNvSpPr>
            <a:spLocks noChangeShapeType="1"/>
          </p:cNvSpPr>
          <p:nvPr/>
        </p:nvSpPr>
        <p:spPr bwMode="auto">
          <a:xfrm>
            <a:off x="5800725" y="1671638"/>
            <a:ext cx="250825" cy="7937"/>
          </a:xfrm>
          <a:prstGeom prst="line">
            <a:avLst/>
          </a:prstGeom>
          <a:noFill/>
          <a:ln w="38100">
            <a:solidFill>
              <a:srgbClr val="336699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22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Parenthesis Theorem</a:t>
            </a:r>
          </a:p>
        </p:txBody>
      </p:sp>
      <p:sp>
        <p:nvSpPr>
          <p:cNvPr id="716810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65088" y="1219200"/>
            <a:ext cx="4262437" cy="5457825"/>
          </a:xfrm>
        </p:spPr>
        <p:txBody>
          <a:bodyPr/>
          <a:lstStyle/>
          <a:p>
            <a:pPr marL="457200" indent="-457200" eaLnBrk="1" hangingPunct="1">
              <a:lnSpc>
                <a:spcPct val="130000"/>
              </a:lnSpc>
              <a:buFontTx/>
              <a:buNone/>
            </a:pPr>
            <a:r>
              <a:rPr lang="en-US" sz="2400" smtClean="0"/>
              <a:t>In any DFS  of a graph G, for all </a:t>
            </a:r>
            <a:r>
              <a:rPr lang="en-US" sz="2400" smtClean="0">
                <a:latin typeface="Comic Sans MS" pitchFamily="66" charset="0"/>
              </a:rPr>
              <a:t>u, v</a:t>
            </a:r>
            <a:r>
              <a:rPr lang="en-US" sz="2400" smtClean="0"/>
              <a:t>, exactly one of the following holds:</a:t>
            </a:r>
          </a:p>
          <a:p>
            <a:pPr marL="457200" indent="-457200" eaLnBrk="1" hangingPunct="1">
              <a:lnSpc>
                <a:spcPct val="130000"/>
              </a:lnSpc>
              <a:buFontTx/>
              <a:buAutoNum type="arabicPeriod"/>
            </a:pPr>
            <a:r>
              <a:rPr lang="en-US" sz="2000" smtClean="0">
                <a:latin typeface="Comic Sans MS" pitchFamily="66" charset="0"/>
              </a:rPr>
              <a:t>[d[u], f[u]] </a:t>
            </a:r>
            <a:r>
              <a:rPr lang="en-US" sz="2000" smtClean="0"/>
              <a:t>and [</a:t>
            </a:r>
            <a:r>
              <a:rPr lang="en-US" sz="2000" smtClean="0">
                <a:latin typeface="Comic Sans MS" pitchFamily="66" charset="0"/>
              </a:rPr>
              <a:t>d[v], f[v]]</a:t>
            </a:r>
            <a:r>
              <a:rPr lang="en-US" sz="2000" smtClean="0"/>
              <a:t> are disjoint, and neither of </a:t>
            </a:r>
            <a:r>
              <a:rPr lang="en-US" sz="2000" smtClean="0">
                <a:latin typeface="Comic Sans MS" pitchFamily="66" charset="0"/>
              </a:rPr>
              <a:t>u</a:t>
            </a:r>
            <a:r>
              <a:rPr lang="en-US" sz="2000" smtClean="0"/>
              <a:t> and </a:t>
            </a:r>
            <a:r>
              <a:rPr lang="en-US" sz="2000" smtClean="0">
                <a:latin typeface="Comic Sans MS" pitchFamily="66" charset="0"/>
              </a:rPr>
              <a:t>v</a:t>
            </a:r>
            <a:r>
              <a:rPr lang="en-US" sz="2000" smtClean="0"/>
              <a:t> is a descendant of the other</a:t>
            </a:r>
          </a:p>
          <a:p>
            <a:pPr marL="457200" indent="-457200" eaLnBrk="1" hangingPunct="1">
              <a:lnSpc>
                <a:spcPct val="130000"/>
              </a:lnSpc>
              <a:buFontTx/>
              <a:buAutoNum type="arabicPeriod"/>
            </a:pPr>
            <a:r>
              <a:rPr lang="en-US" sz="2000" smtClean="0"/>
              <a:t>[</a:t>
            </a:r>
            <a:r>
              <a:rPr lang="en-US" sz="2000" smtClean="0">
                <a:latin typeface="Comic Sans MS" pitchFamily="66" charset="0"/>
              </a:rPr>
              <a:t>d[v], f[v]] </a:t>
            </a:r>
            <a:r>
              <a:rPr lang="en-US" sz="2000" smtClean="0"/>
              <a:t>is entirely within</a:t>
            </a:r>
            <a:r>
              <a:rPr lang="en-US" sz="2000" smtClean="0">
                <a:latin typeface="Comic Sans MS" pitchFamily="66" charset="0"/>
              </a:rPr>
              <a:t> [d[u], f[u]] </a:t>
            </a:r>
            <a:r>
              <a:rPr lang="en-US" sz="2000" smtClean="0"/>
              <a:t>and </a:t>
            </a:r>
            <a:r>
              <a:rPr lang="en-US" sz="2000" smtClean="0">
                <a:latin typeface="Comic Sans MS" pitchFamily="66" charset="0"/>
              </a:rPr>
              <a:t>v</a:t>
            </a:r>
            <a:r>
              <a:rPr lang="en-US" sz="2000" smtClean="0"/>
              <a:t> is a descendant of </a:t>
            </a:r>
            <a:r>
              <a:rPr lang="en-US" sz="2000" smtClean="0">
                <a:latin typeface="Comic Sans MS" pitchFamily="66" charset="0"/>
              </a:rPr>
              <a:t>u</a:t>
            </a:r>
          </a:p>
          <a:p>
            <a:pPr marL="457200" indent="-457200" eaLnBrk="1" hangingPunct="1">
              <a:lnSpc>
                <a:spcPct val="130000"/>
              </a:lnSpc>
              <a:buFontTx/>
              <a:buAutoNum type="arabicPeriod"/>
            </a:pPr>
            <a:r>
              <a:rPr lang="en-US" sz="2000" smtClean="0"/>
              <a:t>[</a:t>
            </a:r>
            <a:r>
              <a:rPr lang="en-US" sz="2000" smtClean="0">
                <a:latin typeface="Comic Sans MS" pitchFamily="66" charset="0"/>
              </a:rPr>
              <a:t>d[u], f[u]] </a:t>
            </a:r>
            <a:r>
              <a:rPr lang="en-US" sz="2000" smtClean="0"/>
              <a:t>is entirely within</a:t>
            </a:r>
            <a:r>
              <a:rPr lang="en-US" sz="2000" smtClean="0">
                <a:latin typeface="Comic Sans MS" pitchFamily="66" charset="0"/>
              </a:rPr>
              <a:t> [d[v], f[v]] </a:t>
            </a:r>
            <a:r>
              <a:rPr lang="en-US" sz="2000" smtClean="0"/>
              <a:t>and </a:t>
            </a:r>
            <a:r>
              <a:rPr lang="en-US" sz="2000" smtClean="0">
                <a:latin typeface="Comic Sans MS" pitchFamily="66" charset="0"/>
              </a:rPr>
              <a:t>u</a:t>
            </a:r>
            <a:r>
              <a:rPr lang="en-US" sz="2000" smtClean="0"/>
              <a:t> is a descendant of </a:t>
            </a:r>
            <a:r>
              <a:rPr lang="en-US" sz="2000" smtClean="0">
                <a:latin typeface="Comic Sans MS" pitchFamily="66" charset="0"/>
              </a:rPr>
              <a:t>v </a:t>
            </a:r>
          </a:p>
        </p:txBody>
      </p:sp>
      <p:sp>
        <p:nvSpPr>
          <p:cNvPr id="13324" name="Oval 11"/>
          <p:cNvSpPr>
            <a:spLocks noChangeArrowheads="1"/>
          </p:cNvSpPr>
          <p:nvPr/>
        </p:nvSpPr>
        <p:spPr bwMode="auto">
          <a:xfrm>
            <a:off x="5291138" y="1501775"/>
            <a:ext cx="509587" cy="358775"/>
          </a:xfrm>
          <a:prstGeom prst="ellipse">
            <a:avLst/>
          </a:prstGeom>
          <a:solidFill>
            <a:srgbClr val="808080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>
                <a:solidFill>
                  <a:schemeClr val="bg1"/>
                </a:solidFill>
                <a:sym typeface="Symbol" pitchFamily="18" charset="2"/>
              </a:rPr>
              <a:t>3/6</a:t>
            </a:r>
          </a:p>
        </p:txBody>
      </p:sp>
      <p:sp>
        <p:nvSpPr>
          <p:cNvPr id="13325" name="Oval 12"/>
          <p:cNvSpPr>
            <a:spLocks noChangeArrowheads="1"/>
          </p:cNvSpPr>
          <p:nvPr/>
        </p:nvSpPr>
        <p:spPr bwMode="auto">
          <a:xfrm>
            <a:off x="6040438" y="1501775"/>
            <a:ext cx="509587" cy="358775"/>
          </a:xfrm>
          <a:prstGeom prst="ellipse">
            <a:avLst/>
          </a:prstGeom>
          <a:solidFill>
            <a:srgbClr val="808080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>
                <a:solidFill>
                  <a:schemeClr val="bg1"/>
                </a:solidFill>
                <a:sym typeface="Symbol" pitchFamily="18" charset="2"/>
              </a:rPr>
              <a:t>2/9</a:t>
            </a:r>
          </a:p>
        </p:txBody>
      </p:sp>
      <p:sp>
        <p:nvSpPr>
          <p:cNvPr id="13326" name="Oval 13"/>
          <p:cNvSpPr>
            <a:spLocks noChangeArrowheads="1"/>
          </p:cNvSpPr>
          <p:nvPr/>
        </p:nvSpPr>
        <p:spPr bwMode="auto">
          <a:xfrm>
            <a:off x="6804025" y="1501775"/>
            <a:ext cx="509588" cy="358775"/>
          </a:xfrm>
          <a:prstGeom prst="ellipse">
            <a:avLst/>
          </a:prstGeom>
          <a:solidFill>
            <a:srgbClr val="808080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>
                <a:solidFill>
                  <a:schemeClr val="bg1"/>
                </a:solidFill>
                <a:sym typeface="Symbol" pitchFamily="18" charset="2"/>
              </a:rPr>
              <a:t>1/10</a:t>
            </a:r>
          </a:p>
        </p:txBody>
      </p:sp>
      <p:sp>
        <p:nvSpPr>
          <p:cNvPr id="13327" name="Oval 14"/>
          <p:cNvSpPr>
            <a:spLocks noChangeArrowheads="1"/>
          </p:cNvSpPr>
          <p:nvPr/>
        </p:nvSpPr>
        <p:spPr bwMode="auto">
          <a:xfrm>
            <a:off x="5291138" y="2130425"/>
            <a:ext cx="509587" cy="358775"/>
          </a:xfrm>
          <a:prstGeom prst="ellipse">
            <a:avLst/>
          </a:prstGeom>
          <a:solidFill>
            <a:srgbClr val="808080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>
                <a:solidFill>
                  <a:schemeClr val="bg1"/>
                </a:solidFill>
                <a:sym typeface="Symbol" pitchFamily="18" charset="2"/>
              </a:rPr>
              <a:t>4/5</a:t>
            </a:r>
          </a:p>
        </p:txBody>
      </p:sp>
      <p:sp>
        <p:nvSpPr>
          <p:cNvPr id="13328" name="Oval 15"/>
          <p:cNvSpPr>
            <a:spLocks noChangeArrowheads="1"/>
          </p:cNvSpPr>
          <p:nvPr/>
        </p:nvSpPr>
        <p:spPr bwMode="auto">
          <a:xfrm>
            <a:off x="6040438" y="2130425"/>
            <a:ext cx="509587" cy="358775"/>
          </a:xfrm>
          <a:prstGeom prst="ellipse">
            <a:avLst/>
          </a:prstGeom>
          <a:solidFill>
            <a:srgbClr val="808080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>
                <a:solidFill>
                  <a:schemeClr val="bg1"/>
                </a:solidFill>
                <a:sym typeface="Symbol" pitchFamily="18" charset="2"/>
              </a:rPr>
              <a:t>7/8</a:t>
            </a:r>
          </a:p>
        </p:txBody>
      </p:sp>
      <p:sp>
        <p:nvSpPr>
          <p:cNvPr id="13329" name="Oval 16"/>
          <p:cNvSpPr>
            <a:spLocks noChangeArrowheads="1"/>
          </p:cNvSpPr>
          <p:nvPr/>
        </p:nvSpPr>
        <p:spPr bwMode="auto">
          <a:xfrm>
            <a:off x="6804025" y="2130425"/>
            <a:ext cx="509588" cy="358775"/>
          </a:xfrm>
          <a:prstGeom prst="ellipse">
            <a:avLst/>
          </a:prstGeom>
          <a:solidFill>
            <a:srgbClr val="808080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>
                <a:solidFill>
                  <a:schemeClr val="bg1"/>
                </a:solidFill>
                <a:sym typeface="Symbol" pitchFamily="18" charset="2"/>
              </a:rPr>
              <a:t>12/13</a:t>
            </a:r>
          </a:p>
        </p:txBody>
      </p:sp>
      <p:sp>
        <p:nvSpPr>
          <p:cNvPr id="13330" name="Text Box 17"/>
          <p:cNvSpPr txBox="1">
            <a:spLocks noChangeArrowheads="1"/>
          </p:cNvSpPr>
          <p:nvPr/>
        </p:nvSpPr>
        <p:spPr bwMode="auto">
          <a:xfrm>
            <a:off x="7632700" y="2425700"/>
            <a:ext cx="2889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>
                <a:latin typeface="Monotype Corsiva" pitchFamily="66" charset="0"/>
              </a:rPr>
              <a:t>u</a:t>
            </a:r>
          </a:p>
        </p:txBody>
      </p:sp>
      <p:sp>
        <p:nvSpPr>
          <p:cNvPr id="13331" name="Text Box 18"/>
          <p:cNvSpPr txBox="1">
            <a:spLocks noChangeArrowheads="1"/>
          </p:cNvSpPr>
          <p:nvPr/>
        </p:nvSpPr>
        <p:spPr bwMode="auto">
          <a:xfrm>
            <a:off x="6886575" y="2425700"/>
            <a:ext cx="2841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>
                <a:latin typeface="Monotype Corsiva" pitchFamily="66" charset="0"/>
              </a:rPr>
              <a:t>v</a:t>
            </a:r>
          </a:p>
        </p:txBody>
      </p:sp>
      <p:sp>
        <p:nvSpPr>
          <p:cNvPr id="13332" name="Text Box 19"/>
          <p:cNvSpPr txBox="1">
            <a:spLocks noChangeArrowheads="1"/>
          </p:cNvSpPr>
          <p:nvPr/>
        </p:nvSpPr>
        <p:spPr bwMode="auto">
          <a:xfrm>
            <a:off x="6076950" y="2425700"/>
            <a:ext cx="3397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>
                <a:latin typeface="Monotype Corsiva" pitchFamily="66" charset="0"/>
              </a:rPr>
              <a:t>w</a:t>
            </a:r>
          </a:p>
        </p:txBody>
      </p:sp>
      <p:sp>
        <p:nvSpPr>
          <p:cNvPr id="13333" name="Text Box 20"/>
          <p:cNvSpPr txBox="1">
            <a:spLocks noChangeArrowheads="1"/>
          </p:cNvSpPr>
          <p:nvPr/>
        </p:nvSpPr>
        <p:spPr bwMode="auto">
          <a:xfrm>
            <a:off x="5400675" y="2424113"/>
            <a:ext cx="2794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>
                <a:latin typeface="Monotype Corsiva" pitchFamily="66" charset="0"/>
              </a:rPr>
              <a:t>x</a:t>
            </a:r>
          </a:p>
        </p:txBody>
      </p:sp>
      <p:sp>
        <p:nvSpPr>
          <p:cNvPr id="13334" name="Text Box 21"/>
          <p:cNvSpPr txBox="1">
            <a:spLocks noChangeArrowheads="1"/>
          </p:cNvSpPr>
          <p:nvPr/>
        </p:nvSpPr>
        <p:spPr bwMode="auto">
          <a:xfrm>
            <a:off x="5429250" y="1163638"/>
            <a:ext cx="2762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>
                <a:latin typeface="Monotype Corsiva" pitchFamily="66" charset="0"/>
              </a:rPr>
              <a:t>y</a:t>
            </a:r>
          </a:p>
        </p:txBody>
      </p:sp>
      <p:sp>
        <p:nvSpPr>
          <p:cNvPr id="13335" name="Line 22"/>
          <p:cNvSpPr>
            <a:spLocks noChangeShapeType="1"/>
          </p:cNvSpPr>
          <p:nvPr/>
        </p:nvSpPr>
        <p:spPr bwMode="auto">
          <a:xfrm flipH="1">
            <a:off x="5529263" y="1855788"/>
            <a:ext cx="7937" cy="295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336" name="Line 23"/>
          <p:cNvSpPr>
            <a:spLocks noChangeShapeType="1"/>
          </p:cNvSpPr>
          <p:nvPr/>
        </p:nvSpPr>
        <p:spPr bwMode="auto">
          <a:xfrm flipH="1">
            <a:off x="6283325" y="1863725"/>
            <a:ext cx="7938" cy="295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337" name="Line 24"/>
          <p:cNvSpPr>
            <a:spLocks noChangeShapeType="1"/>
          </p:cNvSpPr>
          <p:nvPr/>
        </p:nvSpPr>
        <p:spPr bwMode="auto">
          <a:xfrm flipH="1">
            <a:off x="7069138" y="1855788"/>
            <a:ext cx="7937" cy="295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38" name="Line 25"/>
          <p:cNvSpPr>
            <a:spLocks noChangeShapeType="1"/>
          </p:cNvSpPr>
          <p:nvPr/>
        </p:nvSpPr>
        <p:spPr bwMode="auto">
          <a:xfrm>
            <a:off x="5819775" y="1676400"/>
            <a:ext cx="2143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39" name="Line 26"/>
          <p:cNvSpPr>
            <a:spLocks noChangeShapeType="1"/>
          </p:cNvSpPr>
          <p:nvPr/>
        </p:nvSpPr>
        <p:spPr bwMode="auto">
          <a:xfrm>
            <a:off x="5821363" y="2322513"/>
            <a:ext cx="2143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40" name="Line 27"/>
          <p:cNvSpPr>
            <a:spLocks noChangeShapeType="1"/>
          </p:cNvSpPr>
          <p:nvPr/>
        </p:nvSpPr>
        <p:spPr bwMode="auto">
          <a:xfrm flipV="1">
            <a:off x="6505575" y="1827213"/>
            <a:ext cx="349250" cy="357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41" name="Text Box 28"/>
          <p:cNvSpPr txBox="1">
            <a:spLocks noChangeArrowheads="1"/>
          </p:cNvSpPr>
          <p:nvPr/>
        </p:nvSpPr>
        <p:spPr bwMode="auto">
          <a:xfrm>
            <a:off x="6181725" y="1163638"/>
            <a:ext cx="2841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>
                <a:latin typeface="Monotype Corsiva" pitchFamily="66" charset="0"/>
              </a:rPr>
              <a:t>z</a:t>
            </a:r>
          </a:p>
        </p:txBody>
      </p:sp>
      <p:sp>
        <p:nvSpPr>
          <p:cNvPr id="13342" name="Line 29"/>
          <p:cNvSpPr>
            <a:spLocks noChangeShapeType="1"/>
          </p:cNvSpPr>
          <p:nvPr/>
        </p:nvSpPr>
        <p:spPr bwMode="auto">
          <a:xfrm flipV="1">
            <a:off x="5757863" y="1831975"/>
            <a:ext cx="358775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343" name="Text Box 30"/>
          <p:cNvSpPr txBox="1">
            <a:spLocks noChangeArrowheads="1"/>
          </p:cNvSpPr>
          <p:nvPr/>
        </p:nvSpPr>
        <p:spPr bwMode="auto">
          <a:xfrm>
            <a:off x="6942138" y="1163638"/>
            <a:ext cx="2571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>
                <a:latin typeface="Monotype Corsiva" pitchFamily="66" charset="0"/>
              </a:rPr>
              <a:t>s</a:t>
            </a:r>
          </a:p>
        </p:txBody>
      </p:sp>
      <p:sp>
        <p:nvSpPr>
          <p:cNvPr id="13344" name="Oval 31"/>
          <p:cNvSpPr>
            <a:spLocks noChangeArrowheads="1"/>
          </p:cNvSpPr>
          <p:nvPr/>
        </p:nvSpPr>
        <p:spPr bwMode="auto">
          <a:xfrm>
            <a:off x="7556500" y="1501775"/>
            <a:ext cx="509588" cy="358775"/>
          </a:xfrm>
          <a:prstGeom prst="ellipse">
            <a:avLst/>
          </a:prstGeom>
          <a:solidFill>
            <a:srgbClr val="808080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>
                <a:solidFill>
                  <a:schemeClr val="bg1"/>
                </a:solidFill>
                <a:sym typeface="Symbol" pitchFamily="18" charset="2"/>
              </a:rPr>
              <a:t>11/16</a:t>
            </a:r>
          </a:p>
        </p:txBody>
      </p:sp>
      <p:sp>
        <p:nvSpPr>
          <p:cNvPr id="13345" name="Oval 32"/>
          <p:cNvSpPr>
            <a:spLocks noChangeArrowheads="1"/>
          </p:cNvSpPr>
          <p:nvPr/>
        </p:nvSpPr>
        <p:spPr bwMode="auto">
          <a:xfrm>
            <a:off x="7556500" y="2130425"/>
            <a:ext cx="509588" cy="358775"/>
          </a:xfrm>
          <a:prstGeom prst="ellipse">
            <a:avLst/>
          </a:prstGeom>
          <a:solidFill>
            <a:srgbClr val="808080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>
                <a:solidFill>
                  <a:schemeClr val="bg1"/>
                </a:solidFill>
                <a:sym typeface="Symbol" pitchFamily="18" charset="2"/>
              </a:rPr>
              <a:t>14/15</a:t>
            </a:r>
          </a:p>
        </p:txBody>
      </p:sp>
      <p:sp>
        <p:nvSpPr>
          <p:cNvPr id="13346" name="Line 33"/>
          <p:cNvSpPr>
            <a:spLocks noChangeShapeType="1"/>
          </p:cNvSpPr>
          <p:nvPr/>
        </p:nvSpPr>
        <p:spPr bwMode="auto">
          <a:xfrm flipH="1">
            <a:off x="7766050" y="1862138"/>
            <a:ext cx="7938" cy="295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347" name="Text Box 34"/>
          <p:cNvSpPr txBox="1">
            <a:spLocks noChangeArrowheads="1"/>
          </p:cNvSpPr>
          <p:nvPr/>
        </p:nvSpPr>
        <p:spPr bwMode="auto">
          <a:xfrm>
            <a:off x="7675563" y="1163638"/>
            <a:ext cx="2571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>
                <a:latin typeface="Monotype Corsiva" pitchFamily="66" charset="0"/>
              </a:rPr>
              <a:t>t</a:t>
            </a:r>
          </a:p>
        </p:txBody>
      </p:sp>
      <p:sp>
        <p:nvSpPr>
          <p:cNvPr id="13348" name="Line 35"/>
          <p:cNvSpPr>
            <a:spLocks noChangeShapeType="1"/>
          </p:cNvSpPr>
          <p:nvPr/>
        </p:nvSpPr>
        <p:spPr bwMode="auto">
          <a:xfrm>
            <a:off x="6567488" y="1676400"/>
            <a:ext cx="2143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49" name="Line 36"/>
          <p:cNvSpPr>
            <a:spLocks noChangeShapeType="1"/>
          </p:cNvSpPr>
          <p:nvPr/>
        </p:nvSpPr>
        <p:spPr bwMode="auto">
          <a:xfrm>
            <a:off x="6569075" y="2328863"/>
            <a:ext cx="2143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50" name="Line 37"/>
          <p:cNvSpPr>
            <a:spLocks noChangeShapeType="1"/>
          </p:cNvSpPr>
          <p:nvPr/>
        </p:nvSpPr>
        <p:spPr bwMode="auto">
          <a:xfrm>
            <a:off x="7327900" y="2325688"/>
            <a:ext cx="2143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51" name="Line 38"/>
          <p:cNvSpPr>
            <a:spLocks noChangeShapeType="1"/>
          </p:cNvSpPr>
          <p:nvPr/>
        </p:nvSpPr>
        <p:spPr bwMode="auto">
          <a:xfrm flipV="1">
            <a:off x="7264400" y="1801813"/>
            <a:ext cx="349250" cy="357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52" name="Line 39"/>
          <p:cNvSpPr>
            <a:spLocks noChangeShapeType="1"/>
          </p:cNvSpPr>
          <p:nvPr/>
        </p:nvSpPr>
        <p:spPr bwMode="auto">
          <a:xfrm flipH="1">
            <a:off x="7856538" y="1849438"/>
            <a:ext cx="7937" cy="295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716840" name="Group 40"/>
          <p:cNvGraphicFramePr>
            <a:graphicFrameLocks noGrp="1"/>
          </p:cNvGraphicFramePr>
          <p:nvPr/>
        </p:nvGraphicFramePr>
        <p:xfrm>
          <a:off x="4359275" y="2863850"/>
          <a:ext cx="4505325" cy="2279652"/>
        </p:xfrm>
        <a:graphic>
          <a:graphicData uri="http://schemas.openxmlformats.org/drawingml/2006/table">
            <a:tbl>
              <a:tblPr/>
              <a:tblGrid>
                <a:gridCol w="300038"/>
                <a:gridCol w="300037"/>
                <a:gridCol w="300038"/>
                <a:gridCol w="301625"/>
                <a:gridCol w="300037"/>
                <a:gridCol w="300038"/>
                <a:gridCol w="300037"/>
                <a:gridCol w="301625"/>
                <a:gridCol w="300038"/>
                <a:gridCol w="300037"/>
                <a:gridCol w="300038"/>
                <a:gridCol w="301625"/>
                <a:gridCol w="300037"/>
                <a:gridCol w="300038"/>
                <a:gridCol w="300037"/>
              </a:tblGrid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573" name="Text Box 290"/>
          <p:cNvSpPr txBox="1">
            <a:spLocks noChangeArrowheads="1"/>
          </p:cNvSpPr>
          <p:nvPr/>
        </p:nvSpPr>
        <p:spPr bwMode="auto">
          <a:xfrm>
            <a:off x="4208463" y="5183188"/>
            <a:ext cx="268287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1</a:t>
            </a:r>
          </a:p>
        </p:txBody>
      </p:sp>
      <p:sp>
        <p:nvSpPr>
          <p:cNvPr id="13574" name="Text Box 291"/>
          <p:cNvSpPr txBox="1">
            <a:spLocks noChangeArrowheads="1"/>
          </p:cNvSpPr>
          <p:nvPr/>
        </p:nvSpPr>
        <p:spPr bwMode="auto">
          <a:xfrm>
            <a:off x="4522788" y="5183188"/>
            <a:ext cx="268287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2</a:t>
            </a:r>
          </a:p>
        </p:txBody>
      </p:sp>
      <p:sp>
        <p:nvSpPr>
          <p:cNvPr id="13575" name="Text Box 292"/>
          <p:cNvSpPr txBox="1">
            <a:spLocks noChangeArrowheads="1"/>
          </p:cNvSpPr>
          <p:nvPr/>
        </p:nvSpPr>
        <p:spPr bwMode="auto">
          <a:xfrm>
            <a:off x="4829175" y="5183188"/>
            <a:ext cx="268288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3</a:t>
            </a:r>
          </a:p>
        </p:txBody>
      </p:sp>
      <p:sp>
        <p:nvSpPr>
          <p:cNvPr id="13576" name="Text Box 293"/>
          <p:cNvSpPr txBox="1">
            <a:spLocks noChangeArrowheads="1"/>
          </p:cNvSpPr>
          <p:nvPr/>
        </p:nvSpPr>
        <p:spPr bwMode="auto">
          <a:xfrm>
            <a:off x="5118100" y="5183188"/>
            <a:ext cx="268288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4</a:t>
            </a:r>
          </a:p>
        </p:txBody>
      </p:sp>
      <p:sp>
        <p:nvSpPr>
          <p:cNvPr id="13577" name="Text Box 294"/>
          <p:cNvSpPr txBox="1">
            <a:spLocks noChangeArrowheads="1"/>
          </p:cNvSpPr>
          <p:nvPr/>
        </p:nvSpPr>
        <p:spPr bwMode="auto">
          <a:xfrm>
            <a:off x="5416550" y="5183188"/>
            <a:ext cx="268288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5</a:t>
            </a:r>
          </a:p>
        </p:txBody>
      </p:sp>
      <p:sp>
        <p:nvSpPr>
          <p:cNvPr id="13578" name="Text Box 295"/>
          <p:cNvSpPr txBox="1">
            <a:spLocks noChangeArrowheads="1"/>
          </p:cNvSpPr>
          <p:nvPr/>
        </p:nvSpPr>
        <p:spPr bwMode="auto">
          <a:xfrm>
            <a:off x="5729288" y="5183188"/>
            <a:ext cx="268287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6</a:t>
            </a:r>
          </a:p>
        </p:txBody>
      </p:sp>
      <p:sp>
        <p:nvSpPr>
          <p:cNvPr id="13579" name="Text Box 296"/>
          <p:cNvSpPr txBox="1">
            <a:spLocks noChangeArrowheads="1"/>
          </p:cNvSpPr>
          <p:nvPr/>
        </p:nvSpPr>
        <p:spPr bwMode="auto">
          <a:xfrm>
            <a:off x="6027738" y="5183188"/>
            <a:ext cx="268287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7</a:t>
            </a:r>
          </a:p>
        </p:txBody>
      </p:sp>
      <p:sp>
        <p:nvSpPr>
          <p:cNvPr id="13580" name="Text Box 297"/>
          <p:cNvSpPr txBox="1">
            <a:spLocks noChangeArrowheads="1"/>
          </p:cNvSpPr>
          <p:nvPr/>
        </p:nvSpPr>
        <p:spPr bwMode="auto">
          <a:xfrm>
            <a:off x="6324600" y="5183188"/>
            <a:ext cx="268288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8</a:t>
            </a:r>
          </a:p>
        </p:txBody>
      </p:sp>
      <p:sp>
        <p:nvSpPr>
          <p:cNvPr id="13581" name="Text Box 298"/>
          <p:cNvSpPr txBox="1">
            <a:spLocks noChangeArrowheads="1"/>
          </p:cNvSpPr>
          <p:nvPr/>
        </p:nvSpPr>
        <p:spPr bwMode="auto">
          <a:xfrm>
            <a:off x="6630988" y="5183188"/>
            <a:ext cx="268287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9</a:t>
            </a:r>
          </a:p>
        </p:txBody>
      </p:sp>
      <p:sp>
        <p:nvSpPr>
          <p:cNvPr id="13582" name="Text Box 299"/>
          <p:cNvSpPr txBox="1">
            <a:spLocks noChangeArrowheads="1"/>
          </p:cNvSpPr>
          <p:nvPr/>
        </p:nvSpPr>
        <p:spPr bwMode="auto">
          <a:xfrm>
            <a:off x="6880225" y="5183188"/>
            <a:ext cx="35242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10</a:t>
            </a:r>
          </a:p>
        </p:txBody>
      </p:sp>
      <p:sp>
        <p:nvSpPr>
          <p:cNvPr id="13583" name="Text Box 300"/>
          <p:cNvSpPr txBox="1">
            <a:spLocks noChangeArrowheads="1"/>
          </p:cNvSpPr>
          <p:nvPr/>
        </p:nvSpPr>
        <p:spPr bwMode="auto">
          <a:xfrm>
            <a:off x="7796213" y="5183188"/>
            <a:ext cx="35242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13</a:t>
            </a:r>
          </a:p>
        </p:txBody>
      </p:sp>
      <p:sp>
        <p:nvSpPr>
          <p:cNvPr id="13584" name="Text Box 301"/>
          <p:cNvSpPr txBox="1">
            <a:spLocks noChangeArrowheads="1"/>
          </p:cNvSpPr>
          <p:nvPr/>
        </p:nvSpPr>
        <p:spPr bwMode="auto">
          <a:xfrm>
            <a:off x="7191375" y="5183188"/>
            <a:ext cx="35242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/>
              <a:t>11</a:t>
            </a:r>
          </a:p>
        </p:txBody>
      </p:sp>
      <p:sp>
        <p:nvSpPr>
          <p:cNvPr id="13585" name="Text Box 302"/>
          <p:cNvSpPr txBox="1">
            <a:spLocks noChangeArrowheads="1"/>
          </p:cNvSpPr>
          <p:nvPr/>
        </p:nvSpPr>
        <p:spPr bwMode="auto">
          <a:xfrm>
            <a:off x="7493000" y="5183188"/>
            <a:ext cx="35242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12</a:t>
            </a:r>
          </a:p>
        </p:txBody>
      </p:sp>
      <p:sp>
        <p:nvSpPr>
          <p:cNvPr id="13586" name="Text Box 303"/>
          <p:cNvSpPr txBox="1">
            <a:spLocks noChangeArrowheads="1"/>
          </p:cNvSpPr>
          <p:nvPr/>
        </p:nvSpPr>
        <p:spPr bwMode="auto">
          <a:xfrm>
            <a:off x="8105775" y="5183188"/>
            <a:ext cx="35242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14</a:t>
            </a:r>
          </a:p>
        </p:txBody>
      </p:sp>
      <p:sp>
        <p:nvSpPr>
          <p:cNvPr id="13587" name="Text Box 304"/>
          <p:cNvSpPr txBox="1">
            <a:spLocks noChangeArrowheads="1"/>
          </p:cNvSpPr>
          <p:nvPr/>
        </p:nvSpPr>
        <p:spPr bwMode="auto">
          <a:xfrm>
            <a:off x="8393113" y="5183188"/>
            <a:ext cx="35242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15</a:t>
            </a:r>
          </a:p>
        </p:txBody>
      </p:sp>
      <p:sp>
        <p:nvSpPr>
          <p:cNvPr id="13588" name="Text Box 305"/>
          <p:cNvSpPr txBox="1">
            <a:spLocks noChangeArrowheads="1"/>
          </p:cNvSpPr>
          <p:nvPr/>
        </p:nvSpPr>
        <p:spPr bwMode="auto">
          <a:xfrm>
            <a:off x="8702675" y="5183188"/>
            <a:ext cx="35242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16</a:t>
            </a:r>
          </a:p>
        </p:txBody>
      </p:sp>
      <p:sp>
        <p:nvSpPr>
          <p:cNvPr id="13589" name="Text Box 306"/>
          <p:cNvSpPr txBox="1">
            <a:spLocks noChangeArrowheads="1"/>
          </p:cNvSpPr>
          <p:nvPr/>
        </p:nvSpPr>
        <p:spPr bwMode="auto">
          <a:xfrm>
            <a:off x="5575300" y="3054350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s</a:t>
            </a:r>
          </a:p>
        </p:txBody>
      </p:sp>
      <p:sp>
        <p:nvSpPr>
          <p:cNvPr id="13590" name="Text Box 307"/>
          <p:cNvSpPr txBox="1">
            <a:spLocks noChangeArrowheads="1"/>
          </p:cNvSpPr>
          <p:nvPr/>
        </p:nvSpPr>
        <p:spPr bwMode="auto">
          <a:xfrm>
            <a:off x="5570538" y="3570288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z</a:t>
            </a:r>
          </a:p>
        </p:txBody>
      </p:sp>
      <p:sp>
        <p:nvSpPr>
          <p:cNvPr id="13591" name="Text Box 308"/>
          <p:cNvSpPr txBox="1">
            <a:spLocks noChangeArrowheads="1"/>
          </p:cNvSpPr>
          <p:nvPr/>
        </p:nvSpPr>
        <p:spPr bwMode="auto">
          <a:xfrm>
            <a:off x="7970838" y="3063875"/>
            <a:ext cx="2413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t</a:t>
            </a:r>
          </a:p>
        </p:txBody>
      </p:sp>
      <p:sp>
        <p:nvSpPr>
          <p:cNvPr id="13592" name="Text Box 309"/>
          <p:cNvSpPr txBox="1">
            <a:spLocks noChangeArrowheads="1"/>
          </p:cNvSpPr>
          <p:nvPr/>
        </p:nvSpPr>
        <p:spPr bwMode="auto">
          <a:xfrm>
            <a:off x="7670800" y="3562350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v</a:t>
            </a:r>
          </a:p>
        </p:txBody>
      </p:sp>
      <p:sp>
        <p:nvSpPr>
          <p:cNvPr id="13593" name="Text Box 310"/>
          <p:cNvSpPr txBox="1">
            <a:spLocks noChangeArrowheads="1"/>
          </p:cNvSpPr>
          <p:nvPr/>
        </p:nvSpPr>
        <p:spPr bwMode="auto">
          <a:xfrm>
            <a:off x="8270875" y="3571875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u</a:t>
            </a:r>
          </a:p>
        </p:txBody>
      </p:sp>
      <p:sp>
        <p:nvSpPr>
          <p:cNvPr id="13594" name="Text Box 311"/>
          <p:cNvSpPr txBox="1">
            <a:spLocks noChangeArrowheads="1"/>
          </p:cNvSpPr>
          <p:nvPr/>
        </p:nvSpPr>
        <p:spPr bwMode="auto">
          <a:xfrm>
            <a:off x="5262563" y="4084638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y</a:t>
            </a:r>
          </a:p>
        </p:txBody>
      </p:sp>
      <p:sp>
        <p:nvSpPr>
          <p:cNvPr id="13595" name="Text Box 312"/>
          <p:cNvSpPr txBox="1">
            <a:spLocks noChangeArrowheads="1"/>
          </p:cNvSpPr>
          <p:nvPr/>
        </p:nvSpPr>
        <p:spPr bwMode="auto">
          <a:xfrm>
            <a:off x="6146800" y="4064000"/>
            <a:ext cx="330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w</a:t>
            </a:r>
          </a:p>
        </p:txBody>
      </p:sp>
      <p:sp>
        <p:nvSpPr>
          <p:cNvPr id="13596" name="Text Box 313"/>
          <p:cNvSpPr txBox="1">
            <a:spLocks noChangeArrowheads="1"/>
          </p:cNvSpPr>
          <p:nvPr/>
        </p:nvSpPr>
        <p:spPr bwMode="auto">
          <a:xfrm>
            <a:off x="5264150" y="4584700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x</a:t>
            </a:r>
          </a:p>
        </p:txBody>
      </p:sp>
      <p:sp>
        <p:nvSpPr>
          <p:cNvPr id="13597" name="Line 314"/>
          <p:cNvSpPr>
            <a:spLocks noChangeShapeType="1"/>
          </p:cNvSpPr>
          <p:nvPr/>
        </p:nvSpPr>
        <p:spPr bwMode="auto">
          <a:xfrm>
            <a:off x="5702300" y="3365500"/>
            <a:ext cx="0" cy="257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598" name="Line 315"/>
          <p:cNvSpPr>
            <a:spLocks noChangeShapeType="1"/>
          </p:cNvSpPr>
          <p:nvPr/>
        </p:nvSpPr>
        <p:spPr bwMode="auto">
          <a:xfrm>
            <a:off x="5405438" y="4381500"/>
            <a:ext cx="0" cy="257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599" name="Line 316"/>
          <p:cNvSpPr>
            <a:spLocks noChangeShapeType="1"/>
          </p:cNvSpPr>
          <p:nvPr/>
        </p:nvSpPr>
        <p:spPr bwMode="auto">
          <a:xfrm flipH="1">
            <a:off x="5402263" y="3886200"/>
            <a:ext cx="314325" cy="2508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600" name="Line 317"/>
          <p:cNvSpPr>
            <a:spLocks noChangeShapeType="1"/>
          </p:cNvSpPr>
          <p:nvPr/>
        </p:nvSpPr>
        <p:spPr bwMode="auto">
          <a:xfrm>
            <a:off x="5722938" y="3879850"/>
            <a:ext cx="436562" cy="2492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601" name="Line 318"/>
          <p:cNvSpPr>
            <a:spLocks noChangeShapeType="1"/>
          </p:cNvSpPr>
          <p:nvPr/>
        </p:nvSpPr>
        <p:spPr bwMode="auto">
          <a:xfrm flipH="1">
            <a:off x="7816850" y="3371850"/>
            <a:ext cx="277813" cy="257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602" name="Line 319"/>
          <p:cNvSpPr>
            <a:spLocks noChangeShapeType="1"/>
          </p:cNvSpPr>
          <p:nvPr/>
        </p:nvSpPr>
        <p:spPr bwMode="auto">
          <a:xfrm>
            <a:off x="8088313" y="3365500"/>
            <a:ext cx="334962" cy="257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603" name="Text Box 320"/>
          <p:cNvSpPr txBox="1">
            <a:spLocks noChangeArrowheads="1"/>
          </p:cNvSpPr>
          <p:nvPr/>
        </p:nvSpPr>
        <p:spPr bwMode="auto">
          <a:xfrm>
            <a:off x="4210050" y="5422900"/>
            <a:ext cx="3111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(s</a:t>
            </a:r>
          </a:p>
        </p:txBody>
      </p:sp>
      <p:sp>
        <p:nvSpPr>
          <p:cNvPr id="13604" name="Text Box 321"/>
          <p:cNvSpPr txBox="1">
            <a:spLocks noChangeArrowheads="1"/>
          </p:cNvSpPr>
          <p:nvPr/>
        </p:nvSpPr>
        <p:spPr bwMode="auto">
          <a:xfrm>
            <a:off x="4524375" y="5422900"/>
            <a:ext cx="3111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(z</a:t>
            </a:r>
          </a:p>
        </p:txBody>
      </p:sp>
      <p:sp>
        <p:nvSpPr>
          <p:cNvPr id="13605" name="Text Box 322"/>
          <p:cNvSpPr txBox="1">
            <a:spLocks noChangeArrowheads="1"/>
          </p:cNvSpPr>
          <p:nvPr/>
        </p:nvSpPr>
        <p:spPr bwMode="auto">
          <a:xfrm>
            <a:off x="4830763" y="5422900"/>
            <a:ext cx="3111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(y</a:t>
            </a:r>
          </a:p>
        </p:txBody>
      </p:sp>
      <p:sp>
        <p:nvSpPr>
          <p:cNvPr id="13606" name="Text Box 323"/>
          <p:cNvSpPr txBox="1">
            <a:spLocks noChangeArrowheads="1"/>
          </p:cNvSpPr>
          <p:nvPr/>
        </p:nvSpPr>
        <p:spPr bwMode="auto">
          <a:xfrm>
            <a:off x="5119688" y="5422900"/>
            <a:ext cx="3111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(x</a:t>
            </a:r>
          </a:p>
        </p:txBody>
      </p:sp>
      <p:sp>
        <p:nvSpPr>
          <p:cNvPr id="13607" name="Text Box 324"/>
          <p:cNvSpPr txBox="1">
            <a:spLocks noChangeArrowheads="1"/>
          </p:cNvSpPr>
          <p:nvPr/>
        </p:nvSpPr>
        <p:spPr bwMode="auto">
          <a:xfrm>
            <a:off x="5418138" y="5422900"/>
            <a:ext cx="3111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x)</a:t>
            </a:r>
          </a:p>
        </p:txBody>
      </p:sp>
      <p:sp>
        <p:nvSpPr>
          <p:cNvPr id="13608" name="Text Box 325"/>
          <p:cNvSpPr txBox="1">
            <a:spLocks noChangeArrowheads="1"/>
          </p:cNvSpPr>
          <p:nvPr/>
        </p:nvSpPr>
        <p:spPr bwMode="auto">
          <a:xfrm>
            <a:off x="5730875" y="5422900"/>
            <a:ext cx="3111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y)</a:t>
            </a:r>
          </a:p>
        </p:txBody>
      </p:sp>
      <p:sp>
        <p:nvSpPr>
          <p:cNvPr id="13609" name="Text Box 326"/>
          <p:cNvSpPr txBox="1">
            <a:spLocks noChangeArrowheads="1"/>
          </p:cNvSpPr>
          <p:nvPr/>
        </p:nvSpPr>
        <p:spPr bwMode="auto">
          <a:xfrm>
            <a:off x="6029325" y="5422900"/>
            <a:ext cx="344488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(w</a:t>
            </a:r>
          </a:p>
        </p:txBody>
      </p:sp>
      <p:sp>
        <p:nvSpPr>
          <p:cNvPr id="13610" name="Text Box 327"/>
          <p:cNvSpPr txBox="1">
            <a:spLocks noChangeArrowheads="1"/>
          </p:cNvSpPr>
          <p:nvPr/>
        </p:nvSpPr>
        <p:spPr bwMode="auto">
          <a:xfrm>
            <a:off x="6326188" y="5422900"/>
            <a:ext cx="344487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w)</a:t>
            </a:r>
          </a:p>
        </p:txBody>
      </p:sp>
      <p:sp>
        <p:nvSpPr>
          <p:cNvPr id="13611" name="Text Box 328"/>
          <p:cNvSpPr txBox="1">
            <a:spLocks noChangeArrowheads="1"/>
          </p:cNvSpPr>
          <p:nvPr/>
        </p:nvSpPr>
        <p:spPr bwMode="auto">
          <a:xfrm>
            <a:off x="6632575" y="5422900"/>
            <a:ext cx="3111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z)</a:t>
            </a:r>
          </a:p>
        </p:txBody>
      </p:sp>
      <p:sp>
        <p:nvSpPr>
          <p:cNvPr id="13612" name="Text Box 329"/>
          <p:cNvSpPr txBox="1">
            <a:spLocks noChangeArrowheads="1"/>
          </p:cNvSpPr>
          <p:nvPr/>
        </p:nvSpPr>
        <p:spPr bwMode="auto">
          <a:xfrm>
            <a:off x="6881813" y="5422900"/>
            <a:ext cx="3111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s)</a:t>
            </a:r>
          </a:p>
        </p:txBody>
      </p:sp>
      <p:sp>
        <p:nvSpPr>
          <p:cNvPr id="13613" name="Text Box 330"/>
          <p:cNvSpPr txBox="1">
            <a:spLocks noChangeArrowheads="1"/>
          </p:cNvSpPr>
          <p:nvPr/>
        </p:nvSpPr>
        <p:spPr bwMode="auto">
          <a:xfrm>
            <a:off x="7797800" y="5422900"/>
            <a:ext cx="319088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u)</a:t>
            </a:r>
          </a:p>
        </p:txBody>
      </p:sp>
      <p:sp>
        <p:nvSpPr>
          <p:cNvPr id="13614" name="Text Box 331"/>
          <p:cNvSpPr txBox="1">
            <a:spLocks noChangeArrowheads="1"/>
          </p:cNvSpPr>
          <p:nvPr/>
        </p:nvSpPr>
        <p:spPr bwMode="auto">
          <a:xfrm>
            <a:off x="7192963" y="5422900"/>
            <a:ext cx="3524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/>
              <a:t>(t</a:t>
            </a:r>
          </a:p>
        </p:txBody>
      </p:sp>
      <p:sp>
        <p:nvSpPr>
          <p:cNvPr id="13615" name="Text Box 332"/>
          <p:cNvSpPr txBox="1">
            <a:spLocks noChangeArrowheads="1"/>
          </p:cNvSpPr>
          <p:nvPr/>
        </p:nvSpPr>
        <p:spPr bwMode="auto">
          <a:xfrm>
            <a:off x="7494588" y="5422900"/>
            <a:ext cx="3111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(v</a:t>
            </a:r>
          </a:p>
        </p:txBody>
      </p:sp>
      <p:sp>
        <p:nvSpPr>
          <p:cNvPr id="13616" name="Text Box 333"/>
          <p:cNvSpPr txBox="1">
            <a:spLocks noChangeArrowheads="1"/>
          </p:cNvSpPr>
          <p:nvPr/>
        </p:nvSpPr>
        <p:spPr bwMode="auto">
          <a:xfrm>
            <a:off x="8107363" y="5422900"/>
            <a:ext cx="319087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(u</a:t>
            </a:r>
          </a:p>
        </p:txBody>
      </p:sp>
      <p:sp>
        <p:nvSpPr>
          <p:cNvPr id="13617" name="Text Box 334"/>
          <p:cNvSpPr txBox="1">
            <a:spLocks noChangeArrowheads="1"/>
          </p:cNvSpPr>
          <p:nvPr/>
        </p:nvSpPr>
        <p:spPr bwMode="auto">
          <a:xfrm>
            <a:off x="8394700" y="5422900"/>
            <a:ext cx="319088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u)</a:t>
            </a:r>
          </a:p>
        </p:txBody>
      </p:sp>
      <p:sp>
        <p:nvSpPr>
          <p:cNvPr id="13618" name="Text Box 335"/>
          <p:cNvSpPr txBox="1">
            <a:spLocks noChangeArrowheads="1"/>
          </p:cNvSpPr>
          <p:nvPr/>
        </p:nvSpPr>
        <p:spPr bwMode="auto">
          <a:xfrm>
            <a:off x="8704263" y="5422900"/>
            <a:ext cx="2778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t)</a:t>
            </a:r>
          </a:p>
        </p:txBody>
      </p:sp>
      <p:sp>
        <p:nvSpPr>
          <p:cNvPr id="717136" name="Text Box 336"/>
          <p:cNvSpPr txBox="1">
            <a:spLocks noChangeArrowheads="1"/>
          </p:cNvSpPr>
          <p:nvPr/>
        </p:nvSpPr>
        <p:spPr bwMode="auto">
          <a:xfrm>
            <a:off x="4494213" y="5745163"/>
            <a:ext cx="42862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Well-formed expression: parenthesis are</a:t>
            </a:r>
          </a:p>
          <a:p>
            <a:r>
              <a:rPr lang="en-US"/>
              <a:t>properly nested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3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CDC6606-B1E8-4CF0-9AA9-3A56611D7794}" type="slidenum">
              <a:rPr lang="en-US" smtClean="0">
                <a:latin typeface="Arial" pitchFamily="34" charset="0"/>
              </a:rPr>
              <a:pPr/>
              <a:t>12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Other Properties of DFS</a:t>
            </a:r>
          </a:p>
        </p:txBody>
      </p:sp>
      <p:sp>
        <p:nvSpPr>
          <p:cNvPr id="73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6200775" cy="5256212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smtClean="0">
                <a:solidFill>
                  <a:srgbClr val="DD0111"/>
                </a:solidFill>
                <a:latin typeface="Monotype Corsiva" pitchFamily="66" charset="0"/>
              </a:rPr>
              <a:t>Corollary</a:t>
            </a:r>
            <a:r>
              <a:rPr lang="en-US" smtClean="0"/>
              <a:t> 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smtClean="0"/>
              <a:t>	</a:t>
            </a:r>
            <a:r>
              <a:rPr lang="en-US" sz="2400" smtClean="0">
                <a:sym typeface="Symbol" pitchFamily="18" charset="2"/>
              </a:rPr>
              <a:t>Vertex </a:t>
            </a:r>
            <a:r>
              <a:rPr lang="en-US" sz="2400" smtClean="0">
                <a:latin typeface="Comic Sans MS" pitchFamily="66" charset="0"/>
                <a:sym typeface="Symbol" pitchFamily="18" charset="2"/>
              </a:rPr>
              <a:t>v</a:t>
            </a:r>
            <a:r>
              <a:rPr lang="en-US" sz="2400" smtClean="0">
                <a:sym typeface="Symbol" pitchFamily="18" charset="2"/>
              </a:rPr>
              <a:t> is a proper descendant of </a:t>
            </a:r>
            <a:r>
              <a:rPr lang="en-US" sz="2400" smtClean="0">
                <a:latin typeface="Comic Sans MS" pitchFamily="66" charset="0"/>
                <a:sym typeface="Symbol" pitchFamily="18" charset="2"/>
              </a:rPr>
              <a:t>u</a:t>
            </a:r>
            <a:endParaRPr lang="en-US" sz="2400" smtClean="0">
              <a:sym typeface="Symbol" pitchFamily="18" charset="2"/>
            </a:endParaRP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sz="2400" smtClean="0">
                <a:sym typeface="Symbol" pitchFamily="18" charset="2"/>
              </a:rPr>
              <a:t>	 </a:t>
            </a:r>
            <a:r>
              <a:rPr lang="en-US" sz="2400" smtClean="0">
                <a:latin typeface="Comic Sans MS" pitchFamily="66" charset="0"/>
                <a:sym typeface="Symbol" pitchFamily="18" charset="2"/>
              </a:rPr>
              <a:t>d[u] &lt; d[v] &lt; f[v] &lt; f[u]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endParaRPr lang="en-US" sz="2400" smtClean="0">
              <a:sym typeface="Symbol" pitchFamily="18" charset="2"/>
            </a:endParaRP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smtClean="0">
                <a:solidFill>
                  <a:srgbClr val="DD0111"/>
                </a:solidFill>
                <a:latin typeface="Monotype Corsiva" pitchFamily="66" charset="0"/>
              </a:rPr>
              <a:t>Theorem (White-path Theorem)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i="1" smtClean="0"/>
              <a:t>	</a:t>
            </a:r>
            <a:r>
              <a:rPr lang="en-US" sz="2400" smtClean="0"/>
              <a:t>In a depth-first forest of a graph G, vertex </a:t>
            </a:r>
            <a:r>
              <a:rPr lang="en-US" sz="2400" smtClean="0">
                <a:latin typeface="Comic Sans MS" pitchFamily="66" charset="0"/>
              </a:rPr>
              <a:t>v</a:t>
            </a:r>
            <a:r>
              <a:rPr lang="en-US" sz="2400" smtClean="0"/>
              <a:t> is a descendant of </a:t>
            </a:r>
            <a:r>
              <a:rPr lang="en-US" sz="2400" smtClean="0">
                <a:latin typeface="Comic Sans MS" pitchFamily="66" charset="0"/>
              </a:rPr>
              <a:t>u</a:t>
            </a:r>
            <a:r>
              <a:rPr lang="en-US" sz="2400" smtClean="0"/>
              <a:t> if and only if at time </a:t>
            </a:r>
            <a:r>
              <a:rPr lang="en-US" sz="2400" smtClean="0">
                <a:latin typeface="Comic Sans MS" pitchFamily="66" charset="0"/>
              </a:rPr>
              <a:t>d[u]</a:t>
            </a:r>
            <a:r>
              <a:rPr lang="en-US" sz="2400" smtClean="0"/>
              <a:t>, there is a path </a:t>
            </a:r>
            <a:r>
              <a:rPr lang="en-US" sz="2400" smtClean="0">
                <a:latin typeface="Comic Sans MS" pitchFamily="66" charset="0"/>
              </a:rPr>
              <a:t>u </a:t>
            </a:r>
            <a:r>
              <a:rPr lang="en-US" sz="2400" smtClean="0">
                <a:latin typeface="Comic Sans MS" pitchFamily="66" charset="0"/>
                <a:sym typeface="Wingdings 3" pitchFamily="18" charset="2"/>
              </a:rPr>
              <a:t> </a:t>
            </a:r>
            <a:r>
              <a:rPr lang="en-US" sz="2400" smtClean="0">
                <a:latin typeface="Comic Sans MS" pitchFamily="66" charset="0"/>
              </a:rPr>
              <a:t>v</a:t>
            </a:r>
            <a:r>
              <a:rPr lang="en-US" sz="2400" smtClean="0"/>
              <a:t> consisting of only white vertices.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651625" y="4217988"/>
            <a:ext cx="2160588" cy="1631950"/>
            <a:chOff x="2327" y="908"/>
            <a:chExt cx="1361" cy="1028"/>
          </a:xfrm>
        </p:grpSpPr>
        <p:sp>
          <p:nvSpPr>
            <p:cNvPr id="14371" name="Oval 5"/>
            <p:cNvSpPr>
              <a:spLocks noChangeArrowheads="1"/>
            </p:cNvSpPr>
            <p:nvPr/>
          </p:nvSpPr>
          <p:spPr bwMode="auto">
            <a:xfrm>
              <a:off x="2327" y="1113"/>
              <a:ext cx="321" cy="226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>
                  <a:sym typeface="Symbol" pitchFamily="18" charset="2"/>
                </a:rPr>
                <a:t>1/  </a:t>
              </a:r>
            </a:p>
          </p:txBody>
        </p:sp>
        <p:sp>
          <p:nvSpPr>
            <p:cNvPr id="14372" name="Oval 6"/>
            <p:cNvSpPr>
              <a:spLocks noChangeArrowheads="1"/>
            </p:cNvSpPr>
            <p:nvPr/>
          </p:nvSpPr>
          <p:spPr bwMode="auto">
            <a:xfrm>
              <a:off x="2799" y="1113"/>
              <a:ext cx="321" cy="226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>
                  <a:sym typeface="Symbol" pitchFamily="18" charset="2"/>
                </a:rPr>
                <a:t>2/   </a:t>
              </a:r>
            </a:p>
          </p:txBody>
        </p:sp>
        <p:sp>
          <p:nvSpPr>
            <p:cNvPr id="14373" name="Oval 7"/>
            <p:cNvSpPr>
              <a:spLocks noChangeArrowheads="1"/>
            </p:cNvSpPr>
            <p:nvPr/>
          </p:nvSpPr>
          <p:spPr bwMode="auto">
            <a:xfrm>
              <a:off x="3235" y="1113"/>
              <a:ext cx="321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sym typeface="Symbol" pitchFamily="18" charset="2"/>
              </a:endParaRPr>
            </a:p>
          </p:txBody>
        </p:sp>
        <p:sp>
          <p:nvSpPr>
            <p:cNvPr id="14374" name="Oval 8"/>
            <p:cNvSpPr>
              <a:spLocks noChangeArrowheads="1"/>
            </p:cNvSpPr>
            <p:nvPr/>
          </p:nvSpPr>
          <p:spPr bwMode="auto">
            <a:xfrm>
              <a:off x="2327" y="1509"/>
              <a:ext cx="321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sym typeface="Symbol" pitchFamily="18" charset="2"/>
              </a:endParaRPr>
            </a:p>
          </p:txBody>
        </p:sp>
        <p:sp>
          <p:nvSpPr>
            <p:cNvPr id="14375" name="Oval 9"/>
            <p:cNvSpPr>
              <a:spLocks noChangeArrowheads="1"/>
            </p:cNvSpPr>
            <p:nvPr/>
          </p:nvSpPr>
          <p:spPr bwMode="auto">
            <a:xfrm>
              <a:off x="2799" y="1509"/>
              <a:ext cx="321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sym typeface="Symbol" pitchFamily="18" charset="2"/>
              </a:endParaRPr>
            </a:p>
          </p:txBody>
        </p:sp>
        <p:sp>
          <p:nvSpPr>
            <p:cNvPr id="14376" name="Oval 10"/>
            <p:cNvSpPr>
              <a:spLocks noChangeArrowheads="1"/>
            </p:cNvSpPr>
            <p:nvPr/>
          </p:nvSpPr>
          <p:spPr bwMode="auto">
            <a:xfrm>
              <a:off x="3235" y="1509"/>
              <a:ext cx="321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sym typeface="Symbol" pitchFamily="18" charset="2"/>
              </a:endParaRPr>
            </a:p>
          </p:txBody>
        </p:sp>
        <p:sp>
          <p:nvSpPr>
            <p:cNvPr id="14377" name="Text Box 11"/>
            <p:cNvSpPr txBox="1">
              <a:spLocks noChangeArrowheads="1"/>
            </p:cNvSpPr>
            <p:nvPr/>
          </p:nvSpPr>
          <p:spPr bwMode="auto">
            <a:xfrm>
              <a:off x="2352" y="908"/>
              <a:ext cx="1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 i="1">
                <a:latin typeface="Monotype Corsiva" pitchFamily="66" charset="0"/>
              </a:endParaRPr>
            </a:p>
          </p:txBody>
        </p:sp>
        <p:sp>
          <p:nvSpPr>
            <p:cNvPr id="14378" name="Text Box 12"/>
            <p:cNvSpPr txBox="1">
              <a:spLocks noChangeArrowheads="1"/>
            </p:cNvSpPr>
            <p:nvPr/>
          </p:nvSpPr>
          <p:spPr bwMode="auto">
            <a:xfrm>
              <a:off x="2836" y="915"/>
              <a:ext cx="18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i="1">
                  <a:latin typeface="Monotype Corsiva" pitchFamily="66" charset="0"/>
                </a:rPr>
                <a:t>u</a:t>
              </a:r>
            </a:p>
          </p:txBody>
        </p:sp>
        <p:sp>
          <p:nvSpPr>
            <p:cNvPr id="14379" name="Text Box 13"/>
            <p:cNvSpPr txBox="1">
              <a:spLocks noChangeArrowheads="1"/>
            </p:cNvSpPr>
            <p:nvPr/>
          </p:nvSpPr>
          <p:spPr bwMode="auto">
            <a:xfrm>
              <a:off x="3245" y="915"/>
              <a:ext cx="1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 i="1">
                <a:latin typeface="Monotype Corsiva" pitchFamily="66" charset="0"/>
              </a:endParaRPr>
            </a:p>
          </p:txBody>
        </p:sp>
        <p:sp>
          <p:nvSpPr>
            <p:cNvPr id="14380" name="Text Box 14"/>
            <p:cNvSpPr txBox="1">
              <a:spLocks noChangeArrowheads="1"/>
            </p:cNvSpPr>
            <p:nvPr/>
          </p:nvSpPr>
          <p:spPr bwMode="auto">
            <a:xfrm>
              <a:off x="2338" y="1705"/>
              <a:ext cx="17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i="1">
                  <a:latin typeface="Monotype Corsiva" pitchFamily="66" charset="0"/>
                </a:rPr>
                <a:t>v</a:t>
              </a:r>
            </a:p>
          </p:txBody>
        </p:sp>
        <p:sp>
          <p:nvSpPr>
            <p:cNvPr id="14381" name="Text Box 15"/>
            <p:cNvSpPr txBox="1">
              <a:spLocks noChangeArrowheads="1"/>
            </p:cNvSpPr>
            <p:nvPr/>
          </p:nvSpPr>
          <p:spPr bwMode="auto">
            <a:xfrm>
              <a:off x="2817" y="1705"/>
              <a:ext cx="1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 i="1">
                <a:latin typeface="Monotype Corsiva" pitchFamily="66" charset="0"/>
              </a:endParaRPr>
            </a:p>
          </p:txBody>
        </p:sp>
        <p:sp>
          <p:nvSpPr>
            <p:cNvPr id="14382" name="Line 16"/>
            <p:cNvSpPr>
              <a:spLocks noChangeShapeType="1"/>
            </p:cNvSpPr>
            <p:nvPr/>
          </p:nvSpPr>
          <p:spPr bwMode="auto">
            <a:xfrm flipH="1">
              <a:off x="2477" y="1336"/>
              <a:ext cx="5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83" name="Line 17"/>
            <p:cNvSpPr>
              <a:spLocks noChangeShapeType="1"/>
            </p:cNvSpPr>
            <p:nvPr/>
          </p:nvSpPr>
          <p:spPr bwMode="auto">
            <a:xfrm flipH="1">
              <a:off x="2952" y="1341"/>
              <a:ext cx="5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84" name="Line 18"/>
            <p:cNvSpPr>
              <a:spLocks noChangeShapeType="1"/>
            </p:cNvSpPr>
            <p:nvPr/>
          </p:nvSpPr>
          <p:spPr bwMode="auto">
            <a:xfrm flipH="1">
              <a:off x="3402" y="1336"/>
              <a:ext cx="5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85" name="Line 19"/>
            <p:cNvSpPr>
              <a:spLocks noChangeShapeType="1"/>
            </p:cNvSpPr>
            <p:nvPr/>
          </p:nvSpPr>
          <p:spPr bwMode="auto">
            <a:xfrm>
              <a:off x="2660" y="1223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86" name="Line 20"/>
            <p:cNvSpPr>
              <a:spLocks noChangeShapeType="1"/>
            </p:cNvSpPr>
            <p:nvPr/>
          </p:nvSpPr>
          <p:spPr bwMode="auto">
            <a:xfrm>
              <a:off x="2659" y="1630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87" name="Line 21"/>
            <p:cNvSpPr>
              <a:spLocks noChangeShapeType="1"/>
            </p:cNvSpPr>
            <p:nvPr/>
          </p:nvSpPr>
          <p:spPr bwMode="auto">
            <a:xfrm flipV="1">
              <a:off x="3047" y="1308"/>
              <a:ext cx="220" cy="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88" name="Text Box 22"/>
            <p:cNvSpPr txBox="1">
              <a:spLocks noChangeArrowheads="1"/>
            </p:cNvSpPr>
            <p:nvPr/>
          </p:nvSpPr>
          <p:spPr bwMode="auto">
            <a:xfrm>
              <a:off x="3256" y="1705"/>
              <a:ext cx="1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 i="1">
                <a:latin typeface="Monotype Corsiva" pitchFamily="66" charset="0"/>
              </a:endParaRPr>
            </a:p>
          </p:txBody>
        </p:sp>
        <p:sp>
          <p:nvSpPr>
            <p:cNvPr id="14389" name="Line 23"/>
            <p:cNvSpPr>
              <a:spLocks noChangeShapeType="1"/>
            </p:cNvSpPr>
            <p:nvPr/>
          </p:nvSpPr>
          <p:spPr bwMode="auto">
            <a:xfrm flipV="1">
              <a:off x="2621" y="1321"/>
              <a:ext cx="226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90" name="Freeform 24"/>
            <p:cNvSpPr>
              <a:spLocks/>
            </p:cNvSpPr>
            <p:nvPr/>
          </p:nvSpPr>
          <p:spPr bwMode="auto">
            <a:xfrm>
              <a:off x="3511" y="1473"/>
              <a:ext cx="177" cy="276"/>
            </a:xfrm>
            <a:custGeom>
              <a:avLst/>
              <a:gdLst>
                <a:gd name="T0" fmla="*/ 0 w 177"/>
                <a:gd name="T1" fmla="*/ 226 h 276"/>
                <a:gd name="T2" fmla="*/ 107 w 177"/>
                <a:gd name="T3" fmla="*/ 271 h 276"/>
                <a:gd name="T4" fmla="*/ 169 w 177"/>
                <a:gd name="T5" fmla="*/ 198 h 276"/>
                <a:gd name="T6" fmla="*/ 158 w 177"/>
                <a:gd name="T7" fmla="*/ 68 h 276"/>
                <a:gd name="T8" fmla="*/ 62 w 177"/>
                <a:gd name="T9" fmla="*/ 0 h 276"/>
                <a:gd name="T10" fmla="*/ 11 w 177"/>
                <a:gd name="T11" fmla="*/ 68 h 27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77"/>
                <a:gd name="T19" fmla="*/ 0 h 276"/>
                <a:gd name="T20" fmla="*/ 177 w 177"/>
                <a:gd name="T21" fmla="*/ 276 h 27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77" h="276">
                  <a:moveTo>
                    <a:pt x="0" y="226"/>
                  </a:moveTo>
                  <a:cubicBezTo>
                    <a:pt x="39" y="251"/>
                    <a:pt x="79" y="276"/>
                    <a:pt x="107" y="271"/>
                  </a:cubicBezTo>
                  <a:cubicBezTo>
                    <a:pt x="135" y="266"/>
                    <a:pt x="161" y="232"/>
                    <a:pt x="169" y="198"/>
                  </a:cubicBezTo>
                  <a:cubicBezTo>
                    <a:pt x="177" y="164"/>
                    <a:pt x="176" y="101"/>
                    <a:pt x="158" y="68"/>
                  </a:cubicBezTo>
                  <a:cubicBezTo>
                    <a:pt x="140" y="35"/>
                    <a:pt x="86" y="0"/>
                    <a:pt x="62" y="0"/>
                  </a:cubicBezTo>
                  <a:cubicBezTo>
                    <a:pt x="38" y="0"/>
                    <a:pt x="24" y="34"/>
                    <a:pt x="11" y="6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342" name="Group 25"/>
          <p:cNvGrpSpPr>
            <a:grpSpLocks/>
          </p:cNvGrpSpPr>
          <p:nvPr/>
        </p:nvGrpSpPr>
        <p:grpSpPr bwMode="auto">
          <a:xfrm>
            <a:off x="6651625" y="1851025"/>
            <a:ext cx="2317750" cy="1631950"/>
            <a:chOff x="1993" y="2024"/>
            <a:chExt cx="1460" cy="1028"/>
          </a:xfrm>
        </p:grpSpPr>
        <p:grpSp>
          <p:nvGrpSpPr>
            <p:cNvPr id="14343" name="Group 26"/>
            <p:cNvGrpSpPr>
              <a:grpSpLocks/>
            </p:cNvGrpSpPr>
            <p:nvPr/>
          </p:nvGrpSpPr>
          <p:grpSpPr bwMode="auto">
            <a:xfrm>
              <a:off x="1993" y="2024"/>
              <a:ext cx="1363" cy="1028"/>
              <a:chOff x="3789" y="883"/>
              <a:chExt cx="1363" cy="1028"/>
            </a:xfrm>
          </p:grpSpPr>
          <p:grpSp>
            <p:nvGrpSpPr>
              <p:cNvPr id="14345" name="Group 27"/>
              <p:cNvGrpSpPr>
                <a:grpSpLocks/>
              </p:cNvGrpSpPr>
              <p:nvPr/>
            </p:nvGrpSpPr>
            <p:grpSpPr bwMode="auto">
              <a:xfrm>
                <a:off x="3789" y="883"/>
                <a:ext cx="1363" cy="1028"/>
                <a:chOff x="4030" y="3045"/>
                <a:chExt cx="1363" cy="1028"/>
              </a:xfrm>
            </p:grpSpPr>
            <p:grpSp>
              <p:nvGrpSpPr>
                <p:cNvPr id="14347" name="Group 28"/>
                <p:cNvGrpSpPr>
                  <a:grpSpLocks/>
                </p:cNvGrpSpPr>
                <p:nvPr/>
              </p:nvGrpSpPr>
              <p:grpSpPr bwMode="auto">
                <a:xfrm>
                  <a:off x="4032" y="3045"/>
                  <a:ext cx="1361" cy="1028"/>
                  <a:chOff x="2444" y="2015"/>
                  <a:chExt cx="1361" cy="1028"/>
                </a:xfrm>
              </p:grpSpPr>
              <p:grpSp>
                <p:nvGrpSpPr>
                  <p:cNvPr id="14349" name="Group 29"/>
                  <p:cNvGrpSpPr>
                    <a:grpSpLocks/>
                  </p:cNvGrpSpPr>
                  <p:nvPr/>
                </p:nvGrpSpPr>
                <p:grpSpPr bwMode="auto">
                  <a:xfrm>
                    <a:off x="2444" y="2015"/>
                    <a:ext cx="1361" cy="1028"/>
                    <a:chOff x="2327" y="908"/>
                    <a:chExt cx="1361" cy="1028"/>
                  </a:xfrm>
                </p:grpSpPr>
                <p:sp>
                  <p:nvSpPr>
                    <p:cNvPr id="14351" name="Oval 3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27" y="1113"/>
                      <a:ext cx="321" cy="226"/>
                    </a:xfrm>
                    <a:prstGeom prst="ellipse">
                      <a:avLst/>
                    </a:prstGeom>
                    <a:solidFill>
                      <a:srgbClr val="808080"/>
                    </a:solidFill>
                    <a:ln w="254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/>
                      <a:r>
                        <a:rPr lang="en-US" sz="1400">
                          <a:solidFill>
                            <a:schemeClr val="bg1"/>
                          </a:solidFill>
                          <a:sym typeface="Symbol" pitchFamily="18" charset="2"/>
                        </a:rPr>
                        <a:t>1/8</a:t>
                      </a:r>
                    </a:p>
                  </p:txBody>
                </p:sp>
                <p:sp>
                  <p:nvSpPr>
                    <p:cNvPr id="14352" name="Oval 3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799" y="1113"/>
                      <a:ext cx="321" cy="226"/>
                    </a:xfrm>
                    <a:prstGeom prst="ellipse">
                      <a:avLst/>
                    </a:prstGeom>
                    <a:solidFill>
                      <a:srgbClr val="808080"/>
                    </a:solidFill>
                    <a:ln w="254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/>
                      <a:r>
                        <a:rPr lang="en-US" sz="1400">
                          <a:solidFill>
                            <a:schemeClr val="bg1"/>
                          </a:solidFill>
                          <a:sym typeface="Symbol" pitchFamily="18" charset="2"/>
                        </a:rPr>
                        <a:t>2/7</a:t>
                      </a:r>
                    </a:p>
                  </p:txBody>
                </p:sp>
                <p:sp>
                  <p:nvSpPr>
                    <p:cNvPr id="14353" name="Oval 3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35" y="1113"/>
                      <a:ext cx="321" cy="226"/>
                    </a:xfrm>
                    <a:prstGeom prst="ellipse">
                      <a:avLst/>
                    </a:prstGeom>
                    <a:solidFill>
                      <a:srgbClr val="808080"/>
                    </a:solidFill>
                    <a:ln w="254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/>
                      <a:r>
                        <a:rPr lang="en-US" sz="1400">
                          <a:solidFill>
                            <a:schemeClr val="bg1"/>
                          </a:solidFill>
                          <a:sym typeface="Symbol" pitchFamily="18" charset="2"/>
                        </a:rPr>
                        <a:t>9/12 </a:t>
                      </a:r>
                    </a:p>
                  </p:txBody>
                </p:sp>
                <p:sp>
                  <p:nvSpPr>
                    <p:cNvPr id="14354" name="Oval 3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27" y="1509"/>
                      <a:ext cx="321" cy="226"/>
                    </a:xfrm>
                    <a:prstGeom prst="ellipse">
                      <a:avLst/>
                    </a:prstGeom>
                    <a:solidFill>
                      <a:srgbClr val="808080"/>
                    </a:solidFill>
                    <a:ln w="254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/>
                      <a:r>
                        <a:rPr lang="en-US" sz="1400">
                          <a:solidFill>
                            <a:schemeClr val="bg1"/>
                          </a:solidFill>
                          <a:sym typeface="Symbol" pitchFamily="18" charset="2"/>
                        </a:rPr>
                        <a:t>4/5</a:t>
                      </a:r>
                    </a:p>
                  </p:txBody>
                </p:sp>
                <p:sp>
                  <p:nvSpPr>
                    <p:cNvPr id="14355" name="Oval 3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799" y="1509"/>
                      <a:ext cx="321" cy="226"/>
                    </a:xfrm>
                    <a:prstGeom prst="ellipse">
                      <a:avLst/>
                    </a:prstGeom>
                    <a:solidFill>
                      <a:srgbClr val="808080"/>
                    </a:solidFill>
                    <a:ln w="254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/>
                      <a:r>
                        <a:rPr lang="en-US" sz="1400">
                          <a:solidFill>
                            <a:schemeClr val="bg1"/>
                          </a:solidFill>
                          <a:sym typeface="Symbol" pitchFamily="18" charset="2"/>
                        </a:rPr>
                        <a:t>3/6</a:t>
                      </a:r>
                    </a:p>
                  </p:txBody>
                </p:sp>
                <p:sp>
                  <p:nvSpPr>
                    <p:cNvPr id="14356" name="Oval 3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35" y="1509"/>
                      <a:ext cx="321" cy="226"/>
                    </a:xfrm>
                    <a:prstGeom prst="ellipse">
                      <a:avLst/>
                    </a:prstGeom>
                    <a:solidFill>
                      <a:srgbClr val="808080"/>
                    </a:solidFill>
                    <a:ln w="254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/>
                      <a:r>
                        <a:rPr lang="en-US" sz="1400">
                          <a:solidFill>
                            <a:schemeClr val="bg1"/>
                          </a:solidFill>
                          <a:sym typeface="Symbol" pitchFamily="18" charset="2"/>
                        </a:rPr>
                        <a:t>10/11 </a:t>
                      </a:r>
                    </a:p>
                  </p:txBody>
                </p:sp>
                <p:sp>
                  <p:nvSpPr>
                    <p:cNvPr id="14357" name="Text Box 36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352" y="908"/>
                      <a:ext cx="116" cy="231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wrap="none">
                      <a:spAutoFit/>
                    </a:bodyPr>
                    <a:lstStyle/>
                    <a:p>
                      <a:endParaRPr lang="en-US" i="1">
                        <a:latin typeface="Monotype Corsiva" pitchFamily="66" charset="0"/>
                      </a:endParaRPr>
                    </a:p>
                  </p:txBody>
                </p:sp>
                <p:sp>
                  <p:nvSpPr>
                    <p:cNvPr id="14358" name="Text Box 37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836" y="915"/>
                      <a:ext cx="182" cy="231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b="1" i="1">
                          <a:latin typeface="Monotype Corsiva" pitchFamily="66" charset="0"/>
                        </a:rPr>
                        <a:t>u</a:t>
                      </a:r>
                    </a:p>
                  </p:txBody>
                </p:sp>
                <p:sp>
                  <p:nvSpPr>
                    <p:cNvPr id="14359" name="Text Box 38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245" y="915"/>
                      <a:ext cx="116" cy="231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wrap="none">
                      <a:spAutoFit/>
                    </a:bodyPr>
                    <a:lstStyle/>
                    <a:p>
                      <a:endParaRPr lang="en-US" i="1">
                        <a:latin typeface="Monotype Corsiva" pitchFamily="66" charset="0"/>
                      </a:endParaRPr>
                    </a:p>
                  </p:txBody>
                </p:sp>
                <p:sp>
                  <p:nvSpPr>
                    <p:cNvPr id="14360" name="Text Box 39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338" y="1705"/>
                      <a:ext cx="179" cy="231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b="1" i="1">
                          <a:latin typeface="Monotype Corsiva" pitchFamily="66" charset="0"/>
                        </a:rPr>
                        <a:t>v</a:t>
                      </a:r>
                    </a:p>
                  </p:txBody>
                </p:sp>
                <p:sp>
                  <p:nvSpPr>
                    <p:cNvPr id="14361" name="Text Box 40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817" y="1705"/>
                      <a:ext cx="116" cy="231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wrap="none">
                      <a:spAutoFit/>
                    </a:bodyPr>
                    <a:lstStyle/>
                    <a:p>
                      <a:endParaRPr lang="en-US" i="1">
                        <a:latin typeface="Monotype Corsiva" pitchFamily="66" charset="0"/>
                      </a:endParaRPr>
                    </a:p>
                  </p:txBody>
                </p:sp>
                <p:sp>
                  <p:nvSpPr>
                    <p:cNvPr id="14362" name="Line 41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477" y="1336"/>
                      <a:ext cx="5" cy="186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prstDash val="dash"/>
                      <a:round/>
                      <a:headEnd/>
                      <a:tailEnd type="triangle" w="med" len="med"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4363" name="Line 42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952" y="1341"/>
                      <a:ext cx="5" cy="186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4364" name="Line 43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402" y="1336"/>
                      <a:ext cx="5" cy="186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4365" name="Line 4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660" y="1223"/>
                      <a:ext cx="135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4366" name="Line 4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659" y="1630"/>
                      <a:ext cx="135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 type="triangle" w="med" len="med"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4367" name="Line 46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047" y="1308"/>
                      <a:ext cx="220" cy="225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prstDash val="dash"/>
                      <a:round/>
                      <a:headEnd type="triangle" w="med" len="med"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4368" name="Text Box 47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256" y="1705"/>
                      <a:ext cx="116" cy="231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wrap="none">
                      <a:spAutoFit/>
                    </a:bodyPr>
                    <a:lstStyle/>
                    <a:p>
                      <a:endParaRPr lang="en-US" i="1">
                        <a:latin typeface="Monotype Corsiva" pitchFamily="66" charset="0"/>
                      </a:endParaRPr>
                    </a:p>
                  </p:txBody>
                </p:sp>
                <p:sp>
                  <p:nvSpPr>
                    <p:cNvPr id="14369" name="Line 48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621" y="1321"/>
                      <a:ext cx="226" cy="226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prstDash val="dash"/>
                      <a:round/>
                      <a:headEnd/>
                      <a:tailEnd type="triangle" w="med" len="med"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4370" name="Freeform 49"/>
                    <p:cNvSpPr>
                      <a:spLocks/>
                    </p:cNvSpPr>
                    <p:nvPr/>
                  </p:nvSpPr>
                  <p:spPr bwMode="auto">
                    <a:xfrm>
                      <a:off x="3511" y="1473"/>
                      <a:ext cx="177" cy="276"/>
                    </a:xfrm>
                    <a:custGeom>
                      <a:avLst/>
                      <a:gdLst>
                        <a:gd name="T0" fmla="*/ 0 w 177"/>
                        <a:gd name="T1" fmla="*/ 226 h 276"/>
                        <a:gd name="T2" fmla="*/ 107 w 177"/>
                        <a:gd name="T3" fmla="*/ 271 h 276"/>
                        <a:gd name="T4" fmla="*/ 169 w 177"/>
                        <a:gd name="T5" fmla="*/ 198 h 276"/>
                        <a:gd name="T6" fmla="*/ 158 w 177"/>
                        <a:gd name="T7" fmla="*/ 68 h 276"/>
                        <a:gd name="T8" fmla="*/ 62 w 177"/>
                        <a:gd name="T9" fmla="*/ 0 h 276"/>
                        <a:gd name="T10" fmla="*/ 11 w 177"/>
                        <a:gd name="T11" fmla="*/ 68 h 276"/>
                        <a:gd name="T12" fmla="*/ 0 60000 65536"/>
                        <a:gd name="T13" fmla="*/ 0 60000 6553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w 177"/>
                        <a:gd name="T19" fmla="*/ 0 h 276"/>
                        <a:gd name="T20" fmla="*/ 177 w 177"/>
                        <a:gd name="T21" fmla="*/ 276 h 276"/>
                      </a:gdLst>
                      <a:ahLst/>
                      <a:cxnLst>
                        <a:cxn ang="T12">
                          <a:pos x="T0" y="T1"/>
                        </a:cxn>
                        <a:cxn ang="T13">
                          <a:pos x="T2" y="T3"/>
                        </a:cxn>
                        <a:cxn ang="T14">
                          <a:pos x="T4" y="T5"/>
                        </a:cxn>
                        <a:cxn ang="T15">
                          <a:pos x="T6" y="T7"/>
                        </a:cxn>
                        <a:cxn ang="T16">
                          <a:pos x="T8" y="T9"/>
                        </a:cxn>
                        <a:cxn ang="T17">
                          <a:pos x="T10" y="T11"/>
                        </a:cxn>
                      </a:cxnLst>
                      <a:rect l="T18" t="T19" r="T20" b="T21"/>
                      <a:pathLst>
                        <a:path w="177" h="276">
                          <a:moveTo>
                            <a:pt x="0" y="226"/>
                          </a:moveTo>
                          <a:cubicBezTo>
                            <a:pt x="39" y="251"/>
                            <a:pt x="79" y="276"/>
                            <a:pt x="107" y="271"/>
                          </a:cubicBezTo>
                          <a:cubicBezTo>
                            <a:pt x="135" y="266"/>
                            <a:pt x="161" y="232"/>
                            <a:pt x="169" y="198"/>
                          </a:cubicBezTo>
                          <a:cubicBezTo>
                            <a:pt x="177" y="164"/>
                            <a:pt x="176" y="101"/>
                            <a:pt x="158" y="68"/>
                          </a:cubicBezTo>
                          <a:cubicBezTo>
                            <a:pt x="140" y="35"/>
                            <a:pt x="86" y="0"/>
                            <a:pt x="62" y="0"/>
                          </a:cubicBezTo>
                          <a:cubicBezTo>
                            <a:pt x="38" y="0"/>
                            <a:pt x="24" y="34"/>
                            <a:pt x="11" y="68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prstDash val="dash"/>
                      <a:round/>
                      <a:headEnd/>
                      <a:tailEnd type="triangle" w="med" len="med"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14350" name="Text Box 5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8" y="2415"/>
                    <a:ext cx="191" cy="19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400"/>
                      <a:t>B</a:t>
                    </a:r>
                  </a:p>
                </p:txBody>
              </p:sp>
            </p:grpSp>
            <p:sp>
              <p:nvSpPr>
                <p:cNvPr id="14348" name="Text Box 51"/>
                <p:cNvSpPr txBox="1">
                  <a:spLocks noChangeArrowheads="1"/>
                </p:cNvSpPr>
                <p:nvPr/>
              </p:nvSpPr>
              <p:spPr bwMode="auto">
                <a:xfrm>
                  <a:off x="4030" y="3460"/>
                  <a:ext cx="184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1400"/>
                    <a:t>F</a:t>
                  </a:r>
                </a:p>
              </p:txBody>
            </p:sp>
          </p:grpSp>
          <p:sp>
            <p:nvSpPr>
              <p:cNvPr id="14346" name="Text Box 52"/>
              <p:cNvSpPr txBox="1">
                <a:spLocks noChangeArrowheads="1"/>
              </p:cNvSpPr>
              <p:nvPr/>
            </p:nvSpPr>
            <p:spPr bwMode="auto">
              <a:xfrm>
                <a:off x="4536" y="1202"/>
                <a:ext cx="197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400"/>
                  <a:t>C</a:t>
                </a:r>
              </a:p>
            </p:txBody>
          </p:sp>
        </p:grpSp>
        <p:sp>
          <p:nvSpPr>
            <p:cNvPr id="14344" name="Text Box 53"/>
            <p:cNvSpPr txBox="1">
              <a:spLocks noChangeArrowheads="1"/>
            </p:cNvSpPr>
            <p:nvPr/>
          </p:nvSpPr>
          <p:spPr bwMode="auto">
            <a:xfrm>
              <a:off x="3262" y="2483"/>
              <a:ext cx="19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B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Directed Acyclic Graph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DAG – Directed graph with no cycles.</a:t>
            </a:r>
          </a:p>
          <a:p>
            <a:pPr eaLnBrk="1" hangingPunct="1"/>
            <a:r>
              <a:rPr lang="en-US" dirty="0" smtClean="0"/>
              <a:t>Good for modeling processes and structures that have a </a:t>
            </a:r>
            <a:r>
              <a:rPr lang="en-US" b="1" dirty="0" smtClean="0">
                <a:solidFill>
                  <a:srgbClr val="CC3300"/>
                </a:solidFill>
              </a:rPr>
              <a:t>partial order:</a:t>
            </a:r>
          </a:p>
          <a:p>
            <a:pPr lvl="1" eaLnBrk="1" hangingPunct="1"/>
            <a:r>
              <a:rPr lang="en-US" i="1" dirty="0" smtClean="0"/>
              <a:t>a </a:t>
            </a:r>
            <a:r>
              <a:rPr lang="en-US" i="1" dirty="0" smtClean="0">
                <a:latin typeface="RMTMI" charset="0"/>
              </a:rPr>
              <a:t>&gt; </a:t>
            </a:r>
            <a:r>
              <a:rPr lang="en-US" i="1" dirty="0" smtClean="0"/>
              <a:t>b </a:t>
            </a:r>
            <a:r>
              <a:rPr lang="en-US" dirty="0" smtClean="0"/>
              <a:t>and </a:t>
            </a:r>
            <a:r>
              <a:rPr lang="en-US" i="1" dirty="0" smtClean="0"/>
              <a:t>b </a:t>
            </a:r>
            <a:r>
              <a:rPr lang="en-US" i="1" dirty="0" smtClean="0">
                <a:latin typeface="RMTMI" charset="0"/>
              </a:rPr>
              <a:t>&gt; </a:t>
            </a:r>
            <a:r>
              <a:rPr lang="en-US" i="1" dirty="0" smtClean="0"/>
              <a:t>c </a:t>
            </a:r>
            <a:r>
              <a:rPr lang="en-US" dirty="0" smtClean="0">
                <a:sym typeface="Symbol" pitchFamily="18" charset="2"/>
              </a:rPr>
              <a:t></a:t>
            </a:r>
            <a:r>
              <a:rPr lang="en-US" dirty="0" smtClean="0">
                <a:latin typeface="MTSYN" charset="-127"/>
              </a:rPr>
              <a:t> </a:t>
            </a:r>
            <a:r>
              <a:rPr lang="en-US" i="1" dirty="0" smtClean="0"/>
              <a:t>a </a:t>
            </a:r>
            <a:r>
              <a:rPr lang="en-US" i="1" dirty="0" smtClean="0">
                <a:latin typeface="RMTMI" charset="0"/>
              </a:rPr>
              <a:t>&gt; </a:t>
            </a:r>
            <a:r>
              <a:rPr lang="en-US" i="1" dirty="0" smtClean="0"/>
              <a:t>c</a:t>
            </a:r>
            <a:r>
              <a:rPr lang="en-US" dirty="0" smtClean="0"/>
              <a:t>.</a:t>
            </a:r>
          </a:p>
          <a:p>
            <a:pPr lvl="1" eaLnBrk="1" hangingPunct="1"/>
            <a:r>
              <a:rPr lang="en-US" dirty="0" smtClean="0"/>
              <a:t>But may have </a:t>
            </a:r>
            <a:r>
              <a:rPr lang="en-US" i="1" dirty="0" smtClean="0"/>
              <a:t>a </a:t>
            </a:r>
            <a:r>
              <a:rPr lang="en-US" dirty="0" smtClean="0"/>
              <a:t>and </a:t>
            </a:r>
            <a:r>
              <a:rPr lang="en-US" i="1" dirty="0" smtClean="0"/>
              <a:t>b </a:t>
            </a:r>
            <a:r>
              <a:rPr lang="en-US" dirty="0" smtClean="0"/>
              <a:t>such that neither </a:t>
            </a:r>
            <a:r>
              <a:rPr lang="en-US" i="1" dirty="0" smtClean="0"/>
              <a:t>a</a:t>
            </a:r>
            <a:r>
              <a:rPr lang="en-US" i="1" dirty="0" smtClean="0">
                <a:latin typeface="RMTMI" charset="0"/>
              </a:rPr>
              <a:t>&gt;</a:t>
            </a:r>
            <a:r>
              <a:rPr lang="en-US" i="1" dirty="0" smtClean="0"/>
              <a:t>b </a:t>
            </a:r>
            <a:r>
              <a:rPr lang="en-US" dirty="0" smtClean="0"/>
              <a:t>nor </a:t>
            </a:r>
            <a:r>
              <a:rPr lang="en-US" i="1" dirty="0" smtClean="0"/>
              <a:t>b</a:t>
            </a:r>
            <a:r>
              <a:rPr lang="en-US" i="1" dirty="0" smtClean="0">
                <a:latin typeface="RMTMI" charset="0"/>
              </a:rPr>
              <a:t>&gt;</a:t>
            </a:r>
            <a:r>
              <a:rPr lang="en-US" i="1" dirty="0" smtClean="0"/>
              <a:t>a</a:t>
            </a:r>
            <a:r>
              <a:rPr lang="en-US" dirty="0" smtClean="0"/>
              <a:t>.</a:t>
            </a:r>
          </a:p>
          <a:p>
            <a:pPr eaLnBrk="1" hangingPunct="1"/>
            <a:r>
              <a:rPr lang="en-US" dirty="0" smtClean="0"/>
              <a:t>Can always make a </a:t>
            </a:r>
            <a:r>
              <a:rPr lang="en-US" b="1" dirty="0" smtClean="0">
                <a:solidFill>
                  <a:srgbClr val="CC3300"/>
                </a:solidFill>
              </a:rPr>
              <a:t>total order</a:t>
            </a:r>
            <a:r>
              <a:rPr lang="en-US" b="1" i="1" dirty="0" smtClean="0"/>
              <a:t> </a:t>
            </a:r>
            <a:r>
              <a:rPr lang="en-US" dirty="0" smtClean="0"/>
              <a:t>(either </a:t>
            </a:r>
            <a:r>
              <a:rPr lang="en-US" i="1" dirty="0" smtClean="0"/>
              <a:t>a</a:t>
            </a:r>
            <a:r>
              <a:rPr lang="en-US" i="1" dirty="0" smtClean="0">
                <a:latin typeface="RMTMI" charset="0"/>
              </a:rPr>
              <a:t>&gt;</a:t>
            </a:r>
            <a:r>
              <a:rPr lang="en-US" i="1" dirty="0" smtClean="0"/>
              <a:t>b </a:t>
            </a:r>
            <a:r>
              <a:rPr lang="en-US" dirty="0" smtClean="0"/>
              <a:t>or </a:t>
            </a:r>
            <a:r>
              <a:rPr lang="en-US" i="1" dirty="0" smtClean="0"/>
              <a:t>b</a:t>
            </a:r>
            <a:r>
              <a:rPr lang="en-US" i="1" dirty="0" smtClean="0">
                <a:latin typeface="RMTMI" charset="0"/>
              </a:rPr>
              <a:t>&gt;</a:t>
            </a:r>
            <a:r>
              <a:rPr lang="en-US" i="1" dirty="0" smtClean="0"/>
              <a:t>a </a:t>
            </a:r>
            <a:r>
              <a:rPr lang="en-US" dirty="0" smtClean="0"/>
              <a:t>for all </a:t>
            </a:r>
            <a:r>
              <a:rPr lang="en-US" i="1" dirty="0" smtClean="0"/>
              <a:t>a </a:t>
            </a:r>
            <a:r>
              <a:rPr lang="en-US" dirty="0" smtClean="0">
                <a:sym typeface="Symbol" pitchFamily="18" charset="2"/>
              </a:rPr>
              <a:t></a:t>
            </a:r>
            <a:r>
              <a:rPr lang="en-US" dirty="0" smtClean="0">
                <a:latin typeface="MTSYN" charset="-127"/>
              </a:rPr>
              <a:t> </a:t>
            </a:r>
            <a:r>
              <a:rPr lang="en-US" i="1" dirty="0" smtClean="0"/>
              <a:t>b</a:t>
            </a:r>
            <a:r>
              <a:rPr lang="en-US" dirty="0" smtClean="0"/>
              <a:t>) from a partial order. 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Characterizing a DAG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2376488"/>
            <a:ext cx="8839200" cy="3719512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endParaRPr lang="en-US" dirty="0" smtClean="0">
              <a:sym typeface="Symbol" pitchFamily="18" charset="2"/>
            </a:endParaRPr>
          </a:p>
          <a:p>
            <a:pPr lvl="1" eaLnBrk="1" hangingPunct="1"/>
            <a:endParaRPr lang="en-US" dirty="0" smtClean="0">
              <a:sym typeface="Symbol" pitchFamily="18" charset="2"/>
            </a:endParaRPr>
          </a:p>
          <a:p>
            <a:pPr eaLnBrk="1" hangingPunct="1"/>
            <a:endParaRPr lang="en-US" dirty="0" smtClean="0">
              <a:sym typeface="Symbol" pitchFamily="18" charset="2"/>
            </a:endParaRPr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228600" y="914400"/>
            <a:ext cx="8686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99333" name="Text Box 5"/>
          <p:cNvSpPr txBox="1">
            <a:spLocks noChangeArrowheads="1"/>
          </p:cNvSpPr>
          <p:nvPr/>
        </p:nvSpPr>
        <p:spPr bwMode="auto">
          <a:xfrm>
            <a:off x="228600" y="1066800"/>
            <a:ext cx="8280400" cy="835025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rgbClr val="CC3300"/>
                </a:solidFill>
                <a:latin typeface="Arial" charset="0"/>
              </a:rPr>
              <a:t>Lemma 22.11</a:t>
            </a:r>
          </a:p>
          <a:p>
            <a:pPr>
              <a:defRPr/>
            </a:pPr>
            <a:r>
              <a:rPr lang="en-US" dirty="0">
                <a:latin typeface="Arial" charset="0"/>
              </a:rPr>
              <a:t>A directed graph </a:t>
            </a:r>
            <a:r>
              <a:rPr lang="en-US" i="1" dirty="0">
                <a:latin typeface="Arial" charset="0"/>
              </a:rPr>
              <a:t>G</a:t>
            </a:r>
            <a:r>
              <a:rPr lang="en-US" dirty="0">
                <a:latin typeface="Arial" charset="0"/>
              </a:rPr>
              <a:t> is acyclic </a:t>
            </a:r>
            <a:r>
              <a:rPr lang="en-US" dirty="0" err="1">
                <a:latin typeface="Arial" charset="0"/>
              </a:rPr>
              <a:t>iff</a:t>
            </a:r>
            <a:r>
              <a:rPr lang="en-US" dirty="0">
                <a:latin typeface="Arial" charset="0"/>
              </a:rPr>
              <a:t> a DFS of G yields no back edges.</a:t>
            </a:r>
          </a:p>
        </p:txBody>
      </p:sp>
      <p:sp>
        <p:nvSpPr>
          <p:cNvPr id="16390" name="Oval 9"/>
          <p:cNvSpPr>
            <a:spLocks noChangeArrowheads="1"/>
          </p:cNvSpPr>
          <p:nvPr/>
        </p:nvSpPr>
        <p:spPr bwMode="auto">
          <a:xfrm>
            <a:off x="3063875" y="3379788"/>
            <a:ext cx="381000" cy="381000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i="1"/>
              <a:t>v</a:t>
            </a:r>
          </a:p>
        </p:txBody>
      </p:sp>
      <p:sp>
        <p:nvSpPr>
          <p:cNvPr id="16391" name="Oval 10"/>
          <p:cNvSpPr>
            <a:spLocks noChangeArrowheads="1"/>
          </p:cNvSpPr>
          <p:nvPr/>
        </p:nvSpPr>
        <p:spPr bwMode="auto">
          <a:xfrm>
            <a:off x="4130675" y="3379788"/>
            <a:ext cx="381000" cy="381000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92" name="Oval 11"/>
          <p:cNvSpPr>
            <a:spLocks noChangeArrowheads="1"/>
          </p:cNvSpPr>
          <p:nvPr/>
        </p:nvSpPr>
        <p:spPr bwMode="auto">
          <a:xfrm>
            <a:off x="5273675" y="3379788"/>
            <a:ext cx="381000" cy="381000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93" name="Oval 12"/>
          <p:cNvSpPr>
            <a:spLocks noChangeArrowheads="1"/>
          </p:cNvSpPr>
          <p:nvPr/>
        </p:nvSpPr>
        <p:spPr bwMode="auto">
          <a:xfrm>
            <a:off x="6416675" y="3379788"/>
            <a:ext cx="381000" cy="381000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i="1"/>
              <a:t>u</a:t>
            </a:r>
          </a:p>
        </p:txBody>
      </p:sp>
      <p:cxnSp>
        <p:nvCxnSpPr>
          <p:cNvPr id="16394" name="AutoShape 13"/>
          <p:cNvCxnSpPr>
            <a:cxnSpLocks noChangeShapeType="1"/>
            <a:stCxn id="16390" idx="6"/>
            <a:endCxn id="16391" idx="2"/>
          </p:cNvCxnSpPr>
          <p:nvPr/>
        </p:nvCxnSpPr>
        <p:spPr bwMode="auto">
          <a:xfrm>
            <a:off x="3444875" y="3570288"/>
            <a:ext cx="6858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</p:cxnSp>
      <p:cxnSp>
        <p:nvCxnSpPr>
          <p:cNvPr id="16395" name="AutoShape 14"/>
          <p:cNvCxnSpPr>
            <a:cxnSpLocks noChangeShapeType="1"/>
            <a:stCxn id="16391" idx="6"/>
            <a:endCxn id="16392" idx="2"/>
          </p:cNvCxnSpPr>
          <p:nvPr/>
        </p:nvCxnSpPr>
        <p:spPr bwMode="auto">
          <a:xfrm>
            <a:off x="4511675" y="3570288"/>
            <a:ext cx="7620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</p:cxnSp>
      <p:cxnSp>
        <p:nvCxnSpPr>
          <p:cNvPr id="16396" name="AutoShape 15"/>
          <p:cNvCxnSpPr>
            <a:cxnSpLocks noChangeShapeType="1"/>
            <a:stCxn id="16392" idx="6"/>
            <a:endCxn id="16393" idx="2"/>
          </p:cNvCxnSpPr>
          <p:nvPr/>
        </p:nvCxnSpPr>
        <p:spPr bwMode="auto">
          <a:xfrm>
            <a:off x="5654675" y="3570288"/>
            <a:ext cx="7620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</p:cxnSp>
      <p:cxnSp>
        <p:nvCxnSpPr>
          <p:cNvPr id="16397" name="AutoShape 16"/>
          <p:cNvCxnSpPr>
            <a:cxnSpLocks noChangeShapeType="1"/>
            <a:stCxn id="16393" idx="4"/>
            <a:endCxn id="16390" idx="4"/>
          </p:cNvCxnSpPr>
          <p:nvPr/>
        </p:nvCxnSpPr>
        <p:spPr bwMode="auto">
          <a:xfrm rot="5400000">
            <a:off x="4929981" y="2085182"/>
            <a:ext cx="1587" cy="3352800"/>
          </a:xfrm>
          <a:prstGeom prst="curvedConnector3">
            <a:avLst>
              <a:gd name="adj1" fmla="val 14400005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</p:cxnSp>
      <p:sp>
        <p:nvSpPr>
          <p:cNvPr id="16398" name="Text Box 17"/>
          <p:cNvSpPr txBox="1">
            <a:spLocks noChangeArrowheads="1"/>
          </p:cNvSpPr>
          <p:nvPr/>
        </p:nvSpPr>
        <p:spPr bwMode="auto">
          <a:xfrm>
            <a:off x="3581400" y="3200400"/>
            <a:ext cx="354013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hlink"/>
                </a:solidFill>
              </a:rPr>
              <a:t>T</a:t>
            </a:r>
          </a:p>
        </p:txBody>
      </p:sp>
      <p:sp>
        <p:nvSpPr>
          <p:cNvPr id="16399" name="Text Box 18"/>
          <p:cNvSpPr txBox="1">
            <a:spLocks noChangeArrowheads="1"/>
          </p:cNvSpPr>
          <p:nvPr/>
        </p:nvSpPr>
        <p:spPr bwMode="auto">
          <a:xfrm>
            <a:off x="4664075" y="3200400"/>
            <a:ext cx="354013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hlink"/>
                </a:solidFill>
              </a:rPr>
              <a:t>T</a:t>
            </a:r>
          </a:p>
        </p:txBody>
      </p:sp>
      <p:sp>
        <p:nvSpPr>
          <p:cNvPr id="16400" name="Text Box 19"/>
          <p:cNvSpPr txBox="1">
            <a:spLocks noChangeArrowheads="1"/>
          </p:cNvSpPr>
          <p:nvPr/>
        </p:nvSpPr>
        <p:spPr bwMode="auto">
          <a:xfrm>
            <a:off x="5807075" y="3200400"/>
            <a:ext cx="354013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hlink"/>
                </a:solidFill>
              </a:rPr>
              <a:t>T</a:t>
            </a:r>
          </a:p>
        </p:txBody>
      </p:sp>
      <p:sp>
        <p:nvSpPr>
          <p:cNvPr id="16401" name="Text Box 20"/>
          <p:cNvSpPr txBox="1">
            <a:spLocks noChangeArrowheads="1"/>
          </p:cNvSpPr>
          <p:nvPr/>
        </p:nvSpPr>
        <p:spPr bwMode="auto">
          <a:xfrm>
            <a:off x="4740275" y="3913188"/>
            <a:ext cx="354013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FF6600"/>
                </a:solidFill>
              </a:rPr>
              <a:t>B</a:t>
            </a:r>
          </a:p>
        </p:txBody>
      </p:sp>
      <p:sp>
        <p:nvSpPr>
          <p:cNvPr id="18" name="Text Box 5"/>
          <p:cNvSpPr txBox="1">
            <a:spLocks noChangeArrowheads="1"/>
          </p:cNvSpPr>
          <p:nvPr/>
        </p:nvSpPr>
        <p:spPr bwMode="auto">
          <a:xfrm>
            <a:off x="485503" y="5146766"/>
            <a:ext cx="4006225" cy="369332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dirty="0" smtClean="0">
                <a:solidFill>
                  <a:srgbClr val="CC3300"/>
                </a:solidFill>
                <a:latin typeface="Arial" charset="0"/>
              </a:rPr>
              <a:t>Already Proved in Previous Class !</a:t>
            </a:r>
            <a:endParaRPr lang="en-US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073A18D-3264-4C40-A2C6-9C6F011669EF}" type="slidenum">
              <a:rPr lang="en-US" smtClean="0">
                <a:latin typeface="Arial" pitchFamily="34" charset="0"/>
              </a:rPr>
              <a:pPr/>
              <a:t>15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Topological Sort</a:t>
            </a:r>
          </a:p>
        </p:txBody>
      </p:sp>
      <p:sp>
        <p:nvSpPr>
          <p:cNvPr id="73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095375"/>
            <a:ext cx="8229600" cy="5076825"/>
          </a:xfrm>
        </p:spPr>
        <p:txBody>
          <a:bodyPr/>
          <a:lstStyle/>
          <a:p>
            <a:pPr eaLnBrk="1" hangingPunct="1">
              <a:lnSpc>
                <a:spcPct val="110000"/>
              </a:lnSpc>
              <a:buFontTx/>
              <a:buNone/>
            </a:pPr>
            <a:r>
              <a:rPr lang="en-US" b="1" smtClean="0"/>
              <a:t>Topological sort</a:t>
            </a:r>
            <a:r>
              <a:rPr lang="en-US" smtClean="0"/>
              <a:t> of a directed acyclic graph G = (V, E): a linear order of vertices such that if there exists an edge </a:t>
            </a:r>
            <a:r>
              <a:rPr lang="en-US" smtClean="0">
                <a:latin typeface="Comic Sans MS" pitchFamily="66" charset="0"/>
              </a:rPr>
              <a:t>(u, v)</a:t>
            </a:r>
            <a:r>
              <a:rPr lang="en-US" smtClean="0"/>
              <a:t>, then </a:t>
            </a:r>
            <a:r>
              <a:rPr lang="en-US" smtClean="0">
                <a:latin typeface="Comic Sans MS" pitchFamily="66" charset="0"/>
              </a:rPr>
              <a:t>u</a:t>
            </a:r>
            <a:r>
              <a:rPr lang="en-US" smtClean="0"/>
              <a:t> appears before </a:t>
            </a:r>
            <a:r>
              <a:rPr lang="en-US" smtClean="0">
                <a:latin typeface="Comic Sans MS" pitchFamily="66" charset="0"/>
              </a:rPr>
              <a:t>v</a:t>
            </a:r>
            <a:r>
              <a:rPr lang="en-US" smtClean="0"/>
              <a:t> in the ordering.</a:t>
            </a:r>
          </a:p>
          <a:p>
            <a:pPr eaLnBrk="1" hangingPunct="1">
              <a:lnSpc>
                <a:spcPct val="110000"/>
              </a:lnSpc>
              <a:buFontTx/>
              <a:buNone/>
            </a:pPr>
            <a:endParaRPr lang="en-US" sz="1600" smtClean="0"/>
          </a:p>
          <a:p>
            <a:pPr eaLnBrk="1" hangingPunct="1">
              <a:lnSpc>
                <a:spcPct val="110000"/>
              </a:lnSpc>
            </a:pPr>
            <a:r>
              <a:rPr lang="en-US" smtClean="0"/>
              <a:t>Directed acyclic graphs (DAGs)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mtClean="0"/>
              <a:t>Used to represent precedence of events or processes that have a </a:t>
            </a:r>
            <a:r>
              <a:rPr lang="en-US" b="1" smtClean="0"/>
              <a:t>partial order</a:t>
            </a:r>
          </a:p>
          <a:p>
            <a:pPr lvl="1" eaLnBrk="1" hangingPunct="1">
              <a:lnSpc>
                <a:spcPct val="110000"/>
              </a:lnSpc>
              <a:buFontTx/>
              <a:buNone/>
            </a:pPr>
            <a:r>
              <a:rPr lang="en-US" smtClean="0"/>
              <a:t>	</a:t>
            </a:r>
            <a:r>
              <a:rPr lang="en-US" smtClean="0">
                <a:latin typeface="Comic Sans MS" pitchFamily="66" charset="0"/>
              </a:rPr>
              <a:t>a</a:t>
            </a:r>
            <a:r>
              <a:rPr lang="en-US" smtClean="0"/>
              <a:t> before </a:t>
            </a:r>
            <a:r>
              <a:rPr lang="en-US" smtClean="0">
                <a:latin typeface="Comic Sans MS" pitchFamily="66" charset="0"/>
              </a:rPr>
              <a:t>b</a:t>
            </a:r>
            <a:r>
              <a:rPr lang="en-US" smtClean="0"/>
              <a:t> 			</a:t>
            </a:r>
            <a:r>
              <a:rPr lang="en-US" smtClean="0">
                <a:latin typeface="Comic Sans MS" pitchFamily="66" charset="0"/>
              </a:rPr>
              <a:t>b</a:t>
            </a:r>
            <a:r>
              <a:rPr lang="en-US" smtClean="0"/>
              <a:t> before </a:t>
            </a:r>
            <a:r>
              <a:rPr lang="en-US" smtClean="0">
                <a:latin typeface="Comic Sans MS" pitchFamily="66" charset="0"/>
              </a:rPr>
              <a:t>c</a:t>
            </a:r>
            <a:endParaRPr lang="en-US" smtClean="0"/>
          </a:p>
          <a:p>
            <a:pPr lvl="1" eaLnBrk="1" hangingPunct="1">
              <a:lnSpc>
                <a:spcPct val="110000"/>
              </a:lnSpc>
              <a:buFontTx/>
              <a:buNone/>
            </a:pPr>
            <a:r>
              <a:rPr lang="en-US" smtClean="0"/>
              <a:t>   </a:t>
            </a:r>
            <a:r>
              <a:rPr lang="en-US" smtClean="0">
                <a:latin typeface="Comic Sans MS" pitchFamily="66" charset="0"/>
              </a:rPr>
              <a:t>b</a:t>
            </a:r>
            <a:r>
              <a:rPr lang="en-US" smtClean="0"/>
              <a:t> before </a:t>
            </a:r>
            <a:r>
              <a:rPr lang="en-US" smtClean="0">
                <a:latin typeface="Comic Sans MS" pitchFamily="66" charset="0"/>
              </a:rPr>
              <a:t>c			</a:t>
            </a:r>
            <a:r>
              <a:rPr lang="en-US" smtClean="0"/>
              <a:t>a before c</a:t>
            </a:r>
          </a:p>
        </p:txBody>
      </p:sp>
      <p:sp>
        <p:nvSpPr>
          <p:cNvPr id="734212" name="AutoShape 4"/>
          <p:cNvSpPr>
            <a:spLocks/>
          </p:cNvSpPr>
          <p:nvPr/>
        </p:nvSpPr>
        <p:spPr bwMode="auto">
          <a:xfrm>
            <a:off x="2686050" y="4856163"/>
            <a:ext cx="122238" cy="871537"/>
          </a:xfrm>
          <a:prstGeom prst="rightBrace">
            <a:avLst>
              <a:gd name="adj1" fmla="val 59415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34213" name="Text Box 5"/>
          <p:cNvSpPr txBox="1">
            <a:spLocks noChangeArrowheads="1"/>
          </p:cNvSpPr>
          <p:nvPr/>
        </p:nvSpPr>
        <p:spPr bwMode="auto">
          <a:xfrm>
            <a:off x="2908300" y="5035550"/>
            <a:ext cx="1530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66" charset="0"/>
              </a:rPr>
              <a:t>a</a:t>
            </a:r>
            <a:r>
              <a:rPr lang="en-US" sz="2400"/>
              <a:t> before </a:t>
            </a:r>
            <a:r>
              <a:rPr lang="en-US" sz="2400">
                <a:latin typeface="Comic Sans MS" pitchFamily="66" charset="0"/>
              </a:rPr>
              <a:t>c</a:t>
            </a:r>
          </a:p>
        </p:txBody>
      </p:sp>
      <p:sp>
        <p:nvSpPr>
          <p:cNvPr id="734214" name="AutoShape 6"/>
          <p:cNvSpPr>
            <a:spLocks/>
          </p:cNvSpPr>
          <p:nvPr/>
        </p:nvSpPr>
        <p:spPr bwMode="auto">
          <a:xfrm>
            <a:off x="6453188" y="4830763"/>
            <a:ext cx="122237" cy="871537"/>
          </a:xfrm>
          <a:prstGeom prst="rightBrace">
            <a:avLst>
              <a:gd name="adj1" fmla="val 59416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34215" name="Text Box 7"/>
          <p:cNvSpPr txBox="1">
            <a:spLocks noChangeArrowheads="1"/>
          </p:cNvSpPr>
          <p:nvPr/>
        </p:nvSpPr>
        <p:spPr bwMode="auto">
          <a:xfrm>
            <a:off x="6661150" y="4829175"/>
            <a:ext cx="1833563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What about</a:t>
            </a:r>
            <a:r>
              <a:rPr lang="en-US" sz="2400">
                <a:latin typeface="Comic Sans MS" pitchFamily="66" charset="0"/>
              </a:rPr>
              <a:t> </a:t>
            </a:r>
          </a:p>
          <a:p>
            <a:r>
              <a:rPr lang="en-US" sz="2400">
                <a:latin typeface="Comic Sans MS" pitchFamily="66" charset="0"/>
              </a:rPr>
              <a:t>a</a:t>
            </a:r>
            <a:r>
              <a:rPr lang="en-US" sz="2400"/>
              <a:t> and </a:t>
            </a:r>
            <a:r>
              <a:rPr lang="en-US" sz="2400">
                <a:latin typeface="Comic Sans MS" pitchFamily="66" charset="0"/>
              </a:rPr>
              <a:t>b?</a:t>
            </a:r>
          </a:p>
        </p:txBody>
      </p:sp>
      <p:sp>
        <p:nvSpPr>
          <p:cNvPr id="734216" name="Text Box 8"/>
          <p:cNvSpPr txBox="1">
            <a:spLocks noChangeArrowheads="1"/>
          </p:cNvSpPr>
          <p:nvPr/>
        </p:nvSpPr>
        <p:spPr bwMode="auto">
          <a:xfrm>
            <a:off x="1277938" y="5867400"/>
            <a:ext cx="72691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/>
              <a:t>Topological sort helps us establish a </a:t>
            </a:r>
            <a:r>
              <a:rPr lang="en-US" sz="2400" b="1"/>
              <a:t>total order</a:t>
            </a:r>
            <a:endParaRPr lang="en-US" sz="2400" b="1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4212" grpId="0" animBg="1"/>
      <p:bldP spid="734213" grpId="0"/>
      <p:bldP spid="734214" grpId="0" animBg="1"/>
      <p:bldP spid="734215" grpId="0"/>
      <p:bldP spid="73421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Topological Sort</a:t>
            </a: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412750" y="1176338"/>
            <a:ext cx="5956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Want to “sort” a directed acyclic graph (DAG).</a:t>
            </a:r>
          </a:p>
        </p:txBody>
      </p:sp>
      <p:sp>
        <p:nvSpPr>
          <p:cNvPr id="18436" name="Oval 4"/>
          <p:cNvSpPr>
            <a:spLocks noChangeArrowheads="1"/>
          </p:cNvSpPr>
          <p:nvPr/>
        </p:nvSpPr>
        <p:spPr bwMode="auto">
          <a:xfrm>
            <a:off x="4244975" y="1955800"/>
            <a:ext cx="504825" cy="476250"/>
          </a:xfrm>
          <a:prstGeom prst="ellipse">
            <a:avLst/>
          </a:prstGeom>
          <a:solidFill>
            <a:srgbClr val="CCE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/>
              <a:t>B</a:t>
            </a:r>
          </a:p>
        </p:txBody>
      </p:sp>
      <p:sp>
        <p:nvSpPr>
          <p:cNvPr id="18437" name="Oval 5"/>
          <p:cNvSpPr>
            <a:spLocks noChangeArrowheads="1"/>
          </p:cNvSpPr>
          <p:nvPr/>
        </p:nvSpPr>
        <p:spPr bwMode="auto">
          <a:xfrm>
            <a:off x="5370513" y="3054350"/>
            <a:ext cx="504825" cy="476250"/>
          </a:xfrm>
          <a:prstGeom prst="ellipse">
            <a:avLst/>
          </a:prstGeom>
          <a:solidFill>
            <a:srgbClr val="CCE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/>
              <a:t>E</a:t>
            </a:r>
          </a:p>
        </p:txBody>
      </p:sp>
      <p:sp>
        <p:nvSpPr>
          <p:cNvPr id="18438" name="Oval 6"/>
          <p:cNvSpPr>
            <a:spLocks noChangeArrowheads="1"/>
          </p:cNvSpPr>
          <p:nvPr/>
        </p:nvSpPr>
        <p:spPr bwMode="auto">
          <a:xfrm>
            <a:off x="5335588" y="1979613"/>
            <a:ext cx="504825" cy="476250"/>
          </a:xfrm>
          <a:prstGeom prst="ellipse">
            <a:avLst/>
          </a:prstGeom>
          <a:solidFill>
            <a:srgbClr val="CCE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/>
              <a:t>D</a:t>
            </a:r>
          </a:p>
        </p:txBody>
      </p:sp>
      <p:sp>
        <p:nvSpPr>
          <p:cNvPr id="18439" name="Line 7"/>
          <p:cNvSpPr>
            <a:spLocks noChangeShapeType="1"/>
          </p:cNvSpPr>
          <p:nvPr/>
        </p:nvSpPr>
        <p:spPr bwMode="auto">
          <a:xfrm>
            <a:off x="5599113" y="2443163"/>
            <a:ext cx="0" cy="606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0" name="Oval 8"/>
          <p:cNvSpPr>
            <a:spLocks noChangeArrowheads="1"/>
          </p:cNvSpPr>
          <p:nvPr/>
        </p:nvSpPr>
        <p:spPr bwMode="auto">
          <a:xfrm>
            <a:off x="3122613" y="3063875"/>
            <a:ext cx="504825" cy="476250"/>
          </a:xfrm>
          <a:prstGeom prst="ellipse">
            <a:avLst/>
          </a:prstGeom>
          <a:solidFill>
            <a:srgbClr val="CCE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/>
              <a:t>C</a:t>
            </a:r>
          </a:p>
        </p:txBody>
      </p:sp>
      <p:sp>
        <p:nvSpPr>
          <p:cNvPr id="18441" name="Oval 9"/>
          <p:cNvSpPr>
            <a:spLocks noChangeArrowheads="1"/>
          </p:cNvSpPr>
          <p:nvPr/>
        </p:nvSpPr>
        <p:spPr bwMode="auto">
          <a:xfrm>
            <a:off x="3087688" y="1989138"/>
            <a:ext cx="504825" cy="476250"/>
          </a:xfrm>
          <a:prstGeom prst="ellipse">
            <a:avLst/>
          </a:prstGeom>
          <a:solidFill>
            <a:srgbClr val="CCE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/>
              <a:t>A</a:t>
            </a:r>
          </a:p>
        </p:txBody>
      </p:sp>
      <p:sp>
        <p:nvSpPr>
          <p:cNvPr id="18442" name="Line 10"/>
          <p:cNvSpPr>
            <a:spLocks noChangeShapeType="1"/>
          </p:cNvSpPr>
          <p:nvPr/>
        </p:nvSpPr>
        <p:spPr bwMode="auto">
          <a:xfrm>
            <a:off x="3351213" y="2452688"/>
            <a:ext cx="0" cy="606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3" name="Line 11"/>
          <p:cNvSpPr>
            <a:spLocks noChangeShapeType="1"/>
          </p:cNvSpPr>
          <p:nvPr/>
        </p:nvSpPr>
        <p:spPr bwMode="auto">
          <a:xfrm>
            <a:off x="3578225" y="2212975"/>
            <a:ext cx="6492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4" name="Line 12"/>
          <p:cNvSpPr>
            <a:spLocks noChangeShapeType="1"/>
          </p:cNvSpPr>
          <p:nvPr/>
        </p:nvSpPr>
        <p:spPr bwMode="auto">
          <a:xfrm flipH="1">
            <a:off x="3606800" y="2414588"/>
            <a:ext cx="823913" cy="822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5" name="AutoShape 13"/>
          <p:cNvSpPr>
            <a:spLocks noChangeArrowheads="1"/>
          </p:cNvSpPr>
          <p:nvPr/>
        </p:nvSpPr>
        <p:spPr bwMode="auto">
          <a:xfrm rot="5400000">
            <a:off x="4114006" y="3464719"/>
            <a:ext cx="976313" cy="485775"/>
          </a:xfrm>
          <a:prstGeom prst="notchedRightArrow">
            <a:avLst>
              <a:gd name="adj1" fmla="val 50000"/>
              <a:gd name="adj2" fmla="val 50245"/>
            </a:avLst>
          </a:prstGeom>
          <a:solidFill>
            <a:srgbClr val="CC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6" name="Oval 14"/>
          <p:cNvSpPr>
            <a:spLocks noChangeArrowheads="1"/>
          </p:cNvSpPr>
          <p:nvPr/>
        </p:nvSpPr>
        <p:spPr bwMode="auto">
          <a:xfrm>
            <a:off x="4387850" y="4546600"/>
            <a:ext cx="504825" cy="476250"/>
          </a:xfrm>
          <a:prstGeom prst="ellipse">
            <a:avLst/>
          </a:prstGeom>
          <a:solidFill>
            <a:srgbClr val="CCE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/>
              <a:t>C</a:t>
            </a:r>
          </a:p>
        </p:txBody>
      </p:sp>
      <p:sp>
        <p:nvSpPr>
          <p:cNvPr id="18447" name="Oval 15"/>
          <p:cNvSpPr>
            <a:spLocks noChangeArrowheads="1"/>
          </p:cNvSpPr>
          <p:nvPr/>
        </p:nvSpPr>
        <p:spPr bwMode="auto">
          <a:xfrm>
            <a:off x="6611938" y="4579938"/>
            <a:ext cx="504825" cy="476250"/>
          </a:xfrm>
          <a:prstGeom prst="ellipse">
            <a:avLst/>
          </a:prstGeom>
          <a:solidFill>
            <a:srgbClr val="CCE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/>
              <a:t>E</a:t>
            </a:r>
          </a:p>
        </p:txBody>
      </p:sp>
      <p:sp>
        <p:nvSpPr>
          <p:cNvPr id="18448" name="Oval 16"/>
          <p:cNvSpPr>
            <a:spLocks noChangeArrowheads="1"/>
          </p:cNvSpPr>
          <p:nvPr/>
        </p:nvSpPr>
        <p:spPr bwMode="auto">
          <a:xfrm>
            <a:off x="5478463" y="4570413"/>
            <a:ext cx="504825" cy="476250"/>
          </a:xfrm>
          <a:prstGeom prst="ellipse">
            <a:avLst/>
          </a:prstGeom>
          <a:solidFill>
            <a:srgbClr val="CCE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/>
              <a:t>D</a:t>
            </a:r>
          </a:p>
        </p:txBody>
      </p:sp>
      <p:sp>
        <p:nvSpPr>
          <p:cNvPr id="18449" name="Oval 17"/>
          <p:cNvSpPr>
            <a:spLocks noChangeArrowheads="1"/>
          </p:cNvSpPr>
          <p:nvPr/>
        </p:nvSpPr>
        <p:spPr bwMode="auto">
          <a:xfrm>
            <a:off x="2066925" y="4565650"/>
            <a:ext cx="504825" cy="476250"/>
          </a:xfrm>
          <a:prstGeom prst="ellipse">
            <a:avLst/>
          </a:prstGeom>
          <a:solidFill>
            <a:srgbClr val="CCE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/>
              <a:t>A</a:t>
            </a:r>
          </a:p>
        </p:txBody>
      </p:sp>
      <p:sp>
        <p:nvSpPr>
          <p:cNvPr id="18450" name="Oval 18"/>
          <p:cNvSpPr>
            <a:spLocks noChangeArrowheads="1"/>
          </p:cNvSpPr>
          <p:nvPr/>
        </p:nvSpPr>
        <p:spPr bwMode="auto">
          <a:xfrm>
            <a:off x="3230563" y="4579938"/>
            <a:ext cx="504825" cy="476250"/>
          </a:xfrm>
          <a:prstGeom prst="ellipse">
            <a:avLst/>
          </a:prstGeom>
          <a:solidFill>
            <a:srgbClr val="CCE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/>
              <a:t>B</a:t>
            </a:r>
          </a:p>
        </p:txBody>
      </p:sp>
      <p:sp>
        <p:nvSpPr>
          <p:cNvPr id="18451" name="Line 19"/>
          <p:cNvSpPr>
            <a:spLocks noChangeShapeType="1"/>
          </p:cNvSpPr>
          <p:nvPr/>
        </p:nvSpPr>
        <p:spPr bwMode="auto">
          <a:xfrm>
            <a:off x="3721100" y="4803775"/>
            <a:ext cx="6492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52" name="Line 20"/>
          <p:cNvSpPr>
            <a:spLocks noChangeShapeType="1"/>
          </p:cNvSpPr>
          <p:nvPr/>
        </p:nvSpPr>
        <p:spPr bwMode="auto">
          <a:xfrm>
            <a:off x="2587625" y="4813300"/>
            <a:ext cx="6492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53" name="Line 21"/>
          <p:cNvSpPr>
            <a:spLocks noChangeShapeType="1"/>
          </p:cNvSpPr>
          <p:nvPr/>
        </p:nvSpPr>
        <p:spPr bwMode="auto">
          <a:xfrm>
            <a:off x="5959475" y="4813300"/>
            <a:ext cx="6492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54" name="Freeform 22"/>
          <p:cNvSpPr>
            <a:spLocks/>
          </p:cNvSpPr>
          <p:nvPr/>
        </p:nvSpPr>
        <p:spPr bwMode="auto">
          <a:xfrm>
            <a:off x="2416175" y="4300538"/>
            <a:ext cx="2135188" cy="274637"/>
          </a:xfrm>
          <a:custGeom>
            <a:avLst/>
            <a:gdLst>
              <a:gd name="T0" fmla="*/ 0 w 1345"/>
              <a:gd name="T1" fmla="*/ 435985488 h 173"/>
              <a:gd name="T2" fmla="*/ 914817791 w 1345"/>
              <a:gd name="T3" fmla="*/ 115926985 h 173"/>
              <a:gd name="T4" fmla="*/ 2147483647 w 1345"/>
              <a:gd name="T5" fmla="*/ 45362726 h 173"/>
              <a:gd name="T6" fmla="*/ 2147483647 w 1345"/>
              <a:gd name="T7" fmla="*/ 390622675 h 173"/>
              <a:gd name="T8" fmla="*/ 0 60000 65536"/>
              <a:gd name="T9" fmla="*/ 0 60000 65536"/>
              <a:gd name="T10" fmla="*/ 0 60000 65536"/>
              <a:gd name="T11" fmla="*/ 0 60000 65536"/>
              <a:gd name="T12" fmla="*/ 0 w 1345"/>
              <a:gd name="T13" fmla="*/ 0 h 173"/>
              <a:gd name="T14" fmla="*/ 1345 w 1345"/>
              <a:gd name="T15" fmla="*/ 173 h 17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345" h="173">
                <a:moveTo>
                  <a:pt x="0" y="173"/>
                </a:moveTo>
                <a:cubicBezTo>
                  <a:pt x="104" y="122"/>
                  <a:pt x="209" y="72"/>
                  <a:pt x="363" y="46"/>
                </a:cubicBezTo>
                <a:cubicBezTo>
                  <a:pt x="517" y="20"/>
                  <a:pt x="763" y="0"/>
                  <a:pt x="927" y="18"/>
                </a:cubicBezTo>
                <a:cubicBezTo>
                  <a:pt x="1091" y="36"/>
                  <a:pt x="1218" y="95"/>
                  <a:pt x="1345" y="155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55" name="Text Box 23"/>
          <p:cNvSpPr txBox="1">
            <a:spLocks noChangeArrowheads="1"/>
          </p:cNvSpPr>
          <p:nvPr/>
        </p:nvSpPr>
        <p:spPr bwMode="auto">
          <a:xfrm>
            <a:off x="542925" y="5287963"/>
            <a:ext cx="62357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Think of original DAG as a </a:t>
            </a:r>
            <a:r>
              <a:rPr lang="en-US" b="1">
                <a:solidFill>
                  <a:srgbClr val="CC0000"/>
                </a:solidFill>
              </a:rPr>
              <a:t>partial order</a:t>
            </a:r>
            <a:r>
              <a:rPr lang="en-US"/>
              <a:t>.</a:t>
            </a:r>
          </a:p>
          <a:p>
            <a:endParaRPr lang="en-US" sz="1600"/>
          </a:p>
          <a:p>
            <a:r>
              <a:rPr lang="en-US"/>
              <a:t>Want a </a:t>
            </a:r>
            <a:r>
              <a:rPr lang="en-US" b="1">
                <a:solidFill>
                  <a:srgbClr val="CC0000"/>
                </a:solidFill>
              </a:rPr>
              <a:t>total order</a:t>
            </a:r>
            <a:r>
              <a:rPr lang="en-US"/>
              <a:t> that extends this partial order.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4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4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4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4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4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4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4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4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84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84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4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4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84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84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84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84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4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84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84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84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45" grpId="0" animBg="1"/>
      <p:bldP spid="18446" grpId="0" animBg="1"/>
      <p:bldP spid="18447" grpId="0" animBg="1"/>
      <p:bldP spid="18448" grpId="0" animBg="1"/>
      <p:bldP spid="18449" grpId="0" animBg="1"/>
      <p:bldP spid="18450" grpId="0" animBg="1"/>
      <p:bldP spid="18451" grpId="0" animBg="1"/>
      <p:bldP spid="18452" grpId="0" animBg="1"/>
      <p:bldP spid="18453" grpId="0" animBg="1"/>
      <p:bldP spid="18454" grpId="0" animBg="1"/>
      <p:bldP spid="1845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Topological Sort - Application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Application 1</a:t>
            </a:r>
          </a:p>
          <a:p>
            <a:pPr lvl="1"/>
            <a:r>
              <a:rPr lang="en-US" smtClean="0"/>
              <a:t>in scheduling a sequence of jobs. </a:t>
            </a:r>
          </a:p>
          <a:p>
            <a:pPr lvl="1"/>
            <a:r>
              <a:rPr lang="en-US" smtClean="0"/>
              <a:t>The jobs are represented by vertices, </a:t>
            </a:r>
          </a:p>
          <a:p>
            <a:pPr lvl="1"/>
            <a:r>
              <a:rPr lang="en-US" smtClean="0"/>
              <a:t>there is an edge from </a:t>
            </a:r>
            <a:r>
              <a:rPr lang="en-US" i="1" smtClean="0"/>
              <a:t>x</a:t>
            </a:r>
            <a:r>
              <a:rPr lang="en-US" smtClean="0"/>
              <a:t> to </a:t>
            </a:r>
            <a:r>
              <a:rPr lang="en-US" i="1" smtClean="0"/>
              <a:t>y</a:t>
            </a:r>
            <a:r>
              <a:rPr lang="en-US" smtClean="0"/>
              <a:t> if job </a:t>
            </a:r>
            <a:r>
              <a:rPr lang="en-US" i="1" smtClean="0"/>
              <a:t>x</a:t>
            </a:r>
            <a:r>
              <a:rPr lang="en-US" smtClean="0"/>
              <a:t> must be completed before job </a:t>
            </a:r>
            <a:r>
              <a:rPr lang="en-US" i="1" smtClean="0"/>
              <a:t>y</a:t>
            </a:r>
            <a:r>
              <a:rPr lang="en-US" smtClean="0"/>
              <a:t> can be done </a:t>
            </a:r>
          </a:p>
          <a:p>
            <a:pPr lvl="2"/>
            <a:r>
              <a:rPr lang="en-US" smtClean="0"/>
              <a:t>(for example, washing machine must finish before we put the clothes to dry). Then, a topological sort gives an order in which to perform the jobs</a:t>
            </a:r>
          </a:p>
          <a:p>
            <a:r>
              <a:rPr lang="en-US" smtClean="0"/>
              <a:t>Application 2</a:t>
            </a:r>
          </a:p>
          <a:p>
            <a:pPr lvl="1"/>
            <a:r>
              <a:rPr lang="en-US" smtClean="0"/>
              <a:t>In open credit system, how to take courses (in order) such that, pre-requisite of courses will not create any problem</a:t>
            </a: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47496B0-C97D-4C86-BD80-BED6382A4F1B}" type="slidenum">
              <a:rPr lang="en-US" smtClean="0">
                <a:latin typeface="Arial" pitchFamily="34" charset="0"/>
              </a:rPr>
              <a:pPr/>
              <a:t>17</a:t>
            </a:fld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D599565-738E-4299-BE69-6F1F3C37FEA5}" type="slidenum">
              <a:rPr lang="en-US" smtClean="0">
                <a:latin typeface="Arial" pitchFamily="34" charset="0"/>
              </a:rPr>
              <a:pPr/>
              <a:t>18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Topological Sort (Fig – Cormen)</a:t>
            </a:r>
          </a:p>
        </p:txBody>
      </p:sp>
      <p:sp>
        <p:nvSpPr>
          <p:cNvPr id="20484" name="AutoShape 3"/>
          <p:cNvSpPr>
            <a:spLocks noChangeArrowheads="1"/>
          </p:cNvSpPr>
          <p:nvPr/>
        </p:nvSpPr>
        <p:spPr bwMode="auto">
          <a:xfrm>
            <a:off x="196850" y="1400175"/>
            <a:ext cx="1563688" cy="385763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undershorts</a:t>
            </a:r>
          </a:p>
        </p:txBody>
      </p:sp>
      <p:sp>
        <p:nvSpPr>
          <p:cNvPr id="20485" name="AutoShape 4"/>
          <p:cNvSpPr>
            <a:spLocks noChangeArrowheads="1"/>
          </p:cNvSpPr>
          <p:nvPr/>
        </p:nvSpPr>
        <p:spPr bwMode="auto">
          <a:xfrm>
            <a:off x="427038" y="2147888"/>
            <a:ext cx="1100137" cy="385762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pants</a:t>
            </a:r>
          </a:p>
        </p:txBody>
      </p:sp>
      <p:sp>
        <p:nvSpPr>
          <p:cNvPr id="20486" name="AutoShape 5"/>
          <p:cNvSpPr>
            <a:spLocks noChangeArrowheads="1"/>
          </p:cNvSpPr>
          <p:nvPr/>
        </p:nvSpPr>
        <p:spPr bwMode="auto">
          <a:xfrm>
            <a:off x="631825" y="2895600"/>
            <a:ext cx="692150" cy="385763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belt</a:t>
            </a:r>
          </a:p>
        </p:txBody>
      </p:sp>
      <p:sp>
        <p:nvSpPr>
          <p:cNvPr id="20487" name="AutoShape 6"/>
          <p:cNvSpPr>
            <a:spLocks noChangeArrowheads="1"/>
          </p:cNvSpPr>
          <p:nvPr/>
        </p:nvSpPr>
        <p:spPr bwMode="auto">
          <a:xfrm>
            <a:off x="3416300" y="1400175"/>
            <a:ext cx="900113" cy="385763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socks</a:t>
            </a:r>
          </a:p>
        </p:txBody>
      </p:sp>
      <p:sp>
        <p:nvSpPr>
          <p:cNvPr id="20488" name="AutoShape 7"/>
          <p:cNvSpPr>
            <a:spLocks noChangeArrowheads="1"/>
          </p:cNvSpPr>
          <p:nvPr/>
        </p:nvSpPr>
        <p:spPr bwMode="auto">
          <a:xfrm>
            <a:off x="3432175" y="2147888"/>
            <a:ext cx="869950" cy="385762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shoes</a:t>
            </a:r>
          </a:p>
        </p:txBody>
      </p:sp>
      <p:sp>
        <p:nvSpPr>
          <p:cNvPr id="20489" name="AutoShape 8"/>
          <p:cNvSpPr>
            <a:spLocks noChangeArrowheads="1"/>
          </p:cNvSpPr>
          <p:nvPr/>
        </p:nvSpPr>
        <p:spPr bwMode="auto">
          <a:xfrm>
            <a:off x="3421063" y="3032125"/>
            <a:ext cx="892175" cy="385763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watch</a:t>
            </a:r>
          </a:p>
        </p:txBody>
      </p:sp>
      <p:sp>
        <p:nvSpPr>
          <p:cNvPr id="20490" name="AutoShape 9"/>
          <p:cNvSpPr>
            <a:spLocks noChangeArrowheads="1"/>
          </p:cNvSpPr>
          <p:nvPr/>
        </p:nvSpPr>
        <p:spPr bwMode="auto">
          <a:xfrm>
            <a:off x="1984375" y="2582863"/>
            <a:ext cx="820738" cy="385762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shirt</a:t>
            </a:r>
          </a:p>
        </p:txBody>
      </p:sp>
      <p:sp>
        <p:nvSpPr>
          <p:cNvPr id="20491" name="AutoShape 10"/>
          <p:cNvSpPr>
            <a:spLocks noChangeArrowheads="1"/>
          </p:cNvSpPr>
          <p:nvPr/>
        </p:nvSpPr>
        <p:spPr bwMode="auto">
          <a:xfrm>
            <a:off x="2005013" y="3330575"/>
            <a:ext cx="777875" cy="385763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tie</a:t>
            </a:r>
          </a:p>
        </p:txBody>
      </p:sp>
      <p:sp>
        <p:nvSpPr>
          <p:cNvPr id="20492" name="AutoShape 11"/>
          <p:cNvSpPr>
            <a:spLocks noChangeArrowheads="1"/>
          </p:cNvSpPr>
          <p:nvPr/>
        </p:nvSpPr>
        <p:spPr bwMode="auto">
          <a:xfrm>
            <a:off x="1908175" y="4094163"/>
            <a:ext cx="971550" cy="385762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jacket</a:t>
            </a:r>
          </a:p>
        </p:txBody>
      </p:sp>
      <p:sp>
        <p:nvSpPr>
          <p:cNvPr id="20493" name="Line 12"/>
          <p:cNvSpPr>
            <a:spLocks noChangeShapeType="1"/>
          </p:cNvSpPr>
          <p:nvPr/>
        </p:nvSpPr>
        <p:spPr bwMode="auto">
          <a:xfrm>
            <a:off x="1747838" y="1751013"/>
            <a:ext cx="1685925" cy="577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494" name="Line 13"/>
          <p:cNvSpPr>
            <a:spLocks noChangeShapeType="1"/>
          </p:cNvSpPr>
          <p:nvPr/>
        </p:nvSpPr>
        <p:spPr bwMode="auto">
          <a:xfrm>
            <a:off x="1519238" y="2343150"/>
            <a:ext cx="19081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495" name="Line 14"/>
          <p:cNvSpPr>
            <a:spLocks noChangeShapeType="1"/>
          </p:cNvSpPr>
          <p:nvPr/>
        </p:nvSpPr>
        <p:spPr bwMode="auto">
          <a:xfrm>
            <a:off x="2389188" y="2965450"/>
            <a:ext cx="0" cy="3778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496" name="Line 15"/>
          <p:cNvSpPr>
            <a:spLocks noChangeShapeType="1"/>
          </p:cNvSpPr>
          <p:nvPr/>
        </p:nvSpPr>
        <p:spPr bwMode="auto">
          <a:xfrm>
            <a:off x="2376488" y="3722688"/>
            <a:ext cx="0" cy="3778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497" name="Line 16"/>
          <p:cNvSpPr>
            <a:spLocks noChangeShapeType="1"/>
          </p:cNvSpPr>
          <p:nvPr/>
        </p:nvSpPr>
        <p:spPr bwMode="auto">
          <a:xfrm flipH="1">
            <a:off x="1304925" y="2936875"/>
            <a:ext cx="671513" cy="1492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498" name="Line 17"/>
          <p:cNvSpPr>
            <a:spLocks noChangeShapeType="1"/>
          </p:cNvSpPr>
          <p:nvPr/>
        </p:nvSpPr>
        <p:spPr bwMode="auto">
          <a:xfrm>
            <a:off x="1312863" y="3265488"/>
            <a:ext cx="620712" cy="8286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499" name="Line 18"/>
          <p:cNvSpPr>
            <a:spLocks noChangeShapeType="1"/>
          </p:cNvSpPr>
          <p:nvPr/>
        </p:nvSpPr>
        <p:spPr bwMode="auto">
          <a:xfrm>
            <a:off x="3848100" y="1793875"/>
            <a:ext cx="0" cy="3571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36275" name="Rectangle 19"/>
          <p:cNvSpPr>
            <a:spLocks noChangeArrowheads="1"/>
          </p:cNvSpPr>
          <p:nvPr/>
        </p:nvSpPr>
        <p:spPr bwMode="auto">
          <a:xfrm>
            <a:off x="4957763" y="1268413"/>
            <a:ext cx="4100512" cy="3490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lnSpc>
                <a:spcPct val="120000"/>
              </a:lnSpc>
            </a:pPr>
            <a:r>
              <a:rPr lang="en-US" sz="2400"/>
              <a:t>TOPOLOGICAL-SORT(</a:t>
            </a:r>
            <a:r>
              <a:rPr lang="en-US" sz="2400">
                <a:latin typeface="Comic Sans MS" pitchFamily="66" charset="0"/>
              </a:rPr>
              <a:t>V, E</a:t>
            </a:r>
            <a:r>
              <a:rPr lang="en-US" sz="2400"/>
              <a:t>)</a:t>
            </a:r>
          </a:p>
          <a:p>
            <a:pPr marL="457200" indent="-457200">
              <a:lnSpc>
                <a:spcPct val="120000"/>
              </a:lnSpc>
              <a:buFontTx/>
              <a:buAutoNum type="arabicPeriod"/>
            </a:pPr>
            <a:r>
              <a:rPr lang="en-US" sz="2000"/>
              <a:t>Call DFS(</a:t>
            </a:r>
            <a:r>
              <a:rPr lang="en-US" sz="2000">
                <a:latin typeface="Comic Sans MS" pitchFamily="66" charset="0"/>
              </a:rPr>
              <a:t>V, E</a:t>
            </a:r>
            <a:r>
              <a:rPr lang="en-US" sz="2000"/>
              <a:t>) to compute </a:t>
            </a:r>
            <a:r>
              <a:rPr lang="en-US" sz="2000">
                <a:solidFill>
                  <a:srgbClr val="0000FF"/>
                </a:solidFill>
              </a:rPr>
              <a:t>finishing times</a:t>
            </a:r>
            <a:r>
              <a:rPr lang="en-US" sz="200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2000">
                <a:latin typeface="Comic Sans MS" pitchFamily="66" charset="0"/>
              </a:rPr>
              <a:t>f[v] </a:t>
            </a:r>
            <a:r>
              <a:rPr lang="en-US" sz="2000"/>
              <a:t>for each vertex </a:t>
            </a:r>
            <a:r>
              <a:rPr lang="en-US" sz="2000">
                <a:latin typeface="Comic Sans MS" pitchFamily="66" charset="0"/>
              </a:rPr>
              <a:t>v</a:t>
            </a:r>
          </a:p>
          <a:p>
            <a:pPr marL="457200" indent="-457200">
              <a:lnSpc>
                <a:spcPct val="120000"/>
              </a:lnSpc>
              <a:buFontTx/>
              <a:buAutoNum type="arabicPeriod"/>
            </a:pPr>
            <a:r>
              <a:rPr lang="en-US" sz="2000"/>
              <a:t>When each vertex is </a:t>
            </a:r>
            <a:r>
              <a:rPr lang="en-US" sz="2000">
                <a:solidFill>
                  <a:srgbClr val="0000FF"/>
                </a:solidFill>
              </a:rPr>
              <a:t>finished</a:t>
            </a:r>
            <a:r>
              <a:rPr lang="en-US" sz="2000"/>
              <a:t>, insert it onto the </a:t>
            </a:r>
            <a:r>
              <a:rPr lang="en-US" sz="2000">
                <a:solidFill>
                  <a:srgbClr val="FF0000"/>
                </a:solidFill>
              </a:rPr>
              <a:t>front of a linked list</a:t>
            </a:r>
          </a:p>
          <a:p>
            <a:pPr marL="457200" indent="-457200">
              <a:lnSpc>
                <a:spcPct val="120000"/>
              </a:lnSpc>
              <a:buFontTx/>
              <a:buAutoNum type="arabicPeriod"/>
            </a:pPr>
            <a:r>
              <a:rPr lang="en-US" sz="2000"/>
              <a:t>Return the linked list of vertices</a:t>
            </a:r>
          </a:p>
        </p:txBody>
      </p:sp>
      <p:sp>
        <p:nvSpPr>
          <p:cNvPr id="736276" name="Text Box 20"/>
          <p:cNvSpPr txBox="1">
            <a:spLocks noChangeArrowheads="1"/>
          </p:cNvSpPr>
          <p:nvPr/>
        </p:nvSpPr>
        <p:spPr bwMode="auto">
          <a:xfrm>
            <a:off x="2770188" y="2581275"/>
            <a:ext cx="374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1/</a:t>
            </a:r>
          </a:p>
        </p:txBody>
      </p:sp>
      <p:sp>
        <p:nvSpPr>
          <p:cNvPr id="736277" name="Text Box 21"/>
          <p:cNvSpPr txBox="1">
            <a:spLocks noChangeArrowheads="1"/>
          </p:cNvSpPr>
          <p:nvPr/>
        </p:nvSpPr>
        <p:spPr bwMode="auto">
          <a:xfrm>
            <a:off x="2759075" y="3359150"/>
            <a:ext cx="374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2/</a:t>
            </a:r>
          </a:p>
        </p:txBody>
      </p:sp>
      <p:sp>
        <p:nvSpPr>
          <p:cNvPr id="736278" name="Text Box 22"/>
          <p:cNvSpPr txBox="1">
            <a:spLocks noChangeArrowheads="1"/>
          </p:cNvSpPr>
          <p:nvPr/>
        </p:nvSpPr>
        <p:spPr bwMode="auto">
          <a:xfrm>
            <a:off x="2873375" y="4108450"/>
            <a:ext cx="374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3/</a:t>
            </a:r>
          </a:p>
        </p:txBody>
      </p:sp>
      <p:sp>
        <p:nvSpPr>
          <p:cNvPr id="736279" name="Text Box 23"/>
          <p:cNvSpPr txBox="1">
            <a:spLocks noChangeArrowheads="1"/>
          </p:cNvSpPr>
          <p:nvPr/>
        </p:nvSpPr>
        <p:spPr bwMode="auto">
          <a:xfrm>
            <a:off x="3070225" y="411003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736280" name="Text Box 24"/>
          <p:cNvSpPr txBox="1">
            <a:spLocks noChangeArrowheads="1"/>
          </p:cNvSpPr>
          <p:nvPr/>
        </p:nvSpPr>
        <p:spPr bwMode="auto">
          <a:xfrm>
            <a:off x="2955925" y="336073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736281" name="Text Box 25"/>
          <p:cNvSpPr txBox="1">
            <a:spLocks noChangeArrowheads="1"/>
          </p:cNvSpPr>
          <p:nvPr/>
        </p:nvSpPr>
        <p:spPr bwMode="auto">
          <a:xfrm>
            <a:off x="57150" y="2892425"/>
            <a:ext cx="374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6/</a:t>
            </a:r>
          </a:p>
        </p:txBody>
      </p:sp>
      <p:sp>
        <p:nvSpPr>
          <p:cNvPr id="736282" name="Text Box 26"/>
          <p:cNvSpPr txBox="1">
            <a:spLocks noChangeArrowheads="1"/>
          </p:cNvSpPr>
          <p:nvPr/>
        </p:nvSpPr>
        <p:spPr bwMode="auto">
          <a:xfrm>
            <a:off x="258763" y="2892425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7</a:t>
            </a:r>
          </a:p>
        </p:txBody>
      </p:sp>
      <p:sp>
        <p:nvSpPr>
          <p:cNvPr id="736283" name="Text Box 27"/>
          <p:cNvSpPr txBox="1">
            <a:spLocks noChangeArrowheads="1"/>
          </p:cNvSpPr>
          <p:nvPr/>
        </p:nvSpPr>
        <p:spPr bwMode="auto">
          <a:xfrm>
            <a:off x="2959100" y="2581275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8</a:t>
            </a:r>
          </a:p>
        </p:txBody>
      </p:sp>
      <p:sp>
        <p:nvSpPr>
          <p:cNvPr id="736284" name="Text Box 28"/>
          <p:cNvSpPr txBox="1">
            <a:spLocks noChangeArrowheads="1"/>
          </p:cNvSpPr>
          <p:nvPr/>
        </p:nvSpPr>
        <p:spPr bwMode="auto">
          <a:xfrm>
            <a:off x="4279900" y="3049588"/>
            <a:ext cx="374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9/</a:t>
            </a:r>
          </a:p>
        </p:txBody>
      </p:sp>
      <p:sp>
        <p:nvSpPr>
          <p:cNvPr id="736285" name="Text Box 29"/>
          <p:cNvSpPr txBox="1">
            <a:spLocks noChangeArrowheads="1"/>
          </p:cNvSpPr>
          <p:nvPr/>
        </p:nvSpPr>
        <p:spPr bwMode="auto">
          <a:xfrm>
            <a:off x="4459288" y="3049588"/>
            <a:ext cx="438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10</a:t>
            </a:r>
          </a:p>
        </p:txBody>
      </p:sp>
      <p:sp>
        <p:nvSpPr>
          <p:cNvPr id="736286" name="Text Box 30"/>
          <p:cNvSpPr txBox="1">
            <a:spLocks noChangeArrowheads="1"/>
          </p:cNvSpPr>
          <p:nvPr/>
        </p:nvSpPr>
        <p:spPr bwMode="auto">
          <a:xfrm>
            <a:off x="1676400" y="1400175"/>
            <a:ext cx="501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11/</a:t>
            </a:r>
          </a:p>
        </p:txBody>
      </p:sp>
      <p:sp>
        <p:nvSpPr>
          <p:cNvPr id="736287" name="Text Box 31"/>
          <p:cNvSpPr txBox="1">
            <a:spLocks noChangeArrowheads="1"/>
          </p:cNvSpPr>
          <p:nvPr/>
        </p:nvSpPr>
        <p:spPr bwMode="auto">
          <a:xfrm>
            <a:off x="1454150" y="2006600"/>
            <a:ext cx="501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12/</a:t>
            </a:r>
          </a:p>
        </p:txBody>
      </p:sp>
      <p:sp>
        <p:nvSpPr>
          <p:cNvPr id="20513" name="Line 32"/>
          <p:cNvSpPr>
            <a:spLocks noChangeShapeType="1"/>
          </p:cNvSpPr>
          <p:nvPr/>
        </p:nvSpPr>
        <p:spPr bwMode="auto">
          <a:xfrm>
            <a:off x="966788" y="1785938"/>
            <a:ext cx="0" cy="3571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514" name="Line 33"/>
          <p:cNvSpPr>
            <a:spLocks noChangeShapeType="1"/>
          </p:cNvSpPr>
          <p:nvPr/>
        </p:nvSpPr>
        <p:spPr bwMode="auto">
          <a:xfrm>
            <a:off x="933450" y="2532063"/>
            <a:ext cx="0" cy="3571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36290" name="Text Box 34"/>
          <p:cNvSpPr txBox="1">
            <a:spLocks noChangeArrowheads="1"/>
          </p:cNvSpPr>
          <p:nvPr/>
        </p:nvSpPr>
        <p:spPr bwMode="auto">
          <a:xfrm>
            <a:off x="4244975" y="2159000"/>
            <a:ext cx="501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13/</a:t>
            </a:r>
          </a:p>
        </p:txBody>
      </p:sp>
      <p:sp>
        <p:nvSpPr>
          <p:cNvPr id="736291" name="Text Box 35"/>
          <p:cNvSpPr txBox="1">
            <a:spLocks noChangeArrowheads="1"/>
          </p:cNvSpPr>
          <p:nvPr/>
        </p:nvSpPr>
        <p:spPr bwMode="auto">
          <a:xfrm>
            <a:off x="4551363" y="2159000"/>
            <a:ext cx="43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14</a:t>
            </a:r>
          </a:p>
        </p:txBody>
      </p:sp>
      <p:sp>
        <p:nvSpPr>
          <p:cNvPr id="736292" name="Text Box 36"/>
          <p:cNvSpPr txBox="1">
            <a:spLocks noChangeArrowheads="1"/>
          </p:cNvSpPr>
          <p:nvPr/>
        </p:nvSpPr>
        <p:spPr bwMode="auto">
          <a:xfrm>
            <a:off x="1758950" y="2005013"/>
            <a:ext cx="438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15</a:t>
            </a:r>
          </a:p>
        </p:txBody>
      </p:sp>
      <p:sp>
        <p:nvSpPr>
          <p:cNvPr id="736293" name="Text Box 37"/>
          <p:cNvSpPr txBox="1">
            <a:spLocks noChangeArrowheads="1"/>
          </p:cNvSpPr>
          <p:nvPr/>
        </p:nvSpPr>
        <p:spPr bwMode="auto">
          <a:xfrm>
            <a:off x="1992313" y="1400175"/>
            <a:ext cx="43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16</a:t>
            </a:r>
          </a:p>
        </p:txBody>
      </p:sp>
      <p:sp>
        <p:nvSpPr>
          <p:cNvPr id="736294" name="Text Box 38"/>
          <p:cNvSpPr txBox="1">
            <a:spLocks noChangeArrowheads="1"/>
          </p:cNvSpPr>
          <p:nvPr/>
        </p:nvSpPr>
        <p:spPr bwMode="auto">
          <a:xfrm>
            <a:off x="2722563" y="1400175"/>
            <a:ext cx="501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17/</a:t>
            </a:r>
          </a:p>
        </p:txBody>
      </p:sp>
      <p:sp>
        <p:nvSpPr>
          <p:cNvPr id="736295" name="Text Box 39"/>
          <p:cNvSpPr txBox="1">
            <a:spLocks noChangeArrowheads="1"/>
          </p:cNvSpPr>
          <p:nvPr/>
        </p:nvSpPr>
        <p:spPr bwMode="auto">
          <a:xfrm>
            <a:off x="3043238" y="1400175"/>
            <a:ext cx="43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18</a:t>
            </a:r>
          </a:p>
        </p:txBody>
      </p:sp>
      <p:sp>
        <p:nvSpPr>
          <p:cNvPr id="736296" name="AutoShape 40"/>
          <p:cNvSpPr>
            <a:spLocks noChangeArrowheads="1"/>
          </p:cNvSpPr>
          <p:nvPr/>
        </p:nvSpPr>
        <p:spPr bwMode="auto">
          <a:xfrm>
            <a:off x="7988300" y="4986338"/>
            <a:ext cx="735013" cy="385762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jacket</a:t>
            </a:r>
          </a:p>
        </p:txBody>
      </p:sp>
      <p:sp>
        <p:nvSpPr>
          <p:cNvPr id="736297" name="AutoShape 41"/>
          <p:cNvSpPr>
            <a:spLocks noChangeArrowheads="1"/>
          </p:cNvSpPr>
          <p:nvPr/>
        </p:nvSpPr>
        <p:spPr bwMode="auto">
          <a:xfrm>
            <a:off x="7332663" y="4986338"/>
            <a:ext cx="449262" cy="385762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tie</a:t>
            </a:r>
          </a:p>
        </p:txBody>
      </p:sp>
      <p:sp>
        <p:nvSpPr>
          <p:cNvPr id="736298" name="AutoShape 42"/>
          <p:cNvSpPr>
            <a:spLocks noChangeArrowheads="1"/>
          </p:cNvSpPr>
          <p:nvPr/>
        </p:nvSpPr>
        <p:spPr bwMode="auto">
          <a:xfrm>
            <a:off x="6621463" y="4986338"/>
            <a:ext cx="506412" cy="385762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belt</a:t>
            </a:r>
          </a:p>
        </p:txBody>
      </p:sp>
      <p:sp>
        <p:nvSpPr>
          <p:cNvPr id="736299" name="AutoShape 43"/>
          <p:cNvSpPr>
            <a:spLocks noChangeArrowheads="1"/>
          </p:cNvSpPr>
          <p:nvPr/>
        </p:nvSpPr>
        <p:spPr bwMode="auto">
          <a:xfrm>
            <a:off x="5816600" y="4986338"/>
            <a:ext cx="600075" cy="385762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shirt</a:t>
            </a:r>
          </a:p>
        </p:txBody>
      </p:sp>
      <p:sp>
        <p:nvSpPr>
          <p:cNvPr id="736300" name="AutoShape 44"/>
          <p:cNvSpPr>
            <a:spLocks noChangeArrowheads="1"/>
          </p:cNvSpPr>
          <p:nvPr/>
        </p:nvSpPr>
        <p:spPr bwMode="auto">
          <a:xfrm>
            <a:off x="4862513" y="4986338"/>
            <a:ext cx="749300" cy="385762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watch</a:t>
            </a:r>
          </a:p>
        </p:txBody>
      </p:sp>
      <p:sp>
        <p:nvSpPr>
          <p:cNvPr id="736301" name="AutoShape 45"/>
          <p:cNvSpPr>
            <a:spLocks noChangeArrowheads="1"/>
          </p:cNvSpPr>
          <p:nvPr/>
        </p:nvSpPr>
        <p:spPr bwMode="auto">
          <a:xfrm>
            <a:off x="3902075" y="4986338"/>
            <a:ext cx="755650" cy="385762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shoes</a:t>
            </a:r>
          </a:p>
        </p:txBody>
      </p:sp>
      <p:sp>
        <p:nvSpPr>
          <p:cNvPr id="736302" name="AutoShape 46"/>
          <p:cNvSpPr>
            <a:spLocks noChangeArrowheads="1"/>
          </p:cNvSpPr>
          <p:nvPr/>
        </p:nvSpPr>
        <p:spPr bwMode="auto">
          <a:xfrm>
            <a:off x="2940050" y="4986338"/>
            <a:ext cx="757238" cy="385762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pants</a:t>
            </a:r>
          </a:p>
        </p:txBody>
      </p:sp>
      <p:sp>
        <p:nvSpPr>
          <p:cNvPr id="736303" name="AutoShape 47"/>
          <p:cNvSpPr>
            <a:spLocks noChangeArrowheads="1"/>
          </p:cNvSpPr>
          <p:nvPr/>
        </p:nvSpPr>
        <p:spPr bwMode="auto">
          <a:xfrm>
            <a:off x="1349375" y="4986338"/>
            <a:ext cx="1385888" cy="385762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undershorts</a:t>
            </a:r>
          </a:p>
        </p:txBody>
      </p:sp>
      <p:sp>
        <p:nvSpPr>
          <p:cNvPr id="736304" name="AutoShape 48"/>
          <p:cNvSpPr>
            <a:spLocks noChangeArrowheads="1"/>
          </p:cNvSpPr>
          <p:nvPr/>
        </p:nvSpPr>
        <p:spPr bwMode="auto">
          <a:xfrm>
            <a:off x="415925" y="4986338"/>
            <a:ext cx="728663" cy="385762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socks</a:t>
            </a:r>
          </a:p>
        </p:txBody>
      </p:sp>
      <p:sp>
        <p:nvSpPr>
          <p:cNvPr id="736305" name="Text Box 49"/>
          <p:cNvSpPr txBox="1">
            <a:spLocks noChangeArrowheads="1"/>
          </p:cNvSpPr>
          <p:nvPr/>
        </p:nvSpPr>
        <p:spPr bwMode="auto">
          <a:xfrm>
            <a:off x="407988" y="5775325"/>
            <a:ext cx="33321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Running time: </a:t>
            </a:r>
            <a:r>
              <a:rPr lang="en-US" sz="2400">
                <a:sym typeface="Symbol" pitchFamily="18" charset="2"/>
              </a:rPr>
              <a:t>(V + E)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6276" grpId="0"/>
      <p:bldP spid="736277" grpId="0"/>
      <p:bldP spid="736278" grpId="0"/>
      <p:bldP spid="736279" grpId="0"/>
      <p:bldP spid="736280" grpId="0"/>
      <p:bldP spid="736281" grpId="0"/>
      <p:bldP spid="736282" grpId="0"/>
      <p:bldP spid="736283" grpId="0"/>
      <p:bldP spid="736284" grpId="0"/>
      <p:bldP spid="736285" grpId="0"/>
      <p:bldP spid="736286" grpId="0"/>
      <p:bldP spid="736287" grpId="0"/>
      <p:bldP spid="736290" grpId="0"/>
      <p:bldP spid="736291" grpId="0"/>
      <p:bldP spid="736292" grpId="0"/>
      <p:bldP spid="736293" grpId="0"/>
      <p:bldP spid="736294" grpId="0"/>
      <p:bldP spid="736295" grpId="0"/>
      <p:bldP spid="736296" grpId="0" animBg="1"/>
      <p:bldP spid="736297" grpId="0" animBg="1"/>
      <p:bldP spid="736298" grpId="0" animBg="1"/>
      <p:bldP spid="736299" grpId="0" animBg="1"/>
      <p:bldP spid="736300" grpId="0" animBg="1"/>
      <p:bldP spid="736301" grpId="0" animBg="1"/>
      <p:bldP spid="736302" grpId="0" animBg="1"/>
      <p:bldP spid="736303" grpId="0" animBg="1"/>
      <p:bldP spid="736304" grpId="0" animBg="1"/>
      <p:bldP spid="73630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2EDBBF7-7A46-4B7D-B391-ADE812C661E7}" type="slidenum">
              <a:rPr lang="en-US" smtClean="0">
                <a:latin typeface="Arial" pitchFamily="34" charset="0"/>
              </a:rPr>
              <a:pPr/>
              <a:t>19</a:t>
            </a:fld>
            <a:endParaRPr lang="en-US" smtClean="0">
              <a:latin typeface="Arial" pitchFamily="34" charset="0"/>
            </a:endParaRPr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2682" y="1143000"/>
            <a:ext cx="8911318" cy="528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71450" y="4953000"/>
            <a:ext cx="8972550" cy="13144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DD94425-F0DD-42A3-A77A-9DD315AFB881}" type="slidenum">
              <a:rPr lang="en-US" smtClean="0">
                <a:latin typeface="Arial" pitchFamily="34" charset="0"/>
              </a:rPr>
              <a:pPr/>
              <a:t>2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DFS(</a:t>
            </a:r>
            <a:r>
              <a:rPr lang="en-US" smtClean="0">
                <a:latin typeface="Comic Sans MS" pitchFamily="66" charset="0"/>
              </a:rPr>
              <a:t>V, E</a:t>
            </a:r>
            <a:r>
              <a:rPr lang="en-US" smtClean="0"/>
              <a:t>)</a:t>
            </a:r>
          </a:p>
        </p:txBody>
      </p:sp>
      <p:sp>
        <p:nvSpPr>
          <p:cNvPr id="70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 eaLnBrk="1" hangingPunct="1">
              <a:buFontTx/>
              <a:buAutoNum type="arabicPeriod"/>
            </a:pPr>
            <a:r>
              <a:rPr lang="en-US" b="1" smtClean="0"/>
              <a:t>for </a:t>
            </a:r>
            <a:r>
              <a:rPr lang="en-US" smtClean="0"/>
              <a:t>each </a:t>
            </a:r>
            <a:r>
              <a:rPr lang="en-US" smtClean="0">
                <a:latin typeface="Comic Sans MS" pitchFamily="66" charset="0"/>
              </a:rPr>
              <a:t>u </a:t>
            </a:r>
            <a:r>
              <a:rPr lang="en-US" smtClean="0">
                <a:latin typeface="Comic Sans MS" pitchFamily="66" charset="0"/>
                <a:sym typeface="Symbol" pitchFamily="18" charset="2"/>
              </a:rPr>
              <a:t></a:t>
            </a:r>
            <a:r>
              <a:rPr lang="en-US" smtClean="0">
                <a:latin typeface="Comic Sans MS" pitchFamily="66" charset="0"/>
              </a:rPr>
              <a:t> V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en-US" b="1" smtClean="0"/>
              <a:t>      do </a:t>
            </a:r>
            <a:r>
              <a:rPr lang="en-US" smtClean="0">
                <a:latin typeface="Comic Sans MS" pitchFamily="66" charset="0"/>
              </a:rPr>
              <a:t>color[u]</a:t>
            </a:r>
            <a:r>
              <a:rPr lang="en-US" smtClean="0"/>
              <a:t> ← </a:t>
            </a:r>
            <a:r>
              <a:rPr lang="en-US" sz="2400" smtClean="0"/>
              <a:t>WHITE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en-US" smtClean="0"/>
              <a:t>           </a:t>
            </a:r>
            <a:r>
              <a:rPr lang="en-US" smtClean="0">
                <a:latin typeface="Comic Sans MS" pitchFamily="66" charset="0"/>
                <a:sym typeface="Symbol" pitchFamily="18" charset="2"/>
              </a:rPr>
              <a:t>prev[u] </a:t>
            </a:r>
            <a:r>
              <a:rPr lang="en-US" smtClean="0"/>
              <a:t>← NIL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en-US" smtClean="0">
                <a:latin typeface="Comic Sans MS" pitchFamily="66" charset="0"/>
              </a:rPr>
              <a:t>time</a:t>
            </a:r>
            <a:r>
              <a:rPr lang="en-US" smtClean="0"/>
              <a:t> ← 0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en-US" b="1" smtClean="0"/>
              <a:t>for </a:t>
            </a:r>
            <a:r>
              <a:rPr lang="en-US" smtClean="0"/>
              <a:t>each </a:t>
            </a:r>
            <a:r>
              <a:rPr lang="en-US" smtClean="0">
                <a:latin typeface="Comic Sans MS" pitchFamily="66" charset="0"/>
              </a:rPr>
              <a:t>u </a:t>
            </a:r>
            <a:r>
              <a:rPr lang="en-US" smtClean="0">
                <a:latin typeface="Comic Sans MS" pitchFamily="66" charset="0"/>
                <a:sym typeface="Symbol" pitchFamily="18" charset="2"/>
              </a:rPr>
              <a:t></a:t>
            </a:r>
            <a:r>
              <a:rPr lang="en-US" smtClean="0">
                <a:latin typeface="Comic Sans MS" pitchFamily="66" charset="0"/>
              </a:rPr>
              <a:t> V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en-US" b="1" smtClean="0"/>
              <a:t>      do if </a:t>
            </a:r>
            <a:r>
              <a:rPr lang="en-US" smtClean="0">
                <a:latin typeface="Comic Sans MS" pitchFamily="66" charset="0"/>
              </a:rPr>
              <a:t>color[u] = </a:t>
            </a:r>
            <a:r>
              <a:rPr lang="en-US" sz="2400" smtClean="0">
                <a:latin typeface="Comic Sans MS" pitchFamily="66" charset="0"/>
              </a:rPr>
              <a:t>WHITE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en-US" b="1" smtClean="0"/>
              <a:t>               then </a:t>
            </a:r>
            <a:r>
              <a:rPr lang="en-US" smtClean="0">
                <a:latin typeface="Comic Sans MS" pitchFamily="66" charset="0"/>
              </a:rPr>
              <a:t>DFS-VISIT(u)</a:t>
            </a:r>
          </a:p>
          <a:p>
            <a:pPr marL="533400" indent="-533400" eaLnBrk="1" hangingPunct="1"/>
            <a:endParaRPr lang="en-US" sz="2400" smtClean="0"/>
          </a:p>
          <a:p>
            <a:pPr marL="533400" indent="-533400" eaLnBrk="1" hangingPunct="1"/>
            <a:r>
              <a:rPr lang="en-US" sz="2400" smtClean="0"/>
              <a:t>Every time </a:t>
            </a:r>
            <a:r>
              <a:rPr lang="en-US" sz="2400" smtClean="0">
                <a:latin typeface="Comic Sans MS" pitchFamily="66" charset="0"/>
              </a:rPr>
              <a:t>DFS-VISIT(u) </a:t>
            </a:r>
            <a:r>
              <a:rPr lang="en-US" sz="2400" smtClean="0"/>
              <a:t>is called, </a:t>
            </a:r>
            <a:r>
              <a:rPr lang="en-US" sz="2400" smtClean="0">
                <a:latin typeface="Comic Sans MS" pitchFamily="66" charset="0"/>
              </a:rPr>
              <a:t>u</a:t>
            </a:r>
            <a:r>
              <a:rPr lang="en-US" sz="2400" smtClean="0"/>
              <a:t> becomes the root of a new tree in the depth-first forest</a:t>
            </a:r>
            <a:endParaRPr lang="en-US" sz="2400" smtClean="0">
              <a:latin typeface="Comic Sans MS" pitchFamily="66" charset="0"/>
            </a:endParaRPr>
          </a:p>
        </p:txBody>
      </p:sp>
      <p:grpSp>
        <p:nvGrpSpPr>
          <p:cNvPr id="4101" name="Group 4"/>
          <p:cNvGrpSpPr>
            <a:grpSpLocks/>
          </p:cNvGrpSpPr>
          <p:nvPr/>
        </p:nvGrpSpPr>
        <p:grpSpPr bwMode="auto">
          <a:xfrm>
            <a:off x="6473825" y="1255713"/>
            <a:ext cx="2160588" cy="1631950"/>
            <a:chOff x="576" y="863"/>
            <a:chExt cx="1361" cy="1028"/>
          </a:xfrm>
        </p:grpSpPr>
        <p:sp>
          <p:nvSpPr>
            <p:cNvPr id="4103" name="Oval 5"/>
            <p:cNvSpPr>
              <a:spLocks noChangeArrowheads="1"/>
            </p:cNvSpPr>
            <p:nvPr/>
          </p:nvSpPr>
          <p:spPr bwMode="auto">
            <a:xfrm>
              <a:off x="576" y="1068"/>
              <a:ext cx="321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>
                  <a:sym typeface="Symbol" pitchFamily="18" charset="2"/>
                </a:rPr>
                <a:t> </a:t>
              </a:r>
            </a:p>
          </p:txBody>
        </p:sp>
        <p:sp>
          <p:nvSpPr>
            <p:cNvPr id="4104" name="Oval 6"/>
            <p:cNvSpPr>
              <a:spLocks noChangeArrowheads="1"/>
            </p:cNvSpPr>
            <p:nvPr/>
          </p:nvSpPr>
          <p:spPr bwMode="auto">
            <a:xfrm>
              <a:off x="1048" y="1068"/>
              <a:ext cx="321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sym typeface="Symbol" pitchFamily="18" charset="2"/>
              </a:endParaRPr>
            </a:p>
          </p:txBody>
        </p:sp>
        <p:sp>
          <p:nvSpPr>
            <p:cNvPr id="4105" name="Oval 7"/>
            <p:cNvSpPr>
              <a:spLocks noChangeArrowheads="1"/>
            </p:cNvSpPr>
            <p:nvPr/>
          </p:nvSpPr>
          <p:spPr bwMode="auto">
            <a:xfrm>
              <a:off x="1484" y="1068"/>
              <a:ext cx="321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sym typeface="Symbol" pitchFamily="18" charset="2"/>
              </a:endParaRPr>
            </a:p>
          </p:txBody>
        </p:sp>
        <p:sp>
          <p:nvSpPr>
            <p:cNvPr id="4106" name="Oval 8"/>
            <p:cNvSpPr>
              <a:spLocks noChangeArrowheads="1"/>
            </p:cNvSpPr>
            <p:nvPr/>
          </p:nvSpPr>
          <p:spPr bwMode="auto">
            <a:xfrm>
              <a:off x="576" y="1464"/>
              <a:ext cx="321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sym typeface="Symbol" pitchFamily="18" charset="2"/>
              </a:endParaRPr>
            </a:p>
          </p:txBody>
        </p:sp>
        <p:sp>
          <p:nvSpPr>
            <p:cNvPr id="4107" name="Oval 9"/>
            <p:cNvSpPr>
              <a:spLocks noChangeArrowheads="1"/>
            </p:cNvSpPr>
            <p:nvPr/>
          </p:nvSpPr>
          <p:spPr bwMode="auto">
            <a:xfrm>
              <a:off x="1048" y="1464"/>
              <a:ext cx="321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sym typeface="Symbol" pitchFamily="18" charset="2"/>
              </a:endParaRPr>
            </a:p>
          </p:txBody>
        </p:sp>
        <p:sp>
          <p:nvSpPr>
            <p:cNvPr id="4108" name="Oval 10"/>
            <p:cNvSpPr>
              <a:spLocks noChangeArrowheads="1"/>
            </p:cNvSpPr>
            <p:nvPr/>
          </p:nvSpPr>
          <p:spPr bwMode="auto">
            <a:xfrm>
              <a:off x="1484" y="1464"/>
              <a:ext cx="321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sym typeface="Symbol" pitchFamily="18" charset="2"/>
              </a:endParaRPr>
            </a:p>
          </p:txBody>
        </p:sp>
        <p:sp>
          <p:nvSpPr>
            <p:cNvPr id="4109" name="Text Box 11"/>
            <p:cNvSpPr txBox="1">
              <a:spLocks noChangeArrowheads="1"/>
            </p:cNvSpPr>
            <p:nvPr/>
          </p:nvSpPr>
          <p:spPr bwMode="auto">
            <a:xfrm>
              <a:off x="601" y="863"/>
              <a:ext cx="18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>
                  <a:latin typeface="Monotype Corsiva" pitchFamily="66" charset="0"/>
                </a:rPr>
                <a:t>u</a:t>
              </a:r>
            </a:p>
          </p:txBody>
        </p:sp>
        <p:sp>
          <p:nvSpPr>
            <p:cNvPr id="4110" name="Text Box 12"/>
            <p:cNvSpPr txBox="1">
              <a:spLocks noChangeArrowheads="1"/>
            </p:cNvSpPr>
            <p:nvPr/>
          </p:nvSpPr>
          <p:spPr bwMode="auto">
            <a:xfrm>
              <a:off x="1085" y="870"/>
              <a:ext cx="17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>
                  <a:latin typeface="Monotype Corsiva" pitchFamily="66" charset="0"/>
                </a:rPr>
                <a:t>v</a:t>
              </a:r>
            </a:p>
          </p:txBody>
        </p:sp>
        <p:sp>
          <p:nvSpPr>
            <p:cNvPr id="4111" name="Text Box 13"/>
            <p:cNvSpPr txBox="1">
              <a:spLocks noChangeArrowheads="1"/>
            </p:cNvSpPr>
            <p:nvPr/>
          </p:nvSpPr>
          <p:spPr bwMode="auto">
            <a:xfrm>
              <a:off x="1494" y="870"/>
              <a:ext cx="21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>
                  <a:latin typeface="Monotype Corsiva" pitchFamily="66" charset="0"/>
                </a:rPr>
                <a:t>w</a:t>
              </a:r>
            </a:p>
          </p:txBody>
        </p:sp>
        <p:sp>
          <p:nvSpPr>
            <p:cNvPr id="4112" name="Text Box 14"/>
            <p:cNvSpPr txBox="1">
              <a:spLocks noChangeArrowheads="1"/>
            </p:cNvSpPr>
            <p:nvPr/>
          </p:nvSpPr>
          <p:spPr bwMode="auto">
            <a:xfrm>
              <a:off x="587" y="1660"/>
              <a:ext cx="1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>
                  <a:latin typeface="Monotype Corsiva" pitchFamily="66" charset="0"/>
                </a:rPr>
                <a:t>x</a:t>
              </a:r>
            </a:p>
          </p:txBody>
        </p:sp>
        <p:sp>
          <p:nvSpPr>
            <p:cNvPr id="4113" name="Text Box 15"/>
            <p:cNvSpPr txBox="1">
              <a:spLocks noChangeArrowheads="1"/>
            </p:cNvSpPr>
            <p:nvPr/>
          </p:nvSpPr>
          <p:spPr bwMode="auto">
            <a:xfrm>
              <a:off x="1066" y="1660"/>
              <a:ext cx="17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>
                  <a:latin typeface="Monotype Corsiva" pitchFamily="66" charset="0"/>
                </a:rPr>
                <a:t>y</a:t>
              </a:r>
            </a:p>
          </p:txBody>
        </p:sp>
        <p:sp>
          <p:nvSpPr>
            <p:cNvPr id="4114" name="Line 16"/>
            <p:cNvSpPr>
              <a:spLocks noChangeShapeType="1"/>
            </p:cNvSpPr>
            <p:nvPr/>
          </p:nvSpPr>
          <p:spPr bwMode="auto">
            <a:xfrm flipH="1">
              <a:off x="726" y="1291"/>
              <a:ext cx="5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15" name="Line 17"/>
            <p:cNvSpPr>
              <a:spLocks noChangeShapeType="1"/>
            </p:cNvSpPr>
            <p:nvPr/>
          </p:nvSpPr>
          <p:spPr bwMode="auto">
            <a:xfrm flipH="1">
              <a:off x="1195" y="1296"/>
              <a:ext cx="5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16" name="Line 18"/>
            <p:cNvSpPr>
              <a:spLocks noChangeShapeType="1"/>
            </p:cNvSpPr>
            <p:nvPr/>
          </p:nvSpPr>
          <p:spPr bwMode="auto">
            <a:xfrm flipH="1">
              <a:off x="1651" y="1291"/>
              <a:ext cx="5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17" name="Line 19"/>
            <p:cNvSpPr>
              <a:spLocks noChangeShapeType="1"/>
            </p:cNvSpPr>
            <p:nvPr/>
          </p:nvSpPr>
          <p:spPr bwMode="auto">
            <a:xfrm>
              <a:off x="909" y="1178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18" name="Line 20"/>
            <p:cNvSpPr>
              <a:spLocks noChangeShapeType="1"/>
            </p:cNvSpPr>
            <p:nvPr/>
          </p:nvSpPr>
          <p:spPr bwMode="auto">
            <a:xfrm>
              <a:off x="908" y="1585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19" name="Line 21"/>
            <p:cNvSpPr>
              <a:spLocks noChangeShapeType="1"/>
            </p:cNvSpPr>
            <p:nvPr/>
          </p:nvSpPr>
          <p:spPr bwMode="auto">
            <a:xfrm flipV="1">
              <a:off x="1296" y="1263"/>
              <a:ext cx="220" cy="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20" name="Text Box 22"/>
            <p:cNvSpPr txBox="1">
              <a:spLocks noChangeArrowheads="1"/>
            </p:cNvSpPr>
            <p:nvPr/>
          </p:nvSpPr>
          <p:spPr bwMode="auto">
            <a:xfrm>
              <a:off x="1505" y="1660"/>
              <a:ext cx="17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>
                  <a:latin typeface="Monotype Corsiva" pitchFamily="66" charset="0"/>
                </a:rPr>
                <a:t>z</a:t>
              </a:r>
            </a:p>
          </p:txBody>
        </p:sp>
        <p:sp>
          <p:nvSpPr>
            <p:cNvPr id="4121" name="Line 23"/>
            <p:cNvSpPr>
              <a:spLocks noChangeShapeType="1"/>
            </p:cNvSpPr>
            <p:nvPr/>
          </p:nvSpPr>
          <p:spPr bwMode="auto">
            <a:xfrm flipV="1">
              <a:off x="870" y="1276"/>
              <a:ext cx="226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22" name="Freeform 24"/>
            <p:cNvSpPr>
              <a:spLocks/>
            </p:cNvSpPr>
            <p:nvPr/>
          </p:nvSpPr>
          <p:spPr bwMode="auto">
            <a:xfrm>
              <a:off x="1760" y="1428"/>
              <a:ext cx="177" cy="276"/>
            </a:xfrm>
            <a:custGeom>
              <a:avLst/>
              <a:gdLst>
                <a:gd name="T0" fmla="*/ 0 w 177"/>
                <a:gd name="T1" fmla="*/ 226 h 276"/>
                <a:gd name="T2" fmla="*/ 107 w 177"/>
                <a:gd name="T3" fmla="*/ 271 h 276"/>
                <a:gd name="T4" fmla="*/ 169 w 177"/>
                <a:gd name="T5" fmla="*/ 198 h 276"/>
                <a:gd name="T6" fmla="*/ 158 w 177"/>
                <a:gd name="T7" fmla="*/ 68 h 276"/>
                <a:gd name="T8" fmla="*/ 62 w 177"/>
                <a:gd name="T9" fmla="*/ 0 h 276"/>
                <a:gd name="T10" fmla="*/ 11 w 177"/>
                <a:gd name="T11" fmla="*/ 68 h 27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77"/>
                <a:gd name="T19" fmla="*/ 0 h 276"/>
                <a:gd name="T20" fmla="*/ 177 w 177"/>
                <a:gd name="T21" fmla="*/ 276 h 27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77" h="276">
                  <a:moveTo>
                    <a:pt x="0" y="226"/>
                  </a:moveTo>
                  <a:cubicBezTo>
                    <a:pt x="39" y="251"/>
                    <a:pt x="79" y="276"/>
                    <a:pt x="107" y="271"/>
                  </a:cubicBezTo>
                  <a:cubicBezTo>
                    <a:pt x="135" y="266"/>
                    <a:pt x="161" y="232"/>
                    <a:pt x="169" y="198"/>
                  </a:cubicBezTo>
                  <a:cubicBezTo>
                    <a:pt x="177" y="164"/>
                    <a:pt x="176" y="101"/>
                    <a:pt x="158" y="68"/>
                  </a:cubicBezTo>
                  <a:cubicBezTo>
                    <a:pt x="140" y="35"/>
                    <a:pt x="86" y="0"/>
                    <a:pt x="62" y="0"/>
                  </a:cubicBezTo>
                  <a:cubicBezTo>
                    <a:pt x="38" y="0"/>
                    <a:pt x="24" y="34"/>
                    <a:pt x="11" y="6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07609" name="Line 25"/>
          <p:cNvSpPr>
            <a:spLocks noChangeShapeType="1"/>
          </p:cNvSpPr>
          <p:nvPr/>
        </p:nvSpPr>
        <p:spPr bwMode="auto">
          <a:xfrm>
            <a:off x="6329363" y="1354138"/>
            <a:ext cx="233362" cy="233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7609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2EDBBF7-7A46-4B7D-B391-ADE812C661E7}" type="slidenum">
              <a:rPr lang="en-US" smtClean="0">
                <a:latin typeface="Arial" pitchFamily="34" charset="0"/>
              </a:rPr>
              <a:pPr/>
              <a:t>20</a:t>
            </a:fld>
            <a:endParaRPr lang="en-US" smtClean="0">
              <a:latin typeface="Arial" pitchFamily="34" charset="0"/>
            </a:endParaRPr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2682" y="1143000"/>
            <a:ext cx="8911318" cy="528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2EDBBF7-7A46-4B7D-B391-ADE812C661E7}" type="slidenum">
              <a:rPr lang="en-US" smtClean="0">
                <a:latin typeface="Arial" pitchFamily="34" charset="0"/>
              </a:rPr>
              <a:pPr/>
              <a:t>21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Solutions</a:t>
            </a:r>
            <a:endParaRPr lang="en-US" dirty="0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5363" y="3395663"/>
            <a:ext cx="7324725" cy="294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789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2950" y="1423988"/>
            <a:ext cx="7709186" cy="1243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8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8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2EDBBF7-7A46-4B7D-B391-ADE812C661E7}" type="slidenum">
              <a:rPr lang="en-US" smtClean="0">
                <a:latin typeface="Arial" pitchFamily="34" charset="0"/>
              </a:rPr>
              <a:pPr/>
              <a:t>22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Readings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Cormen</a:t>
            </a:r>
            <a:r>
              <a:rPr lang="en-US" dirty="0" smtClean="0"/>
              <a:t> - Chapter 22</a:t>
            </a:r>
          </a:p>
          <a:p>
            <a:pPr eaLnBrk="1" hangingPunct="1"/>
            <a:r>
              <a:rPr lang="en-US" dirty="0" smtClean="0"/>
              <a:t>Exercise:</a:t>
            </a:r>
          </a:p>
          <a:p>
            <a:pPr lvl="1" eaLnBrk="1" hangingPunct="1"/>
            <a:r>
              <a:rPr lang="en-US" dirty="0" smtClean="0"/>
              <a:t>22.4-5 </a:t>
            </a:r>
            <a:r>
              <a:rPr lang="en-US" dirty="0" smtClean="0"/>
              <a:t>: Topological sort using degree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2EDBBF7-7A46-4B7D-B391-ADE812C661E7}" type="slidenum">
              <a:rPr lang="en-US" smtClean="0">
                <a:latin typeface="Arial" pitchFamily="34" charset="0"/>
              </a:rPr>
              <a:pPr/>
              <a:t>23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Home Work-1</a:t>
            </a:r>
            <a:endParaRPr lang="en-US" dirty="0" smtClean="0"/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3592512" cy="5076825"/>
          </a:xfrm>
        </p:spPr>
        <p:txBody>
          <a:bodyPr/>
          <a:lstStyle/>
          <a:p>
            <a:pPr lvl="0"/>
            <a:r>
              <a:rPr lang="en-US" sz="16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Two lists are given:</a:t>
            </a:r>
            <a:br>
              <a:rPr lang="en-US" sz="16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</a:br>
            <a:r>
              <a:rPr lang="en-US" sz="1600" b="1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A</a:t>
            </a:r>
            <a:r>
              <a:rPr lang="en-US" sz="16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 - courses list. Every student must study all the courses in A.</a:t>
            </a:r>
          </a:p>
          <a:p>
            <a:r>
              <a:rPr lang="en-US" sz="1600" b="1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B</a:t>
            </a:r>
            <a:r>
              <a:rPr lang="en-US" sz="16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 – Prerequisites. B contains </a:t>
            </a:r>
            <a:r>
              <a:rPr lang="en-US" sz="1600" dirty="0" err="1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tuples</a:t>
            </a:r>
            <a:r>
              <a:rPr lang="en-US" sz="16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 (a, b) (where </a:t>
            </a:r>
            <a:r>
              <a:rPr lang="en-US" sz="1600" i="1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a</a:t>
            </a:r>
            <a:r>
              <a:rPr lang="en-US" sz="16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600" dirty="0" err="1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and</a:t>
            </a:r>
            <a:r>
              <a:rPr lang="en-US" sz="1600" i="1" dirty="0" err="1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b</a:t>
            </a:r>
            <a:r>
              <a:rPr lang="en-US" sz="1600" dirty="0" err="1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are</a:t>
            </a:r>
            <a:r>
              <a:rPr lang="en-US" sz="16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 in A), indicating that course </a:t>
            </a:r>
            <a:r>
              <a:rPr lang="en-US" sz="1600" i="1" dirty="0" err="1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a</a:t>
            </a:r>
            <a:r>
              <a:rPr lang="en-US" sz="1600" dirty="0" err="1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must</a:t>
            </a:r>
            <a:r>
              <a:rPr lang="en-US" sz="16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 be taken before course </a:t>
            </a:r>
            <a:r>
              <a:rPr lang="en-US" sz="1600" i="1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b</a:t>
            </a:r>
            <a:r>
              <a:rPr lang="en-US" sz="16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. The prerequisites dependencies are acyclic.</a:t>
            </a:r>
            <a:br>
              <a:rPr lang="en-US" sz="16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</a:br>
            <a:endParaRPr lang="en-US" sz="1600" dirty="0" smtClean="0">
              <a:solidFill>
                <a:schemeClr val="accent2"/>
              </a:solidFill>
              <a:latin typeface="+mn-lt"/>
              <a:ea typeface="+mn-ea"/>
              <a:cs typeface="+mn-cs"/>
            </a:endParaRPr>
          </a:p>
          <a:p>
            <a:r>
              <a:rPr lang="en-US" sz="1600" dirty="0" smtClean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Design a schedule for each of the following students.</a:t>
            </a:r>
          </a:p>
          <a:p>
            <a:pPr lvl="0"/>
            <a:r>
              <a:rPr lang="en-US" sz="16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A lazy student who wants to take only one course in a semester.</a:t>
            </a:r>
          </a:p>
          <a:p>
            <a:pPr lvl="0"/>
            <a:r>
              <a:rPr lang="en-US" sz="16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A student who wants to take all the courses in </a:t>
            </a:r>
            <a:r>
              <a:rPr lang="en-US" sz="1600" b="1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A</a:t>
            </a:r>
            <a:r>
              <a:rPr lang="en-US" sz="16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 in the minimal number of semesters</a:t>
            </a:r>
            <a:r>
              <a:rPr lang="en-US" sz="16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. The </a:t>
            </a:r>
            <a:r>
              <a:rPr lang="en-US" sz="16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student is willing to take any number of courses in a semester</a:t>
            </a:r>
            <a:r>
              <a:rPr lang="en-US" sz="16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.</a:t>
            </a:r>
            <a:endParaRPr lang="en-US" sz="1600" dirty="0" smtClean="0">
              <a:solidFill>
                <a:schemeClr val="accent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522788" y="1309688"/>
            <a:ext cx="3592512" cy="507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Example: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= { 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Alg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Eng, Ds1, Ds2, Mat, Ph1, Ph2 }</a:t>
            </a:r>
            <a:b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 = { (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Alg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Ds2), (Ds1, Ds2), (Mat, Ds1), (Ph1, Ph2) }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1600" b="0" i="0" u="sng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Optional output for student no. 1: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/>
            </a:r>
            <a:b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Semester 1: Eng</a:t>
            </a:r>
            <a:b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Semester 2: Mat</a:t>
            </a:r>
            <a:b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Semester 3: 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Alg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/>
            </a:r>
            <a:b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Semester 4: Ds1</a:t>
            </a:r>
            <a:b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Semester 5: Ds2</a:t>
            </a:r>
            <a:b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Semester 6: Ph1</a:t>
            </a:r>
            <a:b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Semester 7: Ph2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</a:t>
            </a:r>
            <a:r>
              <a:rPr kumimoji="0" lang="en-US" sz="1600" b="0" i="0" u="sng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Optional output for student no. 2: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/>
            </a:r>
            <a:b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Semester 1: Eng, Mat, Ph1, 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Alg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/>
            </a:r>
            <a:b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Semester 2:Ds1, Ph2</a:t>
            </a:r>
            <a:b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Semester 3: Ds2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2EDBBF7-7A46-4B7D-B391-ADE812C661E7}" type="slidenum">
              <a:rPr lang="en-US" smtClean="0">
                <a:latin typeface="Arial" pitchFamily="34" charset="0"/>
              </a:rPr>
              <a:pPr/>
              <a:t>24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Home Work-1</a:t>
            </a:r>
            <a:endParaRPr lang="en-US" dirty="0" smtClean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522788" y="1309688"/>
            <a:ext cx="3592512" cy="507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Example: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= { 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Alg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Eng, Ds1, Ds2, Mat, Ph1, Ph2 }</a:t>
            </a:r>
            <a:b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 = { (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Alg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Ds2), (Ds1, Ds2), (Mat, Ds1), (Ph1, Ph2) }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1600" b="0" i="0" u="sng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Optional output for student no. 1: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/>
            </a:r>
            <a:b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Semester 1: Eng</a:t>
            </a:r>
            <a:b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Semester 2: Mat</a:t>
            </a:r>
            <a:b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Semester 3: 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Alg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/>
            </a:r>
            <a:b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Semester 4: Ds1</a:t>
            </a:r>
            <a:b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Semester 5: Ds2</a:t>
            </a:r>
            <a:b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Semester 6: Ph1</a:t>
            </a:r>
            <a:b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Semester 7: Ph2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</a:t>
            </a:r>
            <a:r>
              <a:rPr kumimoji="0" lang="en-US" sz="1600" b="0" i="0" u="sng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Optional output for student no. 2: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/>
            </a:r>
            <a:b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Semester 1: Eng, Mat, Ph1, 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Alg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/>
            </a:r>
            <a:b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Semester 2:Ds1, Ph2</a:t>
            </a:r>
            <a:b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Semester 3: Ds2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161925" y="1905000"/>
            <a:ext cx="3914775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The graph for the given example is:</a:t>
            </a:r>
            <a:b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</a:br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40961" name="Picture 4" descr="im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5948" y="2876550"/>
            <a:ext cx="4266527" cy="23717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2EDBBF7-7A46-4B7D-B391-ADE812C661E7}" type="slidenum">
              <a:rPr lang="en-US" smtClean="0">
                <a:latin typeface="Arial" pitchFamily="34" charset="0"/>
              </a:rPr>
              <a:pPr/>
              <a:t>25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Home Work-2</a:t>
            </a:r>
            <a:endParaRPr lang="en-US" dirty="0" smtClean="0"/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5449887" cy="5076825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n-US" sz="2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Update </a:t>
            </a:r>
            <a:r>
              <a:rPr lang="en-US" sz="2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the BFS algorithm so that every vertex  </a:t>
            </a:r>
            <a:r>
              <a:rPr lang="en-US" sz="2200" i="1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v</a:t>
            </a:r>
            <a:r>
              <a:rPr lang="en-US" sz="2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 in the graph contains not only d[v], the length of shortest path from s to v, but also the number of different paths of that length. </a:t>
            </a:r>
            <a:endParaRPr lang="en-US" sz="2200" dirty="0" smtClean="0">
              <a:solidFill>
                <a:schemeClr val="accent2"/>
              </a:solidFill>
              <a:latin typeface="+mn-lt"/>
              <a:ea typeface="+mn-ea"/>
              <a:cs typeface="+mn-cs"/>
            </a:endParaRPr>
          </a:p>
          <a:p>
            <a:pPr marL="457200" lvl="0" indent="-457200">
              <a:buAutoNum type="arabicPeriod" startAt="2"/>
            </a:pPr>
            <a:r>
              <a:rPr lang="en-US" sz="2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A </a:t>
            </a:r>
            <a:r>
              <a:rPr lang="en-US" sz="2200" b="1" i="1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super-sink</a:t>
            </a:r>
            <a:r>
              <a:rPr lang="en-US" sz="2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 is a vertex with in-degree |V|-1 and out-degree 0 (at most one </a:t>
            </a:r>
            <a:r>
              <a:rPr lang="en-US" sz="2200" b="1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super-sink</a:t>
            </a:r>
            <a:r>
              <a:rPr lang="en-US" sz="2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 can exist in a graph</a:t>
            </a:r>
            <a:r>
              <a:rPr lang="en-US" sz="2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). When </a:t>
            </a:r>
            <a:r>
              <a:rPr lang="en-US" sz="2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an adjacency-matrix representation is used, most graph algorithms require time . Show that determining whether a </a:t>
            </a:r>
            <a:r>
              <a:rPr lang="en-US" sz="2200" i="1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directed</a:t>
            </a:r>
            <a:r>
              <a:rPr lang="en-US" sz="2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 graph, represented in an adjacency-matrix contains a </a:t>
            </a:r>
            <a:r>
              <a:rPr lang="en-US" sz="2200" b="1" i="1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super-sink</a:t>
            </a:r>
            <a:r>
              <a:rPr lang="en-US" sz="2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 can be done in time O(|V</a:t>
            </a:r>
            <a:r>
              <a:rPr lang="en-US" sz="2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|).</a:t>
            </a:r>
            <a:r>
              <a:rPr lang="en-US" sz="2200" b="1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 </a:t>
            </a:r>
            <a:endParaRPr lang="en-US" sz="2200" dirty="0" smtClean="0">
              <a:solidFill>
                <a:schemeClr val="accent2"/>
              </a:solidFill>
              <a:latin typeface="+mn-lt"/>
              <a:ea typeface="+mn-ea"/>
              <a:cs typeface="+mn-cs"/>
            </a:endParaRPr>
          </a:p>
          <a:p>
            <a:pPr marL="457200" indent="-457200">
              <a:buAutoNum type="arabicPeriod"/>
            </a:pPr>
            <a:endParaRPr lang="en-US" sz="2200" dirty="0" smtClean="0">
              <a:solidFill>
                <a:schemeClr val="accent2"/>
              </a:solidFill>
              <a:latin typeface="+mn-lt"/>
              <a:ea typeface="+mn-ea"/>
              <a:cs typeface="+mn-cs"/>
            </a:endParaRPr>
          </a:p>
          <a:p>
            <a:pPr lvl="0">
              <a:buNone/>
            </a:pPr>
            <a:endParaRPr lang="en-US" sz="2200" dirty="0">
              <a:latin typeface="Times New Roman" pitchFamily="18" charset="0"/>
              <a:ea typeface="Tahoma" pitchFamily="34" charset="0"/>
              <a:cs typeface="Times New Roman" pitchFamily="18" charset="0"/>
            </a:endParaRPr>
          </a:p>
        </p:txBody>
      </p:sp>
      <p:grpSp>
        <p:nvGrpSpPr>
          <p:cNvPr id="39938" name="Group 2"/>
          <p:cNvGrpSpPr>
            <a:grpSpLocks noChangeAspect="1"/>
          </p:cNvGrpSpPr>
          <p:nvPr/>
        </p:nvGrpSpPr>
        <p:grpSpPr bwMode="auto">
          <a:xfrm>
            <a:off x="6208712" y="3152775"/>
            <a:ext cx="2630487" cy="3045362"/>
            <a:chOff x="5632" y="3193"/>
            <a:chExt cx="2981" cy="3450"/>
          </a:xfrm>
        </p:grpSpPr>
        <p:sp>
          <p:nvSpPr>
            <p:cNvPr id="39939" name="AutoShape 3"/>
            <p:cNvSpPr>
              <a:spLocks noChangeAspect="1" noChangeArrowheads="1"/>
            </p:cNvSpPr>
            <p:nvPr/>
          </p:nvSpPr>
          <p:spPr bwMode="auto">
            <a:xfrm>
              <a:off x="5632" y="3193"/>
              <a:ext cx="2981" cy="345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940" name="Oval 4"/>
            <p:cNvSpPr>
              <a:spLocks noChangeArrowheads="1"/>
            </p:cNvSpPr>
            <p:nvPr/>
          </p:nvSpPr>
          <p:spPr bwMode="auto">
            <a:xfrm>
              <a:off x="6324" y="3474"/>
              <a:ext cx="380" cy="39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a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9941" name="Oval 5"/>
            <p:cNvSpPr>
              <a:spLocks noChangeArrowheads="1"/>
            </p:cNvSpPr>
            <p:nvPr/>
          </p:nvSpPr>
          <p:spPr bwMode="auto">
            <a:xfrm>
              <a:off x="7915" y="3633"/>
              <a:ext cx="380" cy="39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c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9942" name="Oval 6"/>
            <p:cNvSpPr>
              <a:spLocks noChangeArrowheads="1"/>
            </p:cNvSpPr>
            <p:nvPr/>
          </p:nvSpPr>
          <p:spPr bwMode="auto">
            <a:xfrm>
              <a:off x="7917" y="5553"/>
              <a:ext cx="378" cy="39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d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9943" name="Oval 7"/>
            <p:cNvSpPr>
              <a:spLocks noChangeArrowheads="1"/>
            </p:cNvSpPr>
            <p:nvPr/>
          </p:nvSpPr>
          <p:spPr bwMode="auto">
            <a:xfrm>
              <a:off x="7971" y="4326"/>
              <a:ext cx="378" cy="39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9944" name="Oval 8"/>
            <p:cNvSpPr>
              <a:spLocks noChangeArrowheads="1"/>
            </p:cNvSpPr>
            <p:nvPr/>
          </p:nvSpPr>
          <p:spPr bwMode="auto">
            <a:xfrm>
              <a:off x="5948" y="4113"/>
              <a:ext cx="376" cy="39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b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9945" name="Oval 9"/>
            <p:cNvSpPr>
              <a:spLocks noChangeArrowheads="1"/>
            </p:cNvSpPr>
            <p:nvPr/>
          </p:nvSpPr>
          <p:spPr bwMode="auto">
            <a:xfrm>
              <a:off x="5758" y="4893"/>
              <a:ext cx="378" cy="39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h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9946" name="Oval 10"/>
            <p:cNvSpPr>
              <a:spLocks noChangeArrowheads="1"/>
            </p:cNvSpPr>
            <p:nvPr/>
          </p:nvSpPr>
          <p:spPr bwMode="auto">
            <a:xfrm>
              <a:off x="6398" y="5943"/>
              <a:ext cx="380" cy="39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i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9947" name="Oval 11"/>
            <p:cNvSpPr>
              <a:spLocks noChangeArrowheads="1"/>
            </p:cNvSpPr>
            <p:nvPr/>
          </p:nvSpPr>
          <p:spPr bwMode="auto">
            <a:xfrm>
              <a:off x="6980" y="5080"/>
              <a:ext cx="640" cy="645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s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cxnSp>
          <p:nvCxnSpPr>
            <p:cNvPr id="39948" name="AutoShape 12"/>
            <p:cNvCxnSpPr>
              <a:cxnSpLocks noChangeShapeType="1"/>
              <a:stCxn id="39943" idx="4"/>
              <a:endCxn id="39942" idx="0"/>
            </p:cNvCxnSpPr>
            <p:nvPr/>
          </p:nvCxnSpPr>
          <p:spPr bwMode="auto">
            <a:xfrm flipH="1">
              <a:off x="8106" y="4717"/>
              <a:ext cx="54" cy="83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39949" name="AutoShape 13"/>
            <p:cNvCxnSpPr>
              <a:cxnSpLocks noChangeShapeType="1"/>
              <a:stCxn id="39941" idx="3"/>
              <a:endCxn id="39947" idx="0"/>
            </p:cNvCxnSpPr>
            <p:nvPr/>
          </p:nvCxnSpPr>
          <p:spPr bwMode="auto">
            <a:xfrm flipH="1">
              <a:off x="7300" y="3966"/>
              <a:ext cx="671" cy="109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39950" name="AutoShape 14"/>
            <p:cNvCxnSpPr>
              <a:cxnSpLocks noChangeShapeType="1"/>
              <a:stCxn id="39944" idx="4"/>
              <a:endCxn id="39945" idx="0"/>
            </p:cNvCxnSpPr>
            <p:nvPr/>
          </p:nvCxnSpPr>
          <p:spPr bwMode="auto">
            <a:xfrm flipH="1">
              <a:off x="5947" y="4503"/>
              <a:ext cx="189" cy="39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39951" name="AutoShape 15"/>
            <p:cNvCxnSpPr>
              <a:cxnSpLocks noChangeShapeType="1"/>
              <a:stCxn id="39945" idx="5"/>
              <a:endCxn id="39946" idx="0"/>
            </p:cNvCxnSpPr>
            <p:nvPr/>
          </p:nvCxnSpPr>
          <p:spPr bwMode="auto">
            <a:xfrm rot="16200000" flipH="1">
              <a:off x="5976" y="5331"/>
              <a:ext cx="717" cy="507"/>
            </a:xfrm>
            <a:prstGeom prst="curvedConnector3">
              <a:avLst>
                <a:gd name="adj1" fmla="val 53977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39952" name="AutoShape 16"/>
            <p:cNvCxnSpPr>
              <a:cxnSpLocks noChangeShapeType="1"/>
            </p:cNvCxnSpPr>
            <p:nvPr/>
          </p:nvCxnSpPr>
          <p:spPr bwMode="auto">
            <a:xfrm flipH="1">
              <a:off x="7570" y="4521"/>
              <a:ext cx="401" cy="73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39953" name="AutoShape 17"/>
            <p:cNvCxnSpPr>
              <a:cxnSpLocks noChangeShapeType="1"/>
            </p:cNvCxnSpPr>
            <p:nvPr/>
          </p:nvCxnSpPr>
          <p:spPr bwMode="auto">
            <a:xfrm flipH="1" flipV="1">
              <a:off x="7620" y="5451"/>
              <a:ext cx="351" cy="15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39954" name="AutoShape 18"/>
            <p:cNvCxnSpPr>
              <a:cxnSpLocks noChangeShapeType="1"/>
            </p:cNvCxnSpPr>
            <p:nvPr/>
          </p:nvCxnSpPr>
          <p:spPr bwMode="auto">
            <a:xfrm>
              <a:off x="6515" y="3864"/>
              <a:ext cx="564" cy="128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39955" name="AutoShape 19"/>
            <p:cNvCxnSpPr>
              <a:cxnSpLocks noChangeShapeType="1"/>
              <a:stCxn id="39946" idx="6"/>
              <a:endCxn id="39947" idx="4"/>
            </p:cNvCxnSpPr>
            <p:nvPr/>
          </p:nvCxnSpPr>
          <p:spPr bwMode="auto">
            <a:xfrm flipV="1">
              <a:off x="6778" y="5740"/>
              <a:ext cx="522" cy="398"/>
            </a:xfrm>
            <a:prstGeom prst="curvedConnector2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39956" name="AutoShape 20"/>
            <p:cNvCxnSpPr>
              <a:cxnSpLocks noChangeShapeType="1"/>
              <a:stCxn id="39945" idx="6"/>
              <a:endCxn id="39947" idx="2"/>
            </p:cNvCxnSpPr>
            <p:nvPr/>
          </p:nvCxnSpPr>
          <p:spPr bwMode="auto">
            <a:xfrm>
              <a:off x="6136" y="5088"/>
              <a:ext cx="829" cy="31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39957" name="AutoShape 21"/>
            <p:cNvCxnSpPr>
              <a:cxnSpLocks noChangeShapeType="1"/>
              <a:stCxn id="39944" idx="5"/>
            </p:cNvCxnSpPr>
            <p:nvPr/>
          </p:nvCxnSpPr>
          <p:spPr bwMode="auto">
            <a:xfrm>
              <a:off x="6269" y="4446"/>
              <a:ext cx="750" cy="77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39958" name="AutoShape 22"/>
            <p:cNvCxnSpPr>
              <a:cxnSpLocks noChangeShapeType="1"/>
              <a:stCxn id="39940" idx="6"/>
              <a:endCxn id="39941" idx="2"/>
            </p:cNvCxnSpPr>
            <p:nvPr/>
          </p:nvCxnSpPr>
          <p:spPr bwMode="auto">
            <a:xfrm>
              <a:off x="6704" y="3669"/>
              <a:ext cx="1211" cy="15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39959" name="AutoShape 23"/>
            <p:cNvCxnSpPr>
              <a:cxnSpLocks noChangeShapeType="1"/>
              <a:stCxn id="39946" idx="2"/>
              <a:endCxn id="39945" idx="3"/>
            </p:cNvCxnSpPr>
            <p:nvPr/>
          </p:nvCxnSpPr>
          <p:spPr bwMode="auto">
            <a:xfrm rot="10800000">
              <a:off x="5813" y="5226"/>
              <a:ext cx="585" cy="912"/>
            </a:xfrm>
            <a:prstGeom prst="curvedConnector2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99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9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2EDBBF7-7A46-4B7D-B391-ADE812C661E7}" type="slidenum">
              <a:rPr lang="en-US" smtClean="0">
                <a:latin typeface="Arial" pitchFamily="34" charset="0"/>
              </a:rPr>
              <a:pPr/>
              <a:t>26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Exercise</a:t>
            </a:r>
            <a:endParaRPr lang="en-US" dirty="0" smtClean="0"/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18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For a given dag G, determine the topological number of each vertex using the degree-based topological sorting algorithm. </a:t>
            </a:r>
          </a:p>
          <a:p>
            <a:pPr lvl="0"/>
            <a:r>
              <a:rPr lang="en-US" sz="18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For a given dag G, determine for the length of the longest path.</a:t>
            </a:r>
          </a:p>
          <a:p>
            <a:pPr lvl="0"/>
            <a:r>
              <a:rPr lang="en-US" sz="18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For a given dag G, use the topological numbers and the longest paths entries to generate a schedule that completes all manufacturing steps in the shortest production span. Return the schedule.</a:t>
            </a:r>
          </a:p>
          <a:p>
            <a:pPr lvl="0"/>
            <a:r>
              <a:rPr lang="en-US" sz="18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For a given dag G and an integer k, 1&lt; k &lt; n, use the topological numbers to determine a schedule using at most k stations. Return the schedule. </a:t>
            </a:r>
          </a:p>
          <a:p>
            <a:r>
              <a:rPr lang="en-US" sz="18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For those interested in using graph visualization tools, we provide the following links to resources:</a:t>
            </a:r>
          </a:p>
          <a:p>
            <a:pPr lvl="0"/>
            <a:r>
              <a:rPr lang="en-US" sz="18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Network Workbench - </a:t>
            </a:r>
            <a:r>
              <a:rPr lang="en-US" sz="1800" dirty="0" smtClean="0">
                <a:solidFill>
                  <a:schemeClr val="accent2"/>
                </a:solidFill>
                <a:latin typeface="+mn-lt"/>
                <a:ea typeface="+mn-ea"/>
                <a:cs typeface="+mn-cs"/>
                <a:hlinkClick r:id="rId2"/>
              </a:rPr>
              <a:t>http://nwb.cns.iu.edu/index.html</a:t>
            </a:r>
            <a:endParaRPr lang="en-US" sz="1800" dirty="0" smtClean="0">
              <a:solidFill>
                <a:schemeClr val="accent2"/>
              </a:solidFill>
              <a:latin typeface="+mn-lt"/>
              <a:ea typeface="+mn-ea"/>
              <a:cs typeface="+mn-cs"/>
            </a:endParaRPr>
          </a:p>
          <a:p>
            <a:pPr lvl="0"/>
            <a:r>
              <a:rPr lang="en-US" sz="1800" dirty="0" err="1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graphviz</a:t>
            </a:r>
            <a:r>
              <a:rPr lang="en-US" sz="18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 - </a:t>
            </a:r>
            <a:r>
              <a:rPr lang="en-US" sz="1800" dirty="0" smtClean="0">
                <a:solidFill>
                  <a:schemeClr val="accent2"/>
                </a:solidFill>
                <a:latin typeface="+mn-lt"/>
                <a:ea typeface="+mn-ea"/>
                <a:cs typeface="+mn-cs"/>
                <a:hlinkClick r:id="rId3"/>
              </a:rPr>
              <a:t>http://www.linuxdevcenter.com/pub/a/linux/2004/05/06/graphviz_dot.html</a:t>
            </a:r>
            <a:endParaRPr lang="en-US" sz="1800" dirty="0" smtClean="0">
              <a:solidFill>
                <a:schemeClr val="accent2"/>
              </a:solidFill>
              <a:latin typeface="+mn-lt"/>
              <a:ea typeface="+mn-ea"/>
              <a:cs typeface="+mn-cs"/>
            </a:endParaRPr>
          </a:p>
          <a:p>
            <a:pPr lvl="0"/>
            <a:r>
              <a:rPr lang="en-US" sz="1800" dirty="0" err="1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Cytoscape</a:t>
            </a:r>
            <a:r>
              <a:rPr lang="en-US" sz="18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 - </a:t>
            </a:r>
            <a:r>
              <a:rPr lang="en-US" sz="1800" dirty="0" smtClean="0">
                <a:solidFill>
                  <a:schemeClr val="accent2"/>
                </a:solidFill>
                <a:latin typeface="+mn-lt"/>
                <a:ea typeface="+mn-ea"/>
                <a:cs typeface="+mn-cs"/>
                <a:hlinkClick r:id="rId4"/>
              </a:rPr>
              <a:t>http://www.cytoscape.org/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2EDBBF7-7A46-4B7D-B391-ADE812C661E7}" type="slidenum">
              <a:rPr lang="en-US" smtClean="0">
                <a:latin typeface="Arial" pitchFamily="34" charset="0"/>
              </a:rPr>
              <a:pPr/>
              <a:t>27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Next Class</a:t>
            </a:r>
            <a:endParaRPr lang="en-US" dirty="0" smtClean="0"/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>
              <a:buNone/>
            </a:pPr>
            <a:endParaRPr lang="en-US" sz="4000" dirty="0" smtClean="0"/>
          </a:p>
          <a:p>
            <a:pPr algn="ctr">
              <a:buNone/>
            </a:pPr>
            <a:r>
              <a:rPr lang="en-US" sz="4000" dirty="0" smtClean="0"/>
              <a:t>Strongly Connected Component</a:t>
            </a:r>
          </a:p>
          <a:p>
            <a:pPr lvl="0" algn="ctr">
              <a:buNone/>
            </a:pP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4BC9FB2-CC49-473E-96D6-14333E62EFEA}" type="slidenum">
              <a:rPr lang="en-US" smtClean="0">
                <a:latin typeface="Arial" pitchFamily="34" charset="0"/>
              </a:rPr>
              <a:pPr/>
              <a:t>3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DFS-VISIT(</a:t>
            </a:r>
            <a:r>
              <a:rPr lang="en-US" smtClean="0">
                <a:latin typeface="Comic Sans MS" pitchFamily="66" charset="0"/>
              </a:rPr>
              <a:t>u</a:t>
            </a:r>
            <a:r>
              <a:rPr lang="en-US" smtClean="0"/>
              <a:t>)</a:t>
            </a:r>
          </a:p>
        </p:txBody>
      </p:sp>
      <p:sp>
        <p:nvSpPr>
          <p:cNvPr id="70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8229600" cy="5348287"/>
          </a:xfrm>
        </p:spPr>
        <p:txBody>
          <a:bodyPr/>
          <a:lstStyle/>
          <a:p>
            <a:pPr marL="533400" indent="-533400" eaLnBrk="1" hangingPunct="1">
              <a:buFontTx/>
              <a:buAutoNum type="arabicPeriod"/>
            </a:pPr>
            <a:r>
              <a:rPr lang="en-US" smtClean="0">
                <a:latin typeface="Comic Sans MS" pitchFamily="66" charset="0"/>
              </a:rPr>
              <a:t>color[u]</a:t>
            </a:r>
            <a:r>
              <a:rPr lang="en-US" smtClean="0"/>
              <a:t> ← </a:t>
            </a:r>
            <a:r>
              <a:rPr lang="en-US" sz="2400" smtClean="0"/>
              <a:t>GRAY</a:t>
            </a:r>
            <a:r>
              <a:rPr lang="en-US" smtClean="0"/>
              <a:t>           	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en-US" smtClean="0">
                <a:latin typeface="Comic Sans MS" pitchFamily="66" charset="0"/>
              </a:rPr>
              <a:t>time</a:t>
            </a:r>
            <a:r>
              <a:rPr lang="en-US" smtClean="0"/>
              <a:t> ← </a:t>
            </a:r>
            <a:r>
              <a:rPr lang="en-US" smtClean="0">
                <a:latin typeface="Comic Sans MS" pitchFamily="66" charset="0"/>
              </a:rPr>
              <a:t>time+1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en-US" smtClean="0">
                <a:latin typeface="Comic Sans MS" pitchFamily="66" charset="0"/>
              </a:rPr>
              <a:t>d[u]</a:t>
            </a:r>
            <a:r>
              <a:rPr lang="en-US" smtClean="0"/>
              <a:t> ← </a:t>
            </a:r>
            <a:r>
              <a:rPr lang="en-US" smtClean="0">
                <a:latin typeface="Comic Sans MS" pitchFamily="66" charset="0"/>
              </a:rPr>
              <a:t>time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en-US" b="1" smtClean="0"/>
              <a:t>for </a:t>
            </a:r>
            <a:r>
              <a:rPr lang="en-US" smtClean="0"/>
              <a:t>each </a:t>
            </a:r>
            <a:r>
              <a:rPr lang="en-US" smtClean="0">
                <a:latin typeface="Comic Sans MS" pitchFamily="66" charset="0"/>
              </a:rPr>
              <a:t>v </a:t>
            </a:r>
            <a:r>
              <a:rPr lang="en-US" smtClean="0">
                <a:latin typeface="Comic Sans MS" pitchFamily="66" charset="0"/>
                <a:sym typeface="Symbol" pitchFamily="18" charset="2"/>
              </a:rPr>
              <a:t></a:t>
            </a:r>
            <a:r>
              <a:rPr lang="en-US" smtClean="0">
                <a:latin typeface="Comic Sans MS" pitchFamily="66" charset="0"/>
              </a:rPr>
              <a:t> Adj[u]</a:t>
            </a:r>
            <a:r>
              <a:rPr lang="en-US" smtClean="0"/>
              <a:t>        	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en-US" b="1" smtClean="0"/>
              <a:t>      do if </a:t>
            </a:r>
            <a:r>
              <a:rPr lang="en-US" smtClean="0">
                <a:latin typeface="Comic Sans MS" pitchFamily="66" charset="0"/>
              </a:rPr>
              <a:t>color[v]</a:t>
            </a:r>
            <a:r>
              <a:rPr lang="en-US" smtClean="0"/>
              <a:t> = </a:t>
            </a:r>
            <a:r>
              <a:rPr lang="en-US" sz="2400" smtClean="0"/>
              <a:t>WHITE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en-US" b="1" smtClean="0"/>
              <a:t>               then </a:t>
            </a:r>
            <a:r>
              <a:rPr lang="en-US" smtClean="0">
                <a:latin typeface="Comic Sans MS" pitchFamily="66" charset="0"/>
                <a:sym typeface="Symbol" pitchFamily="18" charset="2"/>
              </a:rPr>
              <a:t>prev[v] </a:t>
            </a:r>
            <a:r>
              <a:rPr lang="en-US" smtClean="0"/>
              <a:t>← </a:t>
            </a:r>
            <a:r>
              <a:rPr lang="en-US" smtClean="0">
                <a:latin typeface="Comic Sans MS" pitchFamily="66" charset="0"/>
              </a:rPr>
              <a:t>u</a:t>
            </a:r>
            <a:endParaRPr lang="en-US" b="1" smtClean="0">
              <a:latin typeface="Comic Sans MS" pitchFamily="66" charset="0"/>
            </a:endParaRPr>
          </a:p>
          <a:p>
            <a:pPr marL="533400" indent="-533400" eaLnBrk="1" hangingPunct="1">
              <a:buFontTx/>
              <a:buAutoNum type="arabicPeriod"/>
            </a:pPr>
            <a:r>
              <a:rPr lang="en-US" smtClean="0"/>
              <a:t>                        DFS-VISIT(</a:t>
            </a:r>
            <a:r>
              <a:rPr lang="en-US" smtClean="0">
                <a:latin typeface="Comic Sans MS" pitchFamily="66" charset="0"/>
              </a:rPr>
              <a:t>v</a:t>
            </a:r>
            <a:r>
              <a:rPr lang="en-US" smtClean="0"/>
              <a:t>)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en-US" smtClean="0">
                <a:latin typeface="Comic Sans MS" pitchFamily="66" charset="0"/>
              </a:rPr>
              <a:t>color[u]</a:t>
            </a:r>
            <a:r>
              <a:rPr lang="en-US" smtClean="0"/>
              <a:t> ← </a:t>
            </a:r>
            <a:r>
              <a:rPr lang="en-US" sz="2400" smtClean="0"/>
              <a:t>BLACK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en-US" smtClean="0">
                <a:latin typeface="Comic Sans MS" pitchFamily="66" charset="0"/>
              </a:rPr>
              <a:t>time</a:t>
            </a:r>
            <a:r>
              <a:rPr lang="en-US" smtClean="0"/>
              <a:t> ← </a:t>
            </a:r>
            <a:r>
              <a:rPr lang="en-US" smtClean="0">
                <a:latin typeface="Comic Sans MS" pitchFamily="66" charset="0"/>
              </a:rPr>
              <a:t>time + 1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en-US" smtClean="0">
                <a:latin typeface="Comic Sans MS" pitchFamily="66" charset="0"/>
              </a:rPr>
              <a:t>f[u]</a:t>
            </a:r>
            <a:r>
              <a:rPr lang="en-US" smtClean="0"/>
              <a:t> ← </a:t>
            </a:r>
            <a:r>
              <a:rPr lang="en-US" smtClean="0">
                <a:latin typeface="Comic Sans MS" pitchFamily="66" charset="0"/>
              </a:rPr>
              <a:t>time</a:t>
            </a:r>
            <a:r>
              <a:rPr lang="en-US" smtClean="0"/>
              <a:t> 			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069013" y="3287713"/>
            <a:ext cx="2160587" cy="1631950"/>
            <a:chOff x="576" y="863"/>
            <a:chExt cx="1361" cy="1028"/>
          </a:xfrm>
        </p:grpSpPr>
        <p:sp>
          <p:nvSpPr>
            <p:cNvPr id="5170" name="Oval 5"/>
            <p:cNvSpPr>
              <a:spLocks noChangeArrowheads="1"/>
            </p:cNvSpPr>
            <p:nvPr/>
          </p:nvSpPr>
          <p:spPr bwMode="auto">
            <a:xfrm>
              <a:off x="576" y="1068"/>
              <a:ext cx="321" cy="226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>
                  <a:sym typeface="Symbol" pitchFamily="18" charset="2"/>
                </a:rPr>
                <a:t>1/  </a:t>
              </a:r>
            </a:p>
          </p:txBody>
        </p:sp>
        <p:sp>
          <p:nvSpPr>
            <p:cNvPr id="5171" name="Oval 6"/>
            <p:cNvSpPr>
              <a:spLocks noChangeArrowheads="1"/>
            </p:cNvSpPr>
            <p:nvPr/>
          </p:nvSpPr>
          <p:spPr bwMode="auto">
            <a:xfrm>
              <a:off x="1048" y="1068"/>
              <a:ext cx="321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sym typeface="Symbol" pitchFamily="18" charset="2"/>
              </a:endParaRPr>
            </a:p>
          </p:txBody>
        </p:sp>
        <p:sp>
          <p:nvSpPr>
            <p:cNvPr id="5172" name="Oval 7"/>
            <p:cNvSpPr>
              <a:spLocks noChangeArrowheads="1"/>
            </p:cNvSpPr>
            <p:nvPr/>
          </p:nvSpPr>
          <p:spPr bwMode="auto">
            <a:xfrm>
              <a:off x="1484" y="1068"/>
              <a:ext cx="321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sym typeface="Symbol" pitchFamily="18" charset="2"/>
              </a:endParaRPr>
            </a:p>
          </p:txBody>
        </p:sp>
        <p:sp>
          <p:nvSpPr>
            <p:cNvPr id="5173" name="Oval 8"/>
            <p:cNvSpPr>
              <a:spLocks noChangeArrowheads="1"/>
            </p:cNvSpPr>
            <p:nvPr/>
          </p:nvSpPr>
          <p:spPr bwMode="auto">
            <a:xfrm>
              <a:off x="576" y="1464"/>
              <a:ext cx="321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sym typeface="Symbol" pitchFamily="18" charset="2"/>
              </a:endParaRPr>
            </a:p>
          </p:txBody>
        </p:sp>
        <p:sp>
          <p:nvSpPr>
            <p:cNvPr id="5174" name="Oval 9"/>
            <p:cNvSpPr>
              <a:spLocks noChangeArrowheads="1"/>
            </p:cNvSpPr>
            <p:nvPr/>
          </p:nvSpPr>
          <p:spPr bwMode="auto">
            <a:xfrm>
              <a:off x="1048" y="1464"/>
              <a:ext cx="321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sym typeface="Symbol" pitchFamily="18" charset="2"/>
              </a:endParaRPr>
            </a:p>
          </p:txBody>
        </p:sp>
        <p:sp>
          <p:nvSpPr>
            <p:cNvPr id="5175" name="Oval 10"/>
            <p:cNvSpPr>
              <a:spLocks noChangeArrowheads="1"/>
            </p:cNvSpPr>
            <p:nvPr/>
          </p:nvSpPr>
          <p:spPr bwMode="auto">
            <a:xfrm>
              <a:off x="1484" y="1464"/>
              <a:ext cx="321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sym typeface="Symbol" pitchFamily="18" charset="2"/>
              </a:endParaRPr>
            </a:p>
          </p:txBody>
        </p:sp>
        <p:sp>
          <p:nvSpPr>
            <p:cNvPr id="5176" name="Text Box 11"/>
            <p:cNvSpPr txBox="1">
              <a:spLocks noChangeArrowheads="1"/>
            </p:cNvSpPr>
            <p:nvPr/>
          </p:nvSpPr>
          <p:spPr bwMode="auto">
            <a:xfrm>
              <a:off x="601" y="863"/>
              <a:ext cx="18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>
                  <a:latin typeface="Monotype Corsiva" pitchFamily="66" charset="0"/>
                </a:rPr>
                <a:t>u</a:t>
              </a:r>
            </a:p>
          </p:txBody>
        </p:sp>
        <p:sp>
          <p:nvSpPr>
            <p:cNvPr id="5177" name="Text Box 12"/>
            <p:cNvSpPr txBox="1">
              <a:spLocks noChangeArrowheads="1"/>
            </p:cNvSpPr>
            <p:nvPr/>
          </p:nvSpPr>
          <p:spPr bwMode="auto">
            <a:xfrm>
              <a:off x="1085" y="870"/>
              <a:ext cx="17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>
                  <a:latin typeface="Monotype Corsiva" pitchFamily="66" charset="0"/>
                </a:rPr>
                <a:t>v</a:t>
              </a:r>
            </a:p>
          </p:txBody>
        </p:sp>
        <p:sp>
          <p:nvSpPr>
            <p:cNvPr id="5178" name="Text Box 13"/>
            <p:cNvSpPr txBox="1">
              <a:spLocks noChangeArrowheads="1"/>
            </p:cNvSpPr>
            <p:nvPr/>
          </p:nvSpPr>
          <p:spPr bwMode="auto">
            <a:xfrm>
              <a:off x="1494" y="870"/>
              <a:ext cx="21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>
                  <a:latin typeface="Monotype Corsiva" pitchFamily="66" charset="0"/>
                </a:rPr>
                <a:t>w</a:t>
              </a:r>
            </a:p>
          </p:txBody>
        </p:sp>
        <p:sp>
          <p:nvSpPr>
            <p:cNvPr id="5179" name="Text Box 14"/>
            <p:cNvSpPr txBox="1">
              <a:spLocks noChangeArrowheads="1"/>
            </p:cNvSpPr>
            <p:nvPr/>
          </p:nvSpPr>
          <p:spPr bwMode="auto">
            <a:xfrm>
              <a:off x="587" y="1660"/>
              <a:ext cx="1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>
                  <a:latin typeface="Monotype Corsiva" pitchFamily="66" charset="0"/>
                </a:rPr>
                <a:t>x</a:t>
              </a:r>
            </a:p>
          </p:txBody>
        </p:sp>
        <p:sp>
          <p:nvSpPr>
            <p:cNvPr id="5180" name="Text Box 15"/>
            <p:cNvSpPr txBox="1">
              <a:spLocks noChangeArrowheads="1"/>
            </p:cNvSpPr>
            <p:nvPr/>
          </p:nvSpPr>
          <p:spPr bwMode="auto">
            <a:xfrm>
              <a:off x="1066" y="1660"/>
              <a:ext cx="17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>
                  <a:latin typeface="Monotype Corsiva" pitchFamily="66" charset="0"/>
                </a:rPr>
                <a:t>y</a:t>
              </a:r>
            </a:p>
          </p:txBody>
        </p:sp>
        <p:sp>
          <p:nvSpPr>
            <p:cNvPr id="5181" name="Line 16"/>
            <p:cNvSpPr>
              <a:spLocks noChangeShapeType="1"/>
            </p:cNvSpPr>
            <p:nvPr/>
          </p:nvSpPr>
          <p:spPr bwMode="auto">
            <a:xfrm flipH="1">
              <a:off x="726" y="1291"/>
              <a:ext cx="5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82" name="Line 17"/>
            <p:cNvSpPr>
              <a:spLocks noChangeShapeType="1"/>
            </p:cNvSpPr>
            <p:nvPr/>
          </p:nvSpPr>
          <p:spPr bwMode="auto">
            <a:xfrm flipH="1">
              <a:off x="1195" y="1296"/>
              <a:ext cx="5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83" name="Line 18"/>
            <p:cNvSpPr>
              <a:spLocks noChangeShapeType="1"/>
            </p:cNvSpPr>
            <p:nvPr/>
          </p:nvSpPr>
          <p:spPr bwMode="auto">
            <a:xfrm flipH="1">
              <a:off x="1651" y="1291"/>
              <a:ext cx="5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84" name="Line 19"/>
            <p:cNvSpPr>
              <a:spLocks noChangeShapeType="1"/>
            </p:cNvSpPr>
            <p:nvPr/>
          </p:nvSpPr>
          <p:spPr bwMode="auto">
            <a:xfrm>
              <a:off x="909" y="1178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85" name="Line 20"/>
            <p:cNvSpPr>
              <a:spLocks noChangeShapeType="1"/>
            </p:cNvSpPr>
            <p:nvPr/>
          </p:nvSpPr>
          <p:spPr bwMode="auto">
            <a:xfrm>
              <a:off x="908" y="1585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86" name="Line 21"/>
            <p:cNvSpPr>
              <a:spLocks noChangeShapeType="1"/>
            </p:cNvSpPr>
            <p:nvPr/>
          </p:nvSpPr>
          <p:spPr bwMode="auto">
            <a:xfrm flipV="1">
              <a:off x="1296" y="1263"/>
              <a:ext cx="220" cy="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87" name="Text Box 22"/>
            <p:cNvSpPr txBox="1">
              <a:spLocks noChangeArrowheads="1"/>
            </p:cNvSpPr>
            <p:nvPr/>
          </p:nvSpPr>
          <p:spPr bwMode="auto">
            <a:xfrm>
              <a:off x="1505" y="1660"/>
              <a:ext cx="17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>
                  <a:latin typeface="Monotype Corsiva" pitchFamily="66" charset="0"/>
                </a:rPr>
                <a:t>z</a:t>
              </a:r>
            </a:p>
          </p:txBody>
        </p:sp>
        <p:sp>
          <p:nvSpPr>
            <p:cNvPr id="5188" name="Line 23"/>
            <p:cNvSpPr>
              <a:spLocks noChangeShapeType="1"/>
            </p:cNvSpPr>
            <p:nvPr/>
          </p:nvSpPr>
          <p:spPr bwMode="auto">
            <a:xfrm flipV="1">
              <a:off x="870" y="1276"/>
              <a:ext cx="226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89" name="Freeform 24"/>
            <p:cNvSpPr>
              <a:spLocks/>
            </p:cNvSpPr>
            <p:nvPr/>
          </p:nvSpPr>
          <p:spPr bwMode="auto">
            <a:xfrm>
              <a:off x="1760" y="1428"/>
              <a:ext cx="177" cy="276"/>
            </a:xfrm>
            <a:custGeom>
              <a:avLst/>
              <a:gdLst>
                <a:gd name="T0" fmla="*/ 0 w 177"/>
                <a:gd name="T1" fmla="*/ 226 h 276"/>
                <a:gd name="T2" fmla="*/ 107 w 177"/>
                <a:gd name="T3" fmla="*/ 271 h 276"/>
                <a:gd name="T4" fmla="*/ 169 w 177"/>
                <a:gd name="T5" fmla="*/ 198 h 276"/>
                <a:gd name="T6" fmla="*/ 158 w 177"/>
                <a:gd name="T7" fmla="*/ 68 h 276"/>
                <a:gd name="T8" fmla="*/ 62 w 177"/>
                <a:gd name="T9" fmla="*/ 0 h 276"/>
                <a:gd name="T10" fmla="*/ 11 w 177"/>
                <a:gd name="T11" fmla="*/ 68 h 27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77"/>
                <a:gd name="T19" fmla="*/ 0 h 276"/>
                <a:gd name="T20" fmla="*/ 177 w 177"/>
                <a:gd name="T21" fmla="*/ 276 h 27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77" h="276">
                  <a:moveTo>
                    <a:pt x="0" y="226"/>
                  </a:moveTo>
                  <a:cubicBezTo>
                    <a:pt x="39" y="251"/>
                    <a:pt x="79" y="276"/>
                    <a:pt x="107" y="271"/>
                  </a:cubicBezTo>
                  <a:cubicBezTo>
                    <a:pt x="135" y="266"/>
                    <a:pt x="161" y="232"/>
                    <a:pt x="169" y="198"/>
                  </a:cubicBezTo>
                  <a:cubicBezTo>
                    <a:pt x="177" y="164"/>
                    <a:pt x="176" y="101"/>
                    <a:pt x="158" y="68"/>
                  </a:cubicBezTo>
                  <a:cubicBezTo>
                    <a:pt x="140" y="35"/>
                    <a:pt x="86" y="0"/>
                    <a:pt x="62" y="0"/>
                  </a:cubicBezTo>
                  <a:cubicBezTo>
                    <a:pt x="38" y="0"/>
                    <a:pt x="24" y="34"/>
                    <a:pt x="11" y="6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26" name="Group 25"/>
          <p:cNvGrpSpPr>
            <a:grpSpLocks/>
          </p:cNvGrpSpPr>
          <p:nvPr/>
        </p:nvGrpSpPr>
        <p:grpSpPr bwMode="auto">
          <a:xfrm>
            <a:off x="6069013" y="1306513"/>
            <a:ext cx="2160587" cy="1631950"/>
            <a:chOff x="576" y="863"/>
            <a:chExt cx="1361" cy="1028"/>
          </a:xfrm>
        </p:grpSpPr>
        <p:sp>
          <p:nvSpPr>
            <p:cNvPr id="5150" name="Oval 26"/>
            <p:cNvSpPr>
              <a:spLocks noChangeArrowheads="1"/>
            </p:cNvSpPr>
            <p:nvPr/>
          </p:nvSpPr>
          <p:spPr bwMode="auto">
            <a:xfrm>
              <a:off x="576" y="1068"/>
              <a:ext cx="321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>
                  <a:sym typeface="Symbol" pitchFamily="18" charset="2"/>
                </a:rPr>
                <a:t> </a:t>
              </a:r>
            </a:p>
          </p:txBody>
        </p:sp>
        <p:sp>
          <p:nvSpPr>
            <p:cNvPr id="5151" name="Oval 27"/>
            <p:cNvSpPr>
              <a:spLocks noChangeArrowheads="1"/>
            </p:cNvSpPr>
            <p:nvPr/>
          </p:nvSpPr>
          <p:spPr bwMode="auto">
            <a:xfrm>
              <a:off x="1048" y="1068"/>
              <a:ext cx="321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sym typeface="Symbol" pitchFamily="18" charset="2"/>
              </a:endParaRPr>
            </a:p>
          </p:txBody>
        </p:sp>
        <p:sp>
          <p:nvSpPr>
            <p:cNvPr id="5152" name="Oval 28"/>
            <p:cNvSpPr>
              <a:spLocks noChangeArrowheads="1"/>
            </p:cNvSpPr>
            <p:nvPr/>
          </p:nvSpPr>
          <p:spPr bwMode="auto">
            <a:xfrm>
              <a:off x="1484" y="1068"/>
              <a:ext cx="321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sym typeface="Symbol" pitchFamily="18" charset="2"/>
              </a:endParaRPr>
            </a:p>
          </p:txBody>
        </p:sp>
        <p:sp>
          <p:nvSpPr>
            <p:cNvPr id="5153" name="Oval 29"/>
            <p:cNvSpPr>
              <a:spLocks noChangeArrowheads="1"/>
            </p:cNvSpPr>
            <p:nvPr/>
          </p:nvSpPr>
          <p:spPr bwMode="auto">
            <a:xfrm>
              <a:off x="576" y="1464"/>
              <a:ext cx="321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sym typeface="Symbol" pitchFamily="18" charset="2"/>
              </a:endParaRPr>
            </a:p>
          </p:txBody>
        </p:sp>
        <p:sp>
          <p:nvSpPr>
            <p:cNvPr id="5154" name="Oval 30"/>
            <p:cNvSpPr>
              <a:spLocks noChangeArrowheads="1"/>
            </p:cNvSpPr>
            <p:nvPr/>
          </p:nvSpPr>
          <p:spPr bwMode="auto">
            <a:xfrm>
              <a:off x="1048" y="1464"/>
              <a:ext cx="321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sym typeface="Symbol" pitchFamily="18" charset="2"/>
              </a:endParaRPr>
            </a:p>
          </p:txBody>
        </p:sp>
        <p:sp>
          <p:nvSpPr>
            <p:cNvPr id="5155" name="Oval 31"/>
            <p:cNvSpPr>
              <a:spLocks noChangeArrowheads="1"/>
            </p:cNvSpPr>
            <p:nvPr/>
          </p:nvSpPr>
          <p:spPr bwMode="auto">
            <a:xfrm>
              <a:off x="1484" y="1464"/>
              <a:ext cx="321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sym typeface="Symbol" pitchFamily="18" charset="2"/>
              </a:endParaRPr>
            </a:p>
          </p:txBody>
        </p:sp>
        <p:sp>
          <p:nvSpPr>
            <p:cNvPr id="5156" name="Text Box 32"/>
            <p:cNvSpPr txBox="1">
              <a:spLocks noChangeArrowheads="1"/>
            </p:cNvSpPr>
            <p:nvPr/>
          </p:nvSpPr>
          <p:spPr bwMode="auto">
            <a:xfrm>
              <a:off x="601" y="863"/>
              <a:ext cx="18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>
                  <a:latin typeface="Monotype Corsiva" pitchFamily="66" charset="0"/>
                </a:rPr>
                <a:t>u</a:t>
              </a:r>
            </a:p>
          </p:txBody>
        </p:sp>
        <p:sp>
          <p:nvSpPr>
            <p:cNvPr id="5157" name="Text Box 33"/>
            <p:cNvSpPr txBox="1">
              <a:spLocks noChangeArrowheads="1"/>
            </p:cNvSpPr>
            <p:nvPr/>
          </p:nvSpPr>
          <p:spPr bwMode="auto">
            <a:xfrm>
              <a:off x="1085" y="870"/>
              <a:ext cx="17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>
                  <a:latin typeface="Monotype Corsiva" pitchFamily="66" charset="0"/>
                </a:rPr>
                <a:t>v</a:t>
              </a:r>
            </a:p>
          </p:txBody>
        </p:sp>
        <p:sp>
          <p:nvSpPr>
            <p:cNvPr id="5158" name="Text Box 34"/>
            <p:cNvSpPr txBox="1">
              <a:spLocks noChangeArrowheads="1"/>
            </p:cNvSpPr>
            <p:nvPr/>
          </p:nvSpPr>
          <p:spPr bwMode="auto">
            <a:xfrm>
              <a:off x="1494" y="870"/>
              <a:ext cx="21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>
                  <a:latin typeface="Monotype Corsiva" pitchFamily="66" charset="0"/>
                </a:rPr>
                <a:t>w</a:t>
              </a:r>
            </a:p>
          </p:txBody>
        </p:sp>
        <p:sp>
          <p:nvSpPr>
            <p:cNvPr id="5159" name="Text Box 35"/>
            <p:cNvSpPr txBox="1">
              <a:spLocks noChangeArrowheads="1"/>
            </p:cNvSpPr>
            <p:nvPr/>
          </p:nvSpPr>
          <p:spPr bwMode="auto">
            <a:xfrm>
              <a:off x="587" y="1660"/>
              <a:ext cx="1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>
                  <a:latin typeface="Monotype Corsiva" pitchFamily="66" charset="0"/>
                </a:rPr>
                <a:t>x</a:t>
              </a:r>
            </a:p>
          </p:txBody>
        </p:sp>
        <p:sp>
          <p:nvSpPr>
            <p:cNvPr id="5160" name="Text Box 36"/>
            <p:cNvSpPr txBox="1">
              <a:spLocks noChangeArrowheads="1"/>
            </p:cNvSpPr>
            <p:nvPr/>
          </p:nvSpPr>
          <p:spPr bwMode="auto">
            <a:xfrm>
              <a:off x="1066" y="1660"/>
              <a:ext cx="17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>
                  <a:latin typeface="Monotype Corsiva" pitchFamily="66" charset="0"/>
                </a:rPr>
                <a:t>y</a:t>
              </a:r>
            </a:p>
          </p:txBody>
        </p:sp>
        <p:sp>
          <p:nvSpPr>
            <p:cNvPr id="5161" name="Line 37"/>
            <p:cNvSpPr>
              <a:spLocks noChangeShapeType="1"/>
            </p:cNvSpPr>
            <p:nvPr/>
          </p:nvSpPr>
          <p:spPr bwMode="auto">
            <a:xfrm flipH="1">
              <a:off x="726" y="1291"/>
              <a:ext cx="5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62" name="Line 38"/>
            <p:cNvSpPr>
              <a:spLocks noChangeShapeType="1"/>
            </p:cNvSpPr>
            <p:nvPr/>
          </p:nvSpPr>
          <p:spPr bwMode="auto">
            <a:xfrm flipH="1">
              <a:off x="1195" y="1296"/>
              <a:ext cx="5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63" name="Line 39"/>
            <p:cNvSpPr>
              <a:spLocks noChangeShapeType="1"/>
            </p:cNvSpPr>
            <p:nvPr/>
          </p:nvSpPr>
          <p:spPr bwMode="auto">
            <a:xfrm flipH="1">
              <a:off x="1651" y="1291"/>
              <a:ext cx="5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64" name="Line 40"/>
            <p:cNvSpPr>
              <a:spLocks noChangeShapeType="1"/>
            </p:cNvSpPr>
            <p:nvPr/>
          </p:nvSpPr>
          <p:spPr bwMode="auto">
            <a:xfrm>
              <a:off x="909" y="1178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65" name="Line 41"/>
            <p:cNvSpPr>
              <a:spLocks noChangeShapeType="1"/>
            </p:cNvSpPr>
            <p:nvPr/>
          </p:nvSpPr>
          <p:spPr bwMode="auto">
            <a:xfrm>
              <a:off x="908" y="1585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66" name="Line 42"/>
            <p:cNvSpPr>
              <a:spLocks noChangeShapeType="1"/>
            </p:cNvSpPr>
            <p:nvPr/>
          </p:nvSpPr>
          <p:spPr bwMode="auto">
            <a:xfrm flipV="1">
              <a:off x="1296" y="1263"/>
              <a:ext cx="220" cy="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67" name="Text Box 43"/>
            <p:cNvSpPr txBox="1">
              <a:spLocks noChangeArrowheads="1"/>
            </p:cNvSpPr>
            <p:nvPr/>
          </p:nvSpPr>
          <p:spPr bwMode="auto">
            <a:xfrm>
              <a:off x="1505" y="1660"/>
              <a:ext cx="17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>
                  <a:latin typeface="Monotype Corsiva" pitchFamily="66" charset="0"/>
                </a:rPr>
                <a:t>z</a:t>
              </a:r>
            </a:p>
          </p:txBody>
        </p:sp>
        <p:sp>
          <p:nvSpPr>
            <p:cNvPr id="5168" name="Line 44"/>
            <p:cNvSpPr>
              <a:spLocks noChangeShapeType="1"/>
            </p:cNvSpPr>
            <p:nvPr/>
          </p:nvSpPr>
          <p:spPr bwMode="auto">
            <a:xfrm flipV="1">
              <a:off x="870" y="1276"/>
              <a:ext cx="226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69" name="Freeform 45"/>
            <p:cNvSpPr>
              <a:spLocks/>
            </p:cNvSpPr>
            <p:nvPr/>
          </p:nvSpPr>
          <p:spPr bwMode="auto">
            <a:xfrm>
              <a:off x="1760" y="1428"/>
              <a:ext cx="177" cy="276"/>
            </a:xfrm>
            <a:custGeom>
              <a:avLst/>
              <a:gdLst>
                <a:gd name="T0" fmla="*/ 0 w 177"/>
                <a:gd name="T1" fmla="*/ 226 h 276"/>
                <a:gd name="T2" fmla="*/ 107 w 177"/>
                <a:gd name="T3" fmla="*/ 271 h 276"/>
                <a:gd name="T4" fmla="*/ 169 w 177"/>
                <a:gd name="T5" fmla="*/ 198 h 276"/>
                <a:gd name="T6" fmla="*/ 158 w 177"/>
                <a:gd name="T7" fmla="*/ 68 h 276"/>
                <a:gd name="T8" fmla="*/ 62 w 177"/>
                <a:gd name="T9" fmla="*/ 0 h 276"/>
                <a:gd name="T10" fmla="*/ 11 w 177"/>
                <a:gd name="T11" fmla="*/ 68 h 27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77"/>
                <a:gd name="T19" fmla="*/ 0 h 276"/>
                <a:gd name="T20" fmla="*/ 177 w 177"/>
                <a:gd name="T21" fmla="*/ 276 h 27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77" h="276">
                  <a:moveTo>
                    <a:pt x="0" y="226"/>
                  </a:moveTo>
                  <a:cubicBezTo>
                    <a:pt x="39" y="251"/>
                    <a:pt x="79" y="276"/>
                    <a:pt x="107" y="271"/>
                  </a:cubicBezTo>
                  <a:cubicBezTo>
                    <a:pt x="135" y="266"/>
                    <a:pt x="161" y="232"/>
                    <a:pt x="169" y="198"/>
                  </a:cubicBezTo>
                  <a:cubicBezTo>
                    <a:pt x="177" y="164"/>
                    <a:pt x="176" y="101"/>
                    <a:pt x="158" y="68"/>
                  </a:cubicBezTo>
                  <a:cubicBezTo>
                    <a:pt x="140" y="35"/>
                    <a:pt x="86" y="0"/>
                    <a:pt x="62" y="0"/>
                  </a:cubicBezTo>
                  <a:cubicBezTo>
                    <a:pt x="38" y="0"/>
                    <a:pt x="24" y="34"/>
                    <a:pt x="11" y="6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127" name="Line 46"/>
          <p:cNvSpPr>
            <a:spLocks noChangeShapeType="1"/>
          </p:cNvSpPr>
          <p:nvPr/>
        </p:nvSpPr>
        <p:spPr bwMode="auto">
          <a:xfrm>
            <a:off x="5897563" y="1574800"/>
            <a:ext cx="223837" cy="98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08655" name="Text Box 47"/>
          <p:cNvSpPr txBox="1">
            <a:spLocks noChangeArrowheads="1"/>
          </p:cNvSpPr>
          <p:nvPr/>
        </p:nvSpPr>
        <p:spPr bwMode="auto">
          <a:xfrm>
            <a:off x="6069013" y="2928938"/>
            <a:ext cx="10033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/>
              <a:t>time = 1</a:t>
            </a:r>
          </a:p>
        </p:txBody>
      </p:sp>
      <p:grpSp>
        <p:nvGrpSpPr>
          <p:cNvPr id="4" name="Group 48"/>
          <p:cNvGrpSpPr>
            <a:grpSpLocks/>
          </p:cNvGrpSpPr>
          <p:nvPr/>
        </p:nvGrpSpPr>
        <p:grpSpPr bwMode="auto">
          <a:xfrm>
            <a:off x="6069013" y="4910138"/>
            <a:ext cx="2160587" cy="1631950"/>
            <a:chOff x="2203" y="774"/>
            <a:chExt cx="1361" cy="1028"/>
          </a:xfrm>
        </p:grpSpPr>
        <p:sp>
          <p:nvSpPr>
            <p:cNvPr id="5130" name="Oval 49"/>
            <p:cNvSpPr>
              <a:spLocks noChangeArrowheads="1"/>
            </p:cNvSpPr>
            <p:nvPr/>
          </p:nvSpPr>
          <p:spPr bwMode="auto">
            <a:xfrm>
              <a:off x="2203" y="979"/>
              <a:ext cx="321" cy="226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>
                  <a:sym typeface="Symbol" pitchFamily="18" charset="2"/>
                </a:rPr>
                <a:t>1/  </a:t>
              </a:r>
            </a:p>
          </p:txBody>
        </p:sp>
        <p:sp>
          <p:nvSpPr>
            <p:cNvPr id="5131" name="Oval 50"/>
            <p:cNvSpPr>
              <a:spLocks noChangeArrowheads="1"/>
            </p:cNvSpPr>
            <p:nvPr/>
          </p:nvSpPr>
          <p:spPr bwMode="auto">
            <a:xfrm>
              <a:off x="2675" y="979"/>
              <a:ext cx="321" cy="226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>
                  <a:sym typeface="Symbol" pitchFamily="18" charset="2"/>
                </a:rPr>
                <a:t>2/   </a:t>
              </a:r>
            </a:p>
          </p:txBody>
        </p:sp>
        <p:sp>
          <p:nvSpPr>
            <p:cNvPr id="5132" name="Oval 51"/>
            <p:cNvSpPr>
              <a:spLocks noChangeArrowheads="1"/>
            </p:cNvSpPr>
            <p:nvPr/>
          </p:nvSpPr>
          <p:spPr bwMode="auto">
            <a:xfrm>
              <a:off x="3111" y="979"/>
              <a:ext cx="321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sym typeface="Symbol" pitchFamily="18" charset="2"/>
              </a:endParaRPr>
            </a:p>
          </p:txBody>
        </p:sp>
        <p:sp>
          <p:nvSpPr>
            <p:cNvPr id="5133" name="Oval 52"/>
            <p:cNvSpPr>
              <a:spLocks noChangeArrowheads="1"/>
            </p:cNvSpPr>
            <p:nvPr/>
          </p:nvSpPr>
          <p:spPr bwMode="auto">
            <a:xfrm>
              <a:off x="2203" y="1375"/>
              <a:ext cx="321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sym typeface="Symbol" pitchFamily="18" charset="2"/>
              </a:endParaRPr>
            </a:p>
          </p:txBody>
        </p:sp>
        <p:sp>
          <p:nvSpPr>
            <p:cNvPr id="5134" name="Oval 53"/>
            <p:cNvSpPr>
              <a:spLocks noChangeArrowheads="1"/>
            </p:cNvSpPr>
            <p:nvPr/>
          </p:nvSpPr>
          <p:spPr bwMode="auto">
            <a:xfrm>
              <a:off x="2675" y="1375"/>
              <a:ext cx="321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sym typeface="Symbol" pitchFamily="18" charset="2"/>
              </a:endParaRPr>
            </a:p>
          </p:txBody>
        </p:sp>
        <p:sp>
          <p:nvSpPr>
            <p:cNvPr id="5135" name="Oval 54"/>
            <p:cNvSpPr>
              <a:spLocks noChangeArrowheads="1"/>
            </p:cNvSpPr>
            <p:nvPr/>
          </p:nvSpPr>
          <p:spPr bwMode="auto">
            <a:xfrm>
              <a:off x="3111" y="1375"/>
              <a:ext cx="321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sym typeface="Symbol" pitchFamily="18" charset="2"/>
              </a:endParaRPr>
            </a:p>
          </p:txBody>
        </p:sp>
        <p:sp>
          <p:nvSpPr>
            <p:cNvPr id="5136" name="Text Box 55"/>
            <p:cNvSpPr txBox="1">
              <a:spLocks noChangeArrowheads="1"/>
            </p:cNvSpPr>
            <p:nvPr/>
          </p:nvSpPr>
          <p:spPr bwMode="auto">
            <a:xfrm>
              <a:off x="2228" y="774"/>
              <a:ext cx="18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>
                  <a:latin typeface="Monotype Corsiva" pitchFamily="66" charset="0"/>
                </a:rPr>
                <a:t>u</a:t>
              </a:r>
            </a:p>
          </p:txBody>
        </p:sp>
        <p:sp>
          <p:nvSpPr>
            <p:cNvPr id="5137" name="Text Box 56"/>
            <p:cNvSpPr txBox="1">
              <a:spLocks noChangeArrowheads="1"/>
            </p:cNvSpPr>
            <p:nvPr/>
          </p:nvSpPr>
          <p:spPr bwMode="auto">
            <a:xfrm>
              <a:off x="2712" y="781"/>
              <a:ext cx="17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>
                  <a:latin typeface="Monotype Corsiva" pitchFamily="66" charset="0"/>
                </a:rPr>
                <a:t>v</a:t>
              </a:r>
            </a:p>
          </p:txBody>
        </p:sp>
        <p:sp>
          <p:nvSpPr>
            <p:cNvPr id="5138" name="Text Box 57"/>
            <p:cNvSpPr txBox="1">
              <a:spLocks noChangeArrowheads="1"/>
            </p:cNvSpPr>
            <p:nvPr/>
          </p:nvSpPr>
          <p:spPr bwMode="auto">
            <a:xfrm>
              <a:off x="3121" y="781"/>
              <a:ext cx="21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>
                  <a:latin typeface="Monotype Corsiva" pitchFamily="66" charset="0"/>
                </a:rPr>
                <a:t>w</a:t>
              </a:r>
            </a:p>
          </p:txBody>
        </p:sp>
        <p:sp>
          <p:nvSpPr>
            <p:cNvPr id="5139" name="Text Box 58"/>
            <p:cNvSpPr txBox="1">
              <a:spLocks noChangeArrowheads="1"/>
            </p:cNvSpPr>
            <p:nvPr/>
          </p:nvSpPr>
          <p:spPr bwMode="auto">
            <a:xfrm>
              <a:off x="2214" y="1571"/>
              <a:ext cx="1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>
                  <a:latin typeface="Monotype Corsiva" pitchFamily="66" charset="0"/>
                </a:rPr>
                <a:t>x</a:t>
              </a:r>
            </a:p>
          </p:txBody>
        </p:sp>
        <p:sp>
          <p:nvSpPr>
            <p:cNvPr id="5140" name="Text Box 59"/>
            <p:cNvSpPr txBox="1">
              <a:spLocks noChangeArrowheads="1"/>
            </p:cNvSpPr>
            <p:nvPr/>
          </p:nvSpPr>
          <p:spPr bwMode="auto">
            <a:xfrm>
              <a:off x="2693" y="1571"/>
              <a:ext cx="17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>
                  <a:latin typeface="Monotype Corsiva" pitchFamily="66" charset="0"/>
                </a:rPr>
                <a:t>y</a:t>
              </a:r>
            </a:p>
          </p:txBody>
        </p:sp>
        <p:sp>
          <p:nvSpPr>
            <p:cNvPr id="5141" name="Line 60"/>
            <p:cNvSpPr>
              <a:spLocks noChangeShapeType="1"/>
            </p:cNvSpPr>
            <p:nvPr/>
          </p:nvSpPr>
          <p:spPr bwMode="auto">
            <a:xfrm flipH="1">
              <a:off x="2353" y="1202"/>
              <a:ext cx="5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42" name="Line 61"/>
            <p:cNvSpPr>
              <a:spLocks noChangeShapeType="1"/>
            </p:cNvSpPr>
            <p:nvPr/>
          </p:nvSpPr>
          <p:spPr bwMode="auto">
            <a:xfrm flipH="1">
              <a:off x="2828" y="1207"/>
              <a:ext cx="5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43" name="Line 62"/>
            <p:cNvSpPr>
              <a:spLocks noChangeShapeType="1"/>
            </p:cNvSpPr>
            <p:nvPr/>
          </p:nvSpPr>
          <p:spPr bwMode="auto">
            <a:xfrm flipH="1">
              <a:off x="3278" y="1202"/>
              <a:ext cx="5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44" name="Line 63"/>
            <p:cNvSpPr>
              <a:spLocks noChangeShapeType="1"/>
            </p:cNvSpPr>
            <p:nvPr/>
          </p:nvSpPr>
          <p:spPr bwMode="auto">
            <a:xfrm>
              <a:off x="2536" y="1089"/>
              <a:ext cx="135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45" name="Line 64"/>
            <p:cNvSpPr>
              <a:spLocks noChangeShapeType="1"/>
            </p:cNvSpPr>
            <p:nvPr/>
          </p:nvSpPr>
          <p:spPr bwMode="auto">
            <a:xfrm>
              <a:off x="2535" y="1496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46" name="Line 65"/>
            <p:cNvSpPr>
              <a:spLocks noChangeShapeType="1"/>
            </p:cNvSpPr>
            <p:nvPr/>
          </p:nvSpPr>
          <p:spPr bwMode="auto">
            <a:xfrm flipV="1">
              <a:off x="2923" y="1174"/>
              <a:ext cx="220" cy="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47" name="Text Box 66"/>
            <p:cNvSpPr txBox="1">
              <a:spLocks noChangeArrowheads="1"/>
            </p:cNvSpPr>
            <p:nvPr/>
          </p:nvSpPr>
          <p:spPr bwMode="auto">
            <a:xfrm>
              <a:off x="3132" y="1571"/>
              <a:ext cx="17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>
                  <a:latin typeface="Monotype Corsiva" pitchFamily="66" charset="0"/>
                </a:rPr>
                <a:t>z</a:t>
              </a:r>
            </a:p>
          </p:txBody>
        </p:sp>
        <p:sp>
          <p:nvSpPr>
            <p:cNvPr id="5148" name="Line 67"/>
            <p:cNvSpPr>
              <a:spLocks noChangeShapeType="1"/>
            </p:cNvSpPr>
            <p:nvPr/>
          </p:nvSpPr>
          <p:spPr bwMode="auto">
            <a:xfrm flipV="1">
              <a:off x="2497" y="1187"/>
              <a:ext cx="226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49" name="Freeform 68"/>
            <p:cNvSpPr>
              <a:spLocks/>
            </p:cNvSpPr>
            <p:nvPr/>
          </p:nvSpPr>
          <p:spPr bwMode="auto">
            <a:xfrm>
              <a:off x="3387" y="1339"/>
              <a:ext cx="177" cy="276"/>
            </a:xfrm>
            <a:custGeom>
              <a:avLst/>
              <a:gdLst>
                <a:gd name="T0" fmla="*/ 0 w 177"/>
                <a:gd name="T1" fmla="*/ 226 h 276"/>
                <a:gd name="T2" fmla="*/ 107 w 177"/>
                <a:gd name="T3" fmla="*/ 271 h 276"/>
                <a:gd name="T4" fmla="*/ 169 w 177"/>
                <a:gd name="T5" fmla="*/ 198 h 276"/>
                <a:gd name="T6" fmla="*/ 158 w 177"/>
                <a:gd name="T7" fmla="*/ 68 h 276"/>
                <a:gd name="T8" fmla="*/ 62 w 177"/>
                <a:gd name="T9" fmla="*/ 0 h 276"/>
                <a:gd name="T10" fmla="*/ 11 w 177"/>
                <a:gd name="T11" fmla="*/ 68 h 27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77"/>
                <a:gd name="T19" fmla="*/ 0 h 276"/>
                <a:gd name="T20" fmla="*/ 177 w 177"/>
                <a:gd name="T21" fmla="*/ 276 h 27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77" h="276">
                  <a:moveTo>
                    <a:pt x="0" y="226"/>
                  </a:moveTo>
                  <a:cubicBezTo>
                    <a:pt x="39" y="251"/>
                    <a:pt x="79" y="276"/>
                    <a:pt x="107" y="271"/>
                  </a:cubicBezTo>
                  <a:cubicBezTo>
                    <a:pt x="135" y="266"/>
                    <a:pt x="161" y="232"/>
                    <a:pt x="169" y="198"/>
                  </a:cubicBezTo>
                  <a:cubicBezTo>
                    <a:pt x="177" y="164"/>
                    <a:pt x="176" y="101"/>
                    <a:pt x="158" y="68"/>
                  </a:cubicBezTo>
                  <a:cubicBezTo>
                    <a:pt x="140" y="35"/>
                    <a:pt x="86" y="0"/>
                    <a:pt x="62" y="0"/>
                  </a:cubicBezTo>
                  <a:cubicBezTo>
                    <a:pt x="38" y="0"/>
                    <a:pt x="24" y="34"/>
                    <a:pt x="11" y="6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8611" grpId="0" build="p"/>
      <p:bldP spid="70865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72A2C69-B5C7-4679-A9C4-20F49DB2BE73}" type="slidenum">
              <a:rPr lang="en-US" smtClean="0">
                <a:latin typeface="Arial" pitchFamily="34" charset="0"/>
              </a:rPr>
              <a:pPr/>
              <a:t>4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</a:t>
            </a:r>
          </a:p>
        </p:txBody>
      </p:sp>
      <p:grpSp>
        <p:nvGrpSpPr>
          <p:cNvPr id="6148" name="Group 3"/>
          <p:cNvGrpSpPr>
            <a:grpSpLocks/>
          </p:cNvGrpSpPr>
          <p:nvPr/>
        </p:nvGrpSpPr>
        <p:grpSpPr bwMode="auto">
          <a:xfrm>
            <a:off x="3497263" y="1228725"/>
            <a:ext cx="2160587" cy="1631950"/>
            <a:chOff x="2203" y="774"/>
            <a:chExt cx="1361" cy="1028"/>
          </a:xfrm>
        </p:grpSpPr>
        <p:sp>
          <p:nvSpPr>
            <p:cNvPr id="6328" name="Oval 4"/>
            <p:cNvSpPr>
              <a:spLocks noChangeArrowheads="1"/>
            </p:cNvSpPr>
            <p:nvPr/>
          </p:nvSpPr>
          <p:spPr bwMode="auto">
            <a:xfrm>
              <a:off x="2203" y="979"/>
              <a:ext cx="321" cy="226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>
                  <a:sym typeface="Symbol" pitchFamily="18" charset="2"/>
                </a:rPr>
                <a:t>1/  </a:t>
              </a:r>
            </a:p>
          </p:txBody>
        </p:sp>
        <p:sp>
          <p:nvSpPr>
            <p:cNvPr id="6329" name="Oval 5"/>
            <p:cNvSpPr>
              <a:spLocks noChangeArrowheads="1"/>
            </p:cNvSpPr>
            <p:nvPr/>
          </p:nvSpPr>
          <p:spPr bwMode="auto">
            <a:xfrm>
              <a:off x="2675" y="979"/>
              <a:ext cx="321" cy="226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>
                  <a:sym typeface="Symbol" pitchFamily="18" charset="2"/>
                </a:rPr>
                <a:t>2/   </a:t>
              </a:r>
            </a:p>
          </p:txBody>
        </p:sp>
        <p:sp>
          <p:nvSpPr>
            <p:cNvPr id="6330" name="Oval 6"/>
            <p:cNvSpPr>
              <a:spLocks noChangeArrowheads="1"/>
            </p:cNvSpPr>
            <p:nvPr/>
          </p:nvSpPr>
          <p:spPr bwMode="auto">
            <a:xfrm>
              <a:off x="3111" y="979"/>
              <a:ext cx="321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sym typeface="Symbol" pitchFamily="18" charset="2"/>
              </a:endParaRPr>
            </a:p>
          </p:txBody>
        </p:sp>
        <p:sp>
          <p:nvSpPr>
            <p:cNvPr id="6331" name="Oval 7"/>
            <p:cNvSpPr>
              <a:spLocks noChangeArrowheads="1"/>
            </p:cNvSpPr>
            <p:nvPr/>
          </p:nvSpPr>
          <p:spPr bwMode="auto">
            <a:xfrm>
              <a:off x="2203" y="1375"/>
              <a:ext cx="321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sym typeface="Symbol" pitchFamily="18" charset="2"/>
              </a:endParaRPr>
            </a:p>
          </p:txBody>
        </p:sp>
        <p:sp>
          <p:nvSpPr>
            <p:cNvPr id="6332" name="Oval 8"/>
            <p:cNvSpPr>
              <a:spLocks noChangeArrowheads="1"/>
            </p:cNvSpPr>
            <p:nvPr/>
          </p:nvSpPr>
          <p:spPr bwMode="auto">
            <a:xfrm>
              <a:off x="2675" y="1375"/>
              <a:ext cx="321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sym typeface="Symbol" pitchFamily="18" charset="2"/>
              </a:endParaRPr>
            </a:p>
          </p:txBody>
        </p:sp>
        <p:sp>
          <p:nvSpPr>
            <p:cNvPr id="6333" name="Oval 9"/>
            <p:cNvSpPr>
              <a:spLocks noChangeArrowheads="1"/>
            </p:cNvSpPr>
            <p:nvPr/>
          </p:nvSpPr>
          <p:spPr bwMode="auto">
            <a:xfrm>
              <a:off x="3111" y="1375"/>
              <a:ext cx="321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sym typeface="Symbol" pitchFamily="18" charset="2"/>
              </a:endParaRPr>
            </a:p>
          </p:txBody>
        </p:sp>
        <p:sp>
          <p:nvSpPr>
            <p:cNvPr id="6334" name="Text Box 10"/>
            <p:cNvSpPr txBox="1">
              <a:spLocks noChangeArrowheads="1"/>
            </p:cNvSpPr>
            <p:nvPr/>
          </p:nvSpPr>
          <p:spPr bwMode="auto">
            <a:xfrm>
              <a:off x="2228" y="774"/>
              <a:ext cx="18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>
                  <a:latin typeface="Monotype Corsiva" pitchFamily="66" charset="0"/>
                </a:rPr>
                <a:t>u</a:t>
              </a:r>
            </a:p>
          </p:txBody>
        </p:sp>
        <p:sp>
          <p:nvSpPr>
            <p:cNvPr id="6335" name="Text Box 11"/>
            <p:cNvSpPr txBox="1">
              <a:spLocks noChangeArrowheads="1"/>
            </p:cNvSpPr>
            <p:nvPr/>
          </p:nvSpPr>
          <p:spPr bwMode="auto">
            <a:xfrm>
              <a:off x="2712" y="781"/>
              <a:ext cx="17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>
                  <a:latin typeface="Monotype Corsiva" pitchFamily="66" charset="0"/>
                </a:rPr>
                <a:t>v</a:t>
              </a:r>
            </a:p>
          </p:txBody>
        </p:sp>
        <p:sp>
          <p:nvSpPr>
            <p:cNvPr id="6336" name="Text Box 12"/>
            <p:cNvSpPr txBox="1">
              <a:spLocks noChangeArrowheads="1"/>
            </p:cNvSpPr>
            <p:nvPr/>
          </p:nvSpPr>
          <p:spPr bwMode="auto">
            <a:xfrm>
              <a:off x="3121" y="781"/>
              <a:ext cx="21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>
                  <a:latin typeface="Monotype Corsiva" pitchFamily="66" charset="0"/>
                </a:rPr>
                <a:t>w</a:t>
              </a:r>
            </a:p>
          </p:txBody>
        </p:sp>
        <p:sp>
          <p:nvSpPr>
            <p:cNvPr id="6337" name="Text Box 13"/>
            <p:cNvSpPr txBox="1">
              <a:spLocks noChangeArrowheads="1"/>
            </p:cNvSpPr>
            <p:nvPr/>
          </p:nvSpPr>
          <p:spPr bwMode="auto">
            <a:xfrm>
              <a:off x="2214" y="1571"/>
              <a:ext cx="1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>
                  <a:latin typeface="Monotype Corsiva" pitchFamily="66" charset="0"/>
                </a:rPr>
                <a:t>x</a:t>
              </a:r>
            </a:p>
          </p:txBody>
        </p:sp>
        <p:sp>
          <p:nvSpPr>
            <p:cNvPr id="6338" name="Text Box 14"/>
            <p:cNvSpPr txBox="1">
              <a:spLocks noChangeArrowheads="1"/>
            </p:cNvSpPr>
            <p:nvPr/>
          </p:nvSpPr>
          <p:spPr bwMode="auto">
            <a:xfrm>
              <a:off x="2693" y="1571"/>
              <a:ext cx="17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>
                  <a:latin typeface="Monotype Corsiva" pitchFamily="66" charset="0"/>
                </a:rPr>
                <a:t>y</a:t>
              </a:r>
            </a:p>
          </p:txBody>
        </p:sp>
        <p:sp>
          <p:nvSpPr>
            <p:cNvPr id="6339" name="Line 15"/>
            <p:cNvSpPr>
              <a:spLocks noChangeShapeType="1"/>
            </p:cNvSpPr>
            <p:nvPr/>
          </p:nvSpPr>
          <p:spPr bwMode="auto">
            <a:xfrm flipH="1">
              <a:off x="2353" y="1202"/>
              <a:ext cx="5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40" name="Line 16"/>
            <p:cNvSpPr>
              <a:spLocks noChangeShapeType="1"/>
            </p:cNvSpPr>
            <p:nvPr/>
          </p:nvSpPr>
          <p:spPr bwMode="auto">
            <a:xfrm flipH="1">
              <a:off x="2828" y="1207"/>
              <a:ext cx="5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41" name="Line 17"/>
            <p:cNvSpPr>
              <a:spLocks noChangeShapeType="1"/>
            </p:cNvSpPr>
            <p:nvPr/>
          </p:nvSpPr>
          <p:spPr bwMode="auto">
            <a:xfrm flipH="1">
              <a:off x="3278" y="1202"/>
              <a:ext cx="5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42" name="Line 18"/>
            <p:cNvSpPr>
              <a:spLocks noChangeShapeType="1"/>
            </p:cNvSpPr>
            <p:nvPr/>
          </p:nvSpPr>
          <p:spPr bwMode="auto">
            <a:xfrm>
              <a:off x="2536" y="1089"/>
              <a:ext cx="135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43" name="Line 19"/>
            <p:cNvSpPr>
              <a:spLocks noChangeShapeType="1"/>
            </p:cNvSpPr>
            <p:nvPr/>
          </p:nvSpPr>
          <p:spPr bwMode="auto">
            <a:xfrm>
              <a:off x="2535" y="1496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44" name="Line 20"/>
            <p:cNvSpPr>
              <a:spLocks noChangeShapeType="1"/>
            </p:cNvSpPr>
            <p:nvPr/>
          </p:nvSpPr>
          <p:spPr bwMode="auto">
            <a:xfrm flipV="1">
              <a:off x="2923" y="1174"/>
              <a:ext cx="220" cy="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45" name="Text Box 21"/>
            <p:cNvSpPr txBox="1">
              <a:spLocks noChangeArrowheads="1"/>
            </p:cNvSpPr>
            <p:nvPr/>
          </p:nvSpPr>
          <p:spPr bwMode="auto">
            <a:xfrm>
              <a:off x="3132" y="1571"/>
              <a:ext cx="17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>
                  <a:latin typeface="Monotype Corsiva" pitchFamily="66" charset="0"/>
                </a:rPr>
                <a:t>z</a:t>
              </a:r>
            </a:p>
          </p:txBody>
        </p:sp>
        <p:sp>
          <p:nvSpPr>
            <p:cNvPr id="6346" name="Line 22"/>
            <p:cNvSpPr>
              <a:spLocks noChangeShapeType="1"/>
            </p:cNvSpPr>
            <p:nvPr/>
          </p:nvSpPr>
          <p:spPr bwMode="auto">
            <a:xfrm flipV="1">
              <a:off x="2497" y="1187"/>
              <a:ext cx="226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47" name="Freeform 23"/>
            <p:cNvSpPr>
              <a:spLocks/>
            </p:cNvSpPr>
            <p:nvPr/>
          </p:nvSpPr>
          <p:spPr bwMode="auto">
            <a:xfrm>
              <a:off x="3387" y="1339"/>
              <a:ext cx="177" cy="276"/>
            </a:xfrm>
            <a:custGeom>
              <a:avLst/>
              <a:gdLst>
                <a:gd name="T0" fmla="*/ 0 w 177"/>
                <a:gd name="T1" fmla="*/ 226 h 276"/>
                <a:gd name="T2" fmla="*/ 107 w 177"/>
                <a:gd name="T3" fmla="*/ 271 h 276"/>
                <a:gd name="T4" fmla="*/ 169 w 177"/>
                <a:gd name="T5" fmla="*/ 198 h 276"/>
                <a:gd name="T6" fmla="*/ 158 w 177"/>
                <a:gd name="T7" fmla="*/ 68 h 276"/>
                <a:gd name="T8" fmla="*/ 62 w 177"/>
                <a:gd name="T9" fmla="*/ 0 h 276"/>
                <a:gd name="T10" fmla="*/ 11 w 177"/>
                <a:gd name="T11" fmla="*/ 68 h 27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77"/>
                <a:gd name="T19" fmla="*/ 0 h 276"/>
                <a:gd name="T20" fmla="*/ 177 w 177"/>
                <a:gd name="T21" fmla="*/ 276 h 27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77" h="276">
                  <a:moveTo>
                    <a:pt x="0" y="226"/>
                  </a:moveTo>
                  <a:cubicBezTo>
                    <a:pt x="39" y="251"/>
                    <a:pt x="79" y="276"/>
                    <a:pt x="107" y="271"/>
                  </a:cubicBezTo>
                  <a:cubicBezTo>
                    <a:pt x="135" y="266"/>
                    <a:pt x="161" y="232"/>
                    <a:pt x="169" y="198"/>
                  </a:cubicBezTo>
                  <a:cubicBezTo>
                    <a:pt x="177" y="164"/>
                    <a:pt x="176" y="101"/>
                    <a:pt x="158" y="68"/>
                  </a:cubicBezTo>
                  <a:cubicBezTo>
                    <a:pt x="140" y="35"/>
                    <a:pt x="86" y="0"/>
                    <a:pt x="62" y="0"/>
                  </a:cubicBezTo>
                  <a:cubicBezTo>
                    <a:pt x="38" y="0"/>
                    <a:pt x="24" y="34"/>
                    <a:pt x="11" y="6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49" name="Group 24"/>
          <p:cNvGrpSpPr>
            <a:grpSpLocks/>
          </p:cNvGrpSpPr>
          <p:nvPr/>
        </p:nvGrpSpPr>
        <p:grpSpPr bwMode="auto">
          <a:xfrm>
            <a:off x="447675" y="1228725"/>
            <a:ext cx="2160588" cy="1631950"/>
            <a:chOff x="576" y="863"/>
            <a:chExt cx="1361" cy="1028"/>
          </a:xfrm>
        </p:grpSpPr>
        <p:sp>
          <p:nvSpPr>
            <p:cNvPr id="6308" name="Oval 25"/>
            <p:cNvSpPr>
              <a:spLocks noChangeArrowheads="1"/>
            </p:cNvSpPr>
            <p:nvPr/>
          </p:nvSpPr>
          <p:spPr bwMode="auto">
            <a:xfrm>
              <a:off x="576" y="1068"/>
              <a:ext cx="321" cy="226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>
                  <a:sym typeface="Symbol" pitchFamily="18" charset="2"/>
                </a:rPr>
                <a:t>1/  </a:t>
              </a:r>
            </a:p>
          </p:txBody>
        </p:sp>
        <p:sp>
          <p:nvSpPr>
            <p:cNvPr id="6309" name="Oval 26"/>
            <p:cNvSpPr>
              <a:spLocks noChangeArrowheads="1"/>
            </p:cNvSpPr>
            <p:nvPr/>
          </p:nvSpPr>
          <p:spPr bwMode="auto">
            <a:xfrm>
              <a:off x="1048" y="1068"/>
              <a:ext cx="321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sym typeface="Symbol" pitchFamily="18" charset="2"/>
              </a:endParaRPr>
            </a:p>
          </p:txBody>
        </p:sp>
        <p:sp>
          <p:nvSpPr>
            <p:cNvPr id="6310" name="Oval 27"/>
            <p:cNvSpPr>
              <a:spLocks noChangeArrowheads="1"/>
            </p:cNvSpPr>
            <p:nvPr/>
          </p:nvSpPr>
          <p:spPr bwMode="auto">
            <a:xfrm>
              <a:off x="1484" y="1068"/>
              <a:ext cx="321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sym typeface="Symbol" pitchFamily="18" charset="2"/>
              </a:endParaRPr>
            </a:p>
          </p:txBody>
        </p:sp>
        <p:sp>
          <p:nvSpPr>
            <p:cNvPr id="6311" name="Oval 28"/>
            <p:cNvSpPr>
              <a:spLocks noChangeArrowheads="1"/>
            </p:cNvSpPr>
            <p:nvPr/>
          </p:nvSpPr>
          <p:spPr bwMode="auto">
            <a:xfrm>
              <a:off x="576" y="1464"/>
              <a:ext cx="321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sym typeface="Symbol" pitchFamily="18" charset="2"/>
              </a:endParaRPr>
            </a:p>
          </p:txBody>
        </p:sp>
        <p:sp>
          <p:nvSpPr>
            <p:cNvPr id="6312" name="Oval 29"/>
            <p:cNvSpPr>
              <a:spLocks noChangeArrowheads="1"/>
            </p:cNvSpPr>
            <p:nvPr/>
          </p:nvSpPr>
          <p:spPr bwMode="auto">
            <a:xfrm>
              <a:off x="1048" y="1464"/>
              <a:ext cx="321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sym typeface="Symbol" pitchFamily="18" charset="2"/>
              </a:endParaRPr>
            </a:p>
          </p:txBody>
        </p:sp>
        <p:sp>
          <p:nvSpPr>
            <p:cNvPr id="6313" name="Oval 30"/>
            <p:cNvSpPr>
              <a:spLocks noChangeArrowheads="1"/>
            </p:cNvSpPr>
            <p:nvPr/>
          </p:nvSpPr>
          <p:spPr bwMode="auto">
            <a:xfrm>
              <a:off x="1484" y="1464"/>
              <a:ext cx="321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sym typeface="Symbol" pitchFamily="18" charset="2"/>
              </a:endParaRPr>
            </a:p>
          </p:txBody>
        </p:sp>
        <p:sp>
          <p:nvSpPr>
            <p:cNvPr id="6314" name="Text Box 31"/>
            <p:cNvSpPr txBox="1">
              <a:spLocks noChangeArrowheads="1"/>
            </p:cNvSpPr>
            <p:nvPr/>
          </p:nvSpPr>
          <p:spPr bwMode="auto">
            <a:xfrm>
              <a:off x="601" y="863"/>
              <a:ext cx="18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>
                  <a:latin typeface="Monotype Corsiva" pitchFamily="66" charset="0"/>
                </a:rPr>
                <a:t>u</a:t>
              </a:r>
            </a:p>
          </p:txBody>
        </p:sp>
        <p:sp>
          <p:nvSpPr>
            <p:cNvPr id="6315" name="Text Box 32"/>
            <p:cNvSpPr txBox="1">
              <a:spLocks noChangeArrowheads="1"/>
            </p:cNvSpPr>
            <p:nvPr/>
          </p:nvSpPr>
          <p:spPr bwMode="auto">
            <a:xfrm>
              <a:off x="1085" y="870"/>
              <a:ext cx="17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>
                  <a:latin typeface="Monotype Corsiva" pitchFamily="66" charset="0"/>
                </a:rPr>
                <a:t>v</a:t>
              </a:r>
            </a:p>
          </p:txBody>
        </p:sp>
        <p:sp>
          <p:nvSpPr>
            <p:cNvPr id="6316" name="Text Box 33"/>
            <p:cNvSpPr txBox="1">
              <a:spLocks noChangeArrowheads="1"/>
            </p:cNvSpPr>
            <p:nvPr/>
          </p:nvSpPr>
          <p:spPr bwMode="auto">
            <a:xfrm>
              <a:off x="1494" y="870"/>
              <a:ext cx="21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>
                  <a:latin typeface="Monotype Corsiva" pitchFamily="66" charset="0"/>
                </a:rPr>
                <a:t>w</a:t>
              </a:r>
            </a:p>
          </p:txBody>
        </p:sp>
        <p:sp>
          <p:nvSpPr>
            <p:cNvPr id="6317" name="Text Box 34"/>
            <p:cNvSpPr txBox="1">
              <a:spLocks noChangeArrowheads="1"/>
            </p:cNvSpPr>
            <p:nvPr/>
          </p:nvSpPr>
          <p:spPr bwMode="auto">
            <a:xfrm>
              <a:off x="587" y="1660"/>
              <a:ext cx="1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>
                  <a:latin typeface="Monotype Corsiva" pitchFamily="66" charset="0"/>
                </a:rPr>
                <a:t>x</a:t>
              </a:r>
            </a:p>
          </p:txBody>
        </p:sp>
        <p:sp>
          <p:nvSpPr>
            <p:cNvPr id="6318" name="Text Box 35"/>
            <p:cNvSpPr txBox="1">
              <a:spLocks noChangeArrowheads="1"/>
            </p:cNvSpPr>
            <p:nvPr/>
          </p:nvSpPr>
          <p:spPr bwMode="auto">
            <a:xfrm>
              <a:off x="1066" y="1660"/>
              <a:ext cx="17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>
                  <a:latin typeface="Monotype Corsiva" pitchFamily="66" charset="0"/>
                </a:rPr>
                <a:t>y</a:t>
              </a:r>
            </a:p>
          </p:txBody>
        </p:sp>
        <p:sp>
          <p:nvSpPr>
            <p:cNvPr id="6319" name="Line 36"/>
            <p:cNvSpPr>
              <a:spLocks noChangeShapeType="1"/>
            </p:cNvSpPr>
            <p:nvPr/>
          </p:nvSpPr>
          <p:spPr bwMode="auto">
            <a:xfrm flipH="1">
              <a:off x="726" y="1291"/>
              <a:ext cx="5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20" name="Line 37"/>
            <p:cNvSpPr>
              <a:spLocks noChangeShapeType="1"/>
            </p:cNvSpPr>
            <p:nvPr/>
          </p:nvSpPr>
          <p:spPr bwMode="auto">
            <a:xfrm flipH="1">
              <a:off x="1195" y="1296"/>
              <a:ext cx="5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21" name="Line 38"/>
            <p:cNvSpPr>
              <a:spLocks noChangeShapeType="1"/>
            </p:cNvSpPr>
            <p:nvPr/>
          </p:nvSpPr>
          <p:spPr bwMode="auto">
            <a:xfrm flipH="1">
              <a:off x="1651" y="1291"/>
              <a:ext cx="5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22" name="Line 39"/>
            <p:cNvSpPr>
              <a:spLocks noChangeShapeType="1"/>
            </p:cNvSpPr>
            <p:nvPr/>
          </p:nvSpPr>
          <p:spPr bwMode="auto">
            <a:xfrm>
              <a:off x="909" y="1178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23" name="Line 40"/>
            <p:cNvSpPr>
              <a:spLocks noChangeShapeType="1"/>
            </p:cNvSpPr>
            <p:nvPr/>
          </p:nvSpPr>
          <p:spPr bwMode="auto">
            <a:xfrm>
              <a:off x="908" y="1585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24" name="Line 41"/>
            <p:cNvSpPr>
              <a:spLocks noChangeShapeType="1"/>
            </p:cNvSpPr>
            <p:nvPr/>
          </p:nvSpPr>
          <p:spPr bwMode="auto">
            <a:xfrm flipV="1">
              <a:off x="1296" y="1263"/>
              <a:ext cx="220" cy="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25" name="Text Box 42"/>
            <p:cNvSpPr txBox="1">
              <a:spLocks noChangeArrowheads="1"/>
            </p:cNvSpPr>
            <p:nvPr/>
          </p:nvSpPr>
          <p:spPr bwMode="auto">
            <a:xfrm>
              <a:off x="1505" y="1660"/>
              <a:ext cx="17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>
                  <a:latin typeface="Monotype Corsiva" pitchFamily="66" charset="0"/>
                </a:rPr>
                <a:t>z</a:t>
              </a:r>
            </a:p>
          </p:txBody>
        </p:sp>
        <p:sp>
          <p:nvSpPr>
            <p:cNvPr id="6326" name="Line 43"/>
            <p:cNvSpPr>
              <a:spLocks noChangeShapeType="1"/>
            </p:cNvSpPr>
            <p:nvPr/>
          </p:nvSpPr>
          <p:spPr bwMode="auto">
            <a:xfrm flipV="1">
              <a:off x="870" y="1276"/>
              <a:ext cx="226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27" name="Freeform 44"/>
            <p:cNvSpPr>
              <a:spLocks/>
            </p:cNvSpPr>
            <p:nvPr/>
          </p:nvSpPr>
          <p:spPr bwMode="auto">
            <a:xfrm>
              <a:off x="1760" y="1428"/>
              <a:ext cx="177" cy="276"/>
            </a:xfrm>
            <a:custGeom>
              <a:avLst/>
              <a:gdLst>
                <a:gd name="T0" fmla="*/ 0 w 177"/>
                <a:gd name="T1" fmla="*/ 226 h 276"/>
                <a:gd name="T2" fmla="*/ 107 w 177"/>
                <a:gd name="T3" fmla="*/ 271 h 276"/>
                <a:gd name="T4" fmla="*/ 169 w 177"/>
                <a:gd name="T5" fmla="*/ 198 h 276"/>
                <a:gd name="T6" fmla="*/ 158 w 177"/>
                <a:gd name="T7" fmla="*/ 68 h 276"/>
                <a:gd name="T8" fmla="*/ 62 w 177"/>
                <a:gd name="T9" fmla="*/ 0 h 276"/>
                <a:gd name="T10" fmla="*/ 11 w 177"/>
                <a:gd name="T11" fmla="*/ 68 h 27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77"/>
                <a:gd name="T19" fmla="*/ 0 h 276"/>
                <a:gd name="T20" fmla="*/ 177 w 177"/>
                <a:gd name="T21" fmla="*/ 276 h 27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77" h="276">
                  <a:moveTo>
                    <a:pt x="0" y="226"/>
                  </a:moveTo>
                  <a:cubicBezTo>
                    <a:pt x="39" y="251"/>
                    <a:pt x="79" y="276"/>
                    <a:pt x="107" y="271"/>
                  </a:cubicBezTo>
                  <a:cubicBezTo>
                    <a:pt x="135" y="266"/>
                    <a:pt x="161" y="232"/>
                    <a:pt x="169" y="198"/>
                  </a:cubicBezTo>
                  <a:cubicBezTo>
                    <a:pt x="177" y="164"/>
                    <a:pt x="176" y="101"/>
                    <a:pt x="158" y="68"/>
                  </a:cubicBezTo>
                  <a:cubicBezTo>
                    <a:pt x="140" y="35"/>
                    <a:pt x="86" y="0"/>
                    <a:pt x="62" y="0"/>
                  </a:cubicBezTo>
                  <a:cubicBezTo>
                    <a:pt x="38" y="0"/>
                    <a:pt x="24" y="34"/>
                    <a:pt x="11" y="6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45"/>
          <p:cNvGrpSpPr>
            <a:grpSpLocks/>
          </p:cNvGrpSpPr>
          <p:nvPr/>
        </p:nvGrpSpPr>
        <p:grpSpPr bwMode="auto">
          <a:xfrm>
            <a:off x="6548438" y="1228725"/>
            <a:ext cx="2160587" cy="1631950"/>
            <a:chOff x="4125" y="774"/>
            <a:chExt cx="1361" cy="1028"/>
          </a:xfrm>
        </p:grpSpPr>
        <p:sp>
          <p:nvSpPr>
            <p:cNvPr id="6288" name="Oval 46"/>
            <p:cNvSpPr>
              <a:spLocks noChangeArrowheads="1"/>
            </p:cNvSpPr>
            <p:nvPr/>
          </p:nvSpPr>
          <p:spPr bwMode="auto">
            <a:xfrm>
              <a:off x="4125" y="979"/>
              <a:ext cx="321" cy="226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>
                  <a:sym typeface="Symbol" pitchFamily="18" charset="2"/>
                </a:rPr>
                <a:t>1/  </a:t>
              </a:r>
            </a:p>
          </p:txBody>
        </p:sp>
        <p:sp>
          <p:nvSpPr>
            <p:cNvPr id="6289" name="Oval 47"/>
            <p:cNvSpPr>
              <a:spLocks noChangeArrowheads="1"/>
            </p:cNvSpPr>
            <p:nvPr/>
          </p:nvSpPr>
          <p:spPr bwMode="auto">
            <a:xfrm>
              <a:off x="4597" y="979"/>
              <a:ext cx="321" cy="226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>
                  <a:sym typeface="Symbol" pitchFamily="18" charset="2"/>
                </a:rPr>
                <a:t>2/   </a:t>
              </a:r>
            </a:p>
          </p:txBody>
        </p:sp>
        <p:sp>
          <p:nvSpPr>
            <p:cNvPr id="6290" name="Oval 48"/>
            <p:cNvSpPr>
              <a:spLocks noChangeArrowheads="1"/>
            </p:cNvSpPr>
            <p:nvPr/>
          </p:nvSpPr>
          <p:spPr bwMode="auto">
            <a:xfrm>
              <a:off x="5033" y="979"/>
              <a:ext cx="321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sym typeface="Symbol" pitchFamily="18" charset="2"/>
              </a:endParaRPr>
            </a:p>
          </p:txBody>
        </p:sp>
        <p:sp>
          <p:nvSpPr>
            <p:cNvPr id="6291" name="Oval 49"/>
            <p:cNvSpPr>
              <a:spLocks noChangeArrowheads="1"/>
            </p:cNvSpPr>
            <p:nvPr/>
          </p:nvSpPr>
          <p:spPr bwMode="auto">
            <a:xfrm>
              <a:off x="4125" y="1375"/>
              <a:ext cx="321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sym typeface="Symbol" pitchFamily="18" charset="2"/>
              </a:endParaRPr>
            </a:p>
          </p:txBody>
        </p:sp>
        <p:sp>
          <p:nvSpPr>
            <p:cNvPr id="6292" name="Oval 50"/>
            <p:cNvSpPr>
              <a:spLocks noChangeArrowheads="1"/>
            </p:cNvSpPr>
            <p:nvPr/>
          </p:nvSpPr>
          <p:spPr bwMode="auto">
            <a:xfrm>
              <a:off x="4597" y="1375"/>
              <a:ext cx="321" cy="226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>
                  <a:sym typeface="Symbol" pitchFamily="18" charset="2"/>
                </a:rPr>
                <a:t>3/  </a:t>
              </a:r>
            </a:p>
          </p:txBody>
        </p:sp>
        <p:sp>
          <p:nvSpPr>
            <p:cNvPr id="6293" name="Oval 51"/>
            <p:cNvSpPr>
              <a:spLocks noChangeArrowheads="1"/>
            </p:cNvSpPr>
            <p:nvPr/>
          </p:nvSpPr>
          <p:spPr bwMode="auto">
            <a:xfrm>
              <a:off x="5033" y="1375"/>
              <a:ext cx="321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sym typeface="Symbol" pitchFamily="18" charset="2"/>
              </a:endParaRPr>
            </a:p>
          </p:txBody>
        </p:sp>
        <p:sp>
          <p:nvSpPr>
            <p:cNvPr id="6294" name="Text Box 52"/>
            <p:cNvSpPr txBox="1">
              <a:spLocks noChangeArrowheads="1"/>
            </p:cNvSpPr>
            <p:nvPr/>
          </p:nvSpPr>
          <p:spPr bwMode="auto">
            <a:xfrm>
              <a:off x="4150" y="774"/>
              <a:ext cx="18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>
                  <a:latin typeface="Monotype Corsiva" pitchFamily="66" charset="0"/>
                </a:rPr>
                <a:t>u</a:t>
              </a:r>
            </a:p>
          </p:txBody>
        </p:sp>
        <p:sp>
          <p:nvSpPr>
            <p:cNvPr id="6295" name="Text Box 53"/>
            <p:cNvSpPr txBox="1">
              <a:spLocks noChangeArrowheads="1"/>
            </p:cNvSpPr>
            <p:nvPr/>
          </p:nvSpPr>
          <p:spPr bwMode="auto">
            <a:xfrm>
              <a:off x="4634" y="781"/>
              <a:ext cx="17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>
                  <a:latin typeface="Monotype Corsiva" pitchFamily="66" charset="0"/>
                </a:rPr>
                <a:t>v</a:t>
              </a:r>
            </a:p>
          </p:txBody>
        </p:sp>
        <p:sp>
          <p:nvSpPr>
            <p:cNvPr id="6296" name="Text Box 54"/>
            <p:cNvSpPr txBox="1">
              <a:spLocks noChangeArrowheads="1"/>
            </p:cNvSpPr>
            <p:nvPr/>
          </p:nvSpPr>
          <p:spPr bwMode="auto">
            <a:xfrm>
              <a:off x="5043" y="781"/>
              <a:ext cx="21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>
                  <a:latin typeface="Monotype Corsiva" pitchFamily="66" charset="0"/>
                </a:rPr>
                <a:t>w</a:t>
              </a:r>
            </a:p>
          </p:txBody>
        </p:sp>
        <p:sp>
          <p:nvSpPr>
            <p:cNvPr id="6297" name="Text Box 55"/>
            <p:cNvSpPr txBox="1">
              <a:spLocks noChangeArrowheads="1"/>
            </p:cNvSpPr>
            <p:nvPr/>
          </p:nvSpPr>
          <p:spPr bwMode="auto">
            <a:xfrm>
              <a:off x="4136" y="1571"/>
              <a:ext cx="1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>
                  <a:latin typeface="Monotype Corsiva" pitchFamily="66" charset="0"/>
                </a:rPr>
                <a:t>x</a:t>
              </a:r>
            </a:p>
          </p:txBody>
        </p:sp>
        <p:sp>
          <p:nvSpPr>
            <p:cNvPr id="6298" name="Text Box 56"/>
            <p:cNvSpPr txBox="1">
              <a:spLocks noChangeArrowheads="1"/>
            </p:cNvSpPr>
            <p:nvPr/>
          </p:nvSpPr>
          <p:spPr bwMode="auto">
            <a:xfrm>
              <a:off x="4615" y="1571"/>
              <a:ext cx="17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>
                  <a:latin typeface="Monotype Corsiva" pitchFamily="66" charset="0"/>
                </a:rPr>
                <a:t>y</a:t>
              </a:r>
            </a:p>
          </p:txBody>
        </p:sp>
        <p:sp>
          <p:nvSpPr>
            <p:cNvPr id="6299" name="Line 57"/>
            <p:cNvSpPr>
              <a:spLocks noChangeShapeType="1"/>
            </p:cNvSpPr>
            <p:nvPr/>
          </p:nvSpPr>
          <p:spPr bwMode="auto">
            <a:xfrm flipH="1">
              <a:off x="4275" y="1202"/>
              <a:ext cx="5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00" name="Line 58"/>
            <p:cNvSpPr>
              <a:spLocks noChangeShapeType="1"/>
            </p:cNvSpPr>
            <p:nvPr/>
          </p:nvSpPr>
          <p:spPr bwMode="auto">
            <a:xfrm flipH="1">
              <a:off x="4750" y="1207"/>
              <a:ext cx="5" cy="186"/>
            </a:xfrm>
            <a:prstGeom prst="line">
              <a:avLst/>
            </a:prstGeom>
            <a:noFill/>
            <a:ln w="38100">
              <a:solidFill>
                <a:srgbClr val="80808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01" name="Line 59"/>
            <p:cNvSpPr>
              <a:spLocks noChangeShapeType="1"/>
            </p:cNvSpPr>
            <p:nvPr/>
          </p:nvSpPr>
          <p:spPr bwMode="auto">
            <a:xfrm flipH="1">
              <a:off x="5200" y="1202"/>
              <a:ext cx="5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02" name="Line 60"/>
            <p:cNvSpPr>
              <a:spLocks noChangeShapeType="1"/>
            </p:cNvSpPr>
            <p:nvPr/>
          </p:nvSpPr>
          <p:spPr bwMode="auto">
            <a:xfrm>
              <a:off x="4458" y="1089"/>
              <a:ext cx="135" cy="0"/>
            </a:xfrm>
            <a:prstGeom prst="line">
              <a:avLst/>
            </a:prstGeom>
            <a:noFill/>
            <a:ln w="38100">
              <a:solidFill>
                <a:srgbClr val="80808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03" name="Line 61"/>
            <p:cNvSpPr>
              <a:spLocks noChangeShapeType="1"/>
            </p:cNvSpPr>
            <p:nvPr/>
          </p:nvSpPr>
          <p:spPr bwMode="auto">
            <a:xfrm>
              <a:off x="4457" y="1496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04" name="Line 62"/>
            <p:cNvSpPr>
              <a:spLocks noChangeShapeType="1"/>
            </p:cNvSpPr>
            <p:nvPr/>
          </p:nvSpPr>
          <p:spPr bwMode="auto">
            <a:xfrm flipV="1">
              <a:off x="4845" y="1174"/>
              <a:ext cx="220" cy="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05" name="Text Box 63"/>
            <p:cNvSpPr txBox="1">
              <a:spLocks noChangeArrowheads="1"/>
            </p:cNvSpPr>
            <p:nvPr/>
          </p:nvSpPr>
          <p:spPr bwMode="auto">
            <a:xfrm>
              <a:off x="5054" y="1571"/>
              <a:ext cx="17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>
                  <a:latin typeface="Monotype Corsiva" pitchFamily="66" charset="0"/>
                </a:rPr>
                <a:t>z</a:t>
              </a:r>
            </a:p>
          </p:txBody>
        </p:sp>
        <p:sp>
          <p:nvSpPr>
            <p:cNvPr id="6306" name="Line 64"/>
            <p:cNvSpPr>
              <a:spLocks noChangeShapeType="1"/>
            </p:cNvSpPr>
            <p:nvPr/>
          </p:nvSpPr>
          <p:spPr bwMode="auto">
            <a:xfrm flipV="1">
              <a:off x="4419" y="1187"/>
              <a:ext cx="226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07" name="Freeform 65"/>
            <p:cNvSpPr>
              <a:spLocks/>
            </p:cNvSpPr>
            <p:nvPr/>
          </p:nvSpPr>
          <p:spPr bwMode="auto">
            <a:xfrm>
              <a:off x="5309" y="1339"/>
              <a:ext cx="177" cy="276"/>
            </a:xfrm>
            <a:custGeom>
              <a:avLst/>
              <a:gdLst>
                <a:gd name="T0" fmla="*/ 0 w 177"/>
                <a:gd name="T1" fmla="*/ 226 h 276"/>
                <a:gd name="T2" fmla="*/ 107 w 177"/>
                <a:gd name="T3" fmla="*/ 271 h 276"/>
                <a:gd name="T4" fmla="*/ 169 w 177"/>
                <a:gd name="T5" fmla="*/ 198 h 276"/>
                <a:gd name="T6" fmla="*/ 158 w 177"/>
                <a:gd name="T7" fmla="*/ 68 h 276"/>
                <a:gd name="T8" fmla="*/ 62 w 177"/>
                <a:gd name="T9" fmla="*/ 0 h 276"/>
                <a:gd name="T10" fmla="*/ 11 w 177"/>
                <a:gd name="T11" fmla="*/ 68 h 27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77"/>
                <a:gd name="T19" fmla="*/ 0 h 276"/>
                <a:gd name="T20" fmla="*/ 177 w 177"/>
                <a:gd name="T21" fmla="*/ 276 h 27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77" h="276">
                  <a:moveTo>
                    <a:pt x="0" y="226"/>
                  </a:moveTo>
                  <a:cubicBezTo>
                    <a:pt x="39" y="251"/>
                    <a:pt x="79" y="276"/>
                    <a:pt x="107" y="271"/>
                  </a:cubicBezTo>
                  <a:cubicBezTo>
                    <a:pt x="135" y="266"/>
                    <a:pt x="161" y="232"/>
                    <a:pt x="169" y="198"/>
                  </a:cubicBezTo>
                  <a:cubicBezTo>
                    <a:pt x="177" y="164"/>
                    <a:pt x="176" y="101"/>
                    <a:pt x="158" y="68"/>
                  </a:cubicBezTo>
                  <a:cubicBezTo>
                    <a:pt x="140" y="35"/>
                    <a:pt x="86" y="0"/>
                    <a:pt x="62" y="0"/>
                  </a:cubicBezTo>
                  <a:cubicBezTo>
                    <a:pt x="38" y="0"/>
                    <a:pt x="24" y="34"/>
                    <a:pt x="11" y="6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66"/>
          <p:cNvGrpSpPr>
            <a:grpSpLocks/>
          </p:cNvGrpSpPr>
          <p:nvPr/>
        </p:nvGrpSpPr>
        <p:grpSpPr bwMode="auto">
          <a:xfrm>
            <a:off x="447675" y="2989263"/>
            <a:ext cx="2160588" cy="1631950"/>
            <a:chOff x="282" y="1883"/>
            <a:chExt cx="1361" cy="1028"/>
          </a:xfrm>
        </p:grpSpPr>
        <p:sp>
          <p:nvSpPr>
            <p:cNvPr id="6268" name="Oval 67"/>
            <p:cNvSpPr>
              <a:spLocks noChangeArrowheads="1"/>
            </p:cNvSpPr>
            <p:nvPr/>
          </p:nvSpPr>
          <p:spPr bwMode="auto">
            <a:xfrm>
              <a:off x="282" y="2088"/>
              <a:ext cx="321" cy="226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>
                  <a:sym typeface="Symbol" pitchFamily="18" charset="2"/>
                </a:rPr>
                <a:t>1/  </a:t>
              </a:r>
            </a:p>
          </p:txBody>
        </p:sp>
        <p:sp>
          <p:nvSpPr>
            <p:cNvPr id="6269" name="Oval 68"/>
            <p:cNvSpPr>
              <a:spLocks noChangeArrowheads="1"/>
            </p:cNvSpPr>
            <p:nvPr/>
          </p:nvSpPr>
          <p:spPr bwMode="auto">
            <a:xfrm>
              <a:off x="754" y="2088"/>
              <a:ext cx="321" cy="226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>
                  <a:sym typeface="Symbol" pitchFamily="18" charset="2"/>
                </a:rPr>
                <a:t>2/   </a:t>
              </a:r>
            </a:p>
          </p:txBody>
        </p:sp>
        <p:sp>
          <p:nvSpPr>
            <p:cNvPr id="6270" name="Oval 69"/>
            <p:cNvSpPr>
              <a:spLocks noChangeArrowheads="1"/>
            </p:cNvSpPr>
            <p:nvPr/>
          </p:nvSpPr>
          <p:spPr bwMode="auto">
            <a:xfrm>
              <a:off x="1190" y="2088"/>
              <a:ext cx="321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sym typeface="Symbol" pitchFamily="18" charset="2"/>
              </a:endParaRPr>
            </a:p>
          </p:txBody>
        </p:sp>
        <p:sp>
          <p:nvSpPr>
            <p:cNvPr id="6271" name="Oval 70"/>
            <p:cNvSpPr>
              <a:spLocks noChangeArrowheads="1"/>
            </p:cNvSpPr>
            <p:nvPr/>
          </p:nvSpPr>
          <p:spPr bwMode="auto">
            <a:xfrm>
              <a:off x="282" y="2484"/>
              <a:ext cx="321" cy="226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>
                  <a:sym typeface="Symbol" pitchFamily="18" charset="2"/>
                </a:rPr>
                <a:t>4/  </a:t>
              </a:r>
            </a:p>
          </p:txBody>
        </p:sp>
        <p:sp>
          <p:nvSpPr>
            <p:cNvPr id="6272" name="Oval 71"/>
            <p:cNvSpPr>
              <a:spLocks noChangeArrowheads="1"/>
            </p:cNvSpPr>
            <p:nvPr/>
          </p:nvSpPr>
          <p:spPr bwMode="auto">
            <a:xfrm>
              <a:off x="754" y="2484"/>
              <a:ext cx="321" cy="226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>
                  <a:sym typeface="Symbol" pitchFamily="18" charset="2"/>
                </a:rPr>
                <a:t>3/  </a:t>
              </a:r>
            </a:p>
          </p:txBody>
        </p:sp>
        <p:sp>
          <p:nvSpPr>
            <p:cNvPr id="6273" name="Oval 72"/>
            <p:cNvSpPr>
              <a:spLocks noChangeArrowheads="1"/>
            </p:cNvSpPr>
            <p:nvPr/>
          </p:nvSpPr>
          <p:spPr bwMode="auto">
            <a:xfrm>
              <a:off x="1190" y="2484"/>
              <a:ext cx="321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sym typeface="Symbol" pitchFamily="18" charset="2"/>
              </a:endParaRPr>
            </a:p>
          </p:txBody>
        </p:sp>
        <p:sp>
          <p:nvSpPr>
            <p:cNvPr id="6274" name="Text Box 73"/>
            <p:cNvSpPr txBox="1">
              <a:spLocks noChangeArrowheads="1"/>
            </p:cNvSpPr>
            <p:nvPr/>
          </p:nvSpPr>
          <p:spPr bwMode="auto">
            <a:xfrm>
              <a:off x="307" y="1883"/>
              <a:ext cx="18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>
                  <a:latin typeface="Monotype Corsiva" pitchFamily="66" charset="0"/>
                </a:rPr>
                <a:t>u</a:t>
              </a:r>
            </a:p>
          </p:txBody>
        </p:sp>
        <p:sp>
          <p:nvSpPr>
            <p:cNvPr id="6275" name="Text Box 74"/>
            <p:cNvSpPr txBox="1">
              <a:spLocks noChangeArrowheads="1"/>
            </p:cNvSpPr>
            <p:nvPr/>
          </p:nvSpPr>
          <p:spPr bwMode="auto">
            <a:xfrm>
              <a:off x="791" y="1890"/>
              <a:ext cx="17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>
                  <a:latin typeface="Monotype Corsiva" pitchFamily="66" charset="0"/>
                </a:rPr>
                <a:t>v</a:t>
              </a:r>
            </a:p>
          </p:txBody>
        </p:sp>
        <p:sp>
          <p:nvSpPr>
            <p:cNvPr id="6276" name="Text Box 75"/>
            <p:cNvSpPr txBox="1">
              <a:spLocks noChangeArrowheads="1"/>
            </p:cNvSpPr>
            <p:nvPr/>
          </p:nvSpPr>
          <p:spPr bwMode="auto">
            <a:xfrm>
              <a:off x="1200" y="1890"/>
              <a:ext cx="21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>
                  <a:latin typeface="Monotype Corsiva" pitchFamily="66" charset="0"/>
                </a:rPr>
                <a:t>w</a:t>
              </a:r>
            </a:p>
          </p:txBody>
        </p:sp>
        <p:sp>
          <p:nvSpPr>
            <p:cNvPr id="6277" name="Text Box 76"/>
            <p:cNvSpPr txBox="1">
              <a:spLocks noChangeArrowheads="1"/>
            </p:cNvSpPr>
            <p:nvPr/>
          </p:nvSpPr>
          <p:spPr bwMode="auto">
            <a:xfrm>
              <a:off x="293" y="2680"/>
              <a:ext cx="1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>
                  <a:latin typeface="Monotype Corsiva" pitchFamily="66" charset="0"/>
                </a:rPr>
                <a:t>x</a:t>
              </a:r>
            </a:p>
          </p:txBody>
        </p:sp>
        <p:sp>
          <p:nvSpPr>
            <p:cNvPr id="6278" name="Text Box 77"/>
            <p:cNvSpPr txBox="1">
              <a:spLocks noChangeArrowheads="1"/>
            </p:cNvSpPr>
            <p:nvPr/>
          </p:nvSpPr>
          <p:spPr bwMode="auto">
            <a:xfrm>
              <a:off x="772" y="2680"/>
              <a:ext cx="17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>
                  <a:latin typeface="Monotype Corsiva" pitchFamily="66" charset="0"/>
                </a:rPr>
                <a:t>y</a:t>
              </a:r>
            </a:p>
          </p:txBody>
        </p:sp>
        <p:sp>
          <p:nvSpPr>
            <p:cNvPr id="6279" name="Line 78"/>
            <p:cNvSpPr>
              <a:spLocks noChangeShapeType="1"/>
            </p:cNvSpPr>
            <p:nvPr/>
          </p:nvSpPr>
          <p:spPr bwMode="auto">
            <a:xfrm flipH="1">
              <a:off x="432" y="2311"/>
              <a:ext cx="5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80" name="Line 79"/>
            <p:cNvSpPr>
              <a:spLocks noChangeShapeType="1"/>
            </p:cNvSpPr>
            <p:nvPr/>
          </p:nvSpPr>
          <p:spPr bwMode="auto">
            <a:xfrm flipH="1">
              <a:off x="907" y="2316"/>
              <a:ext cx="5" cy="186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81" name="Line 80"/>
            <p:cNvSpPr>
              <a:spLocks noChangeShapeType="1"/>
            </p:cNvSpPr>
            <p:nvPr/>
          </p:nvSpPr>
          <p:spPr bwMode="auto">
            <a:xfrm flipH="1">
              <a:off x="1357" y="2311"/>
              <a:ext cx="5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82" name="Line 81"/>
            <p:cNvSpPr>
              <a:spLocks noChangeShapeType="1"/>
            </p:cNvSpPr>
            <p:nvPr/>
          </p:nvSpPr>
          <p:spPr bwMode="auto">
            <a:xfrm>
              <a:off x="615" y="2198"/>
              <a:ext cx="135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83" name="Line 82"/>
            <p:cNvSpPr>
              <a:spLocks noChangeShapeType="1"/>
            </p:cNvSpPr>
            <p:nvPr/>
          </p:nvSpPr>
          <p:spPr bwMode="auto">
            <a:xfrm>
              <a:off x="614" y="2605"/>
              <a:ext cx="135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84" name="Line 83"/>
            <p:cNvSpPr>
              <a:spLocks noChangeShapeType="1"/>
            </p:cNvSpPr>
            <p:nvPr/>
          </p:nvSpPr>
          <p:spPr bwMode="auto">
            <a:xfrm flipV="1">
              <a:off x="1002" y="2283"/>
              <a:ext cx="220" cy="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85" name="Text Box 84"/>
            <p:cNvSpPr txBox="1">
              <a:spLocks noChangeArrowheads="1"/>
            </p:cNvSpPr>
            <p:nvPr/>
          </p:nvSpPr>
          <p:spPr bwMode="auto">
            <a:xfrm>
              <a:off x="1211" y="2680"/>
              <a:ext cx="17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>
                  <a:latin typeface="Monotype Corsiva" pitchFamily="66" charset="0"/>
                </a:rPr>
                <a:t>z</a:t>
              </a:r>
            </a:p>
          </p:txBody>
        </p:sp>
        <p:sp>
          <p:nvSpPr>
            <p:cNvPr id="6286" name="Line 85"/>
            <p:cNvSpPr>
              <a:spLocks noChangeShapeType="1"/>
            </p:cNvSpPr>
            <p:nvPr/>
          </p:nvSpPr>
          <p:spPr bwMode="auto">
            <a:xfrm flipV="1">
              <a:off x="576" y="2296"/>
              <a:ext cx="226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87" name="Freeform 86"/>
            <p:cNvSpPr>
              <a:spLocks/>
            </p:cNvSpPr>
            <p:nvPr/>
          </p:nvSpPr>
          <p:spPr bwMode="auto">
            <a:xfrm>
              <a:off x="1466" y="2448"/>
              <a:ext cx="177" cy="276"/>
            </a:xfrm>
            <a:custGeom>
              <a:avLst/>
              <a:gdLst>
                <a:gd name="T0" fmla="*/ 0 w 177"/>
                <a:gd name="T1" fmla="*/ 226 h 276"/>
                <a:gd name="T2" fmla="*/ 107 w 177"/>
                <a:gd name="T3" fmla="*/ 271 h 276"/>
                <a:gd name="T4" fmla="*/ 169 w 177"/>
                <a:gd name="T5" fmla="*/ 198 h 276"/>
                <a:gd name="T6" fmla="*/ 158 w 177"/>
                <a:gd name="T7" fmla="*/ 68 h 276"/>
                <a:gd name="T8" fmla="*/ 62 w 177"/>
                <a:gd name="T9" fmla="*/ 0 h 276"/>
                <a:gd name="T10" fmla="*/ 11 w 177"/>
                <a:gd name="T11" fmla="*/ 68 h 27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77"/>
                <a:gd name="T19" fmla="*/ 0 h 276"/>
                <a:gd name="T20" fmla="*/ 177 w 177"/>
                <a:gd name="T21" fmla="*/ 276 h 27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77" h="276">
                  <a:moveTo>
                    <a:pt x="0" y="226"/>
                  </a:moveTo>
                  <a:cubicBezTo>
                    <a:pt x="39" y="251"/>
                    <a:pt x="79" y="276"/>
                    <a:pt x="107" y="271"/>
                  </a:cubicBezTo>
                  <a:cubicBezTo>
                    <a:pt x="135" y="266"/>
                    <a:pt x="161" y="232"/>
                    <a:pt x="169" y="198"/>
                  </a:cubicBezTo>
                  <a:cubicBezTo>
                    <a:pt x="177" y="164"/>
                    <a:pt x="176" y="101"/>
                    <a:pt x="158" y="68"/>
                  </a:cubicBezTo>
                  <a:cubicBezTo>
                    <a:pt x="140" y="35"/>
                    <a:pt x="86" y="0"/>
                    <a:pt x="62" y="0"/>
                  </a:cubicBezTo>
                  <a:cubicBezTo>
                    <a:pt x="38" y="0"/>
                    <a:pt x="24" y="34"/>
                    <a:pt x="11" y="6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87"/>
          <p:cNvGrpSpPr>
            <a:grpSpLocks/>
          </p:cNvGrpSpPr>
          <p:nvPr/>
        </p:nvGrpSpPr>
        <p:grpSpPr bwMode="auto">
          <a:xfrm>
            <a:off x="3497263" y="2989263"/>
            <a:ext cx="2160587" cy="1631950"/>
            <a:chOff x="2203" y="1883"/>
            <a:chExt cx="1361" cy="1028"/>
          </a:xfrm>
        </p:grpSpPr>
        <p:sp>
          <p:nvSpPr>
            <p:cNvPr id="6247" name="Oval 88"/>
            <p:cNvSpPr>
              <a:spLocks noChangeArrowheads="1"/>
            </p:cNvSpPr>
            <p:nvPr/>
          </p:nvSpPr>
          <p:spPr bwMode="auto">
            <a:xfrm>
              <a:off x="2203" y="2088"/>
              <a:ext cx="321" cy="226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>
                  <a:sym typeface="Symbol" pitchFamily="18" charset="2"/>
                </a:rPr>
                <a:t>1/  </a:t>
              </a:r>
            </a:p>
          </p:txBody>
        </p:sp>
        <p:sp>
          <p:nvSpPr>
            <p:cNvPr id="6248" name="Oval 89"/>
            <p:cNvSpPr>
              <a:spLocks noChangeArrowheads="1"/>
            </p:cNvSpPr>
            <p:nvPr/>
          </p:nvSpPr>
          <p:spPr bwMode="auto">
            <a:xfrm>
              <a:off x="2675" y="2088"/>
              <a:ext cx="321" cy="226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>
                  <a:sym typeface="Symbol" pitchFamily="18" charset="2"/>
                </a:rPr>
                <a:t>2/   </a:t>
              </a:r>
            </a:p>
          </p:txBody>
        </p:sp>
        <p:sp>
          <p:nvSpPr>
            <p:cNvPr id="6249" name="Oval 90"/>
            <p:cNvSpPr>
              <a:spLocks noChangeArrowheads="1"/>
            </p:cNvSpPr>
            <p:nvPr/>
          </p:nvSpPr>
          <p:spPr bwMode="auto">
            <a:xfrm>
              <a:off x="3111" y="2088"/>
              <a:ext cx="321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sym typeface="Symbol" pitchFamily="18" charset="2"/>
              </a:endParaRPr>
            </a:p>
          </p:txBody>
        </p:sp>
        <p:sp>
          <p:nvSpPr>
            <p:cNvPr id="6250" name="Oval 91"/>
            <p:cNvSpPr>
              <a:spLocks noChangeArrowheads="1"/>
            </p:cNvSpPr>
            <p:nvPr/>
          </p:nvSpPr>
          <p:spPr bwMode="auto">
            <a:xfrm>
              <a:off x="2203" y="2484"/>
              <a:ext cx="321" cy="226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>
                  <a:sym typeface="Symbol" pitchFamily="18" charset="2"/>
                </a:rPr>
                <a:t>4/  </a:t>
              </a:r>
            </a:p>
          </p:txBody>
        </p:sp>
        <p:sp>
          <p:nvSpPr>
            <p:cNvPr id="6251" name="Oval 92"/>
            <p:cNvSpPr>
              <a:spLocks noChangeArrowheads="1"/>
            </p:cNvSpPr>
            <p:nvPr/>
          </p:nvSpPr>
          <p:spPr bwMode="auto">
            <a:xfrm>
              <a:off x="2675" y="2484"/>
              <a:ext cx="321" cy="226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>
                  <a:sym typeface="Symbol" pitchFamily="18" charset="2"/>
                </a:rPr>
                <a:t>3/  </a:t>
              </a:r>
            </a:p>
          </p:txBody>
        </p:sp>
        <p:sp>
          <p:nvSpPr>
            <p:cNvPr id="6252" name="Oval 93"/>
            <p:cNvSpPr>
              <a:spLocks noChangeArrowheads="1"/>
            </p:cNvSpPr>
            <p:nvPr/>
          </p:nvSpPr>
          <p:spPr bwMode="auto">
            <a:xfrm>
              <a:off x="3111" y="2484"/>
              <a:ext cx="321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sym typeface="Symbol" pitchFamily="18" charset="2"/>
              </a:endParaRPr>
            </a:p>
          </p:txBody>
        </p:sp>
        <p:sp>
          <p:nvSpPr>
            <p:cNvPr id="6253" name="Text Box 94"/>
            <p:cNvSpPr txBox="1">
              <a:spLocks noChangeArrowheads="1"/>
            </p:cNvSpPr>
            <p:nvPr/>
          </p:nvSpPr>
          <p:spPr bwMode="auto">
            <a:xfrm>
              <a:off x="2228" y="1883"/>
              <a:ext cx="18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>
                  <a:latin typeface="Monotype Corsiva" pitchFamily="66" charset="0"/>
                </a:rPr>
                <a:t>u</a:t>
              </a:r>
            </a:p>
          </p:txBody>
        </p:sp>
        <p:sp>
          <p:nvSpPr>
            <p:cNvPr id="6254" name="Text Box 95"/>
            <p:cNvSpPr txBox="1">
              <a:spLocks noChangeArrowheads="1"/>
            </p:cNvSpPr>
            <p:nvPr/>
          </p:nvSpPr>
          <p:spPr bwMode="auto">
            <a:xfrm>
              <a:off x="2712" y="1890"/>
              <a:ext cx="17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>
                  <a:latin typeface="Monotype Corsiva" pitchFamily="66" charset="0"/>
                </a:rPr>
                <a:t>v</a:t>
              </a:r>
            </a:p>
          </p:txBody>
        </p:sp>
        <p:sp>
          <p:nvSpPr>
            <p:cNvPr id="6255" name="Text Box 96"/>
            <p:cNvSpPr txBox="1">
              <a:spLocks noChangeArrowheads="1"/>
            </p:cNvSpPr>
            <p:nvPr/>
          </p:nvSpPr>
          <p:spPr bwMode="auto">
            <a:xfrm>
              <a:off x="3121" y="1890"/>
              <a:ext cx="21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>
                  <a:latin typeface="Monotype Corsiva" pitchFamily="66" charset="0"/>
                </a:rPr>
                <a:t>w</a:t>
              </a:r>
            </a:p>
          </p:txBody>
        </p:sp>
        <p:sp>
          <p:nvSpPr>
            <p:cNvPr id="6256" name="Text Box 97"/>
            <p:cNvSpPr txBox="1">
              <a:spLocks noChangeArrowheads="1"/>
            </p:cNvSpPr>
            <p:nvPr/>
          </p:nvSpPr>
          <p:spPr bwMode="auto">
            <a:xfrm>
              <a:off x="2214" y="2680"/>
              <a:ext cx="1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>
                  <a:latin typeface="Monotype Corsiva" pitchFamily="66" charset="0"/>
                </a:rPr>
                <a:t>x</a:t>
              </a:r>
            </a:p>
          </p:txBody>
        </p:sp>
        <p:sp>
          <p:nvSpPr>
            <p:cNvPr id="6257" name="Text Box 98"/>
            <p:cNvSpPr txBox="1">
              <a:spLocks noChangeArrowheads="1"/>
            </p:cNvSpPr>
            <p:nvPr/>
          </p:nvSpPr>
          <p:spPr bwMode="auto">
            <a:xfrm>
              <a:off x="2693" y="2680"/>
              <a:ext cx="17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>
                  <a:latin typeface="Monotype Corsiva" pitchFamily="66" charset="0"/>
                </a:rPr>
                <a:t>y</a:t>
              </a:r>
            </a:p>
          </p:txBody>
        </p:sp>
        <p:sp>
          <p:nvSpPr>
            <p:cNvPr id="6258" name="Line 99"/>
            <p:cNvSpPr>
              <a:spLocks noChangeShapeType="1"/>
            </p:cNvSpPr>
            <p:nvPr/>
          </p:nvSpPr>
          <p:spPr bwMode="auto">
            <a:xfrm flipH="1">
              <a:off x="2353" y="2311"/>
              <a:ext cx="5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59" name="Line 100"/>
            <p:cNvSpPr>
              <a:spLocks noChangeShapeType="1"/>
            </p:cNvSpPr>
            <p:nvPr/>
          </p:nvSpPr>
          <p:spPr bwMode="auto">
            <a:xfrm flipH="1">
              <a:off x="2828" y="2316"/>
              <a:ext cx="5" cy="186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60" name="Line 101"/>
            <p:cNvSpPr>
              <a:spLocks noChangeShapeType="1"/>
            </p:cNvSpPr>
            <p:nvPr/>
          </p:nvSpPr>
          <p:spPr bwMode="auto">
            <a:xfrm flipH="1">
              <a:off x="3278" y="2311"/>
              <a:ext cx="5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61" name="Line 102"/>
            <p:cNvSpPr>
              <a:spLocks noChangeShapeType="1"/>
            </p:cNvSpPr>
            <p:nvPr/>
          </p:nvSpPr>
          <p:spPr bwMode="auto">
            <a:xfrm>
              <a:off x="2536" y="2198"/>
              <a:ext cx="135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62" name="Line 103"/>
            <p:cNvSpPr>
              <a:spLocks noChangeShapeType="1"/>
            </p:cNvSpPr>
            <p:nvPr/>
          </p:nvSpPr>
          <p:spPr bwMode="auto">
            <a:xfrm>
              <a:off x="2535" y="2605"/>
              <a:ext cx="135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63" name="Line 104"/>
            <p:cNvSpPr>
              <a:spLocks noChangeShapeType="1"/>
            </p:cNvSpPr>
            <p:nvPr/>
          </p:nvSpPr>
          <p:spPr bwMode="auto">
            <a:xfrm flipV="1">
              <a:off x="2923" y="2283"/>
              <a:ext cx="220" cy="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64" name="Text Box 105"/>
            <p:cNvSpPr txBox="1">
              <a:spLocks noChangeArrowheads="1"/>
            </p:cNvSpPr>
            <p:nvPr/>
          </p:nvSpPr>
          <p:spPr bwMode="auto">
            <a:xfrm>
              <a:off x="3132" y="2680"/>
              <a:ext cx="17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>
                  <a:latin typeface="Monotype Corsiva" pitchFamily="66" charset="0"/>
                </a:rPr>
                <a:t>z</a:t>
              </a:r>
            </a:p>
          </p:txBody>
        </p:sp>
        <p:sp>
          <p:nvSpPr>
            <p:cNvPr id="6265" name="Line 106"/>
            <p:cNvSpPr>
              <a:spLocks noChangeShapeType="1"/>
            </p:cNvSpPr>
            <p:nvPr/>
          </p:nvSpPr>
          <p:spPr bwMode="auto">
            <a:xfrm flipV="1">
              <a:off x="2497" y="2296"/>
              <a:ext cx="226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66" name="Freeform 107"/>
            <p:cNvSpPr>
              <a:spLocks/>
            </p:cNvSpPr>
            <p:nvPr/>
          </p:nvSpPr>
          <p:spPr bwMode="auto">
            <a:xfrm>
              <a:off x="3387" y="2448"/>
              <a:ext cx="177" cy="276"/>
            </a:xfrm>
            <a:custGeom>
              <a:avLst/>
              <a:gdLst>
                <a:gd name="T0" fmla="*/ 0 w 177"/>
                <a:gd name="T1" fmla="*/ 226 h 276"/>
                <a:gd name="T2" fmla="*/ 107 w 177"/>
                <a:gd name="T3" fmla="*/ 271 h 276"/>
                <a:gd name="T4" fmla="*/ 169 w 177"/>
                <a:gd name="T5" fmla="*/ 198 h 276"/>
                <a:gd name="T6" fmla="*/ 158 w 177"/>
                <a:gd name="T7" fmla="*/ 68 h 276"/>
                <a:gd name="T8" fmla="*/ 62 w 177"/>
                <a:gd name="T9" fmla="*/ 0 h 276"/>
                <a:gd name="T10" fmla="*/ 11 w 177"/>
                <a:gd name="T11" fmla="*/ 68 h 27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77"/>
                <a:gd name="T19" fmla="*/ 0 h 276"/>
                <a:gd name="T20" fmla="*/ 177 w 177"/>
                <a:gd name="T21" fmla="*/ 276 h 27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77" h="276">
                  <a:moveTo>
                    <a:pt x="0" y="226"/>
                  </a:moveTo>
                  <a:cubicBezTo>
                    <a:pt x="39" y="251"/>
                    <a:pt x="79" y="276"/>
                    <a:pt x="107" y="271"/>
                  </a:cubicBezTo>
                  <a:cubicBezTo>
                    <a:pt x="135" y="266"/>
                    <a:pt x="161" y="232"/>
                    <a:pt x="169" y="198"/>
                  </a:cubicBezTo>
                  <a:cubicBezTo>
                    <a:pt x="177" y="164"/>
                    <a:pt x="176" y="101"/>
                    <a:pt x="158" y="68"/>
                  </a:cubicBezTo>
                  <a:cubicBezTo>
                    <a:pt x="140" y="35"/>
                    <a:pt x="86" y="0"/>
                    <a:pt x="62" y="0"/>
                  </a:cubicBezTo>
                  <a:cubicBezTo>
                    <a:pt x="38" y="0"/>
                    <a:pt x="24" y="34"/>
                    <a:pt x="11" y="6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67" name="Text Box 108"/>
            <p:cNvSpPr txBox="1">
              <a:spLocks noChangeArrowheads="1"/>
            </p:cNvSpPr>
            <p:nvPr/>
          </p:nvSpPr>
          <p:spPr bwMode="auto">
            <a:xfrm>
              <a:off x="2467" y="2283"/>
              <a:ext cx="19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B</a:t>
              </a:r>
            </a:p>
          </p:txBody>
        </p:sp>
      </p:grpSp>
      <p:grpSp>
        <p:nvGrpSpPr>
          <p:cNvPr id="7" name="Group 109"/>
          <p:cNvGrpSpPr>
            <a:grpSpLocks/>
          </p:cNvGrpSpPr>
          <p:nvPr/>
        </p:nvGrpSpPr>
        <p:grpSpPr bwMode="auto">
          <a:xfrm>
            <a:off x="6548438" y="2989263"/>
            <a:ext cx="2160587" cy="1631950"/>
            <a:chOff x="4125" y="1883"/>
            <a:chExt cx="1361" cy="1028"/>
          </a:xfrm>
        </p:grpSpPr>
        <p:grpSp>
          <p:nvGrpSpPr>
            <p:cNvPr id="6225" name="Group 110"/>
            <p:cNvGrpSpPr>
              <a:grpSpLocks/>
            </p:cNvGrpSpPr>
            <p:nvPr/>
          </p:nvGrpSpPr>
          <p:grpSpPr bwMode="auto">
            <a:xfrm>
              <a:off x="4125" y="1883"/>
              <a:ext cx="1361" cy="1028"/>
              <a:chOff x="2327" y="908"/>
              <a:chExt cx="1361" cy="1028"/>
            </a:xfrm>
          </p:grpSpPr>
          <p:sp>
            <p:nvSpPr>
              <p:cNvPr id="6227" name="Oval 111"/>
              <p:cNvSpPr>
                <a:spLocks noChangeArrowheads="1"/>
              </p:cNvSpPr>
              <p:nvPr/>
            </p:nvSpPr>
            <p:spPr bwMode="auto">
              <a:xfrm>
                <a:off x="2327" y="1113"/>
                <a:ext cx="321" cy="226"/>
              </a:xfrm>
              <a:prstGeom prst="ellipse">
                <a:avLst/>
              </a:prstGeom>
              <a:solidFill>
                <a:srgbClr val="EAEAEA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400">
                    <a:sym typeface="Symbol" pitchFamily="18" charset="2"/>
                  </a:rPr>
                  <a:t>1/  </a:t>
                </a:r>
              </a:p>
            </p:txBody>
          </p:sp>
          <p:sp>
            <p:nvSpPr>
              <p:cNvPr id="6228" name="Oval 112"/>
              <p:cNvSpPr>
                <a:spLocks noChangeArrowheads="1"/>
              </p:cNvSpPr>
              <p:nvPr/>
            </p:nvSpPr>
            <p:spPr bwMode="auto">
              <a:xfrm>
                <a:off x="2799" y="1113"/>
                <a:ext cx="321" cy="226"/>
              </a:xfrm>
              <a:prstGeom prst="ellipse">
                <a:avLst/>
              </a:prstGeom>
              <a:solidFill>
                <a:srgbClr val="EAEAEA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400">
                    <a:sym typeface="Symbol" pitchFamily="18" charset="2"/>
                  </a:rPr>
                  <a:t>2/   </a:t>
                </a:r>
              </a:p>
            </p:txBody>
          </p:sp>
          <p:sp>
            <p:nvSpPr>
              <p:cNvPr id="6229" name="Oval 113"/>
              <p:cNvSpPr>
                <a:spLocks noChangeArrowheads="1"/>
              </p:cNvSpPr>
              <p:nvPr/>
            </p:nvSpPr>
            <p:spPr bwMode="auto">
              <a:xfrm>
                <a:off x="3235" y="1113"/>
                <a:ext cx="321" cy="226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sym typeface="Symbol" pitchFamily="18" charset="2"/>
                </a:endParaRPr>
              </a:p>
            </p:txBody>
          </p:sp>
          <p:sp>
            <p:nvSpPr>
              <p:cNvPr id="6230" name="Oval 114"/>
              <p:cNvSpPr>
                <a:spLocks noChangeArrowheads="1"/>
              </p:cNvSpPr>
              <p:nvPr/>
            </p:nvSpPr>
            <p:spPr bwMode="auto">
              <a:xfrm>
                <a:off x="2327" y="1509"/>
                <a:ext cx="321" cy="226"/>
              </a:xfrm>
              <a:prstGeom prst="ellipse">
                <a:avLst/>
              </a:prstGeom>
              <a:solidFill>
                <a:srgbClr val="808080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400">
                    <a:solidFill>
                      <a:schemeClr val="bg1"/>
                    </a:solidFill>
                    <a:sym typeface="Symbol" pitchFamily="18" charset="2"/>
                  </a:rPr>
                  <a:t>4/5</a:t>
                </a:r>
              </a:p>
            </p:txBody>
          </p:sp>
          <p:sp>
            <p:nvSpPr>
              <p:cNvPr id="6231" name="Oval 115"/>
              <p:cNvSpPr>
                <a:spLocks noChangeArrowheads="1"/>
              </p:cNvSpPr>
              <p:nvPr/>
            </p:nvSpPr>
            <p:spPr bwMode="auto">
              <a:xfrm>
                <a:off x="2799" y="1509"/>
                <a:ext cx="321" cy="226"/>
              </a:xfrm>
              <a:prstGeom prst="ellipse">
                <a:avLst/>
              </a:prstGeom>
              <a:solidFill>
                <a:srgbClr val="EAEAEA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400">
                    <a:sym typeface="Symbol" pitchFamily="18" charset="2"/>
                  </a:rPr>
                  <a:t>3/  </a:t>
                </a:r>
              </a:p>
            </p:txBody>
          </p:sp>
          <p:sp>
            <p:nvSpPr>
              <p:cNvPr id="6232" name="Oval 116"/>
              <p:cNvSpPr>
                <a:spLocks noChangeArrowheads="1"/>
              </p:cNvSpPr>
              <p:nvPr/>
            </p:nvSpPr>
            <p:spPr bwMode="auto">
              <a:xfrm>
                <a:off x="3235" y="1509"/>
                <a:ext cx="321" cy="226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sym typeface="Symbol" pitchFamily="18" charset="2"/>
                </a:endParaRPr>
              </a:p>
            </p:txBody>
          </p:sp>
          <p:sp>
            <p:nvSpPr>
              <p:cNvPr id="6233" name="Text Box 117"/>
              <p:cNvSpPr txBox="1">
                <a:spLocks noChangeArrowheads="1"/>
              </p:cNvSpPr>
              <p:nvPr/>
            </p:nvSpPr>
            <p:spPr bwMode="auto">
              <a:xfrm>
                <a:off x="2352" y="908"/>
                <a:ext cx="182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i="1">
                    <a:latin typeface="Monotype Corsiva" pitchFamily="66" charset="0"/>
                  </a:rPr>
                  <a:t>u</a:t>
                </a:r>
              </a:p>
            </p:txBody>
          </p:sp>
          <p:sp>
            <p:nvSpPr>
              <p:cNvPr id="6234" name="Text Box 118"/>
              <p:cNvSpPr txBox="1">
                <a:spLocks noChangeArrowheads="1"/>
              </p:cNvSpPr>
              <p:nvPr/>
            </p:nvSpPr>
            <p:spPr bwMode="auto">
              <a:xfrm>
                <a:off x="2836" y="915"/>
                <a:ext cx="179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i="1">
                    <a:latin typeface="Monotype Corsiva" pitchFamily="66" charset="0"/>
                  </a:rPr>
                  <a:t>v</a:t>
                </a:r>
              </a:p>
            </p:txBody>
          </p:sp>
          <p:sp>
            <p:nvSpPr>
              <p:cNvPr id="6235" name="Text Box 119"/>
              <p:cNvSpPr txBox="1">
                <a:spLocks noChangeArrowheads="1"/>
              </p:cNvSpPr>
              <p:nvPr/>
            </p:nvSpPr>
            <p:spPr bwMode="auto">
              <a:xfrm>
                <a:off x="3245" y="915"/>
                <a:ext cx="21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i="1">
                    <a:latin typeface="Monotype Corsiva" pitchFamily="66" charset="0"/>
                  </a:rPr>
                  <a:t>w</a:t>
                </a:r>
              </a:p>
            </p:txBody>
          </p:sp>
          <p:sp>
            <p:nvSpPr>
              <p:cNvPr id="6236" name="Text Box 120"/>
              <p:cNvSpPr txBox="1">
                <a:spLocks noChangeArrowheads="1"/>
              </p:cNvSpPr>
              <p:nvPr/>
            </p:nvSpPr>
            <p:spPr bwMode="auto">
              <a:xfrm>
                <a:off x="2338" y="1705"/>
                <a:ext cx="17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i="1">
                    <a:latin typeface="Monotype Corsiva" pitchFamily="66" charset="0"/>
                  </a:rPr>
                  <a:t>x</a:t>
                </a:r>
              </a:p>
            </p:txBody>
          </p:sp>
          <p:sp>
            <p:nvSpPr>
              <p:cNvPr id="6237" name="Text Box 121"/>
              <p:cNvSpPr txBox="1">
                <a:spLocks noChangeArrowheads="1"/>
              </p:cNvSpPr>
              <p:nvPr/>
            </p:nvSpPr>
            <p:spPr bwMode="auto">
              <a:xfrm>
                <a:off x="2817" y="1705"/>
                <a:ext cx="17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i="1">
                    <a:latin typeface="Monotype Corsiva" pitchFamily="66" charset="0"/>
                  </a:rPr>
                  <a:t>y</a:t>
                </a:r>
              </a:p>
            </p:txBody>
          </p:sp>
          <p:sp>
            <p:nvSpPr>
              <p:cNvPr id="6238" name="Line 122"/>
              <p:cNvSpPr>
                <a:spLocks noChangeShapeType="1"/>
              </p:cNvSpPr>
              <p:nvPr/>
            </p:nvSpPr>
            <p:spPr bwMode="auto">
              <a:xfrm flipH="1">
                <a:off x="2477" y="1336"/>
                <a:ext cx="5" cy="18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39" name="Line 123"/>
              <p:cNvSpPr>
                <a:spLocks noChangeShapeType="1"/>
              </p:cNvSpPr>
              <p:nvPr/>
            </p:nvSpPr>
            <p:spPr bwMode="auto">
              <a:xfrm flipH="1">
                <a:off x="2952" y="1341"/>
                <a:ext cx="5" cy="186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40" name="Line 124"/>
              <p:cNvSpPr>
                <a:spLocks noChangeShapeType="1"/>
              </p:cNvSpPr>
              <p:nvPr/>
            </p:nvSpPr>
            <p:spPr bwMode="auto">
              <a:xfrm flipH="1">
                <a:off x="3402" y="1336"/>
                <a:ext cx="5" cy="18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41" name="Line 125"/>
              <p:cNvSpPr>
                <a:spLocks noChangeShapeType="1"/>
              </p:cNvSpPr>
              <p:nvPr/>
            </p:nvSpPr>
            <p:spPr bwMode="auto">
              <a:xfrm>
                <a:off x="2660" y="1223"/>
                <a:ext cx="135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42" name="Line 126"/>
              <p:cNvSpPr>
                <a:spLocks noChangeShapeType="1"/>
              </p:cNvSpPr>
              <p:nvPr/>
            </p:nvSpPr>
            <p:spPr bwMode="auto">
              <a:xfrm>
                <a:off x="2659" y="1630"/>
                <a:ext cx="135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 type="triangle" w="med" len="med"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43" name="Line 127"/>
              <p:cNvSpPr>
                <a:spLocks noChangeShapeType="1"/>
              </p:cNvSpPr>
              <p:nvPr/>
            </p:nvSpPr>
            <p:spPr bwMode="auto">
              <a:xfrm flipV="1">
                <a:off x="3047" y="1308"/>
                <a:ext cx="220" cy="2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44" name="Text Box 128"/>
              <p:cNvSpPr txBox="1">
                <a:spLocks noChangeArrowheads="1"/>
              </p:cNvSpPr>
              <p:nvPr/>
            </p:nvSpPr>
            <p:spPr bwMode="auto">
              <a:xfrm>
                <a:off x="3256" y="1705"/>
                <a:ext cx="179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i="1">
                    <a:latin typeface="Monotype Corsiva" pitchFamily="66" charset="0"/>
                  </a:rPr>
                  <a:t>z</a:t>
                </a:r>
              </a:p>
            </p:txBody>
          </p:sp>
          <p:sp>
            <p:nvSpPr>
              <p:cNvPr id="6245" name="Line 129"/>
              <p:cNvSpPr>
                <a:spLocks noChangeShapeType="1"/>
              </p:cNvSpPr>
              <p:nvPr/>
            </p:nvSpPr>
            <p:spPr bwMode="auto">
              <a:xfrm flipV="1">
                <a:off x="2621" y="1321"/>
                <a:ext cx="226" cy="2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46" name="Freeform 130"/>
              <p:cNvSpPr>
                <a:spLocks/>
              </p:cNvSpPr>
              <p:nvPr/>
            </p:nvSpPr>
            <p:spPr bwMode="auto">
              <a:xfrm>
                <a:off x="3511" y="1473"/>
                <a:ext cx="177" cy="276"/>
              </a:xfrm>
              <a:custGeom>
                <a:avLst/>
                <a:gdLst>
                  <a:gd name="T0" fmla="*/ 0 w 177"/>
                  <a:gd name="T1" fmla="*/ 226 h 276"/>
                  <a:gd name="T2" fmla="*/ 107 w 177"/>
                  <a:gd name="T3" fmla="*/ 271 h 276"/>
                  <a:gd name="T4" fmla="*/ 169 w 177"/>
                  <a:gd name="T5" fmla="*/ 198 h 276"/>
                  <a:gd name="T6" fmla="*/ 158 w 177"/>
                  <a:gd name="T7" fmla="*/ 68 h 276"/>
                  <a:gd name="T8" fmla="*/ 62 w 177"/>
                  <a:gd name="T9" fmla="*/ 0 h 276"/>
                  <a:gd name="T10" fmla="*/ 11 w 177"/>
                  <a:gd name="T11" fmla="*/ 68 h 27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77"/>
                  <a:gd name="T19" fmla="*/ 0 h 276"/>
                  <a:gd name="T20" fmla="*/ 177 w 177"/>
                  <a:gd name="T21" fmla="*/ 276 h 27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77" h="276">
                    <a:moveTo>
                      <a:pt x="0" y="226"/>
                    </a:moveTo>
                    <a:cubicBezTo>
                      <a:pt x="39" y="251"/>
                      <a:pt x="79" y="276"/>
                      <a:pt x="107" y="271"/>
                    </a:cubicBezTo>
                    <a:cubicBezTo>
                      <a:pt x="135" y="266"/>
                      <a:pt x="161" y="232"/>
                      <a:pt x="169" y="198"/>
                    </a:cubicBezTo>
                    <a:cubicBezTo>
                      <a:pt x="177" y="164"/>
                      <a:pt x="176" y="101"/>
                      <a:pt x="158" y="68"/>
                    </a:cubicBezTo>
                    <a:cubicBezTo>
                      <a:pt x="140" y="35"/>
                      <a:pt x="86" y="0"/>
                      <a:pt x="62" y="0"/>
                    </a:cubicBezTo>
                    <a:cubicBezTo>
                      <a:pt x="38" y="0"/>
                      <a:pt x="24" y="34"/>
                      <a:pt x="11" y="68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226" name="Text Box 131"/>
            <p:cNvSpPr txBox="1">
              <a:spLocks noChangeArrowheads="1"/>
            </p:cNvSpPr>
            <p:nvPr/>
          </p:nvSpPr>
          <p:spPr bwMode="auto">
            <a:xfrm>
              <a:off x="4389" y="2283"/>
              <a:ext cx="19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B</a:t>
              </a:r>
            </a:p>
          </p:txBody>
        </p:sp>
      </p:grpSp>
      <p:grpSp>
        <p:nvGrpSpPr>
          <p:cNvPr id="9" name="Group 132"/>
          <p:cNvGrpSpPr>
            <a:grpSpLocks/>
          </p:cNvGrpSpPr>
          <p:nvPr/>
        </p:nvGrpSpPr>
        <p:grpSpPr bwMode="auto">
          <a:xfrm>
            <a:off x="447675" y="4752975"/>
            <a:ext cx="2160588" cy="1631950"/>
            <a:chOff x="2444" y="2015"/>
            <a:chExt cx="1361" cy="1028"/>
          </a:xfrm>
        </p:grpSpPr>
        <p:grpSp>
          <p:nvGrpSpPr>
            <p:cNvPr id="6203" name="Group 133"/>
            <p:cNvGrpSpPr>
              <a:grpSpLocks/>
            </p:cNvGrpSpPr>
            <p:nvPr/>
          </p:nvGrpSpPr>
          <p:grpSpPr bwMode="auto">
            <a:xfrm>
              <a:off x="2444" y="2015"/>
              <a:ext cx="1361" cy="1028"/>
              <a:chOff x="2327" y="908"/>
              <a:chExt cx="1361" cy="1028"/>
            </a:xfrm>
          </p:grpSpPr>
          <p:sp>
            <p:nvSpPr>
              <p:cNvPr id="6205" name="Oval 134"/>
              <p:cNvSpPr>
                <a:spLocks noChangeArrowheads="1"/>
              </p:cNvSpPr>
              <p:nvPr/>
            </p:nvSpPr>
            <p:spPr bwMode="auto">
              <a:xfrm>
                <a:off x="2327" y="1113"/>
                <a:ext cx="321" cy="226"/>
              </a:xfrm>
              <a:prstGeom prst="ellipse">
                <a:avLst/>
              </a:prstGeom>
              <a:solidFill>
                <a:srgbClr val="EAEAEA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400">
                    <a:sym typeface="Symbol" pitchFamily="18" charset="2"/>
                  </a:rPr>
                  <a:t>1/  </a:t>
                </a:r>
              </a:p>
            </p:txBody>
          </p:sp>
          <p:sp>
            <p:nvSpPr>
              <p:cNvPr id="6206" name="Oval 135"/>
              <p:cNvSpPr>
                <a:spLocks noChangeArrowheads="1"/>
              </p:cNvSpPr>
              <p:nvPr/>
            </p:nvSpPr>
            <p:spPr bwMode="auto">
              <a:xfrm>
                <a:off x="2799" y="1113"/>
                <a:ext cx="321" cy="226"/>
              </a:xfrm>
              <a:prstGeom prst="ellipse">
                <a:avLst/>
              </a:prstGeom>
              <a:solidFill>
                <a:srgbClr val="EAEAEA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400">
                    <a:sym typeface="Symbol" pitchFamily="18" charset="2"/>
                  </a:rPr>
                  <a:t>2/   </a:t>
                </a:r>
              </a:p>
            </p:txBody>
          </p:sp>
          <p:sp>
            <p:nvSpPr>
              <p:cNvPr id="6207" name="Oval 136"/>
              <p:cNvSpPr>
                <a:spLocks noChangeArrowheads="1"/>
              </p:cNvSpPr>
              <p:nvPr/>
            </p:nvSpPr>
            <p:spPr bwMode="auto">
              <a:xfrm>
                <a:off x="3235" y="1113"/>
                <a:ext cx="321" cy="226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sym typeface="Symbol" pitchFamily="18" charset="2"/>
                </a:endParaRPr>
              </a:p>
            </p:txBody>
          </p:sp>
          <p:sp>
            <p:nvSpPr>
              <p:cNvPr id="6208" name="Oval 137"/>
              <p:cNvSpPr>
                <a:spLocks noChangeArrowheads="1"/>
              </p:cNvSpPr>
              <p:nvPr/>
            </p:nvSpPr>
            <p:spPr bwMode="auto">
              <a:xfrm>
                <a:off x="2327" y="1509"/>
                <a:ext cx="321" cy="226"/>
              </a:xfrm>
              <a:prstGeom prst="ellipse">
                <a:avLst/>
              </a:prstGeom>
              <a:solidFill>
                <a:srgbClr val="808080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400">
                    <a:solidFill>
                      <a:schemeClr val="bg1"/>
                    </a:solidFill>
                    <a:sym typeface="Symbol" pitchFamily="18" charset="2"/>
                  </a:rPr>
                  <a:t>4/5</a:t>
                </a:r>
              </a:p>
            </p:txBody>
          </p:sp>
          <p:sp>
            <p:nvSpPr>
              <p:cNvPr id="6209" name="Oval 138"/>
              <p:cNvSpPr>
                <a:spLocks noChangeArrowheads="1"/>
              </p:cNvSpPr>
              <p:nvPr/>
            </p:nvSpPr>
            <p:spPr bwMode="auto">
              <a:xfrm>
                <a:off x="2799" y="1509"/>
                <a:ext cx="321" cy="226"/>
              </a:xfrm>
              <a:prstGeom prst="ellipse">
                <a:avLst/>
              </a:prstGeom>
              <a:solidFill>
                <a:srgbClr val="808080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400">
                    <a:solidFill>
                      <a:schemeClr val="bg1"/>
                    </a:solidFill>
                    <a:sym typeface="Symbol" pitchFamily="18" charset="2"/>
                  </a:rPr>
                  <a:t>3/6</a:t>
                </a:r>
              </a:p>
            </p:txBody>
          </p:sp>
          <p:sp>
            <p:nvSpPr>
              <p:cNvPr id="6210" name="Oval 139"/>
              <p:cNvSpPr>
                <a:spLocks noChangeArrowheads="1"/>
              </p:cNvSpPr>
              <p:nvPr/>
            </p:nvSpPr>
            <p:spPr bwMode="auto">
              <a:xfrm>
                <a:off x="3235" y="1509"/>
                <a:ext cx="321" cy="226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sym typeface="Symbol" pitchFamily="18" charset="2"/>
                </a:endParaRPr>
              </a:p>
            </p:txBody>
          </p:sp>
          <p:sp>
            <p:nvSpPr>
              <p:cNvPr id="6211" name="Text Box 140"/>
              <p:cNvSpPr txBox="1">
                <a:spLocks noChangeArrowheads="1"/>
              </p:cNvSpPr>
              <p:nvPr/>
            </p:nvSpPr>
            <p:spPr bwMode="auto">
              <a:xfrm>
                <a:off x="2352" y="908"/>
                <a:ext cx="182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i="1">
                    <a:latin typeface="Monotype Corsiva" pitchFamily="66" charset="0"/>
                  </a:rPr>
                  <a:t>u</a:t>
                </a:r>
              </a:p>
            </p:txBody>
          </p:sp>
          <p:sp>
            <p:nvSpPr>
              <p:cNvPr id="6212" name="Text Box 141"/>
              <p:cNvSpPr txBox="1">
                <a:spLocks noChangeArrowheads="1"/>
              </p:cNvSpPr>
              <p:nvPr/>
            </p:nvSpPr>
            <p:spPr bwMode="auto">
              <a:xfrm>
                <a:off x="2836" y="915"/>
                <a:ext cx="179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i="1">
                    <a:latin typeface="Monotype Corsiva" pitchFamily="66" charset="0"/>
                  </a:rPr>
                  <a:t>v</a:t>
                </a:r>
              </a:p>
            </p:txBody>
          </p:sp>
          <p:sp>
            <p:nvSpPr>
              <p:cNvPr id="6213" name="Text Box 142"/>
              <p:cNvSpPr txBox="1">
                <a:spLocks noChangeArrowheads="1"/>
              </p:cNvSpPr>
              <p:nvPr/>
            </p:nvSpPr>
            <p:spPr bwMode="auto">
              <a:xfrm>
                <a:off x="3245" y="915"/>
                <a:ext cx="21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i="1">
                    <a:latin typeface="Monotype Corsiva" pitchFamily="66" charset="0"/>
                  </a:rPr>
                  <a:t>w</a:t>
                </a:r>
              </a:p>
            </p:txBody>
          </p:sp>
          <p:sp>
            <p:nvSpPr>
              <p:cNvPr id="6214" name="Text Box 143"/>
              <p:cNvSpPr txBox="1">
                <a:spLocks noChangeArrowheads="1"/>
              </p:cNvSpPr>
              <p:nvPr/>
            </p:nvSpPr>
            <p:spPr bwMode="auto">
              <a:xfrm>
                <a:off x="2338" y="1705"/>
                <a:ext cx="17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i="1">
                    <a:latin typeface="Monotype Corsiva" pitchFamily="66" charset="0"/>
                  </a:rPr>
                  <a:t>x</a:t>
                </a:r>
              </a:p>
            </p:txBody>
          </p:sp>
          <p:sp>
            <p:nvSpPr>
              <p:cNvPr id="6215" name="Text Box 144"/>
              <p:cNvSpPr txBox="1">
                <a:spLocks noChangeArrowheads="1"/>
              </p:cNvSpPr>
              <p:nvPr/>
            </p:nvSpPr>
            <p:spPr bwMode="auto">
              <a:xfrm>
                <a:off x="2817" y="1705"/>
                <a:ext cx="17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i="1">
                    <a:latin typeface="Monotype Corsiva" pitchFamily="66" charset="0"/>
                  </a:rPr>
                  <a:t>y</a:t>
                </a:r>
              </a:p>
            </p:txBody>
          </p:sp>
          <p:sp>
            <p:nvSpPr>
              <p:cNvPr id="6216" name="Line 145"/>
              <p:cNvSpPr>
                <a:spLocks noChangeShapeType="1"/>
              </p:cNvSpPr>
              <p:nvPr/>
            </p:nvSpPr>
            <p:spPr bwMode="auto">
              <a:xfrm flipH="1">
                <a:off x="2477" y="1336"/>
                <a:ext cx="5" cy="18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17" name="Line 146"/>
              <p:cNvSpPr>
                <a:spLocks noChangeShapeType="1"/>
              </p:cNvSpPr>
              <p:nvPr/>
            </p:nvSpPr>
            <p:spPr bwMode="auto">
              <a:xfrm flipH="1">
                <a:off x="2952" y="1341"/>
                <a:ext cx="5" cy="186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18" name="Line 147"/>
              <p:cNvSpPr>
                <a:spLocks noChangeShapeType="1"/>
              </p:cNvSpPr>
              <p:nvPr/>
            </p:nvSpPr>
            <p:spPr bwMode="auto">
              <a:xfrm flipH="1">
                <a:off x="3402" y="1336"/>
                <a:ext cx="5" cy="18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19" name="Line 148"/>
              <p:cNvSpPr>
                <a:spLocks noChangeShapeType="1"/>
              </p:cNvSpPr>
              <p:nvPr/>
            </p:nvSpPr>
            <p:spPr bwMode="auto">
              <a:xfrm>
                <a:off x="2660" y="1223"/>
                <a:ext cx="135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20" name="Line 149"/>
              <p:cNvSpPr>
                <a:spLocks noChangeShapeType="1"/>
              </p:cNvSpPr>
              <p:nvPr/>
            </p:nvSpPr>
            <p:spPr bwMode="auto">
              <a:xfrm>
                <a:off x="2659" y="1630"/>
                <a:ext cx="135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 type="triangle" w="med" len="med"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21" name="Line 150"/>
              <p:cNvSpPr>
                <a:spLocks noChangeShapeType="1"/>
              </p:cNvSpPr>
              <p:nvPr/>
            </p:nvSpPr>
            <p:spPr bwMode="auto">
              <a:xfrm flipV="1">
                <a:off x="3047" y="1308"/>
                <a:ext cx="220" cy="2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22" name="Text Box 151"/>
              <p:cNvSpPr txBox="1">
                <a:spLocks noChangeArrowheads="1"/>
              </p:cNvSpPr>
              <p:nvPr/>
            </p:nvSpPr>
            <p:spPr bwMode="auto">
              <a:xfrm>
                <a:off x="3256" y="1705"/>
                <a:ext cx="179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i="1">
                    <a:latin typeface="Monotype Corsiva" pitchFamily="66" charset="0"/>
                  </a:rPr>
                  <a:t>z</a:t>
                </a:r>
              </a:p>
            </p:txBody>
          </p:sp>
          <p:sp>
            <p:nvSpPr>
              <p:cNvPr id="6223" name="Line 152"/>
              <p:cNvSpPr>
                <a:spLocks noChangeShapeType="1"/>
              </p:cNvSpPr>
              <p:nvPr/>
            </p:nvSpPr>
            <p:spPr bwMode="auto">
              <a:xfrm flipV="1">
                <a:off x="2621" y="1321"/>
                <a:ext cx="226" cy="2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24" name="Freeform 153"/>
              <p:cNvSpPr>
                <a:spLocks/>
              </p:cNvSpPr>
              <p:nvPr/>
            </p:nvSpPr>
            <p:spPr bwMode="auto">
              <a:xfrm>
                <a:off x="3511" y="1473"/>
                <a:ext cx="177" cy="276"/>
              </a:xfrm>
              <a:custGeom>
                <a:avLst/>
                <a:gdLst>
                  <a:gd name="T0" fmla="*/ 0 w 177"/>
                  <a:gd name="T1" fmla="*/ 226 h 276"/>
                  <a:gd name="T2" fmla="*/ 107 w 177"/>
                  <a:gd name="T3" fmla="*/ 271 h 276"/>
                  <a:gd name="T4" fmla="*/ 169 w 177"/>
                  <a:gd name="T5" fmla="*/ 198 h 276"/>
                  <a:gd name="T6" fmla="*/ 158 w 177"/>
                  <a:gd name="T7" fmla="*/ 68 h 276"/>
                  <a:gd name="T8" fmla="*/ 62 w 177"/>
                  <a:gd name="T9" fmla="*/ 0 h 276"/>
                  <a:gd name="T10" fmla="*/ 11 w 177"/>
                  <a:gd name="T11" fmla="*/ 68 h 27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77"/>
                  <a:gd name="T19" fmla="*/ 0 h 276"/>
                  <a:gd name="T20" fmla="*/ 177 w 177"/>
                  <a:gd name="T21" fmla="*/ 276 h 27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77" h="276">
                    <a:moveTo>
                      <a:pt x="0" y="226"/>
                    </a:moveTo>
                    <a:cubicBezTo>
                      <a:pt x="39" y="251"/>
                      <a:pt x="79" y="276"/>
                      <a:pt x="107" y="271"/>
                    </a:cubicBezTo>
                    <a:cubicBezTo>
                      <a:pt x="135" y="266"/>
                      <a:pt x="161" y="232"/>
                      <a:pt x="169" y="198"/>
                    </a:cubicBezTo>
                    <a:cubicBezTo>
                      <a:pt x="177" y="164"/>
                      <a:pt x="176" y="101"/>
                      <a:pt x="158" y="68"/>
                    </a:cubicBezTo>
                    <a:cubicBezTo>
                      <a:pt x="140" y="35"/>
                      <a:pt x="86" y="0"/>
                      <a:pt x="62" y="0"/>
                    </a:cubicBezTo>
                    <a:cubicBezTo>
                      <a:pt x="38" y="0"/>
                      <a:pt x="24" y="34"/>
                      <a:pt x="11" y="68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204" name="Text Box 154"/>
            <p:cNvSpPr txBox="1">
              <a:spLocks noChangeArrowheads="1"/>
            </p:cNvSpPr>
            <p:nvPr/>
          </p:nvSpPr>
          <p:spPr bwMode="auto">
            <a:xfrm>
              <a:off x="2708" y="2415"/>
              <a:ext cx="19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B</a:t>
              </a:r>
            </a:p>
          </p:txBody>
        </p:sp>
      </p:grpSp>
      <p:grpSp>
        <p:nvGrpSpPr>
          <p:cNvPr id="11" name="Group 155"/>
          <p:cNvGrpSpPr>
            <a:grpSpLocks/>
          </p:cNvGrpSpPr>
          <p:nvPr/>
        </p:nvGrpSpPr>
        <p:grpSpPr bwMode="auto">
          <a:xfrm>
            <a:off x="3497263" y="4752975"/>
            <a:ext cx="2160587" cy="1631950"/>
            <a:chOff x="2444" y="2015"/>
            <a:chExt cx="1361" cy="1028"/>
          </a:xfrm>
        </p:grpSpPr>
        <p:grpSp>
          <p:nvGrpSpPr>
            <p:cNvPr id="6181" name="Group 156"/>
            <p:cNvGrpSpPr>
              <a:grpSpLocks/>
            </p:cNvGrpSpPr>
            <p:nvPr/>
          </p:nvGrpSpPr>
          <p:grpSpPr bwMode="auto">
            <a:xfrm>
              <a:off x="2444" y="2015"/>
              <a:ext cx="1361" cy="1028"/>
              <a:chOff x="2327" y="908"/>
              <a:chExt cx="1361" cy="1028"/>
            </a:xfrm>
          </p:grpSpPr>
          <p:sp>
            <p:nvSpPr>
              <p:cNvPr id="6183" name="Oval 157"/>
              <p:cNvSpPr>
                <a:spLocks noChangeArrowheads="1"/>
              </p:cNvSpPr>
              <p:nvPr/>
            </p:nvSpPr>
            <p:spPr bwMode="auto">
              <a:xfrm>
                <a:off x="2327" y="1113"/>
                <a:ext cx="321" cy="226"/>
              </a:xfrm>
              <a:prstGeom prst="ellipse">
                <a:avLst/>
              </a:prstGeom>
              <a:solidFill>
                <a:srgbClr val="EAEAEA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400">
                    <a:sym typeface="Symbol" pitchFamily="18" charset="2"/>
                  </a:rPr>
                  <a:t>1/  </a:t>
                </a:r>
              </a:p>
            </p:txBody>
          </p:sp>
          <p:sp>
            <p:nvSpPr>
              <p:cNvPr id="6184" name="Oval 158"/>
              <p:cNvSpPr>
                <a:spLocks noChangeArrowheads="1"/>
              </p:cNvSpPr>
              <p:nvPr/>
            </p:nvSpPr>
            <p:spPr bwMode="auto">
              <a:xfrm>
                <a:off x="2799" y="1113"/>
                <a:ext cx="321" cy="226"/>
              </a:xfrm>
              <a:prstGeom prst="ellipse">
                <a:avLst/>
              </a:prstGeom>
              <a:solidFill>
                <a:srgbClr val="808080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400">
                    <a:solidFill>
                      <a:schemeClr val="bg1"/>
                    </a:solidFill>
                    <a:sym typeface="Symbol" pitchFamily="18" charset="2"/>
                  </a:rPr>
                  <a:t>2/7</a:t>
                </a:r>
              </a:p>
            </p:txBody>
          </p:sp>
          <p:sp>
            <p:nvSpPr>
              <p:cNvPr id="6185" name="Oval 159"/>
              <p:cNvSpPr>
                <a:spLocks noChangeArrowheads="1"/>
              </p:cNvSpPr>
              <p:nvPr/>
            </p:nvSpPr>
            <p:spPr bwMode="auto">
              <a:xfrm>
                <a:off x="3235" y="1113"/>
                <a:ext cx="321" cy="226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sym typeface="Symbol" pitchFamily="18" charset="2"/>
                </a:endParaRPr>
              </a:p>
            </p:txBody>
          </p:sp>
          <p:sp>
            <p:nvSpPr>
              <p:cNvPr id="6186" name="Oval 160"/>
              <p:cNvSpPr>
                <a:spLocks noChangeArrowheads="1"/>
              </p:cNvSpPr>
              <p:nvPr/>
            </p:nvSpPr>
            <p:spPr bwMode="auto">
              <a:xfrm>
                <a:off x="2327" y="1509"/>
                <a:ext cx="321" cy="226"/>
              </a:xfrm>
              <a:prstGeom prst="ellipse">
                <a:avLst/>
              </a:prstGeom>
              <a:solidFill>
                <a:srgbClr val="808080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400">
                    <a:solidFill>
                      <a:schemeClr val="bg1"/>
                    </a:solidFill>
                    <a:sym typeface="Symbol" pitchFamily="18" charset="2"/>
                  </a:rPr>
                  <a:t>4/5</a:t>
                </a:r>
              </a:p>
            </p:txBody>
          </p:sp>
          <p:sp>
            <p:nvSpPr>
              <p:cNvPr id="6187" name="Oval 161"/>
              <p:cNvSpPr>
                <a:spLocks noChangeArrowheads="1"/>
              </p:cNvSpPr>
              <p:nvPr/>
            </p:nvSpPr>
            <p:spPr bwMode="auto">
              <a:xfrm>
                <a:off x="2799" y="1509"/>
                <a:ext cx="321" cy="226"/>
              </a:xfrm>
              <a:prstGeom prst="ellipse">
                <a:avLst/>
              </a:prstGeom>
              <a:solidFill>
                <a:srgbClr val="808080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400">
                    <a:solidFill>
                      <a:schemeClr val="bg1"/>
                    </a:solidFill>
                    <a:sym typeface="Symbol" pitchFamily="18" charset="2"/>
                  </a:rPr>
                  <a:t>3/6</a:t>
                </a:r>
              </a:p>
            </p:txBody>
          </p:sp>
          <p:sp>
            <p:nvSpPr>
              <p:cNvPr id="6188" name="Oval 162"/>
              <p:cNvSpPr>
                <a:spLocks noChangeArrowheads="1"/>
              </p:cNvSpPr>
              <p:nvPr/>
            </p:nvSpPr>
            <p:spPr bwMode="auto">
              <a:xfrm>
                <a:off x="3235" y="1509"/>
                <a:ext cx="321" cy="226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sym typeface="Symbol" pitchFamily="18" charset="2"/>
                </a:endParaRPr>
              </a:p>
            </p:txBody>
          </p:sp>
          <p:sp>
            <p:nvSpPr>
              <p:cNvPr id="6189" name="Text Box 163"/>
              <p:cNvSpPr txBox="1">
                <a:spLocks noChangeArrowheads="1"/>
              </p:cNvSpPr>
              <p:nvPr/>
            </p:nvSpPr>
            <p:spPr bwMode="auto">
              <a:xfrm>
                <a:off x="2352" y="908"/>
                <a:ext cx="182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i="1">
                    <a:latin typeface="Monotype Corsiva" pitchFamily="66" charset="0"/>
                  </a:rPr>
                  <a:t>u</a:t>
                </a:r>
              </a:p>
            </p:txBody>
          </p:sp>
          <p:sp>
            <p:nvSpPr>
              <p:cNvPr id="6190" name="Text Box 164"/>
              <p:cNvSpPr txBox="1">
                <a:spLocks noChangeArrowheads="1"/>
              </p:cNvSpPr>
              <p:nvPr/>
            </p:nvSpPr>
            <p:spPr bwMode="auto">
              <a:xfrm>
                <a:off x="2836" y="915"/>
                <a:ext cx="179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i="1">
                    <a:latin typeface="Monotype Corsiva" pitchFamily="66" charset="0"/>
                  </a:rPr>
                  <a:t>v</a:t>
                </a:r>
              </a:p>
            </p:txBody>
          </p:sp>
          <p:sp>
            <p:nvSpPr>
              <p:cNvPr id="6191" name="Text Box 165"/>
              <p:cNvSpPr txBox="1">
                <a:spLocks noChangeArrowheads="1"/>
              </p:cNvSpPr>
              <p:nvPr/>
            </p:nvSpPr>
            <p:spPr bwMode="auto">
              <a:xfrm>
                <a:off x="3245" y="915"/>
                <a:ext cx="21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i="1">
                    <a:latin typeface="Monotype Corsiva" pitchFamily="66" charset="0"/>
                  </a:rPr>
                  <a:t>w</a:t>
                </a:r>
              </a:p>
            </p:txBody>
          </p:sp>
          <p:sp>
            <p:nvSpPr>
              <p:cNvPr id="6192" name="Text Box 166"/>
              <p:cNvSpPr txBox="1">
                <a:spLocks noChangeArrowheads="1"/>
              </p:cNvSpPr>
              <p:nvPr/>
            </p:nvSpPr>
            <p:spPr bwMode="auto">
              <a:xfrm>
                <a:off x="2338" y="1705"/>
                <a:ext cx="17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i="1">
                    <a:latin typeface="Monotype Corsiva" pitchFamily="66" charset="0"/>
                  </a:rPr>
                  <a:t>x</a:t>
                </a:r>
              </a:p>
            </p:txBody>
          </p:sp>
          <p:sp>
            <p:nvSpPr>
              <p:cNvPr id="6193" name="Text Box 167"/>
              <p:cNvSpPr txBox="1">
                <a:spLocks noChangeArrowheads="1"/>
              </p:cNvSpPr>
              <p:nvPr/>
            </p:nvSpPr>
            <p:spPr bwMode="auto">
              <a:xfrm>
                <a:off x="2817" y="1705"/>
                <a:ext cx="17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i="1">
                    <a:latin typeface="Monotype Corsiva" pitchFamily="66" charset="0"/>
                  </a:rPr>
                  <a:t>y</a:t>
                </a:r>
              </a:p>
            </p:txBody>
          </p:sp>
          <p:sp>
            <p:nvSpPr>
              <p:cNvPr id="6194" name="Line 168"/>
              <p:cNvSpPr>
                <a:spLocks noChangeShapeType="1"/>
              </p:cNvSpPr>
              <p:nvPr/>
            </p:nvSpPr>
            <p:spPr bwMode="auto">
              <a:xfrm flipH="1">
                <a:off x="2477" y="1336"/>
                <a:ext cx="5" cy="18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95" name="Line 169"/>
              <p:cNvSpPr>
                <a:spLocks noChangeShapeType="1"/>
              </p:cNvSpPr>
              <p:nvPr/>
            </p:nvSpPr>
            <p:spPr bwMode="auto">
              <a:xfrm flipH="1">
                <a:off x="2952" y="1341"/>
                <a:ext cx="5" cy="186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96" name="Line 170"/>
              <p:cNvSpPr>
                <a:spLocks noChangeShapeType="1"/>
              </p:cNvSpPr>
              <p:nvPr/>
            </p:nvSpPr>
            <p:spPr bwMode="auto">
              <a:xfrm flipH="1">
                <a:off x="3402" y="1336"/>
                <a:ext cx="5" cy="18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97" name="Line 171"/>
              <p:cNvSpPr>
                <a:spLocks noChangeShapeType="1"/>
              </p:cNvSpPr>
              <p:nvPr/>
            </p:nvSpPr>
            <p:spPr bwMode="auto">
              <a:xfrm>
                <a:off x="2660" y="1223"/>
                <a:ext cx="135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98" name="Line 172"/>
              <p:cNvSpPr>
                <a:spLocks noChangeShapeType="1"/>
              </p:cNvSpPr>
              <p:nvPr/>
            </p:nvSpPr>
            <p:spPr bwMode="auto">
              <a:xfrm>
                <a:off x="2659" y="1630"/>
                <a:ext cx="135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 type="triangle" w="med" len="med"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99" name="Line 173"/>
              <p:cNvSpPr>
                <a:spLocks noChangeShapeType="1"/>
              </p:cNvSpPr>
              <p:nvPr/>
            </p:nvSpPr>
            <p:spPr bwMode="auto">
              <a:xfrm flipV="1">
                <a:off x="3047" y="1308"/>
                <a:ext cx="220" cy="2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00" name="Text Box 174"/>
              <p:cNvSpPr txBox="1">
                <a:spLocks noChangeArrowheads="1"/>
              </p:cNvSpPr>
              <p:nvPr/>
            </p:nvSpPr>
            <p:spPr bwMode="auto">
              <a:xfrm>
                <a:off x="3256" y="1705"/>
                <a:ext cx="179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i="1">
                    <a:latin typeface="Monotype Corsiva" pitchFamily="66" charset="0"/>
                  </a:rPr>
                  <a:t>z</a:t>
                </a:r>
              </a:p>
            </p:txBody>
          </p:sp>
          <p:sp>
            <p:nvSpPr>
              <p:cNvPr id="6201" name="Line 175"/>
              <p:cNvSpPr>
                <a:spLocks noChangeShapeType="1"/>
              </p:cNvSpPr>
              <p:nvPr/>
            </p:nvSpPr>
            <p:spPr bwMode="auto">
              <a:xfrm flipV="1">
                <a:off x="2621" y="1321"/>
                <a:ext cx="226" cy="2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02" name="Freeform 176"/>
              <p:cNvSpPr>
                <a:spLocks/>
              </p:cNvSpPr>
              <p:nvPr/>
            </p:nvSpPr>
            <p:spPr bwMode="auto">
              <a:xfrm>
                <a:off x="3511" y="1473"/>
                <a:ext cx="177" cy="276"/>
              </a:xfrm>
              <a:custGeom>
                <a:avLst/>
                <a:gdLst>
                  <a:gd name="T0" fmla="*/ 0 w 177"/>
                  <a:gd name="T1" fmla="*/ 226 h 276"/>
                  <a:gd name="T2" fmla="*/ 107 w 177"/>
                  <a:gd name="T3" fmla="*/ 271 h 276"/>
                  <a:gd name="T4" fmla="*/ 169 w 177"/>
                  <a:gd name="T5" fmla="*/ 198 h 276"/>
                  <a:gd name="T6" fmla="*/ 158 w 177"/>
                  <a:gd name="T7" fmla="*/ 68 h 276"/>
                  <a:gd name="T8" fmla="*/ 62 w 177"/>
                  <a:gd name="T9" fmla="*/ 0 h 276"/>
                  <a:gd name="T10" fmla="*/ 11 w 177"/>
                  <a:gd name="T11" fmla="*/ 68 h 27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77"/>
                  <a:gd name="T19" fmla="*/ 0 h 276"/>
                  <a:gd name="T20" fmla="*/ 177 w 177"/>
                  <a:gd name="T21" fmla="*/ 276 h 27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77" h="276">
                    <a:moveTo>
                      <a:pt x="0" y="226"/>
                    </a:moveTo>
                    <a:cubicBezTo>
                      <a:pt x="39" y="251"/>
                      <a:pt x="79" y="276"/>
                      <a:pt x="107" y="271"/>
                    </a:cubicBezTo>
                    <a:cubicBezTo>
                      <a:pt x="135" y="266"/>
                      <a:pt x="161" y="232"/>
                      <a:pt x="169" y="198"/>
                    </a:cubicBezTo>
                    <a:cubicBezTo>
                      <a:pt x="177" y="164"/>
                      <a:pt x="176" y="101"/>
                      <a:pt x="158" y="68"/>
                    </a:cubicBezTo>
                    <a:cubicBezTo>
                      <a:pt x="140" y="35"/>
                      <a:pt x="86" y="0"/>
                      <a:pt x="62" y="0"/>
                    </a:cubicBezTo>
                    <a:cubicBezTo>
                      <a:pt x="38" y="0"/>
                      <a:pt x="24" y="34"/>
                      <a:pt x="11" y="68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182" name="Text Box 177"/>
            <p:cNvSpPr txBox="1">
              <a:spLocks noChangeArrowheads="1"/>
            </p:cNvSpPr>
            <p:nvPr/>
          </p:nvSpPr>
          <p:spPr bwMode="auto">
            <a:xfrm>
              <a:off x="2708" y="2415"/>
              <a:ext cx="19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B</a:t>
              </a:r>
            </a:p>
          </p:txBody>
        </p:sp>
      </p:grpSp>
      <p:grpSp>
        <p:nvGrpSpPr>
          <p:cNvPr id="13" name="Group 178"/>
          <p:cNvGrpSpPr>
            <a:grpSpLocks/>
          </p:cNvGrpSpPr>
          <p:nvPr/>
        </p:nvGrpSpPr>
        <p:grpSpPr bwMode="auto">
          <a:xfrm>
            <a:off x="6545263" y="4752975"/>
            <a:ext cx="2163762" cy="1631950"/>
            <a:chOff x="4030" y="3045"/>
            <a:chExt cx="1363" cy="1028"/>
          </a:xfrm>
        </p:grpSpPr>
        <p:grpSp>
          <p:nvGrpSpPr>
            <p:cNvPr id="6157" name="Group 179"/>
            <p:cNvGrpSpPr>
              <a:grpSpLocks/>
            </p:cNvGrpSpPr>
            <p:nvPr/>
          </p:nvGrpSpPr>
          <p:grpSpPr bwMode="auto">
            <a:xfrm>
              <a:off x="4032" y="3045"/>
              <a:ext cx="1361" cy="1028"/>
              <a:chOff x="2444" y="2015"/>
              <a:chExt cx="1361" cy="1028"/>
            </a:xfrm>
          </p:grpSpPr>
          <p:grpSp>
            <p:nvGrpSpPr>
              <p:cNvPr id="6159" name="Group 180"/>
              <p:cNvGrpSpPr>
                <a:grpSpLocks/>
              </p:cNvGrpSpPr>
              <p:nvPr/>
            </p:nvGrpSpPr>
            <p:grpSpPr bwMode="auto">
              <a:xfrm>
                <a:off x="2444" y="2015"/>
                <a:ext cx="1361" cy="1028"/>
                <a:chOff x="2327" y="908"/>
                <a:chExt cx="1361" cy="1028"/>
              </a:xfrm>
            </p:grpSpPr>
            <p:sp>
              <p:nvSpPr>
                <p:cNvPr id="6161" name="Oval 181"/>
                <p:cNvSpPr>
                  <a:spLocks noChangeArrowheads="1"/>
                </p:cNvSpPr>
                <p:nvPr/>
              </p:nvSpPr>
              <p:spPr bwMode="auto">
                <a:xfrm>
                  <a:off x="2327" y="1113"/>
                  <a:ext cx="321" cy="226"/>
                </a:xfrm>
                <a:prstGeom prst="ellipse">
                  <a:avLst/>
                </a:prstGeom>
                <a:solidFill>
                  <a:srgbClr val="EAEAEA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1400">
                      <a:sym typeface="Symbol" pitchFamily="18" charset="2"/>
                    </a:rPr>
                    <a:t>1/</a:t>
                  </a:r>
                </a:p>
              </p:txBody>
            </p:sp>
            <p:sp>
              <p:nvSpPr>
                <p:cNvPr id="6162" name="Oval 182"/>
                <p:cNvSpPr>
                  <a:spLocks noChangeArrowheads="1"/>
                </p:cNvSpPr>
                <p:nvPr/>
              </p:nvSpPr>
              <p:spPr bwMode="auto">
                <a:xfrm>
                  <a:off x="2799" y="1113"/>
                  <a:ext cx="321" cy="226"/>
                </a:xfrm>
                <a:prstGeom prst="ellipse">
                  <a:avLst/>
                </a:prstGeom>
                <a:solidFill>
                  <a:srgbClr val="808080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1400">
                      <a:solidFill>
                        <a:schemeClr val="bg1"/>
                      </a:solidFill>
                      <a:sym typeface="Symbol" pitchFamily="18" charset="2"/>
                    </a:rPr>
                    <a:t>2/7</a:t>
                  </a:r>
                </a:p>
              </p:txBody>
            </p:sp>
            <p:sp>
              <p:nvSpPr>
                <p:cNvPr id="6163" name="Oval 183"/>
                <p:cNvSpPr>
                  <a:spLocks noChangeArrowheads="1"/>
                </p:cNvSpPr>
                <p:nvPr/>
              </p:nvSpPr>
              <p:spPr bwMode="auto">
                <a:xfrm>
                  <a:off x="3235" y="1113"/>
                  <a:ext cx="321" cy="226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en-US">
                    <a:sym typeface="Symbol" pitchFamily="18" charset="2"/>
                  </a:endParaRPr>
                </a:p>
              </p:txBody>
            </p:sp>
            <p:sp>
              <p:nvSpPr>
                <p:cNvPr id="6164" name="Oval 184"/>
                <p:cNvSpPr>
                  <a:spLocks noChangeArrowheads="1"/>
                </p:cNvSpPr>
                <p:nvPr/>
              </p:nvSpPr>
              <p:spPr bwMode="auto">
                <a:xfrm>
                  <a:off x="2327" y="1509"/>
                  <a:ext cx="321" cy="226"/>
                </a:xfrm>
                <a:prstGeom prst="ellipse">
                  <a:avLst/>
                </a:prstGeom>
                <a:solidFill>
                  <a:srgbClr val="808080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1400">
                      <a:solidFill>
                        <a:schemeClr val="bg1"/>
                      </a:solidFill>
                      <a:sym typeface="Symbol" pitchFamily="18" charset="2"/>
                    </a:rPr>
                    <a:t>4/5</a:t>
                  </a:r>
                </a:p>
              </p:txBody>
            </p:sp>
            <p:sp>
              <p:nvSpPr>
                <p:cNvPr id="6165" name="Oval 185"/>
                <p:cNvSpPr>
                  <a:spLocks noChangeArrowheads="1"/>
                </p:cNvSpPr>
                <p:nvPr/>
              </p:nvSpPr>
              <p:spPr bwMode="auto">
                <a:xfrm>
                  <a:off x="2799" y="1509"/>
                  <a:ext cx="321" cy="226"/>
                </a:xfrm>
                <a:prstGeom prst="ellipse">
                  <a:avLst/>
                </a:prstGeom>
                <a:solidFill>
                  <a:srgbClr val="808080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1400">
                      <a:solidFill>
                        <a:schemeClr val="bg1"/>
                      </a:solidFill>
                      <a:sym typeface="Symbol" pitchFamily="18" charset="2"/>
                    </a:rPr>
                    <a:t>3/6</a:t>
                  </a:r>
                </a:p>
              </p:txBody>
            </p:sp>
            <p:sp>
              <p:nvSpPr>
                <p:cNvPr id="6166" name="Oval 186"/>
                <p:cNvSpPr>
                  <a:spLocks noChangeArrowheads="1"/>
                </p:cNvSpPr>
                <p:nvPr/>
              </p:nvSpPr>
              <p:spPr bwMode="auto">
                <a:xfrm>
                  <a:off x="3235" y="1509"/>
                  <a:ext cx="321" cy="226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en-US">
                    <a:sym typeface="Symbol" pitchFamily="18" charset="2"/>
                  </a:endParaRPr>
                </a:p>
              </p:txBody>
            </p:sp>
            <p:sp>
              <p:nvSpPr>
                <p:cNvPr id="6167" name="Text Box 187"/>
                <p:cNvSpPr txBox="1">
                  <a:spLocks noChangeArrowheads="1"/>
                </p:cNvSpPr>
                <p:nvPr/>
              </p:nvSpPr>
              <p:spPr bwMode="auto">
                <a:xfrm>
                  <a:off x="2352" y="908"/>
                  <a:ext cx="182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i="1">
                      <a:latin typeface="Monotype Corsiva" pitchFamily="66" charset="0"/>
                    </a:rPr>
                    <a:t>u</a:t>
                  </a:r>
                </a:p>
              </p:txBody>
            </p:sp>
            <p:sp>
              <p:nvSpPr>
                <p:cNvPr id="6168" name="Text Box 188"/>
                <p:cNvSpPr txBox="1">
                  <a:spLocks noChangeArrowheads="1"/>
                </p:cNvSpPr>
                <p:nvPr/>
              </p:nvSpPr>
              <p:spPr bwMode="auto">
                <a:xfrm>
                  <a:off x="2836" y="915"/>
                  <a:ext cx="179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i="1">
                      <a:latin typeface="Monotype Corsiva" pitchFamily="66" charset="0"/>
                    </a:rPr>
                    <a:t>v</a:t>
                  </a:r>
                </a:p>
              </p:txBody>
            </p:sp>
            <p:sp>
              <p:nvSpPr>
                <p:cNvPr id="6169" name="Text Box 189"/>
                <p:cNvSpPr txBox="1">
                  <a:spLocks noChangeArrowheads="1"/>
                </p:cNvSpPr>
                <p:nvPr/>
              </p:nvSpPr>
              <p:spPr bwMode="auto">
                <a:xfrm>
                  <a:off x="3245" y="915"/>
                  <a:ext cx="214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i="1">
                      <a:latin typeface="Monotype Corsiva" pitchFamily="66" charset="0"/>
                    </a:rPr>
                    <a:t>w</a:t>
                  </a:r>
                </a:p>
              </p:txBody>
            </p:sp>
            <p:sp>
              <p:nvSpPr>
                <p:cNvPr id="6170" name="Text Box 190"/>
                <p:cNvSpPr txBox="1">
                  <a:spLocks noChangeArrowheads="1"/>
                </p:cNvSpPr>
                <p:nvPr/>
              </p:nvSpPr>
              <p:spPr bwMode="auto">
                <a:xfrm>
                  <a:off x="2338" y="1705"/>
                  <a:ext cx="176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i="1">
                      <a:latin typeface="Monotype Corsiva" pitchFamily="66" charset="0"/>
                    </a:rPr>
                    <a:t>x</a:t>
                  </a:r>
                </a:p>
              </p:txBody>
            </p:sp>
            <p:sp>
              <p:nvSpPr>
                <p:cNvPr id="6171" name="Text Box 191"/>
                <p:cNvSpPr txBox="1">
                  <a:spLocks noChangeArrowheads="1"/>
                </p:cNvSpPr>
                <p:nvPr/>
              </p:nvSpPr>
              <p:spPr bwMode="auto">
                <a:xfrm>
                  <a:off x="2817" y="1705"/>
                  <a:ext cx="174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i="1">
                      <a:latin typeface="Monotype Corsiva" pitchFamily="66" charset="0"/>
                    </a:rPr>
                    <a:t>y</a:t>
                  </a:r>
                </a:p>
              </p:txBody>
            </p:sp>
            <p:sp>
              <p:nvSpPr>
                <p:cNvPr id="6172" name="Line 192"/>
                <p:cNvSpPr>
                  <a:spLocks noChangeShapeType="1"/>
                </p:cNvSpPr>
                <p:nvPr/>
              </p:nvSpPr>
              <p:spPr bwMode="auto">
                <a:xfrm flipH="1">
                  <a:off x="2477" y="1336"/>
                  <a:ext cx="5" cy="18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173" name="Line 193"/>
                <p:cNvSpPr>
                  <a:spLocks noChangeShapeType="1"/>
                </p:cNvSpPr>
                <p:nvPr/>
              </p:nvSpPr>
              <p:spPr bwMode="auto">
                <a:xfrm flipH="1">
                  <a:off x="2952" y="1341"/>
                  <a:ext cx="5" cy="186"/>
                </a:xfrm>
                <a:prstGeom prst="line">
                  <a:avLst/>
                </a:prstGeom>
                <a:noFill/>
                <a:ln w="38100">
                  <a:solidFill>
                    <a:schemeClr val="bg2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174" name="Line 194"/>
                <p:cNvSpPr>
                  <a:spLocks noChangeShapeType="1"/>
                </p:cNvSpPr>
                <p:nvPr/>
              </p:nvSpPr>
              <p:spPr bwMode="auto">
                <a:xfrm flipH="1">
                  <a:off x="3402" y="1336"/>
                  <a:ext cx="5" cy="18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175" name="Line 195"/>
                <p:cNvSpPr>
                  <a:spLocks noChangeShapeType="1"/>
                </p:cNvSpPr>
                <p:nvPr/>
              </p:nvSpPr>
              <p:spPr bwMode="auto">
                <a:xfrm>
                  <a:off x="2660" y="1223"/>
                  <a:ext cx="135" cy="0"/>
                </a:xfrm>
                <a:prstGeom prst="line">
                  <a:avLst/>
                </a:prstGeom>
                <a:noFill/>
                <a:ln w="38100">
                  <a:solidFill>
                    <a:schemeClr val="bg2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176" name="Line 196"/>
                <p:cNvSpPr>
                  <a:spLocks noChangeShapeType="1"/>
                </p:cNvSpPr>
                <p:nvPr/>
              </p:nvSpPr>
              <p:spPr bwMode="auto">
                <a:xfrm>
                  <a:off x="2659" y="1630"/>
                  <a:ext cx="135" cy="0"/>
                </a:xfrm>
                <a:prstGeom prst="line">
                  <a:avLst/>
                </a:prstGeom>
                <a:noFill/>
                <a:ln w="38100">
                  <a:solidFill>
                    <a:schemeClr val="bg2"/>
                  </a:solidFill>
                  <a:round/>
                  <a:headEnd type="triangle" w="med" len="med"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177" name="Line 197"/>
                <p:cNvSpPr>
                  <a:spLocks noChangeShapeType="1"/>
                </p:cNvSpPr>
                <p:nvPr/>
              </p:nvSpPr>
              <p:spPr bwMode="auto">
                <a:xfrm flipV="1">
                  <a:off x="3047" y="1308"/>
                  <a:ext cx="220" cy="22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triangle" w="med" len="med"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178" name="Text Box 198"/>
                <p:cNvSpPr txBox="1">
                  <a:spLocks noChangeArrowheads="1"/>
                </p:cNvSpPr>
                <p:nvPr/>
              </p:nvSpPr>
              <p:spPr bwMode="auto">
                <a:xfrm>
                  <a:off x="3256" y="1705"/>
                  <a:ext cx="179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i="1">
                      <a:latin typeface="Monotype Corsiva" pitchFamily="66" charset="0"/>
                    </a:rPr>
                    <a:t>z</a:t>
                  </a:r>
                </a:p>
              </p:txBody>
            </p:sp>
            <p:sp>
              <p:nvSpPr>
                <p:cNvPr id="6179" name="Line 199"/>
                <p:cNvSpPr>
                  <a:spLocks noChangeShapeType="1"/>
                </p:cNvSpPr>
                <p:nvPr/>
              </p:nvSpPr>
              <p:spPr bwMode="auto">
                <a:xfrm flipV="1">
                  <a:off x="2621" y="1321"/>
                  <a:ext cx="226" cy="22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180" name="Freeform 200"/>
                <p:cNvSpPr>
                  <a:spLocks/>
                </p:cNvSpPr>
                <p:nvPr/>
              </p:nvSpPr>
              <p:spPr bwMode="auto">
                <a:xfrm>
                  <a:off x="3511" y="1473"/>
                  <a:ext cx="177" cy="276"/>
                </a:xfrm>
                <a:custGeom>
                  <a:avLst/>
                  <a:gdLst>
                    <a:gd name="T0" fmla="*/ 0 w 177"/>
                    <a:gd name="T1" fmla="*/ 226 h 276"/>
                    <a:gd name="T2" fmla="*/ 107 w 177"/>
                    <a:gd name="T3" fmla="*/ 271 h 276"/>
                    <a:gd name="T4" fmla="*/ 169 w 177"/>
                    <a:gd name="T5" fmla="*/ 198 h 276"/>
                    <a:gd name="T6" fmla="*/ 158 w 177"/>
                    <a:gd name="T7" fmla="*/ 68 h 276"/>
                    <a:gd name="T8" fmla="*/ 62 w 177"/>
                    <a:gd name="T9" fmla="*/ 0 h 276"/>
                    <a:gd name="T10" fmla="*/ 11 w 177"/>
                    <a:gd name="T11" fmla="*/ 68 h 276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77"/>
                    <a:gd name="T19" fmla="*/ 0 h 276"/>
                    <a:gd name="T20" fmla="*/ 177 w 177"/>
                    <a:gd name="T21" fmla="*/ 276 h 27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77" h="276">
                      <a:moveTo>
                        <a:pt x="0" y="226"/>
                      </a:moveTo>
                      <a:cubicBezTo>
                        <a:pt x="39" y="251"/>
                        <a:pt x="79" y="276"/>
                        <a:pt x="107" y="271"/>
                      </a:cubicBezTo>
                      <a:cubicBezTo>
                        <a:pt x="135" y="266"/>
                        <a:pt x="161" y="232"/>
                        <a:pt x="169" y="198"/>
                      </a:cubicBezTo>
                      <a:cubicBezTo>
                        <a:pt x="177" y="164"/>
                        <a:pt x="176" y="101"/>
                        <a:pt x="158" y="68"/>
                      </a:cubicBezTo>
                      <a:cubicBezTo>
                        <a:pt x="140" y="35"/>
                        <a:pt x="86" y="0"/>
                        <a:pt x="62" y="0"/>
                      </a:cubicBezTo>
                      <a:cubicBezTo>
                        <a:pt x="38" y="0"/>
                        <a:pt x="24" y="34"/>
                        <a:pt x="11" y="68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6160" name="Text Box 201"/>
              <p:cNvSpPr txBox="1">
                <a:spLocks noChangeArrowheads="1"/>
              </p:cNvSpPr>
              <p:nvPr/>
            </p:nvSpPr>
            <p:spPr bwMode="auto">
              <a:xfrm>
                <a:off x="2708" y="2415"/>
                <a:ext cx="191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400"/>
                  <a:t>B</a:t>
                </a:r>
              </a:p>
            </p:txBody>
          </p:sp>
        </p:grpSp>
        <p:sp>
          <p:nvSpPr>
            <p:cNvPr id="6158" name="Text Box 202"/>
            <p:cNvSpPr txBox="1">
              <a:spLocks noChangeArrowheads="1"/>
            </p:cNvSpPr>
            <p:nvPr/>
          </p:nvSpPr>
          <p:spPr bwMode="auto">
            <a:xfrm>
              <a:off x="4030" y="3460"/>
              <a:ext cx="18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F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CBA0962-981F-45CC-9C92-392E52B7C711}" type="slidenum">
              <a:rPr lang="en-US" smtClean="0">
                <a:latin typeface="Arial" pitchFamily="34" charset="0"/>
              </a:rPr>
              <a:pPr/>
              <a:t>5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 (cont.)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381000" y="1295400"/>
            <a:ext cx="2163763" cy="1631950"/>
            <a:chOff x="4030" y="3045"/>
            <a:chExt cx="1363" cy="1028"/>
          </a:xfrm>
        </p:grpSpPr>
        <p:grpSp>
          <p:nvGrpSpPr>
            <p:cNvPr id="7340" name="Group 4"/>
            <p:cNvGrpSpPr>
              <a:grpSpLocks/>
            </p:cNvGrpSpPr>
            <p:nvPr/>
          </p:nvGrpSpPr>
          <p:grpSpPr bwMode="auto">
            <a:xfrm>
              <a:off x="4032" y="3045"/>
              <a:ext cx="1361" cy="1028"/>
              <a:chOff x="2444" y="2015"/>
              <a:chExt cx="1361" cy="1028"/>
            </a:xfrm>
          </p:grpSpPr>
          <p:grpSp>
            <p:nvGrpSpPr>
              <p:cNvPr id="7342" name="Group 5"/>
              <p:cNvGrpSpPr>
                <a:grpSpLocks/>
              </p:cNvGrpSpPr>
              <p:nvPr/>
            </p:nvGrpSpPr>
            <p:grpSpPr bwMode="auto">
              <a:xfrm>
                <a:off x="2444" y="2015"/>
                <a:ext cx="1361" cy="1028"/>
                <a:chOff x="2327" y="908"/>
                <a:chExt cx="1361" cy="1028"/>
              </a:xfrm>
            </p:grpSpPr>
            <p:sp>
              <p:nvSpPr>
                <p:cNvPr id="7344" name="Oval 6"/>
                <p:cNvSpPr>
                  <a:spLocks noChangeArrowheads="1"/>
                </p:cNvSpPr>
                <p:nvPr/>
              </p:nvSpPr>
              <p:spPr bwMode="auto">
                <a:xfrm>
                  <a:off x="2327" y="1113"/>
                  <a:ext cx="321" cy="226"/>
                </a:xfrm>
                <a:prstGeom prst="ellipse">
                  <a:avLst/>
                </a:prstGeom>
                <a:solidFill>
                  <a:srgbClr val="808080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1400">
                      <a:solidFill>
                        <a:schemeClr val="bg1"/>
                      </a:solidFill>
                      <a:sym typeface="Symbol" pitchFamily="18" charset="2"/>
                    </a:rPr>
                    <a:t>1/8</a:t>
                  </a:r>
                </a:p>
              </p:txBody>
            </p:sp>
            <p:sp>
              <p:nvSpPr>
                <p:cNvPr id="7345" name="Oval 7"/>
                <p:cNvSpPr>
                  <a:spLocks noChangeArrowheads="1"/>
                </p:cNvSpPr>
                <p:nvPr/>
              </p:nvSpPr>
              <p:spPr bwMode="auto">
                <a:xfrm>
                  <a:off x="2799" y="1113"/>
                  <a:ext cx="321" cy="226"/>
                </a:xfrm>
                <a:prstGeom prst="ellipse">
                  <a:avLst/>
                </a:prstGeom>
                <a:solidFill>
                  <a:srgbClr val="808080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1400">
                      <a:solidFill>
                        <a:schemeClr val="bg1"/>
                      </a:solidFill>
                      <a:sym typeface="Symbol" pitchFamily="18" charset="2"/>
                    </a:rPr>
                    <a:t>2/7</a:t>
                  </a:r>
                </a:p>
              </p:txBody>
            </p:sp>
            <p:sp>
              <p:nvSpPr>
                <p:cNvPr id="7346" name="Oval 8"/>
                <p:cNvSpPr>
                  <a:spLocks noChangeArrowheads="1"/>
                </p:cNvSpPr>
                <p:nvPr/>
              </p:nvSpPr>
              <p:spPr bwMode="auto">
                <a:xfrm>
                  <a:off x="3235" y="1113"/>
                  <a:ext cx="321" cy="226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en-US">
                    <a:sym typeface="Symbol" pitchFamily="18" charset="2"/>
                  </a:endParaRPr>
                </a:p>
              </p:txBody>
            </p:sp>
            <p:sp>
              <p:nvSpPr>
                <p:cNvPr id="7347" name="Oval 9"/>
                <p:cNvSpPr>
                  <a:spLocks noChangeArrowheads="1"/>
                </p:cNvSpPr>
                <p:nvPr/>
              </p:nvSpPr>
              <p:spPr bwMode="auto">
                <a:xfrm>
                  <a:off x="2327" y="1509"/>
                  <a:ext cx="321" cy="226"/>
                </a:xfrm>
                <a:prstGeom prst="ellipse">
                  <a:avLst/>
                </a:prstGeom>
                <a:solidFill>
                  <a:srgbClr val="808080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1400">
                      <a:solidFill>
                        <a:schemeClr val="bg1"/>
                      </a:solidFill>
                      <a:sym typeface="Symbol" pitchFamily="18" charset="2"/>
                    </a:rPr>
                    <a:t>4/5</a:t>
                  </a:r>
                </a:p>
              </p:txBody>
            </p:sp>
            <p:sp>
              <p:nvSpPr>
                <p:cNvPr id="7348" name="Oval 10"/>
                <p:cNvSpPr>
                  <a:spLocks noChangeArrowheads="1"/>
                </p:cNvSpPr>
                <p:nvPr/>
              </p:nvSpPr>
              <p:spPr bwMode="auto">
                <a:xfrm>
                  <a:off x="2799" y="1509"/>
                  <a:ext cx="321" cy="226"/>
                </a:xfrm>
                <a:prstGeom prst="ellipse">
                  <a:avLst/>
                </a:prstGeom>
                <a:solidFill>
                  <a:srgbClr val="808080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1400">
                      <a:solidFill>
                        <a:schemeClr val="bg1"/>
                      </a:solidFill>
                      <a:sym typeface="Symbol" pitchFamily="18" charset="2"/>
                    </a:rPr>
                    <a:t>3/6</a:t>
                  </a:r>
                </a:p>
              </p:txBody>
            </p:sp>
            <p:sp>
              <p:nvSpPr>
                <p:cNvPr id="7349" name="Oval 11"/>
                <p:cNvSpPr>
                  <a:spLocks noChangeArrowheads="1"/>
                </p:cNvSpPr>
                <p:nvPr/>
              </p:nvSpPr>
              <p:spPr bwMode="auto">
                <a:xfrm>
                  <a:off x="3235" y="1509"/>
                  <a:ext cx="321" cy="226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en-US">
                    <a:sym typeface="Symbol" pitchFamily="18" charset="2"/>
                  </a:endParaRPr>
                </a:p>
              </p:txBody>
            </p:sp>
            <p:sp>
              <p:nvSpPr>
                <p:cNvPr id="7350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2352" y="908"/>
                  <a:ext cx="182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i="1">
                      <a:latin typeface="Monotype Corsiva" pitchFamily="66" charset="0"/>
                    </a:rPr>
                    <a:t>u</a:t>
                  </a:r>
                </a:p>
              </p:txBody>
            </p:sp>
            <p:sp>
              <p:nvSpPr>
                <p:cNvPr id="7351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2836" y="915"/>
                  <a:ext cx="179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i="1">
                      <a:latin typeface="Monotype Corsiva" pitchFamily="66" charset="0"/>
                    </a:rPr>
                    <a:t>v</a:t>
                  </a:r>
                </a:p>
              </p:txBody>
            </p:sp>
            <p:sp>
              <p:nvSpPr>
                <p:cNvPr id="7352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3245" y="915"/>
                  <a:ext cx="214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i="1">
                      <a:latin typeface="Monotype Corsiva" pitchFamily="66" charset="0"/>
                    </a:rPr>
                    <a:t>w</a:t>
                  </a:r>
                </a:p>
              </p:txBody>
            </p:sp>
            <p:sp>
              <p:nvSpPr>
                <p:cNvPr id="7353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2338" y="1705"/>
                  <a:ext cx="176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i="1">
                      <a:latin typeface="Monotype Corsiva" pitchFamily="66" charset="0"/>
                    </a:rPr>
                    <a:t>x</a:t>
                  </a:r>
                </a:p>
              </p:txBody>
            </p:sp>
            <p:sp>
              <p:nvSpPr>
                <p:cNvPr id="7354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2817" y="1705"/>
                  <a:ext cx="174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i="1">
                      <a:latin typeface="Monotype Corsiva" pitchFamily="66" charset="0"/>
                    </a:rPr>
                    <a:t>y</a:t>
                  </a:r>
                </a:p>
              </p:txBody>
            </p:sp>
            <p:sp>
              <p:nvSpPr>
                <p:cNvPr id="7355" name="Line 17"/>
                <p:cNvSpPr>
                  <a:spLocks noChangeShapeType="1"/>
                </p:cNvSpPr>
                <p:nvPr/>
              </p:nvSpPr>
              <p:spPr bwMode="auto">
                <a:xfrm flipH="1">
                  <a:off x="2477" y="1336"/>
                  <a:ext cx="5" cy="18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356" name="Line 18"/>
                <p:cNvSpPr>
                  <a:spLocks noChangeShapeType="1"/>
                </p:cNvSpPr>
                <p:nvPr/>
              </p:nvSpPr>
              <p:spPr bwMode="auto">
                <a:xfrm flipH="1">
                  <a:off x="2952" y="1341"/>
                  <a:ext cx="5" cy="186"/>
                </a:xfrm>
                <a:prstGeom prst="line">
                  <a:avLst/>
                </a:prstGeom>
                <a:noFill/>
                <a:ln w="38100">
                  <a:solidFill>
                    <a:schemeClr val="bg2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357" name="Line 19"/>
                <p:cNvSpPr>
                  <a:spLocks noChangeShapeType="1"/>
                </p:cNvSpPr>
                <p:nvPr/>
              </p:nvSpPr>
              <p:spPr bwMode="auto">
                <a:xfrm flipH="1">
                  <a:off x="3402" y="1336"/>
                  <a:ext cx="5" cy="18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358" name="Line 20"/>
                <p:cNvSpPr>
                  <a:spLocks noChangeShapeType="1"/>
                </p:cNvSpPr>
                <p:nvPr/>
              </p:nvSpPr>
              <p:spPr bwMode="auto">
                <a:xfrm>
                  <a:off x="2660" y="1223"/>
                  <a:ext cx="135" cy="0"/>
                </a:xfrm>
                <a:prstGeom prst="line">
                  <a:avLst/>
                </a:prstGeom>
                <a:noFill/>
                <a:ln w="38100">
                  <a:solidFill>
                    <a:schemeClr val="bg2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359" name="Line 21"/>
                <p:cNvSpPr>
                  <a:spLocks noChangeShapeType="1"/>
                </p:cNvSpPr>
                <p:nvPr/>
              </p:nvSpPr>
              <p:spPr bwMode="auto">
                <a:xfrm>
                  <a:off x="2659" y="1630"/>
                  <a:ext cx="135" cy="0"/>
                </a:xfrm>
                <a:prstGeom prst="line">
                  <a:avLst/>
                </a:prstGeom>
                <a:noFill/>
                <a:ln w="38100">
                  <a:solidFill>
                    <a:schemeClr val="bg2"/>
                  </a:solidFill>
                  <a:round/>
                  <a:headEnd type="triangle" w="med" len="med"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360" name="Line 22"/>
                <p:cNvSpPr>
                  <a:spLocks noChangeShapeType="1"/>
                </p:cNvSpPr>
                <p:nvPr/>
              </p:nvSpPr>
              <p:spPr bwMode="auto">
                <a:xfrm flipV="1">
                  <a:off x="3047" y="1308"/>
                  <a:ext cx="220" cy="22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triangle" w="med" len="med"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361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3256" y="1705"/>
                  <a:ext cx="179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i="1">
                      <a:latin typeface="Monotype Corsiva" pitchFamily="66" charset="0"/>
                    </a:rPr>
                    <a:t>z</a:t>
                  </a:r>
                </a:p>
              </p:txBody>
            </p:sp>
            <p:sp>
              <p:nvSpPr>
                <p:cNvPr id="7362" name="Line 24"/>
                <p:cNvSpPr>
                  <a:spLocks noChangeShapeType="1"/>
                </p:cNvSpPr>
                <p:nvPr/>
              </p:nvSpPr>
              <p:spPr bwMode="auto">
                <a:xfrm flipV="1">
                  <a:off x="2621" y="1321"/>
                  <a:ext cx="226" cy="22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363" name="Freeform 25"/>
                <p:cNvSpPr>
                  <a:spLocks/>
                </p:cNvSpPr>
                <p:nvPr/>
              </p:nvSpPr>
              <p:spPr bwMode="auto">
                <a:xfrm>
                  <a:off x="3511" y="1473"/>
                  <a:ext cx="177" cy="276"/>
                </a:xfrm>
                <a:custGeom>
                  <a:avLst/>
                  <a:gdLst>
                    <a:gd name="T0" fmla="*/ 0 w 177"/>
                    <a:gd name="T1" fmla="*/ 226 h 276"/>
                    <a:gd name="T2" fmla="*/ 107 w 177"/>
                    <a:gd name="T3" fmla="*/ 271 h 276"/>
                    <a:gd name="T4" fmla="*/ 169 w 177"/>
                    <a:gd name="T5" fmla="*/ 198 h 276"/>
                    <a:gd name="T6" fmla="*/ 158 w 177"/>
                    <a:gd name="T7" fmla="*/ 68 h 276"/>
                    <a:gd name="T8" fmla="*/ 62 w 177"/>
                    <a:gd name="T9" fmla="*/ 0 h 276"/>
                    <a:gd name="T10" fmla="*/ 11 w 177"/>
                    <a:gd name="T11" fmla="*/ 68 h 276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77"/>
                    <a:gd name="T19" fmla="*/ 0 h 276"/>
                    <a:gd name="T20" fmla="*/ 177 w 177"/>
                    <a:gd name="T21" fmla="*/ 276 h 27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77" h="276">
                      <a:moveTo>
                        <a:pt x="0" y="226"/>
                      </a:moveTo>
                      <a:cubicBezTo>
                        <a:pt x="39" y="251"/>
                        <a:pt x="79" y="276"/>
                        <a:pt x="107" y="271"/>
                      </a:cubicBezTo>
                      <a:cubicBezTo>
                        <a:pt x="135" y="266"/>
                        <a:pt x="161" y="232"/>
                        <a:pt x="169" y="198"/>
                      </a:cubicBezTo>
                      <a:cubicBezTo>
                        <a:pt x="177" y="164"/>
                        <a:pt x="176" y="101"/>
                        <a:pt x="158" y="68"/>
                      </a:cubicBezTo>
                      <a:cubicBezTo>
                        <a:pt x="140" y="35"/>
                        <a:pt x="86" y="0"/>
                        <a:pt x="62" y="0"/>
                      </a:cubicBezTo>
                      <a:cubicBezTo>
                        <a:pt x="38" y="0"/>
                        <a:pt x="24" y="34"/>
                        <a:pt x="11" y="68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7343" name="Text Box 26"/>
              <p:cNvSpPr txBox="1">
                <a:spLocks noChangeArrowheads="1"/>
              </p:cNvSpPr>
              <p:nvPr/>
            </p:nvSpPr>
            <p:spPr bwMode="auto">
              <a:xfrm>
                <a:off x="2708" y="2415"/>
                <a:ext cx="191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400"/>
                  <a:t>B</a:t>
                </a:r>
              </a:p>
            </p:txBody>
          </p:sp>
        </p:grpSp>
        <p:sp>
          <p:nvSpPr>
            <p:cNvPr id="7341" name="Text Box 27"/>
            <p:cNvSpPr txBox="1">
              <a:spLocks noChangeArrowheads="1"/>
            </p:cNvSpPr>
            <p:nvPr/>
          </p:nvSpPr>
          <p:spPr bwMode="auto">
            <a:xfrm>
              <a:off x="4030" y="3460"/>
              <a:ext cx="18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F</a:t>
              </a:r>
            </a:p>
          </p:txBody>
        </p:sp>
      </p:grpSp>
      <p:grpSp>
        <p:nvGrpSpPr>
          <p:cNvPr id="5" name="Group 28"/>
          <p:cNvGrpSpPr>
            <a:grpSpLocks/>
          </p:cNvGrpSpPr>
          <p:nvPr/>
        </p:nvGrpSpPr>
        <p:grpSpPr bwMode="auto">
          <a:xfrm>
            <a:off x="3186113" y="1284288"/>
            <a:ext cx="2163762" cy="1631950"/>
            <a:chOff x="4030" y="3045"/>
            <a:chExt cx="1363" cy="1028"/>
          </a:xfrm>
        </p:grpSpPr>
        <p:grpSp>
          <p:nvGrpSpPr>
            <p:cNvPr id="7316" name="Group 29"/>
            <p:cNvGrpSpPr>
              <a:grpSpLocks/>
            </p:cNvGrpSpPr>
            <p:nvPr/>
          </p:nvGrpSpPr>
          <p:grpSpPr bwMode="auto">
            <a:xfrm>
              <a:off x="4032" y="3045"/>
              <a:ext cx="1361" cy="1028"/>
              <a:chOff x="2444" y="2015"/>
              <a:chExt cx="1361" cy="1028"/>
            </a:xfrm>
          </p:grpSpPr>
          <p:grpSp>
            <p:nvGrpSpPr>
              <p:cNvPr id="7318" name="Group 30"/>
              <p:cNvGrpSpPr>
                <a:grpSpLocks/>
              </p:cNvGrpSpPr>
              <p:nvPr/>
            </p:nvGrpSpPr>
            <p:grpSpPr bwMode="auto">
              <a:xfrm>
                <a:off x="2444" y="2015"/>
                <a:ext cx="1361" cy="1028"/>
                <a:chOff x="2327" y="908"/>
                <a:chExt cx="1361" cy="1028"/>
              </a:xfrm>
            </p:grpSpPr>
            <p:sp>
              <p:nvSpPr>
                <p:cNvPr id="7320" name="Oval 31"/>
                <p:cNvSpPr>
                  <a:spLocks noChangeArrowheads="1"/>
                </p:cNvSpPr>
                <p:nvPr/>
              </p:nvSpPr>
              <p:spPr bwMode="auto">
                <a:xfrm>
                  <a:off x="2327" y="1113"/>
                  <a:ext cx="321" cy="226"/>
                </a:xfrm>
                <a:prstGeom prst="ellipse">
                  <a:avLst/>
                </a:prstGeom>
                <a:solidFill>
                  <a:srgbClr val="808080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1400">
                      <a:solidFill>
                        <a:schemeClr val="bg1"/>
                      </a:solidFill>
                      <a:sym typeface="Symbol" pitchFamily="18" charset="2"/>
                    </a:rPr>
                    <a:t>1/8</a:t>
                  </a:r>
                </a:p>
              </p:txBody>
            </p:sp>
            <p:sp>
              <p:nvSpPr>
                <p:cNvPr id="7321" name="Oval 32"/>
                <p:cNvSpPr>
                  <a:spLocks noChangeArrowheads="1"/>
                </p:cNvSpPr>
                <p:nvPr/>
              </p:nvSpPr>
              <p:spPr bwMode="auto">
                <a:xfrm>
                  <a:off x="2799" y="1113"/>
                  <a:ext cx="321" cy="226"/>
                </a:xfrm>
                <a:prstGeom prst="ellipse">
                  <a:avLst/>
                </a:prstGeom>
                <a:solidFill>
                  <a:srgbClr val="808080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1400">
                      <a:solidFill>
                        <a:schemeClr val="bg1"/>
                      </a:solidFill>
                      <a:sym typeface="Symbol" pitchFamily="18" charset="2"/>
                    </a:rPr>
                    <a:t>2/7</a:t>
                  </a:r>
                </a:p>
              </p:txBody>
            </p:sp>
            <p:sp>
              <p:nvSpPr>
                <p:cNvPr id="7322" name="Oval 33"/>
                <p:cNvSpPr>
                  <a:spLocks noChangeArrowheads="1"/>
                </p:cNvSpPr>
                <p:nvPr/>
              </p:nvSpPr>
              <p:spPr bwMode="auto">
                <a:xfrm>
                  <a:off x="3235" y="1113"/>
                  <a:ext cx="321" cy="226"/>
                </a:xfrm>
                <a:prstGeom prst="ellipse">
                  <a:avLst/>
                </a:prstGeom>
                <a:solidFill>
                  <a:srgbClr val="EAEAEA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1400">
                      <a:sym typeface="Symbol" pitchFamily="18" charset="2"/>
                    </a:rPr>
                    <a:t>9/ </a:t>
                  </a:r>
                </a:p>
              </p:txBody>
            </p:sp>
            <p:sp>
              <p:nvSpPr>
                <p:cNvPr id="7323" name="Oval 34"/>
                <p:cNvSpPr>
                  <a:spLocks noChangeArrowheads="1"/>
                </p:cNvSpPr>
                <p:nvPr/>
              </p:nvSpPr>
              <p:spPr bwMode="auto">
                <a:xfrm>
                  <a:off x="2327" y="1509"/>
                  <a:ext cx="321" cy="226"/>
                </a:xfrm>
                <a:prstGeom prst="ellipse">
                  <a:avLst/>
                </a:prstGeom>
                <a:solidFill>
                  <a:srgbClr val="808080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1400">
                      <a:solidFill>
                        <a:schemeClr val="bg1"/>
                      </a:solidFill>
                      <a:sym typeface="Symbol" pitchFamily="18" charset="2"/>
                    </a:rPr>
                    <a:t>4/5</a:t>
                  </a:r>
                </a:p>
              </p:txBody>
            </p:sp>
            <p:sp>
              <p:nvSpPr>
                <p:cNvPr id="7324" name="Oval 35"/>
                <p:cNvSpPr>
                  <a:spLocks noChangeArrowheads="1"/>
                </p:cNvSpPr>
                <p:nvPr/>
              </p:nvSpPr>
              <p:spPr bwMode="auto">
                <a:xfrm>
                  <a:off x="2799" y="1509"/>
                  <a:ext cx="321" cy="226"/>
                </a:xfrm>
                <a:prstGeom prst="ellipse">
                  <a:avLst/>
                </a:prstGeom>
                <a:solidFill>
                  <a:srgbClr val="808080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1400">
                      <a:solidFill>
                        <a:schemeClr val="bg1"/>
                      </a:solidFill>
                      <a:sym typeface="Symbol" pitchFamily="18" charset="2"/>
                    </a:rPr>
                    <a:t>3/6</a:t>
                  </a:r>
                </a:p>
              </p:txBody>
            </p:sp>
            <p:sp>
              <p:nvSpPr>
                <p:cNvPr id="7325" name="Oval 36"/>
                <p:cNvSpPr>
                  <a:spLocks noChangeArrowheads="1"/>
                </p:cNvSpPr>
                <p:nvPr/>
              </p:nvSpPr>
              <p:spPr bwMode="auto">
                <a:xfrm>
                  <a:off x="3235" y="1509"/>
                  <a:ext cx="321" cy="226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en-US">
                    <a:sym typeface="Symbol" pitchFamily="18" charset="2"/>
                  </a:endParaRPr>
                </a:p>
              </p:txBody>
            </p:sp>
            <p:sp>
              <p:nvSpPr>
                <p:cNvPr id="7326" name="Text Box 37"/>
                <p:cNvSpPr txBox="1">
                  <a:spLocks noChangeArrowheads="1"/>
                </p:cNvSpPr>
                <p:nvPr/>
              </p:nvSpPr>
              <p:spPr bwMode="auto">
                <a:xfrm>
                  <a:off x="2352" y="908"/>
                  <a:ext cx="182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i="1">
                      <a:latin typeface="Monotype Corsiva" pitchFamily="66" charset="0"/>
                    </a:rPr>
                    <a:t>u</a:t>
                  </a:r>
                </a:p>
              </p:txBody>
            </p:sp>
            <p:sp>
              <p:nvSpPr>
                <p:cNvPr id="7327" name="Text Box 38"/>
                <p:cNvSpPr txBox="1">
                  <a:spLocks noChangeArrowheads="1"/>
                </p:cNvSpPr>
                <p:nvPr/>
              </p:nvSpPr>
              <p:spPr bwMode="auto">
                <a:xfrm>
                  <a:off x="2836" y="915"/>
                  <a:ext cx="179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i="1">
                      <a:latin typeface="Monotype Corsiva" pitchFamily="66" charset="0"/>
                    </a:rPr>
                    <a:t>v</a:t>
                  </a:r>
                </a:p>
              </p:txBody>
            </p:sp>
            <p:sp>
              <p:nvSpPr>
                <p:cNvPr id="7328" name="Text Box 39"/>
                <p:cNvSpPr txBox="1">
                  <a:spLocks noChangeArrowheads="1"/>
                </p:cNvSpPr>
                <p:nvPr/>
              </p:nvSpPr>
              <p:spPr bwMode="auto">
                <a:xfrm>
                  <a:off x="3245" y="915"/>
                  <a:ext cx="214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i="1">
                      <a:latin typeface="Monotype Corsiva" pitchFamily="66" charset="0"/>
                    </a:rPr>
                    <a:t>w</a:t>
                  </a:r>
                </a:p>
              </p:txBody>
            </p:sp>
            <p:sp>
              <p:nvSpPr>
                <p:cNvPr id="7329" name="Text Box 40"/>
                <p:cNvSpPr txBox="1">
                  <a:spLocks noChangeArrowheads="1"/>
                </p:cNvSpPr>
                <p:nvPr/>
              </p:nvSpPr>
              <p:spPr bwMode="auto">
                <a:xfrm>
                  <a:off x="2338" y="1705"/>
                  <a:ext cx="176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i="1">
                      <a:latin typeface="Monotype Corsiva" pitchFamily="66" charset="0"/>
                    </a:rPr>
                    <a:t>x</a:t>
                  </a:r>
                </a:p>
              </p:txBody>
            </p:sp>
            <p:sp>
              <p:nvSpPr>
                <p:cNvPr id="7330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2817" y="1705"/>
                  <a:ext cx="174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i="1">
                      <a:latin typeface="Monotype Corsiva" pitchFamily="66" charset="0"/>
                    </a:rPr>
                    <a:t>y</a:t>
                  </a:r>
                </a:p>
              </p:txBody>
            </p:sp>
            <p:sp>
              <p:nvSpPr>
                <p:cNvPr id="7331" name="Line 42"/>
                <p:cNvSpPr>
                  <a:spLocks noChangeShapeType="1"/>
                </p:cNvSpPr>
                <p:nvPr/>
              </p:nvSpPr>
              <p:spPr bwMode="auto">
                <a:xfrm flipH="1">
                  <a:off x="2477" y="1336"/>
                  <a:ext cx="5" cy="18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332" name="Line 43"/>
                <p:cNvSpPr>
                  <a:spLocks noChangeShapeType="1"/>
                </p:cNvSpPr>
                <p:nvPr/>
              </p:nvSpPr>
              <p:spPr bwMode="auto">
                <a:xfrm flipH="1">
                  <a:off x="2952" y="1341"/>
                  <a:ext cx="5" cy="186"/>
                </a:xfrm>
                <a:prstGeom prst="line">
                  <a:avLst/>
                </a:prstGeom>
                <a:noFill/>
                <a:ln w="38100">
                  <a:solidFill>
                    <a:schemeClr val="bg2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333" name="Line 44"/>
                <p:cNvSpPr>
                  <a:spLocks noChangeShapeType="1"/>
                </p:cNvSpPr>
                <p:nvPr/>
              </p:nvSpPr>
              <p:spPr bwMode="auto">
                <a:xfrm flipH="1">
                  <a:off x="3402" y="1336"/>
                  <a:ext cx="5" cy="18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334" name="Line 45"/>
                <p:cNvSpPr>
                  <a:spLocks noChangeShapeType="1"/>
                </p:cNvSpPr>
                <p:nvPr/>
              </p:nvSpPr>
              <p:spPr bwMode="auto">
                <a:xfrm>
                  <a:off x="2660" y="1223"/>
                  <a:ext cx="135" cy="0"/>
                </a:xfrm>
                <a:prstGeom prst="line">
                  <a:avLst/>
                </a:prstGeom>
                <a:noFill/>
                <a:ln w="38100">
                  <a:solidFill>
                    <a:schemeClr val="bg2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335" name="Line 46"/>
                <p:cNvSpPr>
                  <a:spLocks noChangeShapeType="1"/>
                </p:cNvSpPr>
                <p:nvPr/>
              </p:nvSpPr>
              <p:spPr bwMode="auto">
                <a:xfrm>
                  <a:off x="2659" y="1630"/>
                  <a:ext cx="135" cy="0"/>
                </a:xfrm>
                <a:prstGeom prst="line">
                  <a:avLst/>
                </a:prstGeom>
                <a:noFill/>
                <a:ln w="38100">
                  <a:solidFill>
                    <a:schemeClr val="bg2"/>
                  </a:solidFill>
                  <a:round/>
                  <a:headEnd type="triangle" w="med" len="med"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336" name="Line 47"/>
                <p:cNvSpPr>
                  <a:spLocks noChangeShapeType="1"/>
                </p:cNvSpPr>
                <p:nvPr/>
              </p:nvSpPr>
              <p:spPr bwMode="auto">
                <a:xfrm flipV="1">
                  <a:off x="3047" y="1308"/>
                  <a:ext cx="220" cy="22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triangle" w="med" len="med"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337" name="Text Box 48"/>
                <p:cNvSpPr txBox="1">
                  <a:spLocks noChangeArrowheads="1"/>
                </p:cNvSpPr>
                <p:nvPr/>
              </p:nvSpPr>
              <p:spPr bwMode="auto">
                <a:xfrm>
                  <a:off x="3256" y="1705"/>
                  <a:ext cx="179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i="1">
                      <a:latin typeface="Monotype Corsiva" pitchFamily="66" charset="0"/>
                    </a:rPr>
                    <a:t>z</a:t>
                  </a:r>
                </a:p>
              </p:txBody>
            </p:sp>
            <p:sp>
              <p:nvSpPr>
                <p:cNvPr id="7338" name="Line 49"/>
                <p:cNvSpPr>
                  <a:spLocks noChangeShapeType="1"/>
                </p:cNvSpPr>
                <p:nvPr/>
              </p:nvSpPr>
              <p:spPr bwMode="auto">
                <a:xfrm flipV="1">
                  <a:off x="2621" y="1321"/>
                  <a:ext cx="226" cy="22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339" name="Freeform 50"/>
                <p:cNvSpPr>
                  <a:spLocks/>
                </p:cNvSpPr>
                <p:nvPr/>
              </p:nvSpPr>
              <p:spPr bwMode="auto">
                <a:xfrm>
                  <a:off x="3511" y="1473"/>
                  <a:ext cx="177" cy="276"/>
                </a:xfrm>
                <a:custGeom>
                  <a:avLst/>
                  <a:gdLst>
                    <a:gd name="T0" fmla="*/ 0 w 177"/>
                    <a:gd name="T1" fmla="*/ 226 h 276"/>
                    <a:gd name="T2" fmla="*/ 107 w 177"/>
                    <a:gd name="T3" fmla="*/ 271 h 276"/>
                    <a:gd name="T4" fmla="*/ 169 w 177"/>
                    <a:gd name="T5" fmla="*/ 198 h 276"/>
                    <a:gd name="T6" fmla="*/ 158 w 177"/>
                    <a:gd name="T7" fmla="*/ 68 h 276"/>
                    <a:gd name="T8" fmla="*/ 62 w 177"/>
                    <a:gd name="T9" fmla="*/ 0 h 276"/>
                    <a:gd name="T10" fmla="*/ 11 w 177"/>
                    <a:gd name="T11" fmla="*/ 68 h 276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77"/>
                    <a:gd name="T19" fmla="*/ 0 h 276"/>
                    <a:gd name="T20" fmla="*/ 177 w 177"/>
                    <a:gd name="T21" fmla="*/ 276 h 27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77" h="276">
                      <a:moveTo>
                        <a:pt x="0" y="226"/>
                      </a:moveTo>
                      <a:cubicBezTo>
                        <a:pt x="39" y="251"/>
                        <a:pt x="79" y="276"/>
                        <a:pt x="107" y="271"/>
                      </a:cubicBezTo>
                      <a:cubicBezTo>
                        <a:pt x="135" y="266"/>
                        <a:pt x="161" y="232"/>
                        <a:pt x="169" y="198"/>
                      </a:cubicBezTo>
                      <a:cubicBezTo>
                        <a:pt x="177" y="164"/>
                        <a:pt x="176" y="101"/>
                        <a:pt x="158" y="68"/>
                      </a:cubicBezTo>
                      <a:cubicBezTo>
                        <a:pt x="140" y="35"/>
                        <a:pt x="86" y="0"/>
                        <a:pt x="62" y="0"/>
                      </a:cubicBezTo>
                      <a:cubicBezTo>
                        <a:pt x="38" y="0"/>
                        <a:pt x="24" y="34"/>
                        <a:pt x="11" y="68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7319" name="Text Box 51"/>
              <p:cNvSpPr txBox="1">
                <a:spLocks noChangeArrowheads="1"/>
              </p:cNvSpPr>
              <p:nvPr/>
            </p:nvSpPr>
            <p:spPr bwMode="auto">
              <a:xfrm>
                <a:off x="2708" y="2415"/>
                <a:ext cx="191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400"/>
                  <a:t>B</a:t>
                </a:r>
              </a:p>
            </p:txBody>
          </p:sp>
        </p:grpSp>
        <p:sp>
          <p:nvSpPr>
            <p:cNvPr id="7317" name="Text Box 52"/>
            <p:cNvSpPr txBox="1">
              <a:spLocks noChangeArrowheads="1"/>
            </p:cNvSpPr>
            <p:nvPr/>
          </p:nvSpPr>
          <p:spPr bwMode="auto">
            <a:xfrm>
              <a:off x="4030" y="3460"/>
              <a:ext cx="18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F</a:t>
              </a:r>
            </a:p>
          </p:txBody>
        </p:sp>
      </p:grpSp>
      <p:grpSp>
        <p:nvGrpSpPr>
          <p:cNvPr id="8" name="Group 53"/>
          <p:cNvGrpSpPr>
            <a:grpSpLocks/>
          </p:cNvGrpSpPr>
          <p:nvPr/>
        </p:nvGrpSpPr>
        <p:grpSpPr bwMode="auto">
          <a:xfrm>
            <a:off x="6015038" y="1284288"/>
            <a:ext cx="2163762" cy="1631950"/>
            <a:chOff x="3789" y="883"/>
            <a:chExt cx="1363" cy="1028"/>
          </a:xfrm>
        </p:grpSpPr>
        <p:grpSp>
          <p:nvGrpSpPr>
            <p:cNvPr id="7290" name="Group 54"/>
            <p:cNvGrpSpPr>
              <a:grpSpLocks/>
            </p:cNvGrpSpPr>
            <p:nvPr/>
          </p:nvGrpSpPr>
          <p:grpSpPr bwMode="auto">
            <a:xfrm>
              <a:off x="3789" y="883"/>
              <a:ext cx="1363" cy="1028"/>
              <a:chOff x="4030" y="3045"/>
              <a:chExt cx="1363" cy="1028"/>
            </a:xfrm>
          </p:grpSpPr>
          <p:grpSp>
            <p:nvGrpSpPr>
              <p:cNvPr id="7292" name="Group 55"/>
              <p:cNvGrpSpPr>
                <a:grpSpLocks/>
              </p:cNvGrpSpPr>
              <p:nvPr/>
            </p:nvGrpSpPr>
            <p:grpSpPr bwMode="auto">
              <a:xfrm>
                <a:off x="4032" y="3045"/>
                <a:ext cx="1361" cy="1028"/>
                <a:chOff x="2444" y="2015"/>
                <a:chExt cx="1361" cy="1028"/>
              </a:xfrm>
            </p:grpSpPr>
            <p:grpSp>
              <p:nvGrpSpPr>
                <p:cNvPr id="7294" name="Group 56"/>
                <p:cNvGrpSpPr>
                  <a:grpSpLocks/>
                </p:cNvGrpSpPr>
                <p:nvPr/>
              </p:nvGrpSpPr>
              <p:grpSpPr bwMode="auto">
                <a:xfrm>
                  <a:off x="2444" y="2015"/>
                  <a:ext cx="1361" cy="1028"/>
                  <a:chOff x="2327" y="908"/>
                  <a:chExt cx="1361" cy="1028"/>
                </a:xfrm>
              </p:grpSpPr>
              <p:sp>
                <p:nvSpPr>
                  <p:cNvPr id="7296" name="Oval 57"/>
                  <p:cNvSpPr>
                    <a:spLocks noChangeArrowheads="1"/>
                  </p:cNvSpPr>
                  <p:nvPr/>
                </p:nvSpPr>
                <p:spPr bwMode="auto">
                  <a:xfrm>
                    <a:off x="2327" y="1113"/>
                    <a:ext cx="321" cy="226"/>
                  </a:xfrm>
                  <a:prstGeom prst="ellipse">
                    <a:avLst/>
                  </a:prstGeom>
                  <a:solidFill>
                    <a:srgbClr val="808080"/>
                  </a:solidFill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sz="1400">
                        <a:solidFill>
                          <a:schemeClr val="bg1"/>
                        </a:solidFill>
                        <a:sym typeface="Symbol" pitchFamily="18" charset="2"/>
                      </a:rPr>
                      <a:t>1/8</a:t>
                    </a:r>
                  </a:p>
                </p:txBody>
              </p:sp>
              <p:sp>
                <p:nvSpPr>
                  <p:cNvPr id="7297" name="Oval 58"/>
                  <p:cNvSpPr>
                    <a:spLocks noChangeArrowheads="1"/>
                  </p:cNvSpPr>
                  <p:nvPr/>
                </p:nvSpPr>
                <p:spPr bwMode="auto">
                  <a:xfrm>
                    <a:off x="2799" y="1113"/>
                    <a:ext cx="321" cy="226"/>
                  </a:xfrm>
                  <a:prstGeom prst="ellipse">
                    <a:avLst/>
                  </a:prstGeom>
                  <a:solidFill>
                    <a:srgbClr val="808080"/>
                  </a:solidFill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sz="1400">
                        <a:solidFill>
                          <a:schemeClr val="bg1"/>
                        </a:solidFill>
                        <a:sym typeface="Symbol" pitchFamily="18" charset="2"/>
                      </a:rPr>
                      <a:t>2/7</a:t>
                    </a:r>
                  </a:p>
                </p:txBody>
              </p:sp>
              <p:sp>
                <p:nvSpPr>
                  <p:cNvPr id="7298" name="Oval 59"/>
                  <p:cNvSpPr>
                    <a:spLocks noChangeArrowheads="1"/>
                  </p:cNvSpPr>
                  <p:nvPr/>
                </p:nvSpPr>
                <p:spPr bwMode="auto">
                  <a:xfrm>
                    <a:off x="3235" y="1113"/>
                    <a:ext cx="321" cy="226"/>
                  </a:xfrm>
                  <a:prstGeom prst="ellipse">
                    <a:avLst/>
                  </a:prstGeom>
                  <a:solidFill>
                    <a:srgbClr val="EAEAEA"/>
                  </a:solidFill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sz="1400">
                        <a:sym typeface="Symbol" pitchFamily="18" charset="2"/>
                      </a:rPr>
                      <a:t>9/ </a:t>
                    </a:r>
                  </a:p>
                </p:txBody>
              </p:sp>
              <p:sp>
                <p:nvSpPr>
                  <p:cNvPr id="7299" name="Oval 60"/>
                  <p:cNvSpPr>
                    <a:spLocks noChangeArrowheads="1"/>
                  </p:cNvSpPr>
                  <p:nvPr/>
                </p:nvSpPr>
                <p:spPr bwMode="auto">
                  <a:xfrm>
                    <a:off x="2327" y="1509"/>
                    <a:ext cx="321" cy="226"/>
                  </a:xfrm>
                  <a:prstGeom prst="ellipse">
                    <a:avLst/>
                  </a:prstGeom>
                  <a:solidFill>
                    <a:srgbClr val="808080"/>
                  </a:solidFill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sz="1400">
                        <a:solidFill>
                          <a:schemeClr val="bg1"/>
                        </a:solidFill>
                        <a:sym typeface="Symbol" pitchFamily="18" charset="2"/>
                      </a:rPr>
                      <a:t>4/5</a:t>
                    </a:r>
                  </a:p>
                </p:txBody>
              </p:sp>
              <p:sp>
                <p:nvSpPr>
                  <p:cNvPr id="7300" name="Oval 61"/>
                  <p:cNvSpPr>
                    <a:spLocks noChangeArrowheads="1"/>
                  </p:cNvSpPr>
                  <p:nvPr/>
                </p:nvSpPr>
                <p:spPr bwMode="auto">
                  <a:xfrm>
                    <a:off x="2799" y="1509"/>
                    <a:ext cx="321" cy="226"/>
                  </a:xfrm>
                  <a:prstGeom prst="ellipse">
                    <a:avLst/>
                  </a:prstGeom>
                  <a:solidFill>
                    <a:srgbClr val="808080"/>
                  </a:solidFill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sz="1400">
                        <a:solidFill>
                          <a:schemeClr val="bg1"/>
                        </a:solidFill>
                        <a:sym typeface="Symbol" pitchFamily="18" charset="2"/>
                      </a:rPr>
                      <a:t>3/6</a:t>
                    </a:r>
                  </a:p>
                </p:txBody>
              </p:sp>
              <p:sp>
                <p:nvSpPr>
                  <p:cNvPr id="7301" name="Oval 62"/>
                  <p:cNvSpPr>
                    <a:spLocks noChangeArrowheads="1"/>
                  </p:cNvSpPr>
                  <p:nvPr/>
                </p:nvSpPr>
                <p:spPr bwMode="auto">
                  <a:xfrm>
                    <a:off x="3235" y="1509"/>
                    <a:ext cx="321" cy="226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endParaRPr lang="en-US">
                      <a:sym typeface="Symbol" pitchFamily="18" charset="2"/>
                    </a:endParaRPr>
                  </a:p>
                </p:txBody>
              </p:sp>
              <p:sp>
                <p:nvSpPr>
                  <p:cNvPr id="7302" name="Text Box 6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352" y="908"/>
                    <a:ext cx="182" cy="23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i="1">
                        <a:latin typeface="Monotype Corsiva" pitchFamily="66" charset="0"/>
                      </a:rPr>
                      <a:t>u</a:t>
                    </a:r>
                  </a:p>
                </p:txBody>
              </p:sp>
              <p:sp>
                <p:nvSpPr>
                  <p:cNvPr id="7303" name="Text Box 6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836" y="915"/>
                    <a:ext cx="179" cy="23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i="1">
                        <a:latin typeface="Monotype Corsiva" pitchFamily="66" charset="0"/>
                      </a:rPr>
                      <a:t>v</a:t>
                    </a:r>
                  </a:p>
                </p:txBody>
              </p:sp>
              <p:sp>
                <p:nvSpPr>
                  <p:cNvPr id="7304" name="Text Box 6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245" y="915"/>
                    <a:ext cx="214" cy="23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i="1">
                        <a:latin typeface="Monotype Corsiva" pitchFamily="66" charset="0"/>
                      </a:rPr>
                      <a:t>w</a:t>
                    </a:r>
                  </a:p>
                </p:txBody>
              </p:sp>
              <p:sp>
                <p:nvSpPr>
                  <p:cNvPr id="7305" name="Text Box 6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338" y="1705"/>
                    <a:ext cx="176" cy="23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i="1">
                        <a:latin typeface="Monotype Corsiva" pitchFamily="66" charset="0"/>
                      </a:rPr>
                      <a:t>x</a:t>
                    </a:r>
                  </a:p>
                </p:txBody>
              </p:sp>
              <p:sp>
                <p:nvSpPr>
                  <p:cNvPr id="7306" name="Text Box 6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817" y="1705"/>
                    <a:ext cx="174" cy="23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i="1">
                        <a:latin typeface="Monotype Corsiva" pitchFamily="66" charset="0"/>
                      </a:rPr>
                      <a:t>y</a:t>
                    </a:r>
                  </a:p>
                </p:txBody>
              </p:sp>
              <p:sp>
                <p:nvSpPr>
                  <p:cNvPr id="7307" name="Line 68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477" y="1336"/>
                    <a:ext cx="5" cy="18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prstDash val="dash"/>
                    <a:round/>
                    <a:headEnd/>
                    <a:tailEnd type="triangl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308" name="Line 6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952" y="1341"/>
                    <a:ext cx="5" cy="186"/>
                  </a:xfrm>
                  <a:prstGeom prst="line">
                    <a:avLst/>
                  </a:prstGeom>
                  <a:noFill/>
                  <a:ln w="38100">
                    <a:solidFill>
                      <a:schemeClr val="bg2"/>
                    </a:solidFill>
                    <a:round/>
                    <a:headEnd/>
                    <a:tailEnd type="triangl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309" name="Line 70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402" y="1336"/>
                    <a:ext cx="5" cy="18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310" name="Line 71"/>
                  <p:cNvSpPr>
                    <a:spLocks noChangeShapeType="1"/>
                  </p:cNvSpPr>
                  <p:nvPr/>
                </p:nvSpPr>
                <p:spPr bwMode="auto">
                  <a:xfrm>
                    <a:off x="2660" y="1223"/>
                    <a:ext cx="135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bg2"/>
                    </a:solidFill>
                    <a:round/>
                    <a:headEnd/>
                    <a:tailEnd type="triangl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311" name="Line 72"/>
                  <p:cNvSpPr>
                    <a:spLocks noChangeShapeType="1"/>
                  </p:cNvSpPr>
                  <p:nvPr/>
                </p:nvSpPr>
                <p:spPr bwMode="auto">
                  <a:xfrm>
                    <a:off x="2659" y="1630"/>
                    <a:ext cx="135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bg2"/>
                    </a:solidFill>
                    <a:round/>
                    <a:headEnd type="triangle" w="med" len="med"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312" name="Line 7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047" y="1308"/>
                    <a:ext cx="220" cy="225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prstDash val="dash"/>
                    <a:round/>
                    <a:headEnd type="triangle" w="med" len="med"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313" name="Text Box 7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256" y="1705"/>
                    <a:ext cx="179" cy="23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i="1">
                        <a:latin typeface="Monotype Corsiva" pitchFamily="66" charset="0"/>
                      </a:rPr>
                      <a:t>z</a:t>
                    </a:r>
                  </a:p>
                </p:txBody>
              </p:sp>
              <p:sp>
                <p:nvSpPr>
                  <p:cNvPr id="7314" name="Line 7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621" y="1321"/>
                    <a:ext cx="226" cy="22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prstDash val="dash"/>
                    <a:round/>
                    <a:headEnd/>
                    <a:tailEnd type="triangl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315" name="Freeform 76"/>
                  <p:cNvSpPr>
                    <a:spLocks/>
                  </p:cNvSpPr>
                  <p:nvPr/>
                </p:nvSpPr>
                <p:spPr bwMode="auto">
                  <a:xfrm>
                    <a:off x="3511" y="1473"/>
                    <a:ext cx="177" cy="276"/>
                  </a:xfrm>
                  <a:custGeom>
                    <a:avLst/>
                    <a:gdLst>
                      <a:gd name="T0" fmla="*/ 0 w 177"/>
                      <a:gd name="T1" fmla="*/ 226 h 276"/>
                      <a:gd name="T2" fmla="*/ 107 w 177"/>
                      <a:gd name="T3" fmla="*/ 271 h 276"/>
                      <a:gd name="T4" fmla="*/ 169 w 177"/>
                      <a:gd name="T5" fmla="*/ 198 h 276"/>
                      <a:gd name="T6" fmla="*/ 158 w 177"/>
                      <a:gd name="T7" fmla="*/ 68 h 276"/>
                      <a:gd name="T8" fmla="*/ 62 w 177"/>
                      <a:gd name="T9" fmla="*/ 0 h 276"/>
                      <a:gd name="T10" fmla="*/ 11 w 177"/>
                      <a:gd name="T11" fmla="*/ 68 h 276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177"/>
                      <a:gd name="T19" fmla="*/ 0 h 276"/>
                      <a:gd name="T20" fmla="*/ 177 w 177"/>
                      <a:gd name="T21" fmla="*/ 276 h 27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177" h="276">
                        <a:moveTo>
                          <a:pt x="0" y="226"/>
                        </a:moveTo>
                        <a:cubicBezTo>
                          <a:pt x="39" y="251"/>
                          <a:pt x="79" y="276"/>
                          <a:pt x="107" y="271"/>
                        </a:cubicBezTo>
                        <a:cubicBezTo>
                          <a:pt x="135" y="266"/>
                          <a:pt x="161" y="232"/>
                          <a:pt x="169" y="198"/>
                        </a:cubicBezTo>
                        <a:cubicBezTo>
                          <a:pt x="177" y="164"/>
                          <a:pt x="176" y="101"/>
                          <a:pt x="158" y="68"/>
                        </a:cubicBezTo>
                        <a:cubicBezTo>
                          <a:pt x="140" y="35"/>
                          <a:pt x="86" y="0"/>
                          <a:pt x="62" y="0"/>
                        </a:cubicBezTo>
                        <a:cubicBezTo>
                          <a:pt x="38" y="0"/>
                          <a:pt x="24" y="34"/>
                          <a:pt x="11" y="68"/>
                        </a:cubicBezTo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7295" name="Text Box 77"/>
                <p:cNvSpPr txBox="1">
                  <a:spLocks noChangeArrowheads="1"/>
                </p:cNvSpPr>
                <p:nvPr/>
              </p:nvSpPr>
              <p:spPr bwMode="auto">
                <a:xfrm>
                  <a:off x="2708" y="2415"/>
                  <a:ext cx="191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1400"/>
                    <a:t>B</a:t>
                  </a:r>
                </a:p>
              </p:txBody>
            </p:sp>
          </p:grpSp>
          <p:sp>
            <p:nvSpPr>
              <p:cNvPr id="7293" name="Text Box 78"/>
              <p:cNvSpPr txBox="1">
                <a:spLocks noChangeArrowheads="1"/>
              </p:cNvSpPr>
              <p:nvPr/>
            </p:nvSpPr>
            <p:spPr bwMode="auto">
              <a:xfrm>
                <a:off x="4030" y="3460"/>
                <a:ext cx="184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400"/>
                  <a:t>F</a:t>
                </a:r>
              </a:p>
            </p:txBody>
          </p:sp>
        </p:grpSp>
        <p:sp>
          <p:nvSpPr>
            <p:cNvPr id="7291" name="Text Box 79"/>
            <p:cNvSpPr txBox="1">
              <a:spLocks noChangeArrowheads="1"/>
            </p:cNvSpPr>
            <p:nvPr/>
          </p:nvSpPr>
          <p:spPr bwMode="auto">
            <a:xfrm>
              <a:off x="4536" y="1202"/>
              <a:ext cx="19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C</a:t>
              </a:r>
            </a:p>
          </p:txBody>
        </p:sp>
      </p:grpSp>
      <p:grpSp>
        <p:nvGrpSpPr>
          <p:cNvPr id="12" name="Group 80"/>
          <p:cNvGrpSpPr>
            <a:grpSpLocks/>
          </p:cNvGrpSpPr>
          <p:nvPr/>
        </p:nvGrpSpPr>
        <p:grpSpPr bwMode="auto">
          <a:xfrm>
            <a:off x="358775" y="3060700"/>
            <a:ext cx="2163763" cy="1631950"/>
            <a:chOff x="3789" y="883"/>
            <a:chExt cx="1363" cy="1028"/>
          </a:xfrm>
        </p:grpSpPr>
        <p:grpSp>
          <p:nvGrpSpPr>
            <p:cNvPr id="7264" name="Group 81"/>
            <p:cNvGrpSpPr>
              <a:grpSpLocks/>
            </p:cNvGrpSpPr>
            <p:nvPr/>
          </p:nvGrpSpPr>
          <p:grpSpPr bwMode="auto">
            <a:xfrm>
              <a:off x="3789" y="883"/>
              <a:ext cx="1363" cy="1028"/>
              <a:chOff x="4030" y="3045"/>
              <a:chExt cx="1363" cy="1028"/>
            </a:xfrm>
          </p:grpSpPr>
          <p:grpSp>
            <p:nvGrpSpPr>
              <p:cNvPr id="7266" name="Group 82"/>
              <p:cNvGrpSpPr>
                <a:grpSpLocks/>
              </p:cNvGrpSpPr>
              <p:nvPr/>
            </p:nvGrpSpPr>
            <p:grpSpPr bwMode="auto">
              <a:xfrm>
                <a:off x="4032" y="3045"/>
                <a:ext cx="1361" cy="1028"/>
                <a:chOff x="2444" y="2015"/>
                <a:chExt cx="1361" cy="1028"/>
              </a:xfrm>
            </p:grpSpPr>
            <p:grpSp>
              <p:nvGrpSpPr>
                <p:cNvPr id="7268" name="Group 83"/>
                <p:cNvGrpSpPr>
                  <a:grpSpLocks/>
                </p:cNvGrpSpPr>
                <p:nvPr/>
              </p:nvGrpSpPr>
              <p:grpSpPr bwMode="auto">
                <a:xfrm>
                  <a:off x="2444" y="2015"/>
                  <a:ext cx="1361" cy="1028"/>
                  <a:chOff x="2327" y="908"/>
                  <a:chExt cx="1361" cy="1028"/>
                </a:xfrm>
              </p:grpSpPr>
              <p:sp>
                <p:nvSpPr>
                  <p:cNvPr id="7270" name="Oval 84"/>
                  <p:cNvSpPr>
                    <a:spLocks noChangeArrowheads="1"/>
                  </p:cNvSpPr>
                  <p:nvPr/>
                </p:nvSpPr>
                <p:spPr bwMode="auto">
                  <a:xfrm>
                    <a:off x="2327" y="1113"/>
                    <a:ext cx="321" cy="226"/>
                  </a:xfrm>
                  <a:prstGeom prst="ellipse">
                    <a:avLst/>
                  </a:prstGeom>
                  <a:solidFill>
                    <a:srgbClr val="808080"/>
                  </a:solidFill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sz="1400">
                        <a:solidFill>
                          <a:schemeClr val="bg1"/>
                        </a:solidFill>
                        <a:sym typeface="Symbol" pitchFamily="18" charset="2"/>
                      </a:rPr>
                      <a:t>1/8</a:t>
                    </a:r>
                  </a:p>
                </p:txBody>
              </p:sp>
              <p:sp>
                <p:nvSpPr>
                  <p:cNvPr id="7271" name="Oval 85"/>
                  <p:cNvSpPr>
                    <a:spLocks noChangeArrowheads="1"/>
                  </p:cNvSpPr>
                  <p:nvPr/>
                </p:nvSpPr>
                <p:spPr bwMode="auto">
                  <a:xfrm>
                    <a:off x="2799" y="1113"/>
                    <a:ext cx="321" cy="226"/>
                  </a:xfrm>
                  <a:prstGeom prst="ellipse">
                    <a:avLst/>
                  </a:prstGeom>
                  <a:solidFill>
                    <a:srgbClr val="808080"/>
                  </a:solidFill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sz="1400">
                        <a:solidFill>
                          <a:schemeClr val="bg1"/>
                        </a:solidFill>
                        <a:sym typeface="Symbol" pitchFamily="18" charset="2"/>
                      </a:rPr>
                      <a:t>2/7</a:t>
                    </a:r>
                  </a:p>
                </p:txBody>
              </p:sp>
              <p:sp>
                <p:nvSpPr>
                  <p:cNvPr id="7272" name="Oval 86"/>
                  <p:cNvSpPr>
                    <a:spLocks noChangeArrowheads="1"/>
                  </p:cNvSpPr>
                  <p:nvPr/>
                </p:nvSpPr>
                <p:spPr bwMode="auto">
                  <a:xfrm>
                    <a:off x="3235" y="1113"/>
                    <a:ext cx="321" cy="226"/>
                  </a:xfrm>
                  <a:prstGeom prst="ellipse">
                    <a:avLst/>
                  </a:prstGeom>
                  <a:solidFill>
                    <a:srgbClr val="EAEAEA"/>
                  </a:solidFill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sz="1400">
                        <a:sym typeface="Symbol" pitchFamily="18" charset="2"/>
                      </a:rPr>
                      <a:t>9/ </a:t>
                    </a:r>
                  </a:p>
                </p:txBody>
              </p:sp>
              <p:sp>
                <p:nvSpPr>
                  <p:cNvPr id="7273" name="Oval 87"/>
                  <p:cNvSpPr>
                    <a:spLocks noChangeArrowheads="1"/>
                  </p:cNvSpPr>
                  <p:nvPr/>
                </p:nvSpPr>
                <p:spPr bwMode="auto">
                  <a:xfrm>
                    <a:off x="2327" y="1509"/>
                    <a:ext cx="321" cy="226"/>
                  </a:xfrm>
                  <a:prstGeom prst="ellipse">
                    <a:avLst/>
                  </a:prstGeom>
                  <a:solidFill>
                    <a:srgbClr val="808080"/>
                  </a:solidFill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sz="1400">
                        <a:solidFill>
                          <a:schemeClr val="bg1"/>
                        </a:solidFill>
                        <a:sym typeface="Symbol" pitchFamily="18" charset="2"/>
                      </a:rPr>
                      <a:t>4/5</a:t>
                    </a:r>
                  </a:p>
                </p:txBody>
              </p:sp>
              <p:sp>
                <p:nvSpPr>
                  <p:cNvPr id="7274" name="Oval 88"/>
                  <p:cNvSpPr>
                    <a:spLocks noChangeArrowheads="1"/>
                  </p:cNvSpPr>
                  <p:nvPr/>
                </p:nvSpPr>
                <p:spPr bwMode="auto">
                  <a:xfrm>
                    <a:off x="2799" y="1509"/>
                    <a:ext cx="321" cy="226"/>
                  </a:xfrm>
                  <a:prstGeom prst="ellipse">
                    <a:avLst/>
                  </a:prstGeom>
                  <a:solidFill>
                    <a:srgbClr val="808080"/>
                  </a:solidFill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sz="1400">
                        <a:solidFill>
                          <a:schemeClr val="bg1"/>
                        </a:solidFill>
                        <a:sym typeface="Symbol" pitchFamily="18" charset="2"/>
                      </a:rPr>
                      <a:t>3/6</a:t>
                    </a:r>
                  </a:p>
                </p:txBody>
              </p:sp>
              <p:sp>
                <p:nvSpPr>
                  <p:cNvPr id="7275" name="Oval 89"/>
                  <p:cNvSpPr>
                    <a:spLocks noChangeArrowheads="1"/>
                  </p:cNvSpPr>
                  <p:nvPr/>
                </p:nvSpPr>
                <p:spPr bwMode="auto">
                  <a:xfrm>
                    <a:off x="3235" y="1509"/>
                    <a:ext cx="321" cy="226"/>
                  </a:xfrm>
                  <a:prstGeom prst="ellipse">
                    <a:avLst/>
                  </a:prstGeom>
                  <a:solidFill>
                    <a:srgbClr val="EAEAEA"/>
                  </a:solidFill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sz="1400">
                        <a:sym typeface="Symbol" pitchFamily="18" charset="2"/>
                      </a:rPr>
                      <a:t>10/ </a:t>
                    </a:r>
                  </a:p>
                </p:txBody>
              </p:sp>
              <p:sp>
                <p:nvSpPr>
                  <p:cNvPr id="7276" name="Text Box 9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352" y="908"/>
                    <a:ext cx="182" cy="23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i="1">
                        <a:latin typeface="Monotype Corsiva" pitchFamily="66" charset="0"/>
                      </a:rPr>
                      <a:t>u</a:t>
                    </a:r>
                  </a:p>
                </p:txBody>
              </p:sp>
              <p:sp>
                <p:nvSpPr>
                  <p:cNvPr id="7277" name="Text Box 9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836" y="915"/>
                    <a:ext cx="179" cy="23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i="1">
                        <a:latin typeface="Monotype Corsiva" pitchFamily="66" charset="0"/>
                      </a:rPr>
                      <a:t>v</a:t>
                    </a:r>
                  </a:p>
                </p:txBody>
              </p:sp>
              <p:sp>
                <p:nvSpPr>
                  <p:cNvPr id="7278" name="Text Box 9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245" y="915"/>
                    <a:ext cx="214" cy="23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i="1">
                        <a:latin typeface="Monotype Corsiva" pitchFamily="66" charset="0"/>
                      </a:rPr>
                      <a:t>w</a:t>
                    </a:r>
                  </a:p>
                </p:txBody>
              </p:sp>
              <p:sp>
                <p:nvSpPr>
                  <p:cNvPr id="7279" name="Text Box 9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338" y="1705"/>
                    <a:ext cx="176" cy="23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i="1">
                        <a:latin typeface="Monotype Corsiva" pitchFamily="66" charset="0"/>
                      </a:rPr>
                      <a:t>x</a:t>
                    </a:r>
                  </a:p>
                </p:txBody>
              </p:sp>
              <p:sp>
                <p:nvSpPr>
                  <p:cNvPr id="7280" name="Text Box 9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817" y="1705"/>
                    <a:ext cx="174" cy="23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i="1">
                        <a:latin typeface="Monotype Corsiva" pitchFamily="66" charset="0"/>
                      </a:rPr>
                      <a:t>y</a:t>
                    </a:r>
                  </a:p>
                </p:txBody>
              </p:sp>
              <p:sp>
                <p:nvSpPr>
                  <p:cNvPr id="7281" name="Line 95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477" y="1336"/>
                    <a:ext cx="5" cy="18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prstDash val="dash"/>
                    <a:round/>
                    <a:headEnd/>
                    <a:tailEnd type="triangl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282" name="Line 96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952" y="1341"/>
                    <a:ext cx="5" cy="186"/>
                  </a:xfrm>
                  <a:prstGeom prst="line">
                    <a:avLst/>
                  </a:prstGeom>
                  <a:noFill/>
                  <a:ln w="38100">
                    <a:solidFill>
                      <a:schemeClr val="bg2"/>
                    </a:solidFill>
                    <a:round/>
                    <a:headEnd/>
                    <a:tailEnd type="triangl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283" name="Line 97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402" y="1336"/>
                    <a:ext cx="5" cy="186"/>
                  </a:xfrm>
                  <a:prstGeom prst="line">
                    <a:avLst/>
                  </a:prstGeom>
                  <a:noFill/>
                  <a:ln w="38100">
                    <a:solidFill>
                      <a:schemeClr val="bg2"/>
                    </a:solidFill>
                    <a:round/>
                    <a:headEnd/>
                    <a:tailEnd type="triangl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284" name="Line 98"/>
                  <p:cNvSpPr>
                    <a:spLocks noChangeShapeType="1"/>
                  </p:cNvSpPr>
                  <p:nvPr/>
                </p:nvSpPr>
                <p:spPr bwMode="auto">
                  <a:xfrm>
                    <a:off x="2660" y="1223"/>
                    <a:ext cx="135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bg2"/>
                    </a:solidFill>
                    <a:round/>
                    <a:headEnd/>
                    <a:tailEnd type="triangl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285" name="Line 99"/>
                  <p:cNvSpPr>
                    <a:spLocks noChangeShapeType="1"/>
                  </p:cNvSpPr>
                  <p:nvPr/>
                </p:nvSpPr>
                <p:spPr bwMode="auto">
                  <a:xfrm>
                    <a:off x="2659" y="1630"/>
                    <a:ext cx="135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bg2"/>
                    </a:solidFill>
                    <a:round/>
                    <a:headEnd type="triangle" w="med" len="med"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286" name="Line 10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047" y="1308"/>
                    <a:ext cx="220" cy="225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prstDash val="dash"/>
                    <a:round/>
                    <a:headEnd type="triangle" w="med" len="med"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287" name="Text Box 10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256" y="1705"/>
                    <a:ext cx="179" cy="23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i="1">
                        <a:latin typeface="Monotype Corsiva" pitchFamily="66" charset="0"/>
                      </a:rPr>
                      <a:t>z</a:t>
                    </a:r>
                  </a:p>
                </p:txBody>
              </p:sp>
              <p:sp>
                <p:nvSpPr>
                  <p:cNvPr id="7288" name="Line 10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621" y="1321"/>
                    <a:ext cx="226" cy="22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prstDash val="dash"/>
                    <a:round/>
                    <a:headEnd/>
                    <a:tailEnd type="triangl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289" name="Freeform 103"/>
                  <p:cNvSpPr>
                    <a:spLocks/>
                  </p:cNvSpPr>
                  <p:nvPr/>
                </p:nvSpPr>
                <p:spPr bwMode="auto">
                  <a:xfrm>
                    <a:off x="3511" y="1473"/>
                    <a:ext cx="177" cy="276"/>
                  </a:xfrm>
                  <a:custGeom>
                    <a:avLst/>
                    <a:gdLst>
                      <a:gd name="T0" fmla="*/ 0 w 177"/>
                      <a:gd name="T1" fmla="*/ 226 h 276"/>
                      <a:gd name="T2" fmla="*/ 107 w 177"/>
                      <a:gd name="T3" fmla="*/ 271 h 276"/>
                      <a:gd name="T4" fmla="*/ 169 w 177"/>
                      <a:gd name="T5" fmla="*/ 198 h 276"/>
                      <a:gd name="T6" fmla="*/ 158 w 177"/>
                      <a:gd name="T7" fmla="*/ 68 h 276"/>
                      <a:gd name="T8" fmla="*/ 62 w 177"/>
                      <a:gd name="T9" fmla="*/ 0 h 276"/>
                      <a:gd name="T10" fmla="*/ 11 w 177"/>
                      <a:gd name="T11" fmla="*/ 68 h 276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177"/>
                      <a:gd name="T19" fmla="*/ 0 h 276"/>
                      <a:gd name="T20" fmla="*/ 177 w 177"/>
                      <a:gd name="T21" fmla="*/ 276 h 27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177" h="276">
                        <a:moveTo>
                          <a:pt x="0" y="226"/>
                        </a:moveTo>
                        <a:cubicBezTo>
                          <a:pt x="39" y="251"/>
                          <a:pt x="79" y="276"/>
                          <a:pt x="107" y="271"/>
                        </a:cubicBezTo>
                        <a:cubicBezTo>
                          <a:pt x="135" y="266"/>
                          <a:pt x="161" y="232"/>
                          <a:pt x="169" y="198"/>
                        </a:cubicBezTo>
                        <a:cubicBezTo>
                          <a:pt x="177" y="164"/>
                          <a:pt x="176" y="101"/>
                          <a:pt x="158" y="68"/>
                        </a:cubicBezTo>
                        <a:cubicBezTo>
                          <a:pt x="140" y="35"/>
                          <a:pt x="86" y="0"/>
                          <a:pt x="62" y="0"/>
                        </a:cubicBezTo>
                        <a:cubicBezTo>
                          <a:pt x="38" y="0"/>
                          <a:pt x="24" y="34"/>
                          <a:pt x="11" y="68"/>
                        </a:cubicBezTo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7269" name="Text Box 104"/>
                <p:cNvSpPr txBox="1">
                  <a:spLocks noChangeArrowheads="1"/>
                </p:cNvSpPr>
                <p:nvPr/>
              </p:nvSpPr>
              <p:spPr bwMode="auto">
                <a:xfrm>
                  <a:off x="2708" y="2415"/>
                  <a:ext cx="191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1400"/>
                    <a:t>B</a:t>
                  </a:r>
                </a:p>
              </p:txBody>
            </p:sp>
          </p:grpSp>
          <p:sp>
            <p:nvSpPr>
              <p:cNvPr id="7267" name="Text Box 105"/>
              <p:cNvSpPr txBox="1">
                <a:spLocks noChangeArrowheads="1"/>
              </p:cNvSpPr>
              <p:nvPr/>
            </p:nvSpPr>
            <p:spPr bwMode="auto">
              <a:xfrm>
                <a:off x="4030" y="3460"/>
                <a:ext cx="184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400"/>
                  <a:t>F</a:t>
                </a:r>
              </a:p>
            </p:txBody>
          </p:sp>
        </p:grpSp>
        <p:sp>
          <p:nvSpPr>
            <p:cNvPr id="7265" name="Text Box 106"/>
            <p:cNvSpPr txBox="1">
              <a:spLocks noChangeArrowheads="1"/>
            </p:cNvSpPr>
            <p:nvPr/>
          </p:nvSpPr>
          <p:spPr bwMode="auto">
            <a:xfrm>
              <a:off x="4536" y="1202"/>
              <a:ext cx="19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C</a:t>
              </a:r>
            </a:p>
          </p:txBody>
        </p:sp>
      </p:grpSp>
      <p:grpSp>
        <p:nvGrpSpPr>
          <p:cNvPr id="16" name="Group 107"/>
          <p:cNvGrpSpPr>
            <a:grpSpLocks/>
          </p:cNvGrpSpPr>
          <p:nvPr/>
        </p:nvGrpSpPr>
        <p:grpSpPr bwMode="auto">
          <a:xfrm>
            <a:off x="3140075" y="3060700"/>
            <a:ext cx="2317750" cy="1631950"/>
            <a:chOff x="1993" y="2024"/>
            <a:chExt cx="1460" cy="1028"/>
          </a:xfrm>
        </p:grpSpPr>
        <p:grpSp>
          <p:nvGrpSpPr>
            <p:cNvPr id="7236" name="Group 108"/>
            <p:cNvGrpSpPr>
              <a:grpSpLocks/>
            </p:cNvGrpSpPr>
            <p:nvPr/>
          </p:nvGrpSpPr>
          <p:grpSpPr bwMode="auto">
            <a:xfrm>
              <a:off x="1993" y="2024"/>
              <a:ext cx="1363" cy="1028"/>
              <a:chOff x="3789" y="883"/>
              <a:chExt cx="1363" cy="1028"/>
            </a:xfrm>
          </p:grpSpPr>
          <p:grpSp>
            <p:nvGrpSpPr>
              <p:cNvPr id="7238" name="Group 109"/>
              <p:cNvGrpSpPr>
                <a:grpSpLocks/>
              </p:cNvGrpSpPr>
              <p:nvPr/>
            </p:nvGrpSpPr>
            <p:grpSpPr bwMode="auto">
              <a:xfrm>
                <a:off x="3789" y="883"/>
                <a:ext cx="1363" cy="1028"/>
                <a:chOff x="4030" y="3045"/>
                <a:chExt cx="1363" cy="1028"/>
              </a:xfrm>
            </p:grpSpPr>
            <p:grpSp>
              <p:nvGrpSpPr>
                <p:cNvPr id="7240" name="Group 110"/>
                <p:cNvGrpSpPr>
                  <a:grpSpLocks/>
                </p:cNvGrpSpPr>
                <p:nvPr/>
              </p:nvGrpSpPr>
              <p:grpSpPr bwMode="auto">
                <a:xfrm>
                  <a:off x="4032" y="3045"/>
                  <a:ext cx="1361" cy="1028"/>
                  <a:chOff x="2444" y="2015"/>
                  <a:chExt cx="1361" cy="1028"/>
                </a:xfrm>
              </p:grpSpPr>
              <p:grpSp>
                <p:nvGrpSpPr>
                  <p:cNvPr id="7242" name="Group 111"/>
                  <p:cNvGrpSpPr>
                    <a:grpSpLocks/>
                  </p:cNvGrpSpPr>
                  <p:nvPr/>
                </p:nvGrpSpPr>
                <p:grpSpPr bwMode="auto">
                  <a:xfrm>
                    <a:off x="2444" y="2015"/>
                    <a:ext cx="1361" cy="1028"/>
                    <a:chOff x="2327" y="908"/>
                    <a:chExt cx="1361" cy="1028"/>
                  </a:xfrm>
                </p:grpSpPr>
                <p:sp>
                  <p:nvSpPr>
                    <p:cNvPr id="7244" name="Oval 11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27" y="1113"/>
                      <a:ext cx="321" cy="226"/>
                    </a:xfrm>
                    <a:prstGeom prst="ellipse">
                      <a:avLst/>
                    </a:prstGeom>
                    <a:solidFill>
                      <a:srgbClr val="808080"/>
                    </a:solidFill>
                    <a:ln w="254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/>
                      <a:r>
                        <a:rPr lang="en-US" sz="1400">
                          <a:solidFill>
                            <a:schemeClr val="bg1"/>
                          </a:solidFill>
                          <a:sym typeface="Symbol" pitchFamily="18" charset="2"/>
                        </a:rPr>
                        <a:t>1/8</a:t>
                      </a:r>
                    </a:p>
                  </p:txBody>
                </p:sp>
                <p:sp>
                  <p:nvSpPr>
                    <p:cNvPr id="7245" name="Oval 11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799" y="1113"/>
                      <a:ext cx="321" cy="226"/>
                    </a:xfrm>
                    <a:prstGeom prst="ellipse">
                      <a:avLst/>
                    </a:prstGeom>
                    <a:solidFill>
                      <a:srgbClr val="808080"/>
                    </a:solidFill>
                    <a:ln w="254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/>
                      <a:r>
                        <a:rPr lang="en-US" sz="1400">
                          <a:solidFill>
                            <a:schemeClr val="bg1"/>
                          </a:solidFill>
                          <a:sym typeface="Symbol" pitchFamily="18" charset="2"/>
                        </a:rPr>
                        <a:t>2/7</a:t>
                      </a:r>
                    </a:p>
                  </p:txBody>
                </p:sp>
                <p:sp>
                  <p:nvSpPr>
                    <p:cNvPr id="7246" name="Oval 11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35" y="1113"/>
                      <a:ext cx="321" cy="226"/>
                    </a:xfrm>
                    <a:prstGeom prst="ellipse">
                      <a:avLst/>
                    </a:prstGeom>
                    <a:solidFill>
                      <a:srgbClr val="EAEAEA"/>
                    </a:solidFill>
                    <a:ln w="254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/>
                      <a:r>
                        <a:rPr lang="en-US" sz="1400">
                          <a:sym typeface="Symbol" pitchFamily="18" charset="2"/>
                        </a:rPr>
                        <a:t>9/ </a:t>
                      </a:r>
                    </a:p>
                  </p:txBody>
                </p:sp>
                <p:sp>
                  <p:nvSpPr>
                    <p:cNvPr id="7247" name="Oval 11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27" y="1509"/>
                      <a:ext cx="321" cy="226"/>
                    </a:xfrm>
                    <a:prstGeom prst="ellipse">
                      <a:avLst/>
                    </a:prstGeom>
                    <a:solidFill>
                      <a:srgbClr val="808080"/>
                    </a:solidFill>
                    <a:ln w="254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/>
                      <a:r>
                        <a:rPr lang="en-US" sz="1400">
                          <a:solidFill>
                            <a:schemeClr val="bg1"/>
                          </a:solidFill>
                          <a:sym typeface="Symbol" pitchFamily="18" charset="2"/>
                        </a:rPr>
                        <a:t>4/5</a:t>
                      </a:r>
                    </a:p>
                  </p:txBody>
                </p:sp>
                <p:sp>
                  <p:nvSpPr>
                    <p:cNvPr id="7248" name="Oval 11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799" y="1509"/>
                      <a:ext cx="321" cy="226"/>
                    </a:xfrm>
                    <a:prstGeom prst="ellipse">
                      <a:avLst/>
                    </a:prstGeom>
                    <a:solidFill>
                      <a:srgbClr val="808080"/>
                    </a:solidFill>
                    <a:ln w="254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/>
                      <a:r>
                        <a:rPr lang="en-US" sz="1400">
                          <a:solidFill>
                            <a:schemeClr val="bg1"/>
                          </a:solidFill>
                          <a:sym typeface="Symbol" pitchFamily="18" charset="2"/>
                        </a:rPr>
                        <a:t>3/6</a:t>
                      </a:r>
                    </a:p>
                  </p:txBody>
                </p:sp>
                <p:sp>
                  <p:nvSpPr>
                    <p:cNvPr id="7249" name="Oval 11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35" y="1509"/>
                      <a:ext cx="321" cy="226"/>
                    </a:xfrm>
                    <a:prstGeom prst="ellipse">
                      <a:avLst/>
                    </a:prstGeom>
                    <a:solidFill>
                      <a:srgbClr val="EAEAEA"/>
                    </a:solidFill>
                    <a:ln w="254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/>
                      <a:r>
                        <a:rPr lang="en-US" sz="1400">
                          <a:sym typeface="Symbol" pitchFamily="18" charset="2"/>
                        </a:rPr>
                        <a:t>10/ </a:t>
                      </a:r>
                    </a:p>
                  </p:txBody>
                </p:sp>
                <p:sp>
                  <p:nvSpPr>
                    <p:cNvPr id="7250" name="Text Box 118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352" y="908"/>
                      <a:ext cx="182" cy="231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i="1">
                          <a:latin typeface="Monotype Corsiva" pitchFamily="66" charset="0"/>
                        </a:rPr>
                        <a:t>u</a:t>
                      </a:r>
                    </a:p>
                  </p:txBody>
                </p:sp>
                <p:sp>
                  <p:nvSpPr>
                    <p:cNvPr id="7251" name="Text Box 119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836" y="915"/>
                      <a:ext cx="179" cy="231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i="1">
                          <a:latin typeface="Monotype Corsiva" pitchFamily="66" charset="0"/>
                        </a:rPr>
                        <a:t>v</a:t>
                      </a:r>
                    </a:p>
                  </p:txBody>
                </p:sp>
                <p:sp>
                  <p:nvSpPr>
                    <p:cNvPr id="7252" name="Text Box 120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245" y="915"/>
                      <a:ext cx="214" cy="231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i="1">
                          <a:latin typeface="Monotype Corsiva" pitchFamily="66" charset="0"/>
                        </a:rPr>
                        <a:t>w</a:t>
                      </a:r>
                    </a:p>
                  </p:txBody>
                </p:sp>
                <p:sp>
                  <p:nvSpPr>
                    <p:cNvPr id="7253" name="Text Box 121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338" y="1705"/>
                      <a:ext cx="176" cy="231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i="1">
                          <a:latin typeface="Monotype Corsiva" pitchFamily="66" charset="0"/>
                        </a:rPr>
                        <a:t>x</a:t>
                      </a:r>
                    </a:p>
                  </p:txBody>
                </p:sp>
                <p:sp>
                  <p:nvSpPr>
                    <p:cNvPr id="7254" name="Text Box 12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817" y="1705"/>
                      <a:ext cx="174" cy="231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i="1">
                          <a:latin typeface="Monotype Corsiva" pitchFamily="66" charset="0"/>
                        </a:rPr>
                        <a:t>y</a:t>
                      </a:r>
                    </a:p>
                  </p:txBody>
                </p:sp>
                <p:sp>
                  <p:nvSpPr>
                    <p:cNvPr id="7255" name="Line 123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477" y="1336"/>
                      <a:ext cx="5" cy="186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prstDash val="dash"/>
                      <a:round/>
                      <a:headEnd/>
                      <a:tailEnd type="triangle" w="med" len="med"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256" name="Line 124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952" y="1341"/>
                      <a:ext cx="5" cy="186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bg2"/>
                      </a:solidFill>
                      <a:round/>
                      <a:headEnd/>
                      <a:tailEnd type="triangle" w="med" len="med"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257" name="Line 125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402" y="1336"/>
                      <a:ext cx="5" cy="186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bg2"/>
                      </a:solidFill>
                      <a:round/>
                      <a:headEnd/>
                      <a:tailEnd type="triangle" w="med" len="med"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258" name="Line 12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660" y="1223"/>
                      <a:ext cx="135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bg2"/>
                      </a:solidFill>
                      <a:round/>
                      <a:headEnd/>
                      <a:tailEnd type="triangle" w="med" len="med"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259" name="Line 12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659" y="1630"/>
                      <a:ext cx="135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bg2"/>
                      </a:solidFill>
                      <a:round/>
                      <a:headEnd type="triangle" w="med" len="med"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260" name="Line 128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047" y="1308"/>
                      <a:ext cx="220" cy="225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prstDash val="dash"/>
                      <a:round/>
                      <a:headEnd type="triangle" w="med" len="med"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261" name="Text Box 129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256" y="1705"/>
                      <a:ext cx="179" cy="231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i="1">
                          <a:latin typeface="Monotype Corsiva" pitchFamily="66" charset="0"/>
                        </a:rPr>
                        <a:t>z</a:t>
                      </a:r>
                    </a:p>
                  </p:txBody>
                </p:sp>
                <p:sp>
                  <p:nvSpPr>
                    <p:cNvPr id="7262" name="Line 130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621" y="1321"/>
                      <a:ext cx="226" cy="226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prstDash val="dash"/>
                      <a:round/>
                      <a:headEnd/>
                      <a:tailEnd type="triangle" w="med" len="med"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263" name="Freeform 131"/>
                    <p:cNvSpPr>
                      <a:spLocks/>
                    </p:cNvSpPr>
                    <p:nvPr/>
                  </p:nvSpPr>
                  <p:spPr bwMode="auto">
                    <a:xfrm>
                      <a:off x="3511" y="1473"/>
                      <a:ext cx="177" cy="276"/>
                    </a:xfrm>
                    <a:custGeom>
                      <a:avLst/>
                      <a:gdLst>
                        <a:gd name="T0" fmla="*/ 0 w 177"/>
                        <a:gd name="T1" fmla="*/ 226 h 276"/>
                        <a:gd name="T2" fmla="*/ 107 w 177"/>
                        <a:gd name="T3" fmla="*/ 271 h 276"/>
                        <a:gd name="T4" fmla="*/ 169 w 177"/>
                        <a:gd name="T5" fmla="*/ 198 h 276"/>
                        <a:gd name="T6" fmla="*/ 158 w 177"/>
                        <a:gd name="T7" fmla="*/ 68 h 276"/>
                        <a:gd name="T8" fmla="*/ 62 w 177"/>
                        <a:gd name="T9" fmla="*/ 0 h 276"/>
                        <a:gd name="T10" fmla="*/ 11 w 177"/>
                        <a:gd name="T11" fmla="*/ 68 h 276"/>
                        <a:gd name="T12" fmla="*/ 0 60000 65536"/>
                        <a:gd name="T13" fmla="*/ 0 60000 6553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w 177"/>
                        <a:gd name="T19" fmla="*/ 0 h 276"/>
                        <a:gd name="T20" fmla="*/ 177 w 177"/>
                        <a:gd name="T21" fmla="*/ 276 h 276"/>
                      </a:gdLst>
                      <a:ahLst/>
                      <a:cxnLst>
                        <a:cxn ang="T12">
                          <a:pos x="T0" y="T1"/>
                        </a:cxn>
                        <a:cxn ang="T13">
                          <a:pos x="T2" y="T3"/>
                        </a:cxn>
                        <a:cxn ang="T14">
                          <a:pos x="T4" y="T5"/>
                        </a:cxn>
                        <a:cxn ang="T15">
                          <a:pos x="T6" y="T7"/>
                        </a:cxn>
                        <a:cxn ang="T16">
                          <a:pos x="T8" y="T9"/>
                        </a:cxn>
                        <a:cxn ang="T17">
                          <a:pos x="T10" y="T11"/>
                        </a:cxn>
                      </a:cxnLst>
                      <a:rect l="T18" t="T19" r="T20" b="T21"/>
                      <a:pathLst>
                        <a:path w="177" h="276">
                          <a:moveTo>
                            <a:pt x="0" y="226"/>
                          </a:moveTo>
                          <a:cubicBezTo>
                            <a:pt x="39" y="251"/>
                            <a:pt x="79" y="276"/>
                            <a:pt x="107" y="271"/>
                          </a:cubicBezTo>
                          <a:cubicBezTo>
                            <a:pt x="135" y="266"/>
                            <a:pt x="161" y="232"/>
                            <a:pt x="169" y="198"/>
                          </a:cubicBezTo>
                          <a:cubicBezTo>
                            <a:pt x="177" y="164"/>
                            <a:pt x="176" y="101"/>
                            <a:pt x="158" y="68"/>
                          </a:cubicBezTo>
                          <a:cubicBezTo>
                            <a:pt x="140" y="35"/>
                            <a:pt x="86" y="0"/>
                            <a:pt x="62" y="0"/>
                          </a:cubicBezTo>
                          <a:cubicBezTo>
                            <a:pt x="38" y="0"/>
                            <a:pt x="24" y="34"/>
                            <a:pt x="11" y="68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prstDash val="dash"/>
                      <a:round/>
                      <a:headEnd/>
                      <a:tailEnd type="triangle" w="med" len="med"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7243" name="Text Box 13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8" y="2415"/>
                    <a:ext cx="191" cy="19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400"/>
                      <a:t>B</a:t>
                    </a:r>
                  </a:p>
                </p:txBody>
              </p:sp>
            </p:grpSp>
            <p:sp>
              <p:nvSpPr>
                <p:cNvPr id="7241" name="Text Box 133"/>
                <p:cNvSpPr txBox="1">
                  <a:spLocks noChangeArrowheads="1"/>
                </p:cNvSpPr>
                <p:nvPr/>
              </p:nvSpPr>
              <p:spPr bwMode="auto">
                <a:xfrm>
                  <a:off x="4030" y="3460"/>
                  <a:ext cx="184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1400"/>
                    <a:t>F</a:t>
                  </a:r>
                </a:p>
              </p:txBody>
            </p:sp>
          </p:grpSp>
          <p:sp>
            <p:nvSpPr>
              <p:cNvPr id="7239" name="Text Box 134"/>
              <p:cNvSpPr txBox="1">
                <a:spLocks noChangeArrowheads="1"/>
              </p:cNvSpPr>
              <p:nvPr/>
            </p:nvSpPr>
            <p:spPr bwMode="auto">
              <a:xfrm>
                <a:off x="4536" y="1202"/>
                <a:ext cx="197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400"/>
                  <a:t>C</a:t>
                </a:r>
              </a:p>
            </p:txBody>
          </p:sp>
        </p:grpSp>
        <p:sp>
          <p:nvSpPr>
            <p:cNvPr id="7237" name="Text Box 135"/>
            <p:cNvSpPr txBox="1">
              <a:spLocks noChangeArrowheads="1"/>
            </p:cNvSpPr>
            <p:nvPr/>
          </p:nvSpPr>
          <p:spPr bwMode="auto">
            <a:xfrm>
              <a:off x="3262" y="2483"/>
              <a:ext cx="19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B</a:t>
              </a:r>
            </a:p>
          </p:txBody>
        </p:sp>
      </p:grpSp>
      <p:grpSp>
        <p:nvGrpSpPr>
          <p:cNvPr id="21" name="Group 136"/>
          <p:cNvGrpSpPr>
            <a:grpSpLocks/>
          </p:cNvGrpSpPr>
          <p:nvPr/>
        </p:nvGrpSpPr>
        <p:grpSpPr bwMode="auto">
          <a:xfrm>
            <a:off x="6015038" y="3060700"/>
            <a:ext cx="2317750" cy="1631950"/>
            <a:chOff x="1993" y="2024"/>
            <a:chExt cx="1460" cy="1028"/>
          </a:xfrm>
        </p:grpSpPr>
        <p:grpSp>
          <p:nvGrpSpPr>
            <p:cNvPr id="7208" name="Group 137"/>
            <p:cNvGrpSpPr>
              <a:grpSpLocks/>
            </p:cNvGrpSpPr>
            <p:nvPr/>
          </p:nvGrpSpPr>
          <p:grpSpPr bwMode="auto">
            <a:xfrm>
              <a:off x="1993" y="2024"/>
              <a:ext cx="1363" cy="1028"/>
              <a:chOff x="3789" y="883"/>
              <a:chExt cx="1363" cy="1028"/>
            </a:xfrm>
          </p:grpSpPr>
          <p:grpSp>
            <p:nvGrpSpPr>
              <p:cNvPr id="7210" name="Group 138"/>
              <p:cNvGrpSpPr>
                <a:grpSpLocks/>
              </p:cNvGrpSpPr>
              <p:nvPr/>
            </p:nvGrpSpPr>
            <p:grpSpPr bwMode="auto">
              <a:xfrm>
                <a:off x="3789" y="883"/>
                <a:ext cx="1363" cy="1028"/>
                <a:chOff x="4030" y="3045"/>
                <a:chExt cx="1363" cy="1028"/>
              </a:xfrm>
            </p:grpSpPr>
            <p:grpSp>
              <p:nvGrpSpPr>
                <p:cNvPr id="7212" name="Group 139"/>
                <p:cNvGrpSpPr>
                  <a:grpSpLocks/>
                </p:cNvGrpSpPr>
                <p:nvPr/>
              </p:nvGrpSpPr>
              <p:grpSpPr bwMode="auto">
                <a:xfrm>
                  <a:off x="4032" y="3045"/>
                  <a:ext cx="1361" cy="1028"/>
                  <a:chOff x="2444" y="2015"/>
                  <a:chExt cx="1361" cy="1028"/>
                </a:xfrm>
              </p:grpSpPr>
              <p:grpSp>
                <p:nvGrpSpPr>
                  <p:cNvPr id="7214" name="Group 140"/>
                  <p:cNvGrpSpPr>
                    <a:grpSpLocks/>
                  </p:cNvGrpSpPr>
                  <p:nvPr/>
                </p:nvGrpSpPr>
                <p:grpSpPr bwMode="auto">
                  <a:xfrm>
                    <a:off x="2444" y="2015"/>
                    <a:ext cx="1361" cy="1028"/>
                    <a:chOff x="2327" y="908"/>
                    <a:chExt cx="1361" cy="1028"/>
                  </a:xfrm>
                </p:grpSpPr>
                <p:sp>
                  <p:nvSpPr>
                    <p:cNvPr id="7216" name="Oval 14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27" y="1113"/>
                      <a:ext cx="321" cy="226"/>
                    </a:xfrm>
                    <a:prstGeom prst="ellipse">
                      <a:avLst/>
                    </a:prstGeom>
                    <a:solidFill>
                      <a:srgbClr val="808080"/>
                    </a:solidFill>
                    <a:ln w="254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/>
                      <a:r>
                        <a:rPr lang="en-US" sz="1400">
                          <a:solidFill>
                            <a:schemeClr val="bg1"/>
                          </a:solidFill>
                          <a:sym typeface="Symbol" pitchFamily="18" charset="2"/>
                        </a:rPr>
                        <a:t>1/8</a:t>
                      </a:r>
                    </a:p>
                  </p:txBody>
                </p:sp>
                <p:sp>
                  <p:nvSpPr>
                    <p:cNvPr id="7217" name="Oval 14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799" y="1113"/>
                      <a:ext cx="321" cy="226"/>
                    </a:xfrm>
                    <a:prstGeom prst="ellipse">
                      <a:avLst/>
                    </a:prstGeom>
                    <a:solidFill>
                      <a:srgbClr val="808080"/>
                    </a:solidFill>
                    <a:ln w="254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/>
                      <a:r>
                        <a:rPr lang="en-US" sz="1400">
                          <a:solidFill>
                            <a:schemeClr val="bg1"/>
                          </a:solidFill>
                          <a:sym typeface="Symbol" pitchFamily="18" charset="2"/>
                        </a:rPr>
                        <a:t>2/7</a:t>
                      </a:r>
                    </a:p>
                  </p:txBody>
                </p:sp>
                <p:sp>
                  <p:nvSpPr>
                    <p:cNvPr id="7218" name="Oval 14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35" y="1113"/>
                      <a:ext cx="321" cy="226"/>
                    </a:xfrm>
                    <a:prstGeom prst="ellipse">
                      <a:avLst/>
                    </a:prstGeom>
                    <a:solidFill>
                      <a:srgbClr val="EAEAEA"/>
                    </a:solidFill>
                    <a:ln w="254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/>
                      <a:r>
                        <a:rPr lang="en-US" sz="1400">
                          <a:sym typeface="Symbol" pitchFamily="18" charset="2"/>
                        </a:rPr>
                        <a:t>9/ </a:t>
                      </a:r>
                    </a:p>
                  </p:txBody>
                </p:sp>
                <p:sp>
                  <p:nvSpPr>
                    <p:cNvPr id="7219" name="Oval 14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27" y="1509"/>
                      <a:ext cx="321" cy="226"/>
                    </a:xfrm>
                    <a:prstGeom prst="ellipse">
                      <a:avLst/>
                    </a:prstGeom>
                    <a:solidFill>
                      <a:srgbClr val="808080"/>
                    </a:solidFill>
                    <a:ln w="254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/>
                      <a:r>
                        <a:rPr lang="en-US" sz="1400">
                          <a:solidFill>
                            <a:schemeClr val="bg1"/>
                          </a:solidFill>
                          <a:sym typeface="Symbol" pitchFamily="18" charset="2"/>
                        </a:rPr>
                        <a:t>4/5</a:t>
                      </a:r>
                    </a:p>
                  </p:txBody>
                </p:sp>
                <p:sp>
                  <p:nvSpPr>
                    <p:cNvPr id="7220" name="Oval 14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799" y="1509"/>
                      <a:ext cx="321" cy="226"/>
                    </a:xfrm>
                    <a:prstGeom prst="ellipse">
                      <a:avLst/>
                    </a:prstGeom>
                    <a:solidFill>
                      <a:srgbClr val="808080"/>
                    </a:solidFill>
                    <a:ln w="254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/>
                      <a:r>
                        <a:rPr lang="en-US" sz="1400">
                          <a:solidFill>
                            <a:schemeClr val="bg1"/>
                          </a:solidFill>
                          <a:sym typeface="Symbol" pitchFamily="18" charset="2"/>
                        </a:rPr>
                        <a:t>3/6</a:t>
                      </a:r>
                    </a:p>
                  </p:txBody>
                </p:sp>
                <p:sp>
                  <p:nvSpPr>
                    <p:cNvPr id="7221" name="Oval 14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35" y="1509"/>
                      <a:ext cx="321" cy="226"/>
                    </a:xfrm>
                    <a:prstGeom prst="ellipse">
                      <a:avLst/>
                    </a:prstGeom>
                    <a:solidFill>
                      <a:srgbClr val="808080"/>
                    </a:solidFill>
                    <a:ln w="254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/>
                      <a:r>
                        <a:rPr lang="en-US" sz="1400">
                          <a:solidFill>
                            <a:schemeClr val="bg1"/>
                          </a:solidFill>
                          <a:sym typeface="Symbol" pitchFamily="18" charset="2"/>
                        </a:rPr>
                        <a:t>10/11 </a:t>
                      </a:r>
                    </a:p>
                  </p:txBody>
                </p:sp>
                <p:sp>
                  <p:nvSpPr>
                    <p:cNvPr id="7222" name="Text Box 147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352" y="908"/>
                      <a:ext cx="182" cy="231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i="1">
                          <a:latin typeface="Monotype Corsiva" pitchFamily="66" charset="0"/>
                        </a:rPr>
                        <a:t>u</a:t>
                      </a:r>
                    </a:p>
                  </p:txBody>
                </p:sp>
                <p:sp>
                  <p:nvSpPr>
                    <p:cNvPr id="7223" name="Text Box 148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836" y="915"/>
                      <a:ext cx="179" cy="231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i="1">
                          <a:latin typeface="Monotype Corsiva" pitchFamily="66" charset="0"/>
                        </a:rPr>
                        <a:t>v</a:t>
                      </a:r>
                    </a:p>
                  </p:txBody>
                </p:sp>
                <p:sp>
                  <p:nvSpPr>
                    <p:cNvPr id="7224" name="Text Box 149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245" y="915"/>
                      <a:ext cx="214" cy="231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i="1">
                          <a:latin typeface="Monotype Corsiva" pitchFamily="66" charset="0"/>
                        </a:rPr>
                        <a:t>w</a:t>
                      </a:r>
                    </a:p>
                  </p:txBody>
                </p:sp>
                <p:sp>
                  <p:nvSpPr>
                    <p:cNvPr id="7225" name="Text Box 150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338" y="1705"/>
                      <a:ext cx="176" cy="231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i="1">
                          <a:latin typeface="Monotype Corsiva" pitchFamily="66" charset="0"/>
                        </a:rPr>
                        <a:t>x</a:t>
                      </a:r>
                    </a:p>
                  </p:txBody>
                </p:sp>
                <p:sp>
                  <p:nvSpPr>
                    <p:cNvPr id="7226" name="Text Box 151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817" y="1705"/>
                      <a:ext cx="174" cy="231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i="1">
                          <a:latin typeface="Monotype Corsiva" pitchFamily="66" charset="0"/>
                        </a:rPr>
                        <a:t>y</a:t>
                      </a:r>
                    </a:p>
                  </p:txBody>
                </p:sp>
                <p:sp>
                  <p:nvSpPr>
                    <p:cNvPr id="7227" name="Line 152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477" y="1336"/>
                      <a:ext cx="5" cy="186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prstDash val="dash"/>
                      <a:round/>
                      <a:headEnd/>
                      <a:tailEnd type="triangle" w="med" len="med"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228" name="Line 153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952" y="1341"/>
                      <a:ext cx="5" cy="186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bg2"/>
                      </a:solidFill>
                      <a:round/>
                      <a:headEnd/>
                      <a:tailEnd type="triangle" w="med" len="med"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229" name="Line 154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402" y="1336"/>
                      <a:ext cx="5" cy="186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bg2"/>
                      </a:solidFill>
                      <a:round/>
                      <a:headEnd/>
                      <a:tailEnd type="triangle" w="med" len="med"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230" name="Line 15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660" y="1223"/>
                      <a:ext cx="135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bg2"/>
                      </a:solidFill>
                      <a:round/>
                      <a:headEnd/>
                      <a:tailEnd type="triangle" w="med" len="med"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231" name="Line 15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659" y="1630"/>
                      <a:ext cx="135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bg2"/>
                      </a:solidFill>
                      <a:round/>
                      <a:headEnd type="triangle" w="med" len="med"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232" name="Line 157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047" y="1308"/>
                      <a:ext cx="220" cy="225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prstDash val="dash"/>
                      <a:round/>
                      <a:headEnd type="triangle" w="med" len="med"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233" name="Text Box 158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256" y="1705"/>
                      <a:ext cx="179" cy="231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i="1">
                          <a:latin typeface="Monotype Corsiva" pitchFamily="66" charset="0"/>
                        </a:rPr>
                        <a:t>z</a:t>
                      </a:r>
                    </a:p>
                  </p:txBody>
                </p:sp>
                <p:sp>
                  <p:nvSpPr>
                    <p:cNvPr id="7234" name="Line 159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621" y="1321"/>
                      <a:ext cx="226" cy="226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prstDash val="dash"/>
                      <a:round/>
                      <a:headEnd/>
                      <a:tailEnd type="triangle" w="med" len="med"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235" name="Freeform 160"/>
                    <p:cNvSpPr>
                      <a:spLocks/>
                    </p:cNvSpPr>
                    <p:nvPr/>
                  </p:nvSpPr>
                  <p:spPr bwMode="auto">
                    <a:xfrm>
                      <a:off x="3511" y="1473"/>
                      <a:ext cx="177" cy="276"/>
                    </a:xfrm>
                    <a:custGeom>
                      <a:avLst/>
                      <a:gdLst>
                        <a:gd name="T0" fmla="*/ 0 w 177"/>
                        <a:gd name="T1" fmla="*/ 226 h 276"/>
                        <a:gd name="T2" fmla="*/ 107 w 177"/>
                        <a:gd name="T3" fmla="*/ 271 h 276"/>
                        <a:gd name="T4" fmla="*/ 169 w 177"/>
                        <a:gd name="T5" fmla="*/ 198 h 276"/>
                        <a:gd name="T6" fmla="*/ 158 w 177"/>
                        <a:gd name="T7" fmla="*/ 68 h 276"/>
                        <a:gd name="T8" fmla="*/ 62 w 177"/>
                        <a:gd name="T9" fmla="*/ 0 h 276"/>
                        <a:gd name="T10" fmla="*/ 11 w 177"/>
                        <a:gd name="T11" fmla="*/ 68 h 276"/>
                        <a:gd name="T12" fmla="*/ 0 60000 65536"/>
                        <a:gd name="T13" fmla="*/ 0 60000 6553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w 177"/>
                        <a:gd name="T19" fmla="*/ 0 h 276"/>
                        <a:gd name="T20" fmla="*/ 177 w 177"/>
                        <a:gd name="T21" fmla="*/ 276 h 276"/>
                      </a:gdLst>
                      <a:ahLst/>
                      <a:cxnLst>
                        <a:cxn ang="T12">
                          <a:pos x="T0" y="T1"/>
                        </a:cxn>
                        <a:cxn ang="T13">
                          <a:pos x="T2" y="T3"/>
                        </a:cxn>
                        <a:cxn ang="T14">
                          <a:pos x="T4" y="T5"/>
                        </a:cxn>
                        <a:cxn ang="T15">
                          <a:pos x="T6" y="T7"/>
                        </a:cxn>
                        <a:cxn ang="T16">
                          <a:pos x="T8" y="T9"/>
                        </a:cxn>
                        <a:cxn ang="T17">
                          <a:pos x="T10" y="T11"/>
                        </a:cxn>
                      </a:cxnLst>
                      <a:rect l="T18" t="T19" r="T20" b="T21"/>
                      <a:pathLst>
                        <a:path w="177" h="276">
                          <a:moveTo>
                            <a:pt x="0" y="226"/>
                          </a:moveTo>
                          <a:cubicBezTo>
                            <a:pt x="39" y="251"/>
                            <a:pt x="79" y="276"/>
                            <a:pt x="107" y="271"/>
                          </a:cubicBezTo>
                          <a:cubicBezTo>
                            <a:pt x="135" y="266"/>
                            <a:pt x="161" y="232"/>
                            <a:pt x="169" y="198"/>
                          </a:cubicBezTo>
                          <a:cubicBezTo>
                            <a:pt x="177" y="164"/>
                            <a:pt x="176" y="101"/>
                            <a:pt x="158" y="68"/>
                          </a:cubicBezTo>
                          <a:cubicBezTo>
                            <a:pt x="140" y="35"/>
                            <a:pt x="86" y="0"/>
                            <a:pt x="62" y="0"/>
                          </a:cubicBezTo>
                          <a:cubicBezTo>
                            <a:pt x="38" y="0"/>
                            <a:pt x="24" y="34"/>
                            <a:pt x="11" y="68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prstDash val="dash"/>
                      <a:round/>
                      <a:headEnd/>
                      <a:tailEnd type="triangle" w="med" len="med"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7215" name="Text Box 16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8" y="2415"/>
                    <a:ext cx="191" cy="19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400"/>
                      <a:t>B</a:t>
                    </a:r>
                  </a:p>
                </p:txBody>
              </p:sp>
            </p:grpSp>
            <p:sp>
              <p:nvSpPr>
                <p:cNvPr id="7213" name="Text Box 162"/>
                <p:cNvSpPr txBox="1">
                  <a:spLocks noChangeArrowheads="1"/>
                </p:cNvSpPr>
                <p:nvPr/>
              </p:nvSpPr>
              <p:spPr bwMode="auto">
                <a:xfrm>
                  <a:off x="4030" y="3460"/>
                  <a:ext cx="184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1400"/>
                    <a:t>F</a:t>
                  </a:r>
                </a:p>
              </p:txBody>
            </p:sp>
          </p:grpSp>
          <p:sp>
            <p:nvSpPr>
              <p:cNvPr id="7211" name="Text Box 163"/>
              <p:cNvSpPr txBox="1">
                <a:spLocks noChangeArrowheads="1"/>
              </p:cNvSpPr>
              <p:nvPr/>
            </p:nvSpPr>
            <p:spPr bwMode="auto">
              <a:xfrm>
                <a:off x="4536" y="1202"/>
                <a:ext cx="197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400"/>
                  <a:t>C</a:t>
                </a:r>
              </a:p>
            </p:txBody>
          </p:sp>
        </p:grpSp>
        <p:sp>
          <p:nvSpPr>
            <p:cNvPr id="7209" name="Text Box 164"/>
            <p:cNvSpPr txBox="1">
              <a:spLocks noChangeArrowheads="1"/>
            </p:cNvSpPr>
            <p:nvPr/>
          </p:nvSpPr>
          <p:spPr bwMode="auto">
            <a:xfrm>
              <a:off x="3262" y="2483"/>
              <a:ext cx="19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B</a:t>
              </a:r>
            </a:p>
          </p:txBody>
        </p:sp>
      </p:grpSp>
      <p:grpSp>
        <p:nvGrpSpPr>
          <p:cNvPr id="26" name="Group 165"/>
          <p:cNvGrpSpPr>
            <a:grpSpLocks/>
          </p:cNvGrpSpPr>
          <p:nvPr/>
        </p:nvGrpSpPr>
        <p:grpSpPr bwMode="auto">
          <a:xfrm>
            <a:off x="358775" y="4837113"/>
            <a:ext cx="2317750" cy="1631950"/>
            <a:chOff x="1993" y="2024"/>
            <a:chExt cx="1460" cy="1028"/>
          </a:xfrm>
        </p:grpSpPr>
        <p:grpSp>
          <p:nvGrpSpPr>
            <p:cNvPr id="7180" name="Group 166"/>
            <p:cNvGrpSpPr>
              <a:grpSpLocks/>
            </p:cNvGrpSpPr>
            <p:nvPr/>
          </p:nvGrpSpPr>
          <p:grpSpPr bwMode="auto">
            <a:xfrm>
              <a:off x="1993" y="2024"/>
              <a:ext cx="1363" cy="1028"/>
              <a:chOff x="3789" y="883"/>
              <a:chExt cx="1363" cy="1028"/>
            </a:xfrm>
          </p:grpSpPr>
          <p:grpSp>
            <p:nvGrpSpPr>
              <p:cNvPr id="7182" name="Group 167"/>
              <p:cNvGrpSpPr>
                <a:grpSpLocks/>
              </p:cNvGrpSpPr>
              <p:nvPr/>
            </p:nvGrpSpPr>
            <p:grpSpPr bwMode="auto">
              <a:xfrm>
                <a:off x="3789" y="883"/>
                <a:ext cx="1363" cy="1028"/>
                <a:chOff x="4030" y="3045"/>
                <a:chExt cx="1363" cy="1028"/>
              </a:xfrm>
            </p:grpSpPr>
            <p:grpSp>
              <p:nvGrpSpPr>
                <p:cNvPr id="7184" name="Group 168"/>
                <p:cNvGrpSpPr>
                  <a:grpSpLocks/>
                </p:cNvGrpSpPr>
                <p:nvPr/>
              </p:nvGrpSpPr>
              <p:grpSpPr bwMode="auto">
                <a:xfrm>
                  <a:off x="4032" y="3045"/>
                  <a:ext cx="1361" cy="1028"/>
                  <a:chOff x="2444" y="2015"/>
                  <a:chExt cx="1361" cy="1028"/>
                </a:xfrm>
              </p:grpSpPr>
              <p:grpSp>
                <p:nvGrpSpPr>
                  <p:cNvPr id="7186" name="Group 169"/>
                  <p:cNvGrpSpPr>
                    <a:grpSpLocks/>
                  </p:cNvGrpSpPr>
                  <p:nvPr/>
                </p:nvGrpSpPr>
                <p:grpSpPr bwMode="auto">
                  <a:xfrm>
                    <a:off x="2444" y="2015"/>
                    <a:ext cx="1361" cy="1028"/>
                    <a:chOff x="2327" y="908"/>
                    <a:chExt cx="1361" cy="1028"/>
                  </a:xfrm>
                </p:grpSpPr>
                <p:sp>
                  <p:nvSpPr>
                    <p:cNvPr id="7188" name="Oval 17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27" y="1113"/>
                      <a:ext cx="321" cy="226"/>
                    </a:xfrm>
                    <a:prstGeom prst="ellipse">
                      <a:avLst/>
                    </a:prstGeom>
                    <a:solidFill>
                      <a:srgbClr val="808080"/>
                    </a:solidFill>
                    <a:ln w="254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/>
                      <a:r>
                        <a:rPr lang="en-US" sz="1400">
                          <a:solidFill>
                            <a:schemeClr val="bg1"/>
                          </a:solidFill>
                          <a:sym typeface="Symbol" pitchFamily="18" charset="2"/>
                        </a:rPr>
                        <a:t>1/8</a:t>
                      </a:r>
                    </a:p>
                  </p:txBody>
                </p:sp>
                <p:sp>
                  <p:nvSpPr>
                    <p:cNvPr id="7189" name="Oval 17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799" y="1113"/>
                      <a:ext cx="321" cy="226"/>
                    </a:xfrm>
                    <a:prstGeom prst="ellipse">
                      <a:avLst/>
                    </a:prstGeom>
                    <a:solidFill>
                      <a:srgbClr val="808080"/>
                    </a:solidFill>
                    <a:ln w="254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/>
                      <a:r>
                        <a:rPr lang="en-US" sz="1400">
                          <a:solidFill>
                            <a:schemeClr val="bg1"/>
                          </a:solidFill>
                          <a:sym typeface="Symbol" pitchFamily="18" charset="2"/>
                        </a:rPr>
                        <a:t>2/7</a:t>
                      </a:r>
                    </a:p>
                  </p:txBody>
                </p:sp>
                <p:sp>
                  <p:nvSpPr>
                    <p:cNvPr id="7190" name="Oval 17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35" y="1113"/>
                      <a:ext cx="321" cy="226"/>
                    </a:xfrm>
                    <a:prstGeom prst="ellipse">
                      <a:avLst/>
                    </a:prstGeom>
                    <a:solidFill>
                      <a:srgbClr val="808080"/>
                    </a:solidFill>
                    <a:ln w="254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/>
                      <a:r>
                        <a:rPr lang="en-US" sz="1400">
                          <a:solidFill>
                            <a:schemeClr val="bg1"/>
                          </a:solidFill>
                          <a:sym typeface="Symbol" pitchFamily="18" charset="2"/>
                        </a:rPr>
                        <a:t>9/12 </a:t>
                      </a:r>
                    </a:p>
                  </p:txBody>
                </p:sp>
                <p:sp>
                  <p:nvSpPr>
                    <p:cNvPr id="7191" name="Oval 17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27" y="1509"/>
                      <a:ext cx="321" cy="226"/>
                    </a:xfrm>
                    <a:prstGeom prst="ellipse">
                      <a:avLst/>
                    </a:prstGeom>
                    <a:solidFill>
                      <a:srgbClr val="808080"/>
                    </a:solidFill>
                    <a:ln w="254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/>
                      <a:r>
                        <a:rPr lang="en-US" sz="1400">
                          <a:solidFill>
                            <a:schemeClr val="bg1"/>
                          </a:solidFill>
                          <a:sym typeface="Symbol" pitchFamily="18" charset="2"/>
                        </a:rPr>
                        <a:t>4/5</a:t>
                      </a:r>
                    </a:p>
                  </p:txBody>
                </p:sp>
                <p:sp>
                  <p:nvSpPr>
                    <p:cNvPr id="7192" name="Oval 17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799" y="1509"/>
                      <a:ext cx="321" cy="226"/>
                    </a:xfrm>
                    <a:prstGeom prst="ellipse">
                      <a:avLst/>
                    </a:prstGeom>
                    <a:solidFill>
                      <a:srgbClr val="808080"/>
                    </a:solidFill>
                    <a:ln w="254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/>
                      <a:r>
                        <a:rPr lang="en-US" sz="1400">
                          <a:solidFill>
                            <a:schemeClr val="bg1"/>
                          </a:solidFill>
                          <a:sym typeface="Symbol" pitchFamily="18" charset="2"/>
                        </a:rPr>
                        <a:t>3/6</a:t>
                      </a:r>
                    </a:p>
                  </p:txBody>
                </p:sp>
                <p:sp>
                  <p:nvSpPr>
                    <p:cNvPr id="7193" name="Oval 17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35" y="1509"/>
                      <a:ext cx="321" cy="226"/>
                    </a:xfrm>
                    <a:prstGeom prst="ellipse">
                      <a:avLst/>
                    </a:prstGeom>
                    <a:solidFill>
                      <a:srgbClr val="808080"/>
                    </a:solidFill>
                    <a:ln w="254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/>
                      <a:r>
                        <a:rPr lang="en-US" sz="1400">
                          <a:solidFill>
                            <a:schemeClr val="bg1"/>
                          </a:solidFill>
                          <a:sym typeface="Symbol" pitchFamily="18" charset="2"/>
                        </a:rPr>
                        <a:t>10/11 </a:t>
                      </a:r>
                    </a:p>
                  </p:txBody>
                </p:sp>
                <p:sp>
                  <p:nvSpPr>
                    <p:cNvPr id="7194" name="Text Box 176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352" y="908"/>
                      <a:ext cx="182" cy="231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i="1">
                          <a:latin typeface="Monotype Corsiva" pitchFamily="66" charset="0"/>
                        </a:rPr>
                        <a:t>u</a:t>
                      </a:r>
                    </a:p>
                  </p:txBody>
                </p:sp>
                <p:sp>
                  <p:nvSpPr>
                    <p:cNvPr id="7195" name="Text Box 177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836" y="915"/>
                      <a:ext cx="179" cy="231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i="1">
                          <a:latin typeface="Monotype Corsiva" pitchFamily="66" charset="0"/>
                        </a:rPr>
                        <a:t>v</a:t>
                      </a:r>
                    </a:p>
                  </p:txBody>
                </p:sp>
                <p:sp>
                  <p:nvSpPr>
                    <p:cNvPr id="7196" name="Text Box 178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245" y="915"/>
                      <a:ext cx="214" cy="231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i="1">
                          <a:latin typeface="Monotype Corsiva" pitchFamily="66" charset="0"/>
                        </a:rPr>
                        <a:t>w</a:t>
                      </a:r>
                    </a:p>
                  </p:txBody>
                </p:sp>
                <p:sp>
                  <p:nvSpPr>
                    <p:cNvPr id="7197" name="Text Box 179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338" y="1705"/>
                      <a:ext cx="176" cy="231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i="1">
                          <a:latin typeface="Monotype Corsiva" pitchFamily="66" charset="0"/>
                        </a:rPr>
                        <a:t>x</a:t>
                      </a:r>
                    </a:p>
                  </p:txBody>
                </p:sp>
                <p:sp>
                  <p:nvSpPr>
                    <p:cNvPr id="7198" name="Text Box 180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817" y="1705"/>
                      <a:ext cx="174" cy="231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i="1">
                          <a:latin typeface="Monotype Corsiva" pitchFamily="66" charset="0"/>
                        </a:rPr>
                        <a:t>y</a:t>
                      </a:r>
                    </a:p>
                  </p:txBody>
                </p:sp>
                <p:sp>
                  <p:nvSpPr>
                    <p:cNvPr id="7199" name="Line 181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477" y="1336"/>
                      <a:ext cx="5" cy="186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prstDash val="dash"/>
                      <a:round/>
                      <a:headEnd/>
                      <a:tailEnd type="triangle" w="med" len="med"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200" name="Line 182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952" y="1341"/>
                      <a:ext cx="5" cy="186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bg2"/>
                      </a:solidFill>
                      <a:round/>
                      <a:headEnd/>
                      <a:tailEnd type="triangle" w="med" len="med"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201" name="Line 183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402" y="1336"/>
                      <a:ext cx="5" cy="186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bg2"/>
                      </a:solidFill>
                      <a:round/>
                      <a:headEnd/>
                      <a:tailEnd type="triangle" w="med" len="med"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202" name="Line 18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660" y="1223"/>
                      <a:ext cx="135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bg2"/>
                      </a:solidFill>
                      <a:round/>
                      <a:headEnd/>
                      <a:tailEnd type="triangle" w="med" len="med"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203" name="Line 18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659" y="1630"/>
                      <a:ext cx="135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bg2"/>
                      </a:solidFill>
                      <a:round/>
                      <a:headEnd type="triangle" w="med" len="med"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204" name="Line 186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047" y="1308"/>
                      <a:ext cx="220" cy="225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prstDash val="dash"/>
                      <a:round/>
                      <a:headEnd type="triangle" w="med" len="med"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205" name="Text Box 187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256" y="1705"/>
                      <a:ext cx="179" cy="231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i="1">
                          <a:latin typeface="Monotype Corsiva" pitchFamily="66" charset="0"/>
                        </a:rPr>
                        <a:t>z</a:t>
                      </a:r>
                    </a:p>
                  </p:txBody>
                </p:sp>
                <p:sp>
                  <p:nvSpPr>
                    <p:cNvPr id="7206" name="Line 188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621" y="1321"/>
                      <a:ext cx="226" cy="226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prstDash val="dash"/>
                      <a:round/>
                      <a:headEnd/>
                      <a:tailEnd type="triangle" w="med" len="med"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207" name="Freeform 189"/>
                    <p:cNvSpPr>
                      <a:spLocks/>
                    </p:cNvSpPr>
                    <p:nvPr/>
                  </p:nvSpPr>
                  <p:spPr bwMode="auto">
                    <a:xfrm>
                      <a:off x="3511" y="1473"/>
                      <a:ext cx="177" cy="276"/>
                    </a:xfrm>
                    <a:custGeom>
                      <a:avLst/>
                      <a:gdLst>
                        <a:gd name="T0" fmla="*/ 0 w 177"/>
                        <a:gd name="T1" fmla="*/ 226 h 276"/>
                        <a:gd name="T2" fmla="*/ 107 w 177"/>
                        <a:gd name="T3" fmla="*/ 271 h 276"/>
                        <a:gd name="T4" fmla="*/ 169 w 177"/>
                        <a:gd name="T5" fmla="*/ 198 h 276"/>
                        <a:gd name="T6" fmla="*/ 158 w 177"/>
                        <a:gd name="T7" fmla="*/ 68 h 276"/>
                        <a:gd name="T8" fmla="*/ 62 w 177"/>
                        <a:gd name="T9" fmla="*/ 0 h 276"/>
                        <a:gd name="T10" fmla="*/ 11 w 177"/>
                        <a:gd name="T11" fmla="*/ 68 h 276"/>
                        <a:gd name="T12" fmla="*/ 0 60000 65536"/>
                        <a:gd name="T13" fmla="*/ 0 60000 6553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w 177"/>
                        <a:gd name="T19" fmla="*/ 0 h 276"/>
                        <a:gd name="T20" fmla="*/ 177 w 177"/>
                        <a:gd name="T21" fmla="*/ 276 h 276"/>
                      </a:gdLst>
                      <a:ahLst/>
                      <a:cxnLst>
                        <a:cxn ang="T12">
                          <a:pos x="T0" y="T1"/>
                        </a:cxn>
                        <a:cxn ang="T13">
                          <a:pos x="T2" y="T3"/>
                        </a:cxn>
                        <a:cxn ang="T14">
                          <a:pos x="T4" y="T5"/>
                        </a:cxn>
                        <a:cxn ang="T15">
                          <a:pos x="T6" y="T7"/>
                        </a:cxn>
                        <a:cxn ang="T16">
                          <a:pos x="T8" y="T9"/>
                        </a:cxn>
                        <a:cxn ang="T17">
                          <a:pos x="T10" y="T11"/>
                        </a:cxn>
                      </a:cxnLst>
                      <a:rect l="T18" t="T19" r="T20" b="T21"/>
                      <a:pathLst>
                        <a:path w="177" h="276">
                          <a:moveTo>
                            <a:pt x="0" y="226"/>
                          </a:moveTo>
                          <a:cubicBezTo>
                            <a:pt x="39" y="251"/>
                            <a:pt x="79" y="276"/>
                            <a:pt x="107" y="271"/>
                          </a:cubicBezTo>
                          <a:cubicBezTo>
                            <a:pt x="135" y="266"/>
                            <a:pt x="161" y="232"/>
                            <a:pt x="169" y="198"/>
                          </a:cubicBezTo>
                          <a:cubicBezTo>
                            <a:pt x="177" y="164"/>
                            <a:pt x="176" y="101"/>
                            <a:pt x="158" y="68"/>
                          </a:cubicBezTo>
                          <a:cubicBezTo>
                            <a:pt x="140" y="35"/>
                            <a:pt x="86" y="0"/>
                            <a:pt x="62" y="0"/>
                          </a:cubicBezTo>
                          <a:cubicBezTo>
                            <a:pt x="38" y="0"/>
                            <a:pt x="24" y="34"/>
                            <a:pt x="11" y="68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prstDash val="dash"/>
                      <a:round/>
                      <a:headEnd/>
                      <a:tailEnd type="triangle" w="med" len="med"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7187" name="Text Box 19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8" y="2415"/>
                    <a:ext cx="191" cy="19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400"/>
                      <a:t>B</a:t>
                    </a:r>
                  </a:p>
                </p:txBody>
              </p:sp>
            </p:grpSp>
            <p:sp>
              <p:nvSpPr>
                <p:cNvPr id="7185" name="Text Box 191"/>
                <p:cNvSpPr txBox="1">
                  <a:spLocks noChangeArrowheads="1"/>
                </p:cNvSpPr>
                <p:nvPr/>
              </p:nvSpPr>
              <p:spPr bwMode="auto">
                <a:xfrm>
                  <a:off x="4030" y="3460"/>
                  <a:ext cx="184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1400"/>
                    <a:t>F</a:t>
                  </a:r>
                </a:p>
              </p:txBody>
            </p:sp>
          </p:grpSp>
          <p:sp>
            <p:nvSpPr>
              <p:cNvPr id="7183" name="Text Box 192"/>
              <p:cNvSpPr txBox="1">
                <a:spLocks noChangeArrowheads="1"/>
              </p:cNvSpPr>
              <p:nvPr/>
            </p:nvSpPr>
            <p:spPr bwMode="auto">
              <a:xfrm>
                <a:off x="4536" y="1202"/>
                <a:ext cx="197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400"/>
                  <a:t>C</a:t>
                </a:r>
              </a:p>
            </p:txBody>
          </p:sp>
        </p:grpSp>
        <p:sp>
          <p:nvSpPr>
            <p:cNvPr id="7181" name="Text Box 193"/>
            <p:cNvSpPr txBox="1">
              <a:spLocks noChangeArrowheads="1"/>
            </p:cNvSpPr>
            <p:nvPr/>
          </p:nvSpPr>
          <p:spPr bwMode="auto">
            <a:xfrm>
              <a:off x="3262" y="2483"/>
              <a:ext cx="19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B</a:t>
              </a:r>
            </a:p>
          </p:txBody>
        </p:sp>
      </p:grpSp>
      <p:sp>
        <p:nvSpPr>
          <p:cNvPr id="710850" name="Rectangle 194"/>
          <p:cNvSpPr>
            <a:spLocks noChangeArrowheads="1"/>
          </p:cNvSpPr>
          <p:nvPr/>
        </p:nvSpPr>
        <p:spPr bwMode="auto">
          <a:xfrm>
            <a:off x="3271838" y="4805363"/>
            <a:ext cx="5326062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/>
              <a:t>The results of DFS may depend on:</a:t>
            </a:r>
          </a:p>
          <a:p>
            <a:pPr lvl="1">
              <a:buFontTx/>
              <a:buChar char="•"/>
            </a:pPr>
            <a:r>
              <a:rPr lang="en-US"/>
              <a:t> </a:t>
            </a:r>
            <a:r>
              <a:rPr lang="en-US" sz="2000"/>
              <a:t>The order in which nodes are explored in procedure DFS</a:t>
            </a:r>
          </a:p>
          <a:p>
            <a:pPr lvl="1">
              <a:buFontTx/>
              <a:buChar char="•"/>
            </a:pPr>
            <a:r>
              <a:rPr lang="en-US" sz="2000"/>
              <a:t> The order in which the neighbors of a vertex are visited in DFS-VISIT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085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E655549-DD77-43E1-88AC-2CF37C8ED0C9}" type="slidenum">
              <a:rPr lang="en-US" smtClean="0">
                <a:latin typeface="Arial" pitchFamily="34" charset="0"/>
              </a:rPr>
              <a:pPr/>
              <a:t>6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Edge Classification</a:t>
            </a:r>
          </a:p>
        </p:txBody>
      </p:sp>
      <p:sp>
        <p:nvSpPr>
          <p:cNvPr id="71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5043487" cy="5356225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sz="2400" b="1" smtClean="0"/>
              <a:t>Tree edge </a:t>
            </a:r>
            <a:r>
              <a:rPr lang="en-US" sz="2400" smtClean="0"/>
              <a:t>(reaches a WHITE vertex)</a:t>
            </a:r>
            <a:r>
              <a:rPr lang="en-US" sz="2400" b="1" smtClean="0"/>
              <a:t>: </a:t>
            </a:r>
            <a:endParaRPr lang="en-US" sz="2400" smtClean="0"/>
          </a:p>
          <a:p>
            <a:pPr lvl="1" eaLnBrk="1" hangingPunct="1">
              <a:lnSpc>
                <a:spcPct val="120000"/>
              </a:lnSpc>
            </a:pPr>
            <a:r>
              <a:rPr lang="en-US" sz="2000" smtClean="0">
                <a:latin typeface="Comic Sans MS" pitchFamily="66" charset="0"/>
              </a:rPr>
              <a:t>(u, v)</a:t>
            </a:r>
            <a:r>
              <a:rPr lang="en-US" sz="2000" smtClean="0"/>
              <a:t> is a tree edge if </a:t>
            </a:r>
            <a:r>
              <a:rPr lang="en-US" sz="2000" smtClean="0">
                <a:latin typeface="Comic Sans MS" pitchFamily="66" charset="0"/>
              </a:rPr>
              <a:t>v </a:t>
            </a:r>
            <a:r>
              <a:rPr lang="en-US" sz="2000" smtClean="0"/>
              <a:t>was first discovered by exploring edge </a:t>
            </a:r>
            <a:r>
              <a:rPr lang="en-US" sz="2000" smtClean="0">
                <a:latin typeface="Comic Sans MS" pitchFamily="66" charset="0"/>
              </a:rPr>
              <a:t>(u, v)</a:t>
            </a:r>
          </a:p>
          <a:p>
            <a:pPr lvl="1" eaLnBrk="1" hangingPunct="1">
              <a:lnSpc>
                <a:spcPct val="120000"/>
              </a:lnSpc>
            </a:pPr>
            <a:endParaRPr lang="en-US" sz="2000" smtClean="0">
              <a:latin typeface="Comic Sans MS" pitchFamily="66" charset="0"/>
            </a:endParaRPr>
          </a:p>
          <a:p>
            <a:pPr eaLnBrk="1" hangingPunct="1">
              <a:lnSpc>
                <a:spcPct val="120000"/>
              </a:lnSpc>
            </a:pPr>
            <a:r>
              <a:rPr lang="en-US" sz="2400" b="1" smtClean="0"/>
              <a:t>Back edge </a:t>
            </a:r>
            <a:r>
              <a:rPr lang="en-US" sz="2400" smtClean="0"/>
              <a:t>(reaches a GRAY vertex)</a:t>
            </a:r>
            <a:r>
              <a:rPr lang="en-US" sz="2400" b="1" smtClean="0"/>
              <a:t>: 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z="2000" smtClean="0">
                <a:latin typeface="Comic Sans MS" pitchFamily="66" charset="0"/>
              </a:rPr>
              <a:t>(u, v)</a:t>
            </a:r>
            <a:r>
              <a:rPr lang="en-US" sz="2000" smtClean="0"/>
              <a:t>, connecting a vertex </a:t>
            </a:r>
            <a:r>
              <a:rPr lang="en-US" sz="2000" smtClean="0">
                <a:latin typeface="Comic Sans MS" pitchFamily="66" charset="0"/>
              </a:rPr>
              <a:t>u</a:t>
            </a:r>
            <a:r>
              <a:rPr lang="en-US" sz="2000" smtClean="0"/>
              <a:t> to an ancestor </a:t>
            </a:r>
            <a:r>
              <a:rPr lang="en-US" sz="2000" smtClean="0">
                <a:latin typeface="Comic Sans MS" pitchFamily="66" charset="0"/>
              </a:rPr>
              <a:t>v</a:t>
            </a:r>
            <a:r>
              <a:rPr lang="en-US" sz="2000" smtClean="0"/>
              <a:t> in a depth first tree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z="2000" smtClean="0"/>
              <a:t>Self loops (in directed graphs) are also back edges</a:t>
            </a:r>
          </a:p>
        </p:txBody>
      </p:sp>
      <p:grpSp>
        <p:nvGrpSpPr>
          <p:cNvPr id="8197" name="Group 4"/>
          <p:cNvGrpSpPr>
            <a:grpSpLocks/>
          </p:cNvGrpSpPr>
          <p:nvPr/>
        </p:nvGrpSpPr>
        <p:grpSpPr bwMode="auto">
          <a:xfrm>
            <a:off x="6130925" y="1319213"/>
            <a:ext cx="2160588" cy="1631950"/>
            <a:chOff x="576" y="863"/>
            <a:chExt cx="1361" cy="1028"/>
          </a:xfrm>
        </p:grpSpPr>
        <p:sp>
          <p:nvSpPr>
            <p:cNvPr id="8221" name="Oval 5"/>
            <p:cNvSpPr>
              <a:spLocks noChangeArrowheads="1"/>
            </p:cNvSpPr>
            <p:nvPr/>
          </p:nvSpPr>
          <p:spPr bwMode="auto">
            <a:xfrm>
              <a:off x="576" y="1068"/>
              <a:ext cx="321" cy="226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>
                  <a:sym typeface="Symbol" pitchFamily="18" charset="2"/>
                </a:rPr>
                <a:t>1/  </a:t>
              </a:r>
            </a:p>
          </p:txBody>
        </p:sp>
        <p:sp>
          <p:nvSpPr>
            <p:cNvPr id="8222" name="Oval 6"/>
            <p:cNvSpPr>
              <a:spLocks noChangeArrowheads="1"/>
            </p:cNvSpPr>
            <p:nvPr/>
          </p:nvSpPr>
          <p:spPr bwMode="auto">
            <a:xfrm>
              <a:off x="1048" y="1068"/>
              <a:ext cx="321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sym typeface="Symbol" pitchFamily="18" charset="2"/>
              </a:endParaRPr>
            </a:p>
          </p:txBody>
        </p:sp>
        <p:sp>
          <p:nvSpPr>
            <p:cNvPr id="8223" name="Oval 7"/>
            <p:cNvSpPr>
              <a:spLocks noChangeArrowheads="1"/>
            </p:cNvSpPr>
            <p:nvPr/>
          </p:nvSpPr>
          <p:spPr bwMode="auto">
            <a:xfrm>
              <a:off x="1484" y="1068"/>
              <a:ext cx="321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sym typeface="Symbol" pitchFamily="18" charset="2"/>
              </a:endParaRPr>
            </a:p>
          </p:txBody>
        </p:sp>
        <p:sp>
          <p:nvSpPr>
            <p:cNvPr id="8224" name="Oval 8"/>
            <p:cNvSpPr>
              <a:spLocks noChangeArrowheads="1"/>
            </p:cNvSpPr>
            <p:nvPr/>
          </p:nvSpPr>
          <p:spPr bwMode="auto">
            <a:xfrm>
              <a:off x="576" y="1464"/>
              <a:ext cx="321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sym typeface="Symbol" pitchFamily="18" charset="2"/>
              </a:endParaRPr>
            </a:p>
          </p:txBody>
        </p:sp>
        <p:sp>
          <p:nvSpPr>
            <p:cNvPr id="8225" name="Oval 9"/>
            <p:cNvSpPr>
              <a:spLocks noChangeArrowheads="1"/>
            </p:cNvSpPr>
            <p:nvPr/>
          </p:nvSpPr>
          <p:spPr bwMode="auto">
            <a:xfrm>
              <a:off x="1048" y="1464"/>
              <a:ext cx="321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sym typeface="Symbol" pitchFamily="18" charset="2"/>
              </a:endParaRPr>
            </a:p>
          </p:txBody>
        </p:sp>
        <p:sp>
          <p:nvSpPr>
            <p:cNvPr id="8226" name="Oval 10"/>
            <p:cNvSpPr>
              <a:spLocks noChangeArrowheads="1"/>
            </p:cNvSpPr>
            <p:nvPr/>
          </p:nvSpPr>
          <p:spPr bwMode="auto">
            <a:xfrm>
              <a:off x="1484" y="1464"/>
              <a:ext cx="321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sym typeface="Symbol" pitchFamily="18" charset="2"/>
              </a:endParaRPr>
            </a:p>
          </p:txBody>
        </p:sp>
        <p:sp>
          <p:nvSpPr>
            <p:cNvPr id="8227" name="Text Box 11"/>
            <p:cNvSpPr txBox="1">
              <a:spLocks noChangeArrowheads="1"/>
            </p:cNvSpPr>
            <p:nvPr/>
          </p:nvSpPr>
          <p:spPr bwMode="auto">
            <a:xfrm>
              <a:off x="601" y="863"/>
              <a:ext cx="18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>
                  <a:latin typeface="Monotype Corsiva" pitchFamily="66" charset="0"/>
                </a:rPr>
                <a:t>u</a:t>
              </a:r>
            </a:p>
          </p:txBody>
        </p:sp>
        <p:sp>
          <p:nvSpPr>
            <p:cNvPr id="8228" name="Text Box 12"/>
            <p:cNvSpPr txBox="1">
              <a:spLocks noChangeArrowheads="1"/>
            </p:cNvSpPr>
            <p:nvPr/>
          </p:nvSpPr>
          <p:spPr bwMode="auto">
            <a:xfrm>
              <a:off x="1085" y="870"/>
              <a:ext cx="17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>
                  <a:latin typeface="Monotype Corsiva" pitchFamily="66" charset="0"/>
                </a:rPr>
                <a:t>v</a:t>
              </a:r>
            </a:p>
          </p:txBody>
        </p:sp>
        <p:sp>
          <p:nvSpPr>
            <p:cNvPr id="8229" name="Text Box 13"/>
            <p:cNvSpPr txBox="1">
              <a:spLocks noChangeArrowheads="1"/>
            </p:cNvSpPr>
            <p:nvPr/>
          </p:nvSpPr>
          <p:spPr bwMode="auto">
            <a:xfrm>
              <a:off x="1494" y="870"/>
              <a:ext cx="21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>
                  <a:latin typeface="Monotype Corsiva" pitchFamily="66" charset="0"/>
                </a:rPr>
                <a:t>w</a:t>
              </a:r>
            </a:p>
          </p:txBody>
        </p:sp>
        <p:sp>
          <p:nvSpPr>
            <p:cNvPr id="8230" name="Text Box 14"/>
            <p:cNvSpPr txBox="1">
              <a:spLocks noChangeArrowheads="1"/>
            </p:cNvSpPr>
            <p:nvPr/>
          </p:nvSpPr>
          <p:spPr bwMode="auto">
            <a:xfrm>
              <a:off x="587" y="1660"/>
              <a:ext cx="1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>
                  <a:latin typeface="Monotype Corsiva" pitchFamily="66" charset="0"/>
                </a:rPr>
                <a:t>x</a:t>
              </a:r>
            </a:p>
          </p:txBody>
        </p:sp>
        <p:sp>
          <p:nvSpPr>
            <p:cNvPr id="8231" name="Text Box 15"/>
            <p:cNvSpPr txBox="1">
              <a:spLocks noChangeArrowheads="1"/>
            </p:cNvSpPr>
            <p:nvPr/>
          </p:nvSpPr>
          <p:spPr bwMode="auto">
            <a:xfrm>
              <a:off x="1066" y="1660"/>
              <a:ext cx="17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>
                  <a:latin typeface="Monotype Corsiva" pitchFamily="66" charset="0"/>
                </a:rPr>
                <a:t>y</a:t>
              </a:r>
            </a:p>
          </p:txBody>
        </p:sp>
        <p:sp>
          <p:nvSpPr>
            <p:cNvPr id="8232" name="Line 16"/>
            <p:cNvSpPr>
              <a:spLocks noChangeShapeType="1"/>
            </p:cNvSpPr>
            <p:nvPr/>
          </p:nvSpPr>
          <p:spPr bwMode="auto">
            <a:xfrm flipH="1">
              <a:off x="726" y="1291"/>
              <a:ext cx="5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33" name="Line 17"/>
            <p:cNvSpPr>
              <a:spLocks noChangeShapeType="1"/>
            </p:cNvSpPr>
            <p:nvPr/>
          </p:nvSpPr>
          <p:spPr bwMode="auto">
            <a:xfrm flipH="1">
              <a:off x="1195" y="1296"/>
              <a:ext cx="5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34" name="Line 18"/>
            <p:cNvSpPr>
              <a:spLocks noChangeShapeType="1"/>
            </p:cNvSpPr>
            <p:nvPr/>
          </p:nvSpPr>
          <p:spPr bwMode="auto">
            <a:xfrm flipH="1">
              <a:off x="1651" y="1291"/>
              <a:ext cx="5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35" name="Line 19"/>
            <p:cNvSpPr>
              <a:spLocks noChangeShapeType="1"/>
            </p:cNvSpPr>
            <p:nvPr/>
          </p:nvSpPr>
          <p:spPr bwMode="auto">
            <a:xfrm>
              <a:off x="909" y="1178"/>
              <a:ext cx="135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36" name="Line 20"/>
            <p:cNvSpPr>
              <a:spLocks noChangeShapeType="1"/>
            </p:cNvSpPr>
            <p:nvPr/>
          </p:nvSpPr>
          <p:spPr bwMode="auto">
            <a:xfrm>
              <a:off x="908" y="1585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37" name="Line 21"/>
            <p:cNvSpPr>
              <a:spLocks noChangeShapeType="1"/>
            </p:cNvSpPr>
            <p:nvPr/>
          </p:nvSpPr>
          <p:spPr bwMode="auto">
            <a:xfrm flipV="1">
              <a:off x="1296" y="1263"/>
              <a:ext cx="220" cy="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38" name="Text Box 22"/>
            <p:cNvSpPr txBox="1">
              <a:spLocks noChangeArrowheads="1"/>
            </p:cNvSpPr>
            <p:nvPr/>
          </p:nvSpPr>
          <p:spPr bwMode="auto">
            <a:xfrm>
              <a:off x="1505" y="1660"/>
              <a:ext cx="17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>
                  <a:latin typeface="Monotype Corsiva" pitchFamily="66" charset="0"/>
                </a:rPr>
                <a:t>z</a:t>
              </a:r>
            </a:p>
          </p:txBody>
        </p:sp>
        <p:sp>
          <p:nvSpPr>
            <p:cNvPr id="8239" name="Line 23"/>
            <p:cNvSpPr>
              <a:spLocks noChangeShapeType="1"/>
            </p:cNvSpPr>
            <p:nvPr/>
          </p:nvSpPr>
          <p:spPr bwMode="auto">
            <a:xfrm flipV="1">
              <a:off x="870" y="1276"/>
              <a:ext cx="226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40" name="Freeform 24"/>
            <p:cNvSpPr>
              <a:spLocks/>
            </p:cNvSpPr>
            <p:nvPr/>
          </p:nvSpPr>
          <p:spPr bwMode="auto">
            <a:xfrm>
              <a:off x="1760" y="1428"/>
              <a:ext cx="177" cy="276"/>
            </a:xfrm>
            <a:custGeom>
              <a:avLst/>
              <a:gdLst>
                <a:gd name="T0" fmla="*/ 0 w 177"/>
                <a:gd name="T1" fmla="*/ 226 h 276"/>
                <a:gd name="T2" fmla="*/ 107 w 177"/>
                <a:gd name="T3" fmla="*/ 271 h 276"/>
                <a:gd name="T4" fmla="*/ 169 w 177"/>
                <a:gd name="T5" fmla="*/ 198 h 276"/>
                <a:gd name="T6" fmla="*/ 158 w 177"/>
                <a:gd name="T7" fmla="*/ 68 h 276"/>
                <a:gd name="T8" fmla="*/ 62 w 177"/>
                <a:gd name="T9" fmla="*/ 0 h 276"/>
                <a:gd name="T10" fmla="*/ 11 w 177"/>
                <a:gd name="T11" fmla="*/ 68 h 27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77"/>
                <a:gd name="T19" fmla="*/ 0 h 276"/>
                <a:gd name="T20" fmla="*/ 177 w 177"/>
                <a:gd name="T21" fmla="*/ 276 h 27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77" h="276">
                  <a:moveTo>
                    <a:pt x="0" y="226"/>
                  </a:moveTo>
                  <a:cubicBezTo>
                    <a:pt x="39" y="251"/>
                    <a:pt x="79" y="276"/>
                    <a:pt x="107" y="271"/>
                  </a:cubicBezTo>
                  <a:cubicBezTo>
                    <a:pt x="135" y="266"/>
                    <a:pt x="161" y="232"/>
                    <a:pt x="169" y="198"/>
                  </a:cubicBezTo>
                  <a:cubicBezTo>
                    <a:pt x="177" y="164"/>
                    <a:pt x="176" y="101"/>
                    <a:pt x="158" y="68"/>
                  </a:cubicBezTo>
                  <a:cubicBezTo>
                    <a:pt x="140" y="35"/>
                    <a:pt x="86" y="0"/>
                    <a:pt x="62" y="0"/>
                  </a:cubicBezTo>
                  <a:cubicBezTo>
                    <a:pt x="38" y="0"/>
                    <a:pt x="24" y="34"/>
                    <a:pt x="11" y="6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25"/>
          <p:cNvGrpSpPr>
            <a:grpSpLocks/>
          </p:cNvGrpSpPr>
          <p:nvPr/>
        </p:nvGrpSpPr>
        <p:grpSpPr bwMode="auto">
          <a:xfrm>
            <a:off x="6130925" y="3803650"/>
            <a:ext cx="2160588" cy="1631950"/>
            <a:chOff x="2444" y="2015"/>
            <a:chExt cx="1361" cy="1028"/>
          </a:xfrm>
        </p:grpSpPr>
        <p:grpSp>
          <p:nvGrpSpPr>
            <p:cNvPr id="8199" name="Group 26"/>
            <p:cNvGrpSpPr>
              <a:grpSpLocks/>
            </p:cNvGrpSpPr>
            <p:nvPr/>
          </p:nvGrpSpPr>
          <p:grpSpPr bwMode="auto">
            <a:xfrm>
              <a:off x="2444" y="2015"/>
              <a:ext cx="1361" cy="1028"/>
              <a:chOff x="2327" y="908"/>
              <a:chExt cx="1361" cy="1028"/>
            </a:xfrm>
          </p:grpSpPr>
          <p:sp>
            <p:nvSpPr>
              <p:cNvPr id="8201" name="Oval 27"/>
              <p:cNvSpPr>
                <a:spLocks noChangeArrowheads="1"/>
              </p:cNvSpPr>
              <p:nvPr/>
            </p:nvSpPr>
            <p:spPr bwMode="auto">
              <a:xfrm>
                <a:off x="2327" y="1113"/>
                <a:ext cx="321" cy="226"/>
              </a:xfrm>
              <a:prstGeom prst="ellipse">
                <a:avLst/>
              </a:prstGeom>
              <a:solidFill>
                <a:srgbClr val="EAEAEA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400">
                    <a:sym typeface="Symbol" pitchFamily="18" charset="2"/>
                  </a:rPr>
                  <a:t>1/  </a:t>
                </a:r>
              </a:p>
            </p:txBody>
          </p:sp>
          <p:sp>
            <p:nvSpPr>
              <p:cNvPr id="8202" name="Oval 28"/>
              <p:cNvSpPr>
                <a:spLocks noChangeArrowheads="1"/>
              </p:cNvSpPr>
              <p:nvPr/>
            </p:nvSpPr>
            <p:spPr bwMode="auto">
              <a:xfrm>
                <a:off x="2799" y="1113"/>
                <a:ext cx="321" cy="226"/>
              </a:xfrm>
              <a:prstGeom prst="ellipse">
                <a:avLst/>
              </a:prstGeom>
              <a:solidFill>
                <a:srgbClr val="EAEAEA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400">
                    <a:sym typeface="Symbol" pitchFamily="18" charset="2"/>
                  </a:rPr>
                  <a:t>2/   </a:t>
                </a:r>
              </a:p>
            </p:txBody>
          </p:sp>
          <p:sp>
            <p:nvSpPr>
              <p:cNvPr id="8203" name="Oval 29"/>
              <p:cNvSpPr>
                <a:spLocks noChangeArrowheads="1"/>
              </p:cNvSpPr>
              <p:nvPr/>
            </p:nvSpPr>
            <p:spPr bwMode="auto">
              <a:xfrm>
                <a:off x="3235" y="1113"/>
                <a:ext cx="321" cy="226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sym typeface="Symbol" pitchFamily="18" charset="2"/>
                </a:endParaRPr>
              </a:p>
            </p:txBody>
          </p:sp>
          <p:sp>
            <p:nvSpPr>
              <p:cNvPr id="8204" name="Oval 30"/>
              <p:cNvSpPr>
                <a:spLocks noChangeArrowheads="1"/>
              </p:cNvSpPr>
              <p:nvPr/>
            </p:nvSpPr>
            <p:spPr bwMode="auto">
              <a:xfrm>
                <a:off x="2327" y="1509"/>
                <a:ext cx="321" cy="226"/>
              </a:xfrm>
              <a:prstGeom prst="ellipse">
                <a:avLst/>
              </a:prstGeom>
              <a:solidFill>
                <a:srgbClr val="EAEAEA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400">
                    <a:sym typeface="Symbol" pitchFamily="18" charset="2"/>
                  </a:rPr>
                  <a:t>4/  </a:t>
                </a:r>
              </a:p>
            </p:txBody>
          </p:sp>
          <p:sp>
            <p:nvSpPr>
              <p:cNvPr id="8205" name="Oval 31"/>
              <p:cNvSpPr>
                <a:spLocks noChangeArrowheads="1"/>
              </p:cNvSpPr>
              <p:nvPr/>
            </p:nvSpPr>
            <p:spPr bwMode="auto">
              <a:xfrm>
                <a:off x="2799" y="1509"/>
                <a:ext cx="321" cy="226"/>
              </a:xfrm>
              <a:prstGeom prst="ellipse">
                <a:avLst/>
              </a:prstGeom>
              <a:solidFill>
                <a:srgbClr val="EAEAEA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400">
                    <a:sym typeface="Symbol" pitchFamily="18" charset="2"/>
                  </a:rPr>
                  <a:t>3/  </a:t>
                </a:r>
              </a:p>
            </p:txBody>
          </p:sp>
          <p:sp>
            <p:nvSpPr>
              <p:cNvPr id="8206" name="Oval 32"/>
              <p:cNvSpPr>
                <a:spLocks noChangeArrowheads="1"/>
              </p:cNvSpPr>
              <p:nvPr/>
            </p:nvSpPr>
            <p:spPr bwMode="auto">
              <a:xfrm>
                <a:off x="3235" y="1509"/>
                <a:ext cx="321" cy="226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sym typeface="Symbol" pitchFamily="18" charset="2"/>
                </a:endParaRPr>
              </a:p>
            </p:txBody>
          </p:sp>
          <p:sp>
            <p:nvSpPr>
              <p:cNvPr id="8207" name="Text Box 33"/>
              <p:cNvSpPr txBox="1">
                <a:spLocks noChangeArrowheads="1"/>
              </p:cNvSpPr>
              <p:nvPr/>
            </p:nvSpPr>
            <p:spPr bwMode="auto">
              <a:xfrm>
                <a:off x="2352" y="908"/>
                <a:ext cx="182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i="1">
                    <a:latin typeface="Monotype Corsiva" pitchFamily="66" charset="0"/>
                  </a:rPr>
                  <a:t>u</a:t>
                </a:r>
              </a:p>
            </p:txBody>
          </p:sp>
          <p:sp>
            <p:nvSpPr>
              <p:cNvPr id="8208" name="Text Box 34"/>
              <p:cNvSpPr txBox="1">
                <a:spLocks noChangeArrowheads="1"/>
              </p:cNvSpPr>
              <p:nvPr/>
            </p:nvSpPr>
            <p:spPr bwMode="auto">
              <a:xfrm>
                <a:off x="2836" y="915"/>
                <a:ext cx="179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i="1">
                    <a:latin typeface="Monotype Corsiva" pitchFamily="66" charset="0"/>
                  </a:rPr>
                  <a:t>v</a:t>
                </a:r>
              </a:p>
            </p:txBody>
          </p:sp>
          <p:sp>
            <p:nvSpPr>
              <p:cNvPr id="8209" name="Text Box 35"/>
              <p:cNvSpPr txBox="1">
                <a:spLocks noChangeArrowheads="1"/>
              </p:cNvSpPr>
              <p:nvPr/>
            </p:nvSpPr>
            <p:spPr bwMode="auto">
              <a:xfrm>
                <a:off x="3245" y="915"/>
                <a:ext cx="21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i="1">
                    <a:latin typeface="Monotype Corsiva" pitchFamily="66" charset="0"/>
                  </a:rPr>
                  <a:t>w</a:t>
                </a:r>
              </a:p>
            </p:txBody>
          </p:sp>
          <p:sp>
            <p:nvSpPr>
              <p:cNvPr id="8210" name="Text Box 36"/>
              <p:cNvSpPr txBox="1">
                <a:spLocks noChangeArrowheads="1"/>
              </p:cNvSpPr>
              <p:nvPr/>
            </p:nvSpPr>
            <p:spPr bwMode="auto">
              <a:xfrm>
                <a:off x="2338" y="1705"/>
                <a:ext cx="17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i="1">
                    <a:latin typeface="Monotype Corsiva" pitchFamily="66" charset="0"/>
                  </a:rPr>
                  <a:t>x</a:t>
                </a:r>
              </a:p>
            </p:txBody>
          </p:sp>
          <p:sp>
            <p:nvSpPr>
              <p:cNvPr id="8211" name="Text Box 37"/>
              <p:cNvSpPr txBox="1">
                <a:spLocks noChangeArrowheads="1"/>
              </p:cNvSpPr>
              <p:nvPr/>
            </p:nvSpPr>
            <p:spPr bwMode="auto">
              <a:xfrm>
                <a:off x="2817" y="1705"/>
                <a:ext cx="17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i="1">
                    <a:latin typeface="Monotype Corsiva" pitchFamily="66" charset="0"/>
                  </a:rPr>
                  <a:t>y</a:t>
                </a:r>
              </a:p>
            </p:txBody>
          </p:sp>
          <p:sp>
            <p:nvSpPr>
              <p:cNvPr id="8212" name="Line 38"/>
              <p:cNvSpPr>
                <a:spLocks noChangeShapeType="1"/>
              </p:cNvSpPr>
              <p:nvPr/>
            </p:nvSpPr>
            <p:spPr bwMode="auto">
              <a:xfrm flipH="1">
                <a:off x="2477" y="1336"/>
                <a:ext cx="5" cy="18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13" name="Line 39"/>
              <p:cNvSpPr>
                <a:spLocks noChangeShapeType="1"/>
              </p:cNvSpPr>
              <p:nvPr/>
            </p:nvSpPr>
            <p:spPr bwMode="auto">
              <a:xfrm flipH="1">
                <a:off x="2952" y="1341"/>
                <a:ext cx="5" cy="186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14" name="Line 40"/>
              <p:cNvSpPr>
                <a:spLocks noChangeShapeType="1"/>
              </p:cNvSpPr>
              <p:nvPr/>
            </p:nvSpPr>
            <p:spPr bwMode="auto">
              <a:xfrm flipH="1">
                <a:off x="3402" y="1336"/>
                <a:ext cx="5" cy="18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15" name="Line 41"/>
              <p:cNvSpPr>
                <a:spLocks noChangeShapeType="1"/>
              </p:cNvSpPr>
              <p:nvPr/>
            </p:nvSpPr>
            <p:spPr bwMode="auto">
              <a:xfrm>
                <a:off x="2660" y="1223"/>
                <a:ext cx="135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16" name="Line 42"/>
              <p:cNvSpPr>
                <a:spLocks noChangeShapeType="1"/>
              </p:cNvSpPr>
              <p:nvPr/>
            </p:nvSpPr>
            <p:spPr bwMode="auto">
              <a:xfrm>
                <a:off x="2659" y="1630"/>
                <a:ext cx="135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 type="triangle" w="med" len="med"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17" name="Line 43"/>
              <p:cNvSpPr>
                <a:spLocks noChangeShapeType="1"/>
              </p:cNvSpPr>
              <p:nvPr/>
            </p:nvSpPr>
            <p:spPr bwMode="auto">
              <a:xfrm flipV="1">
                <a:off x="3047" y="1308"/>
                <a:ext cx="220" cy="2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18" name="Text Box 44"/>
              <p:cNvSpPr txBox="1">
                <a:spLocks noChangeArrowheads="1"/>
              </p:cNvSpPr>
              <p:nvPr/>
            </p:nvSpPr>
            <p:spPr bwMode="auto">
              <a:xfrm>
                <a:off x="3256" y="1705"/>
                <a:ext cx="179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i="1">
                    <a:latin typeface="Monotype Corsiva" pitchFamily="66" charset="0"/>
                  </a:rPr>
                  <a:t>z</a:t>
                </a:r>
              </a:p>
            </p:txBody>
          </p:sp>
          <p:sp>
            <p:nvSpPr>
              <p:cNvPr id="8219" name="Line 45"/>
              <p:cNvSpPr>
                <a:spLocks noChangeShapeType="1"/>
              </p:cNvSpPr>
              <p:nvPr/>
            </p:nvSpPr>
            <p:spPr bwMode="auto">
              <a:xfrm flipV="1">
                <a:off x="2621" y="1321"/>
                <a:ext cx="226" cy="2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20" name="Freeform 46"/>
              <p:cNvSpPr>
                <a:spLocks/>
              </p:cNvSpPr>
              <p:nvPr/>
            </p:nvSpPr>
            <p:spPr bwMode="auto">
              <a:xfrm>
                <a:off x="3511" y="1473"/>
                <a:ext cx="177" cy="276"/>
              </a:xfrm>
              <a:custGeom>
                <a:avLst/>
                <a:gdLst>
                  <a:gd name="T0" fmla="*/ 0 w 177"/>
                  <a:gd name="T1" fmla="*/ 226 h 276"/>
                  <a:gd name="T2" fmla="*/ 107 w 177"/>
                  <a:gd name="T3" fmla="*/ 271 h 276"/>
                  <a:gd name="T4" fmla="*/ 169 w 177"/>
                  <a:gd name="T5" fmla="*/ 198 h 276"/>
                  <a:gd name="T6" fmla="*/ 158 w 177"/>
                  <a:gd name="T7" fmla="*/ 68 h 276"/>
                  <a:gd name="T8" fmla="*/ 62 w 177"/>
                  <a:gd name="T9" fmla="*/ 0 h 276"/>
                  <a:gd name="T10" fmla="*/ 11 w 177"/>
                  <a:gd name="T11" fmla="*/ 68 h 27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77"/>
                  <a:gd name="T19" fmla="*/ 0 h 276"/>
                  <a:gd name="T20" fmla="*/ 177 w 177"/>
                  <a:gd name="T21" fmla="*/ 276 h 27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77" h="276">
                    <a:moveTo>
                      <a:pt x="0" y="226"/>
                    </a:moveTo>
                    <a:cubicBezTo>
                      <a:pt x="39" y="251"/>
                      <a:pt x="79" y="276"/>
                      <a:pt x="107" y="271"/>
                    </a:cubicBezTo>
                    <a:cubicBezTo>
                      <a:pt x="135" y="266"/>
                      <a:pt x="161" y="232"/>
                      <a:pt x="169" y="198"/>
                    </a:cubicBezTo>
                    <a:cubicBezTo>
                      <a:pt x="177" y="164"/>
                      <a:pt x="176" y="101"/>
                      <a:pt x="158" y="68"/>
                    </a:cubicBezTo>
                    <a:cubicBezTo>
                      <a:pt x="140" y="35"/>
                      <a:pt x="86" y="0"/>
                      <a:pt x="62" y="0"/>
                    </a:cubicBezTo>
                    <a:cubicBezTo>
                      <a:pt x="38" y="0"/>
                      <a:pt x="24" y="34"/>
                      <a:pt x="11" y="68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8200" name="Text Box 47"/>
            <p:cNvSpPr txBox="1">
              <a:spLocks noChangeArrowheads="1"/>
            </p:cNvSpPr>
            <p:nvPr/>
          </p:nvSpPr>
          <p:spPr bwMode="auto">
            <a:xfrm>
              <a:off x="2708" y="2415"/>
              <a:ext cx="19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B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5FFE7CC-62E8-4C36-98B9-537B636CF51C}" type="slidenum">
              <a:rPr lang="en-US" smtClean="0">
                <a:latin typeface="Arial" pitchFamily="34" charset="0"/>
              </a:rPr>
              <a:pPr/>
              <a:t>7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Edge Classification</a:t>
            </a:r>
          </a:p>
        </p:txBody>
      </p:sp>
      <p:sp>
        <p:nvSpPr>
          <p:cNvPr id="71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5908675" cy="5356225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sz="2400" b="1" smtClean="0"/>
              <a:t>Forward edge </a:t>
            </a:r>
            <a:r>
              <a:rPr lang="en-US" sz="2400" smtClean="0"/>
              <a:t>(reaches a BLACK vertex &amp; </a:t>
            </a:r>
            <a:r>
              <a:rPr lang="en-US" sz="2400" smtClean="0">
                <a:latin typeface="Comic Sans MS" pitchFamily="66" charset="0"/>
              </a:rPr>
              <a:t>d[u] &lt; d[v]</a:t>
            </a:r>
            <a:r>
              <a:rPr lang="en-US" sz="2400" smtClean="0"/>
              <a:t>)</a:t>
            </a:r>
            <a:r>
              <a:rPr lang="en-US" sz="2400" b="1" smtClean="0"/>
              <a:t>: 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z="2000" smtClean="0"/>
              <a:t>Non-tree edges </a:t>
            </a:r>
            <a:r>
              <a:rPr lang="en-US" sz="2000" smtClean="0">
                <a:latin typeface="Comic Sans MS" pitchFamily="66" charset="0"/>
              </a:rPr>
              <a:t>(u, v)</a:t>
            </a:r>
            <a:r>
              <a:rPr lang="en-US" sz="2000" smtClean="0"/>
              <a:t> that connect a vertex </a:t>
            </a:r>
            <a:r>
              <a:rPr lang="en-US" sz="2000" smtClean="0">
                <a:latin typeface="Comic Sans MS" pitchFamily="66" charset="0"/>
              </a:rPr>
              <a:t>u</a:t>
            </a:r>
            <a:r>
              <a:rPr lang="en-US" sz="2000" smtClean="0"/>
              <a:t> to a descendant </a:t>
            </a:r>
            <a:r>
              <a:rPr lang="en-US" sz="2000" smtClean="0">
                <a:latin typeface="Comic Sans MS" pitchFamily="66" charset="0"/>
              </a:rPr>
              <a:t>v</a:t>
            </a:r>
            <a:r>
              <a:rPr lang="en-US" sz="2000" smtClean="0"/>
              <a:t> in a depth first tree</a:t>
            </a:r>
          </a:p>
          <a:p>
            <a:pPr lvl="1" eaLnBrk="1" hangingPunct="1">
              <a:lnSpc>
                <a:spcPct val="120000"/>
              </a:lnSpc>
            </a:pPr>
            <a:endParaRPr lang="en-US" sz="2000" smtClean="0"/>
          </a:p>
          <a:p>
            <a:pPr eaLnBrk="1" hangingPunct="1">
              <a:lnSpc>
                <a:spcPct val="120000"/>
              </a:lnSpc>
            </a:pPr>
            <a:r>
              <a:rPr lang="en-US" sz="2400" b="1" smtClean="0"/>
              <a:t>Cross edge </a:t>
            </a:r>
            <a:r>
              <a:rPr lang="en-US" sz="2400" smtClean="0"/>
              <a:t>(reaches a BLACK vertex &amp; </a:t>
            </a:r>
            <a:r>
              <a:rPr lang="en-US" sz="2400" smtClean="0">
                <a:latin typeface="Comic Sans MS" pitchFamily="66" charset="0"/>
              </a:rPr>
              <a:t>d[u] &gt; d[v]</a:t>
            </a:r>
            <a:r>
              <a:rPr lang="en-US" sz="2400" smtClean="0"/>
              <a:t>)</a:t>
            </a:r>
            <a:r>
              <a:rPr lang="en-US" sz="2400" b="1" smtClean="0"/>
              <a:t>: 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z="2000" smtClean="0"/>
              <a:t>Can go between vertices in same depth-first tree (as long as there is no ancestor / descendant relation) or between different depth-first trees</a:t>
            </a:r>
          </a:p>
        </p:txBody>
      </p:sp>
      <p:grpSp>
        <p:nvGrpSpPr>
          <p:cNvPr id="9221" name="Group 4"/>
          <p:cNvGrpSpPr>
            <a:grpSpLocks/>
          </p:cNvGrpSpPr>
          <p:nvPr/>
        </p:nvGrpSpPr>
        <p:grpSpPr bwMode="auto">
          <a:xfrm>
            <a:off x="6461125" y="1368425"/>
            <a:ext cx="2163763" cy="1631950"/>
            <a:chOff x="4030" y="3045"/>
            <a:chExt cx="1363" cy="1028"/>
          </a:xfrm>
        </p:grpSpPr>
        <p:grpSp>
          <p:nvGrpSpPr>
            <p:cNvPr id="9249" name="Group 5"/>
            <p:cNvGrpSpPr>
              <a:grpSpLocks/>
            </p:cNvGrpSpPr>
            <p:nvPr/>
          </p:nvGrpSpPr>
          <p:grpSpPr bwMode="auto">
            <a:xfrm>
              <a:off x="4032" y="3045"/>
              <a:ext cx="1361" cy="1028"/>
              <a:chOff x="2444" y="2015"/>
              <a:chExt cx="1361" cy="1028"/>
            </a:xfrm>
          </p:grpSpPr>
          <p:grpSp>
            <p:nvGrpSpPr>
              <p:cNvPr id="9251" name="Group 6"/>
              <p:cNvGrpSpPr>
                <a:grpSpLocks/>
              </p:cNvGrpSpPr>
              <p:nvPr/>
            </p:nvGrpSpPr>
            <p:grpSpPr bwMode="auto">
              <a:xfrm>
                <a:off x="2444" y="2015"/>
                <a:ext cx="1361" cy="1028"/>
                <a:chOff x="2327" y="908"/>
                <a:chExt cx="1361" cy="1028"/>
              </a:xfrm>
            </p:grpSpPr>
            <p:sp>
              <p:nvSpPr>
                <p:cNvPr id="9253" name="Oval 7"/>
                <p:cNvSpPr>
                  <a:spLocks noChangeArrowheads="1"/>
                </p:cNvSpPr>
                <p:nvPr/>
              </p:nvSpPr>
              <p:spPr bwMode="auto">
                <a:xfrm>
                  <a:off x="2327" y="1113"/>
                  <a:ext cx="321" cy="226"/>
                </a:xfrm>
                <a:prstGeom prst="ellipse">
                  <a:avLst/>
                </a:prstGeom>
                <a:solidFill>
                  <a:srgbClr val="EAEAEA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1400">
                      <a:sym typeface="Symbol" pitchFamily="18" charset="2"/>
                    </a:rPr>
                    <a:t>1/</a:t>
                  </a:r>
                </a:p>
              </p:txBody>
            </p:sp>
            <p:sp>
              <p:nvSpPr>
                <p:cNvPr id="9254" name="Oval 8"/>
                <p:cNvSpPr>
                  <a:spLocks noChangeArrowheads="1"/>
                </p:cNvSpPr>
                <p:nvPr/>
              </p:nvSpPr>
              <p:spPr bwMode="auto">
                <a:xfrm>
                  <a:off x="2799" y="1113"/>
                  <a:ext cx="321" cy="226"/>
                </a:xfrm>
                <a:prstGeom prst="ellipse">
                  <a:avLst/>
                </a:prstGeom>
                <a:solidFill>
                  <a:srgbClr val="808080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1400">
                      <a:solidFill>
                        <a:schemeClr val="bg1"/>
                      </a:solidFill>
                      <a:sym typeface="Symbol" pitchFamily="18" charset="2"/>
                    </a:rPr>
                    <a:t>2/7</a:t>
                  </a:r>
                </a:p>
              </p:txBody>
            </p:sp>
            <p:sp>
              <p:nvSpPr>
                <p:cNvPr id="9255" name="Oval 9"/>
                <p:cNvSpPr>
                  <a:spLocks noChangeArrowheads="1"/>
                </p:cNvSpPr>
                <p:nvPr/>
              </p:nvSpPr>
              <p:spPr bwMode="auto">
                <a:xfrm>
                  <a:off x="3235" y="1113"/>
                  <a:ext cx="321" cy="226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en-US">
                    <a:sym typeface="Symbol" pitchFamily="18" charset="2"/>
                  </a:endParaRPr>
                </a:p>
              </p:txBody>
            </p:sp>
            <p:sp>
              <p:nvSpPr>
                <p:cNvPr id="9256" name="Oval 10"/>
                <p:cNvSpPr>
                  <a:spLocks noChangeArrowheads="1"/>
                </p:cNvSpPr>
                <p:nvPr/>
              </p:nvSpPr>
              <p:spPr bwMode="auto">
                <a:xfrm>
                  <a:off x="2327" y="1509"/>
                  <a:ext cx="321" cy="226"/>
                </a:xfrm>
                <a:prstGeom prst="ellipse">
                  <a:avLst/>
                </a:prstGeom>
                <a:solidFill>
                  <a:srgbClr val="808080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1400">
                      <a:solidFill>
                        <a:schemeClr val="bg1"/>
                      </a:solidFill>
                      <a:sym typeface="Symbol" pitchFamily="18" charset="2"/>
                    </a:rPr>
                    <a:t>4/5</a:t>
                  </a:r>
                </a:p>
              </p:txBody>
            </p:sp>
            <p:sp>
              <p:nvSpPr>
                <p:cNvPr id="9257" name="Oval 11"/>
                <p:cNvSpPr>
                  <a:spLocks noChangeArrowheads="1"/>
                </p:cNvSpPr>
                <p:nvPr/>
              </p:nvSpPr>
              <p:spPr bwMode="auto">
                <a:xfrm>
                  <a:off x="2799" y="1509"/>
                  <a:ext cx="321" cy="226"/>
                </a:xfrm>
                <a:prstGeom prst="ellipse">
                  <a:avLst/>
                </a:prstGeom>
                <a:solidFill>
                  <a:srgbClr val="808080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1400">
                      <a:solidFill>
                        <a:schemeClr val="bg1"/>
                      </a:solidFill>
                      <a:sym typeface="Symbol" pitchFamily="18" charset="2"/>
                    </a:rPr>
                    <a:t>3/6</a:t>
                  </a:r>
                </a:p>
              </p:txBody>
            </p:sp>
            <p:sp>
              <p:nvSpPr>
                <p:cNvPr id="9258" name="Oval 12"/>
                <p:cNvSpPr>
                  <a:spLocks noChangeArrowheads="1"/>
                </p:cNvSpPr>
                <p:nvPr/>
              </p:nvSpPr>
              <p:spPr bwMode="auto">
                <a:xfrm>
                  <a:off x="3235" y="1509"/>
                  <a:ext cx="321" cy="226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en-US">
                    <a:sym typeface="Symbol" pitchFamily="18" charset="2"/>
                  </a:endParaRPr>
                </a:p>
              </p:txBody>
            </p:sp>
            <p:sp>
              <p:nvSpPr>
                <p:cNvPr id="9259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2352" y="908"/>
                  <a:ext cx="182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i="1">
                      <a:latin typeface="Monotype Corsiva" pitchFamily="66" charset="0"/>
                    </a:rPr>
                    <a:t>u</a:t>
                  </a:r>
                </a:p>
              </p:txBody>
            </p:sp>
            <p:sp>
              <p:nvSpPr>
                <p:cNvPr id="9260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836" y="915"/>
                  <a:ext cx="179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i="1">
                      <a:latin typeface="Monotype Corsiva" pitchFamily="66" charset="0"/>
                    </a:rPr>
                    <a:t>v</a:t>
                  </a:r>
                </a:p>
              </p:txBody>
            </p:sp>
            <p:sp>
              <p:nvSpPr>
                <p:cNvPr id="9261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3245" y="915"/>
                  <a:ext cx="214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i="1">
                      <a:latin typeface="Monotype Corsiva" pitchFamily="66" charset="0"/>
                    </a:rPr>
                    <a:t>w</a:t>
                  </a:r>
                </a:p>
              </p:txBody>
            </p:sp>
            <p:sp>
              <p:nvSpPr>
                <p:cNvPr id="9262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2338" y="1705"/>
                  <a:ext cx="176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i="1">
                      <a:latin typeface="Monotype Corsiva" pitchFamily="66" charset="0"/>
                    </a:rPr>
                    <a:t>x</a:t>
                  </a:r>
                </a:p>
              </p:txBody>
            </p:sp>
            <p:sp>
              <p:nvSpPr>
                <p:cNvPr id="9263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2817" y="1705"/>
                  <a:ext cx="174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i="1">
                      <a:latin typeface="Monotype Corsiva" pitchFamily="66" charset="0"/>
                    </a:rPr>
                    <a:t>y</a:t>
                  </a:r>
                </a:p>
              </p:txBody>
            </p:sp>
            <p:sp>
              <p:nvSpPr>
                <p:cNvPr id="9264" name="Line 18"/>
                <p:cNvSpPr>
                  <a:spLocks noChangeShapeType="1"/>
                </p:cNvSpPr>
                <p:nvPr/>
              </p:nvSpPr>
              <p:spPr bwMode="auto">
                <a:xfrm flipH="1">
                  <a:off x="2477" y="1336"/>
                  <a:ext cx="5" cy="18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265" name="Line 19"/>
                <p:cNvSpPr>
                  <a:spLocks noChangeShapeType="1"/>
                </p:cNvSpPr>
                <p:nvPr/>
              </p:nvSpPr>
              <p:spPr bwMode="auto">
                <a:xfrm flipH="1">
                  <a:off x="2952" y="1341"/>
                  <a:ext cx="5" cy="186"/>
                </a:xfrm>
                <a:prstGeom prst="line">
                  <a:avLst/>
                </a:prstGeom>
                <a:noFill/>
                <a:ln w="38100">
                  <a:solidFill>
                    <a:schemeClr val="bg2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266" name="Line 20"/>
                <p:cNvSpPr>
                  <a:spLocks noChangeShapeType="1"/>
                </p:cNvSpPr>
                <p:nvPr/>
              </p:nvSpPr>
              <p:spPr bwMode="auto">
                <a:xfrm flipH="1">
                  <a:off x="3402" y="1336"/>
                  <a:ext cx="5" cy="18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267" name="Line 21"/>
                <p:cNvSpPr>
                  <a:spLocks noChangeShapeType="1"/>
                </p:cNvSpPr>
                <p:nvPr/>
              </p:nvSpPr>
              <p:spPr bwMode="auto">
                <a:xfrm>
                  <a:off x="2660" y="1223"/>
                  <a:ext cx="135" cy="0"/>
                </a:xfrm>
                <a:prstGeom prst="line">
                  <a:avLst/>
                </a:prstGeom>
                <a:noFill/>
                <a:ln w="38100">
                  <a:solidFill>
                    <a:schemeClr val="bg2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268" name="Line 22"/>
                <p:cNvSpPr>
                  <a:spLocks noChangeShapeType="1"/>
                </p:cNvSpPr>
                <p:nvPr/>
              </p:nvSpPr>
              <p:spPr bwMode="auto">
                <a:xfrm>
                  <a:off x="2659" y="1630"/>
                  <a:ext cx="135" cy="0"/>
                </a:xfrm>
                <a:prstGeom prst="line">
                  <a:avLst/>
                </a:prstGeom>
                <a:noFill/>
                <a:ln w="38100">
                  <a:solidFill>
                    <a:schemeClr val="bg2"/>
                  </a:solidFill>
                  <a:round/>
                  <a:headEnd type="triangle" w="med" len="med"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269" name="Line 23"/>
                <p:cNvSpPr>
                  <a:spLocks noChangeShapeType="1"/>
                </p:cNvSpPr>
                <p:nvPr/>
              </p:nvSpPr>
              <p:spPr bwMode="auto">
                <a:xfrm flipV="1">
                  <a:off x="3047" y="1308"/>
                  <a:ext cx="220" cy="22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triangle" w="med" len="med"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270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3256" y="1705"/>
                  <a:ext cx="179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i="1">
                      <a:latin typeface="Monotype Corsiva" pitchFamily="66" charset="0"/>
                    </a:rPr>
                    <a:t>z</a:t>
                  </a:r>
                </a:p>
              </p:txBody>
            </p:sp>
            <p:sp>
              <p:nvSpPr>
                <p:cNvPr id="9271" name="Line 25"/>
                <p:cNvSpPr>
                  <a:spLocks noChangeShapeType="1"/>
                </p:cNvSpPr>
                <p:nvPr/>
              </p:nvSpPr>
              <p:spPr bwMode="auto">
                <a:xfrm flipV="1">
                  <a:off x="2621" y="1321"/>
                  <a:ext cx="226" cy="22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272" name="Freeform 26"/>
                <p:cNvSpPr>
                  <a:spLocks/>
                </p:cNvSpPr>
                <p:nvPr/>
              </p:nvSpPr>
              <p:spPr bwMode="auto">
                <a:xfrm>
                  <a:off x="3511" y="1473"/>
                  <a:ext cx="177" cy="276"/>
                </a:xfrm>
                <a:custGeom>
                  <a:avLst/>
                  <a:gdLst>
                    <a:gd name="T0" fmla="*/ 0 w 177"/>
                    <a:gd name="T1" fmla="*/ 226 h 276"/>
                    <a:gd name="T2" fmla="*/ 107 w 177"/>
                    <a:gd name="T3" fmla="*/ 271 h 276"/>
                    <a:gd name="T4" fmla="*/ 169 w 177"/>
                    <a:gd name="T5" fmla="*/ 198 h 276"/>
                    <a:gd name="T6" fmla="*/ 158 w 177"/>
                    <a:gd name="T7" fmla="*/ 68 h 276"/>
                    <a:gd name="T8" fmla="*/ 62 w 177"/>
                    <a:gd name="T9" fmla="*/ 0 h 276"/>
                    <a:gd name="T10" fmla="*/ 11 w 177"/>
                    <a:gd name="T11" fmla="*/ 68 h 276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77"/>
                    <a:gd name="T19" fmla="*/ 0 h 276"/>
                    <a:gd name="T20" fmla="*/ 177 w 177"/>
                    <a:gd name="T21" fmla="*/ 276 h 27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77" h="276">
                      <a:moveTo>
                        <a:pt x="0" y="226"/>
                      </a:moveTo>
                      <a:cubicBezTo>
                        <a:pt x="39" y="251"/>
                        <a:pt x="79" y="276"/>
                        <a:pt x="107" y="271"/>
                      </a:cubicBezTo>
                      <a:cubicBezTo>
                        <a:pt x="135" y="266"/>
                        <a:pt x="161" y="232"/>
                        <a:pt x="169" y="198"/>
                      </a:cubicBezTo>
                      <a:cubicBezTo>
                        <a:pt x="177" y="164"/>
                        <a:pt x="176" y="101"/>
                        <a:pt x="158" y="68"/>
                      </a:cubicBezTo>
                      <a:cubicBezTo>
                        <a:pt x="140" y="35"/>
                        <a:pt x="86" y="0"/>
                        <a:pt x="62" y="0"/>
                      </a:cubicBezTo>
                      <a:cubicBezTo>
                        <a:pt x="38" y="0"/>
                        <a:pt x="24" y="34"/>
                        <a:pt x="11" y="68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252" name="Text Box 27"/>
              <p:cNvSpPr txBox="1">
                <a:spLocks noChangeArrowheads="1"/>
              </p:cNvSpPr>
              <p:nvPr/>
            </p:nvSpPr>
            <p:spPr bwMode="auto">
              <a:xfrm>
                <a:off x="2708" y="2415"/>
                <a:ext cx="191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400"/>
                  <a:t>B</a:t>
                </a:r>
              </a:p>
            </p:txBody>
          </p:sp>
        </p:grpSp>
        <p:sp>
          <p:nvSpPr>
            <p:cNvPr id="9250" name="Text Box 28"/>
            <p:cNvSpPr txBox="1">
              <a:spLocks noChangeArrowheads="1"/>
            </p:cNvSpPr>
            <p:nvPr/>
          </p:nvSpPr>
          <p:spPr bwMode="auto">
            <a:xfrm>
              <a:off x="4030" y="3460"/>
              <a:ext cx="18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F</a:t>
              </a:r>
            </a:p>
          </p:txBody>
        </p:sp>
      </p:grpSp>
      <p:grpSp>
        <p:nvGrpSpPr>
          <p:cNvPr id="5" name="Group 29"/>
          <p:cNvGrpSpPr>
            <a:grpSpLocks/>
          </p:cNvGrpSpPr>
          <p:nvPr/>
        </p:nvGrpSpPr>
        <p:grpSpPr bwMode="auto">
          <a:xfrm>
            <a:off x="6461125" y="3851275"/>
            <a:ext cx="2163763" cy="1631950"/>
            <a:chOff x="3789" y="883"/>
            <a:chExt cx="1363" cy="1028"/>
          </a:xfrm>
        </p:grpSpPr>
        <p:grpSp>
          <p:nvGrpSpPr>
            <p:cNvPr id="9223" name="Group 30"/>
            <p:cNvGrpSpPr>
              <a:grpSpLocks/>
            </p:cNvGrpSpPr>
            <p:nvPr/>
          </p:nvGrpSpPr>
          <p:grpSpPr bwMode="auto">
            <a:xfrm>
              <a:off x="3789" y="883"/>
              <a:ext cx="1363" cy="1028"/>
              <a:chOff x="4030" y="3045"/>
              <a:chExt cx="1363" cy="1028"/>
            </a:xfrm>
          </p:grpSpPr>
          <p:grpSp>
            <p:nvGrpSpPr>
              <p:cNvPr id="9225" name="Group 31"/>
              <p:cNvGrpSpPr>
                <a:grpSpLocks/>
              </p:cNvGrpSpPr>
              <p:nvPr/>
            </p:nvGrpSpPr>
            <p:grpSpPr bwMode="auto">
              <a:xfrm>
                <a:off x="4032" y="3045"/>
                <a:ext cx="1361" cy="1028"/>
                <a:chOff x="2444" y="2015"/>
                <a:chExt cx="1361" cy="1028"/>
              </a:xfrm>
            </p:grpSpPr>
            <p:grpSp>
              <p:nvGrpSpPr>
                <p:cNvPr id="9227" name="Group 32"/>
                <p:cNvGrpSpPr>
                  <a:grpSpLocks/>
                </p:cNvGrpSpPr>
                <p:nvPr/>
              </p:nvGrpSpPr>
              <p:grpSpPr bwMode="auto">
                <a:xfrm>
                  <a:off x="2444" y="2015"/>
                  <a:ext cx="1361" cy="1028"/>
                  <a:chOff x="2327" y="908"/>
                  <a:chExt cx="1361" cy="1028"/>
                </a:xfrm>
              </p:grpSpPr>
              <p:sp>
                <p:nvSpPr>
                  <p:cNvPr id="9229" name="Oval 33"/>
                  <p:cNvSpPr>
                    <a:spLocks noChangeArrowheads="1"/>
                  </p:cNvSpPr>
                  <p:nvPr/>
                </p:nvSpPr>
                <p:spPr bwMode="auto">
                  <a:xfrm>
                    <a:off x="2327" y="1113"/>
                    <a:ext cx="321" cy="226"/>
                  </a:xfrm>
                  <a:prstGeom prst="ellipse">
                    <a:avLst/>
                  </a:prstGeom>
                  <a:solidFill>
                    <a:srgbClr val="808080"/>
                  </a:solidFill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sz="1400">
                        <a:solidFill>
                          <a:schemeClr val="bg1"/>
                        </a:solidFill>
                        <a:sym typeface="Symbol" pitchFamily="18" charset="2"/>
                      </a:rPr>
                      <a:t>1/8</a:t>
                    </a:r>
                  </a:p>
                </p:txBody>
              </p:sp>
              <p:sp>
                <p:nvSpPr>
                  <p:cNvPr id="9230" name="Oval 34"/>
                  <p:cNvSpPr>
                    <a:spLocks noChangeArrowheads="1"/>
                  </p:cNvSpPr>
                  <p:nvPr/>
                </p:nvSpPr>
                <p:spPr bwMode="auto">
                  <a:xfrm>
                    <a:off x="2799" y="1113"/>
                    <a:ext cx="321" cy="226"/>
                  </a:xfrm>
                  <a:prstGeom prst="ellipse">
                    <a:avLst/>
                  </a:prstGeom>
                  <a:solidFill>
                    <a:srgbClr val="808080"/>
                  </a:solidFill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sz="1400">
                        <a:solidFill>
                          <a:schemeClr val="bg1"/>
                        </a:solidFill>
                        <a:sym typeface="Symbol" pitchFamily="18" charset="2"/>
                      </a:rPr>
                      <a:t>2/7</a:t>
                    </a:r>
                  </a:p>
                </p:txBody>
              </p:sp>
              <p:sp>
                <p:nvSpPr>
                  <p:cNvPr id="9231" name="Oval 35"/>
                  <p:cNvSpPr>
                    <a:spLocks noChangeArrowheads="1"/>
                  </p:cNvSpPr>
                  <p:nvPr/>
                </p:nvSpPr>
                <p:spPr bwMode="auto">
                  <a:xfrm>
                    <a:off x="3235" y="1113"/>
                    <a:ext cx="321" cy="226"/>
                  </a:xfrm>
                  <a:prstGeom prst="ellipse">
                    <a:avLst/>
                  </a:prstGeom>
                  <a:solidFill>
                    <a:srgbClr val="EAEAEA"/>
                  </a:solidFill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sz="1400">
                        <a:sym typeface="Symbol" pitchFamily="18" charset="2"/>
                      </a:rPr>
                      <a:t>9/ </a:t>
                    </a:r>
                  </a:p>
                </p:txBody>
              </p:sp>
              <p:sp>
                <p:nvSpPr>
                  <p:cNvPr id="9232" name="Oval 36"/>
                  <p:cNvSpPr>
                    <a:spLocks noChangeArrowheads="1"/>
                  </p:cNvSpPr>
                  <p:nvPr/>
                </p:nvSpPr>
                <p:spPr bwMode="auto">
                  <a:xfrm>
                    <a:off x="2327" y="1509"/>
                    <a:ext cx="321" cy="226"/>
                  </a:xfrm>
                  <a:prstGeom prst="ellipse">
                    <a:avLst/>
                  </a:prstGeom>
                  <a:solidFill>
                    <a:srgbClr val="808080"/>
                  </a:solidFill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sz="1400">
                        <a:solidFill>
                          <a:schemeClr val="bg1"/>
                        </a:solidFill>
                        <a:sym typeface="Symbol" pitchFamily="18" charset="2"/>
                      </a:rPr>
                      <a:t>4/5</a:t>
                    </a:r>
                  </a:p>
                </p:txBody>
              </p:sp>
              <p:sp>
                <p:nvSpPr>
                  <p:cNvPr id="9233" name="Oval 37"/>
                  <p:cNvSpPr>
                    <a:spLocks noChangeArrowheads="1"/>
                  </p:cNvSpPr>
                  <p:nvPr/>
                </p:nvSpPr>
                <p:spPr bwMode="auto">
                  <a:xfrm>
                    <a:off x="2799" y="1509"/>
                    <a:ext cx="321" cy="226"/>
                  </a:xfrm>
                  <a:prstGeom prst="ellipse">
                    <a:avLst/>
                  </a:prstGeom>
                  <a:solidFill>
                    <a:srgbClr val="808080"/>
                  </a:solidFill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sz="1400">
                        <a:solidFill>
                          <a:schemeClr val="bg1"/>
                        </a:solidFill>
                        <a:sym typeface="Symbol" pitchFamily="18" charset="2"/>
                      </a:rPr>
                      <a:t>3/6</a:t>
                    </a:r>
                  </a:p>
                </p:txBody>
              </p:sp>
              <p:sp>
                <p:nvSpPr>
                  <p:cNvPr id="9234" name="Oval 38"/>
                  <p:cNvSpPr>
                    <a:spLocks noChangeArrowheads="1"/>
                  </p:cNvSpPr>
                  <p:nvPr/>
                </p:nvSpPr>
                <p:spPr bwMode="auto">
                  <a:xfrm>
                    <a:off x="3235" y="1509"/>
                    <a:ext cx="321" cy="226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endParaRPr lang="en-US">
                      <a:sym typeface="Symbol" pitchFamily="18" charset="2"/>
                    </a:endParaRPr>
                  </a:p>
                </p:txBody>
              </p:sp>
              <p:sp>
                <p:nvSpPr>
                  <p:cNvPr id="9235" name="Text Box 3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352" y="908"/>
                    <a:ext cx="182" cy="23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i="1">
                        <a:latin typeface="Monotype Corsiva" pitchFamily="66" charset="0"/>
                      </a:rPr>
                      <a:t>u</a:t>
                    </a:r>
                  </a:p>
                </p:txBody>
              </p:sp>
              <p:sp>
                <p:nvSpPr>
                  <p:cNvPr id="9236" name="Text Box 4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836" y="915"/>
                    <a:ext cx="179" cy="23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i="1">
                        <a:latin typeface="Monotype Corsiva" pitchFamily="66" charset="0"/>
                      </a:rPr>
                      <a:t>v</a:t>
                    </a:r>
                  </a:p>
                </p:txBody>
              </p:sp>
              <p:sp>
                <p:nvSpPr>
                  <p:cNvPr id="9237" name="Text Box 4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245" y="915"/>
                    <a:ext cx="214" cy="23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i="1">
                        <a:latin typeface="Monotype Corsiva" pitchFamily="66" charset="0"/>
                      </a:rPr>
                      <a:t>w</a:t>
                    </a:r>
                  </a:p>
                </p:txBody>
              </p:sp>
              <p:sp>
                <p:nvSpPr>
                  <p:cNvPr id="9238" name="Text Box 4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338" y="1705"/>
                    <a:ext cx="176" cy="23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i="1">
                        <a:latin typeface="Monotype Corsiva" pitchFamily="66" charset="0"/>
                      </a:rPr>
                      <a:t>x</a:t>
                    </a:r>
                  </a:p>
                </p:txBody>
              </p:sp>
              <p:sp>
                <p:nvSpPr>
                  <p:cNvPr id="9239" name="Text Box 4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817" y="1705"/>
                    <a:ext cx="174" cy="23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i="1">
                        <a:latin typeface="Monotype Corsiva" pitchFamily="66" charset="0"/>
                      </a:rPr>
                      <a:t>y</a:t>
                    </a:r>
                  </a:p>
                </p:txBody>
              </p:sp>
              <p:sp>
                <p:nvSpPr>
                  <p:cNvPr id="9240" name="Line 44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477" y="1336"/>
                    <a:ext cx="5" cy="18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prstDash val="dash"/>
                    <a:round/>
                    <a:headEnd/>
                    <a:tailEnd type="triangl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241" name="Line 45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952" y="1341"/>
                    <a:ext cx="5" cy="186"/>
                  </a:xfrm>
                  <a:prstGeom prst="line">
                    <a:avLst/>
                  </a:prstGeom>
                  <a:noFill/>
                  <a:ln w="38100">
                    <a:solidFill>
                      <a:schemeClr val="bg2"/>
                    </a:solidFill>
                    <a:round/>
                    <a:headEnd/>
                    <a:tailEnd type="triangl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242" name="Line 46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402" y="1336"/>
                    <a:ext cx="5" cy="18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243" name="Line 47"/>
                  <p:cNvSpPr>
                    <a:spLocks noChangeShapeType="1"/>
                  </p:cNvSpPr>
                  <p:nvPr/>
                </p:nvSpPr>
                <p:spPr bwMode="auto">
                  <a:xfrm>
                    <a:off x="2660" y="1223"/>
                    <a:ext cx="135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bg2"/>
                    </a:solidFill>
                    <a:round/>
                    <a:headEnd/>
                    <a:tailEnd type="triangl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244" name="Line 48"/>
                  <p:cNvSpPr>
                    <a:spLocks noChangeShapeType="1"/>
                  </p:cNvSpPr>
                  <p:nvPr/>
                </p:nvSpPr>
                <p:spPr bwMode="auto">
                  <a:xfrm>
                    <a:off x="2659" y="1630"/>
                    <a:ext cx="135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bg2"/>
                    </a:solidFill>
                    <a:round/>
                    <a:headEnd type="triangle" w="med" len="med"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245" name="Line 4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047" y="1308"/>
                    <a:ext cx="220" cy="225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prstDash val="dash"/>
                    <a:round/>
                    <a:headEnd type="triangle" w="med" len="med"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246" name="Text Box 5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256" y="1705"/>
                    <a:ext cx="179" cy="23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i="1">
                        <a:latin typeface="Monotype Corsiva" pitchFamily="66" charset="0"/>
                      </a:rPr>
                      <a:t>z</a:t>
                    </a:r>
                  </a:p>
                </p:txBody>
              </p:sp>
              <p:sp>
                <p:nvSpPr>
                  <p:cNvPr id="9247" name="Line 5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621" y="1321"/>
                    <a:ext cx="226" cy="22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prstDash val="dash"/>
                    <a:round/>
                    <a:headEnd/>
                    <a:tailEnd type="triangl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248" name="Freeform 52"/>
                  <p:cNvSpPr>
                    <a:spLocks/>
                  </p:cNvSpPr>
                  <p:nvPr/>
                </p:nvSpPr>
                <p:spPr bwMode="auto">
                  <a:xfrm>
                    <a:off x="3511" y="1473"/>
                    <a:ext cx="177" cy="276"/>
                  </a:xfrm>
                  <a:custGeom>
                    <a:avLst/>
                    <a:gdLst>
                      <a:gd name="T0" fmla="*/ 0 w 177"/>
                      <a:gd name="T1" fmla="*/ 226 h 276"/>
                      <a:gd name="T2" fmla="*/ 107 w 177"/>
                      <a:gd name="T3" fmla="*/ 271 h 276"/>
                      <a:gd name="T4" fmla="*/ 169 w 177"/>
                      <a:gd name="T5" fmla="*/ 198 h 276"/>
                      <a:gd name="T6" fmla="*/ 158 w 177"/>
                      <a:gd name="T7" fmla="*/ 68 h 276"/>
                      <a:gd name="T8" fmla="*/ 62 w 177"/>
                      <a:gd name="T9" fmla="*/ 0 h 276"/>
                      <a:gd name="T10" fmla="*/ 11 w 177"/>
                      <a:gd name="T11" fmla="*/ 68 h 276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177"/>
                      <a:gd name="T19" fmla="*/ 0 h 276"/>
                      <a:gd name="T20" fmla="*/ 177 w 177"/>
                      <a:gd name="T21" fmla="*/ 276 h 27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177" h="276">
                        <a:moveTo>
                          <a:pt x="0" y="226"/>
                        </a:moveTo>
                        <a:cubicBezTo>
                          <a:pt x="39" y="251"/>
                          <a:pt x="79" y="276"/>
                          <a:pt x="107" y="271"/>
                        </a:cubicBezTo>
                        <a:cubicBezTo>
                          <a:pt x="135" y="266"/>
                          <a:pt x="161" y="232"/>
                          <a:pt x="169" y="198"/>
                        </a:cubicBezTo>
                        <a:cubicBezTo>
                          <a:pt x="177" y="164"/>
                          <a:pt x="176" y="101"/>
                          <a:pt x="158" y="68"/>
                        </a:cubicBezTo>
                        <a:cubicBezTo>
                          <a:pt x="140" y="35"/>
                          <a:pt x="86" y="0"/>
                          <a:pt x="62" y="0"/>
                        </a:cubicBezTo>
                        <a:cubicBezTo>
                          <a:pt x="38" y="0"/>
                          <a:pt x="24" y="34"/>
                          <a:pt x="11" y="68"/>
                        </a:cubicBezTo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9228" name="Text Box 53"/>
                <p:cNvSpPr txBox="1">
                  <a:spLocks noChangeArrowheads="1"/>
                </p:cNvSpPr>
                <p:nvPr/>
              </p:nvSpPr>
              <p:spPr bwMode="auto">
                <a:xfrm>
                  <a:off x="2708" y="2415"/>
                  <a:ext cx="191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1400"/>
                    <a:t>B</a:t>
                  </a:r>
                </a:p>
              </p:txBody>
            </p:sp>
          </p:grpSp>
          <p:sp>
            <p:nvSpPr>
              <p:cNvPr id="9226" name="Text Box 54"/>
              <p:cNvSpPr txBox="1">
                <a:spLocks noChangeArrowheads="1"/>
              </p:cNvSpPr>
              <p:nvPr/>
            </p:nvSpPr>
            <p:spPr bwMode="auto">
              <a:xfrm>
                <a:off x="4030" y="3460"/>
                <a:ext cx="184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400"/>
                  <a:t>F</a:t>
                </a:r>
              </a:p>
            </p:txBody>
          </p:sp>
        </p:grpSp>
        <p:sp>
          <p:nvSpPr>
            <p:cNvPr id="9224" name="Text Box 55"/>
            <p:cNvSpPr txBox="1">
              <a:spLocks noChangeArrowheads="1"/>
            </p:cNvSpPr>
            <p:nvPr/>
          </p:nvSpPr>
          <p:spPr bwMode="auto">
            <a:xfrm>
              <a:off x="4536" y="1202"/>
              <a:ext cx="19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C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7D9DF38-1860-47C0-A1BA-288C78545BF3}" type="slidenum">
              <a:rPr lang="en-US" smtClean="0">
                <a:latin typeface="Arial" pitchFamily="34" charset="0"/>
              </a:rPr>
              <a:pPr/>
              <a:t>8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Analysis of DFS(</a:t>
            </a:r>
            <a:r>
              <a:rPr lang="en-US" smtClean="0">
                <a:latin typeface="Comic Sans MS" pitchFamily="66" charset="0"/>
              </a:rPr>
              <a:t>V, E</a:t>
            </a:r>
            <a:r>
              <a:rPr lang="en-US" smtClean="0"/>
              <a:t>)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 eaLnBrk="1" hangingPunct="1">
              <a:buFontTx/>
              <a:buAutoNum type="arabicPeriod"/>
            </a:pPr>
            <a:r>
              <a:rPr lang="en-US" b="1" smtClean="0"/>
              <a:t>for </a:t>
            </a:r>
            <a:r>
              <a:rPr lang="en-US" smtClean="0"/>
              <a:t>each </a:t>
            </a:r>
            <a:r>
              <a:rPr lang="en-US" smtClean="0">
                <a:latin typeface="Comic Sans MS" pitchFamily="66" charset="0"/>
              </a:rPr>
              <a:t>u </a:t>
            </a:r>
            <a:r>
              <a:rPr lang="en-US" smtClean="0">
                <a:latin typeface="Comic Sans MS" pitchFamily="66" charset="0"/>
                <a:sym typeface="Symbol" pitchFamily="18" charset="2"/>
              </a:rPr>
              <a:t></a:t>
            </a:r>
            <a:r>
              <a:rPr lang="en-US" smtClean="0">
                <a:latin typeface="Comic Sans MS" pitchFamily="66" charset="0"/>
              </a:rPr>
              <a:t> V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en-US" b="1" smtClean="0"/>
              <a:t>      do </a:t>
            </a:r>
            <a:r>
              <a:rPr lang="en-US" smtClean="0">
                <a:latin typeface="Comic Sans MS" pitchFamily="66" charset="0"/>
              </a:rPr>
              <a:t>color[u]</a:t>
            </a:r>
            <a:r>
              <a:rPr lang="en-US" smtClean="0"/>
              <a:t> ← </a:t>
            </a:r>
            <a:r>
              <a:rPr lang="en-US" sz="2400" smtClean="0"/>
              <a:t>WHITE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en-US" smtClean="0"/>
              <a:t>           </a:t>
            </a:r>
            <a:r>
              <a:rPr lang="en-US" smtClean="0">
                <a:latin typeface="Comic Sans MS" pitchFamily="66" charset="0"/>
                <a:sym typeface="Symbol" pitchFamily="18" charset="2"/>
              </a:rPr>
              <a:t>[u] </a:t>
            </a:r>
            <a:r>
              <a:rPr lang="en-US" smtClean="0"/>
              <a:t>← NIL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en-US" smtClean="0">
                <a:latin typeface="Comic Sans MS" pitchFamily="66" charset="0"/>
              </a:rPr>
              <a:t>time</a:t>
            </a:r>
            <a:r>
              <a:rPr lang="en-US" smtClean="0"/>
              <a:t> ← 0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en-US" b="1" smtClean="0"/>
              <a:t>for </a:t>
            </a:r>
            <a:r>
              <a:rPr lang="en-US" smtClean="0"/>
              <a:t>each </a:t>
            </a:r>
            <a:r>
              <a:rPr lang="en-US" smtClean="0">
                <a:latin typeface="Comic Sans MS" pitchFamily="66" charset="0"/>
              </a:rPr>
              <a:t>u </a:t>
            </a:r>
            <a:r>
              <a:rPr lang="en-US" smtClean="0">
                <a:latin typeface="Comic Sans MS" pitchFamily="66" charset="0"/>
                <a:sym typeface="Symbol" pitchFamily="18" charset="2"/>
              </a:rPr>
              <a:t></a:t>
            </a:r>
            <a:r>
              <a:rPr lang="en-US" smtClean="0">
                <a:latin typeface="Comic Sans MS" pitchFamily="66" charset="0"/>
              </a:rPr>
              <a:t> V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en-US" b="1" smtClean="0"/>
              <a:t>      do if </a:t>
            </a:r>
            <a:r>
              <a:rPr lang="en-US" smtClean="0">
                <a:latin typeface="Comic Sans MS" pitchFamily="66" charset="0"/>
              </a:rPr>
              <a:t>color[u] = </a:t>
            </a:r>
            <a:r>
              <a:rPr lang="en-US" sz="2400" smtClean="0">
                <a:latin typeface="Comic Sans MS" pitchFamily="66" charset="0"/>
              </a:rPr>
              <a:t>WHITE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en-US" b="1" smtClean="0"/>
              <a:t>               then </a:t>
            </a:r>
            <a:r>
              <a:rPr lang="en-US" smtClean="0">
                <a:latin typeface="Comic Sans MS" pitchFamily="66" charset="0"/>
              </a:rPr>
              <a:t>DFS-VISIT(u)</a:t>
            </a:r>
          </a:p>
          <a:p>
            <a:pPr marL="533400" indent="-533400" eaLnBrk="1" hangingPunct="1"/>
            <a:endParaRPr lang="en-US" sz="2400" smtClean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205413" y="1314450"/>
            <a:ext cx="939800" cy="1636713"/>
            <a:chOff x="3279" y="828"/>
            <a:chExt cx="592" cy="1031"/>
          </a:xfrm>
        </p:grpSpPr>
        <p:sp>
          <p:nvSpPr>
            <p:cNvPr id="10249" name="AutoShape 5"/>
            <p:cNvSpPr>
              <a:spLocks/>
            </p:cNvSpPr>
            <p:nvPr/>
          </p:nvSpPr>
          <p:spPr bwMode="auto">
            <a:xfrm>
              <a:off x="3279" y="828"/>
              <a:ext cx="56" cy="1031"/>
            </a:xfrm>
            <a:prstGeom prst="rightBrace">
              <a:avLst>
                <a:gd name="adj1" fmla="val 153423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0" name="Text Box 6"/>
            <p:cNvSpPr txBox="1">
              <a:spLocks noChangeArrowheads="1"/>
            </p:cNvSpPr>
            <p:nvPr/>
          </p:nvSpPr>
          <p:spPr bwMode="auto">
            <a:xfrm>
              <a:off x="3357" y="1200"/>
              <a:ext cx="51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sym typeface="Symbol" pitchFamily="18" charset="2"/>
                </a:rPr>
                <a:t>(V)</a:t>
              </a: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5915025" y="3275013"/>
            <a:ext cx="2635250" cy="1636712"/>
            <a:chOff x="3726" y="2063"/>
            <a:chExt cx="1660" cy="1031"/>
          </a:xfrm>
        </p:grpSpPr>
        <p:sp>
          <p:nvSpPr>
            <p:cNvPr id="10247" name="AutoShape 8"/>
            <p:cNvSpPr>
              <a:spLocks/>
            </p:cNvSpPr>
            <p:nvPr/>
          </p:nvSpPr>
          <p:spPr bwMode="auto">
            <a:xfrm>
              <a:off x="3726" y="2063"/>
              <a:ext cx="56" cy="1031"/>
            </a:xfrm>
            <a:prstGeom prst="rightBrace">
              <a:avLst>
                <a:gd name="adj1" fmla="val 153423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48" name="Text Box 9"/>
            <p:cNvSpPr txBox="1">
              <a:spLocks noChangeArrowheads="1"/>
            </p:cNvSpPr>
            <p:nvPr/>
          </p:nvSpPr>
          <p:spPr bwMode="auto">
            <a:xfrm>
              <a:off x="3819" y="2174"/>
              <a:ext cx="1567" cy="7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400">
                  <a:sym typeface="Symbol" pitchFamily="18" charset="2"/>
                </a:rPr>
                <a:t>(V) – exclusive  of time for </a:t>
              </a:r>
            </a:p>
            <a:p>
              <a:r>
                <a:rPr lang="en-US" sz="2400">
                  <a:sym typeface="Symbol" pitchFamily="18" charset="2"/>
                </a:rPr>
                <a:t>DFS-VISIT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CC68B13-3441-4A14-A8E2-D0A2B26561DF}" type="slidenum">
              <a:rPr lang="en-US" smtClean="0">
                <a:latin typeface="Arial" pitchFamily="34" charset="0"/>
              </a:rPr>
              <a:pPr/>
              <a:t>9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Analysis of DFS-VISIT(</a:t>
            </a:r>
            <a:r>
              <a:rPr lang="en-US" smtClean="0">
                <a:latin typeface="Comic Sans MS" pitchFamily="66" charset="0"/>
              </a:rPr>
              <a:t>u</a:t>
            </a:r>
            <a:r>
              <a:rPr lang="en-US" smtClean="0"/>
              <a:t>)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8229600" cy="5348287"/>
          </a:xfrm>
        </p:spPr>
        <p:txBody>
          <a:bodyPr/>
          <a:lstStyle/>
          <a:p>
            <a:pPr marL="533400" indent="-533400" eaLnBrk="1" hangingPunct="1">
              <a:buFontTx/>
              <a:buAutoNum type="arabicPeriod"/>
            </a:pPr>
            <a:r>
              <a:rPr lang="en-US" smtClean="0">
                <a:latin typeface="Comic Sans MS" pitchFamily="66" charset="0"/>
              </a:rPr>
              <a:t>color[u]</a:t>
            </a:r>
            <a:r>
              <a:rPr lang="en-US" smtClean="0"/>
              <a:t> ← </a:t>
            </a:r>
            <a:r>
              <a:rPr lang="en-US" sz="2400" smtClean="0"/>
              <a:t>GRAY</a:t>
            </a:r>
            <a:r>
              <a:rPr lang="en-US" smtClean="0"/>
              <a:t>           	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en-US" smtClean="0">
                <a:latin typeface="Comic Sans MS" pitchFamily="66" charset="0"/>
              </a:rPr>
              <a:t>time</a:t>
            </a:r>
            <a:r>
              <a:rPr lang="en-US" smtClean="0"/>
              <a:t> ← </a:t>
            </a:r>
            <a:r>
              <a:rPr lang="en-US" smtClean="0">
                <a:latin typeface="Comic Sans MS" pitchFamily="66" charset="0"/>
              </a:rPr>
              <a:t>time+1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en-US" smtClean="0">
                <a:latin typeface="Comic Sans MS" pitchFamily="66" charset="0"/>
              </a:rPr>
              <a:t>d[u]</a:t>
            </a:r>
            <a:r>
              <a:rPr lang="en-US" smtClean="0"/>
              <a:t> ← </a:t>
            </a:r>
            <a:r>
              <a:rPr lang="en-US" smtClean="0">
                <a:latin typeface="Comic Sans MS" pitchFamily="66" charset="0"/>
              </a:rPr>
              <a:t>time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en-US" b="1" smtClean="0"/>
              <a:t>for </a:t>
            </a:r>
            <a:r>
              <a:rPr lang="en-US" smtClean="0"/>
              <a:t>each </a:t>
            </a:r>
            <a:r>
              <a:rPr lang="en-US" smtClean="0">
                <a:latin typeface="Comic Sans MS" pitchFamily="66" charset="0"/>
              </a:rPr>
              <a:t>v </a:t>
            </a:r>
            <a:r>
              <a:rPr lang="en-US" smtClean="0">
                <a:latin typeface="Comic Sans MS" pitchFamily="66" charset="0"/>
                <a:sym typeface="Symbol" pitchFamily="18" charset="2"/>
              </a:rPr>
              <a:t></a:t>
            </a:r>
            <a:r>
              <a:rPr lang="en-US" smtClean="0">
                <a:latin typeface="Comic Sans MS" pitchFamily="66" charset="0"/>
              </a:rPr>
              <a:t> Adj[u]</a:t>
            </a:r>
            <a:r>
              <a:rPr lang="en-US" smtClean="0"/>
              <a:t>        	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en-US" b="1" smtClean="0"/>
              <a:t>      do if </a:t>
            </a:r>
            <a:r>
              <a:rPr lang="en-US" smtClean="0">
                <a:latin typeface="Comic Sans MS" pitchFamily="66" charset="0"/>
              </a:rPr>
              <a:t>color[v]</a:t>
            </a:r>
            <a:r>
              <a:rPr lang="en-US" smtClean="0"/>
              <a:t> = </a:t>
            </a:r>
            <a:r>
              <a:rPr lang="en-US" sz="2400" smtClean="0"/>
              <a:t>WHITE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en-US" b="1" smtClean="0"/>
              <a:t>               then </a:t>
            </a:r>
            <a:r>
              <a:rPr lang="en-US" smtClean="0">
                <a:latin typeface="Comic Sans MS" pitchFamily="66" charset="0"/>
                <a:sym typeface="Symbol" pitchFamily="18" charset="2"/>
              </a:rPr>
              <a:t>[v] </a:t>
            </a:r>
            <a:r>
              <a:rPr lang="en-US" smtClean="0"/>
              <a:t>← </a:t>
            </a:r>
            <a:r>
              <a:rPr lang="en-US" smtClean="0">
                <a:latin typeface="Comic Sans MS" pitchFamily="66" charset="0"/>
              </a:rPr>
              <a:t>u</a:t>
            </a:r>
            <a:endParaRPr lang="en-US" b="1" smtClean="0">
              <a:latin typeface="Comic Sans MS" pitchFamily="66" charset="0"/>
            </a:endParaRPr>
          </a:p>
          <a:p>
            <a:pPr marL="533400" indent="-533400" eaLnBrk="1" hangingPunct="1">
              <a:buFontTx/>
              <a:buAutoNum type="arabicPeriod"/>
            </a:pPr>
            <a:r>
              <a:rPr lang="en-US" smtClean="0"/>
              <a:t>                        DFS-VISIT(</a:t>
            </a:r>
            <a:r>
              <a:rPr lang="en-US" smtClean="0">
                <a:latin typeface="Comic Sans MS" pitchFamily="66" charset="0"/>
              </a:rPr>
              <a:t>v</a:t>
            </a:r>
            <a:r>
              <a:rPr lang="en-US" smtClean="0"/>
              <a:t>)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en-US" smtClean="0">
                <a:latin typeface="Comic Sans MS" pitchFamily="66" charset="0"/>
              </a:rPr>
              <a:t>color[u]</a:t>
            </a:r>
            <a:r>
              <a:rPr lang="en-US" smtClean="0"/>
              <a:t> ← </a:t>
            </a:r>
            <a:r>
              <a:rPr lang="en-US" sz="2400" smtClean="0"/>
              <a:t>BLACK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en-US" smtClean="0">
                <a:latin typeface="Comic Sans MS" pitchFamily="66" charset="0"/>
              </a:rPr>
              <a:t>time</a:t>
            </a:r>
            <a:r>
              <a:rPr lang="en-US" smtClean="0"/>
              <a:t> ← </a:t>
            </a:r>
            <a:r>
              <a:rPr lang="en-US" smtClean="0">
                <a:latin typeface="Comic Sans MS" pitchFamily="66" charset="0"/>
              </a:rPr>
              <a:t>time + 1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en-US" smtClean="0">
                <a:latin typeface="Comic Sans MS" pitchFamily="66" charset="0"/>
              </a:rPr>
              <a:t>f[u]</a:t>
            </a:r>
            <a:r>
              <a:rPr lang="en-US" smtClean="0"/>
              <a:t> ← </a:t>
            </a:r>
            <a:r>
              <a:rPr lang="en-US" smtClean="0">
                <a:latin typeface="Comic Sans MS" pitchFamily="66" charset="0"/>
              </a:rPr>
              <a:t>time</a:t>
            </a:r>
            <a:r>
              <a:rPr lang="en-US" smtClean="0"/>
              <a:t> 			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600700" y="2689225"/>
            <a:ext cx="2654300" cy="2057400"/>
            <a:chOff x="3528" y="1694"/>
            <a:chExt cx="1672" cy="1296"/>
          </a:xfrm>
        </p:grpSpPr>
        <p:sp>
          <p:nvSpPr>
            <p:cNvPr id="11276" name="AutoShape 5"/>
            <p:cNvSpPr>
              <a:spLocks/>
            </p:cNvSpPr>
            <p:nvPr/>
          </p:nvSpPr>
          <p:spPr bwMode="auto">
            <a:xfrm>
              <a:off x="3528" y="1694"/>
              <a:ext cx="108" cy="1296"/>
            </a:xfrm>
            <a:prstGeom prst="rightBrace">
              <a:avLst>
                <a:gd name="adj1" fmla="val 100000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7" name="Text Box 6"/>
            <p:cNvSpPr txBox="1">
              <a:spLocks noChangeArrowheads="1"/>
            </p:cNvSpPr>
            <p:nvPr/>
          </p:nvSpPr>
          <p:spPr bwMode="auto">
            <a:xfrm>
              <a:off x="3664" y="2171"/>
              <a:ext cx="1536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Each loop takes </a:t>
              </a:r>
            </a:p>
            <a:p>
              <a:r>
                <a:rPr lang="en-US" sz="2400"/>
                <a:t>|Adj[v]|</a:t>
              </a:r>
            </a:p>
          </p:txBody>
        </p:sp>
      </p:grpSp>
      <p:sp>
        <p:nvSpPr>
          <p:cNvPr id="11270" name="Rectangle 7"/>
          <p:cNvSpPr>
            <a:spLocks noChangeArrowheads="1"/>
          </p:cNvSpPr>
          <p:nvPr/>
        </p:nvSpPr>
        <p:spPr bwMode="auto">
          <a:xfrm>
            <a:off x="4673600" y="1282700"/>
            <a:ext cx="4046538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sym typeface="Symbol" pitchFamily="18" charset="2"/>
              </a:rPr>
              <a:t>DFS-VISIT is called exactly once for each vertex</a:t>
            </a:r>
          </a:p>
        </p:txBody>
      </p:sp>
      <p:sp>
        <p:nvSpPr>
          <p:cNvPr id="714760" name="Rectangle 8"/>
          <p:cNvSpPr>
            <a:spLocks noChangeArrowheads="1"/>
          </p:cNvSpPr>
          <p:nvPr/>
        </p:nvSpPr>
        <p:spPr bwMode="auto">
          <a:xfrm>
            <a:off x="3851275" y="5354638"/>
            <a:ext cx="38449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400">
                <a:sym typeface="Symbol" pitchFamily="18" charset="2"/>
              </a:rPr>
              <a:t>Total: </a:t>
            </a:r>
            <a:r>
              <a:rPr lang="el-GR" sz="2400">
                <a:sym typeface="Symbol" pitchFamily="18" charset="2"/>
              </a:rPr>
              <a:t>Σ</a:t>
            </a:r>
            <a:r>
              <a:rPr lang="en-US" sz="2400" baseline="-25000">
                <a:sym typeface="Symbol" pitchFamily="18" charset="2"/>
              </a:rPr>
              <a:t>vV</a:t>
            </a:r>
            <a:r>
              <a:rPr lang="en-US" sz="2400">
                <a:sym typeface="Symbol" pitchFamily="18" charset="2"/>
              </a:rPr>
              <a:t> </a:t>
            </a:r>
            <a:r>
              <a:rPr lang="en-US" sz="2400"/>
              <a:t>|Adj[v]| + </a:t>
            </a:r>
            <a:r>
              <a:rPr lang="en-US" sz="2400">
                <a:sym typeface="Symbol" pitchFamily="18" charset="2"/>
              </a:rPr>
              <a:t>(V) =</a:t>
            </a:r>
          </a:p>
        </p:txBody>
      </p: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4933950" y="5813425"/>
            <a:ext cx="1543050" cy="498475"/>
            <a:chOff x="1297" y="3766"/>
            <a:chExt cx="972" cy="314"/>
          </a:xfrm>
        </p:grpSpPr>
        <p:sp>
          <p:nvSpPr>
            <p:cNvPr id="11274" name="AutoShape 10"/>
            <p:cNvSpPr>
              <a:spLocks/>
            </p:cNvSpPr>
            <p:nvPr/>
          </p:nvSpPr>
          <p:spPr bwMode="auto">
            <a:xfrm rot="-5400000">
              <a:off x="1752" y="3311"/>
              <a:ext cx="61" cy="972"/>
            </a:xfrm>
            <a:prstGeom prst="leftBrace">
              <a:avLst>
                <a:gd name="adj1" fmla="val 132787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5" name="Rectangle 11"/>
            <p:cNvSpPr>
              <a:spLocks noChangeArrowheads="1"/>
            </p:cNvSpPr>
            <p:nvPr/>
          </p:nvSpPr>
          <p:spPr bwMode="auto">
            <a:xfrm>
              <a:off x="1593" y="3849"/>
              <a:ext cx="41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ym typeface="Symbol" pitchFamily="18" charset="2"/>
                </a:rPr>
                <a:t>(E)</a:t>
              </a:r>
            </a:p>
          </p:txBody>
        </p:sp>
      </p:grpSp>
      <p:sp>
        <p:nvSpPr>
          <p:cNvPr id="714764" name="Rectangle 12"/>
          <p:cNvSpPr>
            <a:spLocks noChangeArrowheads="1"/>
          </p:cNvSpPr>
          <p:nvPr/>
        </p:nvSpPr>
        <p:spPr bwMode="auto">
          <a:xfrm>
            <a:off x="7540625" y="5357813"/>
            <a:ext cx="1365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ym typeface="Symbol" pitchFamily="18" charset="2"/>
              </a:rPr>
              <a:t>(V + E)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4760" grpId="0"/>
      <p:bldP spid="714764" grpId="0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4801</TotalTime>
  <Words>1683</Words>
  <Application>Microsoft PowerPoint</Application>
  <PresentationFormat>On-screen Show (4:3)</PresentationFormat>
  <Paragraphs>597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Arial</vt:lpstr>
      <vt:lpstr>Comic Sans MS</vt:lpstr>
      <vt:lpstr>Symbol</vt:lpstr>
      <vt:lpstr>Monotype Corsiva</vt:lpstr>
      <vt:lpstr>Wingdings 3</vt:lpstr>
      <vt:lpstr>RMTMI</vt:lpstr>
      <vt:lpstr>MTSYN</vt:lpstr>
      <vt:lpstr>Wingdings</vt:lpstr>
      <vt:lpstr>Default Design</vt:lpstr>
      <vt:lpstr>CSE 245: Algorithms </vt:lpstr>
      <vt:lpstr>DFS(V, E)</vt:lpstr>
      <vt:lpstr>DFS-VISIT(u)</vt:lpstr>
      <vt:lpstr>Example</vt:lpstr>
      <vt:lpstr>Example (cont.)</vt:lpstr>
      <vt:lpstr>Edge Classification</vt:lpstr>
      <vt:lpstr>Edge Classification</vt:lpstr>
      <vt:lpstr>Analysis of DFS(V, E)</vt:lpstr>
      <vt:lpstr>Analysis of DFS-VISIT(u)</vt:lpstr>
      <vt:lpstr>Properties of DFS</vt:lpstr>
      <vt:lpstr>Parenthesis Theorem</vt:lpstr>
      <vt:lpstr>Other Properties of DFS</vt:lpstr>
      <vt:lpstr>Directed Acyclic Graph</vt:lpstr>
      <vt:lpstr>Characterizing a DAG</vt:lpstr>
      <vt:lpstr>Topological Sort</vt:lpstr>
      <vt:lpstr>Topological Sort</vt:lpstr>
      <vt:lpstr>Topological Sort - Application</vt:lpstr>
      <vt:lpstr>Topological Sort (Fig – Cormen)</vt:lpstr>
      <vt:lpstr>Solutions</vt:lpstr>
      <vt:lpstr>Solutions</vt:lpstr>
      <vt:lpstr>Solutions</vt:lpstr>
      <vt:lpstr>Readings</vt:lpstr>
      <vt:lpstr>Home Work-1</vt:lpstr>
      <vt:lpstr>Home Work-1</vt:lpstr>
      <vt:lpstr>Home Work-2</vt:lpstr>
      <vt:lpstr>Exercise</vt:lpstr>
      <vt:lpstr>Next Class</vt:lpstr>
    </vt:vector>
  </TitlesOfParts>
  <Company>University of Nevada, Reno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Topological Sort</dc:title>
  <dc:subject>CSE304 - Design &amp; Analysis of Algorithm</dc:subject>
  <dc:creator>Syed Monowar Hossain</dc:creator>
  <cp:lastModifiedBy>Shamsujjoha</cp:lastModifiedBy>
  <cp:revision>867</cp:revision>
  <dcterms:created xsi:type="dcterms:W3CDTF">2003-07-26T00:47:08Z</dcterms:created>
  <dcterms:modified xsi:type="dcterms:W3CDTF">2015-01-26T16:02:51Z</dcterms:modified>
</cp:coreProperties>
</file>