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29"/>
  </p:notesMasterIdLst>
  <p:handoutMasterIdLst>
    <p:handoutMasterId r:id="rId30"/>
  </p:handoutMasterIdLst>
  <p:sldIdLst>
    <p:sldId id="256" r:id="rId2"/>
    <p:sldId id="405" r:id="rId3"/>
    <p:sldId id="416" r:id="rId4"/>
    <p:sldId id="417" r:id="rId5"/>
    <p:sldId id="419" r:id="rId6"/>
    <p:sldId id="415" r:id="rId7"/>
    <p:sldId id="396" r:id="rId8"/>
    <p:sldId id="377" r:id="rId9"/>
    <p:sldId id="378" r:id="rId10"/>
    <p:sldId id="398" r:id="rId11"/>
    <p:sldId id="401" r:id="rId12"/>
    <p:sldId id="399" r:id="rId13"/>
    <p:sldId id="404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8" r:id="rId24"/>
    <p:sldId id="420" r:id="rId25"/>
    <p:sldId id="421" r:id="rId26"/>
    <p:sldId id="423" r:id="rId27"/>
    <p:sldId id="422" r:id="rId28"/>
  </p:sldIdLst>
  <p:sldSz cx="9144000" cy="6858000" type="screen4x3"/>
  <p:notesSz cx="9232900" cy="6946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htmlPubPr r:id="rId1">
    <p:sldAll/>
  </p:htmlPubPr>
  <p:webPr encoding="windows-1252"/>
  <p:clrMru>
    <a:srgbClr val="FFFF00"/>
    <a:srgbClr val="5F5F5F"/>
    <a:srgbClr val="B8C26A"/>
    <a:srgbClr val="9900FF"/>
    <a:srgbClr val="00FF00"/>
    <a:srgbClr val="66FF99"/>
    <a:srgbClr val="CC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80" autoAdjust="0"/>
    <p:restoredTop sz="89606" autoAdjust="0"/>
  </p:normalViewPr>
  <p:slideViewPr>
    <p:cSldViewPr>
      <p:cViewPr varScale="1">
        <p:scale>
          <a:sx n="61" d="100"/>
          <a:sy n="61" d="100"/>
        </p:scale>
        <p:origin x="-876" y="42"/>
      </p:cViewPr>
      <p:guideLst>
        <p:guide orient="horz" pos="292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74"/>
    </p:cViewPr>
  </p:sorterViewPr>
  <p:notesViewPr>
    <p:cSldViewPr>
      <p:cViewPr varScale="1">
        <p:scale>
          <a:sx n="60" d="100"/>
          <a:sy n="60" d="100"/>
        </p:scale>
        <p:origin x="-1710" y="-72"/>
      </p:cViewPr>
      <p:guideLst>
        <p:guide orient="horz" pos="2188"/>
        <p:guide pos="2908"/>
      </p:guideLst>
    </p:cSldViewPr>
  </p:notesViewPr>
  <p:gridSpacing cx="78028800" cy="78028800"/>
</p:viewPr>
</file>

<file path=ppt/_rels/presProps.xml.rels><?xml version="1.0" encoding="UTF-8" standalone="yes"?>
<Relationships xmlns="http://schemas.openxmlformats.org/package/2006/relationships"><Relationship Id="rId1" Type="http://schemas.openxmlformats.org/officeDocument/2006/relationships/htmlPubSaveAs" Target="file:///Z:\public_html\cs332\lecture22.htm" TargetMode="External"/></Relationships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05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0813" y="0"/>
            <a:ext cx="40005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BA8C9A-EFCF-4666-929F-7D2FE132CA78}" type="datetimeFigureOut">
              <a:rPr lang="en-US"/>
              <a:pPr>
                <a:defRPr/>
              </a:pPr>
              <a:t>2/21/2015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005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0813" y="6597650"/>
            <a:ext cx="40005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8E149E-C98A-4CEA-8DEC-DFF920C62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05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400" y="0"/>
            <a:ext cx="40005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9725" y="520700"/>
            <a:ext cx="3473450" cy="2605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0313" y="3300413"/>
            <a:ext cx="6772275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99238"/>
            <a:ext cx="40005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400" y="6599238"/>
            <a:ext cx="40005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fld id="{22E7E22C-011E-4850-BC40-311410EF4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	         </a:t>
            </a:r>
            <a:fld id="{661DF739-ECEA-4707-B636-D7C2D369DB9C}" type="slidenum">
              <a:rPr lang="en-US"/>
              <a:pPr>
                <a:defRPr/>
              </a:pPr>
              <a:t>‹#›</a:t>
            </a:fld>
            <a:r>
              <a:rPr lang="en-US"/>
              <a:t> 				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	         </a:t>
            </a:r>
            <a:fld id="{54B6F78F-8EE3-4C8B-90F9-4ED0C8F29B34}" type="slidenum">
              <a:rPr lang="en-US"/>
              <a:pPr>
                <a:defRPr/>
              </a:pPr>
              <a:t>‹#›</a:t>
            </a:fld>
            <a:r>
              <a:rPr lang="en-US"/>
              <a:t> 				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	         </a:t>
            </a:r>
            <a:fld id="{098CF7A0-CD44-407D-A955-536A42735B94}" type="slidenum">
              <a:rPr lang="en-US"/>
              <a:pPr>
                <a:defRPr/>
              </a:pPr>
              <a:t>‹#›</a:t>
            </a:fld>
            <a:r>
              <a:rPr lang="en-US"/>
              <a:t> 				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D6BCE-4A0E-49F1-AE39-4DAB8406B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	         </a:t>
            </a:r>
            <a:fld id="{321F068A-77F9-481D-99AA-F53D773E05AA}" type="slidenum">
              <a:rPr lang="en-US"/>
              <a:pPr>
                <a:defRPr/>
              </a:pPr>
              <a:t>‹#›</a:t>
            </a:fld>
            <a:r>
              <a:rPr lang="en-US"/>
              <a:t> 				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	         </a:t>
            </a:r>
            <a:fld id="{4F3E3ADD-1FC0-4497-9F6B-57CCCFAB77A9}" type="slidenum">
              <a:rPr lang="en-US"/>
              <a:pPr>
                <a:defRPr/>
              </a:pPr>
              <a:t>‹#›</a:t>
            </a:fld>
            <a:r>
              <a:rPr lang="en-US"/>
              <a:t> 				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	         </a:t>
            </a:r>
            <a:fld id="{4D37B9F7-6A1B-4F4F-A654-F5F4C872B154}" type="slidenum">
              <a:rPr lang="en-US"/>
              <a:pPr>
                <a:defRPr/>
              </a:pPr>
              <a:t>‹#›</a:t>
            </a:fld>
            <a:r>
              <a:rPr lang="en-US"/>
              <a:t> 				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	         </a:t>
            </a:r>
            <a:fld id="{BE7EA2AD-A0C7-497D-BFCF-CA345C71D659}" type="slidenum">
              <a:rPr lang="en-US"/>
              <a:pPr>
                <a:defRPr/>
              </a:pPr>
              <a:t>‹#›</a:t>
            </a:fld>
            <a:r>
              <a:rPr lang="en-US"/>
              <a:t> 				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	         </a:t>
            </a:r>
            <a:fld id="{44BA3C02-3AE8-41EA-85E1-E160D4D41006}" type="slidenum">
              <a:rPr lang="en-US"/>
              <a:pPr>
                <a:defRPr/>
              </a:pPr>
              <a:t>‹#›</a:t>
            </a:fld>
            <a:r>
              <a:rPr lang="en-US"/>
              <a:t> 				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	         </a:t>
            </a:r>
            <a:fld id="{59A0DBF5-40F5-4E60-BDEC-E144BC4698F2}" type="slidenum">
              <a:rPr lang="en-US"/>
              <a:pPr>
                <a:defRPr/>
              </a:pPr>
              <a:t>‹#›</a:t>
            </a:fld>
            <a:r>
              <a:rPr lang="en-US"/>
              <a:t> 				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	         </a:t>
            </a:r>
            <a:fld id="{A4675CAC-CAFC-48F9-AEA6-349DEB756A4C}" type="slidenum">
              <a:rPr lang="en-US"/>
              <a:pPr>
                <a:defRPr/>
              </a:pPr>
              <a:t>‹#›</a:t>
            </a:fld>
            <a:r>
              <a:rPr lang="en-US"/>
              <a:t> 				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	         </a:t>
            </a:r>
            <a:fld id="{375AE140-2546-454B-9FF1-516DEDD3F5EA}" type="slidenum">
              <a:rPr lang="en-US"/>
              <a:pPr>
                <a:defRPr/>
              </a:pPr>
              <a:t>‹#›</a:t>
            </a:fld>
            <a:r>
              <a:rPr lang="en-US"/>
              <a:t> 				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1" i="0"/>
            </a:lvl1pPr>
          </a:lstStyle>
          <a:p>
            <a:pPr>
              <a:defRPr/>
            </a:pPr>
            <a:r>
              <a:rPr lang="en-US"/>
              <a:t>				         </a:t>
            </a:r>
            <a:fld id="{F4A974B7-7CD9-4CB1-892C-9E3057509641}" type="slidenum">
              <a:rPr lang="en-US"/>
              <a:pPr>
                <a:defRPr/>
              </a:pPr>
              <a:t>‹#›</a:t>
            </a:fld>
            <a:r>
              <a:rPr lang="en-US"/>
              <a:t> 			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14437" name="Rectangle 5"/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14438" name="Rectangle 6"/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itchFamily="18" charset="0"/>
        <a:buChar char="●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Times New Roman" pitchFamily="18" charset="0"/>
        <a:buChar char="■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itchFamily="18" charset="0"/>
        <a:buChar char="○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				         </a:t>
            </a:r>
            <a:fld id="{4F29698C-5061-477C-AE82-6C160AB7ED7E}" type="slidenum">
              <a:rPr lang="en-US" smtClean="0"/>
              <a:pPr/>
              <a:t>1</a:t>
            </a:fld>
            <a:r>
              <a:rPr lang="en-US" smtClean="0"/>
              <a:t> 				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smtClean="0"/>
              <a:t>CS 245: Algorithms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14800"/>
            <a:ext cx="7315200" cy="1752600"/>
          </a:xfrm>
        </p:spPr>
        <p:txBody>
          <a:bodyPr/>
          <a:lstStyle/>
          <a:p>
            <a:r>
              <a:rPr lang="en-US" smtClean="0"/>
              <a:t>Strongly Connected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				         </a:t>
            </a:r>
            <a:fld id="{18A8EB36-61D8-4E2F-A3EB-4CC59F98DB89}" type="slidenum">
              <a:rPr lang="en-US" smtClean="0"/>
              <a:pPr/>
              <a:t>10</a:t>
            </a:fld>
            <a:r>
              <a:rPr lang="en-US" smtClean="0"/>
              <a:t> 				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 Graph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G</a:t>
            </a:r>
            <a:r>
              <a:rPr lang="en-US" baseline="30000" dirty="0" smtClean="0"/>
              <a:t>SCC</a:t>
            </a:r>
            <a:r>
              <a:rPr lang="en-US" dirty="0" smtClean="0"/>
              <a:t> </a:t>
            </a:r>
            <a:r>
              <a:rPr lang="en-US" dirty="0" smtClean="0">
                <a:latin typeface="MTSYN" charset="-127"/>
              </a:rPr>
              <a:t>= </a:t>
            </a:r>
            <a:r>
              <a:rPr lang="en-US" dirty="0" smtClean="0">
                <a:latin typeface="RMTMI" charset="-95"/>
              </a:rPr>
              <a:t>(</a:t>
            </a:r>
            <a:r>
              <a:rPr lang="en-US" i="1" dirty="0" smtClean="0"/>
              <a:t>V</a:t>
            </a:r>
            <a:r>
              <a:rPr lang="en-US" baseline="30000" dirty="0" smtClean="0"/>
              <a:t>SCC</a:t>
            </a:r>
            <a:r>
              <a:rPr lang="en-US" i="1" dirty="0" smtClean="0">
                <a:latin typeface="RMTMI" charset="-95"/>
              </a:rPr>
              <a:t>, </a:t>
            </a:r>
            <a:r>
              <a:rPr lang="en-US" i="1" dirty="0" smtClean="0"/>
              <a:t>E</a:t>
            </a:r>
            <a:r>
              <a:rPr lang="en-US" baseline="30000" dirty="0" smtClean="0"/>
              <a:t>SCC</a:t>
            </a:r>
            <a:r>
              <a:rPr lang="en-US" dirty="0" smtClean="0">
                <a:latin typeface="RMTMI" charset="-95"/>
              </a:rPr>
              <a:t>)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V</a:t>
            </a:r>
            <a:r>
              <a:rPr lang="en-US" baseline="30000" dirty="0" smtClean="0"/>
              <a:t>SCC</a:t>
            </a:r>
            <a:r>
              <a:rPr lang="en-US" dirty="0" smtClean="0"/>
              <a:t> has one vertex for each SCC in </a:t>
            </a:r>
            <a:r>
              <a:rPr lang="en-US" i="1" dirty="0" smtClean="0"/>
              <a:t>G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E</a:t>
            </a:r>
            <a:r>
              <a:rPr lang="en-US" baseline="30000" dirty="0" smtClean="0"/>
              <a:t>SCC</a:t>
            </a:r>
            <a:r>
              <a:rPr lang="en-US" dirty="0" smtClean="0"/>
              <a:t> has an edge if there’s an edge between the corresponding SCC’s in </a:t>
            </a:r>
            <a:r>
              <a:rPr lang="en-US" i="1" dirty="0" smtClean="0"/>
              <a:t>G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G</a:t>
            </a:r>
            <a:r>
              <a:rPr lang="en-US" baseline="30000" dirty="0" smtClean="0"/>
              <a:t>SCC </a:t>
            </a:r>
            <a:r>
              <a:rPr lang="en-US" dirty="0" smtClean="0"/>
              <a:t>for the example considered:</a:t>
            </a:r>
          </a:p>
          <a:p>
            <a:endParaRPr lang="en-US" dirty="0" smtClean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791200" y="4800600"/>
            <a:ext cx="3276600" cy="1295400"/>
            <a:chOff x="3648" y="3024"/>
            <a:chExt cx="2064" cy="816"/>
          </a:xfrm>
        </p:grpSpPr>
        <p:sp>
          <p:nvSpPr>
            <p:cNvPr id="11304" name="Oval 4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Oval 5"/>
            <p:cNvSpPr>
              <a:spLocks noChangeArrowheads="1"/>
            </p:cNvSpPr>
            <p:nvPr/>
          </p:nvSpPr>
          <p:spPr bwMode="auto">
            <a:xfrm>
              <a:off x="4464" y="3024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Oval 6"/>
            <p:cNvSpPr>
              <a:spLocks noChangeArrowheads="1"/>
            </p:cNvSpPr>
            <p:nvPr/>
          </p:nvSpPr>
          <p:spPr bwMode="auto">
            <a:xfrm>
              <a:off x="5472" y="3024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Oval 7"/>
            <p:cNvSpPr>
              <a:spLocks noChangeArrowheads="1"/>
            </p:cNvSpPr>
            <p:nvPr/>
          </p:nvSpPr>
          <p:spPr bwMode="auto">
            <a:xfrm>
              <a:off x="4896" y="360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08" name="AutoShape 8"/>
            <p:cNvCxnSpPr>
              <a:cxnSpLocks noChangeShapeType="1"/>
              <a:stCxn id="11304" idx="6"/>
              <a:endCxn id="11305" idx="2"/>
            </p:cNvCxnSpPr>
            <p:nvPr/>
          </p:nvCxnSpPr>
          <p:spPr bwMode="auto">
            <a:xfrm>
              <a:off x="3888" y="3144"/>
              <a:ext cx="57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309" name="AutoShape 9"/>
            <p:cNvCxnSpPr>
              <a:cxnSpLocks noChangeShapeType="1"/>
              <a:stCxn id="11305" idx="6"/>
              <a:endCxn id="11306" idx="2"/>
            </p:cNvCxnSpPr>
            <p:nvPr/>
          </p:nvCxnSpPr>
          <p:spPr bwMode="auto">
            <a:xfrm>
              <a:off x="4704" y="3144"/>
              <a:ext cx="76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310" name="AutoShape 10"/>
            <p:cNvCxnSpPr>
              <a:cxnSpLocks noChangeShapeType="1"/>
              <a:stCxn id="11305" idx="5"/>
              <a:endCxn id="11307" idx="1"/>
            </p:cNvCxnSpPr>
            <p:nvPr/>
          </p:nvCxnSpPr>
          <p:spPr bwMode="auto">
            <a:xfrm>
              <a:off x="4669" y="3229"/>
              <a:ext cx="262" cy="4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311" name="AutoShape 11"/>
            <p:cNvCxnSpPr>
              <a:cxnSpLocks noChangeShapeType="1"/>
              <a:stCxn id="11307" idx="7"/>
              <a:endCxn id="11306" idx="3"/>
            </p:cNvCxnSpPr>
            <p:nvPr/>
          </p:nvCxnSpPr>
          <p:spPr bwMode="auto">
            <a:xfrm flipV="1">
              <a:off x="5101" y="3229"/>
              <a:ext cx="406" cy="4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1270" name="Group 45"/>
          <p:cNvGrpSpPr>
            <a:grpSpLocks/>
          </p:cNvGrpSpPr>
          <p:nvPr/>
        </p:nvGrpSpPr>
        <p:grpSpPr bwMode="auto">
          <a:xfrm>
            <a:off x="152400" y="4800600"/>
            <a:ext cx="5486400" cy="1676400"/>
            <a:chOff x="96" y="-96"/>
            <a:chExt cx="3456" cy="1056"/>
          </a:xfrm>
        </p:grpSpPr>
        <p:sp>
          <p:nvSpPr>
            <p:cNvPr id="11271" name="Rectangle 12"/>
            <p:cNvSpPr>
              <a:spLocks noChangeArrowheads="1"/>
            </p:cNvSpPr>
            <p:nvPr/>
          </p:nvSpPr>
          <p:spPr bwMode="auto">
            <a:xfrm>
              <a:off x="2352" y="480"/>
              <a:ext cx="384" cy="43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13"/>
            <p:cNvSpPr>
              <a:spLocks noChangeArrowheads="1"/>
            </p:cNvSpPr>
            <p:nvPr/>
          </p:nvSpPr>
          <p:spPr bwMode="auto">
            <a:xfrm>
              <a:off x="2976" y="-96"/>
              <a:ext cx="576" cy="1008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14"/>
            <p:cNvSpPr>
              <a:spLocks noChangeArrowheads="1"/>
            </p:cNvSpPr>
            <p:nvPr/>
          </p:nvSpPr>
          <p:spPr bwMode="auto">
            <a:xfrm>
              <a:off x="2256" y="-96"/>
              <a:ext cx="480" cy="48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Rectangle 15"/>
            <p:cNvSpPr>
              <a:spLocks noChangeArrowheads="1"/>
            </p:cNvSpPr>
            <p:nvPr/>
          </p:nvSpPr>
          <p:spPr bwMode="auto">
            <a:xfrm>
              <a:off x="1536" y="-96"/>
              <a:ext cx="720" cy="1008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16"/>
            <p:cNvSpPr>
              <a:spLocks noChangeArrowheads="1"/>
            </p:cNvSpPr>
            <p:nvPr/>
          </p:nvSpPr>
          <p:spPr bwMode="auto">
            <a:xfrm>
              <a:off x="96" y="-96"/>
              <a:ext cx="1200" cy="105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Oval 17"/>
            <p:cNvSpPr>
              <a:spLocks noChangeArrowheads="1"/>
            </p:cNvSpPr>
            <p:nvPr/>
          </p:nvSpPr>
          <p:spPr bwMode="auto">
            <a:xfrm>
              <a:off x="192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Oval 18"/>
            <p:cNvSpPr>
              <a:spLocks noChangeArrowheads="1"/>
            </p:cNvSpPr>
            <p:nvPr/>
          </p:nvSpPr>
          <p:spPr bwMode="auto">
            <a:xfrm>
              <a:off x="936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Oval 19"/>
            <p:cNvSpPr>
              <a:spLocks noChangeArrowheads="1"/>
            </p:cNvSpPr>
            <p:nvPr/>
          </p:nvSpPr>
          <p:spPr bwMode="auto">
            <a:xfrm>
              <a:off x="192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Oval 20"/>
            <p:cNvSpPr>
              <a:spLocks noChangeArrowheads="1"/>
            </p:cNvSpPr>
            <p:nvPr/>
          </p:nvSpPr>
          <p:spPr bwMode="auto">
            <a:xfrm>
              <a:off x="936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Oval 21"/>
            <p:cNvSpPr>
              <a:spLocks noChangeArrowheads="1"/>
            </p:cNvSpPr>
            <p:nvPr/>
          </p:nvSpPr>
          <p:spPr bwMode="auto">
            <a:xfrm>
              <a:off x="1680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Oval 22"/>
            <p:cNvSpPr>
              <a:spLocks noChangeArrowheads="1"/>
            </p:cNvSpPr>
            <p:nvPr/>
          </p:nvSpPr>
          <p:spPr bwMode="auto">
            <a:xfrm>
              <a:off x="2424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Oval 23"/>
            <p:cNvSpPr>
              <a:spLocks noChangeArrowheads="1"/>
            </p:cNvSpPr>
            <p:nvPr/>
          </p:nvSpPr>
          <p:spPr bwMode="auto">
            <a:xfrm>
              <a:off x="1680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Oval 24"/>
            <p:cNvSpPr>
              <a:spLocks noChangeArrowheads="1"/>
            </p:cNvSpPr>
            <p:nvPr/>
          </p:nvSpPr>
          <p:spPr bwMode="auto">
            <a:xfrm>
              <a:off x="2424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Oval 25"/>
            <p:cNvSpPr>
              <a:spLocks noChangeArrowheads="1"/>
            </p:cNvSpPr>
            <p:nvPr/>
          </p:nvSpPr>
          <p:spPr bwMode="auto">
            <a:xfrm>
              <a:off x="3168" y="0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Oval 26"/>
            <p:cNvSpPr>
              <a:spLocks noChangeArrowheads="1"/>
            </p:cNvSpPr>
            <p:nvPr/>
          </p:nvSpPr>
          <p:spPr bwMode="auto">
            <a:xfrm>
              <a:off x="3168" y="576"/>
              <a:ext cx="240" cy="24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286" name="AutoShape 27"/>
            <p:cNvCxnSpPr>
              <a:cxnSpLocks noChangeShapeType="1"/>
              <a:stCxn id="11276" idx="6"/>
              <a:endCxn id="11277" idx="2"/>
            </p:cNvCxnSpPr>
            <p:nvPr/>
          </p:nvCxnSpPr>
          <p:spPr bwMode="auto">
            <a:xfrm>
              <a:off x="432" y="120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287" name="AutoShape 28"/>
            <p:cNvCxnSpPr>
              <a:cxnSpLocks noChangeShapeType="1"/>
              <a:stCxn id="11276" idx="4"/>
              <a:endCxn id="11278" idx="0"/>
            </p:cNvCxnSpPr>
            <p:nvPr/>
          </p:nvCxnSpPr>
          <p:spPr bwMode="auto">
            <a:xfrm>
              <a:off x="312" y="240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288" name="AutoShape 29"/>
            <p:cNvCxnSpPr>
              <a:cxnSpLocks noChangeShapeType="1"/>
              <a:stCxn id="11277" idx="4"/>
              <a:endCxn id="11279" idx="0"/>
            </p:cNvCxnSpPr>
            <p:nvPr/>
          </p:nvCxnSpPr>
          <p:spPr bwMode="auto">
            <a:xfrm>
              <a:off x="1056" y="240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289" name="AutoShape 30"/>
            <p:cNvCxnSpPr>
              <a:cxnSpLocks noChangeShapeType="1"/>
              <a:stCxn id="11278" idx="6"/>
              <a:endCxn id="11279" idx="2"/>
            </p:cNvCxnSpPr>
            <p:nvPr/>
          </p:nvCxnSpPr>
          <p:spPr bwMode="auto">
            <a:xfrm>
              <a:off x="432" y="696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290" name="AutoShape 31"/>
            <p:cNvCxnSpPr>
              <a:cxnSpLocks noChangeShapeType="1"/>
              <a:stCxn id="11279" idx="1"/>
              <a:endCxn id="11276" idx="5"/>
            </p:cNvCxnSpPr>
            <p:nvPr/>
          </p:nvCxnSpPr>
          <p:spPr bwMode="auto">
            <a:xfrm flipH="1" flipV="1">
              <a:off x="397" y="205"/>
              <a:ext cx="574" cy="4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291" name="AutoShape 32"/>
            <p:cNvCxnSpPr>
              <a:cxnSpLocks noChangeShapeType="1"/>
              <a:stCxn id="11280" idx="6"/>
              <a:endCxn id="11281" idx="2"/>
            </p:cNvCxnSpPr>
            <p:nvPr/>
          </p:nvCxnSpPr>
          <p:spPr bwMode="auto">
            <a:xfrm>
              <a:off x="1920" y="120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292" name="AutoShape 33"/>
            <p:cNvCxnSpPr>
              <a:cxnSpLocks noChangeShapeType="1"/>
              <a:stCxn id="11281" idx="4"/>
              <a:endCxn id="11282" idx="7"/>
            </p:cNvCxnSpPr>
            <p:nvPr/>
          </p:nvCxnSpPr>
          <p:spPr bwMode="auto">
            <a:xfrm flipH="1">
              <a:off x="1885" y="240"/>
              <a:ext cx="659" cy="3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293" name="AutoShape 34"/>
            <p:cNvCxnSpPr>
              <a:cxnSpLocks noChangeShapeType="1"/>
              <a:stCxn id="11282" idx="0"/>
              <a:endCxn id="11280" idx="4"/>
            </p:cNvCxnSpPr>
            <p:nvPr/>
          </p:nvCxnSpPr>
          <p:spPr bwMode="auto">
            <a:xfrm flipV="1">
              <a:off x="1800" y="240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294" name="AutoShape 35"/>
            <p:cNvCxnSpPr>
              <a:cxnSpLocks noChangeShapeType="1"/>
              <a:stCxn id="11280" idx="3"/>
              <a:endCxn id="11282" idx="1"/>
            </p:cNvCxnSpPr>
            <p:nvPr/>
          </p:nvCxnSpPr>
          <p:spPr bwMode="auto">
            <a:xfrm rot="5400000">
              <a:off x="1512" y="408"/>
              <a:ext cx="40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295" name="AutoShape 36"/>
            <p:cNvCxnSpPr>
              <a:cxnSpLocks noChangeShapeType="1"/>
              <a:stCxn id="11281" idx="4"/>
              <a:endCxn id="11283" idx="0"/>
            </p:cNvCxnSpPr>
            <p:nvPr/>
          </p:nvCxnSpPr>
          <p:spPr bwMode="auto">
            <a:xfrm>
              <a:off x="2544" y="240"/>
              <a:ext cx="0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296" name="AutoShape 37"/>
            <p:cNvCxnSpPr>
              <a:cxnSpLocks noChangeShapeType="1"/>
              <a:stCxn id="11284" idx="3"/>
              <a:endCxn id="11285" idx="1"/>
            </p:cNvCxnSpPr>
            <p:nvPr/>
          </p:nvCxnSpPr>
          <p:spPr bwMode="auto">
            <a:xfrm rot="5400000">
              <a:off x="3000" y="408"/>
              <a:ext cx="40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297" name="AutoShape 38"/>
            <p:cNvCxnSpPr>
              <a:cxnSpLocks noChangeShapeType="1"/>
              <a:stCxn id="11285" idx="7"/>
              <a:endCxn id="11284" idx="5"/>
            </p:cNvCxnSpPr>
            <p:nvPr/>
          </p:nvCxnSpPr>
          <p:spPr bwMode="auto">
            <a:xfrm rot="-5400000">
              <a:off x="3170" y="408"/>
              <a:ext cx="40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298" name="AutoShape 39"/>
            <p:cNvCxnSpPr>
              <a:cxnSpLocks noChangeShapeType="1"/>
              <a:stCxn id="11281" idx="6"/>
              <a:endCxn id="11284" idx="2"/>
            </p:cNvCxnSpPr>
            <p:nvPr/>
          </p:nvCxnSpPr>
          <p:spPr bwMode="auto">
            <a:xfrm>
              <a:off x="2664" y="120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299" name="AutoShape 40"/>
            <p:cNvCxnSpPr>
              <a:cxnSpLocks noChangeShapeType="1"/>
              <a:stCxn id="11281" idx="5"/>
              <a:endCxn id="11285" idx="1"/>
            </p:cNvCxnSpPr>
            <p:nvPr/>
          </p:nvCxnSpPr>
          <p:spPr bwMode="auto">
            <a:xfrm>
              <a:off x="2629" y="205"/>
              <a:ext cx="574" cy="4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300" name="AutoShape 41"/>
            <p:cNvCxnSpPr>
              <a:cxnSpLocks noChangeShapeType="1"/>
              <a:stCxn id="11283" idx="6"/>
              <a:endCxn id="11285" idx="2"/>
            </p:cNvCxnSpPr>
            <p:nvPr/>
          </p:nvCxnSpPr>
          <p:spPr bwMode="auto">
            <a:xfrm>
              <a:off x="2664" y="696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301" name="AutoShape 42"/>
            <p:cNvCxnSpPr>
              <a:cxnSpLocks noChangeShapeType="1"/>
              <a:stCxn id="11277" idx="6"/>
              <a:endCxn id="11280" idx="2"/>
            </p:cNvCxnSpPr>
            <p:nvPr/>
          </p:nvCxnSpPr>
          <p:spPr bwMode="auto">
            <a:xfrm>
              <a:off x="1176" y="120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1302" name="AutoShape 43"/>
            <p:cNvCxnSpPr>
              <a:cxnSpLocks noChangeShapeType="1"/>
              <a:stCxn id="11279" idx="6"/>
              <a:endCxn id="11282" idx="2"/>
            </p:cNvCxnSpPr>
            <p:nvPr/>
          </p:nvCxnSpPr>
          <p:spPr bwMode="auto">
            <a:xfrm>
              <a:off x="1176" y="696"/>
              <a:ext cx="50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sp>
          <p:nvSpPr>
            <p:cNvPr id="11303" name="Line 44"/>
            <p:cNvSpPr>
              <a:spLocks noChangeShapeType="1"/>
            </p:cNvSpPr>
            <p:nvPr/>
          </p:nvSpPr>
          <p:spPr bwMode="auto">
            <a:xfrm>
              <a:off x="2256" y="-96"/>
              <a:ext cx="0" cy="480"/>
            </a:xfrm>
            <a:prstGeom prst="line">
              <a:avLst/>
            </a:prstGeom>
            <a:noFill/>
            <a:ln w="12700">
              <a:solidFill>
                <a:srgbClr val="FFCC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				         </a:t>
            </a:r>
            <a:fld id="{260428A5-AC03-42D4-890B-0C4BDB9C5D6A}" type="slidenum">
              <a:rPr lang="en-US" smtClean="0"/>
              <a:pPr/>
              <a:t>11</a:t>
            </a:fld>
            <a:r>
              <a:rPr lang="en-US" smtClean="0"/>
              <a:t> 				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</p:spPr>
        <p:txBody>
          <a:bodyPr/>
          <a:lstStyle/>
          <a:p>
            <a:r>
              <a:rPr lang="en-US" sz="3600" b="1" smtClean="0">
                <a:solidFill>
                  <a:srgbClr val="333399"/>
                </a:solidFill>
              </a:rPr>
              <a:t>Strongly Connected Components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7888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The </a:t>
            </a:r>
            <a:r>
              <a:rPr lang="en-US" sz="2400" b="1" i="0">
                <a:solidFill>
                  <a:srgbClr val="006600"/>
                </a:solidFill>
                <a:latin typeface="Times New Roman" pitchFamily="18" charset="0"/>
              </a:rPr>
              <a:t>transpose</a:t>
            </a:r>
            <a:r>
              <a:rPr lang="en-US" sz="2400" i="0">
                <a:latin typeface="Times New Roman" pitchFamily="18" charset="0"/>
              </a:rPr>
              <a:t> M</a:t>
            </a:r>
            <a:r>
              <a:rPr lang="en-US" sz="2400" i="0" baseline="30000">
                <a:latin typeface="Times New Roman" pitchFamily="18" charset="0"/>
              </a:rPr>
              <a:t>T </a:t>
            </a:r>
            <a:r>
              <a:rPr lang="en-US" sz="2400" i="0">
                <a:latin typeface="Times New Roman" pitchFamily="18" charset="0"/>
              </a:rPr>
              <a:t>of an NxN matrix  M is the matrix obtained </a:t>
            </a:r>
          </a:p>
          <a:p>
            <a:pPr eaLnBrk="1" hangingPunct="1"/>
            <a:r>
              <a:rPr lang="en-US" sz="2400" i="0">
                <a:latin typeface="Times New Roman" pitchFamily="18" charset="0"/>
              </a:rPr>
              <a:t>when the rows become columns and the column become rows: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533400" y="4537075"/>
            <a:ext cx="2209800" cy="2092325"/>
            <a:chOff x="336" y="2858"/>
            <a:chExt cx="1392" cy="1318"/>
          </a:xfrm>
        </p:grpSpPr>
        <p:sp>
          <p:nvSpPr>
            <p:cNvPr id="12348" name="Rectangle 5"/>
            <p:cNvSpPr>
              <a:spLocks noChangeArrowheads="1"/>
            </p:cNvSpPr>
            <p:nvPr/>
          </p:nvSpPr>
          <p:spPr bwMode="auto">
            <a:xfrm>
              <a:off x="624" y="3168"/>
              <a:ext cx="110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Line 6"/>
            <p:cNvSpPr>
              <a:spLocks noChangeShapeType="1"/>
            </p:cNvSpPr>
            <p:nvPr/>
          </p:nvSpPr>
          <p:spPr bwMode="auto">
            <a:xfrm>
              <a:off x="864" y="316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0" name="Line 7"/>
            <p:cNvSpPr>
              <a:spLocks noChangeShapeType="1"/>
            </p:cNvSpPr>
            <p:nvPr/>
          </p:nvSpPr>
          <p:spPr bwMode="auto">
            <a:xfrm>
              <a:off x="1152" y="316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1" name="Line 8"/>
            <p:cNvSpPr>
              <a:spLocks noChangeShapeType="1"/>
            </p:cNvSpPr>
            <p:nvPr/>
          </p:nvSpPr>
          <p:spPr bwMode="auto">
            <a:xfrm>
              <a:off x="1440" y="316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2" name="Line 9"/>
            <p:cNvSpPr>
              <a:spLocks noChangeShapeType="1"/>
            </p:cNvSpPr>
            <p:nvPr/>
          </p:nvSpPr>
          <p:spPr bwMode="auto">
            <a:xfrm>
              <a:off x="624" y="340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3" name="Line 10"/>
            <p:cNvSpPr>
              <a:spLocks noChangeShapeType="1"/>
            </p:cNvSpPr>
            <p:nvPr/>
          </p:nvSpPr>
          <p:spPr bwMode="auto">
            <a:xfrm>
              <a:off x="624" y="364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4" name="Line 11"/>
            <p:cNvSpPr>
              <a:spLocks noChangeShapeType="1"/>
            </p:cNvSpPr>
            <p:nvPr/>
          </p:nvSpPr>
          <p:spPr bwMode="auto">
            <a:xfrm>
              <a:off x="624" y="393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5" name="Text Box 12"/>
            <p:cNvSpPr txBox="1">
              <a:spLocks noChangeArrowheads="1"/>
            </p:cNvSpPr>
            <p:nvPr/>
          </p:nvSpPr>
          <p:spPr bwMode="auto">
            <a:xfrm>
              <a:off x="614" y="2858"/>
              <a:ext cx="10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i="0">
                  <a:solidFill>
                    <a:srgbClr val="990033"/>
                  </a:solidFill>
                  <a:latin typeface="Times New Roman" pitchFamily="18" charset="0"/>
                </a:rPr>
                <a:t>a   b    c    d</a:t>
              </a:r>
            </a:p>
          </p:txBody>
        </p:sp>
        <p:sp>
          <p:nvSpPr>
            <p:cNvPr id="12356" name="Text Box 13"/>
            <p:cNvSpPr txBox="1">
              <a:spLocks noChangeArrowheads="1"/>
            </p:cNvSpPr>
            <p:nvPr/>
          </p:nvSpPr>
          <p:spPr bwMode="auto">
            <a:xfrm>
              <a:off x="336" y="3168"/>
              <a:ext cx="2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i="0">
                  <a:solidFill>
                    <a:srgbClr val="990033"/>
                  </a:solidFill>
                  <a:latin typeface="Times New Roman" pitchFamily="18" charset="0"/>
                </a:rPr>
                <a:t>a</a:t>
              </a:r>
            </a:p>
            <a:p>
              <a:pPr eaLnBrk="1" hangingPunct="1"/>
              <a:r>
                <a:rPr lang="en-US" sz="2400" i="0">
                  <a:solidFill>
                    <a:srgbClr val="990033"/>
                  </a:solidFill>
                  <a:latin typeface="Times New Roman" pitchFamily="18" charset="0"/>
                </a:rPr>
                <a:t>b</a:t>
              </a:r>
            </a:p>
            <a:p>
              <a:pPr eaLnBrk="1" hangingPunct="1"/>
              <a:r>
                <a:rPr lang="en-US" sz="2400" i="0">
                  <a:solidFill>
                    <a:srgbClr val="990033"/>
                  </a:solidFill>
                  <a:latin typeface="Times New Roman" pitchFamily="18" charset="0"/>
                </a:rPr>
                <a:t>c</a:t>
              </a:r>
            </a:p>
            <a:p>
              <a:pPr eaLnBrk="1" hangingPunct="1"/>
              <a:r>
                <a:rPr lang="en-US" sz="2400" i="0">
                  <a:solidFill>
                    <a:srgbClr val="990033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2294" name="Group 14"/>
          <p:cNvGrpSpPr>
            <a:grpSpLocks/>
          </p:cNvGrpSpPr>
          <p:nvPr/>
        </p:nvGrpSpPr>
        <p:grpSpPr bwMode="auto">
          <a:xfrm>
            <a:off x="914400" y="2362200"/>
            <a:ext cx="1828800" cy="1676400"/>
            <a:chOff x="576" y="1488"/>
            <a:chExt cx="1152" cy="1056"/>
          </a:xfrm>
        </p:grpSpPr>
        <p:grpSp>
          <p:nvGrpSpPr>
            <p:cNvPr id="12342" name="Group 15"/>
            <p:cNvGrpSpPr>
              <a:grpSpLocks/>
            </p:cNvGrpSpPr>
            <p:nvPr/>
          </p:nvGrpSpPr>
          <p:grpSpPr bwMode="auto">
            <a:xfrm>
              <a:off x="576" y="1488"/>
              <a:ext cx="1152" cy="1056"/>
              <a:chOff x="576" y="1488"/>
              <a:chExt cx="1152" cy="1056"/>
            </a:xfrm>
          </p:grpSpPr>
          <p:sp>
            <p:nvSpPr>
              <p:cNvPr id="12344" name="Oval 16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5" name="Oval 17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6" name="Oval 18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7" name="Oval 19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43" name="Oval 20"/>
            <p:cNvSpPr>
              <a:spLocks noChangeArrowheads="1"/>
            </p:cNvSpPr>
            <p:nvPr/>
          </p:nvSpPr>
          <p:spPr bwMode="auto">
            <a:xfrm>
              <a:off x="576" y="14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5" name="Group 21"/>
          <p:cNvGrpSpPr>
            <a:grpSpLocks/>
          </p:cNvGrpSpPr>
          <p:nvPr/>
        </p:nvGrpSpPr>
        <p:grpSpPr bwMode="auto">
          <a:xfrm>
            <a:off x="5638800" y="2362200"/>
            <a:ext cx="1828800" cy="1676400"/>
            <a:chOff x="576" y="1488"/>
            <a:chExt cx="1152" cy="1056"/>
          </a:xfrm>
        </p:grpSpPr>
        <p:grpSp>
          <p:nvGrpSpPr>
            <p:cNvPr id="12336" name="Group 22"/>
            <p:cNvGrpSpPr>
              <a:grpSpLocks/>
            </p:cNvGrpSpPr>
            <p:nvPr/>
          </p:nvGrpSpPr>
          <p:grpSpPr bwMode="auto">
            <a:xfrm>
              <a:off x="576" y="1488"/>
              <a:ext cx="1152" cy="1056"/>
              <a:chOff x="576" y="1488"/>
              <a:chExt cx="1152" cy="1056"/>
            </a:xfrm>
          </p:grpSpPr>
          <p:sp>
            <p:nvSpPr>
              <p:cNvPr id="12338" name="Oval 23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9" name="Oval 24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0" name="Oval 25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1" name="Oval 26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37" name="Oval 27"/>
            <p:cNvSpPr>
              <a:spLocks noChangeArrowheads="1"/>
            </p:cNvSpPr>
            <p:nvPr/>
          </p:nvSpPr>
          <p:spPr bwMode="auto">
            <a:xfrm>
              <a:off x="576" y="14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6" name="Group 28"/>
          <p:cNvGrpSpPr>
            <a:grpSpLocks/>
          </p:cNvGrpSpPr>
          <p:nvPr/>
        </p:nvGrpSpPr>
        <p:grpSpPr bwMode="auto">
          <a:xfrm>
            <a:off x="5334000" y="4572000"/>
            <a:ext cx="2209800" cy="2092325"/>
            <a:chOff x="336" y="2858"/>
            <a:chExt cx="1392" cy="1318"/>
          </a:xfrm>
        </p:grpSpPr>
        <p:sp>
          <p:nvSpPr>
            <p:cNvPr id="12327" name="Rectangle 29"/>
            <p:cNvSpPr>
              <a:spLocks noChangeArrowheads="1"/>
            </p:cNvSpPr>
            <p:nvPr/>
          </p:nvSpPr>
          <p:spPr bwMode="auto">
            <a:xfrm>
              <a:off x="624" y="3168"/>
              <a:ext cx="110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Line 30"/>
            <p:cNvSpPr>
              <a:spLocks noChangeShapeType="1"/>
            </p:cNvSpPr>
            <p:nvPr/>
          </p:nvSpPr>
          <p:spPr bwMode="auto">
            <a:xfrm>
              <a:off x="864" y="316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Line 31"/>
            <p:cNvSpPr>
              <a:spLocks noChangeShapeType="1"/>
            </p:cNvSpPr>
            <p:nvPr/>
          </p:nvSpPr>
          <p:spPr bwMode="auto">
            <a:xfrm>
              <a:off x="1152" y="316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Line 32"/>
            <p:cNvSpPr>
              <a:spLocks noChangeShapeType="1"/>
            </p:cNvSpPr>
            <p:nvPr/>
          </p:nvSpPr>
          <p:spPr bwMode="auto">
            <a:xfrm>
              <a:off x="1440" y="316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Line 33"/>
            <p:cNvSpPr>
              <a:spLocks noChangeShapeType="1"/>
            </p:cNvSpPr>
            <p:nvPr/>
          </p:nvSpPr>
          <p:spPr bwMode="auto">
            <a:xfrm>
              <a:off x="624" y="340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Line 34"/>
            <p:cNvSpPr>
              <a:spLocks noChangeShapeType="1"/>
            </p:cNvSpPr>
            <p:nvPr/>
          </p:nvSpPr>
          <p:spPr bwMode="auto">
            <a:xfrm>
              <a:off x="624" y="364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Line 35"/>
            <p:cNvSpPr>
              <a:spLocks noChangeShapeType="1"/>
            </p:cNvSpPr>
            <p:nvPr/>
          </p:nvSpPr>
          <p:spPr bwMode="auto">
            <a:xfrm>
              <a:off x="624" y="393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Text Box 36"/>
            <p:cNvSpPr txBox="1">
              <a:spLocks noChangeArrowheads="1"/>
            </p:cNvSpPr>
            <p:nvPr/>
          </p:nvSpPr>
          <p:spPr bwMode="auto">
            <a:xfrm>
              <a:off x="614" y="2858"/>
              <a:ext cx="10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i="0">
                  <a:solidFill>
                    <a:srgbClr val="990033"/>
                  </a:solidFill>
                  <a:latin typeface="Times New Roman" pitchFamily="18" charset="0"/>
                </a:rPr>
                <a:t>a   b    c    d</a:t>
              </a:r>
            </a:p>
          </p:txBody>
        </p:sp>
        <p:sp>
          <p:nvSpPr>
            <p:cNvPr id="12335" name="Text Box 37"/>
            <p:cNvSpPr txBox="1">
              <a:spLocks noChangeArrowheads="1"/>
            </p:cNvSpPr>
            <p:nvPr/>
          </p:nvSpPr>
          <p:spPr bwMode="auto">
            <a:xfrm>
              <a:off x="336" y="3168"/>
              <a:ext cx="2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i="0">
                  <a:solidFill>
                    <a:srgbClr val="990033"/>
                  </a:solidFill>
                  <a:latin typeface="Times New Roman" pitchFamily="18" charset="0"/>
                </a:rPr>
                <a:t>a</a:t>
              </a:r>
            </a:p>
            <a:p>
              <a:pPr eaLnBrk="1" hangingPunct="1"/>
              <a:r>
                <a:rPr lang="en-US" sz="2400" i="0">
                  <a:solidFill>
                    <a:srgbClr val="990033"/>
                  </a:solidFill>
                  <a:latin typeface="Times New Roman" pitchFamily="18" charset="0"/>
                </a:rPr>
                <a:t>b</a:t>
              </a:r>
            </a:p>
            <a:p>
              <a:pPr eaLnBrk="1" hangingPunct="1"/>
              <a:r>
                <a:rPr lang="en-US" sz="2400" i="0">
                  <a:solidFill>
                    <a:srgbClr val="990033"/>
                  </a:solidFill>
                  <a:latin typeface="Times New Roman" pitchFamily="18" charset="0"/>
                </a:rPr>
                <a:t>c</a:t>
              </a:r>
            </a:p>
            <a:p>
              <a:pPr eaLnBrk="1" hangingPunct="1"/>
              <a:r>
                <a:rPr lang="en-US" sz="2400" i="0">
                  <a:solidFill>
                    <a:srgbClr val="990033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13716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 flipH="1">
            <a:off x="1295400" y="27432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40"/>
          <p:cNvSpPr>
            <a:spLocks noChangeShapeType="1"/>
          </p:cNvSpPr>
          <p:nvPr/>
        </p:nvSpPr>
        <p:spPr bwMode="auto">
          <a:xfrm>
            <a:off x="1371600" y="381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41"/>
          <p:cNvSpPr>
            <a:spLocks noChangeShapeType="1"/>
          </p:cNvSpPr>
          <p:nvPr/>
        </p:nvSpPr>
        <p:spPr bwMode="auto">
          <a:xfrm>
            <a:off x="2514600" y="2819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Text Box 42"/>
          <p:cNvSpPr txBox="1">
            <a:spLocks noChangeArrowheads="1"/>
          </p:cNvSpPr>
          <p:nvPr/>
        </p:nvSpPr>
        <p:spPr bwMode="auto">
          <a:xfrm>
            <a:off x="974725" y="23272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a</a:t>
            </a:r>
          </a:p>
        </p:txBody>
      </p:sp>
      <p:sp>
        <p:nvSpPr>
          <p:cNvPr id="12302" name="Text Box 43"/>
          <p:cNvSpPr txBox="1">
            <a:spLocks noChangeArrowheads="1"/>
          </p:cNvSpPr>
          <p:nvPr/>
        </p:nvSpPr>
        <p:spPr bwMode="auto">
          <a:xfrm>
            <a:off x="974725" y="3546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b</a:t>
            </a:r>
          </a:p>
        </p:txBody>
      </p:sp>
      <p:sp>
        <p:nvSpPr>
          <p:cNvPr id="12303" name="Text Box 44"/>
          <p:cNvSpPr txBox="1">
            <a:spLocks noChangeArrowheads="1"/>
          </p:cNvSpPr>
          <p:nvPr/>
        </p:nvSpPr>
        <p:spPr bwMode="auto">
          <a:xfrm>
            <a:off x="2422525" y="35464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sp>
        <p:nvSpPr>
          <p:cNvPr id="12304" name="Text Box 45"/>
          <p:cNvSpPr txBox="1">
            <a:spLocks noChangeArrowheads="1"/>
          </p:cNvSpPr>
          <p:nvPr/>
        </p:nvSpPr>
        <p:spPr bwMode="auto">
          <a:xfrm>
            <a:off x="2346325" y="2327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d</a:t>
            </a:r>
          </a:p>
        </p:txBody>
      </p:sp>
      <p:sp>
        <p:nvSpPr>
          <p:cNvPr id="12305" name="Text Box 46"/>
          <p:cNvSpPr txBox="1">
            <a:spLocks noChangeArrowheads="1"/>
          </p:cNvSpPr>
          <p:nvPr/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d</a:t>
            </a:r>
          </a:p>
        </p:txBody>
      </p:sp>
      <p:sp>
        <p:nvSpPr>
          <p:cNvPr id="12306" name="Text Box 47"/>
          <p:cNvSpPr txBox="1">
            <a:spLocks noChangeArrowheads="1"/>
          </p:cNvSpPr>
          <p:nvPr/>
        </p:nvSpPr>
        <p:spPr bwMode="auto">
          <a:xfrm>
            <a:off x="5715000" y="23622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a</a:t>
            </a:r>
          </a:p>
        </p:txBody>
      </p:sp>
      <p:sp>
        <p:nvSpPr>
          <p:cNvPr id="12307" name="Text Box 48"/>
          <p:cNvSpPr txBox="1">
            <a:spLocks noChangeArrowheads="1"/>
          </p:cNvSpPr>
          <p:nvPr/>
        </p:nvSpPr>
        <p:spPr bwMode="auto">
          <a:xfrm>
            <a:off x="57150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b</a:t>
            </a:r>
          </a:p>
        </p:txBody>
      </p:sp>
      <p:sp>
        <p:nvSpPr>
          <p:cNvPr id="12308" name="Text Box 49"/>
          <p:cNvSpPr txBox="1">
            <a:spLocks noChangeArrowheads="1"/>
          </p:cNvSpPr>
          <p:nvPr/>
        </p:nvSpPr>
        <p:spPr bwMode="auto">
          <a:xfrm>
            <a:off x="7086600" y="35814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sp>
        <p:nvSpPr>
          <p:cNvPr id="12309" name="Line 50"/>
          <p:cNvSpPr>
            <a:spLocks noChangeShapeType="1"/>
          </p:cNvSpPr>
          <p:nvPr/>
        </p:nvSpPr>
        <p:spPr bwMode="auto">
          <a:xfrm flipH="1">
            <a:off x="60960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Line 51"/>
          <p:cNvSpPr>
            <a:spLocks noChangeShapeType="1"/>
          </p:cNvSpPr>
          <p:nvPr/>
        </p:nvSpPr>
        <p:spPr bwMode="auto">
          <a:xfrm flipV="1">
            <a:off x="7239000" y="2819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1" name="Line 52"/>
          <p:cNvSpPr>
            <a:spLocks noChangeShapeType="1"/>
          </p:cNvSpPr>
          <p:nvPr/>
        </p:nvSpPr>
        <p:spPr bwMode="auto">
          <a:xfrm flipH="1">
            <a:off x="6096000" y="381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2" name="Line 53"/>
          <p:cNvSpPr>
            <a:spLocks noChangeShapeType="1"/>
          </p:cNvSpPr>
          <p:nvPr/>
        </p:nvSpPr>
        <p:spPr bwMode="auto">
          <a:xfrm flipV="1">
            <a:off x="6019800" y="2743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3" name="Text Box 54"/>
          <p:cNvSpPr txBox="1">
            <a:spLocks noChangeArrowheads="1"/>
          </p:cNvSpPr>
          <p:nvPr/>
        </p:nvSpPr>
        <p:spPr bwMode="auto">
          <a:xfrm>
            <a:off x="3124200" y="4343400"/>
            <a:ext cx="519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b="1" i="0">
                <a:solidFill>
                  <a:srgbClr val="006600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12314" name="Text Box 55"/>
          <p:cNvSpPr txBox="1">
            <a:spLocks noChangeArrowheads="1"/>
          </p:cNvSpPr>
          <p:nvPr/>
        </p:nvSpPr>
        <p:spPr bwMode="auto">
          <a:xfrm>
            <a:off x="7924800" y="4495800"/>
            <a:ext cx="679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b="1" i="0">
                <a:solidFill>
                  <a:srgbClr val="006600"/>
                </a:solidFill>
                <a:latin typeface="Times New Roman" pitchFamily="18" charset="0"/>
              </a:rPr>
              <a:t>M</a:t>
            </a:r>
            <a:r>
              <a:rPr lang="en-US" sz="2800" b="1" i="0" baseline="30000">
                <a:solidFill>
                  <a:srgbClr val="0066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2315" name="Text Box 56"/>
          <p:cNvSpPr txBox="1">
            <a:spLocks noChangeArrowheads="1"/>
          </p:cNvSpPr>
          <p:nvPr/>
        </p:nvSpPr>
        <p:spPr bwMode="auto">
          <a:xfrm>
            <a:off x="8077200" y="2362200"/>
            <a:ext cx="620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b="1" i="0">
                <a:solidFill>
                  <a:srgbClr val="006600"/>
                </a:solidFill>
                <a:latin typeface="Times New Roman" pitchFamily="18" charset="0"/>
              </a:rPr>
              <a:t>G</a:t>
            </a:r>
            <a:r>
              <a:rPr lang="en-US" sz="2800" b="1" i="0" baseline="30000">
                <a:solidFill>
                  <a:srgbClr val="0066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2316" name="Text Box 57"/>
          <p:cNvSpPr txBox="1">
            <a:spLocks noChangeArrowheads="1"/>
          </p:cNvSpPr>
          <p:nvPr/>
        </p:nvSpPr>
        <p:spPr bwMode="auto">
          <a:xfrm>
            <a:off x="3200400" y="2438400"/>
            <a:ext cx="460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b="1" i="0" dirty="0">
                <a:solidFill>
                  <a:srgbClr val="0066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317" name="Line 58"/>
          <p:cNvSpPr>
            <a:spLocks noChangeShapeType="1"/>
          </p:cNvSpPr>
          <p:nvPr/>
        </p:nvSpPr>
        <p:spPr bwMode="auto">
          <a:xfrm flipV="1">
            <a:off x="4953000" y="3352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8" name="Text Box 59"/>
          <p:cNvSpPr txBox="1">
            <a:spLocks noChangeArrowheads="1"/>
          </p:cNvSpPr>
          <p:nvPr/>
        </p:nvSpPr>
        <p:spPr bwMode="auto">
          <a:xfrm>
            <a:off x="3962400" y="3505200"/>
            <a:ext cx="15446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CC3300"/>
                </a:solidFill>
                <a:latin typeface="Times New Roman" pitchFamily="18" charset="0"/>
              </a:rPr>
              <a:t>Edges </a:t>
            </a:r>
          </a:p>
          <a:p>
            <a:pPr eaLnBrk="1" hangingPunct="1"/>
            <a:r>
              <a:rPr lang="en-US" b="1" i="0" dirty="0">
                <a:solidFill>
                  <a:srgbClr val="CC3300"/>
                </a:solidFill>
                <a:latin typeface="Times New Roman" pitchFamily="18" charset="0"/>
              </a:rPr>
              <a:t>have reverse</a:t>
            </a:r>
          </a:p>
          <a:p>
            <a:pPr eaLnBrk="1" hangingPunct="1"/>
            <a:r>
              <a:rPr lang="en-US" b="1" i="0" dirty="0">
                <a:solidFill>
                  <a:srgbClr val="CC3300"/>
                </a:solidFill>
                <a:latin typeface="Times New Roman" pitchFamily="18" charset="0"/>
              </a:rPr>
              <a:t>direction!</a:t>
            </a:r>
          </a:p>
        </p:txBody>
      </p:sp>
      <p:sp>
        <p:nvSpPr>
          <p:cNvPr id="12319" name="Rectangle 60"/>
          <p:cNvSpPr>
            <a:spLocks noChangeArrowheads="1"/>
          </p:cNvSpPr>
          <p:nvPr/>
        </p:nvSpPr>
        <p:spPr bwMode="auto">
          <a:xfrm>
            <a:off x="2286000" y="5029200"/>
            <a:ext cx="457200" cy="3810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12320" name="Rectangle 61"/>
          <p:cNvSpPr>
            <a:spLocks noChangeArrowheads="1"/>
          </p:cNvSpPr>
          <p:nvPr/>
        </p:nvSpPr>
        <p:spPr bwMode="auto">
          <a:xfrm>
            <a:off x="1371600" y="6248400"/>
            <a:ext cx="457200" cy="3810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12321" name="Rectangle 62"/>
          <p:cNvSpPr>
            <a:spLocks noChangeArrowheads="1"/>
          </p:cNvSpPr>
          <p:nvPr/>
        </p:nvSpPr>
        <p:spPr bwMode="auto">
          <a:xfrm>
            <a:off x="1828800" y="6248400"/>
            <a:ext cx="457200" cy="3810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12322" name="Rectangle 63"/>
          <p:cNvSpPr>
            <a:spLocks noChangeArrowheads="1"/>
          </p:cNvSpPr>
          <p:nvPr/>
        </p:nvSpPr>
        <p:spPr bwMode="auto">
          <a:xfrm>
            <a:off x="1828800" y="5410200"/>
            <a:ext cx="457200" cy="3810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12323" name="Rectangle 64"/>
          <p:cNvSpPr>
            <a:spLocks noChangeArrowheads="1"/>
          </p:cNvSpPr>
          <p:nvPr/>
        </p:nvSpPr>
        <p:spPr bwMode="auto">
          <a:xfrm>
            <a:off x="5791200" y="6281738"/>
            <a:ext cx="381000" cy="3810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12324" name="Rectangle 65"/>
          <p:cNvSpPr>
            <a:spLocks noChangeArrowheads="1"/>
          </p:cNvSpPr>
          <p:nvPr/>
        </p:nvSpPr>
        <p:spPr bwMode="auto">
          <a:xfrm>
            <a:off x="7086600" y="5438775"/>
            <a:ext cx="457200" cy="3810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12325" name="Rectangle 66"/>
          <p:cNvSpPr>
            <a:spLocks noChangeArrowheads="1"/>
          </p:cNvSpPr>
          <p:nvPr/>
        </p:nvSpPr>
        <p:spPr bwMode="auto">
          <a:xfrm>
            <a:off x="7086600" y="5867400"/>
            <a:ext cx="457200" cy="3810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  <p:sp>
        <p:nvSpPr>
          <p:cNvPr id="12326" name="Rectangle 67"/>
          <p:cNvSpPr>
            <a:spLocks noChangeArrowheads="1"/>
          </p:cNvSpPr>
          <p:nvPr/>
        </p:nvSpPr>
        <p:spPr bwMode="auto">
          <a:xfrm>
            <a:off x="6172200" y="5867400"/>
            <a:ext cx="457200" cy="3810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  <p:bldP spid="12298" grpId="0" animBg="1"/>
      <p:bldP spid="12299" grpId="0" animBg="1"/>
      <p:bldP spid="12300" grpId="0" animBg="1"/>
      <p:bldP spid="12301" grpId="0"/>
      <p:bldP spid="12302" grpId="0"/>
      <p:bldP spid="12303" grpId="0"/>
      <p:bldP spid="12304" grpId="0"/>
      <p:bldP spid="12305" grpId="0"/>
      <p:bldP spid="12306" grpId="0"/>
      <p:bldP spid="12307" grpId="0"/>
      <p:bldP spid="12308" grpId="0"/>
      <p:bldP spid="12309" grpId="0" animBg="1"/>
      <p:bldP spid="12310" grpId="0" animBg="1"/>
      <p:bldP spid="12311" grpId="0" animBg="1"/>
      <p:bldP spid="12312" grpId="0" animBg="1"/>
      <p:bldP spid="12313" grpId="0"/>
      <p:bldP spid="12314" grpId="0"/>
      <p:bldP spid="12315" grpId="0"/>
      <p:bldP spid="12316" grpId="0"/>
      <p:bldP spid="12317" grpId="0" animBg="1"/>
      <p:bldP spid="12318" grpId="0"/>
      <p:bldP spid="12319" grpId="0" animBg="1"/>
      <p:bldP spid="12320" grpId="0" animBg="1"/>
      <p:bldP spid="12321" grpId="0" animBg="1"/>
      <p:bldP spid="12322" grpId="0" animBg="1"/>
      <p:bldP spid="12323" grpId="0" animBg="1"/>
      <p:bldP spid="12324" grpId="0" animBg="1"/>
      <p:bldP spid="12325" grpId="0" animBg="1"/>
      <p:bldP spid="123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				         </a:t>
            </a:r>
            <a:fld id="{3C947F83-7DB0-46CE-826C-05568BBFDC15}" type="slidenum">
              <a:rPr lang="en-US" smtClean="0"/>
              <a:pPr/>
              <a:t>12</a:t>
            </a:fld>
            <a:r>
              <a:rPr lang="en-US" smtClean="0"/>
              <a:t> 				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Transpose of a Directed Graph</a:t>
            </a:r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/>
              <a:t>G</a:t>
            </a:r>
            <a:r>
              <a:rPr lang="en-US" baseline="30000" smtClean="0"/>
              <a:t>T</a:t>
            </a:r>
            <a:r>
              <a:rPr lang="en-US" smtClean="0"/>
              <a:t> </a:t>
            </a:r>
            <a:r>
              <a:rPr lang="en-US" smtClean="0">
                <a:latin typeface="MTSYN" charset="-127"/>
              </a:rPr>
              <a:t>= </a:t>
            </a:r>
            <a:r>
              <a:rPr lang="en-US" b="1" smtClean="0">
                <a:solidFill>
                  <a:srgbClr val="CC3300"/>
                </a:solidFill>
              </a:rPr>
              <a:t>transpose</a:t>
            </a:r>
            <a:r>
              <a:rPr lang="en-US" b="1" i="1" smtClean="0"/>
              <a:t> </a:t>
            </a:r>
            <a:r>
              <a:rPr lang="en-US" smtClean="0"/>
              <a:t>of directed </a:t>
            </a:r>
            <a:r>
              <a:rPr lang="en-US" i="1" smtClean="0"/>
              <a:t>G</a:t>
            </a:r>
            <a:r>
              <a:rPr lang="en-US" smtClean="0"/>
              <a:t>.</a:t>
            </a:r>
          </a:p>
          <a:p>
            <a:pPr lvl="1"/>
            <a:r>
              <a:rPr lang="en-US" i="1" smtClean="0"/>
              <a:t>G</a:t>
            </a:r>
            <a:r>
              <a:rPr lang="en-US" baseline="30000" smtClean="0"/>
              <a:t>T</a:t>
            </a:r>
            <a:r>
              <a:rPr lang="en-US" smtClean="0"/>
              <a:t> </a:t>
            </a:r>
            <a:r>
              <a:rPr lang="en-US" smtClean="0">
                <a:latin typeface="MTSYN" charset="-127"/>
              </a:rPr>
              <a:t>= </a:t>
            </a:r>
            <a:r>
              <a:rPr lang="en-US" smtClean="0">
                <a:latin typeface="RMTMI" charset="-95"/>
              </a:rPr>
              <a:t>(</a:t>
            </a:r>
            <a:r>
              <a:rPr lang="en-US" i="1" smtClean="0"/>
              <a:t>V</a:t>
            </a:r>
            <a:r>
              <a:rPr lang="en-US" i="1" smtClean="0">
                <a:latin typeface="RMTMI" charset="-95"/>
              </a:rPr>
              <a:t>, </a:t>
            </a:r>
            <a:r>
              <a:rPr lang="en-US" i="1" smtClean="0"/>
              <a:t>E</a:t>
            </a:r>
            <a:r>
              <a:rPr lang="en-US" baseline="30000" smtClean="0"/>
              <a:t>T</a:t>
            </a:r>
            <a:r>
              <a:rPr lang="en-US" smtClean="0">
                <a:latin typeface="RMTMI" charset="-95"/>
              </a:rPr>
              <a:t>)</a:t>
            </a:r>
            <a:r>
              <a:rPr lang="en-US" smtClean="0"/>
              <a:t>, </a:t>
            </a:r>
            <a:r>
              <a:rPr lang="en-US" i="1" smtClean="0"/>
              <a:t>E</a:t>
            </a:r>
            <a:r>
              <a:rPr lang="en-US" baseline="30000" smtClean="0"/>
              <a:t>T</a:t>
            </a:r>
            <a:r>
              <a:rPr lang="en-US" smtClean="0"/>
              <a:t> </a:t>
            </a:r>
            <a:r>
              <a:rPr lang="en-US" smtClean="0">
                <a:latin typeface="MTSYN" charset="-127"/>
              </a:rPr>
              <a:t>= {</a:t>
            </a:r>
            <a:r>
              <a:rPr lang="en-US" smtClean="0">
                <a:latin typeface="RMTMI" charset="-95"/>
              </a:rPr>
              <a:t>(</a:t>
            </a:r>
            <a:r>
              <a:rPr lang="en-US" i="1" smtClean="0"/>
              <a:t>u</a:t>
            </a:r>
            <a:r>
              <a:rPr lang="en-US" i="1" smtClean="0">
                <a:latin typeface="RMTMI" charset="-95"/>
              </a:rPr>
              <a:t>, </a:t>
            </a:r>
            <a:r>
              <a:rPr lang="en-US" i="1" smtClean="0"/>
              <a:t>v</a:t>
            </a:r>
            <a:r>
              <a:rPr lang="en-US" smtClean="0">
                <a:latin typeface="RMTMI" charset="-95"/>
              </a:rPr>
              <a:t>)</a:t>
            </a:r>
            <a:r>
              <a:rPr lang="en-US" i="1" smtClean="0">
                <a:latin typeface="RMTMI" charset="-95"/>
              </a:rPr>
              <a:t> </a:t>
            </a:r>
            <a:r>
              <a:rPr lang="en-US" smtClean="0"/>
              <a:t>: </a:t>
            </a:r>
            <a:r>
              <a:rPr lang="en-US" smtClean="0">
                <a:latin typeface="RMTMI" charset="-95"/>
              </a:rPr>
              <a:t>(</a:t>
            </a:r>
            <a:r>
              <a:rPr lang="en-US" i="1" smtClean="0"/>
              <a:t>v</a:t>
            </a:r>
            <a:r>
              <a:rPr lang="en-US" i="1" smtClean="0">
                <a:latin typeface="RMTMI" charset="-95"/>
              </a:rPr>
              <a:t>, </a:t>
            </a:r>
            <a:r>
              <a:rPr lang="en-US" i="1" smtClean="0"/>
              <a:t>u</a:t>
            </a:r>
            <a:r>
              <a:rPr lang="en-US" smtClean="0">
                <a:latin typeface="RMTMI" charset="-95"/>
              </a:rPr>
              <a:t>)</a:t>
            </a:r>
            <a:r>
              <a:rPr lang="en-US" i="1" smtClean="0">
                <a:latin typeface="RMTMI" charset="-95"/>
              </a:rPr>
              <a:t>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>
                <a:latin typeface="MTSYN" charset="-127"/>
              </a:rPr>
              <a:t> </a:t>
            </a:r>
            <a:r>
              <a:rPr lang="en-US" i="1" smtClean="0"/>
              <a:t>E</a:t>
            </a:r>
            <a:r>
              <a:rPr lang="en-US" smtClean="0">
                <a:latin typeface="MTSYN" charset="-127"/>
              </a:rPr>
              <a:t>}</a:t>
            </a:r>
            <a:r>
              <a:rPr lang="en-US" smtClean="0"/>
              <a:t>.</a:t>
            </a:r>
          </a:p>
          <a:p>
            <a:pPr lvl="1"/>
            <a:r>
              <a:rPr lang="en-US" i="1" smtClean="0"/>
              <a:t>G</a:t>
            </a:r>
            <a:r>
              <a:rPr lang="en-US" baseline="30000" smtClean="0"/>
              <a:t>T</a:t>
            </a:r>
            <a:r>
              <a:rPr lang="en-US" smtClean="0"/>
              <a:t> is </a:t>
            </a:r>
            <a:r>
              <a:rPr lang="en-US" i="1" smtClean="0"/>
              <a:t>G </a:t>
            </a:r>
            <a:r>
              <a:rPr lang="en-US" smtClean="0"/>
              <a:t>with all edges reversed.</a:t>
            </a:r>
          </a:p>
          <a:p>
            <a:r>
              <a:rPr lang="en-US" smtClean="0"/>
              <a:t>Can create </a:t>
            </a:r>
            <a:r>
              <a:rPr lang="en-US" i="1" smtClean="0"/>
              <a:t>G</a:t>
            </a:r>
            <a:r>
              <a:rPr lang="en-US" baseline="30000" smtClean="0"/>
              <a:t>T</a:t>
            </a:r>
            <a:r>
              <a:rPr lang="en-US" smtClean="0"/>
              <a:t> in </a:t>
            </a:r>
            <a:r>
              <a:rPr lang="el-GR" smtClean="0">
                <a:cs typeface="Times New Roman" pitchFamily="18" charset="0"/>
              </a:rPr>
              <a:t>Θ</a:t>
            </a:r>
            <a:r>
              <a:rPr lang="en-US" smtClean="0">
                <a:latin typeface="RMTMI" charset="-95"/>
              </a:rPr>
              <a:t>(</a:t>
            </a:r>
            <a:r>
              <a:rPr lang="en-US" i="1" smtClean="0"/>
              <a:t>V </a:t>
            </a:r>
            <a:r>
              <a:rPr lang="en-US" smtClean="0">
                <a:latin typeface="MTSYN" charset="-127"/>
              </a:rPr>
              <a:t>+ </a:t>
            </a:r>
            <a:r>
              <a:rPr lang="en-US" i="1" smtClean="0"/>
              <a:t>E</a:t>
            </a:r>
            <a:r>
              <a:rPr lang="en-US" smtClean="0">
                <a:latin typeface="RMTMI" charset="-95"/>
              </a:rPr>
              <a:t>)</a:t>
            </a:r>
            <a:r>
              <a:rPr lang="en-US" i="1" smtClean="0">
                <a:latin typeface="RMTMI" charset="-95"/>
              </a:rPr>
              <a:t> </a:t>
            </a:r>
            <a:r>
              <a:rPr lang="en-US" smtClean="0"/>
              <a:t>time if using adjacency lists.</a:t>
            </a:r>
          </a:p>
          <a:p>
            <a:r>
              <a:rPr lang="en-US" i="1" smtClean="0">
                <a:solidFill>
                  <a:schemeClr val="accent1"/>
                </a:solidFill>
              </a:rPr>
              <a:t>G </a:t>
            </a:r>
            <a:r>
              <a:rPr lang="en-US" smtClean="0">
                <a:solidFill>
                  <a:schemeClr val="accent1"/>
                </a:solidFill>
              </a:rPr>
              <a:t>and </a:t>
            </a:r>
            <a:r>
              <a:rPr lang="en-US" i="1" smtClean="0">
                <a:solidFill>
                  <a:schemeClr val="accent1"/>
                </a:solidFill>
              </a:rPr>
              <a:t>G</a:t>
            </a:r>
            <a:r>
              <a:rPr lang="en-US" baseline="30000" smtClean="0">
                <a:solidFill>
                  <a:schemeClr val="accent1"/>
                </a:solidFill>
              </a:rPr>
              <a:t>T</a:t>
            </a:r>
            <a:r>
              <a:rPr lang="en-US" smtClean="0">
                <a:solidFill>
                  <a:schemeClr val="accent1"/>
                </a:solidFill>
              </a:rPr>
              <a:t> have the </a:t>
            </a:r>
            <a:r>
              <a:rPr lang="en-US" i="1" smtClean="0">
                <a:solidFill>
                  <a:schemeClr val="accent1"/>
                </a:solidFill>
              </a:rPr>
              <a:t>same </a:t>
            </a:r>
            <a:r>
              <a:rPr lang="en-US" smtClean="0">
                <a:solidFill>
                  <a:schemeClr val="accent1"/>
                </a:solidFill>
              </a:rPr>
              <a:t>SCC’s</a:t>
            </a:r>
            <a:r>
              <a:rPr lang="en-US" smtClean="0"/>
              <a:t>. (</a:t>
            </a:r>
            <a:r>
              <a:rPr lang="en-US" i="1" smtClean="0"/>
              <a:t>u </a:t>
            </a:r>
            <a:r>
              <a:rPr lang="en-US" smtClean="0"/>
              <a:t>and </a:t>
            </a:r>
            <a:r>
              <a:rPr lang="en-US" i="1" smtClean="0"/>
              <a:t>v</a:t>
            </a:r>
            <a:r>
              <a:rPr lang="en-US" i="1" smtClean="0">
                <a:latin typeface="RMTMI" charset="-95"/>
              </a:rPr>
              <a:t> </a:t>
            </a:r>
            <a:r>
              <a:rPr lang="en-US" smtClean="0"/>
              <a:t>are reachable from each other in </a:t>
            </a:r>
            <a:r>
              <a:rPr lang="en-US" i="1" smtClean="0"/>
              <a:t>G </a:t>
            </a:r>
            <a:r>
              <a:rPr lang="en-US" smtClean="0"/>
              <a:t>if and only if reachable from each other in </a:t>
            </a:r>
            <a:r>
              <a:rPr lang="en-US" i="1" smtClean="0"/>
              <a:t>G</a:t>
            </a:r>
            <a:r>
              <a:rPr lang="en-US" baseline="30000" smtClean="0"/>
              <a:t>T</a:t>
            </a:r>
            <a:r>
              <a:rPr lang="en-US" smtClean="0"/>
              <a:t>.)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				         </a:t>
            </a:r>
            <a:fld id="{A22A6F87-4E01-46F0-ADA2-FD78FFF847B6}" type="slidenum">
              <a:rPr lang="en-US" smtClean="0"/>
              <a:pPr/>
              <a:t>13</a:t>
            </a:fld>
            <a:r>
              <a:rPr lang="en-US" smtClean="0"/>
              <a:t> 				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to determine SCCs</a:t>
            </a:r>
          </a:p>
        </p:txBody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481263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533400" indent="-533400">
              <a:buFont typeface="Times New Roman" pitchFamily="18" charset="0"/>
              <a:buNone/>
              <a:defRPr/>
            </a:pPr>
            <a:r>
              <a:rPr lang="en-US" sz="2000" u="sng" smtClean="0"/>
              <a:t>SCC</a:t>
            </a:r>
            <a:r>
              <a:rPr lang="en-US" sz="2000" u="sng" smtClean="0">
                <a:latin typeface="RMTMI" charset="-95"/>
              </a:rPr>
              <a:t>(</a:t>
            </a:r>
            <a:r>
              <a:rPr lang="en-US" sz="2000" i="1" u="sng" smtClean="0"/>
              <a:t>G</a:t>
            </a:r>
            <a:r>
              <a:rPr lang="en-US" sz="2000" u="sng" smtClean="0">
                <a:latin typeface="RMTMI" charset="-95"/>
              </a:rPr>
              <a:t>)</a:t>
            </a:r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sz="2000" smtClean="0"/>
              <a:t>call DFS</a:t>
            </a:r>
            <a:r>
              <a:rPr lang="en-US" sz="2000" smtClean="0">
                <a:latin typeface="RMTMI" charset="-95"/>
              </a:rPr>
              <a:t>(</a:t>
            </a:r>
            <a:r>
              <a:rPr lang="en-US" sz="2000" i="1" smtClean="0"/>
              <a:t>G</a:t>
            </a:r>
            <a:r>
              <a:rPr lang="en-US" sz="2000" smtClean="0">
                <a:latin typeface="RMTMI" charset="-95"/>
              </a:rPr>
              <a:t>)</a:t>
            </a:r>
            <a:r>
              <a:rPr lang="en-US" sz="2000" i="1" smtClean="0">
                <a:latin typeface="RMTMI" charset="-95"/>
              </a:rPr>
              <a:t> </a:t>
            </a:r>
            <a:r>
              <a:rPr lang="en-US" sz="2000" smtClean="0"/>
              <a:t>to compute finishing times </a:t>
            </a:r>
            <a:r>
              <a:rPr lang="en-US" sz="2000" i="1" smtClean="0"/>
              <a:t>f </a:t>
            </a:r>
            <a:r>
              <a:rPr lang="en-US" sz="2000" smtClean="0"/>
              <a:t>[</a:t>
            </a:r>
            <a:r>
              <a:rPr lang="en-US" sz="2000" i="1" smtClean="0"/>
              <a:t>u</a:t>
            </a:r>
            <a:r>
              <a:rPr lang="en-US" sz="2000" smtClean="0"/>
              <a:t>] for all </a:t>
            </a:r>
            <a:r>
              <a:rPr lang="en-US" sz="2000" i="1" smtClean="0"/>
              <a:t>u</a:t>
            </a:r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sz="2000" smtClean="0"/>
              <a:t>compute </a:t>
            </a:r>
            <a:r>
              <a:rPr lang="en-US" sz="2000" i="1" smtClean="0"/>
              <a:t>G</a:t>
            </a:r>
            <a:r>
              <a:rPr lang="en-US" sz="2000" baseline="30000" smtClean="0"/>
              <a:t>T</a:t>
            </a:r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sz="2000" smtClean="0"/>
              <a:t>call DFS</a:t>
            </a:r>
            <a:r>
              <a:rPr lang="en-US" sz="2000" smtClean="0">
                <a:latin typeface="RMTMI" charset="-95"/>
              </a:rPr>
              <a:t>(</a:t>
            </a:r>
            <a:r>
              <a:rPr lang="en-US" sz="2000" i="1" smtClean="0"/>
              <a:t>G</a:t>
            </a:r>
            <a:r>
              <a:rPr lang="en-US" sz="2000" baseline="30000" smtClean="0"/>
              <a:t>T</a:t>
            </a:r>
            <a:r>
              <a:rPr lang="en-US" sz="2000" smtClean="0">
                <a:latin typeface="RMTMI" charset="-95"/>
              </a:rPr>
              <a:t>)</a:t>
            </a:r>
            <a:r>
              <a:rPr lang="en-US" sz="2000" smtClean="0"/>
              <a:t>, but in the main loop, consider vertices in order of decreasing </a:t>
            </a:r>
            <a:r>
              <a:rPr lang="en-US" sz="2000" i="1" smtClean="0"/>
              <a:t>f </a:t>
            </a:r>
            <a:r>
              <a:rPr lang="en-US" sz="2000" smtClean="0"/>
              <a:t>[</a:t>
            </a:r>
            <a:r>
              <a:rPr lang="en-US" sz="2000" i="1" smtClean="0"/>
              <a:t>u</a:t>
            </a:r>
            <a:r>
              <a:rPr lang="en-US" sz="2000" smtClean="0"/>
              <a:t>] (as computed in first DFS)</a:t>
            </a:r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sz="2000" smtClean="0"/>
              <a:t>output the vertices in each tree of the depth-first forest formed in second DFS as a separate SCC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04800" y="4495800"/>
            <a:ext cx="2238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rgbClr val="CC3300"/>
                </a:solidFill>
                <a:latin typeface="Times New Roman" pitchFamily="18" charset="0"/>
              </a:rPr>
              <a:t>Time:</a:t>
            </a:r>
            <a:r>
              <a:rPr lang="en-US" sz="2400" b="1">
                <a:latin typeface="Times New Roman" pitchFamily="18" charset="0"/>
              </a:rPr>
              <a:t> </a:t>
            </a:r>
            <a:r>
              <a:rPr lang="en-US" sz="2400" i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 i="0">
                <a:solidFill>
                  <a:schemeClr val="hlink"/>
                </a:solidFill>
                <a:latin typeface="RMTMI" charset="-95"/>
              </a:rPr>
              <a:t>(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V </a:t>
            </a:r>
            <a:r>
              <a:rPr lang="en-US" sz="2400" i="0">
                <a:solidFill>
                  <a:schemeClr val="hlink"/>
                </a:solidFill>
                <a:latin typeface="MTSYN" charset="-127"/>
              </a:rPr>
              <a:t>+ 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E</a:t>
            </a:r>
            <a:r>
              <a:rPr lang="en-US" sz="2400" i="0">
                <a:solidFill>
                  <a:schemeClr val="hlink"/>
                </a:solidFill>
                <a:latin typeface="RMTMI" charset="-95"/>
              </a:rPr>
              <a:t>)</a:t>
            </a:r>
            <a:r>
              <a:rPr lang="en-US" sz="2400" i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Example</a:t>
            </a:r>
          </a:p>
        </p:txBody>
      </p:sp>
      <p:grpSp>
        <p:nvGrpSpPr>
          <p:cNvPr id="15367" name="Group 7"/>
          <p:cNvGrpSpPr>
            <a:grpSpLocks/>
          </p:cNvGrpSpPr>
          <p:nvPr/>
        </p:nvGrpSpPr>
        <p:grpSpPr bwMode="auto">
          <a:xfrm>
            <a:off x="693738" y="1801813"/>
            <a:ext cx="4424362" cy="1341437"/>
            <a:chOff x="437" y="953"/>
            <a:chExt cx="2787" cy="845"/>
          </a:xfrm>
        </p:grpSpPr>
        <p:sp>
          <p:nvSpPr>
            <p:cNvPr id="15470" name="Oval 8"/>
            <p:cNvSpPr>
              <a:spLocks noChangeArrowheads="1"/>
            </p:cNvSpPr>
            <p:nvPr/>
          </p:nvSpPr>
          <p:spPr bwMode="auto">
            <a:xfrm>
              <a:off x="437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5471" name="Oval 9"/>
            <p:cNvSpPr>
              <a:spLocks noChangeArrowheads="1"/>
            </p:cNvSpPr>
            <p:nvPr/>
          </p:nvSpPr>
          <p:spPr bwMode="auto">
            <a:xfrm>
              <a:off x="1185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5472" name="Oval 10"/>
            <p:cNvSpPr>
              <a:spLocks noChangeArrowheads="1"/>
            </p:cNvSpPr>
            <p:nvPr/>
          </p:nvSpPr>
          <p:spPr bwMode="auto">
            <a:xfrm>
              <a:off x="2681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5473" name="Oval 11"/>
            <p:cNvSpPr>
              <a:spLocks noChangeArrowheads="1"/>
            </p:cNvSpPr>
            <p:nvPr/>
          </p:nvSpPr>
          <p:spPr bwMode="auto">
            <a:xfrm>
              <a:off x="1933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5474" name="Oval 12"/>
            <p:cNvSpPr>
              <a:spLocks noChangeArrowheads="1"/>
            </p:cNvSpPr>
            <p:nvPr/>
          </p:nvSpPr>
          <p:spPr bwMode="auto">
            <a:xfrm>
              <a:off x="438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5475" name="Oval 13"/>
            <p:cNvSpPr>
              <a:spLocks noChangeArrowheads="1"/>
            </p:cNvSpPr>
            <p:nvPr/>
          </p:nvSpPr>
          <p:spPr bwMode="auto">
            <a:xfrm>
              <a:off x="1186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5476" name="Oval 14"/>
            <p:cNvSpPr>
              <a:spLocks noChangeArrowheads="1"/>
            </p:cNvSpPr>
            <p:nvPr/>
          </p:nvSpPr>
          <p:spPr bwMode="auto">
            <a:xfrm>
              <a:off x="2682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5477" name="Oval 15"/>
            <p:cNvSpPr>
              <a:spLocks noChangeArrowheads="1"/>
            </p:cNvSpPr>
            <p:nvPr/>
          </p:nvSpPr>
          <p:spPr bwMode="auto">
            <a:xfrm>
              <a:off x="1934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</p:grpSp>
      <p:grpSp>
        <p:nvGrpSpPr>
          <p:cNvPr id="15368" name="Group 16"/>
          <p:cNvGrpSpPr>
            <a:grpSpLocks/>
          </p:cNvGrpSpPr>
          <p:nvPr/>
        </p:nvGrpSpPr>
        <p:grpSpPr bwMode="auto">
          <a:xfrm>
            <a:off x="1006475" y="1479550"/>
            <a:ext cx="3783013" cy="2101850"/>
            <a:chOff x="634" y="750"/>
            <a:chExt cx="2383" cy="1324"/>
          </a:xfrm>
        </p:grpSpPr>
        <p:sp>
          <p:nvSpPr>
            <p:cNvPr id="15462" name="Text Box 17"/>
            <p:cNvSpPr txBox="1">
              <a:spLocks noChangeArrowheads="1"/>
            </p:cNvSpPr>
            <p:nvPr/>
          </p:nvSpPr>
          <p:spPr bwMode="auto">
            <a:xfrm>
              <a:off x="642" y="750"/>
              <a:ext cx="1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a</a:t>
              </a:r>
            </a:p>
          </p:txBody>
        </p:sp>
        <p:sp>
          <p:nvSpPr>
            <p:cNvPr id="15463" name="Text Box 18"/>
            <p:cNvSpPr txBox="1">
              <a:spLocks noChangeArrowheads="1"/>
            </p:cNvSpPr>
            <p:nvPr/>
          </p:nvSpPr>
          <p:spPr bwMode="auto">
            <a:xfrm>
              <a:off x="1377" y="750"/>
              <a:ext cx="1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15464" name="Text Box 19"/>
            <p:cNvSpPr txBox="1">
              <a:spLocks noChangeArrowheads="1"/>
            </p:cNvSpPr>
            <p:nvPr/>
          </p:nvSpPr>
          <p:spPr bwMode="auto">
            <a:xfrm>
              <a:off x="2112" y="750"/>
              <a:ext cx="1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c</a:t>
              </a:r>
            </a:p>
          </p:txBody>
        </p:sp>
        <p:sp>
          <p:nvSpPr>
            <p:cNvPr id="15465" name="Text Box 20"/>
            <p:cNvSpPr txBox="1">
              <a:spLocks noChangeArrowheads="1"/>
            </p:cNvSpPr>
            <p:nvPr/>
          </p:nvSpPr>
          <p:spPr bwMode="auto">
            <a:xfrm>
              <a:off x="2837" y="750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15466" name="Text Box 21"/>
            <p:cNvSpPr txBox="1">
              <a:spLocks noChangeArrowheads="1"/>
            </p:cNvSpPr>
            <p:nvPr/>
          </p:nvSpPr>
          <p:spPr bwMode="auto">
            <a:xfrm>
              <a:off x="634" y="1841"/>
              <a:ext cx="1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e</a:t>
              </a:r>
            </a:p>
          </p:txBody>
        </p:sp>
        <p:sp>
          <p:nvSpPr>
            <p:cNvPr id="15467" name="Text Box 22"/>
            <p:cNvSpPr txBox="1">
              <a:spLocks noChangeArrowheads="1"/>
            </p:cNvSpPr>
            <p:nvPr/>
          </p:nvSpPr>
          <p:spPr bwMode="auto">
            <a:xfrm>
              <a:off x="1369" y="1841"/>
              <a:ext cx="1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15468" name="Text Box 23"/>
            <p:cNvSpPr txBox="1">
              <a:spLocks noChangeArrowheads="1"/>
            </p:cNvSpPr>
            <p:nvPr/>
          </p:nvSpPr>
          <p:spPr bwMode="auto">
            <a:xfrm>
              <a:off x="2104" y="1841"/>
              <a:ext cx="1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15469" name="Text Box 24"/>
            <p:cNvSpPr txBox="1">
              <a:spLocks noChangeArrowheads="1"/>
            </p:cNvSpPr>
            <p:nvPr/>
          </p:nvSpPr>
          <p:spPr bwMode="auto">
            <a:xfrm>
              <a:off x="2829" y="1841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h</a:t>
              </a:r>
            </a:p>
          </p:txBody>
        </p:sp>
      </p:grpSp>
      <p:sp>
        <p:nvSpPr>
          <p:cNvPr id="15369" name="Line 25"/>
          <p:cNvSpPr>
            <a:spLocks noChangeShapeType="1"/>
          </p:cNvSpPr>
          <p:nvPr/>
        </p:nvSpPr>
        <p:spPr bwMode="auto">
          <a:xfrm>
            <a:off x="3946525" y="2900363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26"/>
          <p:cNvSpPr>
            <a:spLocks noChangeShapeType="1"/>
          </p:cNvSpPr>
          <p:nvPr/>
        </p:nvSpPr>
        <p:spPr bwMode="auto">
          <a:xfrm flipV="1">
            <a:off x="1119188" y="2246313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27"/>
          <p:cNvSpPr>
            <a:spLocks noChangeShapeType="1"/>
          </p:cNvSpPr>
          <p:nvPr/>
        </p:nvSpPr>
        <p:spPr bwMode="auto">
          <a:xfrm flipV="1">
            <a:off x="3503613" y="2270125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Freeform 28"/>
          <p:cNvSpPr>
            <a:spLocks/>
          </p:cNvSpPr>
          <p:nvPr/>
        </p:nvSpPr>
        <p:spPr bwMode="auto">
          <a:xfrm>
            <a:off x="3803650" y="1741488"/>
            <a:ext cx="585788" cy="104775"/>
          </a:xfrm>
          <a:custGeom>
            <a:avLst/>
            <a:gdLst>
              <a:gd name="T0" fmla="*/ 0 w 369"/>
              <a:gd name="T1" fmla="*/ 166330285 h 66"/>
              <a:gd name="T2" fmla="*/ 340222165 w 369"/>
              <a:gd name="T3" fmla="*/ 20161247 h 66"/>
              <a:gd name="T4" fmla="*/ 647681487 w 369"/>
              <a:gd name="T5" fmla="*/ 42841855 h 66"/>
              <a:gd name="T6" fmla="*/ 929939333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5373" name="Freeform 29"/>
          <p:cNvSpPr>
            <a:spLocks/>
          </p:cNvSpPr>
          <p:nvPr/>
        </p:nvSpPr>
        <p:spPr bwMode="auto">
          <a:xfrm flipV="1">
            <a:off x="2605088" y="3065463"/>
            <a:ext cx="585787" cy="104775"/>
          </a:xfrm>
          <a:custGeom>
            <a:avLst/>
            <a:gdLst>
              <a:gd name="T0" fmla="*/ 0 w 369"/>
              <a:gd name="T1" fmla="*/ 166330285 h 66"/>
              <a:gd name="T2" fmla="*/ 340219996 w 369"/>
              <a:gd name="T3" fmla="*/ 20161247 h 66"/>
              <a:gd name="T4" fmla="*/ 647678794 w 369"/>
              <a:gd name="T5" fmla="*/ 42841855 h 66"/>
              <a:gd name="T6" fmla="*/ 929936158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5374" name="Text Box 30"/>
          <p:cNvSpPr txBox="1">
            <a:spLocks noChangeArrowheads="1"/>
          </p:cNvSpPr>
          <p:nvPr/>
        </p:nvSpPr>
        <p:spPr bwMode="auto">
          <a:xfrm>
            <a:off x="3176588" y="1851025"/>
            <a:ext cx="376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1/</a:t>
            </a:r>
          </a:p>
        </p:txBody>
      </p:sp>
      <p:sp>
        <p:nvSpPr>
          <p:cNvPr id="15375" name="Text Box 31"/>
          <p:cNvSpPr txBox="1">
            <a:spLocks noChangeArrowheads="1"/>
          </p:cNvSpPr>
          <p:nvPr/>
        </p:nvSpPr>
        <p:spPr bwMode="auto">
          <a:xfrm>
            <a:off x="3265488" y="2725738"/>
            <a:ext cx="376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2/</a:t>
            </a:r>
          </a:p>
        </p:txBody>
      </p:sp>
      <p:sp>
        <p:nvSpPr>
          <p:cNvPr id="15376" name="Text Box 32"/>
          <p:cNvSpPr txBox="1">
            <a:spLocks noChangeArrowheads="1"/>
          </p:cNvSpPr>
          <p:nvPr/>
        </p:nvSpPr>
        <p:spPr bwMode="auto">
          <a:xfrm>
            <a:off x="2032000" y="2725738"/>
            <a:ext cx="3762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3/</a:t>
            </a:r>
          </a:p>
        </p:txBody>
      </p:sp>
      <p:sp>
        <p:nvSpPr>
          <p:cNvPr id="15377" name="Text Box 33"/>
          <p:cNvSpPr txBox="1">
            <a:spLocks noChangeArrowheads="1"/>
          </p:cNvSpPr>
          <p:nvPr/>
        </p:nvSpPr>
        <p:spPr bwMode="auto">
          <a:xfrm>
            <a:off x="2249488" y="27257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15378" name="Text Box 34"/>
          <p:cNvSpPr txBox="1">
            <a:spLocks noChangeArrowheads="1"/>
          </p:cNvSpPr>
          <p:nvPr/>
        </p:nvSpPr>
        <p:spPr bwMode="auto">
          <a:xfrm>
            <a:off x="4625975" y="27257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</a:t>
            </a:r>
          </a:p>
        </p:txBody>
      </p:sp>
      <p:sp>
        <p:nvSpPr>
          <p:cNvPr id="15379" name="Text Box 35"/>
          <p:cNvSpPr txBox="1">
            <a:spLocks noChangeArrowheads="1"/>
          </p:cNvSpPr>
          <p:nvPr/>
        </p:nvSpPr>
        <p:spPr bwMode="auto">
          <a:xfrm>
            <a:off x="4418013" y="2725738"/>
            <a:ext cx="376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5/</a:t>
            </a:r>
          </a:p>
        </p:txBody>
      </p:sp>
      <p:sp>
        <p:nvSpPr>
          <p:cNvPr id="15380" name="Text Box 36"/>
          <p:cNvSpPr txBox="1">
            <a:spLocks noChangeArrowheads="1"/>
          </p:cNvSpPr>
          <p:nvPr/>
        </p:nvSpPr>
        <p:spPr bwMode="auto">
          <a:xfrm>
            <a:off x="3497263" y="27257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5381" name="Text Box 37"/>
          <p:cNvSpPr txBox="1">
            <a:spLocks noChangeArrowheads="1"/>
          </p:cNvSpPr>
          <p:nvPr/>
        </p:nvSpPr>
        <p:spPr bwMode="auto">
          <a:xfrm>
            <a:off x="4419600" y="1851025"/>
            <a:ext cx="376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8/</a:t>
            </a:r>
          </a:p>
        </p:txBody>
      </p:sp>
      <p:sp>
        <p:nvSpPr>
          <p:cNvPr id="15382" name="Text Box 38"/>
          <p:cNvSpPr txBox="1">
            <a:spLocks noChangeArrowheads="1"/>
          </p:cNvSpPr>
          <p:nvPr/>
        </p:nvSpPr>
        <p:spPr bwMode="auto">
          <a:xfrm>
            <a:off x="1943100" y="1851025"/>
            <a:ext cx="487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11/</a:t>
            </a:r>
          </a:p>
        </p:txBody>
      </p:sp>
      <p:sp>
        <p:nvSpPr>
          <p:cNvPr id="15383" name="Text Box 39"/>
          <p:cNvSpPr txBox="1">
            <a:spLocks noChangeArrowheads="1"/>
          </p:cNvSpPr>
          <p:nvPr/>
        </p:nvSpPr>
        <p:spPr bwMode="auto">
          <a:xfrm>
            <a:off x="715963" y="2727325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12/</a:t>
            </a:r>
          </a:p>
        </p:txBody>
      </p:sp>
      <p:sp>
        <p:nvSpPr>
          <p:cNvPr id="15384" name="Line 40"/>
          <p:cNvSpPr>
            <a:spLocks noChangeShapeType="1"/>
          </p:cNvSpPr>
          <p:nvPr/>
        </p:nvSpPr>
        <p:spPr bwMode="auto">
          <a:xfrm flipH="1">
            <a:off x="1417638" y="2228850"/>
            <a:ext cx="593725" cy="522288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5" name="Text Box 41"/>
          <p:cNvSpPr txBox="1">
            <a:spLocks noChangeArrowheads="1"/>
          </p:cNvSpPr>
          <p:nvPr/>
        </p:nvSpPr>
        <p:spPr bwMode="auto">
          <a:xfrm>
            <a:off x="731838" y="1851025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13/</a:t>
            </a:r>
          </a:p>
        </p:txBody>
      </p:sp>
      <p:sp>
        <p:nvSpPr>
          <p:cNvPr id="15386" name="Text Box 42"/>
          <p:cNvSpPr txBox="1">
            <a:spLocks noChangeArrowheads="1"/>
          </p:cNvSpPr>
          <p:nvPr/>
        </p:nvSpPr>
        <p:spPr bwMode="auto">
          <a:xfrm>
            <a:off x="4651375" y="1851025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</a:t>
            </a:r>
          </a:p>
        </p:txBody>
      </p:sp>
      <p:sp>
        <p:nvSpPr>
          <p:cNvPr id="15387" name="Text Box 43"/>
          <p:cNvSpPr txBox="1">
            <a:spLocks noChangeArrowheads="1"/>
          </p:cNvSpPr>
          <p:nvPr/>
        </p:nvSpPr>
        <p:spPr bwMode="auto">
          <a:xfrm>
            <a:off x="3390900" y="185102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5388" name="Text Box 44"/>
          <p:cNvSpPr txBox="1">
            <a:spLocks noChangeArrowheads="1"/>
          </p:cNvSpPr>
          <p:nvPr/>
        </p:nvSpPr>
        <p:spPr bwMode="auto">
          <a:xfrm>
            <a:off x="1052513" y="185102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14</a:t>
            </a:r>
          </a:p>
        </p:txBody>
      </p:sp>
      <p:sp>
        <p:nvSpPr>
          <p:cNvPr id="15389" name="Text Box 45"/>
          <p:cNvSpPr txBox="1">
            <a:spLocks noChangeArrowheads="1"/>
          </p:cNvSpPr>
          <p:nvPr/>
        </p:nvSpPr>
        <p:spPr bwMode="auto">
          <a:xfrm>
            <a:off x="1016000" y="272732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15</a:t>
            </a:r>
          </a:p>
        </p:txBody>
      </p:sp>
      <p:sp>
        <p:nvSpPr>
          <p:cNvPr id="15390" name="Text Box 46"/>
          <p:cNvSpPr txBox="1">
            <a:spLocks noChangeArrowheads="1"/>
          </p:cNvSpPr>
          <p:nvPr/>
        </p:nvSpPr>
        <p:spPr bwMode="auto">
          <a:xfrm>
            <a:off x="2284413" y="185102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16</a:t>
            </a:r>
          </a:p>
        </p:txBody>
      </p:sp>
      <p:sp>
        <p:nvSpPr>
          <p:cNvPr id="15395" name="Line 51"/>
          <p:cNvSpPr>
            <a:spLocks noChangeShapeType="1"/>
          </p:cNvSpPr>
          <p:nvPr/>
        </p:nvSpPr>
        <p:spPr bwMode="auto">
          <a:xfrm>
            <a:off x="1558925" y="4349750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6" name="Line 52"/>
          <p:cNvSpPr>
            <a:spLocks noChangeShapeType="1"/>
          </p:cNvSpPr>
          <p:nvPr/>
        </p:nvSpPr>
        <p:spPr bwMode="auto">
          <a:xfrm flipV="1">
            <a:off x="1111250" y="4578350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7" name="Freeform 53"/>
          <p:cNvSpPr>
            <a:spLocks/>
          </p:cNvSpPr>
          <p:nvPr/>
        </p:nvSpPr>
        <p:spPr bwMode="auto">
          <a:xfrm>
            <a:off x="2598738" y="4937125"/>
            <a:ext cx="585787" cy="104775"/>
          </a:xfrm>
          <a:custGeom>
            <a:avLst/>
            <a:gdLst>
              <a:gd name="T0" fmla="*/ 0 w 369"/>
              <a:gd name="T1" fmla="*/ 166330285 h 66"/>
              <a:gd name="T2" fmla="*/ 340219996 w 369"/>
              <a:gd name="T3" fmla="*/ 20161247 h 66"/>
              <a:gd name="T4" fmla="*/ 647678794 w 369"/>
              <a:gd name="T5" fmla="*/ 42841855 h 66"/>
              <a:gd name="T6" fmla="*/ 929936158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3975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5398" name="Freeform 54"/>
          <p:cNvSpPr>
            <a:spLocks/>
          </p:cNvSpPr>
          <p:nvPr/>
        </p:nvSpPr>
        <p:spPr bwMode="auto">
          <a:xfrm flipV="1">
            <a:off x="3821113" y="4514850"/>
            <a:ext cx="585787" cy="104775"/>
          </a:xfrm>
          <a:custGeom>
            <a:avLst/>
            <a:gdLst>
              <a:gd name="T0" fmla="*/ 0 w 369"/>
              <a:gd name="T1" fmla="*/ 166330285 h 66"/>
              <a:gd name="T2" fmla="*/ 340219996 w 369"/>
              <a:gd name="T3" fmla="*/ 20161247 h 66"/>
              <a:gd name="T4" fmla="*/ 647678794 w 369"/>
              <a:gd name="T5" fmla="*/ 42841855 h 66"/>
              <a:gd name="T6" fmla="*/ 929936158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5399" name="Text Box 55"/>
          <p:cNvSpPr txBox="1">
            <a:spLocks noChangeArrowheads="1"/>
          </p:cNvSpPr>
          <p:nvPr/>
        </p:nvSpPr>
        <p:spPr bwMode="auto">
          <a:xfrm>
            <a:off x="8188325" y="2290763"/>
            <a:ext cx="3571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f</a:t>
            </a:r>
          </a:p>
          <a:p>
            <a:pPr algn="ctr"/>
            <a:r>
              <a:rPr lang="en-US" sz="1800"/>
              <a:t>4</a:t>
            </a:r>
          </a:p>
        </p:txBody>
      </p:sp>
      <p:sp>
        <p:nvSpPr>
          <p:cNvPr id="15400" name="Text Box 56"/>
          <p:cNvSpPr txBox="1">
            <a:spLocks noChangeArrowheads="1"/>
          </p:cNvSpPr>
          <p:nvPr/>
        </p:nvSpPr>
        <p:spPr bwMode="auto">
          <a:xfrm>
            <a:off x="7893050" y="2290763"/>
            <a:ext cx="3841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h</a:t>
            </a:r>
          </a:p>
          <a:p>
            <a:pPr algn="ctr"/>
            <a:r>
              <a:rPr lang="en-US" sz="1800"/>
              <a:t>6</a:t>
            </a:r>
          </a:p>
        </p:txBody>
      </p:sp>
      <p:sp>
        <p:nvSpPr>
          <p:cNvPr id="15401" name="Text Box 57"/>
          <p:cNvSpPr txBox="1">
            <a:spLocks noChangeArrowheads="1"/>
          </p:cNvSpPr>
          <p:nvPr/>
        </p:nvSpPr>
        <p:spPr bwMode="auto">
          <a:xfrm>
            <a:off x="7540625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g</a:t>
            </a:r>
          </a:p>
          <a:p>
            <a:pPr algn="ctr"/>
            <a:r>
              <a:rPr lang="en-US" sz="1800"/>
              <a:t>7</a:t>
            </a:r>
          </a:p>
        </p:txBody>
      </p:sp>
      <p:sp>
        <p:nvSpPr>
          <p:cNvPr id="15402" name="Text Box 58"/>
          <p:cNvSpPr txBox="1">
            <a:spLocks noChangeArrowheads="1"/>
          </p:cNvSpPr>
          <p:nvPr/>
        </p:nvSpPr>
        <p:spPr bwMode="auto">
          <a:xfrm>
            <a:off x="7188200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d</a:t>
            </a:r>
          </a:p>
          <a:p>
            <a:pPr algn="ctr"/>
            <a:r>
              <a:rPr lang="en-US" sz="1800"/>
              <a:t>9</a:t>
            </a:r>
          </a:p>
        </p:txBody>
      </p:sp>
      <p:sp>
        <p:nvSpPr>
          <p:cNvPr id="15403" name="Text Box 59"/>
          <p:cNvSpPr txBox="1">
            <a:spLocks noChangeArrowheads="1"/>
          </p:cNvSpPr>
          <p:nvPr/>
        </p:nvSpPr>
        <p:spPr bwMode="auto">
          <a:xfrm>
            <a:off x="6834188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c</a:t>
            </a:r>
          </a:p>
          <a:p>
            <a:pPr algn="ctr"/>
            <a:r>
              <a:rPr lang="en-US" sz="1800"/>
              <a:t>10</a:t>
            </a:r>
          </a:p>
        </p:txBody>
      </p:sp>
      <p:sp>
        <p:nvSpPr>
          <p:cNvPr id="15404" name="Text Box 60"/>
          <p:cNvSpPr txBox="1">
            <a:spLocks noChangeArrowheads="1"/>
          </p:cNvSpPr>
          <p:nvPr/>
        </p:nvSpPr>
        <p:spPr bwMode="auto">
          <a:xfrm>
            <a:off x="6481763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a</a:t>
            </a:r>
          </a:p>
          <a:p>
            <a:pPr algn="ctr"/>
            <a:r>
              <a:rPr lang="en-US" sz="1800"/>
              <a:t>14</a:t>
            </a:r>
          </a:p>
        </p:txBody>
      </p:sp>
      <p:sp>
        <p:nvSpPr>
          <p:cNvPr id="15405" name="Text Box 61"/>
          <p:cNvSpPr txBox="1">
            <a:spLocks noChangeArrowheads="1"/>
          </p:cNvSpPr>
          <p:nvPr/>
        </p:nvSpPr>
        <p:spPr bwMode="auto">
          <a:xfrm>
            <a:off x="6129338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e</a:t>
            </a:r>
          </a:p>
          <a:p>
            <a:pPr algn="ctr"/>
            <a:r>
              <a:rPr lang="en-US" sz="1800"/>
              <a:t>15</a:t>
            </a:r>
          </a:p>
        </p:txBody>
      </p:sp>
      <p:sp>
        <p:nvSpPr>
          <p:cNvPr id="15406" name="Text Box 62"/>
          <p:cNvSpPr txBox="1">
            <a:spLocks noChangeArrowheads="1"/>
          </p:cNvSpPr>
          <p:nvPr/>
        </p:nvSpPr>
        <p:spPr bwMode="auto">
          <a:xfrm>
            <a:off x="5775325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b</a:t>
            </a:r>
          </a:p>
          <a:p>
            <a:pPr algn="ctr"/>
            <a:r>
              <a:rPr lang="en-US" sz="1800"/>
              <a:t>16</a:t>
            </a:r>
          </a:p>
        </p:txBody>
      </p:sp>
      <p:sp>
        <p:nvSpPr>
          <p:cNvPr id="15407" name="Text Box 63"/>
          <p:cNvSpPr txBox="1">
            <a:spLocks noChangeArrowheads="1"/>
          </p:cNvSpPr>
          <p:nvPr/>
        </p:nvSpPr>
        <p:spPr bwMode="auto">
          <a:xfrm>
            <a:off x="5664200" y="1735138"/>
            <a:ext cx="2838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DFS on the initial graph G</a:t>
            </a:r>
          </a:p>
        </p:txBody>
      </p:sp>
      <p:sp>
        <p:nvSpPr>
          <p:cNvPr id="15408" name="Text Box 64"/>
          <p:cNvSpPr txBox="1">
            <a:spLocks noChangeArrowheads="1"/>
          </p:cNvSpPr>
          <p:nvPr/>
        </p:nvSpPr>
        <p:spPr bwMode="auto">
          <a:xfrm>
            <a:off x="5788025" y="3952875"/>
            <a:ext cx="220186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DFS on G</a:t>
            </a:r>
            <a:r>
              <a:rPr lang="en-US" sz="1800" baseline="30000"/>
              <a:t>T:</a:t>
            </a:r>
          </a:p>
          <a:p>
            <a:pPr>
              <a:buFontTx/>
              <a:buChar char="•"/>
            </a:pPr>
            <a:r>
              <a:rPr lang="en-US" sz="1800"/>
              <a:t> start at b: visit a, e</a:t>
            </a:r>
          </a:p>
          <a:p>
            <a:pPr>
              <a:buFontTx/>
              <a:buChar char="•"/>
            </a:pPr>
            <a:r>
              <a:rPr lang="en-US" sz="1800"/>
              <a:t> start at c: visit d</a:t>
            </a:r>
          </a:p>
          <a:p>
            <a:pPr>
              <a:buFontTx/>
              <a:buChar char="•"/>
            </a:pPr>
            <a:r>
              <a:rPr lang="en-US" sz="1800"/>
              <a:t> start at g: visit f</a:t>
            </a:r>
          </a:p>
          <a:p>
            <a:pPr>
              <a:buFontTx/>
              <a:buChar char="•"/>
            </a:pPr>
            <a:r>
              <a:rPr lang="en-US" sz="1800"/>
              <a:t> start at h</a:t>
            </a:r>
          </a:p>
        </p:txBody>
      </p:sp>
      <p:sp>
        <p:nvSpPr>
          <p:cNvPr id="15409" name="Text Box 65"/>
          <p:cNvSpPr txBox="1">
            <a:spLocks noChangeArrowheads="1"/>
          </p:cNvSpPr>
          <p:nvPr/>
        </p:nvSpPr>
        <p:spPr bwMode="auto">
          <a:xfrm>
            <a:off x="477838" y="6135688"/>
            <a:ext cx="8129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Strongly connected components: C</a:t>
            </a:r>
            <a:r>
              <a:rPr lang="en-US" sz="1800" baseline="-25000"/>
              <a:t>1</a:t>
            </a:r>
            <a:r>
              <a:rPr lang="en-US" sz="1800"/>
              <a:t> = {a, b, e}, C</a:t>
            </a:r>
            <a:r>
              <a:rPr lang="en-US" sz="1800" baseline="-25000"/>
              <a:t>2</a:t>
            </a:r>
            <a:r>
              <a:rPr lang="en-US" sz="1800"/>
              <a:t> = {c, d}, C</a:t>
            </a:r>
            <a:r>
              <a:rPr lang="en-US" sz="1800" baseline="-25000"/>
              <a:t>3</a:t>
            </a:r>
            <a:r>
              <a:rPr lang="en-US" sz="1800"/>
              <a:t> = {f, g}, C</a:t>
            </a:r>
            <a:r>
              <a:rPr lang="en-US" sz="1800" baseline="-25000"/>
              <a:t>4</a:t>
            </a:r>
            <a:r>
              <a:rPr lang="en-US" sz="1800"/>
              <a:t> = {h}</a:t>
            </a:r>
          </a:p>
        </p:txBody>
      </p:sp>
      <p:sp>
        <p:nvSpPr>
          <p:cNvPr id="15410" name="Line 66"/>
          <p:cNvSpPr>
            <a:spLocks noChangeShapeType="1"/>
          </p:cNvSpPr>
          <p:nvPr/>
        </p:nvSpPr>
        <p:spPr bwMode="auto">
          <a:xfrm flipV="1">
            <a:off x="3502025" y="2257425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411" name="Group 67"/>
          <p:cNvGrpSpPr>
            <a:grpSpLocks/>
          </p:cNvGrpSpPr>
          <p:nvPr/>
        </p:nvGrpSpPr>
        <p:grpSpPr bwMode="auto">
          <a:xfrm>
            <a:off x="1127125" y="1744663"/>
            <a:ext cx="4354513" cy="1428750"/>
            <a:chOff x="710" y="917"/>
            <a:chExt cx="2743" cy="900"/>
          </a:xfrm>
        </p:grpSpPr>
        <p:sp>
          <p:nvSpPr>
            <p:cNvPr id="15449" name="Line 68"/>
            <p:cNvSpPr>
              <a:spLocks noChangeShapeType="1"/>
            </p:cNvSpPr>
            <p:nvPr/>
          </p:nvSpPr>
          <p:spPr bwMode="auto">
            <a:xfrm>
              <a:off x="976" y="110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0" name="Line 69"/>
            <p:cNvSpPr>
              <a:spLocks noChangeShapeType="1"/>
            </p:cNvSpPr>
            <p:nvPr/>
          </p:nvSpPr>
          <p:spPr bwMode="auto">
            <a:xfrm>
              <a:off x="1734" y="110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1" name="Line 70"/>
            <p:cNvSpPr>
              <a:spLocks noChangeShapeType="1"/>
            </p:cNvSpPr>
            <p:nvPr/>
          </p:nvSpPr>
          <p:spPr bwMode="auto">
            <a:xfrm>
              <a:off x="988" y="165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2" name="Line 71"/>
            <p:cNvSpPr>
              <a:spLocks noChangeShapeType="1"/>
            </p:cNvSpPr>
            <p:nvPr/>
          </p:nvSpPr>
          <p:spPr bwMode="auto">
            <a:xfrm flipV="1">
              <a:off x="1441" y="124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3" name="Line 72"/>
            <p:cNvSpPr>
              <a:spLocks noChangeShapeType="1"/>
            </p:cNvSpPr>
            <p:nvPr/>
          </p:nvSpPr>
          <p:spPr bwMode="auto">
            <a:xfrm flipV="1">
              <a:off x="2952" y="1251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4" name="Freeform 73"/>
            <p:cNvSpPr>
              <a:spLocks/>
            </p:cNvSpPr>
            <p:nvPr/>
          </p:nvSpPr>
          <p:spPr bwMode="auto">
            <a:xfrm>
              <a:off x="1655" y="1482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5455" name="Freeform 74"/>
            <p:cNvSpPr>
              <a:spLocks/>
            </p:cNvSpPr>
            <p:nvPr/>
          </p:nvSpPr>
          <p:spPr bwMode="auto">
            <a:xfrm flipV="1">
              <a:off x="2401" y="1215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5456" name="Freeform 75"/>
            <p:cNvSpPr>
              <a:spLocks/>
            </p:cNvSpPr>
            <p:nvPr/>
          </p:nvSpPr>
          <p:spPr bwMode="auto">
            <a:xfrm>
              <a:off x="3182" y="1558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5457" name="Freeform 76"/>
            <p:cNvSpPr>
              <a:spLocks/>
            </p:cNvSpPr>
            <p:nvPr/>
          </p:nvSpPr>
          <p:spPr bwMode="auto">
            <a:xfrm>
              <a:off x="2394" y="917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5458" name="Line 77"/>
            <p:cNvSpPr>
              <a:spLocks noChangeShapeType="1"/>
            </p:cNvSpPr>
            <p:nvPr/>
          </p:nvSpPr>
          <p:spPr bwMode="auto">
            <a:xfrm>
              <a:off x="2468" y="1647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59" name="Freeform 78"/>
            <p:cNvSpPr>
              <a:spLocks/>
            </p:cNvSpPr>
            <p:nvPr/>
          </p:nvSpPr>
          <p:spPr bwMode="auto">
            <a:xfrm flipV="1">
              <a:off x="1650" y="1751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5460" name="Line 79"/>
            <p:cNvSpPr>
              <a:spLocks noChangeShapeType="1"/>
            </p:cNvSpPr>
            <p:nvPr/>
          </p:nvSpPr>
          <p:spPr bwMode="auto">
            <a:xfrm flipV="1">
              <a:off x="710" y="1240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61" name="Line 80"/>
            <p:cNvSpPr>
              <a:spLocks noChangeShapeType="1"/>
            </p:cNvSpPr>
            <p:nvPr/>
          </p:nvSpPr>
          <p:spPr bwMode="auto">
            <a:xfrm flipH="1">
              <a:off x="892" y="1208"/>
              <a:ext cx="37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703263" y="3775075"/>
            <a:ext cx="4776787" cy="2101850"/>
            <a:chOff x="443" y="2196"/>
            <a:chExt cx="3009" cy="1324"/>
          </a:xfrm>
        </p:grpSpPr>
        <p:sp>
          <p:nvSpPr>
            <p:cNvPr id="15417" name="Freeform 82"/>
            <p:cNvSpPr>
              <a:spLocks/>
            </p:cNvSpPr>
            <p:nvPr/>
          </p:nvSpPr>
          <p:spPr bwMode="auto">
            <a:xfrm>
              <a:off x="1651" y="292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5418" name="Group 83"/>
            <p:cNvGrpSpPr>
              <a:grpSpLocks/>
            </p:cNvGrpSpPr>
            <p:nvPr/>
          </p:nvGrpSpPr>
          <p:grpSpPr bwMode="auto">
            <a:xfrm>
              <a:off x="443" y="2196"/>
              <a:ext cx="3009" cy="1324"/>
              <a:chOff x="443" y="2196"/>
              <a:chExt cx="3009" cy="1324"/>
            </a:xfrm>
          </p:grpSpPr>
          <p:sp>
            <p:nvSpPr>
              <p:cNvPr id="15419" name="Text Box 84"/>
              <p:cNvSpPr txBox="1">
                <a:spLocks noChangeArrowheads="1"/>
              </p:cNvSpPr>
              <p:nvPr/>
            </p:nvSpPr>
            <p:spPr bwMode="auto">
              <a:xfrm>
                <a:off x="648" y="2196"/>
                <a:ext cx="1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Monotype Corsiva" pitchFamily="66" charset="0"/>
                  </a:rPr>
                  <a:t>a</a:t>
                </a:r>
              </a:p>
            </p:txBody>
          </p:sp>
          <p:sp>
            <p:nvSpPr>
              <p:cNvPr id="15420" name="Text Box 85"/>
              <p:cNvSpPr txBox="1">
                <a:spLocks noChangeArrowheads="1"/>
              </p:cNvSpPr>
              <p:nvPr/>
            </p:nvSpPr>
            <p:spPr bwMode="auto">
              <a:xfrm>
                <a:off x="1383" y="2196"/>
                <a:ext cx="1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Monotype Corsiva" pitchFamily="66" charset="0"/>
                  </a:rPr>
                  <a:t>b</a:t>
                </a:r>
              </a:p>
            </p:txBody>
          </p:sp>
          <p:sp>
            <p:nvSpPr>
              <p:cNvPr id="15421" name="Text Box 86"/>
              <p:cNvSpPr txBox="1">
                <a:spLocks noChangeArrowheads="1"/>
              </p:cNvSpPr>
              <p:nvPr/>
            </p:nvSpPr>
            <p:spPr bwMode="auto">
              <a:xfrm>
                <a:off x="2118" y="2196"/>
                <a:ext cx="16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Monotype Corsiva" pitchFamily="66" charset="0"/>
                  </a:rPr>
                  <a:t>c</a:t>
                </a:r>
              </a:p>
            </p:txBody>
          </p:sp>
          <p:sp>
            <p:nvSpPr>
              <p:cNvPr id="15422" name="Text Box 87"/>
              <p:cNvSpPr txBox="1">
                <a:spLocks noChangeArrowheads="1"/>
              </p:cNvSpPr>
              <p:nvPr/>
            </p:nvSpPr>
            <p:spPr bwMode="auto">
              <a:xfrm>
                <a:off x="2843" y="2196"/>
                <a:ext cx="18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Monotype Corsiva" pitchFamily="66" charset="0"/>
                  </a:rPr>
                  <a:t>d</a:t>
                </a:r>
              </a:p>
            </p:txBody>
          </p:sp>
          <p:grpSp>
            <p:nvGrpSpPr>
              <p:cNvPr id="15423" name="Group 88"/>
              <p:cNvGrpSpPr>
                <a:grpSpLocks/>
              </p:cNvGrpSpPr>
              <p:nvPr/>
            </p:nvGrpSpPr>
            <p:grpSpPr bwMode="auto">
              <a:xfrm>
                <a:off x="443" y="2372"/>
                <a:ext cx="3009" cy="1148"/>
                <a:chOff x="443" y="2372"/>
                <a:chExt cx="3009" cy="1148"/>
              </a:xfrm>
            </p:grpSpPr>
            <p:sp>
              <p:nvSpPr>
                <p:cNvPr id="15424" name="Oval 89"/>
                <p:cNvSpPr>
                  <a:spLocks noChangeArrowheads="1"/>
                </p:cNvSpPr>
                <p:nvPr/>
              </p:nvSpPr>
              <p:spPr bwMode="auto">
                <a:xfrm>
                  <a:off x="443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15425" name="Oval 90"/>
                <p:cNvSpPr>
                  <a:spLocks noChangeArrowheads="1"/>
                </p:cNvSpPr>
                <p:nvPr/>
              </p:nvSpPr>
              <p:spPr bwMode="auto">
                <a:xfrm>
                  <a:off x="1191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15426" name="Oval 91"/>
                <p:cNvSpPr>
                  <a:spLocks noChangeArrowheads="1"/>
                </p:cNvSpPr>
                <p:nvPr/>
              </p:nvSpPr>
              <p:spPr bwMode="auto">
                <a:xfrm>
                  <a:off x="2687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15427" name="Oval 92"/>
                <p:cNvSpPr>
                  <a:spLocks noChangeArrowheads="1"/>
                </p:cNvSpPr>
                <p:nvPr/>
              </p:nvSpPr>
              <p:spPr bwMode="auto">
                <a:xfrm>
                  <a:off x="1939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15428" name="Oval 93"/>
                <p:cNvSpPr>
                  <a:spLocks noChangeArrowheads="1"/>
                </p:cNvSpPr>
                <p:nvPr/>
              </p:nvSpPr>
              <p:spPr bwMode="auto">
                <a:xfrm>
                  <a:off x="444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15429" name="Oval 94"/>
                <p:cNvSpPr>
                  <a:spLocks noChangeArrowheads="1"/>
                </p:cNvSpPr>
                <p:nvPr/>
              </p:nvSpPr>
              <p:spPr bwMode="auto">
                <a:xfrm>
                  <a:off x="1192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15430" name="Oval 95"/>
                <p:cNvSpPr>
                  <a:spLocks noChangeArrowheads="1"/>
                </p:cNvSpPr>
                <p:nvPr/>
              </p:nvSpPr>
              <p:spPr bwMode="auto">
                <a:xfrm>
                  <a:off x="2688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15431" name="Oval 96"/>
                <p:cNvSpPr>
                  <a:spLocks noChangeArrowheads="1"/>
                </p:cNvSpPr>
                <p:nvPr/>
              </p:nvSpPr>
              <p:spPr bwMode="auto">
                <a:xfrm>
                  <a:off x="1940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15432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640" y="3287"/>
                  <a:ext cx="16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Monotype Corsiva" pitchFamily="66" charset="0"/>
                    </a:rPr>
                    <a:t>e</a:t>
                  </a:r>
                </a:p>
              </p:txBody>
            </p:sp>
            <p:sp>
              <p:nvSpPr>
                <p:cNvPr id="15433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375" y="3287"/>
                  <a:ext cx="163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Monotype Corsiva" pitchFamily="66" charset="0"/>
                    </a:rPr>
                    <a:t>f</a:t>
                  </a:r>
                </a:p>
              </p:txBody>
            </p:sp>
            <p:sp>
              <p:nvSpPr>
                <p:cNvPr id="15434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110" y="3287"/>
                  <a:ext cx="17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Monotype Corsiva" pitchFamily="66" charset="0"/>
                    </a:rPr>
                    <a:t>g</a:t>
                  </a:r>
                </a:p>
              </p:txBody>
            </p:sp>
            <p:sp>
              <p:nvSpPr>
                <p:cNvPr id="15435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835" y="3287"/>
                  <a:ext cx="18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Monotype Corsiva" pitchFamily="66" charset="0"/>
                    </a:rPr>
                    <a:t>h</a:t>
                  </a:r>
                </a:p>
              </p:txBody>
            </p:sp>
            <p:sp>
              <p:nvSpPr>
                <p:cNvPr id="15436" name="Line 101"/>
                <p:cNvSpPr>
                  <a:spLocks noChangeShapeType="1"/>
                </p:cNvSpPr>
                <p:nvPr/>
              </p:nvSpPr>
              <p:spPr bwMode="auto">
                <a:xfrm>
                  <a:off x="1740" y="2546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7" name="Line 102"/>
                <p:cNvSpPr>
                  <a:spLocks noChangeShapeType="1"/>
                </p:cNvSpPr>
                <p:nvPr/>
              </p:nvSpPr>
              <p:spPr bwMode="auto">
                <a:xfrm>
                  <a:off x="994" y="309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8" name="Line 103"/>
                <p:cNvSpPr>
                  <a:spLocks noChangeShapeType="1"/>
                </p:cNvSpPr>
                <p:nvPr/>
              </p:nvSpPr>
              <p:spPr bwMode="auto">
                <a:xfrm>
                  <a:off x="2481" y="309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9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1447" y="2694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0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218" y="2700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1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958" y="2697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2" name="Freeform 107"/>
                <p:cNvSpPr>
                  <a:spLocks/>
                </p:cNvSpPr>
                <p:nvPr/>
              </p:nvSpPr>
              <p:spPr bwMode="auto">
                <a:xfrm>
                  <a:off x="2396" y="2372"/>
                  <a:ext cx="369" cy="66"/>
                </a:xfrm>
                <a:custGeom>
                  <a:avLst/>
                  <a:gdLst>
                    <a:gd name="T0" fmla="*/ 0 w 369"/>
                    <a:gd name="T1" fmla="*/ 66 h 66"/>
                    <a:gd name="T2" fmla="*/ 135 w 369"/>
                    <a:gd name="T3" fmla="*/ 8 h 66"/>
                    <a:gd name="T4" fmla="*/ 257 w 369"/>
                    <a:gd name="T5" fmla="*/ 17 h 66"/>
                    <a:gd name="T6" fmla="*/ 369 w 369"/>
                    <a:gd name="T7" fmla="*/ 66 h 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66"/>
                    <a:gd name="T14" fmla="*/ 369 w 369"/>
                    <a:gd name="T15" fmla="*/ 66 h 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5443" name="Freeform 108"/>
                <p:cNvSpPr>
                  <a:spLocks/>
                </p:cNvSpPr>
                <p:nvPr/>
              </p:nvSpPr>
              <p:spPr bwMode="auto">
                <a:xfrm flipV="1">
                  <a:off x="1644" y="3198"/>
                  <a:ext cx="369" cy="66"/>
                </a:xfrm>
                <a:custGeom>
                  <a:avLst/>
                  <a:gdLst>
                    <a:gd name="T0" fmla="*/ 0 w 369"/>
                    <a:gd name="T1" fmla="*/ 66 h 66"/>
                    <a:gd name="T2" fmla="*/ 135 w 369"/>
                    <a:gd name="T3" fmla="*/ 8 h 66"/>
                    <a:gd name="T4" fmla="*/ 257 w 369"/>
                    <a:gd name="T5" fmla="*/ 17 h 66"/>
                    <a:gd name="T6" fmla="*/ 369 w 369"/>
                    <a:gd name="T7" fmla="*/ 66 h 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66"/>
                    <a:gd name="T14" fmla="*/ 369 w 369"/>
                    <a:gd name="T15" fmla="*/ 66 h 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5444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905" y="2661"/>
                  <a:ext cx="374" cy="3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5" name="Freeform 110"/>
                <p:cNvSpPr>
                  <a:spLocks/>
                </p:cNvSpPr>
                <p:nvPr/>
              </p:nvSpPr>
              <p:spPr bwMode="auto">
                <a:xfrm>
                  <a:off x="3181" y="3006"/>
                  <a:ext cx="271" cy="234"/>
                </a:xfrm>
                <a:custGeom>
                  <a:avLst/>
                  <a:gdLst>
                    <a:gd name="T0" fmla="*/ 0 w 271"/>
                    <a:gd name="T1" fmla="*/ 185 h 234"/>
                    <a:gd name="T2" fmla="*/ 189 w 271"/>
                    <a:gd name="T3" fmla="*/ 221 h 234"/>
                    <a:gd name="T4" fmla="*/ 270 w 271"/>
                    <a:gd name="T5" fmla="*/ 104 h 234"/>
                    <a:gd name="T6" fmla="*/ 198 w 271"/>
                    <a:gd name="T7" fmla="*/ 9 h 234"/>
                    <a:gd name="T8" fmla="*/ 32 w 271"/>
                    <a:gd name="T9" fmla="*/ 50 h 2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1"/>
                    <a:gd name="T16" fmla="*/ 0 h 234"/>
                    <a:gd name="T17" fmla="*/ 271 w 271"/>
                    <a:gd name="T18" fmla="*/ 234 h 2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1" h="234">
                      <a:moveTo>
                        <a:pt x="0" y="185"/>
                      </a:moveTo>
                      <a:cubicBezTo>
                        <a:pt x="72" y="209"/>
                        <a:pt x="144" y="234"/>
                        <a:pt x="189" y="221"/>
                      </a:cubicBezTo>
                      <a:cubicBezTo>
                        <a:pt x="234" y="208"/>
                        <a:pt x="269" y="139"/>
                        <a:pt x="270" y="104"/>
                      </a:cubicBezTo>
                      <a:cubicBezTo>
                        <a:pt x="271" y="69"/>
                        <a:pt x="238" y="18"/>
                        <a:pt x="198" y="9"/>
                      </a:cubicBezTo>
                      <a:cubicBezTo>
                        <a:pt x="158" y="0"/>
                        <a:pt x="95" y="25"/>
                        <a:pt x="32" y="5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5446" name="Line 111"/>
                <p:cNvSpPr>
                  <a:spLocks noChangeShapeType="1"/>
                </p:cNvSpPr>
                <p:nvPr/>
              </p:nvSpPr>
              <p:spPr bwMode="auto">
                <a:xfrm>
                  <a:off x="989" y="255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7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701" y="2689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8" name="Freeform 113"/>
                <p:cNvSpPr>
                  <a:spLocks/>
                </p:cNvSpPr>
                <p:nvPr/>
              </p:nvSpPr>
              <p:spPr bwMode="auto">
                <a:xfrm flipV="1">
                  <a:off x="2401" y="2661"/>
                  <a:ext cx="369" cy="66"/>
                </a:xfrm>
                <a:custGeom>
                  <a:avLst/>
                  <a:gdLst>
                    <a:gd name="T0" fmla="*/ 0 w 369"/>
                    <a:gd name="T1" fmla="*/ 66 h 66"/>
                    <a:gd name="T2" fmla="*/ 135 w 369"/>
                    <a:gd name="T3" fmla="*/ 8 h 66"/>
                    <a:gd name="T4" fmla="*/ 257 w 369"/>
                    <a:gd name="T5" fmla="*/ 17 h 66"/>
                    <a:gd name="T6" fmla="*/ 369 w 369"/>
                    <a:gd name="T7" fmla="*/ 66 h 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66"/>
                    <a:gd name="T14" fmla="*/ 369 w 369"/>
                    <a:gd name="T15" fmla="*/ 66 h 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</p:grpSp>
        </p:grpSp>
      </p:grpSp>
      <p:sp>
        <p:nvSpPr>
          <p:cNvPr id="15413" name="Oval 114"/>
          <p:cNvSpPr>
            <a:spLocks noChangeArrowheads="1"/>
          </p:cNvSpPr>
          <p:nvPr/>
        </p:nvSpPr>
        <p:spPr bwMode="auto">
          <a:xfrm>
            <a:off x="1889125" y="4097338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5414" name="Oval 115"/>
          <p:cNvSpPr>
            <a:spLocks noChangeArrowheads="1"/>
          </p:cNvSpPr>
          <p:nvPr/>
        </p:nvSpPr>
        <p:spPr bwMode="auto">
          <a:xfrm>
            <a:off x="3082925" y="4095750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5415" name="Oval 116"/>
          <p:cNvSpPr>
            <a:spLocks noChangeArrowheads="1"/>
          </p:cNvSpPr>
          <p:nvPr/>
        </p:nvSpPr>
        <p:spPr bwMode="auto">
          <a:xfrm>
            <a:off x="3081338" y="4973638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5416" name="Oval 117"/>
          <p:cNvSpPr>
            <a:spLocks noChangeArrowheads="1"/>
          </p:cNvSpPr>
          <p:nvPr/>
        </p:nvSpPr>
        <p:spPr bwMode="auto">
          <a:xfrm>
            <a:off x="4265613" y="4973638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31" name="Oval 48"/>
          <p:cNvSpPr>
            <a:spLocks noChangeArrowheads="1"/>
          </p:cNvSpPr>
          <p:nvPr/>
        </p:nvSpPr>
        <p:spPr bwMode="auto">
          <a:xfrm>
            <a:off x="4114800" y="4795838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2" name="Oval 49"/>
          <p:cNvSpPr>
            <a:spLocks noChangeArrowheads="1"/>
          </p:cNvSpPr>
          <p:nvPr/>
        </p:nvSpPr>
        <p:spPr bwMode="auto">
          <a:xfrm>
            <a:off x="2909888" y="3852863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3" name="Oval 50"/>
          <p:cNvSpPr>
            <a:spLocks noChangeArrowheads="1"/>
          </p:cNvSpPr>
          <p:nvPr/>
        </p:nvSpPr>
        <p:spPr bwMode="auto">
          <a:xfrm>
            <a:off x="1757363" y="4743450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4" name="Freeform 47"/>
          <p:cNvSpPr>
            <a:spLocks/>
          </p:cNvSpPr>
          <p:nvPr/>
        </p:nvSpPr>
        <p:spPr bwMode="auto">
          <a:xfrm>
            <a:off x="531813" y="3841750"/>
            <a:ext cx="2311400" cy="1736725"/>
          </a:xfrm>
          <a:custGeom>
            <a:avLst/>
            <a:gdLst>
              <a:gd name="T0" fmla="*/ 257055951 w 1456"/>
              <a:gd name="T1" fmla="*/ 35282184 h 1094"/>
              <a:gd name="T2" fmla="*/ 1040823785 w 1456"/>
              <a:gd name="T3" fmla="*/ 0 h 1094"/>
              <a:gd name="T4" fmla="*/ 2147483647 w 1456"/>
              <a:gd name="T5" fmla="*/ 45362805 h 1094"/>
              <a:gd name="T6" fmla="*/ 2147483647 w 1456"/>
              <a:gd name="T7" fmla="*/ 113406236 h 1094"/>
              <a:gd name="T8" fmla="*/ 2147483647 w 1456"/>
              <a:gd name="T9" fmla="*/ 194051200 h 1094"/>
              <a:gd name="T10" fmla="*/ 2147483647 w 1456"/>
              <a:gd name="T11" fmla="*/ 262096232 h 1094"/>
              <a:gd name="T12" fmla="*/ 2147483647 w 1456"/>
              <a:gd name="T13" fmla="*/ 602316480 h 1094"/>
              <a:gd name="T14" fmla="*/ 2147483647 w 1456"/>
              <a:gd name="T15" fmla="*/ 670361462 h 1094"/>
              <a:gd name="T16" fmla="*/ 2147483647 w 1456"/>
              <a:gd name="T17" fmla="*/ 1270158580 h 1094"/>
              <a:gd name="T18" fmla="*/ 2147483647 w 1456"/>
              <a:gd name="T19" fmla="*/ 1282758562 h 1094"/>
              <a:gd name="T20" fmla="*/ 2147483647 w 1456"/>
              <a:gd name="T21" fmla="*/ 1292840770 h 1094"/>
              <a:gd name="T22" fmla="*/ 2147483647 w 1456"/>
              <a:gd name="T23" fmla="*/ 1328122942 h 1094"/>
              <a:gd name="T24" fmla="*/ 2147483647 w 1456"/>
              <a:gd name="T25" fmla="*/ 1383564767 h 1094"/>
              <a:gd name="T26" fmla="*/ 2147483647 w 1456"/>
              <a:gd name="T27" fmla="*/ 1428927559 h 1094"/>
              <a:gd name="T28" fmla="*/ 2048886344 w 1456"/>
              <a:gd name="T29" fmla="*/ 1474290351 h 1094"/>
              <a:gd name="T30" fmla="*/ 1948080128 w 1456"/>
              <a:gd name="T31" fmla="*/ 1532254713 h 1094"/>
              <a:gd name="T32" fmla="*/ 1834673928 w 1456"/>
              <a:gd name="T33" fmla="*/ 1645660900 h 1094"/>
              <a:gd name="T34" fmla="*/ 1776711148 w 1456"/>
              <a:gd name="T35" fmla="*/ 1736386881 h 1094"/>
              <a:gd name="T36" fmla="*/ 1731348351 w 1456"/>
              <a:gd name="T37" fmla="*/ 2144652012 h 1094"/>
              <a:gd name="T38" fmla="*/ 1675904932 w 1456"/>
              <a:gd name="T39" fmla="*/ 2147483647 h 1094"/>
              <a:gd name="T40" fmla="*/ 1630541738 w 1456"/>
              <a:gd name="T41" fmla="*/ 2147483647 h 1094"/>
              <a:gd name="T42" fmla="*/ 1617940167 w 1456"/>
              <a:gd name="T43" fmla="*/ 2147483647 h 1094"/>
              <a:gd name="T44" fmla="*/ 1585178940 w 1456"/>
              <a:gd name="T45" fmla="*/ 2147483647 h 1094"/>
              <a:gd name="T46" fmla="*/ 1413808373 w 1456"/>
              <a:gd name="T47" fmla="*/ 2147483647 h 1094"/>
              <a:gd name="T48" fmla="*/ 1345763383 w 1456"/>
              <a:gd name="T49" fmla="*/ 2147483647 h 1094"/>
              <a:gd name="T50" fmla="*/ 1096267204 w 1456"/>
              <a:gd name="T51" fmla="*/ 2147483647 h 1094"/>
              <a:gd name="T52" fmla="*/ 791328996 w 1456"/>
              <a:gd name="T53" fmla="*/ 2147483647 h 1094"/>
              <a:gd name="T54" fmla="*/ 677922796 w 1456"/>
              <a:gd name="T55" fmla="*/ 2147483647 h 1094"/>
              <a:gd name="T56" fmla="*/ 325100940 w 1456"/>
              <a:gd name="T57" fmla="*/ 2147483647 h 1094"/>
              <a:gd name="T58" fmla="*/ 211693153 w 1456"/>
              <a:gd name="T59" fmla="*/ 2147483647 h 1094"/>
              <a:gd name="T60" fmla="*/ 88206258 w 1456"/>
              <a:gd name="T61" fmla="*/ 2147483647 h 1094"/>
              <a:gd name="T62" fmla="*/ 52924082 w 1456"/>
              <a:gd name="T63" fmla="*/ 2147483647 h 1094"/>
              <a:gd name="T64" fmla="*/ 30241877 w 1456"/>
              <a:gd name="T65" fmla="*/ 2147483647 h 1094"/>
              <a:gd name="T66" fmla="*/ 20161249 w 1456"/>
              <a:gd name="T67" fmla="*/ 1214715167 h 1094"/>
              <a:gd name="T68" fmla="*/ 30241877 w 1456"/>
              <a:gd name="T69" fmla="*/ 612397100 h 1094"/>
              <a:gd name="T70" fmla="*/ 120967509 w 1456"/>
              <a:gd name="T71" fmla="*/ 113406236 h 1094"/>
              <a:gd name="T72" fmla="*/ 257055951 w 1456"/>
              <a:gd name="T73" fmla="*/ 35282184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35" name="Freeform 47"/>
          <p:cNvSpPr>
            <a:spLocks/>
          </p:cNvSpPr>
          <p:nvPr/>
        </p:nvSpPr>
        <p:spPr bwMode="auto">
          <a:xfrm>
            <a:off x="609600" y="1600200"/>
            <a:ext cx="2311400" cy="1736725"/>
          </a:xfrm>
          <a:custGeom>
            <a:avLst/>
            <a:gdLst>
              <a:gd name="T0" fmla="*/ 257055951 w 1456"/>
              <a:gd name="T1" fmla="*/ 35282184 h 1094"/>
              <a:gd name="T2" fmla="*/ 1040823785 w 1456"/>
              <a:gd name="T3" fmla="*/ 0 h 1094"/>
              <a:gd name="T4" fmla="*/ 2147483647 w 1456"/>
              <a:gd name="T5" fmla="*/ 45362805 h 1094"/>
              <a:gd name="T6" fmla="*/ 2147483647 w 1456"/>
              <a:gd name="T7" fmla="*/ 113406236 h 1094"/>
              <a:gd name="T8" fmla="*/ 2147483647 w 1456"/>
              <a:gd name="T9" fmla="*/ 194051200 h 1094"/>
              <a:gd name="T10" fmla="*/ 2147483647 w 1456"/>
              <a:gd name="T11" fmla="*/ 262096232 h 1094"/>
              <a:gd name="T12" fmla="*/ 2147483647 w 1456"/>
              <a:gd name="T13" fmla="*/ 602316480 h 1094"/>
              <a:gd name="T14" fmla="*/ 2147483647 w 1456"/>
              <a:gd name="T15" fmla="*/ 670361462 h 1094"/>
              <a:gd name="T16" fmla="*/ 2147483647 w 1456"/>
              <a:gd name="T17" fmla="*/ 1270158580 h 1094"/>
              <a:gd name="T18" fmla="*/ 2147483647 w 1456"/>
              <a:gd name="T19" fmla="*/ 1282758562 h 1094"/>
              <a:gd name="T20" fmla="*/ 2147483647 w 1456"/>
              <a:gd name="T21" fmla="*/ 1292840770 h 1094"/>
              <a:gd name="T22" fmla="*/ 2147483647 w 1456"/>
              <a:gd name="T23" fmla="*/ 1328122942 h 1094"/>
              <a:gd name="T24" fmla="*/ 2147483647 w 1456"/>
              <a:gd name="T25" fmla="*/ 1383564767 h 1094"/>
              <a:gd name="T26" fmla="*/ 2147483647 w 1456"/>
              <a:gd name="T27" fmla="*/ 1428927559 h 1094"/>
              <a:gd name="T28" fmla="*/ 2048886344 w 1456"/>
              <a:gd name="T29" fmla="*/ 1474290351 h 1094"/>
              <a:gd name="T30" fmla="*/ 1948080128 w 1456"/>
              <a:gd name="T31" fmla="*/ 1532254713 h 1094"/>
              <a:gd name="T32" fmla="*/ 1834673928 w 1456"/>
              <a:gd name="T33" fmla="*/ 1645660900 h 1094"/>
              <a:gd name="T34" fmla="*/ 1776711148 w 1456"/>
              <a:gd name="T35" fmla="*/ 1736386881 h 1094"/>
              <a:gd name="T36" fmla="*/ 1731348351 w 1456"/>
              <a:gd name="T37" fmla="*/ 2144652012 h 1094"/>
              <a:gd name="T38" fmla="*/ 1675904932 w 1456"/>
              <a:gd name="T39" fmla="*/ 2147483647 h 1094"/>
              <a:gd name="T40" fmla="*/ 1630541738 w 1456"/>
              <a:gd name="T41" fmla="*/ 2147483647 h 1094"/>
              <a:gd name="T42" fmla="*/ 1617940167 w 1456"/>
              <a:gd name="T43" fmla="*/ 2147483647 h 1094"/>
              <a:gd name="T44" fmla="*/ 1585178940 w 1456"/>
              <a:gd name="T45" fmla="*/ 2147483647 h 1094"/>
              <a:gd name="T46" fmla="*/ 1413808373 w 1456"/>
              <a:gd name="T47" fmla="*/ 2147483647 h 1094"/>
              <a:gd name="T48" fmla="*/ 1345763383 w 1456"/>
              <a:gd name="T49" fmla="*/ 2147483647 h 1094"/>
              <a:gd name="T50" fmla="*/ 1096267204 w 1456"/>
              <a:gd name="T51" fmla="*/ 2147483647 h 1094"/>
              <a:gd name="T52" fmla="*/ 791328996 w 1456"/>
              <a:gd name="T53" fmla="*/ 2147483647 h 1094"/>
              <a:gd name="T54" fmla="*/ 677922796 w 1456"/>
              <a:gd name="T55" fmla="*/ 2147483647 h 1094"/>
              <a:gd name="T56" fmla="*/ 325100940 w 1456"/>
              <a:gd name="T57" fmla="*/ 2147483647 h 1094"/>
              <a:gd name="T58" fmla="*/ 211693153 w 1456"/>
              <a:gd name="T59" fmla="*/ 2147483647 h 1094"/>
              <a:gd name="T60" fmla="*/ 88206258 w 1456"/>
              <a:gd name="T61" fmla="*/ 2147483647 h 1094"/>
              <a:gd name="T62" fmla="*/ 52924082 w 1456"/>
              <a:gd name="T63" fmla="*/ 2147483647 h 1094"/>
              <a:gd name="T64" fmla="*/ 30241877 w 1456"/>
              <a:gd name="T65" fmla="*/ 2147483647 h 1094"/>
              <a:gd name="T66" fmla="*/ 20161249 w 1456"/>
              <a:gd name="T67" fmla="*/ 1214715167 h 1094"/>
              <a:gd name="T68" fmla="*/ 30241877 w 1456"/>
              <a:gd name="T69" fmla="*/ 612397100 h 1094"/>
              <a:gd name="T70" fmla="*/ 120967509 w 1456"/>
              <a:gd name="T71" fmla="*/ 113406236 h 1094"/>
              <a:gd name="T72" fmla="*/ 257055951 w 1456"/>
              <a:gd name="T73" fmla="*/ 35282184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36" name="Oval 49"/>
          <p:cNvSpPr>
            <a:spLocks noChangeArrowheads="1"/>
          </p:cNvSpPr>
          <p:nvPr/>
        </p:nvSpPr>
        <p:spPr bwMode="auto">
          <a:xfrm>
            <a:off x="2971800" y="1524000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7" name="Oval 50"/>
          <p:cNvSpPr>
            <a:spLocks noChangeArrowheads="1"/>
          </p:cNvSpPr>
          <p:nvPr/>
        </p:nvSpPr>
        <p:spPr bwMode="auto">
          <a:xfrm>
            <a:off x="1752600" y="2438400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8" name="Oval 48"/>
          <p:cNvSpPr>
            <a:spLocks noChangeArrowheads="1"/>
          </p:cNvSpPr>
          <p:nvPr/>
        </p:nvSpPr>
        <p:spPr bwMode="auto">
          <a:xfrm>
            <a:off x="4114800" y="2514600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9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Component Graph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7025" y="3775075"/>
            <a:ext cx="8253413" cy="3006725"/>
          </a:xfrm>
        </p:spPr>
        <p:txBody>
          <a:bodyPr/>
          <a:lstStyle/>
          <a:p>
            <a:r>
              <a:rPr lang="en-US" sz="2000" smtClean="0"/>
              <a:t>The </a:t>
            </a:r>
            <a:r>
              <a:rPr lang="en-US" sz="2000" b="1" smtClean="0"/>
              <a:t>component graph</a:t>
            </a:r>
            <a:r>
              <a:rPr lang="en-US" sz="2000" smtClean="0"/>
              <a:t> G</a:t>
            </a:r>
            <a:r>
              <a:rPr lang="en-US" sz="2000" baseline="30000" smtClean="0"/>
              <a:t>SCC</a:t>
            </a:r>
            <a:r>
              <a:rPr lang="en-US" sz="2000" smtClean="0"/>
              <a:t> = (V</a:t>
            </a:r>
            <a:r>
              <a:rPr lang="en-US" sz="2000" baseline="30000" smtClean="0"/>
              <a:t>SCC</a:t>
            </a:r>
            <a:r>
              <a:rPr lang="en-US" sz="2000" smtClean="0"/>
              <a:t>, E</a:t>
            </a:r>
            <a:r>
              <a:rPr lang="en-US" sz="2000" baseline="30000" smtClean="0"/>
              <a:t>SCC</a:t>
            </a:r>
            <a:r>
              <a:rPr lang="en-US" sz="2000" smtClean="0"/>
              <a:t>):</a:t>
            </a:r>
          </a:p>
          <a:p>
            <a:pPr lvl="1"/>
            <a:r>
              <a:rPr lang="en-US" sz="2400" smtClean="0"/>
              <a:t>V</a:t>
            </a:r>
            <a:r>
              <a:rPr lang="en-US" sz="2400" baseline="30000" smtClean="0"/>
              <a:t>SCC</a:t>
            </a:r>
            <a:r>
              <a:rPr lang="en-US" sz="2400" smtClean="0"/>
              <a:t> = {</a:t>
            </a:r>
            <a:r>
              <a:rPr lang="en-US" sz="2400" smtClean="0">
                <a:latin typeface="Comic Sans MS" pitchFamily="66" charset="0"/>
              </a:rPr>
              <a:t>v</a:t>
            </a:r>
            <a:r>
              <a:rPr lang="en-US" sz="2400" baseline="-25000" smtClean="0">
                <a:latin typeface="Comic Sans MS" pitchFamily="66" charset="0"/>
              </a:rPr>
              <a:t>1</a:t>
            </a:r>
            <a:r>
              <a:rPr lang="en-US" sz="2400" smtClean="0">
                <a:latin typeface="Comic Sans MS" pitchFamily="66" charset="0"/>
              </a:rPr>
              <a:t>, v</a:t>
            </a:r>
            <a:r>
              <a:rPr lang="en-US" sz="2400" baseline="-25000" smtClean="0">
                <a:latin typeface="Comic Sans MS" pitchFamily="66" charset="0"/>
              </a:rPr>
              <a:t>2</a:t>
            </a:r>
            <a:r>
              <a:rPr lang="en-US" sz="2400" smtClean="0">
                <a:latin typeface="Comic Sans MS" pitchFamily="66" charset="0"/>
              </a:rPr>
              <a:t>, …, v</a:t>
            </a:r>
            <a:r>
              <a:rPr lang="en-US" sz="2400" baseline="-25000" smtClean="0">
                <a:latin typeface="Comic Sans MS" pitchFamily="66" charset="0"/>
              </a:rPr>
              <a:t>k</a:t>
            </a:r>
            <a:r>
              <a:rPr lang="en-US" sz="2400" smtClean="0"/>
              <a:t>}, where </a:t>
            </a:r>
            <a:r>
              <a:rPr lang="en-US" sz="2400" smtClean="0">
                <a:latin typeface="Comic Sans MS" pitchFamily="66" charset="0"/>
              </a:rPr>
              <a:t>v</a:t>
            </a:r>
            <a:r>
              <a:rPr lang="en-US" sz="2400" baseline="-25000" smtClean="0">
                <a:latin typeface="Comic Sans MS" pitchFamily="66" charset="0"/>
              </a:rPr>
              <a:t>i</a:t>
            </a:r>
            <a:r>
              <a:rPr lang="en-US" sz="2400" smtClean="0"/>
              <a:t> corresponds to each 	strongly connected component </a:t>
            </a:r>
            <a:r>
              <a:rPr lang="en-US" sz="2400" smtClean="0">
                <a:latin typeface="Comic Sans MS" pitchFamily="66" charset="0"/>
              </a:rPr>
              <a:t>C</a:t>
            </a:r>
            <a:r>
              <a:rPr lang="en-US" sz="2400" baseline="-25000" smtClean="0">
                <a:latin typeface="Comic Sans MS" pitchFamily="66" charset="0"/>
              </a:rPr>
              <a:t>i</a:t>
            </a:r>
            <a:endParaRPr lang="en-US" sz="2400" smtClean="0">
              <a:latin typeface="Comic Sans MS" pitchFamily="66" charset="0"/>
            </a:endParaRPr>
          </a:p>
          <a:p>
            <a:pPr lvl="1"/>
            <a:r>
              <a:rPr lang="en-US" sz="2400" smtClean="0"/>
              <a:t>There is an edge (</a:t>
            </a:r>
            <a:r>
              <a:rPr lang="en-US" sz="2400" smtClean="0">
                <a:latin typeface="Comic Sans MS" pitchFamily="66" charset="0"/>
              </a:rPr>
              <a:t>v</a:t>
            </a:r>
            <a:r>
              <a:rPr lang="en-US" sz="2400" baseline="-25000" smtClean="0">
                <a:latin typeface="Comic Sans MS" pitchFamily="66" charset="0"/>
              </a:rPr>
              <a:t>i</a:t>
            </a:r>
            <a:r>
              <a:rPr lang="en-US" sz="2400" smtClean="0">
                <a:latin typeface="Comic Sans MS" pitchFamily="66" charset="0"/>
              </a:rPr>
              <a:t>, v</a:t>
            </a:r>
            <a:r>
              <a:rPr lang="en-US" sz="2400" baseline="-25000" smtClean="0">
                <a:latin typeface="Comic Sans MS" pitchFamily="66" charset="0"/>
              </a:rPr>
              <a:t>j</a:t>
            </a:r>
            <a:r>
              <a:rPr lang="en-US" sz="2400" smtClean="0"/>
              <a:t>) </a:t>
            </a:r>
            <a:r>
              <a:rPr lang="en-US" sz="2400" smtClean="0">
                <a:sym typeface="Symbol" pitchFamily="18" charset="2"/>
              </a:rPr>
              <a:t> </a:t>
            </a:r>
            <a:r>
              <a:rPr lang="en-US" sz="2400" smtClean="0"/>
              <a:t>E</a:t>
            </a:r>
            <a:r>
              <a:rPr lang="en-US" sz="2400" baseline="30000" smtClean="0"/>
              <a:t>SCC</a:t>
            </a:r>
            <a:r>
              <a:rPr lang="en-US" sz="2400" smtClean="0"/>
              <a:t> if G contains a directed edge (</a:t>
            </a:r>
            <a:r>
              <a:rPr lang="en-US" sz="2400" smtClean="0">
                <a:latin typeface="Comic Sans MS" pitchFamily="66" charset="0"/>
              </a:rPr>
              <a:t>x, y</a:t>
            </a:r>
            <a:r>
              <a:rPr lang="en-US" sz="2400" smtClean="0"/>
              <a:t>) for some </a:t>
            </a:r>
            <a:r>
              <a:rPr lang="en-US" sz="2400" smtClean="0">
                <a:latin typeface="Comic Sans MS" pitchFamily="66" charset="0"/>
              </a:rPr>
              <a:t>x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 C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 and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y  C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j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The component graph is a DAG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344488" y="1698625"/>
            <a:ext cx="4959350" cy="2098675"/>
            <a:chOff x="415" y="1038"/>
            <a:chExt cx="3124" cy="1322"/>
          </a:xfrm>
        </p:grpSpPr>
        <p:sp>
          <p:nvSpPr>
            <p:cNvPr id="16399" name="Freeform 5"/>
            <p:cNvSpPr>
              <a:spLocks/>
            </p:cNvSpPr>
            <p:nvPr/>
          </p:nvSpPr>
          <p:spPr bwMode="auto">
            <a:xfrm>
              <a:off x="415" y="1080"/>
              <a:ext cx="1456" cy="1094"/>
            </a:xfrm>
            <a:custGeom>
              <a:avLst/>
              <a:gdLst>
                <a:gd name="T0" fmla="*/ 102 w 1456"/>
                <a:gd name="T1" fmla="*/ 14 h 1094"/>
                <a:gd name="T2" fmla="*/ 413 w 1456"/>
                <a:gd name="T3" fmla="*/ 0 h 1094"/>
                <a:gd name="T4" fmla="*/ 1268 w 1456"/>
                <a:gd name="T5" fmla="*/ 18 h 1094"/>
                <a:gd name="T6" fmla="*/ 1335 w 1456"/>
                <a:gd name="T7" fmla="*/ 45 h 1094"/>
                <a:gd name="T8" fmla="*/ 1380 w 1456"/>
                <a:gd name="T9" fmla="*/ 77 h 1094"/>
                <a:gd name="T10" fmla="*/ 1394 w 1456"/>
                <a:gd name="T11" fmla="*/ 104 h 1094"/>
                <a:gd name="T12" fmla="*/ 1434 w 1456"/>
                <a:gd name="T13" fmla="*/ 239 h 1094"/>
                <a:gd name="T14" fmla="*/ 1448 w 1456"/>
                <a:gd name="T15" fmla="*/ 266 h 1094"/>
                <a:gd name="T16" fmla="*/ 1308 w 1456"/>
                <a:gd name="T17" fmla="*/ 504 h 1094"/>
                <a:gd name="T18" fmla="*/ 1236 w 1456"/>
                <a:gd name="T19" fmla="*/ 509 h 1094"/>
                <a:gd name="T20" fmla="*/ 1110 w 1456"/>
                <a:gd name="T21" fmla="*/ 513 h 1094"/>
                <a:gd name="T22" fmla="*/ 989 w 1456"/>
                <a:gd name="T23" fmla="*/ 527 h 1094"/>
                <a:gd name="T24" fmla="*/ 908 w 1456"/>
                <a:gd name="T25" fmla="*/ 549 h 1094"/>
                <a:gd name="T26" fmla="*/ 854 w 1456"/>
                <a:gd name="T27" fmla="*/ 567 h 1094"/>
                <a:gd name="T28" fmla="*/ 813 w 1456"/>
                <a:gd name="T29" fmla="*/ 585 h 1094"/>
                <a:gd name="T30" fmla="*/ 773 w 1456"/>
                <a:gd name="T31" fmla="*/ 608 h 1094"/>
                <a:gd name="T32" fmla="*/ 728 w 1456"/>
                <a:gd name="T33" fmla="*/ 653 h 1094"/>
                <a:gd name="T34" fmla="*/ 705 w 1456"/>
                <a:gd name="T35" fmla="*/ 689 h 1094"/>
                <a:gd name="T36" fmla="*/ 687 w 1456"/>
                <a:gd name="T37" fmla="*/ 851 h 1094"/>
                <a:gd name="T38" fmla="*/ 665 w 1456"/>
                <a:gd name="T39" fmla="*/ 977 h 1094"/>
                <a:gd name="T40" fmla="*/ 647 w 1456"/>
                <a:gd name="T41" fmla="*/ 995 h 1094"/>
                <a:gd name="T42" fmla="*/ 642 w 1456"/>
                <a:gd name="T43" fmla="*/ 1008 h 1094"/>
                <a:gd name="T44" fmla="*/ 629 w 1456"/>
                <a:gd name="T45" fmla="*/ 1017 h 1094"/>
                <a:gd name="T46" fmla="*/ 561 w 1456"/>
                <a:gd name="T47" fmla="*/ 1053 h 1094"/>
                <a:gd name="T48" fmla="*/ 534 w 1456"/>
                <a:gd name="T49" fmla="*/ 1067 h 1094"/>
                <a:gd name="T50" fmla="*/ 435 w 1456"/>
                <a:gd name="T51" fmla="*/ 1094 h 1094"/>
                <a:gd name="T52" fmla="*/ 314 w 1456"/>
                <a:gd name="T53" fmla="*/ 1089 h 1094"/>
                <a:gd name="T54" fmla="*/ 269 w 1456"/>
                <a:gd name="T55" fmla="*/ 1076 h 1094"/>
                <a:gd name="T56" fmla="*/ 129 w 1456"/>
                <a:gd name="T57" fmla="*/ 1049 h 1094"/>
                <a:gd name="T58" fmla="*/ 84 w 1456"/>
                <a:gd name="T59" fmla="*/ 1031 h 1094"/>
                <a:gd name="T60" fmla="*/ 35 w 1456"/>
                <a:gd name="T61" fmla="*/ 990 h 1094"/>
                <a:gd name="T62" fmla="*/ 21 w 1456"/>
                <a:gd name="T63" fmla="*/ 950 h 1094"/>
                <a:gd name="T64" fmla="*/ 12 w 1456"/>
                <a:gd name="T65" fmla="*/ 918 h 1094"/>
                <a:gd name="T66" fmla="*/ 8 w 1456"/>
                <a:gd name="T67" fmla="*/ 482 h 1094"/>
                <a:gd name="T68" fmla="*/ 12 w 1456"/>
                <a:gd name="T69" fmla="*/ 243 h 1094"/>
                <a:gd name="T70" fmla="*/ 48 w 1456"/>
                <a:gd name="T71" fmla="*/ 45 h 1094"/>
                <a:gd name="T72" fmla="*/ 102 w 1456"/>
                <a:gd name="T73" fmla="*/ 14 h 10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56"/>
                <a:gd name="T112" fmla="*/ 0 h 1094"/>
                <a:gd name="T113" fmla="*/ 1456 w 1456"/>
                <a:gd name="T114" fmla="*/ 1094 h 109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56" h="1094">
                  <a:moveTo>
                    <a:pt x="102" y="14"/>
                  </a:moveTo>
                  <a:cubicBezTo>
                    <a:pt x="209" y="19"/>
                    <a:pt x="308" y="6"/>
                    <a:pt x="413" y="0"/>
                  </a:cubicBezTo>
                  <a:cubicBezTo>
                    <a:pt x="698" y="8"/>
                    <a:pt x="982" y="15"/>
                    <a:pt x="1268" y="18"/>
                  </a:cubicBezTo>
                  <a:cubicBezTo>
                    <a:pt x="1291" y="27"/>
                    <a:pt x="1312" y="38"/>
                    <a:pt x="1335" y="45"/>
                  </a:cubicBezTo>
                  <a:cubicBezTo>
                    <a:pt x="1351" y="55"/>
                    <a:pt x="1365" y="66"/>
                    <a:pt x="1380" y="77"/>
                  </a:cubicBezTo>
                  <a:cubicBezTo>
                    <a:pt x="1397" y="120"/>
                    <a:pt x="1371" y="56"/>
                    <a:pt x="1394" y="104"/>
                  </a:cubicBezTo>
                  <a:cubicBezTo>
                    <a:pt x="1413" y="142"/>
                    <a:pt x="1414" y="198"/>
                    <a:pt x="1434" y="239"/>
                  </a:cubicBezTo>
                  <a:cubicBezTo>
                    <a:pt x="1456" y="285"/>
                    <a:pt x="1432" y="220"/>
                    <a:pt x="1448" y="266"/>
                  </a:cubicBezTo>
                  <a:cubicBezTo>
                    <a:pt x="1438" y="383"/>
                    <a:pt x="1451" y="491"/>
                    <a:pt x="1308" y="504"/>
                  </a:cubicBezTo>
                  <a:cubicBezTo>
                    <a:pt x="1284" y="506"/>
                    <a:pt x="1260" y="508"/>
                    <a:pt x="1236" y="509"/>
                  </a:cubicBezTo>
                  <a:cubicBezTo>
                    <a:pt x="1194" y="511"/>
                    <a:pt x="1152" y="512"/>
                    <a:pt x="1110" y="513"/>
                  </a:cubicBezTo>
                  <a:cubicBezTo>
                    <a:pt x="1034" y="526"/>
                    <a:pt x="1074" y="521"/>
                    <a:pt x="989" y="527"/>
                  </a:cubicBezTo>
                  <a:cubicBezTo>
                    <a:pt x="961" y="535"/>
                    <a:pt x="937" y="545"/>
                    <a:pt x="908" y="549"/>
                  </a:cubicBezTo>
                  <a:cubicBezTo>
                    <a:pt x="890" y="555"/>
                    <a:pt x="872" y="561"/>
                    <a:pt x="854" y="567"/>
                  </a:cubicBezTo>
                  <a:cubicBezTo>
                    <a:pt x="840" y="576"/>
                    <a:pt x="829" y="580"/>
                    <a:pt x="813" y="585"/>
                  </a:cubicBezTo>
                  <a:cubicBezTo>
                    <a:pt x="800" y="594"/>
                    <a:pt x="786" y="599"/>
                    <a:pt x="773" y="608"/>
                  </a:cubicBezTo>
                  <a:cubicBezTo>
                    <a:pt x="762" y="624"/>
                    <a:pt x="744" y="642"/>
                    <a:pt x="728" y="653"/>
                  </a:cubicBezTo>
                  <a:cubicBezTo>
                    <a:pt x="721" y="671"/>
                    <a:pt x="722" y="678"/>
                    <a:pt x="705" y="689"/>
                  </a:cubicBezTo>
                  <a:cubicBezTo>
                    <a:pt x="689" y="742"/>
                    <a:pt x="699" y="797"/>
                    <a:pt x="687" y="851"/>
                  </a:cubicBezTo>
                  <a:cubicBezTo>
                    <a:pt x="685" y="902"/>
                    <a:pt x="698" y="942"/>
                    <a:pt x="665" y="977"/>
                  </a:cubicBezTo>
                  <a:cubicBezTo>
                    <a:pt x="652" y="1012"/>
                    <a:pt x="671" y="971"/>
                    <a:pt x="647" y="995"/>
                  </a:cubicBezTo>
                  <a:cubicBezTo>
                    <a:pt x="644" y="998"/>
                    <a:pt x="645" y="1004"/>
                    <a:pt x="642" y="1008"/>
                  </a:cubicBezTo>
                  <a:cubicBezTo>
                    <a:pt x="639" y="1012"/>
                    <a:pt x="633" y="1014"/>
                    <a:pt x="629" y="1017"/>
                  </a:cubicBezTo>
                  <a:cubicBezTo>
                    <a:pt x="616" y="1038"/>
                    <a:pt x="585" y="1045"/>
                    <a:pt x="561" y="1053"/>
                  </a:cubicBezTo>
                  <a:cubicBezTo>
                    <a:pt x="533" y="1062"/>
                    <a:pt x="564" y="1053"/>
                    <a:pt x="534" y="1067"/>
                  </a:cubicBezTo>
                  <a:cubicBezTo>
                    <a:pt x="504" y="1081"/>
                    <a:pt x="467" y="1088"/>
                    <a:pt x="435" y="1094"/>
                  </a:cubicBezTo>
                  <a:cubicBezTo>
                    <a:pt x="395" y="1092"/>
                    <a:pt x="354" y="1092"/>
                    <a:pt x="314" y="1089"/>
                  </a:cubicBezTo>
                  <a:cubicBezTo>
                    <a:pt x="298" y="1088"/>
                    <a:pt x="285" y="1079"/>
                    <a:pt x="269" y="1076"/>
                  </a:cubicBezTo>
                  <a:cubicBezTo>
                    <a:pt x="222" y="1067"/>
                    <a:pt x="176" y="1055"/>
                    <a:pt x="129" y="1049"/>
                  </a:cubicBezTo>
                  <a:cubicBezTo>
                    <a:pt x="112" y="1044"/>
                    <a:pt x="101" y="1036"/>
                    <a:pt x="84" y="1031"/>
                  </a:cubicBezTo>
                  <a:cubicBezTo>
                    <a:pt x="63" y="1017"/>
                    <a:pt x="55" y="1004"/>
                    <a:pt x="35" y="990"/>
                  </a:cubicBezTo>
                  <a:cubicBezTo>
                    <a:pt x="30" y="977"/>
                    <a:pt x="25" y="963"/>
                    <a:pt x="21" y="950"/>
                  </a:cubicBezTo>
                  <a:cubicBezTo>
                    <a:pt x="18" y="939"/>
                    <a:pt x="12" y="918"/>
                    <a:pt x="12" y="918"/>
                  </a:cubicBezTo>
                  <a:cubicBezTo>
                    <a:pt x="18" y="772"/>
                    <a:pt x="11" y="628"/>
                    <a:pt x="8" y="482"/>
                  </a:cubicBezTo>
                  <a:cubicBezTo>
                    <a:pt x="11" y="396"/>
                    <a:pt x="17" y="328"/>
                    <a:pt x="12" y="243"/>
                  </a:cubicBezTo>
                  <a:cubicBezTo>
                    <a:pt x="13" y="213"/>
                    <a:pt x="0" y="78"/>
                    <a:pt x="48" y="45"/>
                  </a:cubicBezTo>
                  <a:cubicBezTo>
                    <a:pt x="60" y="27"/>
                    <a:pt x="81" y="19"/>
                    <a:pt x="102" y="14"/>
                  </a:cubicBezTo>
                  <a:close/>
                </a:path>
              </a:pathLst>
            </a:custGeom>
            <a:solidFill>
              <a:srgbClr val="3366FF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400" name="Oval 6"/>
            <p:cNvSpPr>
              <a:spLocks noChangeArrowheads="1"/>
            </p:cNvSpPr>
            <p:nvPr/>
          </p:nvSpPr>
          <p:spPr bwMode="auto">
            <a:xfrm>
              <a:off x="2672" y="1681"/>
              <a:ext cx="761" cy="535"/>
            </a:xfrm>
            <a:prstGeom prst="ellipse">
              <a:avLst/>
            </a:prstGeom>
            <a:solidFill>
              <a:srgbClr val="3366FF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6401" name="Oval 7"/>
            <p:cNvSpPr>
              <a:spLocks noChangeArrowheads="1"/>
            </p:cNvSpPr>
            <p:nvPr/>
          </p:nvSpPr>
          <p:spPr bwMode="auto">
            <a:xfrm>
              <a:off x="1913" y="1087"/>
              <a:ext cx="1463" cy="580"/>
            </a:xfrm>
            <a:prstGeom prst="ellipse">
              <a:avLst/>
            </a:prstGeom>
            <a:solidFill>
              <a:srgbClr val="3366FF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6402" name="Oval 8"/>
            <p:cNvSpPr>
              <a:spLocks noChangeArrowheads="1"/>
            </p:cNvSpPr>
            <p:nvPr/>
          </p:nvSpPr>
          <p:spPr bwMode="auto">
            <a:xfrm>
              <a:off x="1187" y="1648"/>
              <a:ext cx="1463" cy="580"/>
            </a:xfrm>
            <a:prstGeom prst="ellipse">
              <a:avLst/>
            </a:prstGeom>
            <a:solidFill>
              <a:srgbClr val="3366FF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6403" name="Oval 9"/>
            <p:cNvSpPr>
              <a:spLocks noChangeArrowheads="1"/>
            </p:cNvSpPr>
            <p:nvPr/>
          </p:nvSpPr>
          <p:spPr bwMode="auto">
            <a:xfrm>
              <a:off x="523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6404" name="Text Box 10"/>
            <p:cNvSpPr txBox="1">
              <a:spLocks noChangeArrowheads="1"/>
            </p:cNvSpPr>
            <p:nvPr/>
          </p:nvSpPr>
          <p:spPr bwMode="auto">
            <a:xfrm>
              <a:off x="728" y="1038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a</a:t>
              </a:r>
            </a:p>
          </p:txBody>
        </p:sp>
        <p:sp>
          <p:nvSpPr>
            <p:cNvPr id="16405" name="Text Box 11"/>
            <p:cNvSpPr txBox="1">
              <a:spLocks noChangeArrowheads="1"/>
            </p:cNvSpPr>
            <p:nvPr/>
          </p:nvSpPr>
          <p:spPr bwMode="auto">
            <a:xfrm>
              <a:off x="1463" y="1038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16406" name="Text Box 12"/>
            <p:cNvSpPr txBox="1">
              <a:spLocks noChangeArrowheads="1"/>
            </p:cNvSpPr>
            <p:nvPr/>
          </p:nvSpPr>
          <p:spPr bwMode="auto">
            <a:xfrm>
              <a:off x="2198" y="1038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c</a:t>
              </a:r>
            </a:p>
          </p:txBody>
        </p:sp>
        <p:sp>
          <p:nvSpPr>
            <p:cNvPr id="16407" name="Text Box 13"/>
            <p:cNvSpPr txBox="1">
              <a:spLocks noChangeArrowheads="1"/>
            </p:cNvSpPr>
            <p:nvPr/>
          </p:nvSpPr>
          <p:spPr bwMode="auto">
            <a:xfrm>
              <a:off x="2923" y="1038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16408" name="Oval 14"/>
            <p:cNvSpPr>
              <a:spLocks noChangeArrowheads="1"/>
            </p:cNvSpPr>
            <p:nvPr/>
          </p:nvSpPr>
          <p:spPr bwMode="auto">
            <a:xfrm>
              <a:off x="1271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6409" name="Oval 15"/>
            <p:cNvSpPr>
              <a:spLocks noChangeArrowheads="1"/>
            </p:cNvSpPr>
            <p:nvPr/>
          </p:nvSpPr>
          <p:spPr bwMode="auto">
            <a:xfrm>
              <a:off x="2767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6410" name="Oval 16"/>
            <p:cNvSpPr>
              <a:spLocks noChangeArrowheads="1"/>
            </p:cNvSpPr>
            <p:nvPr/>
          </p:nvSpPr>
          <p:spPr bwMode="auto">
            <a:xfrm>
              <a:off x="2019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6411" name="Oval 17"/>
            <p:cNvSpPr>
              <a:spLocks noChangeArrowheads="1"/>
            </p:cNvSpPr>
            <p:nvPr/>
          </p:nvSpPr>
          <p:spPr bwMode="auto">
            <a:xfrm>
              <a:off x="524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6412" name="Oval 18"/>
            <p:cNvSpPr>
              <a:spLocks noChangeArrowheads="1"/>
            </p:cNvSpPr>
            <p:nvPr/>
          </p:nvSpPr>
          <p:spPr bwMode="auto">
            <a:xfrm>
              <a:off x="1272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6413" name="Oval 19"/>
            <p:cNvSpPr>
              <a:spLocks noChangeArrowheads="1"/>
            </p:cNvSpPr>
            <p:nvPr/>
          </p:nvSpPr>
          <p:spPr bwMode="auto">
            <a:xfrm>
              <a:off x="2768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6414" name="Oval 20"/>
            <p:cNvSpPr>
              <a:spLocks noChangeArrowheads="1"/>
            </p:cNvSpPr>
            <p:nvPr/>
          </p:nvSpPr>
          <p:spPr bwMode="auto">
            <a:xfrm>
              <a:off x="2020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6415" name="Text Box 21"/>
            <p:cNvSpPr txBox="1">
              <a:spLocks noChangeArrowheads="1"/>
            </p:cNvSpPr>
            <p:nvPr/>
          </p:nvSpPr>
          <p:spPr bwMode="auto">
            <a:xfrm>
              <a:off x="720" y="2129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e</a:t>
              </a:r>
            </a:p>
          </p:txBody>
        </p:sp>
        <p:sp>
          <p:nvSpPr>
            <p:cNvPr id="16416" name="Text Box 22"/>
            <p:cNvSpPr txBox="1">
              <a:spLocks noChangeArrowheads="1"/>
            </p:cNvSpPr>
            <p:nvPr/>
          </p:nvSpPr>
          <p:spPr bwMode="auto">
            <a:xfrm>
              <a:off x="1455" y="2129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16417" name="Text Box 23"/>
            <p:cNvSpPr txBox="1">
              <a:spLocks noChangeArrowheads="1"/>
            </p:cNvSpPr>
            <p:nvPr/>
          </p:nvSpPr>
          <p:spPr bwMode="auto">
            <a:xfrm>
              <a:off x="2190" y="2129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16418" name="Text Box 24"/>
            <p:cNvSpPr txBox="1">
              <a:spLocks noChangeArrowheads="1"/>
            </p:cNvSpPr>
            <p:nvPr/>
          </p:nvSpPr>
          <p:spPr bwMode="auto">
            <a:xfrm>
              <a:off x="2915" y="212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h</a:t>
              </a:r>
            </a:p>
          </p:txBody>
        </p:sp>
        <p:sp>
          <p:nvSpPr>
            <p:cNvPr id="16419" name="Line 25"/>
            <p:cNvSpPr>
              <a:spLocks noChangeShapeType="1"/>
            </p:cNvSpPr>
            <p:nvPr/>
          </p:nvSpPr>
          <p:spPr bwMode="auto">
            <a:xfrm>
              <a:off x="1062" y="1388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Line 26"/>
            <p:cNvSpPr>
              <a:spLocks noChangeShapeType="1"/>
            </p:cNvSpPr>
            <p:nvPr/>
          </p:nvSpPr>
          <p:spPr bwMode="auto">
            <a:xfrm>
              <a:off x="1820" y="1388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Line 27"/>
            <p:cNvSpPr>
              <a:spLocks noChangeShapeType="1"/>
            </p:cNvSpPr>
            <p:nvPr/>
          </p:nvSpPr>
          <p:spPr bwMode="auto">
            <a:xfrm>
              <a:off x="1074" y="193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Line 28"/>
            <p:cNvSpPr>
              <a:spLocks noChangeShapeType="1"/>
            </p:cNvSpPr>
            <p:nvPr/>
          </p:nvSpPr>
          <p:spPr bwMode="auto">
            <a:xfrm>
              <a:off x="2561" y="1939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3" name="Line 29"/>
            <p:cNvSpPr>
              <a:spLocks noChangeShapeType="1"/>
            </p:cNvSpPr>
            <p:nvPr/>
          </p:nvSpPr>
          <p:spPr bwMode="auto">
            <a:xfrm flipV="1">
              <a:off x="774" y="1539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Line 30"/>
            <p:cNvSpPr>
              <a:spLocks noChangeShapeType="1"/>
            </p:cNvSpPr>
            <p:nvPr/>
          </p:nvSpPr>
          <p:spPr bwMode="auto">
            <a:xfrm flipV="1">
              <a:off x="1527" y="153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5" name="Line 31"/>
            <p:cNvSpPr>
              <a:spLocks noChangeShapeType="1"/>
            </p:cNvSpPr>
            <p:nvPr/>
          </p:nvSpPr>
          <p:spPr bwMode="auto">
            <a:xfrm flipV="1">
              <a:off x="2298" y="1542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6" name="Line 32"/>
            <p:cNvSpPr>
              <a:spLocks noChangeShapeType="1"/>
            </p:cNvSpPr>
            <p:nvPr/>
          </p:nvSpPr>
          <p:spPr bwMode="auto">
            <a:xfrm flipV="1">
              <a:off x="3038" y="1539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Freeform 33"/>
            <p:cNvSpPr>
              <a:spLocks/>
            </p:cNvSpPr>
            <p:nvPr/>
          </p:nvSpPr>
          <p:spPr bwMode="auto">
            <a:xfrm>
              <a:off x="1741" y="177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428" name="Freeform 34"/>
            <p:cNvSpPr>
              <a:spLocks/>
            </p:cNvSpPr>
            <p:nvPr/>
          </p:nvSpPr>
          <p:spPr bwMode="auto">
            <a:xfrm>
              <a:off x="2476" y="1214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429" name="Freeform 35"/>
            <p:cNvSpPr>
              <a:spLocks/>
            </p:cNvSpPr>
            <p:nvPr/>
          </p:nvSpPr>
          <p:spPr bwMode="auto">
            <a:xfrm flipV="1">
              <a:off x="2487" y="1503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430" name="Freeform 36"/>
            <p:cNvSpPr>
              <a:spLocks/>
            </p:cNvSpPr>
            <p:nvPr/>
          </p:nvSpPr>
          <p:spPr bwMode="auto">
            <a:xfrm flipV="1">
              <a:off x="1724" y="204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431" name="Line 37"/>
            <p:cNvSpPr>
              <a:spLocks noChangeShapeType="1"/>
            </p:cNvSpPr>
            <p:nvPr/>
          </p:nvSpPr>
          <p:spPr bwMode="auto">
            <a:xfrm flipH="1">
              <a:off x="965" y="1488"/>
              <a:ext cx="374" cy="329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2" name="Freeform 38"/>
            <p:cNvSpPr>
              <a:spLocks/>
            </p:cNvSpPr>
            <p:nvPr/>
          </p:nvSpPr>
          <p:spPr bwMode="auto">
            <a:xfrm>
              <a:off x="3268" y="1846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16389" name="Group 39"/>
          <p:cNvGrpSpPr>
            <a:grpSpLocks/>
          </p:cNvGrpSpPr>
          <p:nvPr/>
        </p:nvGrpSpPr>
        <p:grpSpPr bwMode="auto">
          <a:xfrm>
            <a:off x="5583238" y="1763713"/>
            <a:ext cx="3309937" cy="1844675"/>
            <a:chOff x="3517" y="802"/>
            <a:chExt cx="2085" cy="1162"/>
          </a:xfrm>
        </p:grpSpPr>
        <p:sp>
          <p:nvSpPr>
            <p:cNvPr id="16390" name="Oval 40"/>
            <p:cNvSpPr>
              <a:spLocks noChangeArrowheads="1"/>
            </p:cNvSpPr>
            <p:nvPr/>
          </p:nvSpPr>
          <p:spPr bwMode="auto">
            <a:xfrm>
              <a:off x="3517" y="124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Monotype Corsiva" pitchFamily="66" charset="0"/>
                  <a:sym typeface="Symbol" pitchFamily="18" charset="2"/>
                </a:rPr>
                <a:t>a b e</a:t>
              </a:r>
            </a:p>
          </p:txBody>
        </p:sp>
        <p:sp>
          <p:nvSpPr>
            <p:cNvPr id="16391" name="Oval 41"/>
            <p:cNvSpPr>
              <a:spLocks noChangeArrowheads="1"/>
            </p:cNvSpPr>
            <p:nvPr/>
          </p:nvSpPr>
          <p:spPr bwMode="auto">
            <a:xfrm>
              <a:off x="4732" y="80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Monotype Corsiva" pitchFamily="66" charset="0"/>
                  <a:sym typeface="Symbol" pitchFamily="18" charset="2"/>
                </a:rPr>
                <a:t>c d</a:t>
              </a:r>
            </a:p>
          </p:txBody>
        </p:sp>
        <p:sp>
          <p:nvSpPr>
            <p:cNvPr id="16392" name="Oval 42"/>
            <p:cNvSpPr>
              <a:spLocks noChangeArrowheads="1"/>
            </p:cNvSpPr>
            <p:nvPr/>
          </p:nvSpPr>
          <p:spPr bwMode="auto">
            <a:xfrm>
              <a:off x="4066" y="1670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Monotype Corsiva" pitchFamily="66" charset="0"/>
                  <a:sym typeface="Symbol" pitchFamily="18" charset="2"/>
                </a:rPr>
                <a:t>f g</a:t>
              </a:r>
            </a:p>
          </p:txBody>
        </p:sp>
        <p:sp>
          <p:nvSpPr>
            <p:cNvPr id="16393" name="Oval 43"/>
            <p:cNvSpPr>
              <a:spLocks noChangeArrowheads="1"/>
            </p:cNvSpPr>
            <p:nvPr/>
          </p:nvSpPr>
          <p:spPr bwMode="auto">
            <a:xfrm>
              <a:off x="5060" y="1670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Monotype Corsiva" pitchFamily="66" charset="0"/>
                  <a:sym typeface="Symbol" pitchFamily="18" charset="2"/>
                </a:rPr>
                <a:t>h</a:t>
              </a:r>
            </a:p>
          </p:txBody>
        </p:sp>
        <p:sp>
          <p:nvSpPr>
            <p:cNvPr id="16394" name="Line 44"/>
            <p:cNvSpPr>
              <a:spLocks noChangeShapeType="1"/>
            </p:cNvSpPr>
            <p:nvPr/>
          </p:nvSpPr>
          <p:spPr bwMode="auto">
            <a:xfrm flipV="1">
              <a:off x="4019" y="1040"/>
              <a:ext cx="76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45"/>
            <p:cNvSpPr>
              <a:spLocks noChangeShapeType="1"/>
            </p:cNvSpPr>
            <p:nvPr/>
          </p:nvSpPr>
          <p:spPr bwMode="auto">
            <a:xfrm>
              <a:off x="3933" y="1512"/>
              <a:ext cx="288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46"/>
            <p:cNvSpPr>
              <a:spLocks noChangeShapeType="1"/>
            </p:cNvSpPr>
            <p:nvPr/>
          </p:nvSpPr>
          <p:spPr bwMode="auto">
            <a:xfrm>
              <a:off x="4604" y="1814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47"/>
            <p:cNvSpPr>
              <a:spLocks noChangeShapeType="1"/>
            </p:cNvSpPr>
            <p:nvPr/>
          </p:nvSpPr>
          <p:spPr bwMode="auto">
            <a:xfrm flipH="1">
              <a:off x="4505" y="1098"/>
              <a:ext cx="472" cy="6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48"/>
            <p:cNvSpPr>
              <a:spLocks noChangeShapeType="1"/>
            </p:cNvSpPr>
            <p:nvPr/>
          </p:nvSpPr>
          <p:spPr bwMode="auto">
            <a:xfrm>
              <a:off x="5099" y="1085"/>
              <a:ext cx="261" cy="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5062538" y="3925888"/>
            <a:ext cx="1685925" cy="2171700"/>
          </a:xfrm>
          <a:prstGeom prst="ellipse">
            <a:avLst/>
          </a:prstGeom>
          <a:solidFill>
            <a:srgbClr val="336699">
              <a:alpha val="21960"/>
            </a:srgbClr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7245350" y="3956050"/>
            <a:ext cx="1720850" cy="2320925"/>
          </a:xfrm>
          <a:prstGeom prst="ellipse">
            <a:avLst/>
          </a:prstGeom>
          <a:solidFill>
            <a:srgbClr val="336699">
              <a:alpha val="21960"/>
            </a:srgbClr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Lemma 1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838" y="1508125"/>
            <a:ext cx="8229600" cy="213995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/>
              <a:t>	Let C and C’ be distinct SCCs in G</a:t>
            </a:r>
          </a:p>
          <a:p>
            <a:pPr>
              <a:buFontTx/>
              <a:buNone/>
            </a:pPr>
            <a:r>
              <a:rPr lang="en-US" sz="2800" smtClean="0"/>
              <a:t>	Let </a:t>
            </a:r>
            <a:r>
              <a:rPr lang="en-US" sz="2800" smtClean="0">
                <a:latin typeface="Comic Sans MS" pitchFamily="66" charset="0"/>
              </a:rPr>
              <a:t>u, v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C, and </a:t>
            </a:r>
            <a:r>
              <a:rPr lang="en-US" sz="2800" smtClean="0">
                <a:latin typeface="Comic Sans MS" pitchFamily="66" charset="0"/>
              </a:rPr>
              <a:t>u’, v’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C </a:t>
            </a:r>
            <a:r>
              <a:rPr lang="en-US" sz="2800" smtClean="0">
                <a:latin typeface="Comic Sans MS" pitchFamily="66" charset="0"/>
              </a:rPr>
              <a:t>’</a:t>
            </a:r>
            <a:endParaRPr lang="en-US" sz="2800" smtClean="0"/>
          </a:p>
          <a:p>
            <a:pPr>
              <a:buFontTx/>
              <a:buNone/>
            </a:pPr>
            <a:r>
              <a:rPr lang="en-US" sz="2800" smtClean="0"/>
              <a:t>	Suppose there is a path </a:t>
            </a:r>
            <a:r>
              <a:rPr lang="en-US" sz="2800" smtClean="0">
                <a:latin typeface="Comic Sans MS" pitchFamily="66" charset="0"/>
              </a:rPr>
              <a:t>u </a:t>
            </a:r>
            <a:r>
              <a:rPr lang="en-US" sz="2800" smtClean="0">
                <a:latin typeface="Comic Sans MS" pitchFamily="66" charset="0"/>
                <a:sym typeface="Wingdings 3" pitchFamily="18" charset="2"/>
              </a:rPr>
              <a:t></a:t>
            </a:r>
            <a:r>
              <a:rPr lang="en-US" sz="2800" smtClean="0">
                <a:latin typeface="Comic Sans MS" pitchFamily="66" charset="0"/>
              </a:rPr>
              <a:t> u’</a:t>
            </a:r>
            <a:r>
              <a:rPr lang="en-US" sz="2800" smtClean="0"/>
              <a:t> in G</a:t>
            </a:r>
          </a:p>
          <a:p>
            <a:pPr>
              <a:buFontTx/>
              <a:buNone/>
            </a:pPr>
            <a:r>
              <a:rPr lang="en-US" sz="2800" smtClean="0"/>
              <a:t>Then there cannot also be a path </a:t>
            </a:r>
            <a:r>
              <a:rPr lang="en-US" sz="2800" smtClean="0">
                <a:latin typeface="Comic Sans MS" pitchFamily="66" charset="0"/>
              </a:rPr>
              <a:t>v’ </a:t>
            </a:r>
            <a:r>
              <a:rPr lang="en-US" sz="2800" smtClean="0">
                <a:latin typeface="Comic Sans MS" pitchFamily="66" charset="0"/>
                <a:sym typeface="Wingdings 3" pitchFamily="18" charset="2"/>
              </a:rPr>
              <a:t></a:t>
            </a:r>
            <a:r>
              <a:rPr lang="en-US" sz="2800" smtClean="0">
                <a:latin typeface="Comic Sans MS" pitchFamily="66" charset="0"/>
              </a:rPr>
              <a:t> v</a:t>
            </a:r>
            <a:r>
              <a:rPr lang="en-US" sz="2800" smtClean="0"/>
              <a:t> in G.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5295900" y="4259263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u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8129588" y="4179888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5294313" y="5226050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7842250" y="5753100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5959475" y="4784725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v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7477125" y="4483100"/>
            <a:ext cx="450850" cy="4079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u’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5911850" y="5449888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8404225" y="5214938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7673975" y="5126038"/>
            <a:ext cx="450850" cy="4079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v’</a:t>
            </a:r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5737225" y="4370388"/>
            <a:ext cx="1751013" cy="301625"/>
          </a:xfrm>
          <a:custGeom>
            <a:avLst/>
            <a:gdLst>
              <a:gd name="T0" fmla="*/ 0 w 1103"/>
              <a:gd name="T1" fmla="*/ 83165948 h 190"/>
              <a:gd name="T2" fmla="*/ 194052844 w 1103"/>
              <a:gd name="T3" fmla="*/ 25201561 h 190"/>
              <a:gd name="T4" fmla="*/ 443547629 w 1103"/>
              <a:gd name="T5" fmla="*/ 47883760 h 190"/>
              <a:gd name="T6" fmla="*/ 725805084 w 1103"/>
              <a:gd name="T7" fmla="*/ 115927200 h 190"/>
              <a:gd name="T8" fmla="*/ 829132268 w 1103"/>
              <a:gd name="T9" fmla="*/ 128527183 h 190"/>
              <a:gd name="T10" fmla="*/ 1055946493 w 1103"/>
              <a:gd name="T11" fmla="*/ 83165948 h 190"/>
              <a:gd name="T12" fmla="*/ 1214715518 w 1103"/>
              <a:gd name="T13" fmla="*/ 37801550 h 190"/>
              <a:gd name="T14" fmla="*/ 1474292365 w 1103"/>
              <a:gd name="T15" fmla="*/ 83165948 h 190"/>
              <a:gd name="T16" fmla="*/ 1691026166 w 1103"/>
              <a:gd name="T17" fmla="*/ 219254416 h 190"/>
              <a:gd name="T18" fmla="*/ 1917840192 w 1103"/>
              <a:gd name="T19" fmla="*/ 332660617 h 190"/>
              <a:gd name="T20" fmla="*/ 2147483647 w 1103"/>
              <a:gd name="T21" fmla="*/ 297378441 h 190"/>
              <a:gd name="T22" fmla="*/ 2147483647 w 1103"/>
              <a:gd name="T23" fmla="*/ 309978425 h 190"/>
              <a:gd name="T24" fmla="*/ 2147483647 w 1103"/>
              <a:gd name="T25" fmla="*/ 388104037 h 190"/>
              <a:gd name="T26" fmla="*/ 2147483647 w 1103"/>
              <a:gd name="T27" fmla="*/ 478829732 h 1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03"/>
              <a:gd name="T43" fmla="*/ 0 h 190"/>
              <a:gd name="T44" fmla="*/ 1103 w 1103"/>
              <a:gd name="T45" fmla="*/ 190 h 1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03" h="190">
                <a:moveTo>
                  <a:pt x="0" y="33"/>
                </a:moveTo>
                <a:cubicBezTo>
                  <a:pt x="28" y="23"/>
                  <a:pt x="47" y="14"/>
                  <a:pt x="77" y="10"/>
                </a:cubicBezTo>
                <a:cubicBezTo>
                  <a:pt x="111" y="0"/>
                  <a:pt x="143" y="13"/>
                  <a:pt x="176" y="19"/>
                </a:cubicBezTo>
                <a:cubicBezTo>
                  <a:pt x="219" y="36"/>
                  <a:pt x="235" y="39"/>
                  <a:pt x="288" y="46"/>
                </a:cubicBezTo>
                <a:cubicBezTo>
                  <a:pt x="302" y="48"/>
                  <a:pt x="329" y="51"/>
                  <a:pt x="329" y="51"/>
                </a:cubicBezTo>
                <a:cubicBezTo>
                  <a:pt x="361" y="47"/>
                  <a:pt x="388" y="38"/>
                  <a:pt x="419" y="33"/>
                </a:cubicBezTo>
                <a:cubicBezTo>
                  <a:pt x="440" y="25"/>
                  <a:pt x="460" y="19"/>
                  <a:pt x="482" y="15"/>
                </a:cubicBezTo>
                <a:cubicBezTo>
                  <a:pt x="513" y="18"/>
                  <a:pt x="556" y="16"/>
                  <a:pt x="585" y="33"/>
                </a:cubicBezTo>
                <a:cubicBezTo>
                  <a:pt x="615" y="50"/>
                  <a:pt x="638" y="78"/>
                  <a:pt x="671" y="87"/>
                </a:cubicBezTo>
                <a:cubicBezTo>
                  <a:pt x="691" y="116"/>
                  <a:pt x="729" y="121"/>
                  <a:pt x="761" y="132"/>
                </a:cubicBezTo>
                <a:cubicBezTo>
                  <a:pt x="794" y="127"/>
                  <a:pt x="827" y="124"/>
                  <a:pt x="860" y="118"/>
                </a:cubicBezTo>
                <a:cubicBezTo>
                  <a:pt x="884" y="120"/>
                  <a:pt x="908" y="120"/>
                  <a:pt x="932" y="123"/>
                </a:cubicBezTo>
                <a:cubicBezTo>
                  <a:pt x="954" y="125"/>
                  <a:pt x="976" y="147"/>
                  <a:pt x="999" y="154"/>
                </a:cubicBezTo>
                <a:cubicBezTo>
                  <a:pt x="1025" y="171"/>
                  <a:pt x="1071" y="190"/>
                  <a:pt x="1103" y="19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5680075" y="4579938"/>
            <a:ext cx="322263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6145213" y="5186363"/>
            <a:ext cx="49212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5422900" y="4651375"/>
            <a:ext cx="28575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5730875" y="5472113"/>
            <a:ext cx="214313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 flipV="1">
            <a:off x="5580063" y="4657725"/>
            <a:ext cx="450850" cy="814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V="1">
            <a:off x="7916863" y="4508500"/>
            <a:ext cx="277812" cy="106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8451850" y="4551363"/>
            <a:ext cx="17145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H="1" flipV="1">
            <a:off x="8080375" y="5422900"/>
            <a:ext cx="328613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 flipH="1">
            <a:off x="8166100" y="5565775"/>
            <a:ext cx="314325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H="1" flipV="1">
            <a:off x="7931150" y="5529263"/>
            <a:ext cx="5715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H="1" flipV="1">
            <a:off x="7723188" y="4872038"/>
            <a:ext cx="4286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2187" name="Rectangle 27"/>
          <p:cNvSpPr>
            <a:spLocks noChangeArrowheads="1"/>
          </p:cNvSpPr>
          <p:nvPr/>
        </p:nvSpPr>
        <p:spPr bwMode="auto">
          <a:xfrm>
            <a:off x="266700" y="3667125"/>
            <a:ext cx="4694238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Proof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Suppose there is a path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v’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  <a:sym typeface="Wingdings 3" pitchFamily="18" charset="2"/>
              </a:rPr>
              <a:t>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v</a:t>
            </a:r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There exists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u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  <a:sym typeface="Wingdings 3" pitchFamily="18" charset="2"/>
              </a:rPr>
              <a:t>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u’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  <a:sym typeface="Wingdings 3" pitchFamily="18" charset="2"/>
              </a:rPr>
              <a:t>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v’</a:t>
            </a:r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There exists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v’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  <a:sym typeface="Wingdings 3" pitchFamily="18" charset="2"/>
              </a:rPr>
              <a:t>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v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  <a:sym typeface="Wingdings 3" pitchFamily="18" charset="2"/>
              </a:rPr>
              <a:t>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u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u</a:t>
            </a:r>
            <a:r>
              <a:rPr lang="en-US">
                <a:solidFill>
                  <a:schemeClr val="accent2"/>
                </a:solidFill>
              </a:rPr>
              <a:t> and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v’</a:t>
            </a:r>
            <a:r>
              <a:rPr lang="en-US">
                <a:solidFill>
                  <a:schemeClr val="accent2"/>
                </a:solidFill>
              </a:rPr>
              <a:t> are reachable from each other, so they are not in separate SCC’s: contradiction!</a:t>
            </a:r>
          </a:p>
        </p:txBody>
      </p:sp>
      <p:sp>
        <p:nvSpPr>
          <p:cNvPr id="732188" name="Freeform 28"/>
          <p:cNvSpPr>
            <a:spLocks/>
          </p:cNvSpPr>
          <p:nvPr/>
        </p:nvSpPr>
        <p:spPr bwMode="auto">
          <a:xfrm>
            <a:off x="6386513" y="5094288"/>
            <a:ext cx="1308100" cy="371475"/>
          </a:xfrm>
          <a:custGeom>
            <a:avLst/>
            <a:gdLst>
              <a:gd name="T0" fmla="*/ 2076608928 w 824"/>
              <a:gd name="T1" fmla="*/ 476310399 h 234"/>
              <a:gd name="T2" fmla="*/ 1985883330 w 824"/>
              <a:gd name="T3" fmla="*/ 420866976 h 234"/>
              <a:gd name="T4" fmla="*/ 1895157732 w 824"/>
              <a:gd name="T5" fmla="*/ 443547583 h 234"/>
              <a:gd name="T6" fmla="*/ 1837194949 w 824"/>
              <a:gd name="T7" fmla="*/ 488910383 h 234"/>
              <a:gd name="T8" fmla="*/ 1565017758 w 824"/>
              <a:gd name="T9" fmla="*/ 589716607 h 234"/>
              <a:gd name="T10" fmla="*/ 1350803747 w 824"/>
              <a:gd name="T11" fmla="*/ 579635985 h 234"/>
              <a:gd name="T12" fmla="*/ 1202113778 w 824"/>
              <a:gd name="T13" fmla="*/ 511592577 h 234"/>
              <a:gd name="T14" fmla="*/ 975301370 w 824"/>
              <a:gd name="T15" fmla="*/ 340221898 h 234"/>
              <a:gd name="T16" fmla="*/ 829132153 w 824"/>
              <a:gd name="T17" fmla="*/ 294859097 h 234"/>
              <a:gd name="T18" fmla="*/ 453628189 w 824"/>
              <a:gd name="T19" fmla="*/ 362902505 h 234"/>
              <a:gd name="T20" fmla="*/ 307459071 w 824"/>
              <a:gd name="T21" fmla="*/ 375504076 h 234"/>
              <a:gd name="T22" fmla="*/ 226814095 w 824"/>
              <a:gd name="T23" fmla="*/ 352821882 h 234"/>
              <a:gd name="T24" fmla="*/ 113407841 w 824"/>
              <a:gd name="T25" fmla="*/ 226814103 h 234"/>
              <a:gd name="T26" fmla="*/ 90725623 w 824"/>
              <a:gd name="T27" fmla="*/ 194052824 h 234"/>
              <a:gd name="T28" fmla="*/ 45362811 w 824"/>
              <a:gd name="T29" fmla="*/ 90725626 h 234"/>
              <a:gd name="T30" fmla="*/ 0 w 824"/>
              <a:gd name="T31" fmla="*/ 0 h 2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24"/>
              <a:gd name="T49" fmla="*/ 0 h 234"/>
              <a:gd name="T50" fmla="*/ 824 w 824"/>
              <a:gd name="T51" fmla="*/ 234 h 23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24" h="234">
                <a:moveTo>
                  <a:pt x="824" y="189"/>
                </a:moveTo>
                <a:cubicBezTo>
                  <a:pt x="813" y="173"/>
                  <a:pt x="806" y="172"/>
                  <a:pt x="788" y="167"/>
                </a:cubicBezTo>
                <a:cubicBezTo>
                  <a:pt x="785" y="168"/>
                  <a:pt x="755" y="174"/>
                  <a:pt x="752" y="176"/>
                </a:cubicBezTo>
                <a:cubicBezTo>
                  <a:pt x="710" y="204"/>
                  <a:pt x="776" y="177"/>
                  <a:pt x="729" y="194"/>
                </a:cubicBezTo>
                <a:cubicBezTo>
                  <a:pt x="704" y="219"/>
                  <a:pt x="656" y="229"/>
                  <a:pt x="621" y="234"/>
                </a:cubicBezTo>
                <a:cubicBezTo>
                  <a:pt x="593" y="233"/>
                  <a:pt x="564" y="233"/>
                  <a:pt x="536" y="230"/>
                </a:cubicBezTo>
                <a:cubicBezTo>
                  <a:pt x="515" y="228"/>
                  <a:pt x="499" y="208"/>
                  <a:pt x="477" y="203"/>
                </a:cubicBezTo>
                <a:cubicBezTo>
                  <a:pt x="459" y="183"/>
                  <a:pt x="412" y="141"/>
                  <a:pt x="387" y="135"/>
                </a:cubicBezTo>
                <a:cubicBezTo>
                  <a:pt x="367" y="131"/>
                  <a:pt x="348" y="124"/>
                  <a:pt x="329" y="117"/>
                </a:cubicBezTo>
                <a:cubicBezTo>
                  <a:pt x="273" y="121"/>
                  <a:pt x="232" y="129"/>
                  <a:pt x="180" y="144"/>
                </a:cubicBezTo>
                <a:cubicBezTo>
                  <a:pt x="156" y="160"/>
                  <a:pt x="168" y="157"/>
                  <a:pt x="122" y="149"/>
                </a:cubicBezTo>
                <a:cubicBezTo>
                  <a:pt x="111" y="147"/>
                  <a:pt x="90" y="140"/>
                  <a:pt x="90" y="140"/>
                </a:cubicBezTo>
                <a:cubicBezTo>
                  <a:pt x="72" y="121"/>
                  <a:pt x="61" y="113"/>
                  <a:pt x="45" y="90"/>
                </a:cubicBezTo>
                <a:cubicBezTo>
                  <a:pt x="42" y="86"/>
                  <a:pt x="36" y="77"/>
                  <a:pt x="36" y="77"/>
                </a:cubicBezTo>
                <a:cubicBezTo>
                  <a:pt x="31" y="61"/>
                  <a:pt x="27" y="50"/>
                  <a:pt x="18" y="36"/>
                </a:cubicBezTo>
                <a:cubicBezTo>
                  <a:pt x="14" y="22"/>
                  <a:pt x="7" y="1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6088063" y="37195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7618413" y="3706813"/>
            <a:ext cx="40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i="0"/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Notations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428750"/>
            <a:ext cx="8229600" cy="1876425"/>
          </a:xfrm>
        </p:spPr>
        <p:txBody>
          <a:bodyPr/>
          <a:lstStyle/>
          <a:p>
            <a:r>
              <a:rPr lang="en-US" sz="2800" smtClean="0"/>
              <a:t>Extend notation for </a:t>
            </a:r>
            <a:r>
              <a:rPr lang="en-US" sz="2800" smtClean="0">
                <a:latin typeface="Comic Sans MS" pitchFamily="66" charset="0"/>
              </a:rPr>
              <a:t>d</a:t>
            </a:r>
            <a:r>
              <a:rPr lang="en-US" sz="2800" smtClean="0"/>
              <a:t> (starting time) and </a:t>
            </a:r>
            <a:r>
              <a:rPr lang="en-US" sz="2800" smtClean="0">
                <a:latin typeface="Comic Sans MS" pitchFamily="66" charset="0"/>
              </a:rPr>
              <a:t>f</a:t>
            </a:r>
            <a:r>
              <a:rPr lang="en-US" sz="2800" smtClean="0"/>
              <a:t> (finishing time) to sets of vertices U </a:t>
            </a:r>
            <a:r>
              <a:rPr lang="en-US" sz="2800" smtClean="0">
                <a:sym typeface="Symbol" pitchFamily="18" charset="2"/>
              </a:rPr>
              <a:t> </a:t>
            </a:r>
            <a:r>
              <a:rPr lang="en-US" sz="2800" smtClean="0"/>
              <a:t>V:</a:t>
            </a:r>
          </a:p>
          <a:p>
            <a:pPr lvl="1"/>
            <a:r>
              <a:rPr lang="en-US" sz="2400" smtClean="0">
                <a:solidFill>
                  <a:srgbClr val="00B050"/>
                </a:solidFill>
              </a:rPr>
              <a:t>d(U) = min</a:t>
            </a:r>
            <a:r>
              <a:rPr lang="en-US" sz="2400" baseline="-25000" smtClean="0">
                <a:solidFill>
                  <a:srgbClr val="00B050"/>
                </a:solidFill>
              </a:rPr>
              <a:t>u</a:t>
            </a:r>
            <a:r>
              <a:rPr lang="en-US" sz="2400" baseline="-25000" smtClean="0">
                <a:solidFill>
                  <a:srgbClr val="00B050"/>
                </a:solidFill>
                <a:sym typeface="Symbol" pitchFamily="18" charset="2"/>
              </a:rPr>
              <a:t></a:t>
            </a:r>
            <a:r>
              <a:rPr lang="en-US" sz="2400" baseline="-25000" smtClean="0">
                <a:solidFill>
                  <a:srgbClr val="00B050"/>
                </a:solidFill>
              </a:rPr>
              <a:t>U</a:t>
            </a:r>
            <a:r>
              <a:rPr lang="en-US" sz="2400" smtClean="0">
                <a:solidFill>
                  <a:srgbClr val="00B050"/>
                </a:solidFill>
              </a:rPr>
              <a:t> { </a:t>
            </a:r>
            <a:r>
              <a:rPr lang="en-US" sz="2400" smtClean="0">
                <a:solidFill>
                  <a:srgbClr val="00B050"/>
                </a:solidFill>
                <a:latin typeface="Comic Sans MS" pitchFamily="66" charset="0"/>
              </a:rPr>
              <a:t>d[u]</a:t>
            </a:r>
            <a:r>
              <a:rPr lang="en-US" sz="2400" smtClean="0">
                <a:solidFill>
                  <a:srgbClr val="00B050"/>
                </a:solidFill>
              </a:rPr>
              <a:t> } </a:t>
            </a:r>
            <a:r>
              <a:rPr lang="en-US" sz="2400" smtClean="0"/>
              <a:t>(earliest discovery time)</a:t>
            </a:r>
          </a:p>
          <a:p>
            <a:pPr lvl="1"/>
            <a:r>
              <a:rPr lang="en-US" sz="2400" smtClean="0">
                <a:solidFill>
                  <a:schemeClr val="accent1"/>
                </a:solidFill>
              </a:rPr>
              <a:t>f(U) = max</a:t>
            </a:r>
            <a:r>
              <a:rPr lang="en-US" sz="2400" baseline="-25000" smtClean="0">
                <a:solidFill>
                  <a:schemeClr val="accent1"/>
                </a:solidFill>
              </a:rPr>
              <a:t>u</a:t>
            </a:r>
            <a:r>
              <a:rPr lang="en-US" sz="2400" baseline="-25000" smtClean="0">
                <a:solidFill>
                  <a:schemeClr val="accent1"/>
                </a:solidFill>
                <a:sym typeface="Symbol" pitchFamily="18" charset="2"/>
              </a:rPr>
              <a:t></a:t>
            </a:r>
            <a:r>
              <a:rPr lang="en-US" sz="2400" baseline="-25000" smtClean="0">
                <a:solidFill>
                  <a:schemeClr val="accent1"/>
                </a:solidFill>
              </a:rPr>
              <a:t>U</a:t>
            </a:r>
            <a:r>
              <a:rPr lang="en-US" sz="2400" smtClean="0">
                <a:solidFill>
                  <a:schemeClr val="accent1"/>
                </a:solidFill>
              </a:rPr>
              <a:t> { </a:t>
            </a:r>
            <a:r>
              <a:rPr lang="en-US" sz="2400" smtClean="0">
                <a:solidFill>
                  <a:schemeClr val="accent1"/>
                </a:solidFill>
                <a:latin typeface="Comic Sans MS" pitchFamily="66" charset="0"/>
              </a:rPr>
              <a:t>f[u]</a:t>
            </a:r>
            <a:r>
              <a:rPr lang="en-US" sz="2400" smtClean="0">
                <a:solidFill>
                  <a:schemeClr val="accent1"/>
                </a:solidFill>
              </a:rPr>
              <a:t> } </a:t>
            </a:r>
            <a:r>
              <a:rPr lang="en-US" sz="2400" smtClean="0"/>
              <a:t>(latest finishing time)</a:t>
            </a:r>
          </a:p>
        </p:txBody>
      </p:sp>
      <p:sp>
        <p:nvSpPr>
          <p:cNvPr id="18436" name="Freeform 4"/>
          <p:cNvSpPr>
            <a:spLocks/>
          </p:cNvSpPr>
          <p:nvPr/>
        </p:nvSpPr>
        <p:spPr bwMode="auto">
          <a:xfrm>
            <a:off x="2030413" y="3657600"/>
            <a:ext cx="2311400" cy="1736725"/>
          </a:xfrm>
          <a:custGeom>
            <a:avLst/>
            <a:gdLst>
              <a:gd name="T0" fmla="*/ 257055951 w 1456"/>
              <a:gd name="T1" fmla="*/ 35282184 h 1094"/>
              <a:gd name="T2" fmla="*/ 1040823785 w 1456"/>
              <a:gd name="T3" fmla="*/ 0 h 1094"/>
              <a:gd name="T4" fmla="*/ 2147483647 w 1456"/>
              <a:gd name="T5" fmla="*/ 45362805 h 1094"/>
              <a:gd name="T6" fmla="*/ 2147483647 w 1456"/>
              <a:gd name="T7" fmla="*/ 113406236 h 1094"/>
              <a:gd name="T8" fmla="*/ 2147483647 w 1456"/>
              <a:gd name="T9" fmla="*/ 194051200 h 1094"/>
              <a:gd name="T10" fmla="*/ 2147483647 w 1456"/>
              <a:gd name="T11" fmla="*/ 262096232 h 1094"/>
              <a:gd name="T12" fmla="*/ 2147483647 w 1456"/>
              <a:gd name="T13" fmla="*/ 602316480 h 1094"/>
              <a:gd name="T14" fmla="*/ 2147483647 w 1456"/>
              <a:gd name="T15" fmla="*/ 670361462 h 1094"/>
              <a:gd name="T16" fmla="*/ 2147483647 w 1456"/>
              <a:gd name="T17" fmla="*/ 1270158580 h 1094"/>
              <a:gd name="T18" fmla="*/ 2147483647 w 1456"/>
              <a:gd name="T19" fmla="*/ 1282758562 h 1094"/>
              <a:gd name="T20" fmla="*/ 2147483647 w 1456"/>
              <a:gd name="T21" fmla="*/ 1292840770 h 1094"/>
              <a:gd name="T22" fmla="*/ 2147483647 w 1456"/>
              <a:gd name="T23" fmla="*/ 1328122942 h 1094"/>
              <a:gd name="T24" fmla="*/ 2147483647 w 1456"/>
              <a:gd name="T25" fmla="*/ 1383564767 h 1094"/>
              <a:gd name="T26" fmla="*/ 2147483647 w 1456"/>
              <a:gd name="T27" fmla="*/ 1428927559 h 1094"/>
              <a:gd name="T28" fmla="*/ 2048886344 w 1456"/>
              <a:gd name="T29" fmla="*/ 1474290351 h 1094"/>
              <a:gd name="T30" fmla="*/ 1948080128 w 1456"/>
              <a:gd name="T31" fmla="*/ 1532254713 h 1094"/>
              <a:gd name="T32" fmla="*/ 1834673928 w 1456"/>
              <a:gd name="T33" fmla="*/ 1645660900 h 1094"/>
              <a:gd name="T34" fmla="*/ 1776711148 w 1456"/>
              <a:gd name="T35" fmla="*/ 1736386881 h 1094"/>
              <a:gd name="T36" fmla="*/ 1731348351 w 1456"/>
              <a:gd name="T37" fmla="*/ 2144652012 h 1094"/>
              <a:gd name="T38" fmla="*/ 1675904932 w 1456"/>
              <a:gd name="T39" fmla="*/ 2147483647 h 1094"/>
              <a:gd name="T40" fmla="*/ 1630541738 w 1456"/>
              <a:gd name="T41" fmla="*/ 2147483647 h 1094"/>
              <a:gd name="T42" fmla="*/ 1617940167 w 1456"/>
              <a:gd name="T43" fmla="*/ 2147483647 h 1094"/>
              <a:gd name="T44" fmla="*/ 1585178940 w 1456"/>
              <a:gd name="T45" fmla="*/ 2147483647 h 1094"/>
              <a:gd name="T46" fmla="*/ 1413808373 w 1456"/>
              <a:gd name="T47" fmla="*/ 2147483647 h 1094"/>
              <a:gd name="T48" fmla="*/ 1345763383 w 1456"/>
              <a:gd name="T49" fmla="*/ 2147483647 h 1094"/>
              <a:gd name="T50" fmla="*/ 1096267204 w 1456"/>
              <a:gd name="T51" fmla="*/ 2147483647 h 1094"/>
              <a:gd name="T52" fmla="*/ 791328996 w 1456"/>
              <a:gd name="T53" fmla="*/ 2147483647 h 1094"/>
              <a:gd name="T54" fmla="*/ 677922796 w 1456"/>
              <a:gd name="T55" fmla="*/ 2147483647 h 1094"/>
              <a:gd name="T56" fmla="*/ 325100940 w 1456"/>
              <a:gd name="T57" fmla="*/ 2147483647 h 1094"/>
              <a:gd name="T58" fmla="*/ 211693153 w 1456"/>
              <a:gd name="T59" fmla="*/ 2147483647 h 1094"/>
              <a:gd name="T60" fmla="*/ 88206258 w 1456"/>
              <a:gd name="T61" fmla="*/ 2147483647 h 1094"/>
              <a:gd name="T62" fmla="*/ 52924082 w 1456"/>
              <a:gd name="T63" fmla="*/ 2147483647 h 1094"/>
              <a:gd name="T64" fmla="*/ 30241877 w 1456"/>
              <a:gd name="T65" fmla="*/ 2147483647 h 1094"/>
              <a:gd name="T66" fmla="*/ 20161249 w 1456"/>
              <a:gd name="T67" fmla="*/ 1214715167 h 1094"/>
              <a:gd name="T68" fmla="*/ 30241877 w 1456"/>
              <a:gd name="T69" fmla="*/ 612397100 h 1094"/>
              <a:gd name="T70" fmla="*/ 120967509 w 1456"/>
              <a:gd name="T71" fmla="*/ 113406236 h 1094"/>
              <a:gd name="T72" fmla="*/ 257055951 w 1456"/>
              <a:gd name="T73" fmla="*/ 35282184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613400" y="4611688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4408488" y="3668713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3255963" y="4559300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201863" y="39131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527300" y="3590925"/>
            <a:ext cx="27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a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694113" y="3590925"/>
            <a:ext cx="27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b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860925" y="3590925"/>
            <a:ext cx="261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c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011863" y="3590925"/>
            <a:ext cx="284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d</a:t>
            </a:r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3389313" y="39131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5764213" y="39131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4576763" y="39131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2203450" y="478790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3390900" y="478790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5765800" y="478790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4578350" y="478790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2514600" y="5322888"/>
            <a:ext cx="261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e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681413" y="5322888"/>
            <a:ext cx="257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f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848225" y="5322888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g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999163" y="5322888"/>
            <a:ext cx="284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h</a:t>
            </a: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3057525" y="414655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4260850" y="414655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3076575" y="5021263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5437188" y="5021263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 flipV="1">
            <a:off x="2600325" y="4386263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 flipV="1">
            <a:off x="3795713" y="43815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 flipV="1">
            <a:off x="5019675" y="4391025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 flipV="1">
            <a:off x="6194425" y="4386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Freeform 32"/>
          <p:cNvSpPr>
            <a:spLocks/>
          </p:cNvSpPr>
          <p:nvPr/>
        </p:nvSpPr>
        <p:spPr bwMode="auto">
          <a:xfrm>
            <a:off x="4135438" y="4752975"/>
            <a:ext cx="585787" cy="104775"/>
          </a:xfrm>
          <a:custGeom>
            <a:avLst/>
            <a:gdLst>
              <a:gd name="T0" fmla="*/ 0 w 369"/>
              <a:gd name="T1" fmla="*/ 166330285 h 66"/>
              <a:gd name="T2" fmla="*/ 340219996 w 369"/>
              <a:gd name="T3" fmla="*/ 20161247 h 66"/>
              <a:gd name="T4" fmla="*/ 647678794 w 369"/>
              <a:gd name="T5" fmla="*/ 42841855 h 66"/>
              <a:gd name="T6" fmla="*/ 929936158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8465" name="Freeform 33"/>
          <p:cNvSpPr>
            <a:spLocks/>
          </p:cNvSpPr>
          <p:nvPr/>
        </p:nvSpPr>
        <p:spPr bwMode="auto">
          <a:xfrm>
            <a:off x="5302250" y="3870325"/>
            <a:ext cx="585788" cy="104775"/>
          </a:xfrm>
          <a:custGeom>
            <a:avLst/>
            <a:gdLst>
              <a:gd name="T0" fmla="*/ 0 w 369"/>
              <a:gd name="T1" fmla="*/ 166330285 h 66"/>
              <a:gd name="T2" fmla="*/ 340222165 w 369"/>
              <a:gd name="T3" fmla="*/ 20161247 h 66"/>
              <a:gd name="T4" fmla="*/ 647681487 w 369"/>
              <a:gd name="T5" fmla="*/ 42841855 h 66"/>
              <a:gd name="T6" fmla="*/ 929939333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8466" name="Freeform 34"/>
          <p:cNvSpPr>
            <a:spLocks/>
          </p:cNvSpPr>
          <p:nvPr/>
        </p:nvSpPr>
        <p:spPr bwMode="auto">
          <a:xfrm flipV="1">
            <a:off x="5319713" y="4329113"/>
            <a:ext cx="585787" cy="104775"/>
          </a:xfrm>
          <a:custGeom>
            <a:avLst/>
            <a:gdLst>
              <a:gd name="T0" fmla="*/ 0 w 369"/>
              <a:gd name="T1" fmla="*/ 166330285 h 66"/>
              <a:gd name="T2" fmla="*/ 340219996 w 369"/>
              <a:gd name="T3" fmla="*/ 20161247 h 66"/>
              <a:gd name="T4" fmla="*/ 647678794 w 369"/>
              <a:gd name="T5" fmla="*/ 42841855 h 66"/>
              <a:gd name="T6" fmla="*/ 929936158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8467" name="Freeform 35"/>
          <p:cNvSpPr>
            <a:spLocks/>
          </p:cNvSpPr>
          <p:nvPr/>
        </p:nvSpPr>
        <p:spPr bwMode="auto">
          <a:xfrm flipV="1">
            <a:off x="4108450" y="5181600"/>
            <a:ext cx="585788" cy="104775"/>
          </a:xfrm>
          <a:custGeom>
            <a:avLst/>
            <a:gdLst>
              <a:gd name="T0" fmla="*/ 0 w 369"/>
              <a:gd name="T1" fmla="*/ 166330285 h 66"/>
              <a:gd name="T2" fmla="*/ 340222165 w 369"/>
              <a:gd name="T3" fmla="*/ 20161247 h 66"/>
              <a:gd name="T4" fmla="*/ 647681487 w 369"/>
              <a:gd name="T5" fmla="*/ 42841855 h 66"/>
              <a:gd name="T6" fmla="*/ 929939333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4684713" y="39624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1/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4773613" y="48371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2/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3540125" y="48371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3/</a:t>
            </a: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3757613" y="483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6134100" y="483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5926138" y="48371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5/</a:t>
            </a: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5005388" y="483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8475" name="Text Box 43"/>
          <p:cNvSpPr txBox="1">
            <a:spLocks noChangeArrowheads="1"/>
          </p:cNvSpPr>
          <p:nvPr/>
        </p:nvSpPr>
        <p:spPr bwMode="auto">
          <a:xfrm>
            <a:off x="5927725" y="39624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8/</a:t>
            </a:r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3451225" y="39624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11/</a:t>
            </a:r>
          </a:p>
        </p:txBody>
      </p:sp>
      <p:sp>
        <p:nvSpPr>
          <p:cNvPr id="18477" name="Text Box 45"/>
          <p:cNvSpPr txBox="1">
            <a:spLocks noChangeArrowheads="1"/>
          </p:cNvSpPr>
          <p:nvPr/>
        </p:nvSpPr>
        <p:spPr bwMode="auto">
          <a:xfrm>
            <a:off x="2224088" y="48387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12/</a:t>
            </a:r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 flipH="1">
            <a:off x="2935288" y="4329113"/>
            <a:ext cx="593725" cy="522287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2239963" y="39624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13/</a:t>
            </a:r>
          </a:p>
        </p:txBody>
      </p: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6159500" y="3962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</a:t>
            </a:r>
          </a:p>
        </p:txBody>
      </p:sp>
      <p:sp>
        <p:nvSpPr>
          <p:cNvPr id="18481" name="Text Box 49"/>
          <p:cNvSpPr txBox="1">
            <a:spLocks noChangeArrowheads="1"/>
          </p:cNvSpPr>
          <p:nvPr/>
        </p:nvSpPr>
        <p:spPr bwMode="auto">
          <a:xfrm>
            <a:off x="4899025" y="3962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2560638" y="3962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14</a:t>
            </a:r>
          </a:p>
        </p:txBody>
      </p:sp>
      <p:sp>
        <p:nvSpPr>
          <p:cNvPr id="18483" name="Text Box 51"/>
          <p:cNvSpPr txBox="1">
            <a:spLocks noChangeArrowheads="1"/>
          </p:cNvSpPr>
          <p:nvPr/>
        </p:nvSpPr>
        <p:spPr bwMode="auto">
          <a:xfrm>
            <a:off x="2524125" y="48387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15</a:t>
            </a:r>
          </a:p>
        </p:txBody>
      </p:sp>
      <p:sp>
        <p:nvSpPr>
          <p:cNvPr id="18484" name="Text Box 52"/>
          <p:cNvSpPr txBox="1">
            <a:spLocks noChangeArrowheads="1"/>
          </p:cNvSpPr>
          <p:nvPr/>
        </p:nvSpPr>
        <p:spPr bwMode="auto">
          <a:xfrm>
            <a:off x="3792538" y="3962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16</a:t>
            </a:r>
          </a:p>
        </p:txBody>
      </p:sp>
      <p:sp>
        <p:nvSpPr>
          <p:cNvPr id="18485" name="Freeform 53"/>
          <p:cNvSpPr>
            <a:spLocks/>
          </p:cNvSpPr>
          <p:nvPr/>
        </p:nvSpPr>
        <p:spPr bwMode="auto">
          <a:xfrm>
            <a:off x="6559550" y="4873625"/>
            <a:ext cx="430213" cy="371475"/>
          </a:xfrm>
          <a:custGeom>
            <a:avLst/>
            <a:gdLst>
              <a:gd name="T0" fmla="*/ 0 w 271"/>
              <a:gd name="T1" fmla="*/ 466229777 h 234"/>
              <a:gd name="T2" fmla="*/ 476310862 w 271"/>
              <a:gd name="T3" fmla="*/ 556955378 h 234"/>
              <a:gd name="T4" fmla="*/ 680442870 w 271"/>
              <a:gd name="T5" fmla="*/ 262096281 h 234"/>
              <a:gd name="T6" fmla="*/ 498991491 w 271"/>
              <a:gd name="T7" fmla="*/ 22682200 h 234"/>
              <a:gd name="T8" fmla="*/ 80645082 w 271"/>
              <a:gd name="T9" fmla="*/ 126007829 h 2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1"/>
              <a:gd name="T16" fmla="*/ 0 h 234"/>
              <a:gd name="T17" fmla="*/ 271 w 271"/>
              <a:gd name="T18" fmla="*/ 234 h 2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1" h="234">
                <a:moveTo>
                  <a:pt x="0" y="185"/>
                </a:moveTo>
                <a:cubicBezTo>
                  <a:pt x="72" y="209"/>
                  <a:pt x="144" y="234"/>
                  <a:pt x="189" y="221"/>
                </a:cubicBezTo>
                <a:cubicBezTo>
                  <a:pt x="234" y="208"/>
                  <a:pt x="269" y="139"/>
                  <a:pt x="270" y="104"/>
                </a:cubicBezTo>
                <a:cubicBezTo>
                  <a:pt x="271" y="69"/>
                  <a:pt x="238" y="18"/>
                  <a:pt x="198" y="9"/>
                </a:cubicBezTo>
                <a:cubicBezTo>
                  <a:pt x="158" y="0"/>
                  <a:pt x="95" y="25"/>
                  <a:pt x="32" y="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8486" name="Text Box 54"/>
          <p:cNvSpPr txBox="1">
            <a:spLocks noChangeArrowheads="1"/>
          </p:cNvSpPr>
          <p:nvPr/>
        </p:nvSpPr>
        <p:spPr bwMode="auto">
          <a:xfrm>
            <a:off x="2179638" y="3305175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1</a:t>
            </a:r>
          </a:p>
        </p:txBody>
      </p:sp>
      <p:sp>
        <p:nvSpPr>
          <p:cNvPr id="18487" name="Text Box 55"/>
          <p:cNvSpPr txBox="1">
            <a:spLocks noChangeArrowheads="1"/>
          </p:cNvSpPr>
          <p:nvPr/>
        </p:nvSpPr>
        <p:spPr bwMode="auto">
          <a:xfrm>
            <a:off x="5360988" y="3308350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2</a:t>
            </a:r>
          </a:p>
        </p:txBody>
      </p:sp>
      <p:sp>
        <p:nvSpPr>
          <p:cNvPr id="18488" name="Text Box 56"/>
          <p:cNvSpPr txBox="1">
            <a:spLocks noChangeArrowheads="1"/>
          </p:cNvSpPr>
          <p:nvPr/>
        </p:nvSpPr>
        <p:spPr bwMode="auto">
          <a:xfrm>
            <a:off x="3989388" y="5686425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3</a:t>
            </a:r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>
            <a:off x="6118225" y="5672138"/>
            <a:ext cx="433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4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652463" y="3849688"/>
            <a:ext cx="712787" cy="690562"/>
            <a:chOff x="411" y="2290"/>
            <a:chExt cx="449" cy="435"/>
          </a:xfrm>
        </p:grpSpPr>
        <p:sp>
          <p:nvSpPr>
            <p:cNvPr id="18512" name="Text Box 59"/>
            <p:cNvSpPr txBox="1">
              <a:spLocks noChangeArrowheads="1"/>
            </p:cNvSpPr>
            <p:nvPr/>
          </p:nvSpPr>
          <p:spPr bwMode="auto">
            <a:xfrm>
              <a:off x="411" y="2290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d(C</a:t>
              </a:r>
              <a:r>
                <a:rPr lang="en-US" sz="1800" baseline="-25000"/>
                <a:t>1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  <p:sp>
          <p:nvSpPr>
            <p:cNvPr id="18513" name="Text Box 60"/>
            <p:cNvSpPr txBox="1">
              <a:spLocks noChangeArrowheads="1"/>
            </p:cNvSpPr>
            <p:nvPr/>
          </p:nvSpPr>
          <p:spPr bwMode="auto">
            <a:xfrm>
              <a:off x="417" y="2494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f(C</a:t>
              </a:r>
              <a:r>
                <a:rPr lang="en-US" sz="1800" baseline="-25000"/>
                <a:t>1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6956425" y="3767138"/>
            <a:ext cx="712788" cy="690562"/>
            <a:chOff x="4382" y="2238"/>
            <a:chExt cx="449" cy="435"/>
          </a:xfrm>
        </p:grpSpPr>
        <p:sp>
          <p:nvSpPr>
            <p:cNvPr id="18510" name="Text Box 62"/>
            <p:cNvSpPr txBox="1">
              <a:spLocks noChangeArrowheads="1"/>
            </p:cNvSpPr>
            <p:nvPr/>
          </p:nvSpPr>
          <p:spPr bwMode="auto">
            <a:xfrm>
              <a:off x="4382" y="2238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d(C</a:t>
              </a:r>
              <a:r>
                <a:rPr lang="en-US" sz="1800" baseline="-25000"/>
                <a:t>2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  <p:sp>
          <p:nvSpPr>
            <p:cNvPr id="18511" name="Text Box 63"/>
            <p:cNvSpPr txBox="1">
              <a:spLocks noChangeArrowheads="1"/>
            </p:cNvSpPr>
            <p:nvPr/>
          </p:nvSpPr>
          <p:spPr bwMode="auto">
            <a:xfrm>
              <a:off x="4388" y="2442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f(C</a:t>
              </a:r>
              <a:r>
                <a:rPr lang="en-US" sz="1800" baseline="-25000"/>
                <a:t>2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3098800" y="5910263"/>
            <a:ext cx="712788" cy="690562"/>
            <a:chOff x="1952" y="3588"/>
            <a:chExt cx="449" cy="435"/>
          </a:xfrm>
        </p:grpSpPr>
        <p:sp>
          <p:nvSpPr>
            <p:cNvPr id="18508" name="Text Box 65"/>
            <p:cNvSpPr txBox="1">
              <a:spLocks noChangeArrowheads="1"/>
            </p:cNvSpPr>
            <p:nvPr/>
          </p:nvSpPr>
          <p:spPr bwMode="auto">
            <a:xfrm>
              <a:off x="1952" y="3588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d(C</a:t>
              </a:r>
              <a:r>
                <a:rPr lang="en-US" sz="1800" baseline="-25000"/>
                <a:t>3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  <p:sp>
          <p:nvSpPr>
            <p:cNvPr id="18509" name="Text Box 66"/>
            <p:cNvSpPr txBox="1">
              <a:spLocks noChangeArrowheads="1"/>
            </p:cNvSpPr>
            <p:nvPr/>
          </p:nvSpPr>
          <p:spPr bwMode="auto">
            <a:xfrm>
              <a:off x="1958" y="3792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f(C</a:t>
              </a:r>
              <a:r>
                <a:rPr lang="en-US" sz="1800" baseline="-25000"/>
                <a:t>3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5645150" y="5907088"/>
            <a:ext cx="712788" cy="690562"/>
            <a:chOff x="3556" y="3586"/>
            <a:chExt cx="449" cy="435"/>
          </a:xfrm>
        </p:grpSpPr>
        <p:sp>
          <p:nvSpPr>
            <p:cNvPr id="18506" name="Text Box 68"/>
            <p:cNvSpPr txBox="1">
              <a:spLocks noChangeArrowheads="1"/>
            </p:cNvSpPr>
            <p:nvPr/>
          </p:nvSpPr>
          <p:spPr bwMode="auto">
            <a:xfrm>
              <a:off x="3556" y="3586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d(C</a:t>
              </a:r>
              <a:r>
                <a:rPr lang="en-US" sz="1800" baseline="-25000"/>
                <a:t>4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  <p:sp>
          <p:nvSpPr>
            <p:cNvPr id="18507" name="Text Box 69"/>
            <p:cNvSpPr txBox="1">
              <a:spLocks noChangeArrowheads="1"/>
            </p:cNvSpPr>
            <p:nvPr/>
          </p:nvSpPr>
          <p:spPr bwMode="auto">
            <a:xfrm>
              <a:off x="3562" y="379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f(C</a:t>
              </a:r>
              <a:r>
                <a:rPr lang="en-US" sz="1800" baseline="-25000"/>
                <a:t>4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1252538" y="3849688"/>
            <a:ext cx="571500" cy="690562"/>
            <a:chOff x="789" y="2290"/>
            <a:chExt cx="360" cy="435"/>
          </a:xfrm>
        </p:grpSpPr>
        <p:sp>
          <p:nvSpPr>
            <p:cNvPr id="18504" name="Text Box 71"/>
            <p:cNvSpPr txBox="1">
              <a:spLocks noChangeArrowheads="1"/>
            </p:cNvSpPr>
            <p:nvPr/>
          </p:nvSpPr>
          <p:spPr bwMode="auto">
            <a:xfrm>
              <a:off x="789" y="2290"/>
              <a:ext cx="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=11</a:t>
              </a:r>
            </a:p>
          </p:txBody>
        </p:sp>
        <p:sp>
          <p:nvSpPr>
            <p:cNvPr id="18505" name="Text Box 72"/>
            <p:cNvSpPr txBox="1">
              <a:spLocks noChangeArrowheads="1"/>
            </p:cNvSpPr>
            <p:nvPr/>
          </p:nvSpPr>
          <p:spPr bwMode="auto">
            <a:xfrm>
              <a:off x="789" y="2494"/>
              <a:ext cx="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=16</a:t>
              </a:r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7591425" y="3781425"/>
            <a:ext cx="571500" cy="690563"/>
            <a:chOff x="4782" y="2247"/>
            <a:chExt cx="360" cy="435"/>
          </a:xfrm>
        </p:grpSpPr>
        <p:sp>
          <p:nvSpPr>
            <p:cNvPr id="18502" name="Text Box 74"/>
            <p:cNvSpPr txBox="1">
              <a:spLocks noChangeArrowheads="1"/>
            </p:cNvSpPr>
            <p:nvPr/>
          </p:nvSpPr>
          <p:spPr bwMode="auto">
            <a:xfrm>
              <a:off x="4782" y="2247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=1</a:t>
              </a:r>
            </a:p>
          </p:txBody>
        </p:sp>
        <p:sp>
          <p:nvSpPr>
            <p:cNvPr id="18503" name="Text Box 75"/>
            <p:cNvSpPr txBox="1">
              <a:spLocks noChangeArrowheads="1"/>
            </p:cNvSpPr>
            <p:nvPr/>
          </p:nvSpPr>
          <p:spPr bwMode="auto">
            <a:xfrm>
              <a:off x="4782" y="2451"/>
              <a:ext cx="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=10</a:t>
              </a:r>
            </a:p>
          </p:txBody>
        </p:sp>
      </p:grp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3727450" y="5938838"/>
            <a:ext cx="444500" cy="690562"/>
            <a:chOff x="2348" y="3606"/>
            <a:chExt cx="280" cy="435"/>
          </a:xfrm>
        </p:grpSpPr>
        <p:sp>
          <p:nvSpPr>
            <p:cNvPr id="18500" name="Text Box 77"/>
            <p:cNvSpPr txBox="1">
              <a:spLocks noChangeArrowheads="1"/>
            </p:cNvSpPr>
            <p:nvPr/>
          </p:nvSpPr>
          <p:spPr bwMode="auto">
            <a:xfrm>
              <a:off x="2348" y="3606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=2</a:t>
              </a:r>
            </a:p>
          </p:txBody>
        </p:sp>
        <p:sp>
          <p:nvSpPr>
            <p:cNvPr id="18501" name="Text Box 78"/>
            <p:cNvSpPr txBox="1">
              <a:spLocks noChangeArrowheads="1"/>
            </p:cNvSpPr>
            <p:nvPr/>
          </p:nvSpPr>
          <p:spPr bwMode="auto">
            <a:xfrm>
              <a:off x="2348" y="3810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=7</a:t>
              </a:r>
            </a:p>
          </p:txBody>
        </p:sp>
      </p:grp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6248400" y="5922963"/>
            <a:ext cx="444500" cy="690562"/>
            <a:chOff x="3936" y="3596"/>
            <a:chExt cx="280" cy="435"/>
          </a:xfrm>
        </p:grpSpPr>
        <p:sp>
          <p:nvSpPr>
            <p:cNvPr id="18498" name="Text Box 80"/>
            <p:cNvSpPr txBox="1">
              <a:spLocks noChangeArrowheads="1"/>
            </p:cNvSpPr>
            <p:nvPr/>
          </p:nvSpPr>
          <p:spPr bwMode="auto">
            <a:xfrm>
              <a:off x="3936" y="3596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=5</a:t>
              </a:r>
            </a:p>
          </p:txBody>
        </p:sp>
        <p:sp>
          <p:nvSpPr>
            <p:cNvPr id="18499" name="Text Box 81"/>
            <p:cNvSpPr txBox="1">
              <a:spLocks noChangeArrowheads="1"/>
            </p:cNvSpPr>
            <p:nvPr/>
          </p:nvSpPr>
          <p:spPr bwMode="auto">
            <a:xfrm>
              <a:off x="3936" y="3800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Lemma 2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524000"/>
            <a:ext cx="8229600" cy="2276475"/>
          </a:xfrm>
        </p:spPr>
        <p:txBody>
          <a:bodyPr/>
          <a:lstStyle/>
          <a:p>
            <a:r>
              <a:rPr lang="en-US" sz="2800" smtClean="0"/>
              <a:t>Let C and C’ be distinct SCCs in a directed graph G = (V, E). If there is an edge </a:t>
            </a:r>
            <a:r>
              <a:rPr lang="en-US" sz="2800" smtClean="0">
                <a:latin typeface="Comic Sans MS" pitchFamily="66" charset="0"/>
              </a:rPr>
              <a:t>(u, v)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 E, where 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u </a:t>
            </a:r>
            <a:r>
              <a:rPr lang="en-US" sz="2800" smtClean="0">
                <a:sym typeface="Symbol" pitchFamily="18" charset="2"/>
              </a:rPr>
              <a:t> C and 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800" smtClean="0">
                <a:sym typeface="Symbol" pitchFamily="18" charset="2"/>
              </a:rPr>
              <a:t>  C’ then </a:t>
            </a:r>
            <a:r>
              <a:rPr lang="en-US" sz="2800" smtClean="0">
                <a:solidFill>
                  <a:srgbClr val="FF0000"/>
                </a:solidFill>
                <a:sym typeface="Symbol" pitchFamily="18" charset="2"/>
              </a:rPr>
              <a:t>f(C) &gt; f(C’).</a:t>
            </a:r>
          </a:p>
          <a:p>
            <a:r>
              <a:rPr lang="en-US" sz="2800" smtClean="0">
                <a:sym typeface="Symbol" pitchFamily="18" charset="2"/>
              </a:rPr>
              <a:t>Consider C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and C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, connected by edge 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(b, c)</a:t>
            </a:r>
            <a:endParaRPr lang="en-US" sz="2800" baseline="-2500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2030413" y="3752850"/>
            <a:ext cx="2311400" cy="1736725"/>
          </a:xfrm>
          <a:custGeom>
            <a:avLst/>
            <a:gdLst>
              <a:gd name="T0" fmla="*/ 257055951 w 1456"/>
              <a:gd name="T1" fmla="*/ 35282184 h 1094"/>
              <a:gd name="T2" fmla="*/ 1040823785 w 1456"/>
              <a:gd name="T3" fmla="*/ 0 h 1094"/>
              <a:gd name="T4" fmla="*/ 2147483647 w 1456"/>
              <a:gd name="T5" fmla="*/ 45362805 h 1094"/>
              <a:gd name="T6" fmla="*/ 2147483647 w 1456"/>
              <a:gd name="T7" fmla="*/ 113406236 h 1094"/>
              <a:gd name="T8" fmla="*/ 2147483647 w 1456"/>
              <a:gd name="T9" fmla="*/ 194051200 h 1094"/>
              <a:gd name="T10" fmla="*/ 2147483647 w 1456"/>
              <a:gd name="T11" fmla="*/ 262096232 h 1094"/>
              <a:gd name="T12" fmla="*/ 2147483647 w 1456"/>
              <a:gd name="T13" fmla="*/ 602316480 h 1094"/>
              <a:gd name="T14" fmla="*/ 2147483647 w 1456"/>
              <a:gd name="T15" fmla="*/ 670361462 h 1094"/>
              <a:gd name="T16" fmla="*/ 2147483647 w 1456"/>
              <a:gd name="T17" fmla="*/ 1270158580 h 1094"/>
              <a:gd name="T18" fmla="*/ 2147483647 w 1456"/>
              <a:gd name="T19" fmla="*/ 1282758562 h 1094"/>
              <a:gd name="T20" fmla="*/ 2147483647 w 1456"/>
              <a:gd name="T21" fmla="*/ 1292840770 h 1094"/>
              <a:gd name="T22" fmla="*/ 2147483647 w 1456"/>
              <a:gd name="T23" fmla="*/ 1328122942 h 1094"/>
              <a:gd name="T24" fmla="*/ 2147483647 w 1456"/>
              <a:gd name="T25" fmla="*/ 1383564767 h 1094"/>
              <a:gd name="T26" fmla="*/ 2147483647 w 1456"/>
              <a:gd name="T27" fmla="*/ 1428927559 h 1094"/>
              <a:gd name="T28" fmla="*/ 2048886344 w 1456"/>
              <a:gd name="T29" fmla="*/ 1474290351 h 1094"/>
              <a:gd name="T30" fmla="*/ 1948080128 w 1456"/>
              <a:gd name="T31" fmla="*/ 1532254713 h 1094"/>
              <a:gd name="T32" fmla="*/ 1834673928 w 1456"/>
              <a:gd name="T33" fmla="*/ 1645660900 h 1094"/>
              <a:gd name="T34" fmla="*/ 1776711148 w 1456"/>
              <a:gd name="T35" fmla="*/ 1736386881 h 1094"/>
              <a:gd name="T36" fmla="*/ 1731348351 w 1456"/>
              <a:gd name="T37" fmla="*/ 2144652012 h 1094"/>
              <a:gd name="T38" fmla="*/ 1675904932 w 1456"/>
              <a:gd name="T39" fmla="*/ 2147483647 h 1094"/>
              <a:gd name="T40" fmla="*/ 1630541738 w 1456"/>
              <a:gd name="T41" fmla="*/ 2147483647 h 1094"/>
              <a:gd name="T42" fmla="*/ 1617940167 w 1456"/>
              <a:gd name="T43" fmla="*/ 2147483647 h 1094"/>
              <a:gd name="T44" fmla="*/ 1585178940 w 1456"/>
              <a:gd name="T45" fmla="*/ 2147483647 h 1094"/>
              <a:gd name="T46" fmla="*/ 1413808373 w 1456"/>
              <a:gd name="T47" fmla="*/ 2147483647 h 1094"/>
              <a:gd name="T48" fmla="*/ 1345763383 w 1456"/>
              <a:gd name="T49" fmla="*/ 2147483647 h 1094"/>
              <a:gd name="T50" fmla="*/ 1096267204 w 1456"/>
              <a:gd name="T51" fmla="*/ 2147483647 h 1094"/>
              <a:gd name="T52" fmla="*/ 791328996 w 1456"/>
              <a:gd name="T53" fmla="*/ 2147483647 h 1094"/>
              <a:gd name="T54" fmla="*/ 677922796 w 1456"/>
              <a:gd name="T55" fmla="*/ 2147483647 h 1094"/>
              <a:gd name="T56" fmla="*/ 325100940 w 1456"/>
              <a:gd name="T57" fmla="*/ 2147483647 h 1094"/>
              <a:gd name="T58" fmla="*/ 211693153 w 1456"/>
              <a:gd name="T59" fmla="*/ 2147483647 h 1094"/>
              <a:gd name="T60" fmla="*/ 88206258 w 1456"/>
              <a:gd name="T61" fmla="*/ 2147483647 h 1094"/>
              <a:gd name="T62" fmla="*/ 52924082 w 1456"/>
              <a:gd name="T63" fmla="*/ 2147483647 h 1094"/>
              <a:gd name="T64" fmla="*/ 30241877 w 1456"/>
              <a:gd name="T65" fmla="*/ 2147483647 h 1094"/>
              <a:gd name="T66" fmla="*/ 20161249 w 1456"/>
              <a:gd name="T67" fmla="*/ 1214715167 h 1094"/>
              <a:gd name="T68" fmla="*/ 30241877 w 1456"/>
              <a:gd name="T69" fmla="*/ 612397100 h 1094"/>
              <a:gd name="T70" fmla="*/ 120967509 w 1456"/>
              <a:gd name="T71" fmla="*/ 113406236 h 1094"/>
              <a:gd name="T72" fmla="*/ 257055951 w 1456"/>
              <a:gd name="T73" fmla="*/ 35282184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5613400" y="4706938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4408488" y="3763963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3255963" y="4654550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2201863" y="400843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527300" y="3686175"/>
            <a:ext cx="27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a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694113" y="3686175"/>
            <a:ext cx="27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b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860925" y="3686175"/>
            <a:ext cx="261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c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011863" y="3686175"/>
            <a:ext cx="284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d</a:t>
            </a:r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3389313" y="400843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5764213" y="400843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4576763" y="400843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2203450" y="488315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3390900" y="488315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5765800" y="488315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4578350" y="488315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2514600" y="5418138"/>
            <a:ext cx="261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e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3681413" y="5418138"/>
            <a:ext cx="257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f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4848225" y="5418138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g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5999163" y="5418138"/>
            <a:ext cx="284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h</a:t>
            </a:r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3057525" y="42418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4260850" y="42418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3076575" y="5116513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>
            <a:off x="5437188" y="5116513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V="1">
            <a:off x="2600325" y="4481513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V="1">
            <a:off x="3795713" y="44767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 flipV="1">
            <a:off x="5019675" y="4486275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V="1">
            <a:off x="6194425" y="448151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8" name="Freeform 32"/>
          <p:cNvSpPr>
            <a:spLocks/>
          </p:cNvSpPr>
          <p:nvPr/>
        </p:nvSpPr>
        <p:spPr bwMode="auto">
          <a:xfrm>
            <a:off x="4135438" y="4848225"/>
            <a:ext cx="585787" cy="104775"/>
          </a:xfrm>
          <a:custGeom>
            <a:avLst/>
            <a:gdLst>
              <a:gd name="T0" fmla="*/ 0 w 369"/>
              <a:gd name="T1" fmla="*/ 166330285 h 66"/>
              <a:gd name="T2" fmla="*/ 340219996 w 369"/>
              <a:gd name="T3" fmla="*/ 20161247 h 66"/>
              <a:gd name="T4" fmla="*/ 647678794 w 369"/>
              <a:gd name="T5" fmla="*/ 42841855 h 66"/>
              <a:gd name="T6" fmla="*/ 929936158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9489" name="Freeform 33"/>
          <p:cNvSpPr>
            <a:spLocks/>
          </p:cNvSpPr>
          <p:nvPr/>
        </p:nvSpPr>
        <p:spPr bwMode="auto">
          <a:xfrm>
            <a:off x="5302250" y="3965575"/>
            <a:ext cx="585788" cy="104775"/>
          </a:xfrm>
          <a:custGeom>
            <a:avLst/>
            <a:gdLst>
              <a:gd name="T0" fmla="*/ 0 w 369"/>
              <a:gd name="T1" fmla="*/ 166330285 h 66"/>
              <a:gd name="T2" fmla="*/ 340222165 w 369"/>
              <a:gd name="T3" fmla="*/ 20161247 h 66"/>
              <a:gd name="T4" fmla="*/ 647681487 w 369"/>
              <a:gd name="T5" fmla="*/ 42841855 h 66"/>
              <a:gd name="T6" fmla="*/ 929939333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9490" name="Freeform 34"/>
          <p:cNvSpPr>
            <a:spLocks/>
          </p:cNvSpPr>
          <p:nvPr/>
        </p:nvSpPr>
        <p:spPr bwMode="auto">
          <a:xfrm flipV="1">
            <a:off x="5319713" y="4424363"/>
            <a:ext cx="585787" cy="104775"/>
          </a:xfrm>
          <a:custGeom>
            <a:avLst/>
            <a:gdLst>
              <a:gd name="T0" fmla="*/ 0 w 369"/>
              <a:gd name="T1" fmla="*/ 166330285 h 66"/>
              <a:gd name="T2" fmla="*/ 340219996 w 369"/>
              <a:gd name="T3" fmla="*/ 20161247 h 66"/>
              <a:gd name="T4" fmla="*/ 647678794 w 369"/>
              <a:gd name="T5" fmla="*/ 42841855 h 66"/>
              <a:gd name="T6" fmla="*/ 929936158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9491" name="Freeform 35"/>
          <p:cNvSpPr>
            <a:spLocks/>
          </p:cNvSpPr>
          <p:nvPr/>
        </p:nvSpPr>
        <p:spPr bwMode="auto">
          <a:xfrm flipV="1">
            <a:off x="4108450" y="5276850"/>
            <a:ext cx="585788" cy="104775"/>
          </a:xfrm>
          <a:custGeom>
            <a:avLst/>
            <a:gdLst>
              <a:gd name="T0" fmla="*/ 0 w 369"/>
              <a:gd name="T1" fmla="*/ 166330285 h 66"/>
              <a:gd name="T2" fmla="*/ 340222165 w 369"/>
              <a:gd name="T3" fmla="*/ 20161247 h 66"/>
              <a:gd name="T4" fmla="*/ 647681487 w 369"/>
              <a:gd name="T5" fmla="*/ 42841855 h 66"/>
              <a:gd name="T6" fmla="*/ 929939333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684713" y="405765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1/</a:t>
            </a: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4773613" y="493236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2/</a:t>
            </a: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3540125" y="493236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3/</a:t>
            </a: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3757613" y="49323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6134100" y="49323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</a:t>
            </a: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5926138" y="493236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5/</a:t>
            </a: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5005388" y="49323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5927725" y="405765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8/</a:t>
            </a:r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3451225" y="40576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11/</a:t>
            </a: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2224088" y="49339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12/</a:t>
            </a:r>
          </a:p>
        </p:txBody>
      </p:sp>
      <p:sp>
        <p:nvSpPr>
          <p:cNvPr id="19502" name="Line 46"/>
          <p:cNvSpPr>
            <a:spLocks noChangeShapeType="1"/>
          </p:cNvSpPr>
          <p:nvPr/>
        </p:nvSpPr>
        <p:spPr bwMode="auto">
          <a:xfrm flipH="1">
            <a:off x="2935288" y="4424363"/>
            <a:ext cx="593725" cy="522287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3" name="Text Box 47"/>
          <p:cNvSpPr txBox="1">
            <a:spLocks noChangeArrowheads="1"/>
          </p:cNvSpPr>
          <p:nvPr/>
        </p:nvSpPr>
        <p:spPr bwMode="auto">
          <a:xfrm>
            <a:off x="2239963" y="40576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13/</a:t>
            </a:r>
          </a:p>
        </p:txBody>
      </p:sp>
      <p:sp>
        <p:nvSpPr>
          <p:cNvPr id="19504" name="Text Box 48"/>
          <p:cNvSpPr txBox="1">
            <a:spLocks noChangeArrowheads="1"/>
          </p:cNvSpPr>
          <p:nvPr/>
        </p:nvSpPr>
        <p:spPr bwMode="auto">
          <a:xfrm>
            <a:off x="6159500" y="4057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</a:t>
            </a:r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4899025" y="4057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9506" name="Text Box 50"/>
          <p:cNvSpPr txBox="1">
            <a:spLocks noChangeArrowheads="1"/>
          </p:cNvSpPr>
          <p:nvPr/>
        </p:nvSpPr>
        <p:spPr bwMode="auto">
          <a:xfrm>
            <a:off x="2560638" y="4057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14</a:t>
            </a:r>
          </a:p>
        </p:txBody>
      </p:sp>
      <p:sp>
        <p:nvSpPr>
          <p:cNvPr id="19507" name="Text Box 51"/>
          <p:cNvSpPr txBox="1">
            <a:spLocks noChangeArrowheads="1"/>
          </p:cNvSpPr>
          <p:nvPr/>
        </p:nvSpPr>
        <p:spPr bwMode="auto">
          <a:xfrm>
            <a:off x="2524125" y="49339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15</a:t>
            </a:r>
          </a:p>
        </p:txBody>
      </p: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3792538" y="4057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16</a:t>
            </a:r>
          </a:p>
        </p:txBody>
      </p:sp>
      <p:sp>
        <p:nvSpPr>
          <p:cNvPr id="19509" name="Freeform 53"/>
          <p:cNvSpPr>
            <a:spLocks/>
          </p:cNvSpPr>
          <p:nvPr/>
        </p:nvSpPr>
        <p:spPr bwMode="auto">
          <a:xfrm>
            <a:off x="6559550" y="4968875"/>
            <a:ext cx="430213" cy="371475"/>
          </a:xfrm>
          <a:custGeom>
            <a:avLst/>
            <a:gdLst>
              <a:gd name="T0" fmla="*/ 0 w 271"/>
              <a:gd name="T1" fmla="*/ 466229777 h 234"/>
              <a:gd name="T2" fmla="*/ 476310862 w 271"/>
              <a:gd name="T3" fmla="*/ 556955378 h 234"/>
              <a:gd name="T4" fmla="*/ 680442870 w 271"/>
              <a:gd name="T5" fmla="*/ 262096281 h 234"/>
              <a:gd name="T6" fmla="*/ 498991491 w 271"/>
              <a:gd name="T7" fmla="*/ 22682200 h 234"/>
              <a:gd name="T8" fmla="*/ 80645082 w 271"/>
              <a:gd name="T9" fmla="*/ 126007829 h 2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1"/>
              <a:gd name="T16" fmla="*/ 0 h 234"/>
              <a:gd name="T17" fmla="*/ 271 w 271"/>
              <a:gd name="T18" fmla="*/ 234 h 2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1" h="234">
                <a:moveTo>
                  <a:pt x="0" y="185"/>
                </a:moveTo>
                <a:cubicBezTo>
                  <a:pt x="72" y="209"/>
                  <a:pt x="144" y="234"/>
                  <a:pt x="189" y="221"/>
                </a:cubicBezTo>
                <a:cubicBezTo>
                  <a:pt x="234" y="208"/>
                  <a:pt x="269" y="139"/>
                  <a:pt x="270" y="104"/>
                </a:cubicBezTo>
                <a:cubicBezTo>
                  <a:pt x="271" y="69"/>
                  <a:pt x="238" y="18"/>
                  <a:pt x="198" y="9"/>
                </a:cubicBezTo>
                <a:cubicBezTo>
                  <a:pt x="158" y="0"/>
                  <a:pt x="95" y="25"/>
                  <a:pt x="32" y="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9510" name="Text Box 54"/>
          <p:cNvSpPr txBox="1">
            <a:spLocks noChangeArrowheads="1"/>
          </p:cNvSpPr>
          <p:nvPr/>
        </p:nvSpPr>
        <p:spPr bwMode="auto">
          <a:xfrm>
            <a:off x="2179638" y="3400425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1</a:t>
            </a:r>
          </a:p>
        </p:txBody>
      </p:sp>
      <p:sp>
        <p:nvSpPr>
          <p:cNvPr id="19511" name="Text Box 55"/>
          <p:cNvSpPr txBox="1">
            <a:spLocks noChangeArrowheads="1"/>
          </p:cNvSpPr>
          <p:nvPr/>
        </p:nvSpPr>
        <p:spPr bwMode="auto">
          <a:xfrm>
            <a:off x="5360988" y="3403600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2</a:t>
            </a:r>
          </a:p>
        </p:txBody>
      </p:sp>
      <p:sp>
        <p:nvSpPr>
          <p:cNvPr id="19512" name="Text Box 56"/>
          <p:cNvSpPr txBox="1">
            <a:spLocks noChangeArrowheads="1"/>
          </p:cNvSpPr>
          <p:nvPr/>
        </p:nvSpPr>
        <p:spPr bwMode="auto">
          <a:xfrm>
            <a:off x="3989388" y="5781675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3</a:t>
            </a:r>
          </a:p>
        </p:txBody>
      </p: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6118225" y="5767388"/>
            <a:ext cx="433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4</a:t>
            </a:r>
          </a:p>
        </p:txBody>
      </p:sp>
      <p:grpSp>
        <p:nvGrpSpPr>
          <p:cNvPr id="19514" name="Group 58"/>
          <p:cNvGrpSpPr>
            <a:grpSpLocks/>
          </p:cNvGrpSpPr>
          <p:nvPr/>
        </p:nvGrpSpPr>
        <p:grpSpPr bwMode="auto">
          <a:xfrm>
            <a:off x="652463" y="3944938"/>
            <a:ext cx="712787" cy="690562"/>
            <a:chOff x="411" y="2290"/>
            <a:chExt cx="449" cy="435"/>
          </a:xfrm>
        </p:grpSpPr>
        <p:sp>
          <p:nvSpPr>
            <p:cNvPr id="19536" name="Text Box 59"/>
            <p:cNvSpPr txBox="1">
              <a:spLocks noChangeArrowheads="1"/>
            </p:cNvSpPr>
            <p:nvPr/>
          </p:nvSpPr>
          <p:spPr bwMode="auto">
            <a:xfrm>
              <a:off x="411" y="2290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d(C</a:t>
              </a:r>
              <a:r>
                <a:rPr lang="en-US" sz="1800" baseline="-25000"/>
                <a:t>1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  <p:sp>
          <p:nvSpPr>
            <p:cNvPr id="19537" name="Text Box 60"/>
            <p:cNvSpPr txBox="1">
              <a:spLocks noChangeArrowheads="1"/>
            </p:cNvSpPr>
            <p:nvPr/>
          </p:nvSpPr>
          <p:spPr bwMode="auto">
            <a:xfrm>
              <a:off x="417" y="2494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f(C</a:t>
              </a:r>
              <a:r>
                <a:rPr lang="en-US" sz="1800" baseline="-25000"/>
                <a:t>1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</p:grpSp>
      <p:grpSp>
        <p:nvGrpSpPr>
          <p:cNvPr id="19515" name="Group 61"/>
          <p:cNvGrpSpPr>
            <a:grpSpLocks/>
          </p:cNvGrpSpPr>
          <p:nvPr/>
        </p:nvGrpSpPr>
        <p:grpSpPr bwMode="auto">
          <a:xfrm>
            <a:off x="6956425" y="3862388"/>
            <a:ext cx="712788" cy="690562"/>
            <a:chOff x="4382" y="2238"/>
            <a:chExt cx="449" cy="435"/>
          </a:xfrm>
        </p:grpSpPr>
        <p:sp>
          <p:nvSpPr>
            <p:cNvPr id="19534" name="Text Box 62"/>
            <p:cNvSpPr txBox="1">
              <a:spLocks noChangeArrowheads="1"/>
            </p:cNvSpPr>
            <p:nvPr/>
          </p:nvSpPr>
          <p:spPr bwMode="auto">
            <a:xfrm>
              <a:off x="4382" y="2238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d(C</a:t>
              </a:r>
              <a:r>
                <a:rPr lang="en-US" sz="1800" baseline="-25000"/>
                <a:t>2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  <p:sp>
          <p:nvSpPr>
            <p:cNvPr id="19535" name="Text Box 63"/>
            <p:cNvSpPr txBox="1">
              <a:spLocks noChangeArrowheads="1"/>
            </p:cNvSpPr>
            <p:nvPr/>
          </p:nvSpPr>
          <p:spPr bwMode="auto">
            <a:xfrm>
              <a:off x="4388" y="2442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f(C</a:t>
              </a:r>
              <a:r>
                <a:rPr lang="en-US" sz="1800" baseline="-25000"/>
                <a:t>2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</p:grpSp>
      <p:grpSp>
        <p:nvGrpSpPr>
          <p:cNvPr id="19516" name="Group 64"/>
          <p:cNvGrpSpPr>
            <a:grpSpLocks/>
          </p:cNvGrpSpPr>
          <p:nvPr/>
        </p:nvGrpSpPr>
        <p:grpSpPr bwMode="auto">
          <a:xfrm>
            <a:off x="3098800" y="6005513"/>
            <a:ext cx="712788" cy="690562"/>
            <a:chOff x="1952" y="3588"/>
            <a:chExt cx="449" cy="435"/>
          </a:xfrm>
        </p:grpSpPr>
        <p:sp>
          <p:nvSpPr>
            <p:cNvPr id="19532" name="Text Box 65"/>
            <p:cNvSpPr txBox="1">
              <a:spLocks noChangeArrowheads="1"/>
            </p:cNvSpPr>
            <p:nvPr/>
          </p:nvSpPr>
          <p:spPr bwMode="auto">
            <a:xfrm>
              <a:off x="1952" y="3588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d(C</a:t>
              </a:r>
              <a:r>
                <a:rPr lang="en-US" sz="1800" baseline="-25000"/>
                <a:t>3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  <p:sp>
          <p:nvSpPr>
            <p:cNvPr id="19533" name="Text Box 66"/>
            <p:cNvSpPr txBox="1">
              <a:spLocks noChangeArrowheads="1"/>
            </p:cNvSpPr>
            <p:nvPr/>
          </p:nvSpPr>
          <p:spPr bwMode="auto">
            <a:xfrm>
              <a:off x="1958" y="3792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f(C</a:t>
              </a:r>
              <a:r>
                <a:rPr lang="en-US" sz="1800" baseline="-25000"/>
                <a:t>3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</p:grpSp>
      <p:grpSp>
        <p:nvGrpSpPr>
          <p:cNvPr id="19517" name="Group 67"/>
          <p:cNvGrpSpPr>
            <a:grpSpLocks/>
          </p:cNvGrpSpPr>
          <p:nvPr/>
        </p:nvGrpSpPr>
        <p:grpSpPr bwMode="auto">
          <a:xfrm>
            <a:off x="5645150" y="6002338"/>
            <a:ext cx="712788" cy="690562"/>
            <a:chOff x="3556" y="3586"/>
            <a:chExt cx="449" cy="435"/>
          </a:xfrm>
        </p:grpSpPr>
        <p:sp>
          <p:nvSpPr>
            <p:cNvPr id="19530" name="Text Box 68"/>
            <p:cNvSpPr txBox="1">
              <a:spLocks noChangeArrowheads="1"/>
            </p:cNvSpPr>
            <p:nvPr/>
          </p:nvSpPr>
          <p:spPr bwMode="auto">
            <a:xfrm>
              <a:off x="3556" y="3586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d(C</a:t>
              </a:r>
              <a:r>
                <a:rPr lang="en-US" sz="1800" baseline="-25000"/>
                <a:t>4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  <p:sp>
          <p:nvSpPr>
            <p:cNvPr id="19531" name="Text Box 69"/>
            <p:cNvSpPr txBox="1">
              <a:spLocks noChangeArrowheads="1"/>
            </p:cNvSpPr>
            <p:nvPr/>
          </p:nvSpPr>
          <p:spPr bwMode="auto">
            <a:xfrm>
              <a:off x="3562" y="379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f(C</a:t>
              </a:r>
              <a:r>
                <a:rPr lang="en-US" sz="1800" baseline="-25000"/>
                <a:t>4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</p:grpSp>
      <p:grpSp>
        <p:nvGrpSpPr>
          <p:cNvPr id="19518" name="Group 70"/>
          <p:cNvGrpSpPr>
            <a:grpSpLocks/>
          </p:cNvGrpSpPr>
          <p:nvPr/>
        </p:nvGrpSpPr>
        <p:grpSpPr bwMode="auto">
          <a:xfrm>
            <a:off x="1252538" y="3944938"/>
            <a:ext cx="571500" cy="690562"/>
            <a:chOff x="789" y="2290"/>
            <a:chExt cx="360" cy="435"/>
          </a:xfrm>
        </p:grpSpPr>
        <p:sp>
          <p:nvSpPr>
            <p:cNvPr id="19528" name="Text Box 71"/>
            <p:cNvSpPr txBox="1">
              <a:spLocks noChangeArrowheads="1"/>
            </p:cNvSpPr>
            <p:nvPr/>
          </p:nvSpPr>
          <p:spPr bwMode="auto">
            <a:xfrm>
              <a:off x="789" y="2290"/>
              <a:ext cx="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=11</a:t>
              </a:r>
            </a:p>
          </p:txBody>
        </p:sp>
        <p:sp>
          <p:nvSpPr>
            <p:cNvPr id="19529" name="Text Box 72"/>
            <p:cNvSpPr txBox="1">
              <a:spLocks noChangeArrowheads="1"/>
            </p:cNvSpPr>
            <p:nvPr/>
          </p:nvSpPr>
          <p:spPr bwMode="auto">
            <a:xfrm>
              <a:off x="789" y="2494"/>
              <a:ext cx="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=16</a:t>
              </a:r>
            </a:p>
          </p:txBody>
        </p:sp>
      </p:grpSp>
      <p:grpSp>
        <p:nvGrpSpPr>
          <p:cNvPr id="19519" name="Group 73"/>
          <p:cNvGrpSpPr>
            <a:grpSpLocks/>
          </p:cNvGrpSpPr>
          <p:nvPr/>
        </p:nvGrpSpPr>
        <p:grpSpPr bwMode="auto">
          <a:xfrm>
            <a:off x="7591425" y="3876675"/>
            <a:ext cx="571500" cy="690563"/>
            <a:chOff x="4782" y="2247"/>
            <a:chExt cx="360" cy="435"/>
          </a:xfrm>
        </p:grpSpPr>
        <p:sp>
          <p:nvSpPr>
            <p:cNvPr id="19526" name="Text Box 74"/>
            <p:cNvSpPr txBox="1">
              <a:spLocks noChangeArrowheads="1"/>
            </p:cNvSpPr>
            <p:nvPr/>
          </p:nvSpPr>
          <p:spPr bwMode="auto">
            <a:xfrm>
              <a:off x="4782" y="2247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=1</a:t>
              </a:r>
            </a:p>
          </p:txBody>
        </p:sp>
        <p:sp>
          <p:nvSpPr>
            <p:cNvPr id="19527" name="Text Box 75"/>
            <p:cNvSpPr txBox="1">
              <a:spLocks noChangeArrowheads="1"/>
            </p:cNvSpPr>
            <p:nvPr/>
          </p:nvSpPr>
          <p:spPr bwMode="auto">
            <a:xfrm>
              <a:off x="4782" y="2451"/>
              <a:ext cx="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=10</a:t>
              </a:r>
            </a:p>
          </p:txBody>
        </p:sp>
      </p:grpSp>
      <p:grpSp>
        <p:nvGrpSpPr>
          <p:cNvPr id="19520" name="Group 76"/>
          <p:cNvGrpSpPr>
            <a:grpSpLocks/>
          </p:cNvGrpSpPr>
          <p:nvPr/>
        </p:nvGrpSpPr>
        <p:grpSpPr bwMode="auto">
          <a:xfrm>
            <a:off x="3727450" y="6034088"/>
            <a:ext cx="444500" cy="690562"/>
            <a:chOff x="2348" y="3606"/>
            <a:chExt cx="280" cy="435"/>
          </a:xfrm>
        </p:grpSpPr>
        <p:sp>
          <p:nvSpPr>
            <p:cNvPr id="19524" name="Text Box 77"/>
            <p:cNvSpPr txBox="1">
              <a:spLocks noChangeArrowheads="1"/>
            </p:cNvSpPr>
            <p:nvPr/>
          </p:nvSpPr>
          <p:spPr bwMode="auto">
            <a:xfrm>
              <a:off x="2348" y="3606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=2</a:t>
              </a:r>
            </a:p>
          </p:txBody>
        </p:sp>
        <p:sp>
          <p:nvSpPr>
            <p:cNvPr id="19525" name="Text Box 78"/>
            <p:cNvSpPr txBox="1">
              <a:spLocks noChangeArrowheads="1"/>
            </p:cNvSpPr>
            <p:nvPr/>
          </p:nvSpPr>
          <p:spPr bwMode="auto">
            <a:xfrm>
              <a:off x="2348" y="3810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=7</a:t>
              </a:r>
            </a:p>
          </p:txBody>
        </p:sp>
      </p:grpSp>
      <p:grpSp>
        <p:nvGrpSpPr>
          <p:cNvPr id="19521" name="Group 79"/>
          <p:cNvGrpSpPr>
            <a:grpSpLocks/>
          </p:cNvGrpSpPr>
          <p:nvPr/>
        </p:nvGrpSpPr>
        <p:grpSpPr bwMode="auto">
          <a:xfrm>
            <a:off x="6248400" y="6018213"/>
            <a:ext cx="444500" cy="690562"/>
            <a:chOff x="3936" y="3596"/>
            <a:chExt cx="280" cy="435"/>
          </a:xfrm>
        </p:grpSpPr>
        <p:sp>
          <p:nvSpPr>
            <p:cNvPr id="19522" name="Text Box 80"/>
            <p:cNvSpPr txBox="1">
              <a:spLocks noChangeArrowheads="1"/>
            </p:cNvSpPr>
            <p:nvPr/>
          </p:nvSpPr>
          <p:spPr bwMode="auto">
            <a:xfrm>
              <a:off x="3936" y="3596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=5</a:t>
              </a:r>
            </a:p>
          </p:txBody>
        </p:sp>
        <p:sp>
          <p:nvSpPr>
            <p:cNvPr id="19523" name="Text Box 81"/>
            <p:cNvSpPr txBox="1">
              <a:spLocks noChangeArrowheads="1"/>
            </p:cNvSpPr>
            <p:nvPr/>
          </p:nvSpPr>
          <p:spPr bwMode="auto">
            <a:xfrm>
              <a:off x="3936" y="3800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Corollary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519238"/>
            <a:ext cx="8229600" cy="2276475"/>
          </a:xfrm>
        </p:spPr>
        <p:txBody>
          <a:bodyPr/>
          <a:lstStyle/>
          <a:p>
            <a:r>
              <a:rPr lang="en-US" sz="2800" smtClean="0"/>
              <a:t>Let C and C’ be distinct SCCs in a directed graph G = (V, E). If there is an edge </a:t>
            </a:r>
            <a:r>
              <a:rPr lang="en-US" sz="2800" smtClean="0">
                <a:solidFill>
                  <a:srgbClr val="336699"/>
                </a:solidFill>
                <a:latin typeface="Comic Sans MS" pitchFamily="66" charset="0"/>
              </a:rPr>
              <a:t>(u, v)</a:t>
            </a:r>
            <a:r>
              <a:rPr lang="en-US" sz="2800" smtClean="0">
                <a:solidFill>
                  <a:srgbClr val="336699"/>
                </a:solidFill>
              </a:rPr>
              <a:t> </a:t>
            </a:r>
            <a:r>
              <a:rPr lang="en-US" sz="2800" smtClean="0">
                <a:solidFill>
                  <a:srgbClr val="336699"/>
                </a:solidFill>
                <a:sym typeface="Symbol" pitchFamily="18" charset="2"/>
              </a:rPr>
              <a:t> E</a:t>
            </a:r>
            <a:r>
              <a:rPr lang="en-US" sz="2800" baseline="30000" smtClean="0">
                <a:solidFill>
                  <a:srgbClr val="336699"/>
                </a:solidFill>
                <a:sym typeface="Symbol" pitchFamily="18" charset="2"/>
              </a:rPr>
              <a:t>T</a:t>
            </a:r>
            <a:r>
              <a:rPr lang="en-US" sz="2800" smtClean="0">
                <a:sym typeface="Symbol" pitchFamily="18" charset="2"/>
              </a:rPr>
              <a:t>, where 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u </a:t>
            </a:r>
            <a:r>
              <a:rPr lang="en-US" sz="2800" smtClean="0">
                <a:sym typeface="Symbol" pitchFamily="18" charset="2"/>
              </a:rPr>
              <a:t> C and 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800" smtClean="0">
                <a:sym typeface="Symbol" pitchFamily="18" charset="2"/>
              </a:rPr>
              <a:t>  C’ then </a:t>
            </a:r>
            <a:r>
              <a:rPr lang="en-US" sz="2800" smtClean="0">
                <a:solidFill>
                  <a:srgbClr val="FF0000"/>
                </a:solidFill>
                <a:sym typeface="Symbol" pitchFamily="18" charset="2"/>
              </a:rPr>
              <a:t>f(C) &lt; f(C’).</a:t>
            </a:r>
          </a:p>
          <a:p>
            <a:r>
              <a:rPr lang="en-US" sz="2800" smtClean="0">
                <a:sym typeface="Symbol" pitchFamily="18" charset="2"/>
              </a:rPr>
              <a:t>Consider C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and C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, connected by edge 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(c, b)</a:t>
            </a:r>
            <a:endParaRPr lang="en-US" sz="2800" baseline="-2500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0484" name="Freeform 4"/>
          <p:cNvSpPr>
            <a:spLocks/>
          </p:cNvSpPr>
          <p:nvPr/>
        </p:nvSpPr>
        <p:spPr bwMode="auto">
          <a:xfrm>
            <a:off x="566738" y="3840163"/>
            <a:ext cx="2311400" cy="1736725"/>
          </a:xfrm>
          <a:custGeom>
            <a:avLst/>
            <a:gdLst>
              <a:gd name="T0" fmla="*/ 257055951 w 1456"/>
              <a:gd name="T1" fmla="*/ 35282184 h 1094"/>
              <a:gd name="T2" fmla="*/ 1040823785 w 1456"/>
              <a:gd name="T3" fmla="*/ 0 h 1094"/>
              <a:gd name="T4" fmla="*/ 2147483647 w 1456"/>
              <a:gd name="T5" fmla="*/ 45362805 h 1094"/>
              <a:gd name="T6" fmla="*/ 2147483647 w 1456"/>
              <a:gd name="T7" fmla="*/ 113406236 h 1094"/>
              <a:gd name="T8" fmla="*/ 2147483647 w 1456"/>
              <a:gd name="T9" fmla="*/ 194051200 h 1094"/>
              <a:gd name="T10" fmla="*/ 2147483647 w 1456"/>
              <a:gd name="T11" fmla="*/ 262096232 h 1094"/>
              <a:gd name="T12" fmla="*/ 2147483647 w 1456"/>
              <a:gd name="T13" fmla="*/ 602316480 h 1094"/>
              <a:gd name="T14" fmla="*/ 2147483647 w 1456"/>
              <a:gd name="T15" fmla="*/ 670361462 h 1094"/>
              <a:gd name="T16" fmla="*/ 2147483647 w 1456"/>
              <a:gd name="T17" fmla="*/ 1270158580 h 1094"/>
              <a:gd name="T18" fmla="*/ 2147483647 w 1456"/>
              <a:gd name="T19" fmla="*/ 1282758562 h 1094"/>
              <a:gd name="T20" fmla="*/ 2147483647 w 1456"/>
              <a:gd name="T21" fmla="*/ 1292840770 h 1094"/>
              <a:gd name="T22" fmla="*/ 2147483647 w 1456"/>
              <a:gd name="T23" fmla="*/ 1328122942 h 1094"/>
              <a:gd name="T24" fmla="*/ 2147483647 w 1456"/>
              <a:gd name="T25" fmla="*/ 1383564767 h 1094"/>
              <a:gd name="T26" fmla="*/ 2147483647 w 1456"/>
              <a:gd name="T27" fmla="*/ 1428927559 h 1094"/>
              <a:gd name="T28" fmla="*/ 2048886344 w 1456"/>
              <a:gd name="T29" fmla="*/ 1474290351 h 1094"/>
              <a:gd name="T30" fmla="*/ 1948080128 w 1456"/>
              <a:gd name="T31" fmla="*/ 1532254713 h 1094"/>
              <a:gd name="T32" fmla="*/ 1834673928 w 1456"/>
              <a:gd name="T33" fmla="*/ 1645660900 h 1094"/>
              <a:gd name="T34" fmla="*/ 1776711148 w 1456"/>
              <a:gd name="T35" fmla="*/ 1736386881 h 1094"/>
              <a:gd name="T36" fmla="*/ 1731348351 w 1456"/>
              <a:gd name="T37" fmla="*/ 2144652012 h 1094"/>
              <a:gd name="T38" fmla="*/ 1675904932 w 1456"/>
              <a:gd name="T39" fmla="*/ 2147483647 h 1094"/>
              <a:gd name="T40" fmla="*/ 1630541738 w 1456"/>
              <a:gd name="T41" fmla="*/ 2147483647 h 1094"/>
              <a:gd name="T42" fmla="*/ 1617940167 w 1456"/>
              <a:gd name="T43" fmla="*/ 2147483647 h 1094"/>
              <a:gd name="T44" fmla="*/ 1585178940 w 1456"/>
              <a:gd name="T45" fmla="*/ 2147483647 h 1094"/>
              <a:gd name="T46" fmla="*/ 1413808373 w 1456"/>
              <a:gd name="T47" fmla="*/ 2147483647 h 1094"/>
              <a:gd name="T48" fmla="*/ 1345763383 w 1456"/>
              <a:gd name="T49" fmla="*/ 2147483647 h 1094"/>
              <a:gd name="T50" fmla="*/ 1096267204 w 1456"/>
              <a:gd name="T51" fmla="*/ 2147483647 h 1094"/>
              <a:gd name="T52" fmla="*/ 791328996 w 1456"/>
              <a:gd name="T53" fmla="*/ 2147483647 h 1094"/>
              <a:gd name="T54" fmla="*/ 677922796 w 1456"/>
              <a:gd name="T55" fmla="*/ 2147483647 h 1094"/>
              <a:gd name="T56" fmla="*/ 325100940 w 1456"/>
              <a:gd name="T57" fmla="*/ 2147483647 h 1094"/>
              <a:gd name="T58" fmla="*/ 211693153 w 1456"/>
              <a:gd name="T59" fmla="*/ 2147483647 h 1094"/>
              <a:gd name="T60" fmla="*/ 88206258 w 1456"/>
              <a:gd name="T61" fmla="*/ 2147483647 h 1094"/>
              <a:gd name="T62" fmla="*/ 52924082 w 1456"/>
              <a:gd name="T63" fmla="*/ 2147483647 h 1094"/>
              <a:gd name="T64" fmla="*/ 30241877 w 1456"/>
              <a:gd name="T65" fmla="*/ 2147483647 h 1094"/>
              <a:gd name="T66" fmla="*/ 20161249 w 1456"/>
              <a:gd name="T67" fmla="*/ 1214715167 h 1094"/>
              <a:gd name="T68" fmla="*/ 30241877 w 1456"/>
              <a:gd name="T69" fmla="*/ 612397100 h 1094"/>
              <a:gd name="T70" fmla="*/ 120967509 w 1456"/>
              <a:gd name="T71" fmla="*/ 113406236 h 1094"/>
              <a:gd name="T72" fmla="*/ 257055951 w 1456"/>
              <a:gd name="T73" fmla="*/ 35282184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4149725" y="4794250"/>
            <a:ext cx="1208088" cy="849313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944813" y="3851275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1792288" y="4741863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001713" y="3424238"/>
            <a:ext cx="909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1</a:t>
            </a:r>
            <a:r>
              <a:rPr lang="en-US" sz="1800"/>
              <a:t> = C’</a:t>
            </a:r>
            <a:endParaRPr lang="en-US" sz="1800" baseline="-25000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183063" y="3427413"/>
            <a:ext cx="858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2</a:t>
            </a:r>
            <a:r>
              <a:rPr lang="en-US" sz="1800"/>
              <a:t> = C</a:t>
            </a:r>
            <a:endParaRPr lang="en-US" sz="1800" baseline="-25000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525713" y="5868988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3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654550" y="5854700"/>
            <a:ext cx="433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4</a:t>
            </a:r>
          </a:p>
        </p:txBody>
      </p:sp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693738" y="3773488"/>
            <a:ext cx="4776787" cy="2098675"/>
            <a:chOff x="529" y="2484"/>
            <a:chExt cx="3009" cy="1322"/>
          </a:xfrm>
        </p:grpSpPr>
        <p:sp>
          <p:nvSpPr>
            <p:cNvPr id="20494" name="Oval 13"/>
            <p:cNvSpPr>
              <a:spLocks noChangeArrowheads="1"/>
            </p:cNvSpPr>
            <p:nvPr/>
          </p:nvSpPr>
          <p:spPr bwMode="auto">
            <a:xfrm>
              <a:off x="529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0495" name="Text Box 14"/>
            <p:cNvSpPr txBox="1">
              <a:spLocks noChangeArrowheads="1"/>
            </p:cNvSpPr>
            <p:nvPr/>
          </p:nvSpPr>
          <p:spPr bwMode="auto">
            <a:xfrm>
              <a:off x="734" y="2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a</a:t>
              </a:r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1469" y="2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2204" y="2484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c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2929" y="2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20499" name="Oval 18"/>
            <p:cNvSpPr>
              <a:spLocks noChangeArrowheads="1"/>
            </p:cNvSpPr>
            <p:nvPr/>
          </p:nvSpPr>
          <p:spPr bwMode="auto">
            <a:xfrm>
              <a:off x="1277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0500" name="Oval 19"/>
            <p:cNvSpPr>
              <a:spLocks noChangeArrowheads="1"/>
            </p:cNvSpPr>
            <p:nvPr/>
          </p:nvSpPr>
          <p:spPr bwMode="auto">
            <a:xfrm>
              <a:off x="2773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0501" name="Oval 20"/>
            <p:cNvSpPr>
              <a:spLocks noChangeArrowheads="1"/>
            </p:cNvSpPr>
            <p:nvPr/>
          </p:nvSpPr>
          <p:spPr bwMode="auto">
            <a:xfrm>
              <a:off x="2025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0502" name="Oval 21"/>
            <p:cNvSpPr>
              <a:spLocks noChangeArrowheads="1"/>
            </p:cNvSpPr>
            <p:nvPr/>
          </p:nvSpPr>
          <p:spPr bwMode="auto">
            <a:xfrm>
              <a:off x="530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0503" name="Oval 22"/>
            <p:cNvSpPr>
              <a:spLocks noChangeArrowheads="1"/>
            </p:cNvSpPr>
            <p:nvPr/>
          </p:nvSpPr>
          <p:spPr bwMode="auto">
            <a:xfrm>
              <a:off x="1278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0504" name="Oval 23"/>
            <p:cNvSpPr>
              <a:spLocks noChangeArrowheads="1"/>
            </p:cNvSpPr>
            <p:nvPr/>
          </p:nvSpPr>
          <p:spPr bwMode="auto">
            <a:xfrm>
              <a:off x="2774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0505" name="Oval 24"/>
            <p:cNvSpPr>
              <a:spLocks noChangeArrowheads="1"/>
            </p:cNvSpPr>
            <p:nvPr/>
          </p:nvSpPr>
          <p:spPr bwMode="auto">
            <a:xfrm>
              <a:off x="2026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0506" name="Text Box 25"/>
            <p:cNvSpPr txBox="1">
              <a:spLocks noChangeArrowheads="1"/>
            </p:cNvSpPr>
            <p:nvPr/>
          </p:nvSpPr>
          <p:spPr bwMode="auto">
            <a:xfrm>
              <a:off x="726" y="3575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e</a:t>
              </a:r>
            </a:p>
          </p:txBody>
        </p:sp>
        <p:sp>
          <p:nvSpPr>
            <p:cNvPr id="20507" name="Text Box 26"/>
            <p:cNvSpPr txBox="1">
              <a:spLocks noChangeArrowheads="1"/>
            </p:cNvSpPr>
            <p:nvPr/>
          </p:nvSpPr>
          <p:spPr bwMode="auto">
            <a:xfrm>
              <a:off x="1461" y="3575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20508" name="Text Box 27"/>
            <p:cNvSpPr txBox="1">
              <a:spLocks noChangeArrowheads="1"/>
            </p:cNvSpPr>
            <p:nvPr/>
          </p:nvSpPr>
          <p:spPr bwMode="auto">
            <a:xfrm>
              <a:off x="2196" y="3575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20509" name="Text Box 28"/>
            <p:cNvSpPr txBox="1">
              <a:spLocks noChangeArrowheads="1"/>
            </p:cNvSpPr>
            <p:nvPr/>
          </p:nvSpPr>
          <p:spPr bwMode="auto">
            <a:xfrm>
              <a:off x="2921" y="357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h</a:t>
              </a:r>
            </a:p>
          </p:txBody>
        </p:sp>
        <p:sp>
          <p:nvSpPr>
            <p:cNvPr id="20510" name="Line 29"/>
            <p:cNvSpPr>
              <a:spLocks noChangeShapeType="1"/>
            </p:cNvSpPr>
            <p:nvPr/>
          </p:nvSpPr>
          <p:spPr bwMode="auto">
            <a:xfrm>
              <a:off x="1068" y="2834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Line 30"/>
            <p:cNvSpPr>
              <a:spLocks noChangeShapeType="1"/>
            </p:cNvSpPr>
            <p:nvPr/>
          </p:nvSpPr>
          <p:spPr bwMode="auto">
            <a:xfrm>
              <a:off x="1826" y="28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Line 31"/>
            <p:cNvSpPr>
              <a:spLocks noChangeShapeType="1"/>
            </p:cNvSpPr>
            <p:nvPr/>
          </p:nvSpPr>
          <p:spPr bwMode="auto">
            <a:xfrm>
              <a:off x="1080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Line 32"/>
            <p:cNvSpPr>
              <a:spLocks noChangeShapeType="1"/>
            </p:cNvSpPr>
            <p:nvPr/>
          </p:nvSpPr>
          <p:spPr bwMode="auto">
            <a:xfrm>
              <a:off x="2567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Line 33"/>
            <p:cNvSpPr>
              <a:spLocks noChangeShapeType="1"/>
            </p:cNvSpPr>
            <p:nvPr/>
          </p:nvSpPr>
          <p:spPr bwMode="auto">
            <a:xfrm flipV="1">
              <a:off x="780" y="2985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Line 34"/>
            <p:cNvSpPr>
              <a:spLocks noChangeShapeType="1"/>
            </p:cNvSpPr>
            <p:nvPr/>
          </p:nvSpPr>
          <p:spPr bwMode="auto">
            <a:xfrm flipV="1">
              <a:off x="1533" y="2982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Line 35"/>
            <p:cNvSpPr>
              <a:spLocks noChangeShapeType="1"/>
            </p:cNvSpPr>
            <p:nvPr/>
          </p:nvSpPr>
          <p:spPr bwMode="auto">
            <a:xfrm flipV="1">
              <a:off x="2304" y="298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Line 36"/>
            <p:cNvSpPr>
              <a:spLocks noChangeShapeType="1"/>
            </p:cNvSpPr>
            <p:nvPr/>
          </p:nvSpPr>
          <p:spPr bwMode="auto">
            <a:xfrm flipV="1">
              <a:off x="3044" y="2985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Freeform 37"/>
            <p:cNvSpPr>
              <a:spLocks/>
            </p:cNvSpPr>
            <p:nvPr/>
          </p:nvSpPr>
          <p:spPr bwMode="auto">
            <a:xfrm>
              <a:off x="1747" y="321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3975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19" name="Freeform 38"/>
            <p:cNvSpPr>
              <a:spLocks/>
            </p:cNvSpPr>
            <p:nvPr/>
          </p:nvSpPr>
          <p:spPr bwMode="auto">
            <a:xfrm>
              <a:off x="2482" y="266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20" name="Freeform 39"/>
            <p:cNvSpPr>
              <a:spLocks/>
            </p:cNvSpPr>
            <p:nvPr/>
          </p:nvSpPr>
          <p:spPr bwMode="auto">
            <a:xfrm flipV="1">
              <a:off x="2493" y="2949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21" name="Freeform 40"/>
            <p:cNvSpPr>
              <a:spLocks/>
            </p:cNvSpPr>
            <p:nvPr/>
          </p:nvSpPr>
          <p:spPr bwMode="auto">
            <a:xfrm flipV="1">
              <a:off x="1730" y="348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22" name="Line 41"/>
            <p:cNvSpPr>
              <a:spLocks noChangeShapeType="1"/>
            </p:cNvSpPr>
            <p:nvPr/>
          </p:nvSpPr>
          <p:spPr bwMode="auto">
            <a:xfrm flipH="1">
              <a:off x="991" y="2949"/>
              <a:ext cx="374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Freeform 42"/>
            <p:cNvSpPr>
              <a:spLocks/>
            </p:cNvSpPr>
            <p:nvPr/>
          </p:nvSpPr>
          <p:spPr bwMode="auto">
            <a:xfrm>
              <a:off x="3267" y="3294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735275" name="Rectangle 43"/>
          <p:cNvSpPr>
            <a:spLocks noChangeArrowheads="1"/>
          </p:cNvSpPr>
          <p:nvPr/>
        </p:nvSpPr>
        <p:spPr bwMode="auto">
          <a:xfrm>
            <a:off x="5568950" y="3443288"/>
            <a:ext cx="3322638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Since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(c, b) 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 E</a:t>
            </a:r>
            <a:r>
              <a:rPr lang="en-US" sz="2400" baseline="30000">
                <a:solidFill>
                  <a:schemeClr val="accent2"/>
                </a:solidFill>
                <a:sym typeface="Symbol" pitchFamily="18" charset="2"/>
              </a:rPr>
              <a:t>T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 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(b, c) 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 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From previous lemma: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	f(C</a:t>
            </a:r>
            <a:r>
              <a:rPr lang="en-US" sz="2400" baseline="-2500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) &gt; f(C</a:t>
            </a:r>
            <a:r>
              <a:rPr lang="en-US" sz="2400" baseline="-2500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	f(C’) &gt; f(C)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ym typeface="Symbol" pitchFamily="18" charset="2"/>
              </a:rPr>
              <a:t>	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f(C) &lt; f(C’)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Class’s Topic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DFS</a:t>
            </a:r>
          </a:p>
          <a:p>
            <a:r>
              <a:rPr lang="en-US" smtClean="0"/>
              <a:t>Topological Sort</a:t>
            </a:r>
          </a:p>
          <a:p>
            <a:r>
              <a:rPr lang="en-US" smtClean="0"/>
              <a:t>Problems:</a:t>
            </a:r>
          </a:p>
          <a:p>
            <a:pPr lvl="1"/>
            <a:r>
              <a:rPr lang="en-US" smtClean="0"/>
              <a:t>Detect cycle in an undirected graph</a:t>
            </a:r>
          </a:p>
          <a:p>
            <a:pPr lvl="1"/>
            <a:r>
              <a:rPr lang="en-US" smtClean="0"/>
              <a:t>Detect cycle in a directed graph</a:t>
            </a:r>
          </a:p>
          <a:p>
            <a:pPr lvl="1"/>
            <a:r>
              <a:rPr lang="en-US" smtClean="0"/>
              <a:t>How many paths are there from “s” to “t” in a directed acyclic graph?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				         </a:t>
            </a:r>
            <a:fld id="{E423DFBA-DB91-4558-8896-61B3B7B026AE}" type="slidenum">
              <a:rPr lang="en-US" smtClean="0"/>
              <a:pPr/>
              <a:t>2</a:t>
            </a:fld>
            <a:r>
              <a:rPr lang="en-US" smtClean="0"/>
              <a:t> 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Corollary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544638"/>
            <a:ext cx="8229600" cy="2276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Each edge in G</a:t>
            </a:r>
            <a:r>
              <a:rPr lang="en-US" sz="2800" baseline="30000" smtClean="0">
                <a:sym typeface="Symbol" pitchFamily="18" charset="2"/>
              </a:rPr>
              <a:t>T</a:t>
            </a:r>
            <a:r>
              <a:rPr lang="en-US" sz="2800" smtClean="0">
                <a:sym typeface="Symbol" pitchFamily="18" charset="2"/>
              </a:rPr>
              <a:t> that goes </a:t>
            </a:r>
            <a:r>
              <a:rPr lang="en-US" sz="2800" smtClean="0">
                <a:solidFill>
                  <a:schemeClr val="accent1"/>
                </a:solidFill>
                <a:sym typeface="Symbol" pitchFamily="18" charset="2"/>
              </a:rPr>
              <a:t>between different components</a:t>
            </a:r>
            <a:r>
              <a:rPr lang="en-US" sz="2800" smtClean="0">
                <a:sym typeface="Symbol" pitchFamily="18" charset="2"/>
              </a:rPr>
              <a:t> goes </a:t>
            </a:r>
            <a:r>
              <a:rPr lang="en-US" sz="2800" smtClean="0">
                <a:solidFill>
                  <a:srgbClr val="FF0000"/>
                </a:solidFill>
                <a:sym typeface="Symbol" pitchFamily="18" charset="2"/>
              </a:rPr>
              <a:t>from a component with an earlier finish time</a:t>
            </a:r>
            <a:r>
              <a:rPr lang="en-US" sz="2800" smtClean="0">
                <a:sym typeface="Symbol" pitchFamily="18" charset="2"/>
              </a:rPr>
              <a:t> (in the DFS) </a:t>
            </a:r>
            <a:r>
              <a:rPr lang="en-US" sz="2800" smtClean="0">
                <a:solidFill>
                  <a:srgbClr val="00B050"/>
                </a:solidFill>
                <a:sym typeface="Symbol" pitchFamily="18" charset="2"/>
              </a:rPr>
              <a:t>to one with a later finish time</a:t>
            </a:r>
          </a:p>
        </p:txBody>
      </p:sp>
      <p:sp>
        <p:nvSpPr>
          <p:cNvPr id="21508" name="Freeform 4"/>
          <p:cNvSpPr>
            <a:spLocks/>
          </p:cNvSpPr>
          <p:nvPr/>
        </p:nvSpPr>
        <p:spPr bwMode="auto">
          <a:xfrm>
            <a:off x="2095500" y="4310063"/>
            <a:ext cx="2311400" cy="1736725"/>
          </a:xfrm>
          <a:custGeom>
            <a:avLst/>
            <a:gdLst>
              <a:gd name="T0" fmla="*/ 257055951 w 1456"/>
              <a:gd name="T1" fmla="*/ 35282184 h 1094"/>
              <a:gd name="T2" fmla="*/ 1040823785 w 1456"/>
              <a:gd name="T3" fmla="*/ 0 h 1094"/>
              <a:gd name="T4" fmla="*/ 2147483647 w 1456"/>
              <a:gd name="T5" fmla="*/ 45362805 h 1094"/>
              <a:gd name="T6" fmla="*/ 2147483647 w 1456"/>
              <a:gd name="T7" fmla="*/ 113406236 h 1094"/>
              <a:gd name="T8" fmla="*/ 2147483647 w 1456"/>
              <a:gd name="T9" fmla="*/ 194051200 h 1094"/>
              <a:gd name="T10" fmla="*/ 2147483647 w 1456"/>
              <a:gd name="T11" fmla="*/ 262096232 h 1094"/>
              <a:gd name="T12" fmla="*/ 2147483647 w 1456"/>
              <a:gd name="T13" fmla="*/ 602316480 h 1094"/>
              <a:gd name="T14" fmla="*/ 2147483647 w 1456"/>
              <a:gd name="T15" fmla="*/ 670361462 h 1094"/>
              <a:gd name="T16" fmla="*/ 2147483647 w 1456"/>
              <a:gd name="T17" fmla="*/ 1270158580 h 1094"/>
              <a:gd name="T18" fmla="*/ 2147483647 w 1456"/>
              <a:gd name="T19" fmla="*/ 1282758562 h 1094"/>
              <a:gd name="T20" fmla="*/ 2147483647 w 1456"/>
              <a:gd name="T21" fmla="*/ 1292840770 h 1094"/>
              <a:gd name="T22" fmla="*/ 2147483647 w 1456"/>
              <a:gd name="T23" fmla="*/ 1328122942 h 1094"/>
              <a:gd name="T24" fmla="*/ 2147483647 w 1456"/>
              <a:gd name="T25" fmla="*/ 1383564767 h 1094"/>
              <a:gd name="T26" fmla="*/ 2147483647 w 1456"/>
              <a:gd name="T27" fmla="*/ 1428927559 h 1094"/>
              <a:gd name="T28" fmla="*/ 2048886344 w 1456"/>
              <a:gd name="T29" fmla="*/ 1474290351 h 1094"/>
              <a:gd name="T30" fmla="*/ 1948080128 w 1456"/>
              <a:gd name="T31" fmla="*/ 1532254713 h 1094"/>
              <a:gd name="T32" fmla="*/ 1834673928 w 1456"/>
              <a:gd name="T33" fmla="*/ 1645660900 h 1094"/>
              <a:gd name="T34" fmla="*/ 1776711148 w 1456"/>
              <a:gd name="T35" fmla="*/ 1736386881 h 1094"/>
              <a:gd name="T36" fmla="*/ 1731348351 w 1456"/>
              <a:gd name="T37" fmla="*/ 2144652012 h 1094"/>
              <a:gd name="T38" fmla="*/ 1675904932 w 1456"/>
              <a:gd name="T39" fmla="*/ 2147483647 h 1094"/>
              <a:gd name="T40" fmla="*/ 1630541738 w 1456"/>
              <a:gd name="T41" fmla="*/ 2147483647 h 1094"/>
              <a:gd name="T42" fmla="*/ 1617940167 w 1456"/>
              <a:gd name="T43" fmla="*/ 2147483647 h 1094"/>
              <a:gd name="T44" fmla="*/ 1585178940 w 1456"/>
              <a:gd name="T45" fmla="*/ 2147483647 h 1094"/>
              <a:gd name="T46" fmla="*/ 1413808373 w 1456"/>
              <a:gd name="T47" fmla="*/ 2147483647 h 1094"/>
              <a:gd name="T48" fmla="*/ 1345763383 w 1456"/>
              <a:gd name="T49" fmla="*/ 2147483647 h 1094"/>
              <a:gd name="T50" fmla="*/ 1096267204 w 1456"/>
              <a:gd name="T51" fmla="*/ 2147483647 h 1094"/>
              <a:gd name="T52" fmla="*/ 791328996 w 1456"/>
              <a:gd name="T53" fmla="*/ 2147483647 h 1094"/>
              <a:gd name="T54" fmla="*/ 677922796 w 1456"/>
              <a:gd name="T55" fmla="*/ 2147483647 h 1094"/>
              <a:gd name="T56" fmla="*/ 325100940 w 1456"/>
              <a:gd name="T57" fmla="*/ 2147483647 h 1094"/>
              <a:gd name="T58" fmla="*/ 211693153 w 1456"/>
              <a:gd name="T59" fmla="*/ 2147483647 h 1094"/>
              <a:gd name="T60" fmla="*/ 88206258 w 1456"/>
              <a:gd name="T61" fmla="*/ 2147483647 h 1094"/>
              <a:gd name="T62" fmla="*/ 52924082 w 1456"/>
              <a:gd name="T63" fmla="*/ 2147483647 h 1094"/>
              <a:gd name="T64" fmla="*/ 30241877 w 1456"/>
              <a:gd name="T65" fmla="*/ 2147483647 h 1094"/>
              <a:gd name="T66" fmla="*/ 20161249 w 1456"/>
              <a:gd name="T67" fmla="*/ 1214715167 h 1094"/>
              <a:gd name="T68" fmla="*/ 30241877 w 1456"/>
              <a:gd name="T69" fmla="*/ 612397100 h 1094"/>
              <a:gd name="T70" fmla="*/ 120967509 w 1456"/>
              <a:gd name="T71" fmla="*/ 113406236 h 1094"/>
              <a:gd name="T72" fmla="*/ 257055951 w 1456"/>
              <a:gd name="T73" fmla="*/ 35282184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5678488" y="5264150"/>
            <a:ext cx="1208087" cy="849313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473575" y="4321175"/>
            <a:ext cx="2322513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3321050" y="5211763"/>
            <a:ext cx="2322513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530475" y="3894138"/>
            <a:ext cx="909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1</a:t>
            </a:r>
            <a:r>
              <a:rPr lang="en-US" sz="1800"/>
              <a:t> = C’</a:t>
            </a:r>
            <a:endParaRPr lang="en-US" sz="1800" baseline="-25000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711825" y="3897313"/>
            <a:ext cx="858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2</a:t>
            </a:r>
            <a:r>
              <a:rPr lang="en-US" sz="1800"/>
              <a:t> = C</a:t>
            </a:r>
            <a:endParaRPr lang="en-US" sz="1800" baseline="-25000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054475" y="6338888"/>
            <a:ext cx="433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3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183313" y="6324600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4</a:t>
            </a:r>
          </a:p>
        </p:txBody>
      </p:sp>
      <p:grpSp>
        <p:nvGrpSpPr>
          <p:cNvPr id="21516" name="Group 12"/>
          <p:cNvGrpSpPr>
            <a:grpSpLocks/>
          </p:cNvGrpSpPr>
          <p:nvPr/>
        </p:nvGrpSpPr>
        <p:grpSpPr bwMode="auto">
          <a:xfrm>
            <a:off x="2222500" y="4243388"/>
            <a:ext cx="4776788" cy="2098675"/>
            <a:chOff x="529" y="2484"/>
            <a:chExt cx="3009" cy="1322"/>
          </a:xfrm>
        </p:grpSpPr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529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734" y="2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a</a:t>
              </a: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1469" y="2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2204" y="2484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c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2929" y="2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21522" name="Oval 18"/>
            <p:cNvSpPr>
              <a:spLocks noChangeArrowheads="1"/>
            </p:cNvSpPr>
            <p:nvPr/>
          </p:nvSpPr>
          <p:spPr bwMode="auto">
            <a:xfrm>
              <a:off x="1277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1523" name="Oval 19"/>
            <p:cNvSpPr>
              <a:spLocks noChangeArrowheads="1"/>
            </p:cNvSpPr>
            <p:nvPr/>
          </p:nvSpPr>
          <p:spPr bwMode="auto">
            <a:xfrm>
              <a:off x="2773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1524" name="Oval 20"/>
            <p:cNvSpPr>
              <a:spLocks noChangeArrowheads="1"/>
            </p:cNvSpPr>
            <p:nvPr/>
          </p:nvSpPr>
          <p:spPr bwMode="auto">
            <a:xfrm>
              <a:off x="2025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1525" name="Oval 21"/>
            <p:cNvSpPr>
              <a:spLocks noChangeArrowheads="1"/>
            </p:cNvSpPr>
            <p:nvPr/>
          </p:nvSpPr>
          <p:spPr bwMode="auto">
            <a:xfrm>
              <a:off x="530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1526" name="Oval 22"/>
            <p:cNvSpPr>
              <a:spLocks noChangeArrowheads="1"/>
            </p:cNvSpPr>
            <p:nvPr/>
          </p:nvSpPr>
          <p:spPr bwMode="auto">
            <a:xfrm>
              <a:off x="1278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1527" name="Oval 23"/>
            <p:cNvSpPr>
              <a:spLocks noChangeArrowheads="1"/>
            </p:cNvSpPr>
            <p:nvPr/>
          </p:nvSpPr>
          <p:spPr bwMode="auto">
            <a:xfrm>
              <a:off x="2774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1528" name="Oval 24"/>
            <p:cNvSpPr>
              <a:spLocks noChangeArrowheads="1"/>
            </p:cNvSpPr>
            <p:nvPr/>
          </p:nvSpPr>
          <p:spPr bwMode="auto">
            <a:xfrm>
              <a:off x="2026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726" y="3575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e</a:t>
              </a:r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1461" y="3575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2196" y="3575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2921" y="357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h</a:t>
              </a:r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>
              <a:off x="1068" y="2834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>
              <a:off x="1826" y="28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>
              <a:off x="1080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>
              <a:off x="2567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 flipV="1">
              <a:off x="780" y="2985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 flipV="1">
              <a:off x="1533" y="2982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 flipV="1">
              <a:off x="2304" y="298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Line 36"/>
            <p:cNvSpPr>
              <a:spLocks noChangeShapeType="1"/>
            </p:cNvSpPr>
            <p:nvPr/>
          </p:nvSpPr>
          <p:spPr bwMode="auto">
            <a:xfrm flipV="1">
              <a:off x="3044" y="2985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37"/>
            <p:cNvSpPr>
              <a:spLocks/>
            </p:cNvSpPr>
            <p:nvPr/>
          </p:nvSpPr>
          <p:spPr bwMode="auto">
            <a:xfrm>
              <a:off x="1747" y="321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3975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542" name="Freeform 38"/>
            <p:cNvSpPr>
              <a:spLocks/>
            </p:cNvSpPr>
            <p:nvPr/>
          </p:nvSpPr>
          <p:spPr bwMode="auto">
            <a:xfrm>
              <a:off x="2482" y="266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543" name="Freeform 39"/>
            <p:cNvSpPr>
              <a:spLocks/>
            </p:cNvSpPr>
            <p:nvPr/>
          </p:nvSpPr>
          <p:spPr bwMode="auto">
            <a:xfrm flipV="1">
              <a:off x="2493" y="2949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544" name="Freeform 40"/>
            <p:cNvSpPr>
              <a:spLocks/>
            </p:cNvSpPr>
            <p:nvPr/>
          </p:nvSpPr>
          <p:spPr bwMode="auto">
            <a:xfrm flipV="1">
              <a:off x="1730" y="348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 flipH="1">
              <a:off x="991" y="2949"/>
              <a:ext cx="374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42"/>
            <p:cNvSpPr>
              <a:spLocks/>
            </p:cNvSpPr>
            <p:nvPr/>
          </p:nvSpPr>
          <p:spPr bwMode="auto">
            <a:xfrm>
              <a:off x="3267" y="3294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Why does SCC Work?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1468438"/>
            <a:ext cx="8229600" cy="3568700"/>
          </a:xfrm>
        </p:spPr>
        <p:txBody>
          <a:bodyPr/>
          <a:lstStyle/>
          <a:p>
            <a:r>
              <a:rPr lang="en-US" sz="2000" smtClean="0"/>
              <a:t>When we do the second DFS, on G</a:t>
            </a:r>
            <a:r>
              <a:rPr lang="en-US" sz="2000" baseline="30000" smtClean="0"/>
              <a:t>T</a:t>
            </a:r>
            <a:r>
              <a:rPr lang="en-US" sz="2000" smtClean="0"/>
              <a:t>, we start with a component C such that f(C) is maximum (b, in our case)</a:t>
            </a:r>
          </a:p>
          <a:p>
            <a:r>
              <a:rPr lang="en-US" sz="2000" smtClean="0"/>
              <a:t>We start from </a:t>
            </a:r>
            <a:r>
              <a:rPr lang="en-US" sz="2000" smtClean="0">
                <a:latin typeface="Comic Sans MS" pitchFamily="66" charset="0"/>
              </a:rPr>
              <a:t>b</a:t>
            </a:r>
            <a:r>
              <a:rPr lang="en-US" sz="2000" smtClean="0"/>
              <a:t> and visit all vertices in C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</a:p>
          <a:p>
            <a:r>
              <a:rPr lang="en-US" sz="2000" smtClean="0"/>
              <a:t>From corollary: </a:t>
            </a:r>
            <a:r>
              <a:rPr lang="en-US" sz="2000" smtClean="0">
                <a:solidFill>
                  <a:schemeClr val="accent1"/>
                </a:solidFill>
              </a:rPr>
              <a:t>f(C) &gt; f(C’) in G </a:t>
            </a:r>
            <a:r>
              <a:rPr lang="en-US" sz="2000" smtClean="0"/>
              <a:t>for all C </a:t>
            </a:r>
            <a:r>
              <a:rPr lang="en-US" sz="2000" smtClean="0">
                <a:sym typeface="Symbol" pitchFamily="18" charset="2"/>
              </a:rPr>
              <a:t></a:t>
            </a:r>
            <a:r>
              <a:rPr lang="en-US" sz="2000" smtClean="0"/>
              <a:t> C’ </a:t>
            </a:r>
            <a:r>
              <a:rPr lang="en-US" sz="2000" smtClean="0">
                <a:sym typeface="Symbol" pitchFamily="18" charset="2"/>
              </a:rPr>
              <a:t> </a:t>
            </a:r>
            <a:r>
              <a:rPr lang="en-US" sz="2000" smtClean="0">
                <a:solidFill>
                  <a:schemeClr val="accent1"/>
                </a:solidFill>
              </a:rPr>
              <a:t>there are no edges from C to any other SCCs </a:t>
            </a:r>
            <a:r>
              <a:rPr lang="en-US" sz="2000" smtClean="0">
                <a:solidFill>
                  <a:srgbClr val="FF0000"/>
                </a:solidFill>
              </a:rPr>
              <a:t>in G</a:t>
            </a:r>
            <a:r>
              <a:rPr lang="en-US" sz="2000" baseline="30000" smtClean="0">
                <a:solidFill>
                  <a:srgbClr val="FF0000"/>
                </a:solidFill>
              </a:rPr>
              <a:t>T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 </a:t>
            </a:r>
            <a:r>
              <a:rPr lang="en-US" sz="2000" smtClean="0"/>
              <a:t>DFS will visit only vertices in C</a:t>
            </a:r>
            <a:r>
              <a:rPr lang="en-US" sz="2000" baseline="-25000" smtClean="0"/>
              <a:t>1</a:t>
            </a:r>
            <a:endParaRPr lang="en-US" sz="2000" baseline="30000" smtClean="0"/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 </a:t>
            </a:r>
            <a:r>
              <a:rPr lang="en-US" sz="2000" smtClean="0"/>
              <a:t>The depth-first tree rooted at </a:t>
            </a:r>
            <a:r>
              <a:rPr lang="en-US" sz="2000" smtClean="0">
                <a:latin typeface="Comic Sans MS" pitchFamily="66" charset="0"/>
              </a:rPr>
              <a:t>b</a:t>
            </a:r>
            <a:r>
              <a:rPr lang="en-US" sz="2000" smtClean="0"/>
              <a:t> contains exactly the vertices of C</a:t>
            </a:r>
            <a:r>
              <a:rPr lang="en-US" sz="2000" baseline="-25000" smtClean="0"/>
              <a:t>1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3687763" y="4749800"/>
            <a:ext cx="2311400" cy="1736725"/>
          </a:xfrm>
          <a:custGeom>
            <a:avLst/>
            <a:gdLst>
              <a:gd name="T0" fmla="*/ 257055951 w 1456"/>
              <a:gd name="T1" fmla="*/ 35282184 h 1094"/>
              <a:gd name="T2" fmla="*/ 1040823785 w 1456"/>
              <a:gd name="T3" fmla="*/ 0 h 1094"/>
              <a:gd name="T4" fmla="*/ 2147483647 w 1456"/>
              <a:gd name="T5" fmla="*/ 45362805 h 1094"/>
              <a:gd name="T6" fmla="*/ 2147483647 w 1456"/>
              <a:gd name="T7" fmla="*/ 113406236 h 1094"/>
              <a:gd name="T8" fmla="*/ 2147483647 w 1456"/>
              <a:gd name="T9" fmla="*/ 194051200 h 1094"/>
              <a:gd name="T10" fmla="*/ 2147483647 w 1456"/>
              <a:gd name="T11" fmla="*/ 262096232 h 1094"/>
              <a:gd name="T12" fmla="*/ 2147483647 w 1456"/>
              <a:gd name="T13" fmla="*/ 602316480 h 1094"/>
              <a:gd name="T14" fmla="*/ 2147483647 w 1456"/>
              <a:gd name="T15" fmla="*/ 670361462 h 1094"/>
              <a:gd name="T16" fmla="*/ 2147483647 w 1456"/>
              <a:gd name="T17" fmla="*/ 1270158580 h 1094"/>
              <a:gd name="T18" fmla="*/ 2147483647 w 1456"/>
              <a:gd name="T19" fmla="*/ 1282758562 h 1094"/>
              <a:gd name="T20" fmla="*/ 2147483647 w 1456"/>
              <a:gd name="T21" fmla="*/ 1292840770 h 1094"/>
              <a:gd name="T22" fmla="*/ 2147483647 w 1456"/>
              <a:gd name="T23" fmla="*/ 1328122942 h 1094"/>
              <a:gd name="T24" fmla="*/ 2147483647 w 1456"/>
              <a:gd name="T25" fmla="*/ 1383564767 h 1094"/>
              <a:gd name="T26" fmla="*/ 2147483647 w 1456"/>
              <a:gd name="T27" fmla="*/ 1428927559 h 1094"/>
              <a:gd name="T28" fmla="*/ 2048886344 w 1456"/>
              <a:gd name="T29" fmla="*/ 1474290351 h 1094"/>
              <a:gd name="T30" fmla="*/ 1948080128 w 1456"/>
              <a:gd name="T31" fmla="*/ 1532254713 h 1094"/>
              <a:gd name="T32" fmla="*/ 1834673928 w 1456"/>
              <a:gd name="T33" fmla="*/ 1645660900 h 1094"/>
              <a:gd name="T34" fmla="*/ 1776711148 w 1456"/>
              <a:gd name="T35" fmla="*/ 1736386881 h 1094"/>
              <a:gd name="T36" fmla="*/ 1731348351 w 1456"/>
              <a:gd name="T37" fmla="*/ 2144652012 h 1094"/>
              <a:gd name="T38" fmla="*/ 1675904932 w 1456"/>
              <a:gd name="T39" fmla="*/ 2147483647 h 1094"/>
              <a:gd name="T40" fmla="*/ 1630541738 w 1456"/>
              <a:gd name="T41" fmla="*/ 2147483647 h 1094"/>
              <a:gd name="T42" fmla="*/ 1617940167 w 1456"/>
              <a:gd name="T43" fmla="*/ 2147483647 h 1094"/>
              <a:gd name="T44" fmla="*/ 1585178940 w 1456"/>
              <a:gd name="T45" fmla="*/ 2147483647 h 1094"/>
              <a:gd name="T46" fmla="*/ 1413808373 w 1456"/>
              <a:gd name="T47" fmla="*/ 2147483647 h 1094"/>
              <a:gd name="T48" fmla="*/ 1345763383 w 1456"/>
              <a:gd name="T49" fmla="*/ 2147483647 h 1094"/>
              <a:gd name="T50" fmla="*/ 1096267204 w 1456"/>
              <a:gd name="T51" fmla="*/ 2147483647 h 1094"/>
              <a:gd name="T52" fmla="*/ 791328996 w 1456"/>
              <a:gd name="T53" fmla="*/ 2147483647 h 1094"/>
              <a:gd name="T54" fmla="*/ 677922796 w 1456"/>
              <a:gd name="T55" fmla="*/ 2147483647 h 1094"/>
              <a:gd name="T56" fmla="*/ 325100940 w 1456"/>
              <a:gd name="T57" fmla="*/ 2147483647 h 1094"/>
              <a:gd name="T58" fmla="*/ 211693153 w 1456"/>
              <a:gd name="T59" fmla="*/ 2147483647 h 1094"/>
              <a:gd name="T60" fmla="*/ 88206258 w 1456"/>
              <a:gd name="T61" fmla="*/ 2147483647 h 1094"/>
              <a:gd name="T62" fmla="*/ 52924082 w 1456"/>
              <a:gd name="T63" fmla="*/ 2147483647 h 1094"/>
              <a:gd name="T64" fmla="*/ 30241877 w 1456"/>
              <a:gd name="T65" fmla="*/ 2147483647 h 1094"/>
              <a:gd name="T66" fmla="*/ 20161249 w 1456"/>
              <a:gd name="T67" fmla="*/ 1214715167 h 1094"/>
              <a:gd name="T68" fmla="*/ 30241877 w 1456"/>
              <a:gd name="T69" fmla="*/ 612397100 h 1094"/>
              <a:gd name="T70" fmla="*/ 120967509 w 1456"/>
              <a:gd name="T71" fmla="*/ 113406236 h 1094"/>
              <a:gd name="T72" fmla="*/ 257055951 w 1456"/>
              <a:gd name="T73" fmla="*/ 35282184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7270750" y="5703888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6065838" y="4760913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4913313" y="5651500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343400" y="4470400"/>
            <a:ext cx="433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1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938963" y="4486275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2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897438" y="6249988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3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8024813" y="6313488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4</a:t>
            </a:r>
          </a:p>
        </p:txBody>
      </p:sp>
      <p:grpSp>
        <p:nvGrpSpPr>
          <p:cNvPr id="22540" name="Group 12"/>
          <p:cNvGrpSpPr>
            <a:grpSpLocks/>
          </p:cNvGrpSpPr>
          <p:nvPr/>
        </p:nvGrpSpPr>
        <p:grpSpPr bwMode="auto">
          <a:xfrm>
            <a:off x="3814763" y="4683125"/>
            <a:ext cx="4776787" cy="2098675"/>
            <a:chOff x="529" y="2484"/>
            <a:chExt cx="3009" cy="1322"/>
          </a:xfrm>
        </p:grpSpPr>
        <p:sp>
          <p:nvSpPr>
            <p:cNvPr id="22551" name="Oval 13"/>
            <p:cNvSpPr>
              <a:spLocks noChangeArrowheads="1"/>
            </p:cNvSpPr>
            <p:nvPr/>
          </p:nvSpPr>
          <p:spPr bwMode="auto">
            <a:xfrm>
              <a:off x="529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2552" name="Text Box 14"/>
            <p:cNvSpPr txBox="1">
              <a:spLocks noChangeArrowheads="1"/>
            </p:cNvSpPr>
            <p:nvPr/>
          </p:nvSpPr>
          <p:spPr bwMode="auto">
            <a:xfrm>
              <a:off x="734" y="2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a</a:t>
              </a:r>
            </a:p>
          </p:txBody>
        </p:sp>
        <p:sp>
          <p:nvSpPr>
            <p:cNvPr id="22553" name="Text Box 15"/>
            <p:cNvSpPr txBox="1">
              <a:spLocks noChangeArrowheads="1"/>
            </p:cNvSpPr>
            <p:nvPr/>
          </p:nvSpPr>
          <p:spPr bwMode="auto">
            <a:xfrm>
              <a:off x="1469" y="2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22554" name="Text Box 16"/>
            <p:cNvSpPr txBox="1">
              <a:spLocks noChangeArrowheads="1"/>
            </p:cNvSpPr>
            <p:nvPr/>
          </p:nvSpPr>
          <p:spPr bwMode="auto">
            <a:xfrm>
              <a:off x="2204" y="2484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c</a:t>
              </a:r>
            </a:p>
          </p:txBody>
        </p:sp>
        <p:sp>
          <p:nvSpPr>
            <p:cNvPr id="22555" name="Text Box 17"/>
            <p:cNvSpPr txBox="1">
              <a:spLocks noChangeArrowheads="1"/>
            </p:cNvSpPr>
            <p:nvPr/>
          </p:nvSpPr>
          <p:spPr bwMode="auto">
            <a:xfrm>
              <a:off x="2929" y="2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22556" name="Oval 18"/>
            <p:cNvSpPr>
              <a:spLocks noChangeArrowheads="1"/>
            </p:cNvSpPr>
            <p:nvPr/>
          </p:nvSpPr>
          <p:spPr bwMode="auto">
            <a:xfrm>
              <a:off x="1277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2557" name="Oval 19"/>
            <p:cNvSpPr>
              <a:spLocks noChangeArrowheads="1"/>
            </p:cNvSpPr>
            <p:nvPr/>
          </p:nvSpPr>
          <p:spPr bwMode="auto">
            <a:xfrm>
              <a:off x="2773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2558" name="Oval 20"/>
            <p:cNvSpPr>
              <a:spLocks noChangeArrowheads="1"/>
            </p:cNvSpPr>
            <p:nvPr/>
          </p:nvSpPr>
          <p:spPr bwMode="auto">
            <a:xfrm>
              <a:off x="2025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2559" name="Oval 21"/>
            <p:cNvSpPr>
              <a:spLocks noChangeArrowheads="1"/>
            </p:cNvSpPr>
            <p:nvPr/>
          </p:nvSpPr>
          <p:spPr bwMode="auto">
            <a:xfrm>
              <a:off x="530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2560" name="Oval 22"/>
            <p:cNvSpPr>
              <a:spLocks noChangeArrowheads="1"/>
            </p:cNvSpPr>
            <p:nvPr/>
          </p:nvSpPr>
          <p:spPr bwMode="auto">
            <a:xfrm>
              <a:off x="1278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2561" name="Oval 23"/>
            <p:cNvSpPr>
              <a:spLocks noChangeArrowheads="1"/>
            </p:cNvSpPr>
            <p:nvPr/>
          </p:nvSpPr>
          <p:spPr bwMode="auto">
            <a:xfrm>
              <a:off x="2774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2562" name="Oval 24"/>
            <p:cNvSpPr>
              <a:spLocks noChangeArrowheads="1"/>
            </p:cNvSpPr>
            <p:nvPr/>
          </p:nvSpPr>
          <p:spPr bwMode="auto">
            <a:xfrm>
              <a:off x="2026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2563" name="Text Box 25"/>
            <p:cNvSpPr txBox="1">
              <a:spLocks noChangeArrowheads="1"/>
            </p:cNvSpPr>
            <p:nvPr/>
          </p:nvSpPr>
          <p:spPr bwMode="auto">
            <a:xfrm>
              <a:off x="726" y="3575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e</a:t>
              </a:r>
            </a:p>
          </p:txBody>
        </p:sp>
        <p:sp>
          <p:nvSpPr>
            <p:cNvPr id="22564" name="Text Box 26"/>
            <p:cNvSpPr txBox="1">
              <a:spLocks noChangeArrowheads="1"/>
            </p:cNvSpPr>
            <p:nvPr/>
          </p:nvSpPr>
          <p:spPr bwMode="auto">
            <a:xfrm>
              <a:off x="1461" y="3575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22565" name="Text Box 27"/>
            <p:cNvSpPr txBox="1">
              <a:spLocks noChangeArrowheads="1"/>
            </p:cNvSpPr>
            <p:nvPr/>
          </p:nvSpPr>
          <p:spPr bwMode="auto">
            <a:xfrm>
              <a:off x="2196" y="3575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22566" name="Text Box 28"/>
            <p:cNvSpPr txBox="1">
              <a:spLocks noChangeArrowheads="1"/>
            </p:cNvSpPr>
            <p:nvPr/>
          </p:nvSpPr>
          <p:spPr bwMode="auto">
            <a:xfrm>
              <a:off x="2921" y="357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h</a:t>
              </a:r>
            </a:p>
          </p:txBody>
        </p:sp>
        <p:sp>
          <p:nvSpPr>
            <p:cNvPr id="22567" name="Line 29"/>
            <p:cNvSpPr>
              <a:spLocks noChangeShapeType="1"/>
            </p:cNvSpPr>
            <p:nvPr/>
          </p:nvSpPr>
          <p:spPr bwMode="auto">
            <a:xfrm>
              <a:off x="1068" y="2834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Line 30"/>
            <p:cNvSpPr>
              <a:spLocks noChangeShapeType="1"/>
            </p:cNvSpPr>
            <p:nvPr/>
          </p:nvSpPr>
          <p:spPr bwMode="auto">
            <a:xfrm>
              <a:off x="1826" y="28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Line 31"/>
            <p:cNvSpPr>
              <a:spLocks noChangeShapeType="1"/>
            </p:cNvSpPr>
            <p:nvPr/>
          </p:nvSpPr>
          <p:spPr bwMode="auto">
            <a:xfrm>
              <a:off x="1080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Line 32"/>
            <p:cNvSpPr>
              <a:spLocks noChangeShapeType="1"/>
            </p:cNvSpPr>
            <p:nvPr/>
          </p:nvSpPr>
          <p:spPr bwMode="auto">
            <a:xfrm>
              <a:off x="2567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Line 33"/>
            <p:cNvSpPr>
              <a:spLocks noChangeShapeType="1"/>
            </p:cNvSpPr>
            <p:nvPr/>
          </p:nvSpPr>
          <p:spPr bwMode="auto">
            <a:xfrm flipV="1">
              <a:off x="780" y="2985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Line 34"/>
            <p:cNvSpPr>
              <a:spLocks noChangeShapeType="1"/>
            </p:cNvSpPr>
            <p:nvPr/>
          </p:nvSpPr>
          <p:spPr bwMode="auto">
            <a:xfrm flipV="1">
              <a:off x="1533" y="2982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Line 35"/>
            <p:cNvSpPr>
              <a:spLocks noChangeShapeType="1"/>
            </p:cNvSpPr>
            <p:nvPr/>
          </p:nvSpPr>
          <p:spPr bwMode="auto">
            <a:xfrm flipV="1">
              <a:off x="2304" y="298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Line 36"/>
            <p:cNvSpPr>
              <a:spLocks noChangeShapeType="1"/>
            </p:cNvSpPr>
            <p:nvPr/>
          </p:nvSpPr>
          <p:spPr bwMode="auto">
            <a:xfrm flipV="1">
              <a:off x="3044" y="2985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Freeform 37"/>
            <p:cNvSpPr>
              <a:spLocks/>
            </p:cNvSpPr>
            <p:nvPr/>
          </p:nvSpPr>
          <p:spPr bwMode="auto">
            <a:xfrm>
              <a:off x="1747" y="321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3975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576" name="Freeform 38"/>
            <p:cNvSpPr>
              <a:spLocks/>
            </p:cNvSpPr>
            <p:nvPr/>
          </p:nvSpPr>
          <p:spPr bwMode="auto">
            <a:xfrm>
              <a:off x="2482" y="266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577" name="Freeform 39"/>
            <p:cNvSpPr>
              <a:spLocks/>
            </p:cNvSpPr>
            <p:nvPr/>
          </p:nvSpPr>
          <p:spPr bwMode="auto">
            <a:xfrm flipV="1">
              <a:off x="2493" y="2949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578" name="Freeform 40"/>
            <p:cNvSpPr>
              <a:spLocks/>
            </p:cNvSpPr>
            <p:nvPr/>
          </p:nvSpPr>
          <p:spPr bwMode="auto">
            <a:xfrm flipV="1">
              <a:off x="1730" y="348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579" name="Line 41"/>
            <p:cNvSpPr>
              <a:spLocks noChangeShapeType="1"/>
            </p:cNvSpPr>
            <p:nvPr/>
          </p:nvSpPr>
          <p:spPr bwMode="auto">
            <a:xfrm flipH="1">
              <a:off x="991" y="2949"/>
              <a:ext cx="374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Freeform 42"/>
            <p:cNvSpPr>
              <a:spLocks/>
            </p:cNvSpPr>
            <p:nvPr/>
          </p:nvSpPr>
          <p:spPr bwMode="auto">
            <a:xfrm>
              <a:off x="3267" y="3294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22541" name="Group 43"/>
          <p:cNvGrpSpPr>
            <a:grpSpLocks/>
          </p:cNvGrpSpPr>
          <p:nvPr/>
        </p:nvGrpSpPr>
        <p:grpSpPr bwMode="auto">
          <a:xfrm>
            <a:off x="582613" y="5221288"/>
            <a:ext cx="2770187" cy="646112"/>
            <a:chOff x="137" y="3111"/>
            <a:chExt cx="1745" cy="407"/>
          </a:xfrm>
        </p:grpSpPr>
        <p:sp>
          <p:nvSpPr>
            <p:cNvPr id="22543" name="Text Box 44"/>
            <p:cNvSpPr txBox="1">
              <a:spLocks noChangeArrowheads="1"/>
            </p:cNvSpPr>
            <p:nvPr/>
          </p:nvSpPr>
          <p:spPr bwMode="auto">
            <a:xfrm>
              <a:off x="1657" y="3111"/>
              <a:ext cx="22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f</a:t>
              </a:r>
            </a:p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2544" name="Text Box 45"/>
            <p:cNvSpPr txBox="1">
              <a:spLocks noChangeArrowheads="1"/>
            </p:cNvSpPr>
            <p:nvPr/>
          </p:nvSpPr>
          <p:spPr bwMode="auto">
            <a:xfrm>
              <a:off x="1471" y="3111"/>
              <a:ext cx="24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h</a:t>
              </a:r>
            </a:p>
            <a:p>
              <a:pPr algn="ctr"/>
              <a:r>
                <a:rPr lang="en-US" sz="1800"/>
                <a:t>6</a:t>
              </a:r>
            </a:p>
          </p:txBody>
        </p:sp>
        <p:sp>
          <p:nvSpPr>
            <p:cNvPr id="22545" name="Text Box 46"/>
            <p:cNvSpPr txBox="1">
              <a:spLocks noChangeArrowheads="1"/>
            </p:cNvSpPr>
            <p:nvPr/>
          </p:nvSpPr>
          <p:spPr bwMode="auto">
            <a:xfrm>
              <a:off x="1249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g</a:t>
              </a:r>
            </a:p>
            <a:p>
              <a:pPr algn="ctr"/>
              <a:r>
                <a:rPr lang="en-US" sz="1800"/>
                <a:t>7</a:t>
              </a:r>
            </a:p>
          </p:txBody>
        </p:sp>
        <p:sp>
          <p:nvSpPr>
            <p:cNvPr id="22546" name="Text Box 47"/>
            <p:cNvSpPr txBox="1">
              <a:spLocks noChangeArrowheads="1"/>
            </p:cNvSpPr>
            <p:nvPr/>
          </p:nvSpPr>
          <p:spPr bwMode="auto">
            <a:xfrm>
              <a:off x="1027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d</a:t>
              </a:r>
            </a:p>
            <a:p>
              <a:pPr algn="ctr"/>
              <a:r>
                <a:rPr lang="en-US" sz="1800"/>
                <a:t>9</a:t>
              </a:r>
            </a:p>
          </p:txBody>
        </p:sp>
        <p:sp>
          <p:nvSpPr>
            <p:cNvPr id="22547" name="Text Box 48"/>
            <p:cNvSpPr txBox="1">
              <a:spLocks noChangeArrowheads="1"/>
            </p:cNvSpPr>
            <p:nvPr/>
          </p:nvSpPr>
          <p:spPr bwMode="auto">
            <a:xfrm>
              <a:off x="804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c</a:t>
              </a:r>
            </a:p>
            <a:p>
              <a:pPr algn="ctr"/>
              <a:r>
                <a:rPr lang="en-US" sz="1800"/>
                <a:t>10</a:t>
              </a:r>
            </a:p>
          </p:txBody>
        </p:sp>
        <p:sp>
          <p:nvSpPr>
            <p:cNvPr id="22548" name="Text Box 49"/>
            <p:cNvSpPr txBox="1">
              <a:spLocks noChangeArrowheads="1"/>
            </p:cNvSpPr>
            <p:nvPr/>
          </p:nvSpPr>
          <p:spPr bwMode="auto">
            <a:xfrm>
              <a:off x="582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a</a:t>
              </a:r>
            </a:p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2549" name="Text Box 50"/>
            <p:cNvSpPr txBox="1">
              <a:spLocks noChangeArrowheads="1"/>
            </p:cNvSpPr>
            <p:nvPr/>
          </p:nvSpPr>
          <p:spPr bwMode="auto">
            <a:xfrm>
              <a:off x="360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e</a:t>
              </a:r>
            </a:p>
            <a:p>
              <a:pPr algn="ctr"/>
              <a:r>
                <a:rPr lang="en-US" sz="1800"/>
                <a:t>15</a:t>
              </a:r>
            </a:p>
          </p:txBody>
        </p:sp>
        <p:sp>
          <p:nvSpPr>
            <p:cNvPr id="22550" name="Text Box 51"/>
            <p:cNvSpPr txBox="1">
              <a:spLocks noChangeArrowheads="1"/>
            </p:cNvSpPr>
            <p:nvPr/>
          </p:nvSpPr>
          <p:spPr bwMode="auto">
            <a:xfrm>
              <a:off x="137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b</a:t>
              </a:r>
            </a:p>
            <a:p>
              <a:pPr algn="ctr"/>
              <a:r>
                <a:rPr lang="en-US" sz="1800"/>
                <a:t>16</a:t>
              </a:r>
            </a:p>
          </p:txBody>
        </p:sp>
      </p:grpSp>
      <p:sp>
        <p:nvSpPr>
          <p:cNvPr id="22542" name="Oval 52"/>
          <p:cNvSpPr>
            <a:spLocks noChangeArrowheads="1"/>
          </p:cNvSpPr>
          <p:nvPr/>
        </p:nvSpPr>
        <p:spPr bwMode="auto">
          <a:xfrm>
            <a:off x="604838" y="5111750"/>
            <a:ext cx="379412" cy="8429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Why does SCC Work? (cont.)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1468438"/>
            <a:ext cx="8229600" cy="3568700"/>
          </a:xfrm>
        </p:spPr>
        <p:txBody>
          <a:bodyPr/>
          <a:lstStyle/>
          <a:p>
            <a:r>
              <a:rPr lang="en-US" sz="2000" smtClean="0"/>
              <a:t>The next root chosen in the second DFS is in SCC C</a:t>
            </a:r>
            <a:r>
              <a:rPr lang="en-US" sz="2000" baseline="-25000" smtClean="0"/>
              <a:t>2</a:t>
            </a:r>
            <a:r>
              <a:rPr lang="en-US" sz="2000" smtClean="0"/>
              <a:t> such that f(C) is maximum over all SCC’s other than C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</a:p>
          <a:p>
            <a:r>
              <a:rPr lang="en-US" sz="2000" smtClean="0"/>
              <a:t>DFS visits all vertices in C</a:t>
            </a:r>
            <a:r>
              <a:rPr lang="en-US" sz="2000" baseline="-25000" smtClean="0"/>
              <a:t>2</a:t>
            </a:r>
            <a:r>
              <a:rPr lang="en-US" sz="2000" smtClean="0"/>
              <a:t> </a:t>
            </a:r>
          </a:p>
          <a:p>
            <a:pPr lvl="1"/>
            <a:r>
              <a:rPr lang="en-US" sz="1800" smtClean="0"/>
              <a:t>the only edges out of C</a:t>
            </a:r>
            <a:r>
              <a:rPr lang="en-US" sz="1800" baseline="-25000" smtClean="0"/>
              <a:t>2</a:t>
            </a:r>
            <a:r>
              <a:rPr lang="en-US" sz="1800" smtClean="0"/>
              <a:t> go to C</a:t>
            </a:r>
            <a:r>
              <a:rPr lang="en-US" sz="1800" baseline="-25000" smtClean="0"/>
              <a:t>1</a:t>
            </a:r>
            <a:r>
              <a:rPr lang="en-US" sz="1800" smtClean="0"/>
              <a:t>, which we’ve already visited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 </a:t>
            </a:r>
            <a:r>
              <a:rPr lang="en-US" sz="2000" smtClean="0"/>
              <a:t>The only tree edges will be to vertices in C</a:t>
            </a:r>
            <a:r>
              <a:rPr lang="en-US" sz="2000" baseline="-25000" smtClean="0"/>
              <a:t>2</a:t>
            </a:r>
          </a:p>
          <a:p>
            <a:r>
              <a:rPr lang="en-US" sz="2000" smtClean="0"/>
              <a:t>Each time we choose a new root it can reach only:</a:t>
            </a:r>
          </a:p>
          <a:p>
            <a:pPr lvl="1"/>
            <a:r>
              <a:rPr lang="en-US" sz="1800" smtClean="0"/>
              <a:t>vertices in its own component </a:t>
            </a:r>
          </a:p>
          <a:p>
            <a:pPr lvl="1"/>
            <a:r>
              <a:rPr lang="en-US" sz="1800" smtClean="0"/>
              <a:t>vertices in components </a:t>
            </a:r>
            <a:r>
              <a:rPr lang="en-US" sz="1800" i="1" smtClean="0"/>
              <a:t>already visited</a:t>
            </a:r>
            <a:endParaRPr lang="en-US" sz="1800" smtClean="0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3724275" y="4899025"/>
            <a:ext cx="2311400" cy="1736725"/>
          </a:xfrm>
          <a:custGeom>
            <a:avLst/>
            <a:gdLst>
              <a:gd name="T0" fmla="*/ 257055951 w 1456"/>
              <a:gd name="T1" fmla="*/ 35282184 h 1094"/>
              <a:gd name="T2" fmla="*/ 1040823785 w 1456"/>
              <a:gd name="T3" fmla="*/ 0 h 1094"/>
              <a:gd name="T4" fmla="*/ 2147483647 w 1456"/>
              <a:gd name="T5" fmla="*/ 45362805 h 1094"/>
              <a:gd name="T6" fmla="*/ 2147483647 w 1456"/>
              <a:gd name="T7" fmla="*/ 113406236 h 1094"/>
              <a:gd name="T8" fmla="*/ 2147483647 w 1456"/>
              <a:gd name="T9" fmla="*/ 194051200 h 1094"/>
              <a:gd name="T10" fmla="*/ 2147483647 w 1456"/>
              <a:gd name="T11" fmla="*/ 262096232 h 1094"/>
              <a:gd name="T12" fmla="*/ 2147483647 w 1456"/>
              <a:gd name="T13" fmla="*/ 602316480 h 1094"/>
              <a:gd name="T14" fmla="*/ 2147483647 w 1456"/>
              <a:gd name="T15" fmla="*/ 670361462 h 1094"/>
              <a:gd name="T16" fmla="*/ 2147483647 w 1456"/>
              <a:gd name="T17" fmla="*/ 1270158580 h 1094"/>
              <a:gd name="T18" fmla="*/ 2147483647 w 1456"/>
              <a:gd name="T19" fmla="*/ 1282758562 h 1094"/>
              <a:gd name="T20" fmla="*/ 2147483647 w 1456"/>
              <a:gd name="T21" fmla="*/ 1292840770 h 1094"/>
              <a:gd name="T22" fmla="*/ 2147483647 w 1456"/>
              <a:gd name="T23" fmla="*/ 1328122942 h 1094"/>
              <a:gd name="T24" fmla="*/ 2147483647 w 1456"/>
              <a:gd name="T25" fmla="*/ 1383564767 h 1094"/>
              <a:gd name="T26" fmla="*/ 2147483647 w 1456"/>
              <a:gd name="T27" fmla="*/ 1428927559 h 1094"/>
              <a:gd name="T28" fmla="*/ 2048886344 w 1456"/>
              <a:gd name="T29" fmla="*/ 1474290351 h 1094"/>
              <a:gd name="T30" fmla="*/ 1948080128 w 1456"/>
              <a:gd name="T31" fmla="*/ 1532254713 h 1094"/>
              <a:gd name="T32" fmla="*/ 1834673928 w 1456"/>
              <a:gd name="T33" fmla="*/ 1645660900 h 1094"/>
              <a:gd name="T34" fmla="*/ 1776711148 w 1456"/>
              <a:gd name="T35" fmla="*/ 1736386881 h 1094"/>
              <a:gd name="T36" fmla="*/ 1731348351 w 1456"/>
              <a:gd name="T37" fmla="*/ 2144652012 h 1094"/>
              <a:gd name="T38" fmla="*/ 1675904932 w 1456"/>
              <a:gd name="T39" fmla="*/ 2147483647 h 1094"/>
              <a:gd name="T40" fmla="*/ 1630541738 w 1456"/>
              <a:gd name="T41" fmla="*/ 2147483647 h 1094"/>
              <a:gd name="T42" fmla="*/ 1617940167 w 1456"/>
              <a:gd name="T43" fmla="*/ 2147483647 h 1094"/>
              <a:gd name="T44" fmla="*/ 1585178940 w 1456"/>
              <a:gd name="T45" fmla="*/ 2147483647 h 1094"/>
              <a:gd name="T46" fmla="*/ 1413808373 w 1456"/>
              <a:gd name="T47" fmla="*/ 2147483647 h 1094"/>
              <a:gd name="T48" fmla="*/ 1345763383 w 1456"/>
              <a:gd name="T49" fmla="*/ 2147483647 h 1094"/>
              <a:gd name="T50" fmla="*/ 1096267204 w 1456"/>
              <a:gd name="T51" fmla="*/ 2147483647 h 1094"/>
              <a:gd name="T52" fmla="*/ 791328996 w 1456"/>
              <a:gd name="T53" fmla="*/ 2147483647 h 1094"/>
              <a:gd name="T54" fmla="*/ 677922796 w 1456"/>
              <a:gd name="T55" fmla="*/ 2147483647 h 1094"/>
              <a:gd name="T56" fmla="*/ 325100940 w 1456"/>
              <a:gd name="T57" fmla="*/ 2147483647 h 1094"/>
              <a:gd name="T58" fmla="*/ 211693153 w 1456"/>
              <a:gd name="T59" fmla="*/ 2147483647 h 1094"/>
              <a:gd name="T60" fmla="*/ 88206258 w 1456"/>
              <a:gd name="T61" fmla="*/ 2147483647 h 1094"/>
              <a:gd name="T62" fmla="*/ 52924082 w 1456"/>
              <a:gd name="T63" fmla="*/ 2147483647 h 1094"/>
              <a:gd name="T64" fmla="*/ 30241877 w 1456"/>
              <a:gd name="T65" fmla="*/ 2147483647 h 1094"/>
              <a:gd name="T66" fmla="*/ 20161249 w 1456"/>
              <a:gd name="T67" fmla="*/ 1214715167 h 1094"/>
              <a:gd name="T68" fmla="*/ 30241877 w 1456"/>
              <a:gd name="T69" fmla="*/ 612397100 h 1094"/>
              <a:gd name="T70" fmla="*/ 120967509 w 1456"/>
              <a:gd name="T71" fmla="*/ 113406236 h 1094"/>
              <a:gd name="T72" fmla="*/ 257055951 w 1456"/>
              <a:gd name="T73" fmla="*/ 35282184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7307263" y="5853113"/>
            <a:ext cx="1208087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6102350" y="4910138"/>
            <a:ext cx="2322513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4949825" y="5800725"/>
            <a:ext cx="2322513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379913" y="4619625"/>
            <a:ext cx="436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1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975475" y="4635500"/>
            <a:ext cx="436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2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933950" y="6399213"/>
            <a:ext cx="436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3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8061325" y="6462713"/>
            <a:ext cx="436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4</a:t>
            </a:r>
          </a:p>
        </p:txBody>
      </p:sp>
      <p:grpSp>
        <p:nvGrpSpPr>
          <p:cNvPr id="23564" name="Group 12"/>
          <p:cNvGrpSpPr>
            <a:grpSpLocks/>
          </p:cNvGrpSpPr>
          <p:nvPr/>
        </p:nvGrpSpPr>
        <p:grpSpPr bwMode="auto">
          <a:xfrm>
            <a:off x="3851275" y="4832350"/>
            <a:ext cx="4776788" cy="2101850"/>
            <a:chOff x="529" y="2484"/>
            <a:chExt cx="3009" cy="1324"/>
          </a:xfrm>
        </p:grpSpPr>
        <p:sp>
          <p:nvSpPr>
            <p:cNvPr id="23575" name="Oval 13"/>
            <p:cNvSpPr>
              <a:spLocks noChangeArrowheads="1"/>
            </p:cNvSpPr>
            <p:nvPr/>
          </p:nvSpPr>
          <p:spPr bwMode="auto">
            <a:xfrm>
              <a:off x="529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3576" name="Text Box 14"/>
            <p:cNvSpPr txBox="1">
              <a:spLocks noChangeArrowheads="1"/>
            </p:cNvSpPr>
            <p:nvPr/>
          </p:nvSpPr>
          <p:spPr bwMode="auto">
            <a:xfrm>
              <a:off x="734" y="2484"/>
              <a:ext cx="1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a</a:t>
              </a:r>
            </a:p>
          </p:txBody>
        </p:sp>
        <p:sp>
          <p:nvSpPr>
            <p:cNvPr id="23577" name="Text Box 15"/>
            <p:cNvSpPr txBox="1">
              <a:spLocks noChangeArrowheads="1"/>
            </p:cNvSpPr>
            <p:nvPr/>
          </p:nvSpPr>
          <p:spPr bwMode="auto">
            <a:xfrm>
              <a:off x="1469" y="2484"/>
              <a:ext cx="1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23578" name="Text Box 16"/>
            <p:cNvSpPr txBox="1">
              <a:spLocks noChangeArrowheads="1"/>
            </p:cNvSpPr>
            <p:nvPr/>
          </p:nvSpPr>
          <p:spPr bwMode="auto">
            <a:xfrm>
              <a:off x="2204" y="2484"/>
              <a:ext cx="1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c</a:t>
              </a:r>
            </a:p>
          </p:txBody>
        </p:sp>
        <p:sp>
          <p:nvSpPr>
            <p:cNvPr id="23579" name="Text Box 17"/>
            <p:cNvSpPr txBox="1">
              <a:spLocks noChangeArrowheads="1"/>
            </p:cNvSpPr>
            <p:nvPr/>
          </p:nvSpPr>
          <p:spPr bwMode="auto">
            <a:xfrm>
              <a:off x="2929" y="2484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23580" name="Oval 18"/>
            <p:cNvSpPr>
              <a:spLocks noChangeArrowheads="1"/>
            </p:cNvSpPr>
            <p:nvPr/>
          </p:nvSpPr>
          <p:spPr bwMode="auto">
            <a:xfrm>
              <a:off x="1277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3581" name="Oval 19"/>
            <p:cNvSpPr>
              <a:spLocks noChangeArrowheads="1"/>
            </p:cNvSpPr>
            <p:nvPr/>
          </p:nvSpPr>
          <p:spPr bwMode="auto">
            <a:xfrm>
              <a:off x="2773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3582" name="Oval 20"/>
            <p:cNvSpPr>
              <a:spLocks noChangeArrowheads="1"/>
            </p:cNvSpPr>
            <p:nvPr/>
          </p:nvSpPr>
          <p:spPr bwMode="auto">
            <a:xfrm>
              <a:off x="2025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3583" name="Oval 21"/>
            <p:cNvSpPr>
              <a:spLocks noChangeArrowheads="1"/>
            </p:cNvSpPr>
            <p:nvPr/>
          </p:nvSpPr>
          <p:spPr bwMode="auto">
            <a:xfrm>
              <a:off x="530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3584" name="Oval 22"/>
            <p:cNvSpPr>
              <a:spLocks noChangeArrowheads="1"/>
            </p:cNvSpPr>
            <p:nvPr/>
          </p:nvSpPr>
          <p:spPr bwMode="auto">
            <a:xfrm>
              <a:off x="1278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3585" name="Oval 23"/>
            <p:cNvSpPr>
              <a:spLocks noChangeArrowheads="1"/>
            </p:cNvSpPr>
            <p:nvPr/>
          </p:nvSpPr>
          <p:spPr bwMode="auto">
            <a:xfrm>
              <a:off x="2774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3586" name="Oval 24"/>
            <p:cNvSpPr>
              <a:spLocks noChangeArrowheads="1"/>
            </p:cNvSpPr>
            <p:nvPr/>
          </p:nvSpPr>
          <p:spPr bwMode="auto">
            <a:xfrm>
              <a:off x="2026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3587" name="Text Box 25"/>
            <p:cNvSpPr txBox="1">
              <a:spLocks noChangeArrowheads="1"/>
            </p:cNvSpPr>
            <p:nvPr/>
          </p:nvSpPr>
          <p:spPr bwMode="auto">
            <a:xfrm>
              <a:off x="726" y="3575"/>
              <a:ext cx="1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e</a:t>
              </a:r>
            </a:p>
          </p:txBody>
        </p:sp>
        <p:sp>
          <p:nvSpPr>
            <p:cNvPr id="23588" name="Text Box 26"/>
            <p:cNvSpPr txBox="1">
              <a:spLocks noChangeArrowheads="1"/>
            </p:cNvSpPr>
            <p:nvPr/>
          </p:nvSpPr>
          <p:spPr bwMode="auto">
            <a:xfrm>
              <a:off x="1461" y="3575"/>
              <a:ext cx="1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23589" name="Text Box 27"/>
            <p:cNvSpPr txBox="1">
              <a:spLocks noChangeArrowheads="1"/>
            </p:cNvSpPr>
            <p:nvPr/>
          </p:nvSpPr>
          <p:spPr bwMode="auto">
            <a:xfrm>
              <a:off x="2196" y="3575"/>
              <a:ext cx="1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23590" name="Text Box 28"/>
            <p:cNvSpPr txBox="1">
              <a:spLocks noChangeArrowheads="1"/>
            </p:cNvSpPr>
            <p:nvPr/>
          </p:nvSpPr>
          <p:spPr bwMode="auto">
            <a:xfrm>
              <a:off x="2921" y="3575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h</a:t>
              </a:r>
            </a:p>
          </p:txBody>
        </p:sp>
        <p:sp>
          <p:nvSpPr>
            <p:cNvPr id="23591" name="Line 29"/>
            <p:cNvSpPr>
              <a:spLocks noChangeShapeType="1"/>
            </p:cNvSpPr>
            <p:nvPr/>
          </p:nvSpPr>
          <p:spPr bwMode="auto">
            <a:xfrm>
              <a:off x="1068" y="2834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30"/>
            <p:cNvSpPr>
              <a:spLocks noChangeShapeType="1"/>
            </p:cNvSpPr>
            <p:nvPr/>
          </p:nvSpPr>
          <p:spPr bwMode="auto">
            <a:xfrm>
              <a:off x="1826" y="28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31"/>
            <p:cNvSpPr>
              <a:spLocks noChangeShapeType="1"/>
            </p:cNvSpPr>
            <p:nvPr/>
          </p:nvSpPr>
          <p:spPr bwMode="auto">
            <a:xfrm>
              <a:off x="1080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32"/>
            <p:cNvSpPr>
              <a:spLocks noChangeShapeType="1"/>
            </p:cNvSpPr>
            <p:nvPr/>
          </p:nvSpPr>
          <p:spPr bwMode="auto">
            <a:xfrm>
              <a:off x="2567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33"/>
            <p:cNvSpPr>
              <a:spLocks noChangeShapeType="1"/>
            </p:cNvSpPr>
            <p:nvPr/>
          </p:nvSpPr>
          <p:spPr bwMode="auto">
            <a:xfrm flipV="1">
              <a:off x="780" y="2985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34"/>
            <p:cNvSpPr>
              <a:spLocks noChangeShapeType="1"/>
            </p:cNvSpPr>
            <p:nvPr/>
          </p:nvSpPr>
          <p:spPr bwMode="auto">
            <a:xfrm flipV="1">
              <a:off x="1533" y="2982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35"/>
            <p:cNvSpPr>
              <a:spLocks noChangeShapeType="1"/>
            </p:cNvSpPr>
            <p:nvPr/>
          </p:nvSpPr>
          <p:spPr bwMode="auto">
            <a:xfrm flipV="1">
              <a:off x="2304" y="298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Line 36"/>
            <p:cNvSpPr>
              <a:spLocks noChangeShapeType="1"/>
            </p:cNvSpPr>
            <p:nvPr/>
          </p:nvSpPr>
          <p:spPr bwMode="auto">
            <a:xfrm flipV="1">
              <a:off x="3044" y="2985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Freeform 37"/>
            <p:cNvSpPr>
              <a:spLocks/>
            </p:cNvSpPr>
            <p:nvPr/>
          </p:nvSpPr>
          <p:spPr bwMode="auto">
            <a:xfrm>
              <a:off x="1747" y="321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3975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600" name="Freeform 38"/>
            <p:cNvSpPr>
              <a:spLocks/>
            </p:cNvSpPr>
            <p:nvPr/>
          </p:nvSpPr>
          <p:spPr bwMode="auto">
            <a:xfrm>
              <a:off x="2482" y="266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601" name="Freeform 39"/>
            <p:cNvSpPr>
              <a:spLocks/>
            </p:cNvSpPr>
            <p:nvPr/>
          </p:nvSpPr>
          <p:spPr bwMode="auto">
            <a:xfrm flipV="1">
              <a:off x="2493" y="2949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602" name="Freeform 40"/>
            <p:cNvSpPr>
              <a:spLocks/>
            </p:cNvSpPr>
            <p:nvPr/>
          </p:nvSpPr>
          <p:spPr bwMode="auto">
            <a:xfrm flipV="1">
              <a:off x="1730" y="348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603" name="Line 41"/>
            <p:cNvSpPr>
              <a:spLocks noChangeShapeType="1"/>
            </p:cNvSpPr>
            <p:nvPr/>
          </p:nvSpPr>
          <p:spPr bwMode="auto">
            <a:xfrm flipH="1">
              <a:off x="991" y="2949"/>
              <a:ext cx="374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Freeform 42"/>
            <p:cNvSpPr>
              <a:spLocks/>
            </p:cNvSpPr>
            <p:nvPr/>
          </p:nvSpPr>
          <p:spPr bwMode="auto">
            <a:xfrm>
              <a:off x="3267" y="3294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23565" name="Group 43"/>
          <p:cNvGrpSpPr>
            <a:grpSpLocks/>
          </p:cNvGrpSpPr>
          <p:nvPr/>
        </p:nvGrpSpPr>
        <p:grpSpPr bwMode="auto">
          <a:xfrm>
            <a:off x="619125" y="5370513"/>
            <a:ext cx="2770188" cy="646112"/>
            <a:chOff x="137" y="3111"/>
            <a:chExt cx="1745" cy="407"/>
          </a:xfrm>
        </p:grpSpPr>
        <p:sp>
          <p:nvSpPr>
            <p:cNvPr id="23567" name="Text Box 44"/>
            <p:cNvSpPr txBox="1">
              <a:spLocks noChangeArrowheads="1"/>
            </p:cNvSpPr>
            <p:nvPr/>
          </p:nvSpPr>
          <p:spPr bwMode="auto">
            <a:xfrm>
              <a:off x="1657" y="3111"/>
              <a:ext cx="22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f</a:t>
              </a:r>
            </a:p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3568" name="Text Box 45"/>
            <p:cNvSpPr txBox="1">
              <a:spLocks noChangeArrowheads="1"/>
            </p:cNvSpPr>
            <p:nvPr/>
          </p:nvSpPr>
          <p:spPr bwMode="auto">
            <a:xfrm>
              <a:off x="1471" y="3111"/>
              <a:ext cx="24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h</a:t>
              </a:r>
            </a:p>
            <a:p>
              <a:pPr algn="ctr"/>
              <a:r>
                <a:rPr lang="en-US" sz="1800"/>
                <a:t>6</a:t>
              </a:r>
            </a:p>
          </p:txBody>
        </p:sp>
        <p:sp>
          <p:nvSpPr>
            <p:cNvPr id="23569" name="Text Box 46"/>
            <p:cNvSpPr txBox="1">
              <a:spLocks noChangeArrowheads="1"/>
            </p:cNvSpPr>
            <p:nvPr/>
          </p:nvSpPr>
          <p:spPr bwMode="auto">
            <a:xfrm>
              <a:off x="1249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g</a:t>
              </a:r>
            </a:p>
            <a:p>
              <a:pPr algn="ctr"/>
              <a:r>
                <a:rPr lang="en-US" sz="1800"/>
                <a:t>7</a:t>
              </a:r>
            </a:p>
          </p:txBody>
        </p:sp>
        <p:sp>
          <p:nvSpPr>
            <p:cNvPr id="23570" name="Text Box 47"/>
            <p:cNvSpPr txBox="1">
              <a:spLocks noChangeArrowheads="1"/>
            </p:cNvSpPr>
            <p:nvPr/>
          </p:nvSpPr>
          <p:spPr bwMode="auto">
            <a:xfrm>
              <a:off x="1027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d</a:t>
              </a:r>
            </a:p>
            <a:p>
              <a:pPr algn="ctr"/>
              <a:r>
                <a:rPr lang="en-US" sz="1800"/>
                <a:t>9</a:t>
              </a:r>
            </a:p>
          </p:txBody>
        </p:sp>
        <p:sp>
          <p:nvSpPr>
            <p:cNvPr id="23571" name="Text Box 48"/>
            <p:cNvSpPr txBox="1">
              <a:spLocks noChangeArrowheads="1"/>
            </p:cNvSpPr>
            <p:nvPr/>
          </p:nvSpPr>
          <p:spPr bwMode="auto">
            <a:xfrm>
              <a:off x="804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c</a:t>
              </a:r>
            </a:p>
            <a:p>
              <a:pPr algn="ctr"/>
              <a:r>
                <a:rPr lang="en-US" sz="1800"/>
                <a:t>10</a:t>
              </a:r>
            </a:p>
          </p:txBody>
        </p:sp>
        <p:sp>
          <p:nvSpPr>
            <p:cNvPr id="23572" name="Text Box 49"/>
            <p:cNvSpPr txBox="1">
              <a:spLocks noChangeArrowheads="1"/>
            </p:cNvSpPr>
            <p:nvPr/>
          </p:nvSpPr>
          <p:spPr bwMode="auto">
            <a:xfrm>
              <a:off x="582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a</a:t>
              </a:r>
            </a:p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3573" name="Text Box 50"/>
            <p:cNvSpPr txBox="1">
              <a:spLocks noChangeArrowheads="1"/>
            </p:cNvSpPr>
            <p:nvPr/>
          </p:nvSpPr>
          <p:spPr bwMode="auto">
            <a:xfrm>
              <a:off x="360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e</a:t>
              </a:r>
            </a:p>
            <a:p>
              <a:pPr algn="ctr"/>
              <a:r>
                <a:rPr lang="en-US" sz="1800"/>
                <a:t>15</a:t>
              </a:r>
            </a:p>
          </p:txBody>
        </p:sp>
        <p:sp>
          <p:nvSpPr>
            <p:cNvPr id="23574" name="Text Box 51"/>
            <p:cNvSpPr txBox="1">
              <a:spLocks noChangeArrowheads="1"/>
            </p:cNvSpPr>
            <p:nvPr/>
          </p:nvSpPr>
          <p:spPr bwMode="auto">
            <a:xfrm>
              <a:off x="137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b</a:t>
              </a:r>
            </a:p>
            <a:p>
              <a:pPr algn="ctr"/>
              <a:r>
                <a:rPr lang="en-US" sz="1800"/>
                <a:t>16</a:t>
              </a:r>
            </a:p>
          </p:txBody>
        </p:sp>
      </p:grpSp>
      <p:sp>
        <p:nvSpPr>
          <p:cNvPr id="23566" name="Oval 52"/>
          <p:cNvSpPr>
            <a:spLocks noChangeArrowheads="1"/>
          </p:cNvSpPr>
          <p:nvPr/>
        </p:nvSpPr>
        <p:spPr bwMode="auto">
          <a:xfrm>
            <a:off x="1712913" y="5289550"/>
            <a:ext cx="379412" cy="8429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Book: </a:t>
            </a:r>
            <a:r>
              <a:rPr lang="en-US" dirty="0" err="1" smtClean="0"/>
              <a:t>Cormen</a:t>
            </a:r>
            <a:r>
              <a:rPr lang="en-US" dirty="0" smtClean="0"/>
              <a:t> – Chapter 22 – Section 22.5</a:t>
            </a:r>
          </a:p>
          <a:p>
            <a:r>
              <a:rPr lang="en-US" dirty="0" smtClean="0"/>
              <a:t>Exercise:</a:t>
            </a:r>
          </a:p>
          <a:p>
            <a:pPr lvl="1"/>
            <a:r>
              <a:rPr lang="en-US" dirty="0" smtClean="0"/>
              <a:t>22.5-1: Number of </a:t>
            </a:r>
            <a:r>
              <a:rPr lang="en-US" dirty="0" err="1" smtClean="0"/>
              <a:t>componets</a:t>
            </a:r>
            <a:r>
              <a:rPr lang="en-US" dirty="0" smtClean="0"/>
              <a:t> change?</a:t>
            </a:r>
          </a:p>
          <a:p>
            <a:pPr lvl="1"/>
            <a:r>
              <a:rPr lang="en-US" dirty="0" smtClean="0"/>
              <a:t>22.5-6: Minimize edge list</a:t>
            </a:r>
          </a:p>
          <a:p>
            <a:pPr lvl="1"/>
            <a:r>
              <a:rPr lang="en-US" dirty="0" smtClean="0"/>
              <a:t>22.5-7: Semiconnected graph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exercise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5105400" cy="4343400"/>
          </a:xfrm>
        </p:spPr>
        <p:txBody>
          <a:bodyPr/>
          <a:lstStyle/>
          <a:p>
            <a:pPr lvl="1"/>
            <a:r>
              <a:rPr lang="en-US" sz="1800" dirty="0" smtClean="0"/>
              <a:t>22.5-1</a:t>
            </a:r>
            <a:r>
              <a:rPr lang="en-US" sz="1800" dirty="0" smtClean="0"/>
              <a:t>: </a:t>
            </a:r>
            <a:r>
              <a:rPr lang="en-US" sz="1800" dirty="0" smtClean="0"/>
              <a:t>How can the number of strongly connected components of a graph change if a </a:t>
            </a:r>
            <a:r>
              <a:rPr lang="en-US" sz="1800" dirty="0" smtClean="0"/>
              <a:t>new edge </a:t>
            </a:r>
            <a:r>
              <a:rPr lang="en-US" sz="1800" dirty="0" smtClean="0"/>
              <a:t>is </a:t>
            </a:r>
            <a:r>
              <a:rPr lang="en-US" sz="1800" dirty="0" smtClean="0"/>
              <a:t>added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 smtClean="0"/>
              <a:t>number of strongly connected components (SCCs) may remain the same or reduced to any number no less than 1, i.e. let m be the number of SCCs in the original graph, and m0 be the number of SCCs of the new graph after adding the edge, then m0 ≤ m and m0 ≥ 1. An explanatory example is shown in Figure 2. The left figure shows the original graph in which each node is an SCC, thus total n SCCs. If the new added edge is a self-loop of any node, or if the new added edge is pointing down, then then number of SCCs will not change. If the new added edge is a pointing up, it forms an SCC, and it may reduce the number of SCC to any number between 1 and n.</a:t>
            </a:r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905000"/>
            <a:ext cx="3309937" cy="236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exercise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22.5-6: Given a directed graph G </a:t>
            </a:r>
            <a:r>
              <a:rPr lang="en-US" sz="2400" dirty="0" smtClean="0"/>
              <a:t>=(V, E), </a:t>
            </a:r>
            <a:r>
              <a:rPr lang="en-US" sz="2400" dirty="0" smtClean="0"/>
              <a:t>explain how to create another graph </a:t>
            </a:r>
            <a:r>
              <a:rPr lang="en-US" sz="2400" dirty="0" smtClean="0"/>
              <a:t>G</a:t>
            </a:r>
            <a:r>
              <a:rPr lang="en-US" sz="2400" dirty="0" smtClean="0">
                <a:latin typeface="Times New Roman"/>
                <a:cs typeface="Times New Roman"/>
              </a:rPr>
              <a:t>′ =</a:t>
            </a:r>
            <a:r>
              <a:rPr lang="en-US" sz="2400" dirty="0" smtClean="0"/>
              <a:t> (V, E</a:t>
            </a:r>
            <a:r>
              <a:rPr lang="en-US" sz="2400" dirty="0" smtClean="0">
                <a:cs typeface="Times New Roman"/>
              </a:rPr>
              <a:t>′</a:t>
            </a:r>
            <a:r>
              <a:rPr lang="en-US" sz="2400" dirty="0" smtClean="0"/>
              <a:t>) such </a:t>
            </a:r>
            <a:r>
              <a:rPr lang="en-US" sz="2400" dirty="0" smtClean="0"/>
              <a:t>that (a) </a:t>
            </a:r>
            <a:r>
              <a:rPr lang="en-US" sz="2400" dirty="0" smtClean="0"/>
              <a:t>G</a:t>
            </a:r>
            <a:r>
              <a:rPr lang="en-US" sz="2400" dirty="0" smtClean="0">
                <a:cs typeface="Times New Roman"/>
              </a:rPr>
              <a:t>′</a:t>
            </a:r>
            <a:r>
              <a:rPr lang="en-US" sz="2400" dirty="0" smtClean="0"/>
              <a:t> has </a:t>
            </a:r>
            <a:r>
              <a:rPr lang="en-US" sz="2400" dirty="0" smtClean="0"/>
              <a:t>the same strongly connected </a:t>
            </a:r>
            <a:r>
              <a:rPr lang="en-US" sz="2400" dirty="0" smtClean="0"/>
              <a:t>components </a:t>
            </a:r>
            <a:r>
              <a:rPr lang="en-US" sz="2400" dirty="0" smtClean="0"/>
              <a:t>as </a:t>
            </a:r>
            <a:r>
              <a:rPr lang="en-US" sz="2400" dirty="0" smtClean="0"/>
              <a:t>G</a:t>
            </a:r>
          </a:p>
          <a:p>
            <a:pPr lvl="1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(b</a:t>
            </a:r>
            <a:r>
              <a:rPr lang="en-US" sz="2400" dirty="0" smtClean="0"/>
              <a:t>) </a:t>
            </a:r>
            <a:r>
              <a:rPr lang="en-US" sz="2400" dirty="0" smtClean="0"/>
              <a:t>G</a:t>
            </a:r>
            <a:r>
              <a:rPr lang="en-US" sz="2400" dirty="0" smtClean="0">
                <a:cs typeface="Times New Roman"/>
              </a:rPr>
              <a:t>′</a:t>
            </a:r>
            <a:r>
              <a:rPr lang="en-US" sz="2400" dirty="0" smtClean="0"/>
              <a:t> has </a:t>
            </a:r>
            <a:r>
              <a:rPr lang="en-US" sz="2400" dirty="0" smtClean="0"/>
              <a:t>the same component graph as </a:t>
            </a:r>
            <a:r>
              <a:rPr lang="en-US" sz="2400" dirty="0" smtClean="0"/>
              <a:t>G,</a:t>
            </a:r>
          </a:p>
          <a:p>
            <a:pPr lvl="1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(c</a:t>
            </a:r>
            <a:r>
              <a:rPr lang="en-US" sz="2400" dirty="0" smtClean="0"/>
              <a:t>) </a:t>
            </a:r>
            <a:r>
              <a:rPr lang="en-US" sz="2400" dirty="0" smtClean="0"/>
              <a:t>E</a:t>
            </a:r>
            <a:r>
              <a:rPr lang="en-US" sz="2400" dirty="0" smtClean="0">
                <a:cs typeface="Times New Roman"/>
              </a:rPr>
              <a:t>′</a:t>
            </a:r>
            <a:r>
              <a:rPr lang="en-US" sz="2400" dirty="0" smtClean="0"/>
              <a:t> is </a:t>
            </a:r>
            <a:r>
              <a:rPr lang="en-US" sz="2400" dirty="0" smtClean="0"/>
              <a:t>as small as possible. Describe </a:t>
            </a:r>
            <a:r>
              <a:rPr lang="en-US" sz="2400" dirty="0" smtClean="0"/>
              <a:t>a fast </a:t>
            </a:r>
            <a:r>
              <a:rPr lang="en-US" sz="2400" dirty="0" smtClean="0"/>
              <a:t>algorithm to compute </a:t>
            </a:r>
            <a:r>
              <a:rPr lang="en-US" sz="2400" dirty="0" smtClean="0"/>
              <a:t>G</a:t>
            </a:r>
            <a:r>
              <a:rPr lang="en-US" sz="2400" dirty="0" smtClean="0">
                <a:cs typeface="Times New Roman"/>
              </a:rPr>
              <a:t>′</a:t>
            </a:r>
            <a:r>
              <a:rPr lang="en-US" sz="2400" dirty="0" smtClean="0"/>
              <a:t>.</a:t>
            </a:r>
          </a:p>
          <a:p>
            <a:pPr lvl="1">
              <a:buNone/>
            </a:pPr>
            <a:r>
              <a:rPr lang="en-US" sz="2400" dirty="0" err="1" smtClean="0"/>
              <a:t>Ans</a:t>
            </a:r>
            <a:r>
              <a:rPr lang="en-US" sz="2400" dirty="0" smtClean="0"/>
              <a:t>: The basic idea is to replace the edges within each SCC by one simple, </a:t>
            </a:r>
            <a:r>
              <a:rPr lang="en-US" sz="2400" dirty="0" smtClean="0"/>
              <a:t>directed cycle </a:t>
            </a:r>
            <a:r>
              <a:rPr lang="en-US" sz="2400" dirty="0" smtClean="0"/>
              <a:t>and then remove redundant edges between </a:t>
            </a:r>
            <a:r>
              <a:rPr lang="en-US" sz="2400" dirty="0" smtClean="0"/>
              <a:t>SCC is</a:t>
            </a:r>
            <a:r>
              <a:rPr lang="en-US" sz="2400" dirty="0" smtClean="0"/>
              <a:t>. Since there must be </a:t>
            </a:r>
            <a:r>
              <a:rPr lang="en-US" sz="2400" dirty="0" smtClean="0"/>
              <a:t>at least </a:t>
            </a:r>
            <a:r>
              <a:rPr lang="en-US" sz="2400" dirty="0" smtClean="0"/>
              <a:t>k edges within an SCC </a:t>
            </a:r>
            <a:r>
              <a:rPr lang="en-US" sz="2400" dirty="0" smtClean="0"/>
              <a:t>that has </a:t>
            </a:r>
            <a:r>
              <a:rPr lang="en-US" sz="2400" dirty="0" smtClean="0"/>
              <a:t>k vertices, a single directed cycle of k </a:t>
            </a:r>
            <a:r>
              <a:rPr lang="en-US" sz="2400" dirty="0" smtClean="0"/>
              <a:t>edges gives </a:t>
            </a:r>
            <a:r>
              <a:rPr lang="en-US" sz="2400" dirty="0" smtClean="0"/>
              <a:t>the k-vertex SCC with the fewest </a:t>
            </a:r>
            <a:r>
              <a:rPr lang="en-US" sz="2400" dirty="0" smtClean="0"/>
              <a:t>possible edges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exercise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The algorithm works as follows:</a:t>
            </a:r>
          </a:p>
          <a:p>
            <a:pPr lvl="1"/>
            <a:r>
              <a:rPr lang="en-US" sz="2000" dirty="0" smtClean="0"/>
              <a:t>Identify </a:t>
            </a:r>
            <a:r>
              <a:rPr lang="en-US" sz="2000" dirty="0" smtClean="0"/>
              <a:t>all </a:t>
            </a:r>
            <a:r>
              <a:rPr lang="en-US" sz="2000" dirty="0" smtClean="0"/>
              <a:t>SCC’s </a:t>
            </a:r>
            <a:r>
              <a:rPr lang="en-US" sz="2000" dirty="0" smtClean="0"/>
              <a:t>of G. Time: </a:t>
            </a:r>
            <a:r>
              <a:rPr lang="en-US" sz="2000" dirty="0" smtClean="0">
                <a:latin typeface="Times New Roman"/>
                <a:cs typeface="Times New Roman"/>
              </a:rPr>
              <a:t>ʘ</a:t>
            </a:r>
            <a:r>
              <a:rPr lang="en-US" sz="2000" dirty="0" smtClean="0"/>
              <a:t>(V </a:t>
            </a:r>
            <a:r>
              <a:rPr lang="en-US" sz="2000" dirty="0" smtClean="0"/>
              <a:t>+ E</a:t>
            </a:r>
            <a:r>
              <a:rPr lang="en-US" sz="2000" dirty="0" smtClean="0"/>
              <a:t>) using </a:t>
            </a:r>
            <a:r>
              <a:rPr lang="en-US" sz="2000" dirty="0" smtClean="0"/>
              <a:t>the SCC algorithm </a:t>
            </a:r>
            <a:endParaRPr lang="en-US" sz="2000" dirty="0" smtClean="0"/>
          </a:p>
          <a:p>
            <a:pPr lvl="1"/>
            <a:r>
              <a:rPr lang="en-US" sz="2000" dirty="0" smtClean="0"/>
              <a:t>Form </a:t>
            </a:r>
            <a:r>
              <a:rPr lang="en-US" sz="2000" dirty="0" smtClean="0"/>
              <a:t>the component graph </a:t>
            </a:r>
            <a:r>
              <a:rPr lang="en-US" sz="2000" dirty="0" smtClean="0"/>
              <a:t>G</a:t>
            </a:r>
            <a:r>
              <a:rPr lang="en-US" sz="2000" baseline="30000" dirty="0" smtClean="0"/>
              <a:t>SCC</a:t>
            </a:r>
            <a:r>
              <a:rPr lang="en-US" sz="2000" dirty="0" smtClean="0"/>
              <a:t>. Time: O(V + E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lvl="1"/>
            <a:r>
              <a:rPr lang="en-US" sz="2000" dirty="0" smtClean="0"/>
              <a:t>Start </a:t>
            </a:r>
            <a:r>
              <a:rPr lang="en-US" sz="2000" dirty="0" smtClean="0"/>
              <a:t>with </a:t>
            </a:r>
            <a:r>
              <a:rPr lang="en-US" sz="2000" dirty="0" smtClean="0"/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′</a:t>
            </a:r>
            <a:r>
              <a:rPr lang="en-US" sz="2000" dirty="0" smtClean="0"/>
              <a:t>=</a:t>
            </a:r>
            <a:r>
              <a:rPr lang="en-US" sz="2000" dirty="0" smtClean="0"/>
              <a:t>∅. Time: O(1).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 smtClean="0"/>
              <a:t>each SCC of G, let the vertices in the SCC be v1,v2,...,</a:t>
            </a:r>
            <a:r>
              <a:rPr lang="en-US" sz="2000" dirty="0" err="1" smtClean="0"/>
              <a:t>vk</a:t>
            </a:r>
            <a:r>
              <a:rPr lang="en-US" sz="2000" dirty="0" smtClean="0"/>
              <a:t> , and add to </a:t>
            </a:r>
            <a:r>
              <a:rPr lang="en-US" sz="2000" dirty="0" smtClean="0"/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′ </a:t>
            </a:r>
            <a:r>
              <a:rPr lang="en-US" sz="2000" dirty="0" smtClean="0"/>
              <a:t>the </a:t>
            </a:r>
            <a:r>
              <a:rPr lang="en-US" sz="2000" dirty="0" smtClean="0"/>
              <a:t>directed edges (v1,v2), (v2,v3),...,(vk−1,vk ), (</a:t>
            </a:r>
            <a:r>
              <a:rPr lang="en-US" sz="2000" dirty="0" err="1" smtClean="0"/>
              <a:t>vk</a:t>
            </a:r>
            <a:r>
              <a:rPr lang="en-US" sz="2000" dirty="0" smtClean="0"/>
              <a:t> ,v1). These edges </a:t>
            </a:r>
            <a:r>
              <a:rPr lang="en-US" sz="2000" dirty="0" smtClean="0"/>
              <a:t>form a </a:t>
            </a:r>
            <a:r>
              <a:rPr lang="en-US" sz="2000" dirty="0" smtClean="0"/>
              <a:t>simple, directed cycle that includes all vertices of the SCC. Time for </a:t>
            </a:r>
            <a:r>
              <a:rPr lang="en-US" sz="2000" dirty="0" smtClean="0"/>
              <a:t>all SCC’s</a:t>
            </a:r>
            <a:r>
              <a:rPr lang="en-US" sz="2000" dirty="0" smtClean="0"/>
              <a:t>: O(V).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 smtClean="0"/>
              <a:t>each edge (</a:t>
            </a:r>
            <a:r>
              <a:rPr lang="en-US" sz="2000" dirty="0" err="1" smtClean="0"/>
              <a:t>u,v</a:t>
            </a:r>
            <a:r>
              <a:rPr lang="en-US" sz="2000" dirty="0" smtClean="0"/>
              <a:t>) in the component graph G</a:t>
            </a:r>
            <a:r>
              <a:rPr lang="en-US" sz="2000" baseline="30000" dirty="0" smtClean="0"/>
              <a:t>SCC</a:t>
            </a:r>
            <a:r>
              <a:rPr lang="en-US" sz="2000" dirty="0" smtClean="0"/>
              <a:t>, select any vertex x in </a:t>
            </a:r>
            <a:r>
              <a:rPr lang="en-US" sz="2000" dirty="0" err="1" smtClean="0"/>
              <a:t>u’s</a:t>
            </a:r>
            <a:r>
              <a:rPr lang="en-US" sz="2000" dirty="0" smtClean="0"/>
              <a:t> SCC </a:t>
            </a:r>
            <a:r>
              <a:rPr lang="en-US" sz="2000" dirty="0" smtClean="0"/>
              <a:t>and any vertex y in </a:t>
            </a:r>
            <a:r>
              <a:rPr lang="en-US" sz="2000" dirty="0" err="1" smtClean="0"/>
              <a:t>v’s</a:t>
            </a:r>
            <a:r>
              <a:rPr lang="en-US" sz="2000" dirty="0" smtClean="0"/>
              <a:t> </a:t>
            </a:r>
            <a:r>
              <a:rPr lang="en-US" sz="2000" dirty="0" smtClean="0"/>
              <a:t>SCC, and add the directed edge (x, y) to </a:t>
            </a:r>
            <a:r>
              <a:rPr lang="en-US" sz="2000" dirty="0" smtClean="0"/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′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1"/>
            <a:r>
              <a:rPr lang="en-US" sz="2000" dirty="0" smtClean="0"/>
              <a:t>Time: O(E).</a:t>
            </a:r>
          </a:p>
          <a:p>
            <a:pPr lvl="1"/>
            <a:r>
              <a:rPr lang="en-US" sz="2000" dirty="0" smtClean="0"/>
              <a:t>Thus, the total time is </a:t>
            </a:r>
            <a:r>
              <a:rPr lang="en-US" sz="2000" dirty="0" smtClean="0">
                <a:latin typeface="Times New Roman"/>
                <a:cs typeface="Times New Roman"/>
              </a:rPr>
              <a:t>ʘ</a:t>
            </a:r>
            <a:r>
              <a:rPr lang="en-US" sz="2000" dirty="0" smtClean="0"/>
              <a:t>(V </a:t>
            </a:r>
            <a:r>
              <a:rPr lang="en-US" sz="2000" dirty="0" smtClean="0"/>
              <a:t>+ E).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exercise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22.5-7: A directed graph </a:t>
            </a:r>
            <a:r>
              <a:rPr lang="en-US" sz="2000" dirty="0" smtClean="0"/>
              <a:t>G </a:t>
            </a:r>
            <a:r>
              <a:rPr lang="en-US" sz="2000" dirty="0" smtClean="0"/>
              <a:t>=(V, E</a:t>
            </a:r>
            <a:r>
              <a:rPr lang="en-US" sz="2000" dirty="0" smtClean="0"/>
              <a:t>) is semiconnected </a:t>
            </a:r>
            <a:r>
              <a:rPr lang="en-US" sz="2000" dirty="0" smtClean="0"/>
              <a:t>if, for all pairs of vertices </a:t>
            </a:r>
            <a:r>
              <a:rPr lang="en-US" sz="2000" dirty="0" err="1" smtClean="0"/>
              <a:t>u,v</a:t>
            </a:r>
            <a:r>
              <a:rPr lang="el-GR" sz="2000" dirty="0" smtClean="0"/>
              <a:t> ∈ </a:t>
            </a:r>
            <a:r>
              <a:rPr lang="en-US" sz="2000" dirty="0" smtClean="0"/>
              <a:t>V, we have                              Give </a:t>
            </a:r>
            <a:r>
              <a:rPr lang="en-US" sz="2000" dirty="0" smtClean="0"/>
              <a:t>an </a:t>
            </a:r>
            <a:r>
              <a:rPr lang="en-US" sz="2000" dirty="0" smtClean="0"/>
              <a:t>efficient </a:t>
            </a:r>
            <a:r>
              <a:rPr lang="en-US" sz="2000" dirty="0" smtClean="0"/>
              <a:t>algorithm to determine </a:t>
            </a:r>
            <a:r>
              <a:rPr lang="en-US" sz="2000" dirty="0" smtClean="0"/>
              <a:t>whether or </a:t>
            </a:r>
            <a:r>
              <a:rPr lang="en-US" sz="2000" dirty="0" smtClean="0"/>
              <a:t>not G is semiconnected. Prove that your algorithm is correct, and analyze </a:t>
            </a:r>
            <a:r>
              <a:rPr lang="en-US" sz="2000" dirty="0" smtClean="0"/>
              <a:t>its running time.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000" dirty="0" err="1" smtClean="0"/>
              <a:t>Ans</a:t>
            </a:r>
            <a:r>
              <a:rPr lang="en-US" sz="2000" dirty="0" smtClean="0"/>
              <a:t>: To determine if G = (V, E) is semiconnected, do the following:</a:t>
            </a:r>
          </a:p>
          <a:p>
            <a:pPr lvl="1"/>
            <a:r>
              <a:rPr lang="en-US" sz="2000" dirty="0" smtClean="0"/>
              <a:t>Call STRONGLY-CONNECTED-COMPONENTS form </a:t>
            </a:r>
            <a:r>
              <a:rPr lang="en-US" sz="2000" dirty="0" smtClean="0"/>
              <a:t>the component graph. </a:t>
            </a:r>
            <a:endParaRPr lang="en-US" sz="2000" dirty="0" smtClean="0"/>
          </a:p>
          <a:p>
            <a:pPr lvl="1"/>
            <a:r>
              <a:rPr lang="en-US" sz="2000" dirty="0" smtClean="0"/>
              <a:t>Topologically </a:t>
            </a:r>
            <a:r>
              <a:rPr lang="en-US" sz="2000" dirty="0" smtClean="0"/>
              <a:t>sort the component graph. (Recall that </a:t>
            </a:r>
            <a:r>
              <a:rPr lang="en-US" sz="2000" dirty="0" smtClean="0"/>
              <a:t>it is </a:t>
            </a:r>
            <a:r>
              <a:rPr lang="en-US" sz="2000" dirty="0" smtClean="0"/>
              <a:t>a dag.) Assuming </a:t>
            </a:r>
            <a:r>
              <a:rPr lang="en-US" sz="2000" dirty="0" smtClean="0"/>
              <a:t>that there </a:t>
            </a:r>
            <a:r>
              <a:rPr lang="en-US" sz="2000" dirty="0" smtClean="0"/>
              <a:t>are k </a:t>
            </a:r>
            <a:r>
              <a:rPr lang="en-US" sz="2000" dirty="0" smtClean="0"/>
              <a:t>SCC’s</a:t>
            </a:r>
            <a:r>
              <a:rPr lang="en-US" sz="2000" dirty="0" smtClean="0"/>
              <a:t>, the topological sort gives a linear ordering </a:t>
            </a:r>
            <a:r>
              <a:rPr lang="en-US" sz="2000" dirty="0" smtClean="0"/>
              <a:t>all of </a:t>
            </a:r>
            <a:r>
              <a:rPr lang="en-US" sz="2000" dirty="0" smtClean="0"/>
              <a:t>the vertices.</a:t>
            </a:r>
          </a:p>
          <a:p>
            <a:pPr lvl="1"/>
            <a:r>
              <a:rPr lang="en-US" sz="2000" dirty="0" smtClean="0"/>
              <a:t>Verify </a:t>
            </a:r>
            <a:r>
              <a:rPr lang="en-US" sz="2000" dirty="0" smtClean="0"/>
              <a:t>that the sequence of vertices </a:t>
            </a:r>
            <a:r>
              <a:rPr lang="en-US" sz="2000" dirty="0" smtClean="0"/>
              <a:t>given </a:t>
            </a:r>
            <a:r>
              <a:rPr lang="en-US" sz="2000" dirty="0" smtClean="0"/>
              <a:t>by topological </a:t>
            </a:r>
            <a:r>
              <a:rPr lang="en-US" sz="2000" dirty="0" smtClean="0"/>
              <a:t>sort forms </a:t>
            </a:r>
            <a:r>
              <a:rPr lang="en-US" sz="2000" dirty="0" smtClean="0"/>
              <a:t>a linear chain in the component graph. That is, verify that the </a:t>
            </a:r>
            <a:r>
              <a:rPr lang="en-US" sz="2000" dirty="0" smtClean="0"/>
              <a:t>edges (v1,v2</a:t>
            </a:r>
            <a:r>
              <a:rPr lang="en-US" sz="2000" dirty="0" smtClean="0"/>
              <a:t>), (v2,v3),...,(vk−1,vk ) exist in the component graph. If the </a:t>
            </a:r>
            <a:r>
              <a:rPr lang="en-US" sz="2000" dirty="0" smtClean="0"/>
              <a:t>vertices form </a:t>
            </a:r>
            <a:r>
              <a:rPr lang="en-US" sz="2000" dirty="0" smtClean="0"/>
              <a:t>a linear chain, then the original graph is semiconnected; otherwise it </a:t>
            </a:r>
            <a:r>
              <a:rPr lang="en-US" sz="2000" dirty="0" err="1" smtClean="0"/>
              <a:t>isnot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966992"/>
            <a:ext cx="1752600" cy="20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Connectivity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5867400" cy="4343400"/>
          </a:xfrm>
        </p:spPr>
        <p:txBody>
          <a:bodyPr/>
          <a:lstStyle/>
          <a:p>
            <a:r>
              <a:rPr lang="en-US" sz="2800" dirty="0" smtClean="0"/>
              <a:t>Connected Graph</a:t>
            </a:r>
          </a:p>
          <a:p>
            <a:pPr lvl="1"/>
            <a:r>
              <a:rPr lang="en-US" sz="2400" dirty="0" smtClean="0"/>
              <a:t>In an </a:t>
            </a:r>
            <a:r>
              <a:rPr lang="en-US" sz="2400" b="1" u="sng" dirty="0" smtClean="0"/>
              <a:t>undirected graph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G(V, E) </a:t>
            </a:r>
            <a:r>
              <a:rPr lang="en-US" sz="2400" dirty="0" smtClean="0"/>
              <a:t>is called connected, if </a:t>
            </a:r>
            <a:r>
              <a:rPr lang="en-US" sz="2400" dirty="0" smtClean="0">
                <a:solidFill>
                  <a:srgbClr val="FF0000"/>
                </a:solidFill>
              </a:rPr>
              <a:t>G</a:t>
            </a:r>
            <a:r>
              <a:rPr lang="en-US" sz="2400" dirty="0" smtClean="0"/>
              <a:t> contains a </a:t>
            </a:r>
            <a:r>
              <a:rPr lang="en-US" sz="2400" dirty="0" smtClean="0">
                <a:solidFill>
                  <a:srgbClr val="FF0000"/>
                </a:solidFill>
              </a:rPr>
              <a:t>path between every pair of vertices</a:t>
            </a:r>
            <a:r>
              <a:rPr lang="en-US" sz="2400" dirty="0" smtClean="0"/>
              <a:t> Otherwise, they are called disconnected.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b="1" u="sng" dirty="0" smtClean="0"/>
              <a:t>directed graph</a:t>
            </a:r>
            <a:r>
              <a:rPr lang="en-US" sz="2400" dirty="0" smtClean="0"/>
              <a:t> is called connected if every pair of distinct vertices in the graph is connected.</a:t>
            </a:r>
          </a:p>
          <a:p>
            <a:r>
              <a:rPr lang="en-US" sz="2800" dirty="0" smtClean="0"/>
              <a:t>Connected Components</a:t>
            </a:r>
          </a:p>
          <a:p>
            <a:pPr lvl="1"/>
            <a:r>
              <a:rPr lang="en-US" sz="2400" dirty="0" smtClean="0"/>
              <a:t>A connected component is a </a:t>
            </a:r>
            <a:r>
              <a:rPr lang="en-US" sz="2400" dirty="0" smtClean="0">
                <a:solidFill>
                  <a:schemeClr val="accent1"/>
                </a:solidFill>
              </a:rPr>
              <a:t>maximal connected </a:t>
            </a:r>
            <a:r>
              <a:rPr lang="en-US" sz="2400" dirty="0" err="1" smtClean="0">
                <a:solidFill>
                  <a:schemeClr val="accent1"/>
                </a:solidFill>
              </a:rPr>
              <a:t>subgraph</a:t>
            </a:r>
            <a:r>
              <a:rPr lang="en-US" sz="2400" dirty="0" smtClean="0"/>
              <a:t> of G. Each vertex belongs to exactly one connected component, as does each edge.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943600" y="1752600"/>
            <a:ext cx="3124200" cy="2590800"/>
            <a:chOff x="5943600" y="1752600"/>
            <a:chExt cx="3124200" cy="2590800"/>
          </a:xfrm>
        </p:grpSpPr>
        <p:sp>
          <p:nvSpPr>
            <p:cNvPr id="6" name="Oval 5"/>
            <p:cNvSpPr/>
            <p:nvPr/>
          </p:nvSpPr>
          <p:spPr bwMode="auto">
            <a:xfrm>
              <a:off x="5943600" y="17526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7162800" y="17526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629400" y="25146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391400" y="32766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8610600" y="32766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8077200" y="40386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21" name="Straight Connector 20"/>
            <p:cNvCxnSpPr>
              <a:endCxn id="7" idx="2"/>
            </p:cNvCxnSpPr>
            <p:nvPr/>
          </p:nvCxnSpPr>
          <p:spPr bwMode="auto">
            <a:xfrm>
              <a:off x="6400800" y="1905000"/>
              <a:ext cx="762000" cy="1588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6" idx="4"/>
              <a:endCxn id="8" idx="2"/>
            </p:cNvCxnSpPr>
            <p:nvPr/>
          </p:nvCxnSpPr>
          <p:spPr bwMode="auto">
            <a:xfrm rot="16200000" flipH="1">
              <a:off x="6096000" y="2133600"/>
              <a:ext cx="609600" cy="4572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8" idx="6"/>
              <a:endCxn id="7" idx="4"/>
            </p:cNvCxnSpPr>
            <p:nvPr/>
          </p:nvCxnSpPr>
          <p:spPr bwMode="auto">
            <a:xfrm flipV="1">
              <a:off x="7086600" y="2057400"/>
              <a:ext cx="304800" cy="6096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7" idx="4"/>
              <a:endCxn id="9" idx="1"/>
            </p:cNvCxnSpPr>
            <p:nvPr/>
          </p:nvCxnSpPr>
          <p:spPr bwMode="auto">
            <a:xfrm rot="16200000" flipH="1">
              <a:off x="6792959" y="2655840"/>
              <a:ext cx="1263837" cy="66955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7848600" y="3429000"/>
              <a:ext cx="762000" cy="1588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rot="16200000" flipH="1">
              <a:off x="7543800" y="3657600"/>
              <a:ext cx="609600" cy="4572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V="1">
              <a:off x="8534400" y="3581400"/>
              <a:ext cx="304800" cy="6096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943600" y="1752600"/>
            <a:ext cx="3124200" cy="2590800"/>
            <a:chOff x="5943600" y="1752600"/>
            <a:chExt cx="3124200" cy="2590800"/>
          </a:xfrm>
        </p:grpSpPr>
        <p:sp>
          <p:nvSpPr>
            <p:cNvPr id="39" name="Oval 38"/>
            <p:cNvSpPr/>
            <p:nvPr/>
          </p:nvSpPr>
          <p:spPr bwMode="auto">
            <a:xfrm>
              <a:off x="5943600" y="17526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162800" y="17526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629400" y="25146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7391400" y="32766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8610600" y="32766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8077200" y="40386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45" name="Straight Connector 44"/>
            <p:cNvCxnSpPr>
              <a:stCxn id="40" idx="2"/>
              <a:endCxn id="39" idx="6"/>
            </p:cNvCxnSpPr>
            <p:nvPr/>
          </p:nvCxnSpPr>
          <p:spPr bwMode="auto">
            <a:xfrm rot="10800000">
              <a:off x="6400800" y="1905000"/>
              <a:ext cx="762000" cy="1588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46" name="Straight Connector 45"/>
            <p:cNvCxnSpPr>
              <a:stCxn id="39" idx="4"/>
              <a:endCxn id="41" idx="2"/>
            </p:cNvCxnSpPr>
            <p:nvPr/>
          </p:nvCxnSpPr>
          <p:spPr bwMode="auto">
            <a:xfrm rot="16200000" flipH="1">
              <a:off x="6096000" y="2133600"/>
              <a:ext cx="609600" cy="4572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47" name="Straight Connector 46"/>
            <p:cNvCxnSpPr>
              <a:stCxn id="41" idx="6"/>
              <a:endCxn id="40" idx="4"/>
            </p:cNvCxnSpPr>
            <p:nvPr/>
          </p:nvCxnSpPr>
          <p:spPr bwMode="auto">
            <a:xfrm flipV="1">
              <a:off x="7086600" y="2057400"/>
              <a:ext cx="304800" cy="6096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48" name="Straight Connector 47"/>
            <p:cNvCxnSpPr>
              <a:stCxn id="40" idx="4"/>
              <a:endCxn id="42" idx="1"/>
            </p:cNvCxnSpPr>
            <p:nvPr/>
          </p:nvCxnSpPr>
          <p:spPr bwMode="auto">
            <a:xfrm rot="16200000" flipH="1">
              <a:off x="6792959" y="2655840"/>
              <a:ext cx="1263837" cy="66955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49" name="Straight Connector 48"/>
            <p:cNvCxnSpPr>
              <a:stCxn id="43" idx="2"/>
              <a:endCxn id="42" idx="6"/>
            </p:cNvCxnSpPr>
            <p:nvPr/>
          </p:nvCxnSpPr>
          <p:spPr bwMode="auto">
            <a:xfrm rot="10800000">
              <a:off x="7848600" y="3429000"/>
              <a:ext cx="762000" cy="1588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 rot="16200000" flipH="1">
              <a:off x="7543800" y="3657600"/>
              <a:ext cx="609600" cy="4572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flipV="1">
              <a:off x="8534400" y="3581400"/>
              <a:ext cx="304800" cy="6096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6477000" y="48768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Connected 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Yes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89700" y="4875193"/>
            <a:ext cx="22098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Connected 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No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Connectivity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010400" cy="43434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Weakly Connected Graph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directed graph</a:t>
            </a:r>
            <a:r>
              <a:rPr lang="en-US" dirty="0" smtClean="0"/>
              <a:t> is called </a:t>
            </a:r>
            <a:r>
              <a:rPr lang="en-US" b="1" dirty="0" smtClean="0"/>
              <a:t>weakly connected</a:t>
            </a:r>
            <a:r>
              <a:rPr lang="en-US" dirty="0" smtClean="0"/>
              <a:t> if </a:t>
            </a:r>
            <a:r>
              <a:rPr lang="en-US" dirty="0" smtClean="0">
                <a:solidFill>
                  <a:schemeClr val="accent1"/>
                </a:solidFill>
              </a:rPr>
              <a:t>replacing</a:t>
            </a:r>
            <a:r>
              <a:rPr lang="en-US" dirty="0" smtClean="0"/>
              <a:t> all of its </a:t>
            </a:r>
          </a:p>
          <a:p>
            <a:pPr lvl="1">
              <a:buNone/>
            </a:pPr>
            <a:r>
              <a:rPr lang="en-US" dirty="0" smtClean="0"/>
              <a:t>   directed edges with </a:t>
            </a:r>
            <a:r>
              <a:rPr lang="en-US" dirty="0" smtClean="0">
                <a:solidFill>
                  <a:schemeClr val="accent1"/>
                </a:solidFill>
              </a:rPr>
              <a:t>undirected edges</a:t>
            </a:r>
            <a:r>
              <a:rPr lang="en-US" dirty="0" smtClean="0"/>
              <a:t> produces a connected (undirected) graph.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33400" y="4267200"/>
            <a:ext cx="3733800" cy="1905001"/>
            <a:chOff x="533400" y="4267200"/>
            <a:chExt cx="3733800" cy="1905001"/>
          </a:xfrm>
        </p:grpSpPr>
        <p:sp>
          <p:nvSpPr>
            <p:cNvPr id="5" name="Oval 4"/>
            <p:cNvSpPr/>
            <p:nvPr/>
          </p:nvSpPr>
          <p:spPr bwMode="auto">
            <a:xfrm>
              <a:off x="533400" y="42672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752600" y="42672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219200" y="50292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590800" y="5105401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810000" y="5105401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276600" y="5867401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11" name="Straight Connector 10"/>
            <p:cNvCxnSpPr>
              <a:stCxn id="6" idx="2"/>
              <a:endCxn id="5" idx="6"/>
            </p:cNvCxnSpPr>
            <p:nvPr/>
          </p:nvCxnSpPr>
          <p:spPr bwMode="auto">
            <a:xfrm rot="10800000">
              <a:off x="990600" y="4419600"/>
              <a:ext cx="762000" cy="1588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2" name="Straight Connector 11"/>
            <p:cNvCxnSpPr>
              <a:stCxn id="5" idx="4"/>
              <a:endCxn id="7" idx="2"/>
            </p:cNvCxnSpPr>
            <p:nvPr/>
          </p:nvCxnSpPr>
          <p:spPr bwMode="auto">
            <a:xfrm rot="16200000" flipH="1">
              <a:off x="685800" y="4648200"/>
              <a:ext cx="609600" cy="4572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3" name="Straight Connector 12"/>
            <p:cNvCxnSpPr>
              <a:stCxn id="7" idx="6"/>
              <a:endCxn id="6" idx="4"/>
            </p:cNvCxnSpPr>
            <p:nvPr/>
          </p:nvCxnSpPr>
          <p:spPr bwMode="auto">
            <a:xfrm flipV="1">
              <a:off x="1676400" y="4572000"/>
              <a:ext cx="304800" cy="6096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4" name="Straight Connector 13"/>
            <p:cNvCxnSpPr>
              <a:endCxn id="8" idx="1"/>
            </p:cNvCxnSpPr>
            <p:nvPr/>
          </p:nvCxnSpPr>
          <p:spPr bwMode="auto">
            <a:xfrm rot="16200000" flipH="1">
              <a:off x="2106658" y="4598941"/>
              <a:ext cx="654238" cy="447955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5" name="Straight Connector 14"/>
            <p:cNvCxnSpPr>
              <a:stCxn id="9" idx="2"/>
              <a:endCxn id="8" idx="6"/>
            </p:cNvCxnSpPr>
            <p:nvPr/>
          </p:nvCxnSpPr>
          <p:spPr bwMode="auto">
            <a:xfrm rot="10800000">
              <a:off x="3048000" y="5257801"/>
              <a:ext cx="762000" cy="1588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16200000" flipH="1">
              <a:off x="2743200" y="5486401"/>
              <a:ext cx="609600" cy="4572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3733800" y="5410201"/>
              <a:ext cx="304800" cy="6096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4800600" y="4343400"/>
            <a:ext cx="3733800" cy="1905001"/>
            <a:chOff x="533400" y="4267200"/>
            <a:chExt cx="3733800" cy="1905001"/>
          </a:xfrm>
        </p:grpSpPr>
        <p:sp>
          <p:nvSpPr>
            <p:cNvPr id="50" name="Oval 49"/>
            <p:cNvSpPr/>
            <p:nvPr/>
          </p:nvSpPr>
          <p:spPr bwMode="auto">
            <a:xfrm>
              <a:off x="533400" y="42672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1752600" y="42672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1219200" y="50292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590800" y="5105401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3810000" y="5105401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3276600" y="5867401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56" name="Straight Connector 55"/>
            <p:cNvCxnSpPr>
              <a:stCxn id="51" idx="2"/>
              <a:endCxn id="50" idx="6"/>
            </p:cNvCxnSpPr>
            <p:nvPr/>
          </p:nvCxnSpPr>
          <p:spPr bwMode="auto">
            <a:xfrm rot="10800000">
              <a:off x="990600" y="4419600"/>
              <a:ext cx="762000" cy="1588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57" name="Straight Connector 56"/>
            <p:cNvCxnSpPr>
              <a:stCxn id="50" idx="4"/>
              <a:endCxn id="52" idx="2"/>
            </p:cNvCxnSpPr>
            <p:nvPr/>
          </p:nvCxnSpPr>
          <p:spPr bwMode="auto">
            <a:xfrm rot="16200000" flipH="1">
              <a:off x="685800" y="4648200"/>
              <a:ext cx="609600" cy="4572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58" name="Straight Connector 57"/>
            <p:cNvCxnSpPr>
              <a:stCxn id="52" idx="6"/>
              <a:endCxn id="51" idx="4"/>
            </p:cNvCxnSpPr>
            <p:nvPr/>
          </p:nvCxnSpPr>
          <p:spPr bwMode="auto">
            <a:xfrm flipV="1">
              <a:off x="1676400" y="4572000"/>
              <a:ext cx="304800" cy="6096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59" name="Straight Connector 58"/>
            <p:cNvCxnSpPr>
              <a:endCxn id="53" idx="1"/>
            </p:cNvCxnSpPr>
            <p:nvPr/>
          </p:nvCxnSpPr>
          <p:spPr bwMode="auto">
            <a:xfrm rot="16200000" flipH="1">
              <a:off x="2106658" y="4598941"/>
              <a:ext cx="654238" cy="447955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60" name="Straight Connector 59"/>
            <p:cNvCxnSpPr>
              <a:stCxn id="54" idx="2"/>
              <a:endCxn id="53" idx="6"/>
            </p:cNvCxnSpPr>
            <p:nvPr/>
          </p:nvCxnSpPr>
          <p:spPr bwMode="auto">
            <a:xfrm rot="10800000">
              <a:off x="3048000" y="5257801"/>
              <a:ext cx="762000" cy="1588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 rot="16200000" flipH="1">
              <a:off x="2743200" y="5486401"/>
              <a:ext cx="609600" cy="4572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3733800" y="5410201"/>
              <a:ext cx="304800" cy="6096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0" y="57912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Weakly Connected 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YES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Connectivity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010400" cy="43434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Strongly Connected Graph</a:t>
            </a:r>
          </a:p>
          <a:p>
            <a:pPr lvl="1"/>
            <a:r>
              <a:rPr lang="en-US" dirty="0" smtClean="0"/>
              <a:t>It is strongly connected or strong if it contains a directed path from u to v for every pair of vertices u, v. The strong components are the maximal strongly connected </a:t>
            </a:r>
            <a:r>
              <a:rPr lang="en-US" dirty="0" err="1" smtClean="0"/>
              <a:t>subgraphs</a:t>
            </a:r>
            <a:endParaRPr lang="en-US" dirty="0" smtClean="0"/>
          </a:p>
        </p:txBody>
      </p:sp>
      <p:grpSp>
        <p:nvGrpSpPr>
          <p:cNvPr id="112" name="Group 111"/>
          <p:cNvGrpSpPr/>
          <p:nvPr/>
        </p:nvGrpSpPr>
        <p:grpSpPr>
          <a:xfrm>
            <a:off x="5181600" y="4572000"/>
            <a:ext cx="3733800" cy="1905001"/>
            <a:chOff x="5181600" y="4572000"/>
            <a:chExt cx="3733800" cy="1905001"/>
          </a:xfrm>
        </p:grpSpPr>
        <p:sp>
          <p:nvSpPr>
            <p:cNvPr id="74" name="Oval 73"/>
            <p:cNvSpPr/>
            <p:nvPr/>
          </p:nvSpPr>
          <p:spPr bwMode="auto">
            <a:xfrm>
              <a:off x="5181600" y="45720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400800" y="45720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5867400" y="53340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239000" y="5410201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458200" y="5410201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924800" y="6172201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80" name="Straight Connector 79"/>
            <p:cNvCxnSpPr>
              <a:stCxn id="75" idx="2"/>
              <a:endCxn id="74" idx="6"/>
            </p:cNvCxnSpPr>
            <p:nvPr/>
          </p:nvCxnSpPr>
          <p:spPr bwMode="auto">
            <a:xfrm rot="10800000">
              <a:off x="5638800" y="4724400"/>
              <a:ext cx="762000" cy="1588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81" name="Straight Connector 80"/>
            <p:cNvCxnSpPr>
              <a:stCxn id="74" idx="4"/>
              <a:endCxn id="76" idx="2"/>
            </p:cNvCxnSpPr>
            <p:nvPr/>
          </p:nvCxnSpPr>
          <p:spPr bwMode="auto">
            <a:xfrm rot="16200000" flipH="1">
              <a:off x="5334000" y="4953000"/>
              <a:ext cx="609600" cy="4572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82" name="Straight Connector 81"/>
            <p:cNvCxnSpPr>
              <a:stCxn id="76" idx="6"/>
              <a:endCxn id="75" idx="4"/>
            </p:cNvCxnSpPr>
            <p:nvPr/>
          </p:nvCxnSpPr>
          <p:spPr bwMode="auto">
            <a:xfrm flipV="1">
              <a:off x="6324600" y="4876800"/>
              <a:ext cx="304800" cy="6096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83" name="Straight Connector 82"/>
            <p:cNvCxnSpPr>
              <a:endCxn id="77" idx="1"/>
            </p:cNvCxnSpPr>
            <p:nvPr/>
          </p:nvCxnSpPr>
          <p:spPr bwMode="auto">
            <a:xfrm rot="16200000" flipH="1">
              <a:off x="6754858" y="4903741"/>
              <a:ext cx="654238" cy="447955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84" name="Straight Connector 83"/>
            <p:cNvCxnSpPr>
              <a:stCxn id="78" idx="2"/>
              <a:endCxn id="77" idx="6"/>
            </p:cNvCxnSpPr>
            <p:nvPr/>
          </p:nvCxnSpPr>
          <p:spPr bwMode="auto">
            <a:xfrm rot="10800000">
              <a:off x="7696200" y="5562601"/>
              <a:ext cx="762000" cy="1588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16200000" flipH="1">
              <a:off x="7391400" y="5791201"/>
              <a:ext cx="609600" cy="4572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V="1">
              <a:off x="8382000" y="5715001"/>
              <a:ext cx="304800" cy="6096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01" name="Straight Connector 100"/>
            <p:cNvCxnSpPr>
              <a:stCxn id="77" idx="2"/>
            </p:cNvCxnSpPr>
            <p:nvPr/>
          </p:nvCxnSpPr>
          <p:spPr bwMode="auto">
            <a:xfrm rot="10800000">
              <a:off x="6324600" y="5562601"/>
              <a:ext cx="914400" cy="1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grpSp>
        <p:nvGrpSpPr>
          <p:cNvPr id="113" name="Group 112"/>
          <p:cNvGrpSpPr/>
          <p:nvPr/>
        </p:nvGrpSpPr>
        <p:grpSpPr>
          <a:xfrm>
            <a:off x="685800" y="4571999"/>
            <a:ext cx="3733800" cy="1905001"/>
            <a:chOff x="533400" y="4267200"/>
            <a:chExt cx="3733800" cy="1905001"/>
          </a:xfrm>
        </p:grpSpPr>
        <p:sp>
          <p:nvSpPr>
            <p:cNvPr id="114" name="Oval 113"/>
            <p:cNvSpPr/>
            <p:nvPr/>
          </p:nvSpPr>
          <p:spPr bwMode="auto">
            <a:xfrm>
              <a:off x="533400" y="42672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1752600" y="42672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1219200" y="5029200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2590800" y="5105401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3810000" y="5105401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276600" y="5867401"/>
              <a:ext cx="457200" cy="30480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120" name="Straight Connector 119"/>
            <p:cNvCxnSpPr>
              <a:stCxn id="115" idx="2"/>
              <a:endCxn id="114" idx="6"/>
            </p:cNvCxnSpPr>
            <p:nvPr/>
          </p:nvCxnSpPr>
          <p:spPr bwMode="auto">
            <a:xfrm rot="10800000">
              <a:off x="990600" y="4419600"/>
              <a:ext cx="762000" cy="1588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21" name="Straight Connector 120"/>
            <p:cNvCxnSpPr>
              <a:stCxn id="114" idx="4"/>
              <a:endCxn id="116" idx="2"/>
            </p:cNvCxnSpPr>
            <p:nvPr/>
          </p:nvCxnSpPr>
          <p:spPr bwMode="auto">
            <a:xfrm rot="16200000" flipH="1">
              <a:off x="685800" y="4648200"/>
              <a:ext cx="609600" cy="4572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22" name="Straight Connector 121"/>
            <p:cNvCxnSpPr>
              <a:stCxn id="116" idx="6"/>
              <a:endCxn id="115" idx="4"/>
            </p:cNvCxnSpPr>
            <p:nvPr/>
          </p:nvCxnSpPr>
          <p:spPr bwMode="auto">
            <a:xfrm flipV="1">
              <a:off x="1676400" y="4572000"/>
              <a:ext cx="304800" cy="6096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23" name="Straight Connector 122"/>
            <p:cNvCxnSpPr>
              <a:endCxn id="117" idx="1"/>
            </p:cNvCxnSpPr>
            <p:nvPr/>
          </p:nvCxnSpPr>
          <p:spPr bwMode="auto">
            <a:xfrm rot="16200000" flipH="1">
              <a:off x="2106658" y="4598941"/>
              <a:ext cx="654238" cy="447955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24" name="Straight Connector 123"/>
            <p:cNvCxnSpPr>
              <a:stCxn id="118" idx="2"/>
              <a:endCxn id="117" idx="6"/>
            </p:cNvCxnSpPr>
            <p:nvPr/>
          </p:nvCxnSpPr>
          <p:spPr bwMode="auto">
            <a:xfrm rot="10800000">
              <a:off x="3048000" y="5257801"/>
              <a:ext cx="762000" cy="1588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rot="16200000" flipH="1">
              <a:off x="2743200" y="5486401"/>
              <a:ext cx="609600" cy="4572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 flipV="1">
              <a:off x="3733800" y="5410201"/>
              <a:ext cx="304800" cy="609600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  <p:sp>
        <p:nvSpPr>
          <p:cNvPr id="127" name="TextBox 126"/>
          <p:cNvSpPr txBox="1"/>
          <p:nvPr/>
        </p:nvSpPr>
        <p:spPr>
          <a:xfrm>
            <a:off x="0" y="57912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Strongly Connected 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15000" y="38100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Strongly Connected ?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Yes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Connected Components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</a:rPr>
              <a:t>Strongly Connected Components (SCC)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b="1" dirty="0" smtClean="0"/>
              <a:t>strongly connected components</a:t>
            </a:r>
            <a:r>
              <a:rPr lang="en-US" sz="3200" dirty="0" smtClean="0"/>
              <a:t> (</a:t>
            </a:r>
            <a:r>
              <a:rPr lang="en-US" sz="3200" b="1" dirty="0" smtClean="0"/>
              <a:t>SCC</a:t>
            </a:r>
            <a:r>
              <a:rPr lang="en-US" sz="3200" dirty="0" smtClean="0"/>
              <a:t>) of a directed graph are its maximal strongly connected </a:t>
            </a:r>
            <a:r>
              <a:rPr lang="en-US" sz="3200" dirty="0" err="1" smtClean="0"/>
              <a:t>subgraphs</a:t>
            </a:r>
            <a:r>
              <a:rPr lang="en-US" sz="3200" dirty="0" smtClean="0"/>
              <a:t>. </a:t>
            </a:r>
          </a:p>
          <a:p>
            <a:r>
              <a:rPr lang="en-US" sz="3600" dirty="0" smtClean="0"/>
              <a:t>Here, we work with</a:t>
            </a:r>
          </a:p>
          <a:p>
            <a:pPr lvl="1"/>
            <a:r>
              <a:rPr lang="en-US" sz="3200" dirty="0" smtClean="0"/>
              <a:t>Directed </a:t>
            </a:r>
            <a:r>
              <a:rPr lang="en-US" sz="3200" dirty="0" err="1" smtClean="0"/>
              <a:t>unweighted</a:t>
            </a:r>
            <a:r>
              <a:rPr lang="en-US" sz="3200" dirty="0" smtClean="0"/>
              <a:t> graph</a:t>
            </a:r>
          </a:p>
          <a:p>
            <a:pPr lvl="1"/>
            <a:endParaRPr lang="en-US" sz="3200" dirty="0" smtClean="0"/>
          </a:p>
          <a:p>
            <a:pPr lvl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				         </a:t>
            </a:r>
            <a:fld id="{6BAD5ED3-2711-418B-B4C8-821E8FEA01A6}" type="slidenum">
              <a:rPr lang="en-US" smtClean="0"/>
              <a:pPr/>
              <a:t>7</a:t>
            </a:fld>
            <a:r>
              <a:rPr lang="en-US" smtClean="0"/>
              <a:t> 				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5257800" y="5334000"/>
            <a:ext cx="609600" cy="6858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6248400" y="4419600"/>
            <a:ext cx="914400" cy="1600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105400" y="4419600"/>
            <a:ext cx="762000" cy="76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3962400" y="4419600"/>
            <a:ext cx="1143000" cy="1600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1676400" y="4419600"/>
            <a:ext cx="1905000" cy="16764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Strongly Connected Components</a:t>
            </a:r>
          </a:p>
        </p:txBody>
      </p:sp>
      <p:sp>
        <p:nvSpPr>
          <p:cNvPr id="12656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G</a:t>
            </a:r>
            <a:r>
              <a:rPr lang="en-US" dirty="0" smtClean="0"/>
              <a:t> is strongly connected if every pair (</a:t>
            </a:r>
            <a:r>
              <a:rPr lang="en-US" i="1" dirty="0" smtClean="0"/>
              <a:t>u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) of vertices in </a:t>
            </a:r>
            <a:r>
              <a:rPr lang="en-US" i="1" dirty="0" smtClean="0"/>
              <a:t>G </a:t>
            </a:r>
            <a:r>
              <a:rPr lang="en-US" dirty="0" smtClean="0"/>
              <a:t>is reachable from one another.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CC3300"/>
                </a:solidFill>
              </a:rPr>
              <a:t>strongly connected component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CC3300"/>
                </a:solidFill>
              </a:rPr>
              <a:t>SCC</a:t>
            </a:r>
            <a:r>
              <a:rPr lang="en-US" dirty="0" smtClean="0"/>
              <a:t>) of </a:t>
            </a:r>
            <a:r>
              <a:rPr lang="en-US" i="1" dirty="0" smtClean="0"/>
              <a:t>G </a:t>
            </a:r>
            <a:r>
              <a:rPr lang="en-US" dirty="0" smtClean="0"/>
              <a:t>is a maximal set of vertices </a:t>
            </a:r>
            <a:r>
              <a:rPr lang="en-US" i="1" dirty="0" smtClean="0"/>
              <a:t>C </a:t>
            </a:r>
            <a:r>
              <a:rPr lang="en-US" dirty="0" smtClean="0">
                <a:sym typeface="Symbol" pitchFamily="18" charset="2"/>
              </a:rPr>
              <a:t></a:t>
            </a:r>
            <a:r>
              <a:rPr lang="en-US" dirty="0" smtClean="0">
                <a:latin typeface="MTSYN" charset="-127"/>
              </a:rPr>
              <a:t> </a:t>
            </a:r>
            <a:r>
              <a:rPr lang="en-US" i="1" dirty="0" smtClean="0"/>
              <a:t>V </a:t>
            </a:r>
            <a:r>
              <a:rPr lang="en-US" dirty="0" smtClean="0"/>
              <a:t>such that for all </a:t>
            </a:r>
            <a:r>
              <a:rPr lang="en-US" i="1" dirty="0" smtClean="0"/>
              <a:t>u</a:t>
            </a:r>
            <a:r>
              <a:rPr lang="en-US" i="1" dirty="0" smtClean="0">
                <a:latin typeface="RMTMI" charset="-95"/>
              </a:rPr>
              <a:t>, v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>
                <a:latin typeface="MTSYN" charset="-127"/>
              </a:rPr>
              <a:t> </a:t>
            </a:r>
            <a:r>
              <a:rPr lang="en-US" i="1" dirty="0" smtClean="0"/>
              <a:t>C</a:t>
            </a:r>
            <a:r>
              <a:rPr lang="en-US" dirty="0" smtClean="0"/>
              <a:t>, both </a:t>
            </a:r>
            <a:r>
              <a:rPr lang="en-US" i="1" dirty="0" smtClean="0"/>
              <a:t>u   </a:t>
            </a:r>
            <a:r>
              <a:rPr lang="en-US" i="1" dirty="0" smtClean="0">
                <a:latin typeface="LASY10" charset="0"/>
              </a:rPr>
              <a:t>  </a:t>
            </a:r>
            <a:r>
              <a:rPr lang="en-US" i="1" dirty="0" smtClean="0">
                <a:latin typeface="RMTMI" charset="-95"/>
              </a:rPr>
              <a:t>v </a:t>
            </a:r>
            <a:r>
              <a:rPr lang="en-US" dirty="0" smtClean="0"/>
              <a:t>and </a:t>
            </a:r>
            <a:r>
              <a:rPr lang="en-US" i="1" dirty="0" smtClean="0">
                <a:latin typeface="RMTMI" charset="-95"/>
              </a:rPr>
              <a:t>v     </a:t>
            </a:r>
            <a:r>
              <a:rPr lang="en-US" i="1" dirty="0" smtClean="0">
                <a:latin typeface="LASY10" charset="0"/>
              </a:rPr>
              <a:t> </a:t>
            </a:r>
            <a:r>
              <a:rPr lang="en-US" i="1" dirty="0" smtClean="0"/>
              <a:t>u</a:t>
            </a:r>
            <a:r>
              <a:rPr lang="en-US" dirty="0" smtClean="0"/>
              <a:t> exist.</a:t>
            </a:r>
          </a:p>
          <a:p>
            <a:endParaRPr lang="en-US" dirty="0" smtClean="0"/>
          </a:p>
          <a:p>
            <a:endParaRPr lang="en-US" i="1" dirty="0" smtClean="0"/>
          </a:p>
        </p:txBody>
      </p:sp>
      <p:sp>
        <p:nvSpPr>
          <p:cNvPr id="4106" name="Freeform 9"/>
          <p:cNvSpPr>
            <a:spLocks/>
          </p:cNvSpPr>
          <p:nvPr/>
        </p:nvSpPr>
        <p:spPr bwMode="auto">
          <a:xfrm>
            <a:off x="4724400" y="3886200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0 h 48"/>
              <a:gd name="T8" fmla="*/ 2147483647 w 2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Freeform 10"/>
          <p:cNvSpPr>
            <a:spLocks/>
          </p:cNvSpPr>
          <p:nvPr/>
        </p:nvSpPr>
        <p:spPr bwMode="auto">
          <a:xfrm>
            <a:off x="6553200" y="3886200"/>
            <a:ext cx="381000" cy="76200"/>
          </a:xfrm>
          <a:custGeom>
            <a:avLst/>
            <a:gdLst>
              <a:gd name="T0" fmla="*/ 0 w 240"/>
              <a:gd name="T1" fmla="*/ 2147483647 h 48"/>
              <a:gd name="T2" fmla="*/ 2147483647 w 240"/>
              <a:gd name="T3" fmla="*/ 0 h 48"/>
              <a:gd name="T4" fmla="*/ 2147483647 w 240"/>
              <a:gd name="T5" fmla="*/ 2147483647 h 48"/>
              <a:gd name="T6" fmla="*/ 2147483647 w 240"/>
              <a:gd name="T7" fmla="*/ 0 h 48"/>
              <a:gd name="T8" fmla="*/ 2147483647 w 240"/>
              <a:gd name="T9" fmla="*/ 2147483647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Oval 11"/>
          <p:cNvSpPr>
            <a:spLocks noChangeArrowheads="1"/>
          </p:cNvSpPr>
          <p:nvPr/>
        </p:nvSpPr>
        <p:spPr bwMode="auto">
          <a:xfrm>
            <a:off x="1828800" y="4572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Oval 12"/>
          <p:cNvSpPr>
            <a:spLocks noChangeArrowheads="1"/>
          </p:cNvSpPr>
          <p:nvPr/>
        </p:nvSpPr>
        <p:spPr bwMode="auto">
          <a:xfrm>
            <a:off x="3009900" y="4572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13"/>
          <p:cNvSpPr>
            <a:spLocks noChangeArrowheads="1"/>
          </p:cNvSpPr>
          <p:nvPr/>
        </p:nvSpPr>
        <p:spPr bwMode="auto">
          <a:xfrm>
            <a:off x="1828800" y="54864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3009900" y="54864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>
            <a:off x="4191000" y="4572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Oval 16"/>
          <p:cNvSpPr>
            <a:spLocks noChangeArrowheads="1"/>
          </p:cNvSpPr>
          <p:nvPr/>
        </p:nvSpPr>
        <p:spPr bwMode="auto">
          <a:xfrm>
            <a:off x="5372100" y="4572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Oval 17"/>
          <p:cNvSpPr>
            <a:spLocks noChangeArrowheads="1"/>
          </p:cNvSpPr>
          <p:nvPr/>
        </p:nvSpPr>
        <p:spPr bwMode="auto">
          <a:xfrm>
            <a:off x="4191000" y="54864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Oval 18"/>
          <p:cNvSpPr>
            <a:spLocks noChangeArrowheads="1"/>
          </p:cNvSpPr>
          <p:nvPr/>
        </p:nvSpPr>
        <p:spPr bwMode="auto">
          <a:xfrm>
            <a:off x="5372100" y="54864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Oval 19"/>
          <p:cNvSpPr>
            <a:spLocks noChangeArrowheads="1"/>
          </p:cNvSpPr>
          <p:nvPr/>
        </p:nvSpPr>
        <p:spPr bwMode="auto">
          <a:xfrm>
            <a:off x="6553200" y="4572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Oval 20"/>
          <p:cNvSpPr>
            <a:spLocks noChangeArrowheads="1"/>
          </p:cNvSpPr>
          <p:nvPr/>
        </p:nvSpPr>
        <p:spPr bwMode="auto">
          <a:xfrm>
            <a:off x="6553200" y="54864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4" name="AutoShape 21"/>
          <p:cNvCxnSpPr>
            <a:cxnSpLocks noChangeShapeType="1"/>
            <a:stCxn id="8204" idx="6"/>
            <a:endCxn id="8205" idx="2"/>
          </p:cNvCxnSpPr>
          <p:nvPr/>
        </p:nvCxnSpPr>
        <p:spPr bwMode="auto">
          <a:xfrm>
            <a:off x="2209800" y="4762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15" name="AutoShape 22"/>
          <p:cNvCxnSpPr>
            <a:cxnSpLocks noChangeShapeType="1"/>
            <a:stCxn id="8204" idx="4"/>
            <a:endCxn id="8206" idx="0"/>
          </p:cNvCxnSpPr>
          <p:nvPr/>
        </p:nvCxnSpPr>
        <p:spPr bwMode="auto">
          <a:xfrm>
            <a:off x="2019300" y="49530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16" name="AutoShape 23"/>
          <p:cNvCxnSpPr>
            <a:cxnSpLocks noChangeShapeType="1"/>
            <a:stCxn id="8205" idx="4"/>
            <a:endCxn id="8207" idx="0"/>
          </p:cNvCxnSpPr>
          <p:nvPr/>
        </p:nvCxnSpPr>
        <p:spPr bwMode="auto">
          <a:xfrm>
            <a:off x="3200400" y="49530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17" name="AutoShape 24"/>
          <p:cNvCxnSpPr>
            <a:cxnSpLocks noChangeShapeType="1"/>
            <a:stCxn id="8206" idx="6"/>
            <a:endCxn id="8207" idx="2"/>
          </p:cNvCxnSpPr>
          <p:nvPr/>
        </p:nvCxnSpPr>
        <p:spPr bwMode="auto">
          <a:xfrm>
            <a:off x="2209800" y="56769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18" name="AutoShape 25"/>
          <p:cNvCxnSpPr>
            <a:cxnSpLocks noChangeShapeType="1"/>
            <a:stCxn id="8207" idx="1"/>
            <a:endCxn id="8204" idx="5"/>
          </p:cNvCxnSpPr>
          <p:nvPr/>
        </p:nvCxnSpPr>
        <p:spPr bwMode="auto">
          <a:xfrm flipH="1" flipV="1">
            <a:off x="2154238" y="4897438"/>
            <a:ext cx="911225" cy="64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19" name="AutoShape 26"/>
          <p:cNvCxnSpPr>
            <a:cxnSpLocks noChangeShapeType="1"/>
            <a:stCxn id="8208" idx="6"/>
            <a:endCxn id="8209" idx="2"/>
          </p:cNvCxnSpPr>
          <p:nvPr/>
        </p:nvCxnSpPr>
        <p:spPr bwMode="auto">
          <a:xfrm>
            <a:off x="4572000" y="4762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20" name="AutoShape 27"/>
          <p:cNvCxnSpPr>
            <a:cxnSpLocks noChangeShapeType="1"/>
            <a:stCxn id="8209" idx="4"/>
            <a:endCxn id="8210" idx="7"/>
          </p:cNvCxnSpPr>
          <p:nvPr/>
        </p:nvCxnSpPr>
        <p:spPr bwMode="auto">
          <a:xfrm flipH="1">
            <a:off x="4516438" y="4953000"/>
            <a:ext cx="1046162" cy="5889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21" name="AutoShape 28"/>
          <p:cNvCxnSpPr>
            <a:cxnSpLocks noChangeShapeType="1"/>
            <a:stCxn id="8210" idx="0"/>
            <a:endCxn id="8208" idx="4"/>
          </p:cNvCxnSpPr>
          <p:nvPr/>
        </p:nvCxnSpPr>
        <p:spPr bwMode="auto">
          <a:xfrm flipV="1">
            <a:off x="4381500" y="49530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22" name="AutoShape 29"/>
          <p:cNvCxnSpPr>
            <a:cxnSpLocks noChangeShapeType="1"/>
            <a:stCxn id="8208" idx="3"/>
            <a:endCxn id="8210" idx="1"/>
          </p:cNvCxnSpPr>
          <p:nvPr/>
        </p:nvCxnSpPr>
        <p:spPr bwMode="auto">
          <a:xfrm rot="5400000">
            <a:off x="3924300" y="5219701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23" name="AutoShape 30"/>
          <p:cNvCxnSpPr>
            <a:cxnSpLocks noChangeShapeType="1"/>
            <a:stCxn id="8209" idx="4"/>
            <a:endCxn id="8211" idx="0"/>
          </p:cNvCxnSpPr>
          <p:nvPr/>
        </p:nvCxnSpPr>
        <p:spPr bwMode="auto">
          <a:xfrm>
            <a:off x="5562600" y="49530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24" name="AutoShape 31"/>
          <p:cNvCxnSpPr>
            <a:cxnSpLocks noChangeShapeType="1"/>
            <a:stCxn id="8212" idx="3"/>
            <a:endCxn id="8213" idx="1"/>
          </p:cNvCxnSpPr>
          <p:nvPr/>
        </p:nvCxnSpPr>
        <p:spPr bwMode="auto">
          <a:xfrm rot="5400000">
            <a:off x="6286500" y="5219701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25" name="AutoShape 32"/>
          <p:cNvCxnSpPr>
            <a:cxnSpLocks noChangeShapeType="1"/>
            <a:stCxn id="8213" idx="7"/>
            <a:endCxn id="8212" idx="5"/>
          </p:cNvCxnSpPr>
          <p:nvPr/>
        </p:nvCxnSpPr>
        <p:spPr bwMode="auto">
          <a:xfrm rot="-5400000">
            <a:off x="6556375" y="5219701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26" name="AutoShape 33"/>
          <p:cNvCxnSpPr>
            <a:cxnSpLocks noChangeShapeType="1"/>
            <a:stCxn id="8209" idx="6"/>
            <a:endCxn id="8212" idx="2"/>
          </p:cNvCxnSpPr>
          <p:nvPr/>
        </p:nvCxnSpPr>
        <p:spPr bwMode="auto">
          <a:xfrm>
            <a:off x="5753100" y="4762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27" name="AutoShape 34"/>
          <p:cNvCxnSpPr>
            <a:cxnSpLocks noChangeShapeType="1"/>
            <a:stCxn id="8209" idx="5"/>
            <a:endCxn id="8213" idx="1"/>
          </p:cNvCxnSpPr>
          <p:nvPr/>
        </p:nvCxnSpPr>
        <p:spPr bwMode="auto">
          <a:xfrm>
            <a:off x="5697538" y="4897438"/>
            <a:ext cx="911225" cy="64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28" name="AutoShape 35"/>
          <p:cNvCxnSpPr>
            <a:cxnSpLocks noChangeShapeType="1"/>
            <a:stCxn id="8211" idx="6"/>
            <a:endCxn id="8213" idx="2"/>
          </p:cNvCxnSpPr>
          <p:nvPr/>
        </p:nvCxnSpPr>
        <p:spPr bwMode="auto">
          <a:xfrm>
            <a:off x="5753100" y="56769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29" name="AutoShape 36"/>
          <p:cNvCxnSpPr>
            <a:cxnSpLocks noChangeShapeType="1"/>
            <a:stCxn id="8205" idx="6"/>
            <a:endCxn id="8208" idx="2"/>
          </p:cNvCxnSpPr>
          <p:nvPr/>
        </p:nvCxnSpPr>
        <p:spPr bwMode="auto">
          <a:xfrm>
            <a:off x="3390900" y="4762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8230" name="AutoShape 37"/>
          <p:cNvCxnSpPr>
            <a:cxnSpLocks noChangeShapeType="1"/>
            <a:stCxn id="8207" idx="6"/>
            <a:endCxn id="8210" idx="2"/>
          </p:cNvCxnSpPr>
          <p:nvPr/>
        </p:nvCxnSpPr>
        <p:spPr bwMode="auto">
          <a:xfrm>
            <a:off x="3390900" y="56769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8231" name="Line 38"/>
          <p:cNvSpPr>
            <a:spLocks noChangeShapeType="1"/>
          </p:cNvSpPr>
          <p:nvPr/>
        </p:nvSpPr>
        <p:spPr bwMode="auto">
          <a:xfrm>
            <a:off x="5105400" y="4419600"/>
            <a:ext cx="0" cy="762000"/>
          </a:xfrm>
          <a:prstGeom prst="line">
            <a:avLst/>
          </a:prstGeom>
          <a:noFill/>
          <a:ln w="12700">
            <a:solidFill>
              <a:srgbClr val="FFCC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animBg="1"/>
      <p:bldP spid="410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				         </a:t>
            </a:r>
            <a:fld id="{CED38B67-730C-4DA1-95E6-14A624D9F3A4}" type="slidenum">
              <a:rPr lang="en-US" smtClean="0"/>
              <a:pPr/>
              <a:t>8</a:t>
            </a:fld>
            <a:r>
              <a:rPr lang="en-US" smtClean="0"/>
              <a:t> 				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DFS - Strongly Connected Components</a:t>
            </a:r>
          </a:p>
        </p:txBody>
      </p:sp>
      <p:sp>
        <p:nvSpPr>
          <p:cNvPr id="9220" name="AutoShape 3"/>
          <p:cNvSpPr>
            <a:spLocks noChangeArrowheads="1"/>
          </p:cNvSpPr>
          <p:nvPr/>
        </p:nvSpPr>
        <p:spPr bwMode="auto">
          <a:xfrm>
            <a:off x="1066800" y="24384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A</a:t>
            </a:r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3200400" y="38100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D</a:t>
            </a:r>
          </a:p>
        </p:txBody>
      </p:sp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5257800" y="24384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E</a:t>
            </a:r>
          </a:p>
        </p:txBody>
      </p:sp>
      <p:sp>
        <p:nvSpPr>
          <p:cNvPr id="9223" name="AutoShape 6"/>
          <p:cNvSpPr>
            <a:spLocks noChangeArrowheads="1"/>
          </p:cNvSpPr>
          <p:nvPr/>
        </p:nvSpPr>
        <p:spPr bwMode="auto">
          <a:xfrm>
            <a:off x="3200400" y="24384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5257800" y="38100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F</a:t>
            </a:r>
          </a:p>
        </p:txBody>
      </p:sp>
      <p:sp>
        <p:nvSpPr>
          <p:cNvPr id="9225" name="AutoShape 8"/>
          <p:cNvSpPr>
            <a:spLocks noChangeArrowheads="1"/>
          </p:cNvSpPr>
          <p:nvPr/>
        </p:nvSpPr>
        <p:spPr bwMode="auto">
          <a:xfrm>
            <a:off x="1066800" y="38100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B</a:t>
            </a:r>
          </a:p>
        </p:txBody>
      </p:sp>
      <p:cxnSp>
        <p:nvCxnSpPr>
          <p:cNvPr id="9226" name="AutoShape 9"/>
          <p:cNvCxnSpPr>
            <a:cxnSpLocks noChangeShapeType="1"/>
            <a:stCxn id="9224" idx="6"/>
            <a:endCxn id="9229" idx="2"/>
          </p:cNvCxnSpPr>
          <p:nvPr/>
        </p:nvCxnSpPr>
        <p:spPr bwMode="auto">
          <a:xfrm>
            <a:off x="6248400" y="40386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27" name="AutoShape 10"/>
          <p:cNvCxnSpPr>
            <a:cxnSpLocks noChangeShapeType="1"/>
            <a:stCxn id="9222" idx="4"/>
            <a:endCxn id="9224" idx="0"/>
          </p:cNvCxnSpPr>
          <p:nvPr/>
        </p:nvCxnSpPr>
        <p:spPr bwMode="auto">
          <a:xfrm>
            <a:off x="57531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28" name="AutoShape 11"/>
          <p:cNvSpPr>
            <a:spLocks noChangeArrowheads="1"/>
          </p:cNvSpPr>
          <p:nvPr/>
        </p:nvSpPr>
        <p:spPr bwMode="auto">
          <a:xfrm>
            <a:off x="7239000" y="24384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G</a:t>
            </a:r>
          </a:p>
        </p:txBody>
      </p:sp>
      <p:sp>
        <p:nvSpPr>
          <p:cNvPr id="9229" name="AutoShape 12"/>
          <p:cNvSpPr>
            <a:spLocks noChangeArrowheads="1"/>
          </p:cNvSpPr>
          <p:nvPr/>
        </p:nvSpPr>
        <p:spPr bwMode="auto">
          <a:xfrm>
            <a:off x="7239000" y="3810000"/>
            <a:ext cx="990600" cy="457200"/>
          </a:xfrm>
          <a:prstGeom prst="flowChartConnector">
            <a:avLst/>
          </a:prstGeom>
          <a:solidFill>
            <a:srgbClr val="00AEA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H</a:t>
            </a:r>
          </a:p>
        </p:txBody>
      </p:sp>
      <p:cxnSp>
        <p:nvCxnSpPr>
          <p:cNvPr id="9230" name="AutoShape 13"/>
          <p:cNvCxnSpPr>
            <a:cxnSpLocks noChangeShapeType="1"/>
            <a:stCxn id="9222" idx="7"/>
            <a:endCxn id="9228" idx="1"/>
          </p:cNvCxnSpPr>
          <p:nvPr/>
        </p:nvCxnSpPr>
        <p:spPr bwMode="auto">
          <a:xfrm rot="5400000" flipV="1">
            <a:off x="6742907" y="1866106"/>
            <a:ext cx="1588" cy="1279525"/>
          </a:xfrm>
          <a:prstGeom prst="curvedConnector3">
            <a:avLst>
              <a:gd name="adj1" fmla="val -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31" name="AutoShape 14"/>
          <p:cNvCxnSpPr>
            <a:cxnSpLocks noChangeShapeType="1"/>
            <a:stCxn id="9228" idx="3"/>
            <a:endCxn id="9222" idx="5"/>
          </p:cNvCxnSpPr>
          <p:nvPr/>
        </p:nvCxnSpPr>
        <p:spPr bwMode="auto">
          <a:xfrm rot="5400000">
            <a:off x="6742907" y="2189956"/>
            <a:ext cx="1588" cy="1279525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32" name="AutoShape 15"/>
          <p:cNvCxnSpPr>
            <a:cxnSpLocks noChangeShapeType="1"/>
            <a:stCxn id="9228" idx="4"/>
            <a:endCxn id="9229" idx="0"/>
          </p:cNvCxnSpPr>
          <p:nvPr/>
        </p:nvCxnSpPr>
        <p:spPr bwMode="auto">
          <a:xfrm>
            <a:off x="77343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33" name="AutoShape 16"/>
          <p:cNvCxnSpPr>
            <a:cxnSpLocks noChangeShapeType="1"/>
            <a:stCxn id="9229" idx="5"/>
            <a:endCxn id="9229" idx="7"/>
          </p:cNvCxnSpPr>
          <p:nvPr/>
        </p:nvCxnSpPr>
        <p:spPr bwMode="auto">
          <a:xfrm rot="5400000" flipH="1" flipV="1">
            <a:off x="7924007" y="4037806"/>
            <a:ext cx="323850" cy="1587"/>
          </a:xfrm>
          <a:prstGeom prst="curvedConnector5">
            <a:avLst>
              <a:gd name="adj1" fmla="val -91176"/>
              <a:gd name="adj2" fmla="val 26699991"/>
              <a:gd name="adj3" fmla="val 19117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34" name="AutoShape 17"/>
          <p:cNvCxnSpPr>
            <a:cxnSpLocks noChangeShapeType="1"/>
            <a:stCxn id="9225" idx="0"/>
            <a:endCxn id="9220" idx="4"/>
          </p:cNvCxnSpPr>
          <p:nvPr/>
        </p:nvCxnSpPr>
        <p:spPr bwMode="auto">
          <a:xfrm flipV="1">
            <a:off x="15621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35" name="AutoShape 18"/>
          <p:cNvCxnSpPr>
            <a:cxnSpLocks noChangeShapeType="1"/>
            <a:stCxn id="9223" idx="3"/>
            <a:endCxn id="9225" idx="7"/>
          </p:cNvCxnSpPr>
          <p:nvPr/>
        </p:nvCxnSpPr>
        <p:spPr bwMode="auto">
          <a:xfrm flipH="1">
            <a:off x="1912938" y="2828925"/>
            <a:ext cx="1431925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36" name="AutoShape 19"/>
          <p:cNvCxnSpPr>
            <a:cxnSpLocks noChangeShapeType="1"/>
            <a:stCxn id="9225" idx="6"/>
            <a:endCxn id="9221" idx="2"/>
          </p:cNvCxnSpPr>
          <p:nvPr/>
        </p:nvCxnSpPr>
        <p:spPr bwMode="auto">
          <a:xfrm>
            <a:off x="2057400" y="4038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37" name="AutoShape 20"/>
          <p:cNvCxnSpPr>
            <a:cxnSpLocks noChangeShapeType="1"/>
            <a:stCxn id="9221" idx="5"/>
            <a:endCxn id="9224" idx="3"/>
          </p:cNvCxnSpPr>
          <p:nvPr/>
        </p:nvCxnSpPr>
        <p:spPr bwMode="auto">
          <a:xfrm rot="16200000" flipH="1">
            <a:off x="4723607" y="3523456"/>
            <a:ext cx="1588" cy="1355725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38" name="AutoShape 21"/>
          <p:cNvCxnSpPr>
            <a:cxnSpLocks noChangeShapeType="1"/>
            <a:stCxn id="9224" idx="1"/>
            <a:endCxn id="9221" idx="7"/>
          </p:cNvCxnSpPr>
          <p:nvPr/>
        </p:nvCxnSpPr>
        <p:spPr bwMode="auto">
          <a:xfrm rot="-5400000" flipH="1" flipV="1">
            <a:off x="4723607" y="3199606"/>
            <a:ext cx="1588" cy="1355725"/>
          </a:xfrm>
          <a:prstGeom prst="curvedConnector3">
            <a:avLst>
              <a:gd name="adj1" fmla="val -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39" name="AutoShape 22"/>
          <p:cNvCxnSpPr>
            <a:cxnSpLocks noChangeShapeType="1"/>
            <a:stCxn id="9223" idx="4"/>
            <a:endCxn id="9221" idx="0"/>
          </p:cNvCxnSpPr>
          <p:nvPr/>
        </p:nvCxnSpPr>
        <p:spPr bwMode="auto">
          <a:xfrm>
            <a:off x="36957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40" name="AutoShape 23"/>
          <p:cNvCxnSpPr>
            <a:cxnSpLocks noChangeShapeType="1"/>
            <a:stCxn id="9220" idx="6"/>
            <a:endCxn id="9223" idx="2"/>
          </p:cNvCxnSpPr>
          <p:nvPr/>
        </p:nvCxnSpPr>
        <p:spPr bwMode="auto">
          <a:xfrm>
            <a:off x="2057400" y="2667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41" name="AutoShape 24"/>
          <p:cNvCxnSpPr>
            <a:cxnSpLocks noChangeShapeType="1"/>
            <a:stCxn id="9223" idx="6"/>
            <a:endCxn id="9222" idx="2"/>
          </p:cNvCxnSpPr>
          <p:nvPr/>
        </p:nvCxnSpPr>
        <p:spPr bwMode="auto">
          <a:xfrm>
            <a:off x="4191000" y="26670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				         </a:t>
            </a:r>
            <a:fld id="{85D36C3F-A64D-4B0F-A56E-B16C05E7CD2D}" type="slidenum">
              <a:rPr lang="en-US" smtClean="0"/>
              <a:pPr/>
              <a:t>9</a:t>
            </a:fld>
            <a:r>
              <a:rPr lang="en-US" smtClean="0"/>
              <a:t> 				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DFS - Strongly Connected Components</a:t>
            </a:r>
          </a:p>
        </p:txBody>
      </p:sp>
      <p:sp>
        <p:nvSpPr>
          <p:cNvPr id="10244" name="AutoShape 3"/>
          <p:cNvSpPr>
            <a:spLocks noChangeArrowheads="1"/>
          </p:cNvSpPr>
          <p:nvPr/>
        </p:nvSpPr>
        <p:spPr bwMode="auto">
          <a:xfrm>
            <a:off x="1066800" y="2438400"/>
            <a:ext cx="990600" cy="457200"/>
          </a:xfrm>
          <a:prstGeom prst="flowChartConnector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A</a:t>
            </a:r>
          </a:p>
        </p:txBody>
      </p:sp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3200400" y="3810000"/>
            <a:ext cx="9906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D</a:t>
            </a:r>
          </a:p>
        </p:txBody>
      </p:sp>
      <p:sp>
        <p:nvSpPr>
          <p:cNvPr id="10246" name="AutoShape 5"/>
          <p:cNvSpPr>
            <a:spLocks noChangeArrowheads="1"/>
          </p:cNvSpPr>
          <p:nvPr/>
        </p:nvSpPr>
        <p:spPr bwMode="auto">
          <a:xfrm>
            <a:off x="5257800" y="2438400"/>
            <a:ext cx="990600" cy="457200"/>
          </a:xfrm>
          <a:prstGeom prst="flowChartConnector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E</a:t>
            </a:r>
          </a:p>
        </p:txBody>
      </p:sp>
      <p:sp>
        <p:nvSpPr>
          <p:cNvPr id="10247" name="AutoShape 6"/>
          <p:cNvSpPr>
            <a:spLocks noChangeArrowheads="1"/>
          </p:cNvSpPr>
          <p:nvPr/>
        </p:nvSpPr>
        <p:spPr bwMode="auto">
          <a:xfrm>
            <a:off x="3200400" y="2438400"/>
            <a:ext cx="990600" cy="457200"/>
          </a:xfrm>
          <a:prstGeom prst="flowChartConnector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sp>
        <p:nvSpPr>
          <p:cNvPr id="10248" name="AutoShape 7"/>
          <p:cNvSpPr>
            <a:spLocks noChangeArrowheads="1"/>
          </p:cNvSpPr>
          <p:nvPr/>
        </p:nvSpPr>
        <p:spPr bwMode="auto">
          <a:xfrm>
            <a:off x="5257800" y="3810000"/>
            <a:ext cx="9906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F</a:t>
            </a:r>
          </a:p>
        </p:txBody>
      </p:sp>
      <p:sp>
        <p:nvSpPr>
          <p:cNvPr id="10249" name="AutoShape 8"/>
          <p:cNvSpPr>
            <a:spLocks noChangeArrowheads="1"/>
          </p:cNvSpPr>
          <p:nvPr/>
        </p:nvSpPr>
        <p:spPr bwMode="auto">
          <a:xfrm>
            <a:off x="1066800" y="3810000"/>
            <a:ext cx="990600" cy="457200"/>
          </a:xfrm>
          <a:prstGeom prst="flowChartConnector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B</a:t>
            </a:r>
          </a:p>
        </p:txBody>
      </p:sp>
      <p:cxnSp>
        <p:nvCxnSpPr>
          <p:cNvPr id="10250" name="AutoShape 9"/>
          <p:cNvCxnSpPr>
            <a:cxnSpLocks noChangeShapeType="1"/>
            <a:stCxn id="10248" idx="6"/>
            <a:endCxn id="10253" idx="2"/>
          </p:cNvCxnSpPr>
          <p:nvPr/>
        </p:nvCxnSpPr>
        <p:spPr bwMode="auto">
          <a:xfrm>
            <a:off x="6248400" y="40386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1" name="AutoShape 10"/>
          <p:cNvCxnSpPr>
            <a:cxnSpLocks noChangeShapeType="1"/>
            <a:stCxn id="10246" idx="4"/>
            <a:endCxn id="10248" idx="0"/>
          </p:cNvCxnSpPr>
          <p:nvPr/>
        </p:nvCxnSpPr>
        <p:spPr bwMode="auto">
          <a:xfrm>
            <a:off x="57531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7239000" y="2438400"/>
            <a:ext cx="990600" cy="457200"/>
          </a:xfrm>
          <a:prstGeom prst="flowChartConnector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G</a:t>
            </a:r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7239000" y="3810000"/>
            <a:ext cx="9906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H</a:t>
            </a:r>
          </a:p>
        </p:txBody>
      </p:sp>
      <p:cxnSp>
        <p:nvCxnSpPr>
          <p:cNvPr id="10254" name="AutoShape 13"/>
          <p:cNvCxnSpPr>
            <a:cxnSpLocks noChangeShapeType="1"/>
            <a:stCxn id="10246" idx="7"/>
            <a:endCxn id="10252" idx="1"/>
          </p:cNvCxnSpPr>
          <p:nvPr/>
        </p:nvCxnSpPr>
        <p:spPr bwMode="auto">
          <a:xfrm rot="5400000" flipV="1">
            <a:off x="6742907" y="1866106"/>
            <a:ext cx="1588" cy="1279525"/>
          </a:xfrm>
          <a:prstGeom prst="curvedConnector3">
            <a:avLst>
              <a:gd name="adj1" fmla="val -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5" name="AutoShape 14"/>
          <p:cNvCxnSpPr>
            <a:cxnSpLocks noChangeShapeType="1"/>
            <a:stCxn id="10252" idx="3"/>
            <a:endCxn id="10246" idx="5"/>
          </p:cNvCxnSpPr>
          <p:nvPr/>
        </p:nvCxnSpPr>
        <p:spPr bwMode="auto">
          <a:xfrm rot="5400000">
            <a:off x="6742907" y="2189956"/>
            <a:ext cx="1588" cy="1279525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6" name="AutoShape 15"/>
          <p:cNvCxnSpPr>
            <a:cxnSpLocks noChangeShapeType="1"/>
            <a:stCxn id="10252" idx="4"/>
            <a:endCxn id="10253" idx="0"/>
          </p:cNvCxnSpPr>
          <p:nvPr/>
        </p:nvCxnSpPr>
        <p:spPr bwMode="auto">
          <a:xfrm>
            <a:off x="77343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7" name="AutoShape 16"/>
          <p:cNvCxnSpPr>
            <a:cxnSpLocks noChangeShapeType="1"/>
            <a:stCxn id="10253" idx="5"/>
            <a:endCxn id="10253" idx="7"/>
          </p:cNvCxnSpPr>
          <p:nvPr/>
        </p:nvCxnSpPr>
        <p:spPr bwMode="auto">
          <a:xfrm rot="5400000" flipH="1" flipV="1">
            <a:off x="7924007" y="4037806"/>
            <a:ext cx="323850" cy="1587"/>
          </a:xfrm>
          <a:prstGeom prst="curvedConnector5">
            <a:avLst>
              <a:gd name="adj1" fmla="val -91176"/>
              <a:gd name="adj2" fmla="val 26699991"/>
              <a:gd name="adj3" fmla="val 19117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8" name="AutoShape 17"/>
          <p:cNvCxnSpPr>
            <a:cxnSpLocks noChangeShapeType="1"/>
            <a:stCxn id="10249" idx="0"/>
            <a:endCxn id="10244" idx="4"/>
          </p:cNvCxnSpPr>
          <p:nvPr/>
        </p:nvCxnSpPr>
        <p:spPr bwMode="auto">
          <a:xfrm flipV="1">
            <a:off x="15621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9" name="AutoShape 18"/>
          <p:cNvCxnSpPr>
            <a:cxnSpLocks noChangeShapeType="1"/>
            <a:stCxn id="10247" idx="3"/>
            <a:endCxn id="10249" idx="7"/>
          </p:cNvCxnSpPr>
          <p:nvPr/>
        </p:nvCxnSpPr>
        <p:spPr bwMode="auto">
          <a:xfrm flipH="1">
            <a:off x="1912938" y="2828925"/>
            <a:ext cx="1431925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0" name="AutoShape 19"/>
          <p:cNvCxnSpPr>
            <a:cxnSpLocks noChangeShapeType="1"/>
            <a:stCxn id="10249" idx="6"/>
            <a:endCxn id="10245" idx="2"/>
          </p:cNvCxnSpPr>
          <p:nvPr/>
        </p:nvCxnSpPr>
        <p:spPr bwMode="auto">
          <a:xfrm>
            <a:off x="2057400" y="40386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1" name="AutoShape 20"/>
          <p:cNvCxnSpPr>
            <a:cxnSpLocks noChangeShapeType="1"/>
            <a:stCxn id="10245" idx="5"/>
            <a:endCxn id="10248" idx="3"/>
          </p:cNvCxnSpPr>
          <p:nvPr/>
        </p:nvCxnSpPr>
        <p:spPr bwMode="auto">
          <a:xfrm rot="16200000" flipH="1">
            <a:off x="4723607" y="3523456"/>
            <a:ext cx="1588" cy="1355725"/>
          </a:xfrm>
          <a:prstGeom prst="curvedConnector3">
            <a:avLst>
              <a:gd name="adj1" fmla="val 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2" name="AutoShape 21"/>
          <p:cNvCxnSpPr>
            <a:cxnSpLocks noChangeShapeType="1"/>
            <a:stCxn id="10248" idx="1"/>
            <a:endCxn id="10245" idx="7"/>
          </p:cNvCxnSpPr>
          <p:nvPr/>
        </p:nvCxnSpPr>
        <p:spPr bwMode="auto">
          <a:xfrm rot="-5400000" flipH="1" flipV="1">
            <a:off x="4723607" y="3199606"/>
            <a:ext cx="1588" cy="1355725"/>
          </a:xfrm>
          <a:prstGeom prst="curvedConnector3">
            <a:avLst>
              <a:gd name="adj1" fmla="val -186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3" name="AutoShape 22"/>
          <p:cNvCxnSpPr>
            <a:cxnSpLocks noChangeShapeType="1"/>
            <a:stCxn id="10247" idx="4"/>
            <a:endCxn id="10245" idx="0"/>
          </p:cNvCxnSpPr>
          <p:nvPr/>
        </p:nvCxnSpPr>
        <p:spPr bwMode="auto">
          <a:xfrm>
            <a:off x="3695700" y="28956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4" name="AutoShape 23"/>
          <p:cNvCxnSpPr>
            <a:cxnSpLocks noChangeShapeType="1"/>
            <a:stCxn id="10244" idx="6"/>
            <a:endCxn id="10247" idx="2"/>
          </p:cNvCxnSpPr>
          <p:nvPr/>
        </p:nvCxnSpPr>
        <p:spPr bwMode="auto">
          <a:xfrm>
            <a:off x="2057400" y="26670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65" name="AutoShape 24"/>
          <p:cNvCxnSpPr>
            <a:cxnSpLocks noChangeShapeType="1"/>
            <a:stCxn id="10247" idx="6"/>
            <a:endCxn id="10246" idx="2"/>
          </p:cNvCxnSpPr>
          <p:nvPr/>
        </p:nvCxnSpPr>
        <p:spPr bwMode="auto">
          <a:xfrm>
            <a:off x="4191000" y="26670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6" name="Freeform 25"/>
          <p:cNvSpPr>
            <a:spLocks/>
          </p:cNvSpPr>
          <p:nvPr/>
        </p:nvSpPr>
        <p:spPr bwMode="auto">
          <a:xfrm>
            <a:off x="468313" y="1754188"/>
            <a:ext cx="4229100" cy="3228975"/>
          </a:xfrm>
          <a:custGeom>
            <a:avLst/>
            <a:gdLst>
              <a:gd name="T0" fmla="*/ 2147483647 w 2664"/>
              <a:gd name="T1" fmla="*/ 2147483647 h 2034"/>
              <a:gd name="T2" fmla="*/ 2147483647 w 2664"/>
              <a:gd name="T3" fmla="*/ 2147483647 h 2034"/>
              <a:gd name="T4" fmla="*/ 2147483647 w 2664"/>
              <a:gd name="T5" fmla="*/ 2147483647 h 2034"/>
              <a:gd name="T6" fmla="*/ 2147483647 w 2664"/>
              <a:gd name="T7" fmla="*/ 2147483647 h 2034"/>
              <a:gd name="T8" fmla="*/ 2147483647 w 2664"/>
              <a:gd name="T9" fmla="*/ 2147483647 h 2034"/>
              <a:gd name="T10" fmla="*/ 2147483647 w 2664"/>
              <a:gd name="T11" fmla="*/ 2147483647 h 2034"/>
              <a:gd name="T12" fmla="*/ 2147483647 w 2664"/>
              <a:gd name="T13" fmla="*/ 2147483647 h 2034"/>
              <a:gd name="T14" fmla="*/ 2147483647 w 2664"/>
              <a:gd name="T15" fmla="*/ 2147483647 h 2034"/>
              <a:gd name="T16" fmla="*/ 2147483647 w 2664"/>
              <a:gd name="T17" fmla="*/ 2147483647 h 2034"/>
              <a:gd name="T18" fmla="*/ 2147483647 w 2664"/>
              <a:gd name="T19" fmla="*/ 2147483647 h 2034"/>
              <a:gd name="T20" fmla="*/ 2147483647 w 2664"/>
              <a:gd name="T21" fmla="*/ 2147483647 h 2034"/>
              <a:gd name="T22" fmla="*/ 2147483647 w 2664"/>
              <a:gd name="T23" fmla="*/ 2147483647 h 2034"/>
              <a:gd name="T24" fmla="*/ 2147483647 w 2664"/>
              <a:gd name="T25" fmla="*/ 2147483647 h 2034"/>
              <a:gd name="T26" fmla="*/ 2147483647 w 2664"/>
              <a:gd name="T27" fmla="*/ 2147483647 h 2034"/>
              <a:gd name="T28" fmla="*/ 2147483647 w 2664"/>
              <a:gd name="T29" fmla="*/ 2147483647 h 2034"/>
              <a:gd name="T30" fmla="*/ 2147483647 w 2664"/>
              <a:gd name="T31" fmla="*/ 2147483647 h 2034"/>
              <a:gd name="T32" fmla="*/ 2147483647 w 2664"/>
              <a:gd name="T33" fmla="*/ 2147483647 h 2034"/>
              <a:gd name="T34" fmla="*/ 2147483647 w 2664"/>
              <a:gd name="T35" fmla="*/ 2147483647 h 2034"/>
              <a:gd name="T36" fmla="*/ 2147483647 w 2664"/>
              <a:gd name="T37" fmla="*/ 2147483647 h 2034"/>
              <a:gd name="T38" fmla="*/ 2147483647 w 2664"/>
              <a:gd name="T39" fmla="*/ 2147483647 h 2034"/>
              <a:gd name="T40" fmla="*/ 2147483647 w 2664"/>
              <a:gd name="T41" fmla="*/ 2147483647 h 2034"/>
              <a:gd name="T42" fmla="*/ 2147483647 w 2664"/>
              <a:gd name="T43" fmla="*/ 2147483647 h 2034"/>
              <a:gd name="T44" fmla="*/ 2147483647 w 2664"/>
              <a:gd name="T45" fmla="*/ 2147483647 h 2034"/>
              <a:gd name="T46" fmla="*/ 2147483647 w 2664"/>
              <a:gd name="T47" fmla="*/ 2147483647 h 2034"/>
              <a:gd name="T48" fmla="*/ 2147483647 w 2664"/>
              <a:gd name="T49" fmla="*/ 2147483647 h 2034"/>
              <a:gd name="T50" fmla="*/ 2147483647 w 2664"/>
              <a:gd name="T51" fmla="*/ 2147483647 h 2034"/>
              <a:gd name="T52" fmla="*/ 2147483647 w 2664"/>
              <a:gd name="T53" fmla="*/ 2147483647 h 2034"/>
              <a:gd name="T54" fmla="*/ 2147483647 w 2664"/>
              <a:gd name="T55" fmla="*/ 2147483647 h 2034"/>
              <a:gd name="T56" fmla="*/ 2147483647 w 2664"/>
              <a:gd name="T57" fmla="*/ 2147483647 h 2034"/>
              <a:gd name="T58" fmla="*/ 2147483647 w 2664"/>
              <a:gd name="T59" fmla="*/ 2147483647 h 2034"/>
              <a:gd name="T60" fmla="*/ 2147483647 w 2664"/>
              <a:gd name="T61" fmla="*/ 2147483647 h 2034"/>
              <a:gd name="T62" fmla="*/ 2147483647 w 2664"/>
              <a:gd name="T63" fmla="*/ 2147483647 h 2034"/>
              <a:gd name="T64" fmla="*/ 2147483647 w 2664"/>
              <a:gd name="T65" fmla="*/ 2147483647 h 2034"/>
              <a:gd name="T66" fmla="*/ 2147483647 w 2664"/>
              <a:gd name="T67" fmla="*/ 2147483647 h 2034"/>
              <a:gd name="T68" fmla="*/ 2147483647 w 2664"/>
              <a:gd name="T69" fmla="*/ 2147483647 h 2034"/>
              <a:gd name="T70" fmla="*/ 2147483647 w 2664"/>
              <a:gd name="T71" fmla="*/ 2147483647 h 2034"/>
              <a:gd name="T72" fmla="*/ 2147483647 w 2664"/>
              <a:gd name="T73" fmla="*/ 2147483647 h 2034"/>
              <a:gd name="T74" fmla="*/ 2147483647 w 2664"/>
              <a:gd name="T75" fmla="*/ 2147483647 h 20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664"/>
              <a:gd name="T115" fmla="*/ 0 h 2034"/>
              <a:gd name="T116" fmla="*/ 2664 w 2664"/>
              <a:gd name="T117" fmla="*/ 2034 h 203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664" h="2034">
                <a:moveTo>
                  <a:pt x="574" y="2030"/>
                </a:moveTo>
                <a:cubicBezTo>
                  <a:pt x="609" y="2027"/>
                  <a:pt x="645" y="2032"/>
                  <a:pt x="678" y="2021"/>
                </a:cubicBezTo>
                <a:cubicBezTo>
                  <a:pt x="750" y="1997"/>
                  <a:pt x="885" y="1926"/>
                  <a:pt x="885" y="1926"/>
                </a:cubicBezTo>
                <a:cubicBezTo>
                  <a:pt x="901" y="1907"/>
                  <a:pt x="937" y="1869"/>
                  <a:pt x="951" y="1841"/>
                </a:cubicBezTo>
                <a:cubicBezTo>
                  <a:pt x="962" y="1819"/>
                  <a:pt x="983" y="1757"/>
                  <a:pt x="999" y="1737"/>
                </a:cubicBezTo>
                <a:cubicBezTo>
                  <a:pt x="1078" y="1639"/>
                  <a:pt x="1178" y="1588"/>
                  <a:pt x="1291" y="1548"/>
                </a:cubicBezTo>
                <a:cubicBezTo>
                  <a:pt x="1312" y="1521"/>
                  <a:pt x="1326" y="1489"/>
                  <a:pt x="1348" y="1463"/>
                </a:cubicBezTo>
                <a:cubicBezTo>
                  <a:pt x="1374" y="1432"/>
                  <a:pt x="1410" y="1411"/>
                  <a:pt x="1433" y="1378"/>
                </a:cubicBezTo>
                <a:cubicBezTo>
                  <a:pt x="1466" y="1332"/>
                  <a:pt x="1483" y="1292"/>
                  <a:pt x="1537" y="1275"/>
                </a:cubicBezTo>
                <a:cubicBezTo>
                  <a:pt x="1613" y="1214"/>
                  <a:pt x="1700" y="1185"/>
                  <a:pt x="1792" y="1152"/>
                </a:cubicBezTo>
                <a:cubicBezTo>
                  <a:pt x="1861" y="1127"/>
                  <a:pt x="1780" y="1157"/>
                  <a:pt x="1915" y="1105"/>
                </a:cubicBezTo>
                <a:cubicBezTo>
                  <a:pt x="1924" y="1101"/>
                  <a:pt x="1943" y="1095"/>
                  <a:pt x="1943" y="1095"/>
                </a:cubicBezTo>
                <a:cubicBezTo>
                  <a:pt x="1980" y="1058"/>
                  <a:pt x="2006" y="1045"/>
                  <a:pt x="2056" y="1029"/>
                </a:cubicBezTo>
                <a:cubicBezTo>
                  <a:pt x="2090" y="1007"/>
                  <a:pt x="2125" y="1002"/>
                  <a:pt x="2160" y="982"/>
                </a:cubicBezTo>
                <a:cubicBezTo>
                  <a:pt x="2195" y="962"/>
                  <a:pt x="2218" y="935"/>
                  <a:pt x="2255" y="916"/>
                </a:cubicBezTo>
                <a:cubicBezTo>
                  <a:pt x="2295" y="874"/>
                  <a:pt x="2330" y="828"/>
                  <a:pt x="2377" y="793"/>
                </a:cubicBezTo>
                <a:cubicBezTo>
                  <a:pt x="2470" y="724"/>
                  <a:pt x="2534" y="707"/>
                  <a:pt x="2604" y="604"/>
                </a:cubicBezTo>
                <a:cubicBezTo>
                  <a:pt x="2631" y="490"/>
                  <a:pt x="2664" y="332"/>
                  <a:pt x="2594" y="226"/>
                </a:cubicBezTo>
                <a:cubicBezTo>
                  <a:pt x="2584" y="184"/>
                  <a:pt x="2573" y="161"/>
                  <a:pt x="2528" y="151"/>
                </a:cubicBezTo>
                <a:cubicBezTo>
                  <a:pt x="2497" y="144"/>
                  <a:pt x="2434" y="132"/>
                  <a:pt x="2434" y="132"/>
                </a:cubicBezTo>
                <a:cubicBezTo>
                  <a:pt x="2324" y="88"/>
                  <a:pt x="2372" y="100"/>
                  <a:pt x="2292" y="85"/>
                </a:cubicBezTo>
                <a:cubicBezTo>
                  <a:pt x="2166" y="0"/>
                  <a:pt x="1969" y="71"/>
                  <a:pt x="1820" y="85"/>
                </a:cubicBezTo>
                <a:cubicBezTo>
                  <a:pt x="1628" y="134"/>
                  <a:pt x="1421" y="130"/>
                  <a:pt x="1225" y="141"/>
                </a:cubicBezTo>
                <a:cubicBezTo>
                  <a:pt x="1005" y="136"/>
                  <a:pt x="815" y="119"/>
                  <a:pt x="602" y="104"/>
                </a:cubicBezTo>
                <a:cubicBezTo>
                  <a:pt x="422" y="121"/>
                  <a:pt x="436" y="111"/>
                  <a:pt x="319" y="170"/>
                </a:cubicBezTo>
                <a:cubicBezTo>
                  <a:pt x="291" y="206"/>
                  <a:pt x="269" y="245"/>
                  <a:pt x="243" y="283"/>
                </a:cubicBezTo>
                <a:cubicBezTo>
                  <a:pt x="186" y="455"/>
                  <a:pt x="249" y="299"/>
                  <a:pt x="177" y="415"/>
                </a:cubicBezTo>
                <a:cubicBezTo>
                  <a:pt x="172" y="424"/>
                  <a:pt x="172" y="435"/>
                  <a:pt x="168" y="444"/>
                </a:cubicBezTo>
                <a:cubicBezTo>
                  <a:pt x="163" y="454"/>
                  <a:pt x="155" y="463"/>
                  <a:pt x="149" y="472"/>
                </a:cubicBezTo>
                <a:cubicBezTo>
                  <a:pt x="133" y="610"/>
                  <a:pt x="113" y="797"/>
                  <a:pt x="35" y="916"/>
                </a:cubicBezTo>
                <a:cubicBezTo>
                  <a:pt x="0" y="1100"/>
                  <a:pt x="6" y="1280"/>
                  <a:pt x="45" y="1463"/>
                </a:cubicBezTo>
                <a:cubicBezTo>
                  <a:pt x="48" y="1498"/>
                  <a:pt x="47" y="1533"/>
                  <a:pt x="54" y="1567"/>
                </a:cubicBezTo>
                <a:cubicBezTo>
                  <a:pt x="56" y="1578"/>
                  <a:pt x="68" y="1585"/>
                  <a:pt x="73" y="1596"/>
                </a:cubicBezTo>
                <a:cubicBezTo>
                  <a:pt x="95" y="1646"/>
                  <a:pt x="118" y="1700"/>
                  <a:pt x="149" y="1747"/>
                </a:cubicBezTo>
                <a:cubicBezTo>
                  <a:pt x="163" y="1805"/>
                  <a:pt x="183" y="1838"/>
                  <a:pt x="234" y="1869"/>
                </a:cubicBezTo>
                <a:cubicBezTo>
                  <a:pt x="245" y="1904"/>
                  <a:pt x="267" y="1910"/>
                  <a:pt x="300" y="1926"/>
                </a:cubicBezTo>
                <a:cubicBezTo>
                  <a:pt x="379" y="1963"/>
                  <a:pt x="450" y="1980"/>
                  <a:pt x="536" y="1992"/>
                </a:cubicBezTo>
                <a:cubicBezTo>
                  <a:pt x="598" y="2034"/>
                  <a:pt x="616" y="2030"/>
                  <a:pt x="574" y="2030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Freeform 26"/>
          <p:cNvSpPr>
            <a:spLocks/>
          </p:cNvSpPr>
          <p:nvPr/>
        </p:nvSpPr>
        <p:spPr bwMode="auto">
          <a:xfrm>
            <a:off x="4841875" y="1649413"/>
            <a:ext cx="3729038" cy="1782762"/>
          </a:xfrm>
          <a:custGeom>
            <a:avLst/>
            <a:gdLst>
              <a:gd name="T0" fmla="*/ 2147483647 w 2349"/>
              <a:gd name="T1" fmla="*/ 2147483647 h 1123"/>
              <a:gd name="T2" fmla="*/ 0 w 2349"/>
              <a:gd name="T3" fmla="*/ 2147483647 h 1123"/>
              <a:gd name="T4" fmla="*/ 2147483647 w 2349"/>
              <a:gd name="T5" fmla="*/ 2147483647 h 1123"/>
              <a:gd name="T6" fmla="*/ 2147483647 w 2349"/>
              <a:gd name="T7" fmla="*/ 2147483647 h 1123"/>
              <a:gd name="T8" fmla="*/ 2147483647 w 2349"/>
              <a:gd name="T9" fmla="*/ 2147483647 h 1123"/>
              <a:gd name="T10" fmla="*/ 2147483647 w 2349"/>
              <a:gd name="T11" fmla="*/ 2147483647 h 1123"/>
              <a:gd name="T12" fmla="*/ 2147483647 w 2349"/>
              <a:gd name="T13" fmla="*/ 2147483647 h 1123"/>
              <a:gd name="T14" fmla="*/ 2147483647 w 2349"/>
              <a:gd name="T15" fmla="*/ 2147483647 h 1123"/>
              <a:gd name="T16" fmla="*/ 2147483647 w 2349"/>
              <a:gd name="T17" fmla="*/ 2147483647 h 1123"/>
              <a:gd name="T18" fmla="*/ 2147483647 w 2349"/>
              <a:gd name="T19" fmla="*/ 2147483647 h 1123"/>
              <a:gd name="T20" fmla="*/ 2147483647 w 2349"/>
              <a:gd name="T21" fmla="*/ 2147483647 h 1123"/>
              <a:gd name="T22" fmla="*/ 2147483647 w 2349"/>
              <a:gd name="T23" fmla="*/ 2147483647 h 1123"/>
              <a:gd name="T24" fmla="*/ 2147483647 w 2349"/>
              <a:gd name="T25" fmla="*/ 2147483647 h 1123"/>
              <a:gd name="T26" fmla="*/ 2147483647 w 2349"/>
              <a:gd name="T27" fmla="*/ 2147483647 h 1123"/>
              <a:gd name="T28" fmla="*/ 2147483647 w 2349"/>
              <a:gd name="T29" fmla="*/ 2147483647 h 1123"/>
              <a:gd name="T30" fmla="*/ 2147483647 w 2349"/>
              <a:gd name="T31" fmla="*/ 2147483647 h 1123"/>
              <a:gd name="T32" fmla="*/ 2147483647 w 2349"/>
              <a:gd name="T33" fmla="*/ 2147483647 h 1123"/>
              <a:gd name="T34" fmla="*/ 2147483647 w 2349"/>
              <a:gd name="T35" fmla="*/ 2147483647 h 1123"/>
              <a:gd name="T36" fmla="*/ 2147483647 w 2349"/>
              <a:gd name="T37" fmla="*/ 2147483647 h 1123"/>
              <a:gd name="T38" fmla="*/ 2147483647 w 2349"/>
              <a:gd name="T39" fmla="*/ 2147483647 h 1123"/>
              <a:gd name="T40" fmla="*/ 2147483647 w 2349"/>
              <a:gd name="T41" fmla="*/ 2147483647 h 1123"/>
              <a:gd name="T42" fmla="*/ 2147483647 w 2349"/>
              <a:gd name="T43" fmla="*/ 2147483647 h 1123"/>
              <a:gd name="T44" fmla="*/ 2147483647 w 2349"/>
              <a:gd name="T45" fmla="*/ 0 h 1123"/>
              <a:gd name="T46" fmla="*/ 2147483647 w 2349"/>
              <a:gd name="T47" fmla="*/ 2147483647 h 1123"/>
              <a:gd name="T48" fmla="*/ 2147483647 w 2349"/>
              <a:gd name="T49" fmla="*/ 2147483647 h 1123"/>
              <a:gd name="T50" fmla="*/ 2147483647 w 2349"/>
              <a:gd name="T51" fmla="*/ 2147483647 h 1123"/>
              <a:gd name="T52" fmla="*/ 2147483647 w 2349"/>
              <a:gd name="T53" fmla="*/ 2147483647 h 1123"/>
              <a:gd name="T54" fmla="*/ 2147483647 w 2349"/>
              <a:gd name="T55" fmla="*/ 2147483647 h 1123"/>
              <a:gd name="T56" fmla="*/ 2147483647 w 2349"/>
              <a:gd name="T57" fmla="*/ 2147483647 h 1123"/>
              <a:gd name="T58" fmla="*/ 2147483647 w 2349"/>
              <a:gd name="T59" fmla="*/ 2147483647 h 112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349"/>
              <a:gd name="T91" fmla="*/ 0 h 1123"/>
              <a:gd name="T92" fmla="*/ 2349 w 2349"/>
              <a:gd name="T93" fmla="*/ 1123 h 1123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349" h="1123">
                <a:moveTo>
                  <a:pt x="227" y="340"/>
                </a:moveTo>
                <a:cubicBezTo>
                  <a:pt x="102" y="420"/>
                  <a:pt x="49" y="435"/>
                  <a:pt x="0" y="557"/>
                </a:cubicBezTo>
                <a:cubicBezTo>
                  <a:pt x="3" y="593"/>
                  <a:pt x="8" y="690"/>
                  <a:pt x="28" y="727"/>
                </a:cubicBezTo>
                <a:cubicBezTo>
                  <a:pt x="39" y="747"/>
                  <a:pt x="61" y="757"/>
                  <a:pt x="76" y="774"/>
                </a:cubicBezTo>
                <a:cubicBezTo>
                  <a:pt x="83" y="782"/>
                  <a:pt x="89" y="792"/>
                  <a:pt x="94" y="802"/>
                </a:cubicBezTo>
                <a:cubicBezTo>
                  <a:pt x="105" y="824"/>
                  <a:pt x="105" y="850"/>
                  <a:pt x="123" y="868"/>
                </a:cubicBezTo>
                <a:cubicBezTo>
                  <a:pt x="126" y="871"/>
                  <a:pt x="232" y="921"/>
                  <a:pt x="245" y="925"/>
                </a:cubicBezTo>
                <a:cubicBezTo>
                  <a:pt x="289" y="982"/>
                  <a:pt x="373" y="1000"/>
                  <a:pt x="444" y="1010"/>
                </a:cubicBezTo>
                <a:cubicBezTo>
                  <a:pt x="522" y="1021"/>
                  <a:pt x="680" y="1038"/>
                  <a:pt x="680" y="1038"/>
                </a:cubicBezTo>
                <a:cubicBezTo>
                  <a:pt x="909" y="1116"/>
                  <a:pt x="1037" y="1109"/>
                  <a:pt x="1303" y="1123"/>
                </a:cubicBezTo>
                <a:cubicBezTo>
                  <a:pt x="1404" y="1120"/>
                  <a:pt x="1505" y="1123"/>
                  <a:pt x="1605" y="1114"/>
                </a:cubicBezTo>
                <a:cubicBezTo>
                  <a:pt x="1698" y="1106"/>
                  <a:pt x="1773" y="1061"/>
                  <a:pt x="1860" y="1038"/>
                </a:cubicBezTo>
                <a:cubicBezTo>
                  <a:pt x="1925" y="994"/>
                  <a:pt x="2019" y="986"/>
                  <a:pt x="2096" y="972"/>
                </a:cubicBezTo>
                <a:cubicBezTo>
                  <a:pt x="2128" y="960"/>
                  <a:pt x="2172" y="963"/>
                  <a:pt x="2191" y="935"/>
                </a:cubicBezTo>
                <a:cubicBezTo>
                  <a:pt x="2221" y="890"/>
                  <a:pt x="2227" y="852"/>
                  <a:pt x="2247" y="802"/>
                </a:cubicBezTo>
                <a:cubicBezTo>
                  <a:pt x="2260" y="771"/>
                  <a:pt x="2285" y="736"/>
                  <a:pt x="2304" y="708"/>
                </a:cubicBezTo>
                <a:cubicBezTo>
                  <a:pt x="2317" y="595"/>
                  <a:pt x="2349" y="468"/>
                  <a:pt x="2295" y="359"/>
                </a:cubicBezTo>
                <a:cubicBezTo>
                  <a:pt x="2289" y="347"/>
                  <a:pt x="2274" y="341"/>
                  <a:pt x="2266" y="330"/>
                </a:cubicBezTo>
                <a:cubicBezTo>
                  <a:pt x="2233" y="284"/>
                  <a:pt x="2178" y="215"/>
                  <a:pt x="2125" y="189"/>
                </a:cubicBezTo>
                <a:cubicBezTo>
                  <a:pt x="2035" y="144"/>
                  <a:pt x="1911" y="137"/>
                  <a:pt x="1813" y="122"/>
                </a:cubicBezTo>
                <a:cubicBezTo>
                  <a:pt x="1709" y="106"/>
                  <a:pt x="1612" y="65"/>
                  <a:pt x="1511" y="37"/>
                </a:cubicBezTo>
                <a:cubicBezTo>
                  <a:pt x="1444" y="18"/>
                  <a:pt x="1372" y="26"/>
                  <a:pt x="1303" y="19"/>
                </a:cubicBezTo>
                <a:cubicBezTo>
                  <a:pt x="1250" y="14"/>
                  <a:pt x="1196" y="6"/>
                  <a:pt x="1143" y="0"/>
                </a:cubicBezTo>
                <a:cubicBezTo>
                  <a:pt x="1068" y="14"/>
                  <a:pt x="992" y="28"/>
                  <a:pt x="916" y="37"/>
                </a:cubicBezTo>
                <a:cubicBezTo>
                  <a:pt x="840" y="59"/>
                  <a:pt x="758" y="90"/>
                  <a:pt x="680" y="104"/>
                </a:cubicBezTo>
                <a:cubicBezTo>
                  <a:pt x="641" y="129"/>
                  <a:pt x="599" y="130"/>
                  <a:pt x="557" y="151"/>
                </a:cubicBezTo>
                <a:cubicBezTo>
                  <a:pt x="508" y="217"/>
                  <a:pt x="555" y="171"/>
                  <a:pt x="491" y="198"/>
                </a:cubicBezTo>
                <a:cubicBezTo>
                  <a:pt x="468" y="208"/>
                  <a:pt x="448" y="226"/>
                  <a:pt x="425" y="236"/>
                </a:cubicBezTo>
                <a:cubicBezTo>
                  <a:pt x="386" y="253"/>
                  <a:pt x="340" y="255"/>
                  <a:pt x="302" y="274"/>
                </a:cubicBezTo>
                <a:cubicBezTo>
                  <a:pt x="271" y="289"/>
                  <a:pt x="250" y="316"/>
                  <a:pt x="227" y="340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8" name="Freeform 27"/>
          <p:cNvSpPr>
            <a:spLocks/>
          </p:cNvSpPr>
          <p:nvPr/>
        </p:nvSpPr>
        <p:spPr bwMode="auto">
          <a:xfrm>
            <a:off x="2878138" y="3402013"/>
            <a:ext cx="3582987" cy="1555750"/>
          </a:xfrm>
          <a:custGeom>
            <a:avLst/>
            <a:gdLst>
              <a:gd name="T0" fmla="*/ 0 w 2257"/>
              <a:gd name="T1" fmla="*/ 2147483647 h 980"/>
              <a:gd name="T2" fmla="*/ 2147483647 w 2257"/>
              <a:gd name="T3" fmla="*/ 2147483647 h 980"/>
              <a:gd name="T4" fmla="*/ 2147483647 w 2257"/>
              <a:gd name="T5" fmla="*/ 2147483647 h 980"/>
              <a:gd name="T6" fmla="*/ 2147483647 w 2257"/>
              <a:gd name="T7" fmla="*/ 2147483647 h 980"/>
              <a:gd name="T8" fmla="*/ 2147483647 w 2257"/>
              <a:gd name="T9" fmla="*/ 2147483647 h 980"/>
              <a:gd name="T10" fmla="*/ 2147483647 w 2257"/>
              <a:gd name="T11" fmla="*/ 2147483647 h 980"/>
              <a:gd name="T12" fmla="*/ 2147483647 w 2257"/>
              <a:gd name="T13" fmla="*/ 2147483647 h 980"/>
              <a:gd name="T14" fmla="*/ 2147483647 w 2257"/>
              <a:gd name="T15" fmla="*/ 2147483647 h 980"/>
              <a:gd name="T16" fmla="*/ 2147483647 w 2257"/>
              <a:gd name="T17" fmla="*/ 2147483647 h 980"/>
              <a:gd name="T18" fmla="*/ 2147483647 w 2257"/>
              <a:gd name="T19" fmla="*/ 2147483647 h 980"/>
              <a:gd name="T20" fmla="*/ 2147483647 w 2257"/>
              <a:gd name="T21" fmla="*/ 2147483647 h 980"/>
              <a:gd name="T22" fmla="*/ 2147483647 w 2257"/>
              <a:gd name="T23" fmla="*/ 2147483647 h 980"/>
              <a:gd name="T24" fmla="*/ 2147483647 w 2257"/>
              <a:gd name="T25" fmla="*/ 2147483647 h 980"/>
              <a:gd name="T26" fmla="*/ 2147483647 w 2257"/>
              <a:gd name="T27" fmla="*/ 2147483647 h 980"/>
              <a:gd name="T28" fmla="*/ 2147483647 w 2257"/>
              <a:gd name="T29" fmla="*/ 2147483647 h 980"/>
              <a:gd name="T30" fmla="*/ 2147483647 w 2257"/>
              <a:gd name="T31" fmla="*/ 2147483647 h 980"/>
              <a:gd name="T32" fmla="*/ 2147483647 w 2257"/>
              <a:gd name="T33" fmla="*/ 2147483647 h 980"/>
              <a:gd name="T34" fmla="*/ 2147483647 w 2257"/>
              <a:gd name="T35" fmla="*/ 2147483647 h 980"/>
              <a:gd name="T36" fmla="*/ 2147483647 w 2257"/>
              <a:gd name="T37" fmla="*/ 2147483647 h 980"/>
              <a:gd name="T38" fmla="*/ 2147483647 w 2257"/>
              <a:gd name="T39" fmla="*/ 2147483647 h 980"/>
              <a:gd name="T40" fmla="*/ 2147483647 w 2257"/>
              <a:gd name="T41" fmla="*/ 2147483647 h 980"/>
              <a:gd name="T42" fmla="*/ 2147483647 w 2257"/>
              <a:gd name="T43" fmla="*/ 2147483647 h 980"/>
              <a:gd name="T44" fmla="*/ 2147483647 w 2257"/>
              <a:gd name="T45" fmla="*/ 2147483647 h 980"/>
              <a:gd name="T46" fmla="*/ 2147483647 w 2257"/>
              <a:gd name="T47" fmla="*/ 2147483647 h 980"/>
              <a:gd name="T48" fmla="*/ 0 w 2257"/>
              <a:gd name="T49" fmla="*/ 2147483647 h 9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257"/>
              <a:gd name="T76" fmla="*/ 0 h 980"/>
              <a:gd name="T77" fmla="*/ 2257 w 2257"/>
              <a:gd name="T78" fmla="*/ 980 h 9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257" h="980">
                <a:moveTo>
                  <a:pt x="0" y="595"/>
                </a:moveTo>
                <a:cubicBezTo>
                  <a:pt x="5" y="536"/>
                  <a:pt x="0" y="436"/>
                  <a:pt x="28" y="378"/>
                </a:cubicBezTo>
                <a:cubicBezTo>
                  <a:pt x="60" y="313"/>
                  <a:pt x="140" y="322"/>
                  <a:pt x="198" y="293"/>
                </a:cubicBezTo>
                <a:cubicBezTo>
                  <a:pt x="250" y="267"/>
                  <a:pt x="237" y="249"/>
                  <a:pt x="302" y="237"/>
                </a:cubicBezTo>
                <a:cubicBezTo>
                  <a:pt x="354" y="183"/>
                  <a:pt x="457" y="171"/>
                  <a:pt x="529" y="161"/>
                </a:cubicBezTo>
                <a:cubicBezTo>
                  <a:pt x="565" y="137"/>
                  <a:pt x="602" y="137"/>
                  <a:pt x="642" y="123"/>
                </a:cubicBezTo>
                <a:cubicBezTo>
                  <a:pt x="765" y="0"/>
                  <a:pt x="1024" y="25"/>
                  <a:pt x="1171" y="19"/>
                </a:cubicBezTo>
                <a:cubicBezTo>
                  <a:pt x="1412" y="29"/>
                  <a:pt x="1619" y="14"/>
                  <a:pt x="1841" y="85"/>
                </a:cubicBezTo>
                <a:cubicBezTo>
                  <a:pt x="1893" y="119"/>
                  <a:pt x="1951" y="130"/>
                  <a:pt x="2011" y="142"/>
                </a:cubicBezTo>
                <a:cubicBezTo>
                  <a:pt x="2047" y="157"/>
                  <a:pt x="2078" y="177"/>
                  <a:pt x="2115" y="189"/>
                </a:cubicBezTo>
                <a:cubicBezTo>
                  <a:pt x="2170" y="246"/>
                  <a:pt x="2211" y="304"/>
                  <a:pt x="2238" y="378"/>
                </a:cubicBezTo>
                <a:cubicBezTo>
                  <a:pt x="2246" y="458"/>
                  <a:pt x="2257" y="546"/>
                  <a:pt x="2257" y="624"/>
                </a:cubicBezTo>
                <a:cubicBezTo>
                  <a:pt x="2257" y="668"/>
                  <a:pt x="2254" y="785"/>
                  <a:pt x="2210" y="822"/>
                </a:cubicBezTo>
                <a:cubicBezTo>
                  <a:pt x="2108" y="907"/>
                  <a:pt x="1882" y="910"/>
                  <a:pt x="1766" y="916"/>
                </a:cubicBezTo>
                <a:cubicBezTo>
                  <a:pt x="1446" y="980"/>
                  <a:pt x="1098" y="926"/>
                  <a:pt x="774" y="898"/>
                </a:cubicBezTo>
                <a:cubicBezTo>
                  <a:pt x="697" y="872"/>
                  <a:pt x="652" y="858"/>
                  <a:pt x="567" y="850"/>
                </a:cubicBezTo>
                <a:cubicBezTo>
                  <a:pt x="535" y="838"/>
                  <a:pt x="504" y="825"/>
                  <a:pt x="472" y="813"/>
                </a:cubicBezTo>
                <a:cubicBezTo>
                  <a:pt x="436" y="799"/>
                  <a:pt x="359" y="794"/>
                  <a:pt x="359" y="794"/>
                </a:cubicBezTo>
                <a:cubicBezTo>
                  <a:pt x="349" y="791"/>
                  <a:pt x="339" y="789"/>
                  <a:pt x="330" y="784"/>
                </a:cubicBezTo>
                <a:cubicBezTo>
                  <a:pt x="320" y="779"/>
                  <a:pt x="312" y="769"/>
                  <a:pt x="302" y="765"/>
                </a:cubicBezTo>
                <a:cubicBezTo>
                  <a:pt x="258" y="746"/>
                  <a:pt x="202" y="745"/>
                  <a:pt x="161" y="718"/>
                </a:cubicBezTo>
                <a:cubicBezTo>
                  <a:pt x="124" y="694"/>
                  <a:pt x="143" y="703"/>
                  <a:pt x="104" y="690"/>
                </a:cubicBezTo>
                <a:cubicBezTo>
                  <a:pt x="95" y="684"/>
                  <a:pt x="86" y="676"/>
                  <a:pt x="76" y="671"/>
                </a:cubicBezTo>
                <a:cubicBezTo>
                  <a:pt x="67" y="666"/>
                  <a:pt x="54" y="668"/>
                  <a:pt x="47" y="661"/>
                </a:cubicBezTo>
                <a:cubicBezTo>
                  <a:pt x="28" y="642"/>
                  <a:pt x="18" y="615"/>
                  <a:pt x="0" y="595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9" name="Freeform 28"/>
          <p:cNvSpPr>
            <a:spLocks/>
          </p:cNvSpPr>
          <p:nvPr/>
        </p:nvSpPr>
        <p:spPr bwMode="auto">
          <a:xfrm>
            <a:off x="6757988" y="3494088"/>
            <a:ext cx="2065337" cy="1347787"/>
          </a:xfrm>
          <a:custGeom>
            <a:avLst/>
            <a:gdLst>
              <a:gd name="T0" fmla="*/ 2147483647 w 1301"/>
              <a:gd name="T1" fmla="*/ 2147483647 h 849"/>
              <a:gd name="T2" fmla="*/ 2147483647 w 1301"/>
              <a:gd name="T3" fmla="*/ 2147483647 h 849"/>
              <a:gd name="T4" fmla="*/ 2147483647 w 1301"/>
              <a:gd name="T5" fmla="*/ 2147483647 h 849"/>
              <a:gd name="T6" fmla="*/ 2147483647 w 1301"/>
              <a:gd name="T7" fmla="*/ 2147483647 h 849"/>
              <a:gd name="T8" fmla="*/ 2147483647 w 1301"/>
              <a:gd name="T9" fmla="*/ 2147483647 h 849"/>
              <a:gd name="T10" fmla="*/ 2147483647 w 1301"/>
              <a:gd name="T11" fmla="*/ 2147483647 h 849"/>
              <a:gd name="T12" fmla="*/ 2147483647 w 1301"/>
              <a:gd name="T13" fmla="*/ 2147483647 h 849"/>
              <a:gd name="T14" fmla="*/ 2147483647 w 1301"/>
              <a:gd name="T15" fmla="*/ 2147483647 h 849"/>
              <a:gd name="T16" fmla="*/ 2147483647 w 1301"/>
              <a:gd name="T17" fmla="*/ 2147483647 h 849"/>
              <a:gd name="T18" fmla="*/ 2147483647 w 1301"/>
              <a:gd name="T19" fmla="*/ 2147483647 h 849"/>
              <a:gd name="T20" fmla="*/ 2147483647 w 1301"/>
              <a:gd name="T21" fmla="*/ 2147483647 h 849"/>
              <a:gd name="T22" fmla="*/ 2147483647 w 1301"/>
              <a:gd name="T23" fmla="*/ 2147483647 h 849"/>
              <a:gd name="T24" fmla="*/ 2147483647 w 1301"/>
              <a:gd name="T25" fmla="*/ 2147483647 h 849"/>
              <a:gd name="T26" fmla="*/ 2147483647 w 1301"/>
              <a:gd name="T27" fmla="*/ 2147483647 h 849"/>
              <a:gd name="T28" fmla="*/ 2147483647 w 1301"/>
              <a:gd name="T29" fmla="*/ 2147483647 h 849"/>
              <a:gd name="T30" fmla="*/ 2147483647 w 1301"/>
              <a:gd name="T31" fmla="*/ 2147483647 h 849"/>
              <a:gd name="T32" fmla="*/ 2147483647 w 1301"/>
              <a:gd name="T33" fmla="*/ 2147483647 h 849"/>
              <a:gd name="T34" fmla="*/ 2147483647 w 1301"/>
              <a:gd name="T35" fmla="*/ 2147483647 h 849"/>
              <a:gd name="T36" fmla="*/ 2147483647 w 1301"/>
              <a:gd name="T37" fmla="*/ 2147483647 h 849"/>
              <a:gd name="T38" fmla="*/ 2147483647 w 1301"/>
              <a:gd name="T39" fmla="*/ 2147483647 h 849"/>
              <a:gd name="T40" fmla="*/ 2147483647 w 1301"/>
              <a:gd name="T41" fmla="*/ 2147483647 h 849"/>
              <a:gd name="T42" fmla="*/ 2147483647 w 1301"/>
              <a:gd name="T43" fmla="*/ 2147483647 h 849"/>
              <a:gd name="T44" fmla="*/ 2147483647 w 1301"/>
              <a:gd name="T45" fmla="*/ 2147483647 h 849"/>
              <a:gd name="T46" fmla="*/ 2147483647 w 1301"/>
              <a:gd name="T47" fmla="*/ 2147483647 h 849"/>
              <a:gd name="T48" fmla="*/ 2147483647 w 1301"/>
              <a:gd name="T49" fmla="*/ 2147483647 h 849"/>
              <a:gd name="T50" fmla="*/ 2147483647 w 1301"/>
              <a:gd name="T51" fmla="*/ 2147483647 h 84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301"/>
              <a:gd name="T79" fmla="*/ 0 h 849"/>
              <a:gd name="T80" fmla="*/ 1301 w 1301"/>
              <a:gd name="T81" fmla="*/ 849 h 84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301" h="849">
                <a:moveTo>
                  <a:pt x="87" y="462"/>
                </a:moveTo>
                <a:cubicBezTo>
                  <a:pt x="61" y="314"/>
                  <a:pt x="0" y="142"/>
                  <a:pt x="172" y="112"/>
                </a:cubicBezTo>
                <a:cubicBezTo>
                  <a:pt x="266" y="52"/>
                  <a:pt x="465" y="68"/>
                  <a:pt x="549" y="65"/>
                </a:cubicBezTo>
                <a:cubicBezTo>
                  <a:pt x="647" y="0"/>
                  <a:pt x="749" y="14"/>
                  <a:pt x="870" y="9"/>
                </a:cubicBezTo>
                <a:cubicBezTo>
                  <a:pt x="889" y="12"/>
                  <a:pt x="908" y="16"/>
                  <a:pt x="927" y="18"/>
                </a:cubicBezTo>
                <a:cubicBezTo>
                  <a:pt x="968" y="22"/>
                  <a:pt x="1009" y="21"/>
                  <a:pt x="1050" y="27"/>
                </a:cubicBezTo>
                <a:cubicBezTo>
                  <a:pt x="1069" y="30"/>
                  <a:pt x="1106" y="46"/>
                  <a:pt x="1106" y="46"/>
                </a:cubicBezTo>
                <a:cubicBezTo>
                  <a:pt x="1116" y="56"/>
                  <a:pt x="1127" y="64"/>
                  <a:pt x="1135" y="75"/>
                </a:cubicBezTo>
                <a:cubicBezTo>
                  <a:pt x="1143" y="86"/>
                  <a:pt x="1145" y="101"/>
                  <a:pt x="1154" y="112"/>
                </a:cubicBezTo>
                <a:cubicBezTo>
                  <a:pt x="1164" y="124"/>
                  <a:pt x="1181" y="129"/>
                  <a:pt x="1191" y="141"/>
                </a:cubicBezTo>
                <a:cubicBezTo>
                  <a:pt x="1213" y="167"/>
                  <a:pt x="1248" y="226"/>
                  <a:pt x="1248" y="226"/>
                </a:cubicBezTo>
                <a:cubicBezTo>
                  <a:pt x="1257" y="368"/>
                  <a:pt x="1301" y="569"/>
                  <a:pt x="1220" y="688"/>
                </a:cubicBezTo>
                <a:cubicBezTo>
                  <a:pt x="1204" y="749"/>
                  <a:pt x="1178" y="752"/>
                  <a:pt x="1125" y="783"/>
                </a:cubicBezTo>
                <a:cubicBezTo>
                  <a:pt x="1105" y="844"/>
                  <a:pt x="1029" y="840"/>
                  <a:pt x="974" y="849"/>
                </a:cubicBezTo>
                <a:cubicBezTo>
                  <a:pt x="861" y="840"/>
                  <a:pt x="756" y="817"/>
                  <a:pt x="644" y="802"/>
                </a:cubicBezTo>
                <a:cubicBezTo>
                  <a:pt x="601" y="746"/>
                  <a:pt x="602" y="772"/>
                  <a:pt x="549" y="736"/>
                </a:cubicBezTo>
                <a:cubicBezTo>
                  <a:pt x="472" y="684"/>
                  <a:pt x="536" y="705"/>
                  <a:pt x="455" y="688"/>
                </a:cubicBezTo>
                <a:cubicBezTo>
                  <a:pt x="429" y="615"/>
                  <a:pt x="467" y="705"/>
                  <a:pt x="417" y="641"/>
                </a:cubicBezTo>
                <a:cubicBezTo>
                  <a:pt x="411" y="633"/>
                  <a:pt x="412" y="622"/>
                  <a:pt x="408" y="613"/>
                </a:cubicBezTo>
                <a:cubicBezTo>
                  <a:pt x="376" y="550"/>
                  <a:pt x="342" y="522"/>
                  <a:pt x="275" y="509"/>
                </a:cubicBezTo>
                <a:cubicBezTo>
                  <a:pt x="263" y="512"/>
                  <a:pt x="251" y="519"/>
                  <a:pt x="238" y="518"/>
                </a:cubicBezTo>
                <a:cubicBezTo>
                  <a:pt x="218" y="516"/>
                  <a:pt x="181" y="500"/>
                  <a:pt x="181" y="500"/>
                </a:cubicBezTo>
                <a:cubicBezTo>
                  <a:pt x="172" y="494"/>
                  <a:pt x="164" y="483"/>
                  <a:pt x="153" y="481"/>
                </a:cubicBezTo>
                <a:cubicBezTo>
                  <a:pt x="140" y="479"/>
                  <a:pt x="127" y="494"/>
                  <a:pt x="115" y="490"/>
                </a:cubicBezTo>
                <a:cubicBezTo>
                  <a:pt x="104" y="486"/>
                  <a:pt x="104" y="470"/>
                  <a:pt x="96" y="462"/>
                </a:cubicBezTo>
                <a:cubicBezTo>
                  <a:pt x="94" y="460"/>
                  <a:pt x="90" y="462"/>
                  <a:pt x="87" y="462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Algorithms</Template>
  <TotalTime>33238</TotalTime>
  <Words>2184</Words>
  <Application>Microsoft PowerPoint</Application>
  <PresentationFormat>On-screen Show (4:3)</PresentationFormat>
  <Paragraphs>475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computer-bunny.blue</vt:lpstr>
      <vt:lpstr>CS 245: Algorithms</vt:lpstr>
      <vt:lpstr>Last Class’s Topic</vt:lpstr>
      <vt:lpstr>Connectivity</vt:lpstr>
      <vt:lpstr>Connectivity (cont.)</vt:lpstr>
      <vt:lpstr>Connectivity (cont.)</vt:lpstr>
      <vt:lpstr>Connected Components</vt:lpstr>
      <vt:lpstr>Strongly Connected Components</vt:lpstr>
      <vt:lpstr>DFS - Strongly Connected Components</vt:lpstr>
      <vt:lpstr>DFS - Strongly Connected Components</vt:lpstr>
      <vt:lpstr>Component Graph</vt:lpstr>
      <vt:lpstr>Strongly Connected Components</vt:lpstr>
      <vt:lpstr>Transpose of a Directed Graph</vt:lpstr>
      <vt:lpstr>Algorithm to determine SCCs</vt:lpstr>
      <vt:lpstr>Example</vt:lpstr>
      <vt:lpstr>Component Graph</vt:lpstr>
      <vt:lpstr>Lemma 1</vt:lpstr>
      <vt:lpstr>Notations</vt:lpstr>
      <vt:lpstr>Lemma 2</vt:lpstr>
      <vt:lpstr>Corollary</vt:lpstr>
      <vt:lpstr>Corollary</vt:lpstr>
      <vt:lpstr>Why does SCC Work?</vt:lpstr>
      <vt:lpstr>Why does SCC Work? (cont.)</vt:lpstr>
      <vt:lpstr>Reference</vt:lpstr>
      <vt:lpstr>Solution to the exercise</vt:lpstr>
      <vt:lpstr>Solution to the exercise</vt:lpstr>
      <vt:lpstr>Solution to the exercise</vt:lpstr>
      <vt:lpstr>Solution to the 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CSE304 - Design and Analysis of Algorithms</dc:title>
  <dc:subject>DFS &amp; SCC</dc:subject>
  <dc:creator>Syed Monowar Hossain</dc:creator>
  <cp:lastModifiedBy>Shamsujjoha</cp:lastModifiedBy>
  <cp:revision>395</cp:revision>
  <cp:lastPrinted>1998-11-03T18:33:01Z</cp:lastPrinted>
  <dcterms:created xsi:type="dcterms:W3CDTF">1998-11-02T19:17:54Z</dcterms:created>
  <dcterms:modified xsi:type="dcterms:W3CDTF">2015-02-21T05:40:45Z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</Properties>
</file>