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89" r:id="rId2"/>
    <p:sldId id="269" r:id="rId3"/>
    <p:sldId id="310" r:id="rId4"/>
    <p:sldId id="270" r:id="rId5"/>
    <p:sldId id="271" r:id="rId6"/>
    <p:sldId id="272" r:id="rId7"/>
    <p:sldId id="273" r:id="rId8"/>
    <p:sldId id="296" r:id="rId9"/>
    <p:sldId id="297" r:id="rId10"/>
    <p:sldId id="298" r:id="rId11"/>
    <p:sldId id="299" r:id="rId12"/>
    <p:sldId id="300" r:id="rId13"/>
    <p:sldId id="274" r:id="rId14"/>
    <p:sldId id="276" r:id="rId15"/>
    <p:sldId id="277" r:id="rId16"/>
    <p:sldId id="281" r:id="rId17"/>
    <p:sldId id="282" r:id="rId18"/>
    <p:sldId id="284" r:id="rId19"/>
    <p:sldId id="312" r:id="rId20"/>
    <p:sldId id="313" r:id="rId21"/>
    <p:sldId id="317" r:id="rId22"/>
    <p:sldId id="319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290" r:id="rId51"/>
    <p:sldId id="291" r:id="rId52"/>
    <p:sldId id="293" r:id="rId53"/>
    <p:sldId id="295" r:id="rId54"/>
  </p:sldIdLst>
  <p:sldSz cx="9144000" cy="6858000" type="screen4x3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79" autoAdjust="0"/>
    <p:restoredTop sz="90909" autoAdjust="0"/>
  </p:normalViewPr>
  <p:slideViewPr>
    <p:cSldViewPr>
      <p:cViewPr varScale="1">
        <p:scale>
          <a:sx n="66" d="100"/>
          <a:sy n="66" d="100"/>
        </p:scale>
        <p:origin x="-1740" y="-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82117B-8BFD-40C0-B9C2-5A3DB2BF0AF6}" type="datetimeFigureOut">
              <a:rPr lang="en-US"/>
              <a:pPr>
                <a:defRPr/>
              </a:pPr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FF32C9-57A2-4939-8C6F-4C0D01D5D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C191A-0FDD-4C09-98B2-9871CDCDC1B3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8A1E-9FFF-4DB1-A136-63036CD6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88A1E-9FFF-4DB1-A136-63036CD67C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u,v</a:t>
            </a:r>
            <a:r>
              <a:rPr lang="en-US" sz="1200" dirty="0" smtClean="0">
                <a:solidFill>
                  <a:srgbClr val="FF0000"/>
                </a:solidFill>
              </a:rPr>
              <a:t>) is a bridge if  LOW(v) &gt; d[u]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88A1E-9FFF-4DB1-A136-63036CD67C4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 flipH="1">
            <a:off x="547688" y="7620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01" name="Group 17"/>
          <p:cNvGrpSpPr>
            <a:grpSpLocks/>
          </p:cNvGrpSpPr>
          <p:nvPr/>
        </p:nvGrpSpPr>
        <p:grpSpPr bwMode="auto">
          <a:xfrm>
            <a:off x="422275" y="1681163"/>
            <a:ext cx="295275" cy="4910137"/>
            <a:chOff x="266" y="1059"/>
            <a:chExt cx="186" cy="3093"/>
          </a:xfrm>
        </p:grpSpPr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66" y="1059"/>
              <a:ext cx="186" cy="173"/>
            </a:xfrm>
            <a:prstGeom prst="ellipse">
              <a:avLst/>
            </a:prstGeom>
            <a:gradFill rotWithShape="0">
              <a:gsLst>
                <a:gs pos="0">
                  <a:srgbClr val="FE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92" y="1205"/>
              <a:ext cx="120" cy="2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20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8753475" y="6462713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2E88AEB0-2DDA-4BFC-B2FC-F9803CE92E9E}" type="slidenum">
              <a:rPr lang="en-US" altLang="zh-TW" sz="1400"/>
              <a:pPr>
                <a:defRPr/>
              </a:pPr>
              <a:t>‹#›</a:t>
            </a:fld>
            <a:endParaRPr lang="en-US" altLang="zh-TW" sz="1400"/>
          </a:p>
        </p:txBody>
      </p:sp>
      <p:grpSp>
        <p:nvGrpSpPr>
          <p:cNvPr id="4104" name="Group 31"/>
          <p:cNvGrpSpPr>
            <a:grpSpLocks/>
          </p:cNvGrpSpPr>
          <p:nvPr/>
        </p:nvGrpSpPr>
        <p:grpSpPr bwMode="auto">
          <a:xfrm>
            <a:off x="93663" y="762000"/>
            <a:ext cx="9056687" cy="274638"/>
            <a:chOff x="305" y="1046"/>
            <a:chExt cx="5705" cy="173"/>
          </a:xfrm>
        </p:grpSpPr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818" y="1046"/>
              <a:ext cx="192" cy="173"/>
            </a:xfrm>
            <a:prstGeom prst="ellipse">
              <a:avLst/>
            </a:prstGeom>
            <a:gradFill rotWithShape="0">
              <a:gsLst>
                <a:gs pos="0">
                  <a:srgbClr val="FE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305" y="1086"/>
              <a:ext cx="5513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CSE245 :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Articulation Points, Bridges &amp; Biconnected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u is a leaf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leaf is never an articulation point</a:t>
            </a:r>
          </a:p>
          <a:p>
            <a:pPr eaLnBrk="1" hangingPunct="1"/>
            <a:r>
              <a:rPr lang="en-US" smtClean="0"/>
              <a:t>A leaf has no subtrees..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the root?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696200" cy="1752600"/>
          </a:xfrm>
        </p:spPr>
        <p:txBody>
          <a:bodyPr/>
          <a:lstStyle/>
          <a:p>
            <a:pPr eaLnBrk="1" hangingPunct="1"/>
            <a:r>
              <a:rPr lang="en-US" smtClean="0"/>
              <a:t>the root is an articulation point if an only if it has two or more children.</a:t>
            </a:r>
          </a:p>
          <a:p>
            <a:pPr lvl="1" eaLnBrk="1" hangingPunct="1"/>
            <a:r>
              <a:rPr lang="en-US" smtClean="0"/>
              <a:t>Root has no proper ancestor</a:t>
            </a:r>
          </a:p>
          <a:p>
            <a:pPr lvl="1" eaLnBrk="1" hangingPunct="1"/>
            <a:r>
              <a:rPr lang="en-US" smtClean="0"/>
              <a:t>There are no cross edges between its subtrees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2501900" y="4826000"/>
            <a:ext cx="393700" cy="736600"/>
          </a:xfrm>
          <a:custGeom>
            <a:avLst/>
            <a:gdLst>
              <a:gd name="T0" fmla="*/ 152 w 248"/>
              <a:gd name="T1" fmla="*/ 464 h 464"/>
              <a:gd name="T2" fmla="*/ 8 w 248"/>
              <a:gd name="T3" fmla="*/ 224 h 464"/>
              <a:gd name="T4" fmla="*/ 200 w 248"/>
              <a:gd name="T5" fmla="*/ 32 h 464"/>
              <a:gd name="T6" fmla="*/ 248 w 248"/>
              <a:gd name="T7" fmla="*/ 32 h 464"/>
              <a:gd name="T8" fmla="*/ 200 w 248"/>
              <a:gd name="T9" fmla="*/ 32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464"/>
              <a:gd name="T17" fmla="*/ 248 w 24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464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2590800" y="3886200"/>
            <a:ext cx="965200" cy="1447800"/>
          </a:xfrm>
          <a:custGeom>
            <a:avLst/>
            <a:gdLst>
              <a:gd name="T0" fmla="*/ 128 w 608"/>
              <a:gd name="T1" fmla="*/ 912 h 912"/>
              <a:gd name="T2" fmla="*/ 80 w 608"/>
              <a:gd name="T3" fmla="*/ 336 h 912"/>
              <a:gd name="T4" fmla="*/ 608 w 608"/>
              <a:gd name="T5" fmla="*/ 0 h 912"/>
              <a:gd name="T6" fmla="*/ 0 60000 65536"/>
              <a:gd name="T7" fmla="*/ 0 60000 65536"/>
              <a:gd name="T8" fmla="*/ 0 60000 65536"/>
              <a:gd name="T9" fmla="*/ 0 w 608"/>
              <a:gd name="T10" fmla="*/ 0 h 912"/>
              <a:gd name="T11" fmla="*/ 608 w 60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912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3581400" y="39624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667000" y="4724400"/>
            <a:ext cx="4572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3276600" y="4572000"/>
            <a:ext cx="6858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191000" y="4800600"/>
            <a:ext cx="4572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5052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28956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733800" y="3962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Freeform 14"/>
          <p:cNvSpPr>
            <a:spLocks/>
          </p:cNvSpPr>
          <p:nvPr/>
        </p:nvSpPr>
        <p:spPr bwMode="auto">
          <a:xfrm>
            <a:off x="3657600" y="4800600"/>
            <a:ext cx="419100" cy="762000"/>
          </a:xfrm>
          <a:custGeom>
            <a:avLst/>
            <a:gdLst>
              <a:gd name="T0" fmla="*/ 144 w 264"/>
              <a:gd name="T1" fmla="*/ 480 h 480"/>
              <a:gd name="T2" fmla="*/ 240 w 264"/>
              <a:gd name="T3" fmla="*/ 240 h 480"/>
              <a:gd name="T4" fmla="*/ 0 w 264"/>
              <a:gd name="T5" fmla="*/ 0 h 480"/>
              <a:gd name="T6" fmla="*/ 0 60000 65536"/>
              <a:gd name="T7" fmla="*/ 0 60000 65536"/>
              <a:gd name="T8" fmla="*/ 0 60000 65536"/>
              <a:gd name="T9" fmla="*/ 0 w 264"/>
              <a:gd name="T10" fmla="*/ 0 h 480"/>
              <a:gd name="T11" fmla="*/ 264 w 2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48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4343400" y="35814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root is an articulation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find articulation points?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Keep track of all back edges from each </a:t>
            </a:r>
            <a:r>
              <a:rPr lang="en-US" dirty="0" err="1" smtClean="0"/>
              <a:t>subtree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Too expensive</a:t>
            </a:r>
          </a:p>
          <a:p>
            <a:pPr eaLnBrk="1" hangingPunct="1"/>
            <a:r>
              <a:rPr lang="en-US" dirty="0" smtClean="0"/>
              <a:t>Keep track of the back edge that goes highest in the tree (closest to the root)</a:t>
            </a:r>
          </a:p>
          <a:p>
            <a:pPr lvl="1" eaLnBrk="1" hangingPunct="1"/>
            <a:r>
              <a:rPr lang="en-US" dirty="0" smtClean="0"/>
              <a:t>If any back edge goes to an ancestor of u, this one will.</a:t>
            </a:r>
          </a:p>
          <a:p>
            <a:pPr eaLnBrk="1" hangingPunct="1"/>
            <a:r>
              <a:rPr lang="en-US" dirty="0" smtClean="0"/>
              <a:t>What is closest to root?</a:t>
            </a:r>
          </a:p>
          <a:p>
            <a:pPr lvl="1" eaLnBrk="1" hangingPunct="1"/>
            <a:r>
              <a:rPr lang="en-US" dirty="0" smtClean="0"/>
              <a:t>Smallest discovery time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Finding Articulation Points</a:t>
            </a:r>
            <a:endParaRPr lang="en-CA" sz="2000" smtClean="0"/>
          </a:p>
        </p:txBody>
      </p: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5410200" y="1906587"/>
            <a:ext cx="1665288" cy="1949450"/>
            <a:chOff x="3408" y="692"/>
            <a:chExt cx="1049" cy="1228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V="1">
              <a:off x="3615" y="917"/>
              <a:ext cx="281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H="1">
              <a:off x="3572" y="1108"/>
              <a:ext cx="11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907" y="901"/>
              <a:ext cx="58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960" y="1203"/>
              <a:ext cx="16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848" y="1480"/>
              <a:ext cx="11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66" y="1485"/>
              <a:ext cx="281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838" y="1639"/>
              <a:ext cx="419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23" y="911"/>
              <a:ext cx="31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567" y="1193"/>
              <a:ext cx="404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3960" y="1018"/>
              <a:ext cx="276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810" y="1695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886" y="869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210" y="992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58" y="1067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532" y="1364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224" y="1605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4263" y="1331"/>
              <a:ext cx="15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976" y="1320"/>
              <a:ext cx="33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965" y="1193"/>
              <a:ext cx="335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930" y="1167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265" y="1301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942" y="1450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747" y="732"/>
              <a:ext cx="128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3965" y="906"/>
              <a:ext cx="244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024" y="1071"/>
              <a:ext cx="196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3939" y="954"/>
              <a:ext cx="37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3641" y="943"/>
              <a:ext cx="2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551" y="1145"/>
              <a:ext cx="11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3594" y="1203"/>
              <a:ext cx="31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981" y="1235"/>
              <a:ext cx="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 flipV="1">
              <a:off x="4066" y="1203"/>
              <a:ext cx="20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4002" y="1336"/>
              <a:ext cx="245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4289" y="1373"/>
              <a:ext cx="2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3870" y="1628"/>
              <a:ext cx="32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 flipV="1">
              <a:off x="4024" y="1485"/>
              <a:ext cx="217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3843" y="1485"/>
              <a:ext cx="85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850" y="69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A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412" y="92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B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3408" y="138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C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776" y="103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D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19" y="831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785" y="133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F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3675" y="17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G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238" y="1601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H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4298" y="11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I</a:t>
              </a:r>
            </a:p>
          </p:txBody>
        </p:sp>
      </p:grpSp>
      <p:sp>
        <p:nvSpPr>
          <p:cNvPr id="50" name="Text Box 69"/>
          <p:cNvSpPr txBox="1">
            <a:spLocks noChangeArrowheads="1"/>
          </p:cNvSpPr>
          <p:nvPr/>
        </p:nvSpPr>
        <p:spPr bwMode="auto">
          <a:xfrm>
            <a:off x="4437063" y="4743450"/>
            <a:ext cx="224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Can you characterize </a:t>
            </a:r>
            <a:r>
              <a:rPr lang="en-US" altLang="ko-KR" sz="1600" i="1">
                <a:ea typeface="굴림" pitchFamily="50" charset="-127"/>
              </a:rPr>
              <a:t>D</a:t>
            </a:r>
            <a:r>
              <a:rPr lang="en-US" altLang="ko-KR" sz="1600">
                <a:ea typeface="굴림" pitchFamily="50" charset="-127"/>
              </a:rPr>
              <a:t> ?</a:t>
            </a:r>
          </a:p>
        </p:txBody>
      </p:sp>
      <p:grpSp>
        <p:nvGrpSpPr>
          <p:cNvPr id="51" name="Group 106"/>
          <p:cNvGrpSpPr>
            <a:grpSpLocks/>
          </p:cNvGrpSpPr>
          <p:nvPr/>
        </p:nvGrpSpPr>
        <p:grpSpPr bwMode="auto">
          <a:xfrm>
            <a:off x="1524000" y="1847850"/>
            <a:ext cx="1665288" cy="1976437"/>
            <a:chOff x="960" y="655"/>
            <a:chExt cx="1049" cy="1245"/>
          </a:xfrm>
        </p:grpSpPr>
        <p:sp>
          <p:nvSpPr>
            <p:cNvPr id="52" name="Text Box 99"/>
            <p:cNvSpPr txBox="1">
              <a:spLocks noChangeArrowheads="1"/>
            </p:cNvSpPr>
            <p:nvPr/>
          </p:nvSpPr>
          <p:spPr bwMode="auto">
            <a:xfrm>
              <a:off x="1227" y="16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G</a:t>
              </a:r>
            </a:p>
          </p:txBody>
        </p:sp>
        <p:grpSp>
          <p:nvGrpSpPr>
            <p:cNvPr id="53" name="Group 103"/>
            <p:cNvGrpSpPr>
              <a:grpSpLocks/>
            </p:cNvGrpSpPr>
            <p:nvPr/>
          </p:nvGrpSpPr>
          <p:grpSpPr bwMode="auto">
            <a:xfrm>
              <a:off x="960" y="655"/>
              <a:ext cx="1049" cy="1121"/>
              <a:chOff x="960" y="672"/>
              <a:chExt cx="1049" cy="1121"/>
            </a:xfrm>
          </p:grpSpPr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 flipV="1">
                <a:off x="1167" y="897"/>
                <a:ext cx="281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 flipH="1">
                <a:off x="1124" y="1088"/>
                <a:ext cx="11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72"/>
              <p:cNvSpPr>
                <a:spLocks noChangeShapeType="1"/>
              </p:cNvSpPr>
              <p:nvPr/>
            </p:nvSpPr>
            <p:spPr bwMode="auto">
              <a:xfrm>
                <a:off x="1459" y="881"/>
                <a:ext cx="58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1512" y="1183"/>
                <a:ext cx="16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 flipH="1">
                <a:off x="1400" y="1460"/>
                <a:ext cx="112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>
                <a:off x="1518" y="1465"/>
                <a:ext cx="28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76"/>
              <p:cNvSpPr>
                <a:spLocks noChangeShapeType="1"/>
              </p:cNvSpPr>
              <p:nvPr/>
            </p:nvSpPr>
            <p:spPr bwMode="auto">
              <a:xfrm flipV="1">
                <a:off x="1390" y="1619"/>
                <a:ext cx="419" cy="1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77"/>
              <p:cNvSpPr>
                <a:spLocks noChangeShapeType="1"/>
              </p:cNvSpPr>
              <p:nvPr/>
            </p:nvSpPr>
            <p:spPr bwMode="auto">
              <a:xfrm>
                <a:off x="1475" y="891"/>
                <a:ext cx="313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 flipV="1">
                <a:off x="1119" y="1173"/>
                <a:ext cx="404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 flipV="1">
                <a:off x="1512" y="998"/>
                <a:ext cx="27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80"/>
              <p:cNvSpPr>
                <a:spLocks noChangeArrowheads="1"/>
              </p:cNvSpPr>
              <p:nvPr/>
            </p:nvSpPr>
            <p:spPr bwMode="auto">
              <a:xfrm>
                <a:off x="1362" y="1675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81"/>
              <p:cNvSpPr>
                <a:spLocks noChangeArrowheads="1"/>
              </p:cNvSpPr>
              <p:nvPr/>
            </p:nvSpPr>
            <p:spPr bwMode="auto">
              <a:xfrm>
                <a:off x="1438" y="849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Oval 82"/>
              <p:cNvSpPr>
                <a:spLocks noChangeArrowheads="1"/>
              </p:cNvSpPr>
              <p:nvPr/>
            </p:nvSpPr>
            <p:spPr bwMode="auto">
              <a:xfrm>
                <a:off x="1762" y="972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Oval 83"/>
              <p:cNvSpPr>
                <a:spLocks noChangeArrowheads="1"/>
              </p:cNvSpPr>
              <p:nvPr/>
            </p:nvSpPr>
            <p:spPr bwMode="auto">
              <a:xfrm>
                <a:off x="1110" y="1047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Oval 84"/>
              <p:cNvSpPr>
                <a:spLocks noChangeArrowheads="1"/>
              </p:cNvSpPr>
              <p:nvPr/>
            </p:nvSpPr>
            <p:spPr bwMode="auto">
              <a:xfrm>
                <a:off x="1084" y="1344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Oval 85"/>
              <p:cNvSpPr>
                <a:spLocks noChangeArrowheads="1"/>
              </p:cNvSpPr>
              <p:nvPr/>
            </p:nvSpPr>
            <p:spPr bwMode="auto">
              <a:xfrm>
                <a:off x="1776" y="1585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>
                <a:off x="1815" y="1311"/>
                <a:ext cx="15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87"/>
              <p:cNvSpPr>
                <a:spLocks noChangeShapeType="1"/>
              </p:cNvSpPr>
              <p:nvPr/>
            </p:nvSpPr>
            <p:spPr bwMode="auto">
              <a:xfrm flipV="1">
                <a:off x="1528" y="1300"/>
                <a:ext cx="334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88"/>
              <p:cNvSpPr>
                <a:spLocks noChangeShapeType="1"/>
              </p:cNvSpPr>
              <p:nvPr/>
            </p:nvSpPr>
            <p:spPr bwMode="auto">
              <a:xfrm>
                <a:off x="1517" y="1173"/>
                <a:ext cx="335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Oval 89"/>
              <p:cNvSpPr>
                <a:spLocks noChangeArrowheads="1"/>
              </p:cNvSpPr>
              <p:nvPr/>
            </p:nvSpPr>
            <p:spPr bwMode="auto">
              <a:xfrm>
                <a:off x="1482" y="1147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Oval 90"/>
              <p:cNvSpPr>
                <a:spLocks noChangeArrowheads="1"/>
              </p:cNvSpPr>
              <p:nvPr/>
            </p:nvSpPr>
            <p:spPr bwMode="auto">
              <a:xfrm>
                <a:off x="1817" y="1281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Oval 91"/>
              <p:cNvSpPr>
                <a:spLocks noChangeArrowheads="1"/>
              </p:cNvSpPr>
              <p:nvPr/>
            </p:nvSpPr>
            <p:spPr bwMode="auto">
              <a:xfrm>
                <a:off x="1494" y="1430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92"/>
              <p:cNvSpPr>
                <a:spLocks noChangeShapeType="1"/>
              </p:cNvSpPr>
              <p:nvPr/>
            </p:nvSpPr>
            <p:spPr bwMode="auto">
              <a:xfrm>
                <a:off x="1299" y="712"/>
                <a:ext cx="128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1402" y="672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78" name="Text Box 94"/>
              <p:cNvSpPr txBox="1">
                <a:spLocks noChangeArrowheads="1"/>
              </p:cNvSpPr>
              <p:nvPr/>
            </p:nvSpPr>
            <p:spPr bwMode="auto">
              <a:xfrm>
                <a:off x="964" y="90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960" y="1363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1328" y="101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81" name="Text Box 97"/>
              <p:cNvSpPr txBox="1">
                <a:spLocks noChangeArrowheads="1"/>
              </p:cNvSpPr>
              <p:nvPr/>
            </p:nvSpPr>
            <p:spPr bwMode="auto">
              <a:xfrm>
                <a:off x="1771" y="811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E</a:t>
                </a:r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1337" y="131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F</a:t>
                </a:r>
              </a:p>
            </p:txBody>
          </p:sp>
          <p:sp>
            <p:nvSpPr>
              <p:cNvPr id="83" name="Text Box 100"/>
              <p:cNvSpPr txBox="1">
                <a:spLocks noChangeArrowheads="1"/>
              </p:cNvSpPr>
              <p:nvPr/>
            </p:nvSpPr>
            <p:spPr bwMode="auto">
              <a:xfrm>
                <a:off x="1790" y="1581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H</a:t>
                </a:r>
              </a:p>
            </p:txBody>
          </p:sp>
          <p:sp>
            <p:nvSpPr>
              <p:cNvPr id="84" name="Text Box 101"/>
              <p:cNvSpPr txBox="1">
                <a:spLocks noChangeArrowheads="1"/>
              </p:cNvSpPr>
              <p:nvPr/>
            </p:nvSpPr>
            <p:spPr bwMode="auto">
              <a:xfrm>
                <a:off x="1850" y="1166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I</a:t>
                </a:r>
              </a:p>
            </p:txBody>
          </p:sp>
        </p:grpSp>
      </p:grpSp>
      <p:grpSp>
        <p:nvGrpSpPr>
          <p:cNvPr id="85" name="Group 105"/>
          <p:cNvGrpSpPr>
            <a:grpSpLocks/>
          </p:cNvGrpSpPr>
          <p:nvPr/>
        </p:nvGrpSpPr>
        <p:grpSpPr bwMode="auto">
          <a:xfrm>
            <a:off x="2809875" y="3594100"/>
            <a:ext cx="884238" cy="3187700"/>
            <a:chOff x="1770" y="1755"/>
            <a:chExt cx="557" cy="2008"/>
          </a:xfrm>
        </p:grpSpPr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2105" y="1755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A</a:t>
              </a:r>
            </a:p>
          </p:txBody>
        </p:sp>
        <p:sp>
          <p:nvSpPr>
            <p:cNvPr id="87" name="Text Box 48"/>
            <p:cNvSpPr txBox="1">
              <a:spLocks noChangeArrowheads="1"/>
            </p:cNvSpPr>
            <p:nvPr/>
          </p:nvSpPr>
          <p:spPr bwMode="auto">
            <a:xfrm>
              <a:off x="1783" y="200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B</a:t>
              </a:r>
            </a:p>
          </p:txBody>
        </p:sp>
        <p:sp>
          <p:nvSpPr>
            <p:cNvPr id="88" name="Text Box 49"/>
            <p:cNvSpPr txBox="1">
              <a:spLocks noChangeArrowheads="1"/>
            </p:cNvSpPr>
            <p:nvPr/>
          </p:nvSpPr>
          <p:spPr bwMode="auto">
            <a:xfrm>
              <a:off x="1776" y="230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C</a:t>
              </a:r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781" y="2577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D</a:t>
              </a:r>
            </a:p>
          </p:txBody>
        </p:sp>
        <p:sp>
          <p:nvSpPr>
            <p:cNvPr id="90" name="Text Box 51"/>
            <p:cNvSpPr txBox="1">
              <a:spLocks noChangeArrowheads="1"/>
            </p:cNvSpPr>
            <p:nvPr/>
          </p:nvSpPr>
          <p:spPr bwMode="auto">
            <a:xfrm>
              <a:off x="2133" y="280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E</a:t>
              </a:r>
            </a:p>
          </p:txBody>
        </p:sp>
        <p:sp>
          <p:nvSpPr>
            <p:cNvPr id="91" name="Line 52"/>
            <p:cNvSpPr>
              <a:spLocks noChangeShapeType="1"/>
            </p:cNvSpPr>
            <p:nvPr/>
          </p:nvSpPr>
          <p:spPr bwMode="auto">
            <a:xfrm>
              <a:off x="1874" y="246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53"/>
            <p:cNvSpPr>
              <a:spLocks noChangeShapeType="1"/>
            </p:cNvSpPr>
            <p:nvPr/>
          </p:nvSpPr>
          <p:spPr bwMode="auto">
            <a:xfrm>
              <a:off x="1880" y="2199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Line 54"/>
            <p:cNvSpPr>
              <a:spLocks noChangeShapeType="1"/>
            </p:cNvSpPr>
            <p:nvPr/>
          </p:nvSpPr>
          <p:spPr bwMode="auto">
            <a:xfrm>
              <a:off x="1875" y="2745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55"/>
            <p:cNvSpPr>
              <a:spLocks noChangeShapeType="1"/>
            </p:cNvSpPr>
            <p:nvPr/>
          </p:nvSpPr>
          <p:spPr bwMode="auto">
            <a:xfrm flipH="1">
              <a:off x="1874" y="3468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Line 56"/>
            <p:cNvSpPr>
              <a:spLocks noChangeShapeType="1"/>
            </p:cNvSpPr>
            <p:nvPr/>
          </p:nvSpPr>
          <p:spPr bwMode="auto">
            <a:xfrm>
              <a:off x="1869" y="3000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57"/>
            <p:cNvSpPr>
              <a:spLocks noChangeShapeType="1"/>
            </p:cNvSpPr>
            <p:nvPr/>
          </p:nvSpPr>
          <p:spPr bwMode="auto">
            <a:xfrm>
              <a:off x="1876" y="324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Line 58"/>
            <p:cNvSpPr>
              <a:spLocks noChangeShapeType="1"/>
            </p:cNvSpPr>
            <p:nvPr/>
          </p:nvSpPr>
          <p:spPr bwMode="auto">
            <a:xfrm flipH="1">
              <a:off x="1933" y="1895"/>
              <a:ext cx="20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1786" y="28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F</a:t>
              </a:r>
            </a:p>
          </p:txBody>
        </p:sp>
        <p:sp>
          <p:nvSpPr>
            <p:cNvPr id="99" name="Text Box 60"/>
            <p:cNvSpPr txBox="1">
              <a:spLocks noChangeArrowheads="1"/>
            </p:cNvSpPr>
            <p:nvPr/>
          </p:nvSpPr>
          <p:spPr bwMode="auto">
            <a:xfrm>
              <a:off x="1770" y="3095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G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76" y="3327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H</a:t>
              </a:r>
            </a:p>
          </p:txBody>
        </p:sp>
        <p:sp>
          <p:nvSpPr>
            <p:cNvPr id="101" name="Text Box 62"/>
            <p:cNvSpPr txBox="1">
              <a:spLocks noChangeArrowheads="1"/>
            </p:cNvSpPr>
            <p:nvPr/>
          </p:nvSpPr>
          <p:spPr bwMode="auto">
            <a:xfrm>
              <a:off x="1788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I</a:t>
              </a:r>
            </a:p>
          </p:txBody>
        </p:sp>
        <p:sp>
          <p:nvSpPr>
            <p:cNvPr id="102" name="Arc 64"/>
            <p:cNvSpPr>
              <a:spLocks/>
            </p:cNvSpPr>
            <p:nvPr/>
          </p:nvSpPr>
          <p:spPr bwMode="auto">
            <a:xfrm flipV="1">
              <a:off x="1949" y="1938"/>
              <a:ext cx="254" cy="711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3 h 21600"/>
                <a:gd name="T4" fmla="*/ 0 w 21600"/>
                <a:gd name="T5" fmla="*/ 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3" name="AutoShape 65"/>
            <p:cNvCxnSpPr>
              <a:cxnSpLocks noChangeShapeType="1"/>
              <a:stCxn id="90" idx="3"/>
              <a:endCxn id="86" idx="3"/>
            </p:cNvCxnSpPr>
            <p:nvPr/>
          </p:nvCxnSpPr>
          <p:spPr bwMode="auto">
            <a:xfrm flipH="1" flipV="1">
              <a:off x="2313" y="1861"/>
              <a:ext cx="14" cy="1052"/>
            </a:xfrm>
            <a:prstGeom prst="curvedConnector3">
              <a:avLst>
                <a:gd name="adj1" fmla="val -1028569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cxnSp>
          <p:nvCxnSpPr>
            <p:cNvPr id="104" name="AutoShape 66"/>
            <p:cNvCxnSpPr>
              <a:cxnSpLocks noChangeShapeType="1"/>
              <a:stCxn id="100" idx="3"/>
              <a:endCxn id="98" idx="3"/>
            </p:cNvCxnSpPr>
            <p:nvPr/>
          </p:nvCxnSpPr>
          <p:spPr bwMode="auto">
            <a:xfrm flipH="1" flipV="1">
              <a:off x="1973" y="2940"/>
              <a:ext cx="11" cy="493"/>
            </a:xfrm>
            <a:prstGeom prst="curvedConnector3">
              <a:avLst>
                <a:gd name="adj1" fmla="val -1309093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cxnSp>
          <p:nvCxnSpPr>
            <p:cNvPr id="105" name="AutoShape 67"/>
            <p:cNvCxnSpPr>
              <a:cxnSpLocks noChangeShapeType="1"/>
              <a:stCxn id="101" idx="1"/>
              <a:endCxn id="98" idx="1"/>
            </p:cNvCxnSpPr>
            <p:nvPr/>
          </p:nvCxnSpPr>
          <p:spPr bwMode="auto">
            <a:xfrm rot="10800000">
              <a:off x="1786" y="2940"/>
              <a:ext cx="2" cy="717"/>
            </a:xfrm>
            <a:prstGeom prst="curvedConnector3">
              <a:avLst>
                <a:gd name="adj1" fmla="val 73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cxnSp>
          <p:nvCxnSpPr>
            <p:cNvPr id="106" name="AutoShape 68"/>
            <p:cNvCxnSpPr>
              <a:cxnSpLocks noChangeShapeType="1"/>
              <a:stCxn id="101" idx="1"/>
              <a:endCxn id="89" idx="1"/>
            </p:cNvCxnSpPr>
            <p:nvPr/>
          </p:nvCxnSpPr>
          <p:spPr bwMode="auto">
            <a:xfrm rot="10800000">
              <a:off x="1781" y="2683"/>
              <a:ext cx="7" cy="974"/>
            </a:xfrm>
            <a:prstGeom prst="curvedConnector3">
              <a:avLst>
                <a:gd name="adj1" fmla="val 3742856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920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Rectangle 3"/>
          <p:cNvSpPr txBox="1">
            <a:spLocks noChangeArrowheads="1"/>
          </p:cNvSpPr>
          <p:nvPr/>
        </p:nvSpPr>
        <p:spPr bwMode="auto">
          <a:xfrm>
            <a:off x="990600" y="1036637"/>
            <a:ext cx="7543800" cy="45259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DFS tree can be used to discover articulation points in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+ m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73375" y="908050"/>
            <a:ext cx="292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2000">
                <a:ea typeface="굴림" pitchFamily="50" charset="-127"/>
              </a:rPr>
              <a:t>Depth First Search number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349500" y="2160588"/>
            <a:ext cx="274638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335213" y="210661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3081338" y="2092325"/>
            <a:ext cx="6540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478213" y="2170113"/>
            <a:ext cx="29845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2651125" y="2081213"/>
            <a:ext cx="38735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044825" y="2136775"/>
            <a:ext cx="300038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2922588" y="20002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87663" y="19319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2535238" y="2370138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500313" y="23018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D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282950" y="2378075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248025" y="230981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E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225675" y="201930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190750" y="195103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3683000" y="200660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648075" y="193833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4327525" y="20002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4292600" y="19319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F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894138" y="209867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935538" y="2090738"/>
            <a:ext cx="1106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800" i="1">
                <a:ea typeface="굴림" pitchFamily="50" charset="-127"/>
              </a:rPr>
              <a:t>G =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 i="1">
                <a:ea typeface="굴림" pitchFamily="50" charset="-127"/>
              </a:rPr>
              <a:t>V, E</a:t>
            </a:r>
            <a:r>
              <a:rPr lang="en-US" altLang="ko-KR" sz="1800">
                <a:ea typeface="굴림" pitchFamily="50" charset="-127"/>
              </a:rPr>
              <a:t>)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2444750" y="2041525"/>
            <a:ext cx="4381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162300" y="2039938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3927475" y="2041525"/>
            <a:ext cx="38893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3522663" y="2216150"/>
            <a:ext cx="287337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>
            <a:off x="2755900" y="2190750"/>
            <a:ext cx="228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H="1" flipV="1">
            <a:off x="2351088" y="2216150"/>
            <a:ext cx="160337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H="1" flipV="1">
            <a:off x="3143250" y="2157413"/>
            <a:ext cx="254000" cy="211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2905125" y="38973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2870200" y="38290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3597275" y="4249738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3562350" y="41814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D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3300413" y="493236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3265488" y="486410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E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2898775" y="3286125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863850" y="32178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2890838" y="44259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2855913" y="43576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2506663" y="49006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2471738" y="48323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F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1624013" y="5164138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800">
                <a:ea typeface="굴림" pitchFamily="50" charset="-127"/>
              </a:rPr>
              <a:t>Any relation between Discovery time and articulation point ?</a:t>
            </a:r>
            <a:r>
              <a:rPr lang="en-US" altLang="ko-KR">
                <a:ea typeface="굴림" pitchFamily="50" charset="-127"/>
              </a:rPr>
              <a:t> 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3008313" y="3465513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H="1">
            <a:off x="2994025" y="4079875"/>
            <a:ext cx="635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 flipH="1">
            <a:off x="2671763" y="4594225"/>
            <a:ext cx="26193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3076575" y="4584700"/>
            <a:ext cx="277813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3109913" y="4011613"/>
            <a:ext cx="4889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H="1" flipV="1">
            <a:off x="3101975" y="3446463"/>
            <a:ext cx="581025" cy="801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H="1" flipV="1">
            <a:off x="3101975" y="4095750"/>
            <a:ext cx="3365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3048000" y="3048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1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2971800" y="3625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2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3000375" y="425132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3</a:t>
            </a: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678113" y="47529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4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3455988" y="4759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6</a:t>
            </a:r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4478338" y="3608388"/>
            <a:ext cx="12366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600">
                <a:ea typeface="굴림" pitchFamily="50" charset="-127"/>
              </a:rPr>
              <a:t>A B C D E F</a:t>
            </a:r>
          </a:p>
          <a:p>
            <a:pPr latinLnBrk="1"/>
            <a:r>
              <a:rPr lang="en-US" altLang="ko-KR" sz="1200">
                <a:ea typeface="굴림" pitchFamily="50" charset="-127"/>
              </a:rPr>
              <a:t> </a:t>
            </a:r>
            <a:r>
              <a:rPr lang="en-US" altLang="ko-KR" sz="1400">
                <a:ea typeface="굴림" pitchFamily="50" charset="-127"/>
              </a:rPr>
              <a:t>1  2  3  9  6  4</a:t>
            </a: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 flipV="1">
            <a:off x="4500563" y="3894138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>
            <a:off x="4719638" y="369093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>
            <a:off x="4914900" y="368617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5092700" y="37020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>
            <a:off x="5286375" y="36941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>
            <a:off x="5472113" y="36941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3657600" y="4006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63875" y="4079875"/>
            <a:ext cx="40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w</a:t>
            </a:r>
            <a:r>
              <a:rPr lang="en-US" altLang="ko-KR" sz="1600">
                <a:ea typeface="굴림" pitchFamily="50" charset="-127"/>
              </a:rPr>
              <a:t>’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655888" y="182086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175260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348038" y="2173288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313113" y="210502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D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051175" y="28559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016250" y="27876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E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649538" y="1209675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14613" y="114141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641600" y="234950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606675" y="228123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257425" y="282416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222500" y="275590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F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751138" y="1389063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2751138" y="20034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2422525" y="2517775"/>
            <a:ext cx="26193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827338" y="2508250"/>
            <a:ext cx="277812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860675" y="1935163"/>
            <a:ext cx="4889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2852738" y="1370013"/>
            <a:ext cx="581025" cy="801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2852738" y="2019300"/>
            <a:ext cx="3365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947988" y="13287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1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860675" y="17351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2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752725" y="22002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3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420938" y="2667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4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206750" y="26828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6</a:t>
            </a: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3097213" y="49260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054350" y="48323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v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3084513" y="4122738"/>
            <a:ext cx="274637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4044950" y="1697038"/>
            <a:ext cx="296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800">
                <a:ea typeface="굴림" pitchFamily="50" charset="-127"/>
              </a:rPr>
              <a:t>Assume that    (</a:t>
            </a:r>
            <a:r>
              <a:rPr lang="en-US" altLang="ko-KR" sz="1800" i="1">
                <a:ea typeface="굴림" pitchFamily="50" charset="-127"/>
              </a:rPr>
              <a:t>a,b</a:t>
            </a:r>
            <a:r>
              <a:rPr lang="en-US" altLang="ko-KR" sz="1800">
                <a:ea typeface="굴림" pitchFamily="50" charset="-127"/>
              </a:rPr>
              <a:t>) </a:t>
            </a:r>
            <a:r>
              <a:rPr lang="en-US" altLang="ko-KR" sz="1800">
                <a:ea typeface="굴림" pitchFamily="50" charset="-127"/>
                <a:sym typeface="Symbol" pitchFamily="18" charset="2"/>
              </a:rPr>
              <a:t></a:t>
            </a:r>
            <a:r>
              <a:rPr lang="en-US" altLang="ko-KR" sz="1800">
                <a:ea typeface="굴림" pitchFamily="50" charset="-127"/>
              </a:rPr>
              <a:t>  </a:t>
            </a:r>
            <a:r>
              <a:rPr lang="en-US" altLang="ko-KR" sz="1800" i="1">
                <a:ea typeface="굴림" pitchFamily="50" charset="-127"/>
              </a:rPr>
              <a:t>a </a:t>
            </a:r>
            <a:r>
              <a:rPr lang="en-US" altLang="ko-KR" sz="180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 sz="1800" i="1">
                <a:ea typeface="굴림" pitchFamily="50" charset="-127"/>
              </a:rPr>
              <a:t>b</a:t>
            </a:r>
            <a:endParaRPr lang="en-US" altLang="ko-KR" sz="1800">
              <a:ea typeface="굴림" pitchFamily="50" charset="-127"/>
            </a:endParaRPr>
          </a:p>
          <a:p>
            <a:pPr latinLnBrk="1"/>
            <a:r>
              <a:rPr lang="en-US" altLang="ko-KR" sz="1800">
                <a:ea typeface="굴림" pitchFamily="50" charset="-127"/>
              </a:rPr>
              <a:t>     Tree edge : (</a:t>
            </a:r>
            <a:r>
              <a:rPr lang="en-US" altLang="ko-KR" sz="1800" i="1">
                <a:ea typeface="굴림" pitchFamily="50" charset="-127"/>
              </a:rPr>
              <a:t>a,b</a:t>
            </a:r>
            <a:r>
              <a:rPr lang="en-US" altLang="ko-KR" sz="1800">
                <a:ea typeface="굴림" pitchFamily="50" charset="-127"/>
              </a:rPr>
              <a:t>)       </a:t>
            </a:r>
            <a:r>
              <a:rPr lang="en-US" altLang="ko-KR" sz="1800" i="1">
                <a:ea typeface="굴림" pitchFamily="50" charset="-127"/>
              </a:rPr>
              <a:t>a</a:t>
            </a:r>
            <a:r>
              <a:rPr lang="en-US" altLang="ko-KR" sz="1800">
                <a:ea typeface="굴림" pitchFamily="50" charset="-127"/>
              </a:rPr>
              <a:t> &lt; </a:t>
            </a:r>
            <a:r>
              <a:rPr lang="en-US" altLang="ko-KR" sz="1800" i="1">
                <a:ea typeface="굴림" pitchFamily="50" charset="-127"/>
              </a:rPr>
              <a:t>b</a:t>
            </a:r>
            <a:endParaRPr lang="en-US" altLang="ko-KR" sz="1800">
              <a:ea typeface="굴림" pitchFamily="50" charset="-127"/>
            </a:endParaRPr>
          </a:p>
          <a:p>
            <a:pPr latinLnBrk="1"/>
            <a:r>
              <a:rPr lang="en-US" altLang="ko-KR" sz="1800">
                <a:ea typeface="굴림" pitchFamily="50" charset="-127"/>
              </a:rPr>
              <a:t>     Back edge : (</a:t>
            </a:r>
            <a:r>
              <a:rPr lang="en-US" altLang="ko-KR" sz="1800" i="1">
                <a:ea typeface="굴림" pitchFamily="50" charset="-127"/>
              </a:rPr>
              <a:t>a,b</a:t>
            </a:r>
            <a:r>
              <a:rPr lang="en-US" altLang="ko-KR" sz="1800">
                <a:ea typeface="굴림" pitchFamily="50" charset="-127"/>
              </a:rPr>
              <a:t>)     </a:t>
            </a:r>
            <a:r>
              <a:rPr lang="en-US" altLang="ko-KR" sz="1800" i="1">
                <a:ea typeface="굴림" pitchFamily="50" charset="-127"/>
              </a:rPr>
              <a:t> a</a:t>
            </a:r>
            <a:r>
              <a:rPr lang="en-US" altLang="ko-KR" sz="1800">
                <a:ea typeface="굴림" pitchFamily="50" charset="-127"/>
              </a:rPr>
              <a:t> &gt; </a:t>
            </a:r>
            <a:r>
              <a:rPr lang="en-US" altLang="ko-KR" sz="1800" i="1">
                <a:ea typeface="굴림" pitchFamily="50" charset="-127"/>
              </a:rPr>
              <a:t>b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92463" y="3886200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2784475" y="5472113"/>
            <a:ext cx="835025" cy="70008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3171825" y="5400675"/>
            <a:ext cx="74613" cy="746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8" name="AutoShape 34"/>
          <p:cNvCxnSpPr>
            <a:cxnSpLocks noChangeShapeType="1"/>
            <a:stCxn id="26665" idx="1"/>
            <a:endCxn id="26626" idx="1"/>
          </p:cNvCxnSpPr>
          <p:nvPr/>
        </p:nvCxnSpPr>
        <p:spPr bwMode="auto">
          <a:xfrm rot="10800000">
            <a:off x="3063875" y="4248150"/>
            <a:ext cx="14288" cy="1722438"/>
          </a:xfrm>
          <a:prstGeom prst="curvedConnector3">
            <a:avLst>
              <a:gd name="adj1" fmla="val 17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924300" y="4703763"/>
            <a:ext cx="2857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800">
                <a:ea typeface="굴림" pitchFamily="50" charset="-127"/>
              </a:rPr>
              <a:t>If there is a back edge from </a:t>
            </a:r>
            <a:r>
              <a:rPr lang="en-US" altLang="ko-KR" sz="1800" i="1">
                <a:ea typeface="굴림" pitchFamily="50" charset="-127"/>
              </a:rPr>
              <a:t>x</a:t>
            </a:r>
          </a:p>
          <a:p>
            <a:pPr latinLnBrk="1"/>
            <a:r>
              <a:rPr lang="en-US" altLang="ko-KR" sz="1800">
                <a:ea typeface="굴림" pitchFamily="50" charset="-127"/>
              </a:rPr>
              <a:t>to a proper ancestor of </a:t>
            </a:r>
            <a:r>
              <a:rPr lang="en-US" altLang="ko-KR" sz="1800" i="1">
                <a:ea typeface="굴림" pitchFamily="50" charset="-127"/>
              </a:rPr>
              <a:t>v</a:t>
            </a:r>
            <a:r>
              <a:rPr lang="en-US" altLang="ko-KR" sz="1800">
                <a:ea typeface="굴림" pitchFamily="50" charset="-127"/>
              </a:rPr>
              <a:t>,</a:t>
            </a:r>
          </a:p>
          <a:p>
            <a:pPr latinLnBrk="1"/>
            <a:r>
              <a:rPr lang="en-US" altLang="ko-KR" sz="1800">
                <a:ea typeface="굴림" pitchFamily="50" charset="-127"/>
              </a:rPr>
              <a:t>then </a:t>
            </a:r>
            <a:r>
              <a:rPr lang="en-US" altLang="ko-KR" sz="1800" i="1">
                <a:ea typeface="굴림" pitchFamily="50" charset="-127"/>
              </a:rPr>
              <a:t>v</a:t>
            </a:r>
            <a:r>
              <a:rPr lang="en-US" altLang="ko-KR" sz="1800">
                <a:ea typeface="굴림" pitchFamily="50" charset="-127"/>
              </a:rPr>
              <a:t> is reachable from </a:t>
            </a:r>
            <a:r>
              <a:rPr lang="en-US" altLang="ko-KR" sz="1800" i="1">
                <a:ea typeface="굴림" pitchFamily="50" charset="-127"/>
              </a:rPr>
              <a:t>x</a:t>
            </a:r>
            <a:r>
              <a:rPr lang="en-US" altLang="ko-KR" sz="1800">
                <a:ea typeface="굴림" pitchFamily="50" charset="-127"/>
              </a:rPr>
              <a:t>.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413125" y="19272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9</a:t>
            </a:r>
          </a:p>
        </p:txBody>
      </p:sp>
      <p:sp>
        <p:nvSpPr>
          <p:cNvPr id="26661" name="Freeform 37"/>
          <p:cNvSpPr>
            <a:spLocks/>
          </p:cNvSpPr>
          <p:nvPr/>
        </p:nvSpPr>
        <p:spPr bwMode="auto">
          <a:xfrm>
            <a:off x="3179763" y="4360863"/>
            <a:ext cx="92075" cy="566737"/>
          </a:xfrm>
          <a:custGeom>
            <a:avLst/>
            <a:gdLst>
              <a:gd name="T0" fmla="*/ 38100 w 58"/>
              <a:gd name="T1" fmla="*/ 0 h 357"/>
              <a:gd name="T2" fmla="*/ 30163 w 58"/>
              <a:gd name="T3" fmla="*/ 53975 h 357"/>
              <a:gd name="T4" fmla="*/ 11113 w 58"/>
              <a:gd name="T5" fmla="*/ 107950 h 357"/>
              <a:gd name="T6" fmla="*/ 57150 w 58"/>
              <a:gd name="T7" fmla="*/ 188912 h 357"/>
              <a:gd name="T8" fmla="*/ 38100 w 58"/>
              <a:gd name="T9" fmla="*/ 323850 h 357"/>
              <a:gd name="T10" fmla="*/ 57150 w 58"/>
              <a:gd name="T11" fmla="*/ 485775 h 357"/>
              <a:gd name="T12" fmla="*/ 47625 w 58"/>
              <a:gd name="T13" fmla="*/ 56673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357"/>
              <a:gd name="T23" fmla="*/ 58 w 58"/>
              <a:gd name="T24" fmla="*/ 357 h 3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357">
                <a:moveTo>
                  <a:pt x="24" y="0"/>
                </a:moveTo>
                <a:cubicBezTo>
                  <a:pt x="22" y="11"/>
                  <a:pt x="22" y="23"/>
                  <a:pt x="19" y="34"/>
                </a:cubicBezTo>
                <a:cubicBezTo>
                  <a:pt x="16" y="46"/>
                  <a:pt x="7" y="68"/>
                  <a:pt x="7" y="68"/>
                </a:cubicBezTo>
                <a:cubicBezTo>
                  <a:pt x="13" y="97"/>
                  <a:pt x="16" y="100"/>
                  <a:pt x="36" y="119"/>
                </a:cubicBezTo>
                <a:cubicBezTo>
                  <a:pt x="46" y="151"/>
                  <a:pt x="58" y="182"/>
                  <a:pt x="24" y="204"/>
                </a:cubicBezTo>
                <a:cubicBezTo>
                  <a:pt x="0" y="240"/>
                  <a:pt x="3" y="276"/>
                  <a:pt x="36" y="306"/>
                </a:cubicBezTo>
                <a:cubicBezTo>
                  <a:pt x="30" y="353"/>
                  <a:pt x="30" y="336"/>
                  <a:pt x="30" y="3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3105150" y="52895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3067050" y="51863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w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3105150" y="58991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3078163" y="5802313"/>
            <a:ext cx="274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x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26666" name="Freeform 42"/>
          <p:cNvSpPr>
            <a:spLocks/>
          </p:cNvSpPr>
          <p:nvPr/>
        </p:nvSpPr>
        <p:spPr bwMode="auto">
          <a:xfrm>
            <a:off x="3163888" y="5502275"/>
            <a:ext cx="53975" cy="395288"/>
          </a:xfrm>
          <a:custGeom>
            <a:avLst/>
            <a:gdLst>
              <a:gd name="T0" fmla="*/ 26988 w 34"/>
              <a:gd name="T1" fmla="*/ 0 h 249"/>
              <a:gd name="T2" fmla="*/ 19050 w 34"/>
              <a:gd name="T3" fmla="*/ 107950 h 249"/>
              <a:gd name="T4" fmla="*/ 0 w 34"/>
              <a:gd name="T5" fmla="*/ 161925 h 249"/>
              <a:gd name="T6" fmla="*/ 53975 w 34"/>
              <a:gd name="T7" fmla="*/ 233363 h 249"/>
              <a:gd name="T8" fmla="*/ 36512 w 34"/>
              <a:gd name="T9" fmla="*/ 395288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249"/>
              <a:gd name="T17" fmla="*/ 34 w 3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249">
                <a:moveTo>
                  <a:pt x="17" y="0"/>
                </a:moveTo>
                <a:cubicBezTo>
                  <a:pt x="15" y="23"/>
                  <a:pt x="16" y="46"/>
                  <a:pt x="12" y="68"/>
                </a:cubicBezTo>
                <a:cubicBezTo>
                  <a:pt x="10" y="80"/>
                  <a:pt x="0" y="102"/>
                  <a:pt x="0" y="102"/>
                </a:cubicBezTo>
                <a:cubicBezTo>
                  <a:pt x="33" y="134"/>
                  <a:pt x="25" y="117"/>
                  <a:pt x="34" y="147"/>
                </a:cubicBezTo>
                <a:cubicBezTo>
                  <a:pt x="31" y="180"/>
                  <a:pt x="23" y="216"/>
                  <a:pt x="23" y="24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3200400" y="5105400"/>
            <a:ext cx="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51" grpId="0" animBg="1"/>
      <p:bldP spid="26652" grpId="0"/>
      <p:bldP spid="26653" grpId="0" animBg="1"/>
      <p:bldP spid="26655" grpId="0" animBg="1"/>
      <p:bldP spid="26656" grpId="0" animBg="1"/>
      <p:bldP spid="26657" grpId="0" animBg="1"/>
      <p:bldP spid="26659" grpId="0"/>
      <p:bldP spid="26661" grpId="0" animBg="1"/>
      <p:bldP spid="26662" grpId="0" animBg="1"/>
      <p:bldP spid="26663" grpId="0"/>
      <p:bldP spid="26664" grpId="0" animBg="1"/>
      <p:bldP spid="26665" grpId="0"/>
      <p:bldP spid="26666" grpId="0" animBg="1"/>
      <p:bldP spid="266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Finding Articulation Points</a:t>
            </a:r>
            <a:endParaRPr lang="en-CA" sz="2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A DFS tree can be used to discover articulation points in </a:t>
            </a:r>
            <a:r>
              <a:rPr lang="en-US" smtClean="0">
                <a:latin typeface="Times" pitchFamily="18" charset="0"/>
                <a:sym typeface="Symbol" pitchFamily="18" charset="2"/>
              </a:rPr>
              <a:t></a:t>
            </a:r>
            <a:r>
              <a:rPr lang="en-US" sz="2800" smtClean="0"/>
              <a:t>(</a:t>
            </a:r>
            <a:r>
              <a:rPr lang="en-US" sz="2800" i="1" smtClean="0"/>
              <a:t>n + m</a:t>
            </a:r>
            <a:r>
              <a:rPr lang="en-US" sz="2800" smtClean="0"/>
              <a:t>) time.</a:t>
            </a:r>
          </a:p>
          <a:p>
            <a:pPr lvl="1" eaLnBrk="1" hangingPunct="1"/>
            <a:r>
              <a:rPr lang="en-US" sz="2400" smtClean="0"/>
              <a:t>We start with a program that computes a DFS tree labeling the vertices with their </a:t>
            </a:r>
            <a:r>
              <a:rPr lang="en-US" sz="2400" smtClean="0">
                <a:solidFill>
                  <a:schemeClr val="accent1"/>
                </a:solidFill>
              </a:rPr>
              <a:t>discovery times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z="2400" smtClean="0"/>
              <a:t>We also compute a function called </a:t>
            </a:r>
            <a:r>
              <a:rPr lang="en-US" sz="2400" smtClean="0">
                <a:solidFill>
                  <a:schemeClr val="accent1"/>
                </a:solidFill>
              </a:rPr>
              <a:t>low(</a:t>
            </a:r>
            <a:r>
              <a:rPr lang="en-US" sz="2400" i="1" smtClean="0">
                <a:solidFill>
                  <a:schemeClr val="accent1"/>
                </a:solidFill>
              </a:rPr>
              <a:t>v</a:t>
            </a:r>
            <a:r>
              <a:rPr lang="en-US" sz="2400" smtClean="0">
                <a:solidFill>
                  <a:schemeClr val="accent1"/>
                </a:solidFill>
              </a:rPr>
              <a:t>)</a:t>
            </a:r>
            <a:r>
              <a:rPr lang="en-US" sz="2400" smtClean="0"/>
              <a:t> that can be used to characterize each vertex as an articulation or non-articulation point.</a:t>
            </a:r>
          </a:p>
          <a:p>
            <a:pPr lvl="1" eaLnBrk="1" hangingPunct="1"/>
            <a:r>
              <a:rPr lang="en-US" sz="2400" smtClean="0"/>
              <a:t>The root of the DFS tree  will be treated as a special case:</a:t>
            </a:r>
          </a:p>
          <a:p>
            <a:pPr lvl="2" eaLnBrk="1" hangingPunct="1"/>
            <a:r>
              <a:rPr lang="en-US" sz="2000" smtClean="0"/>
              <a:t>The root has a </a:t>
            </a:r>
            <a:r>
              <a:rPr lang="en-US" sz="2000" i="1" smtClean="0"/>
              <a:t>d</a:t>
            </a:r>
            <a:r>
              <a:rPr lang="en-US" sz="2000" smtClean="0"/>
              <a:t>[] value of 1.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Finding Articulation Points</a:t>
            </a:r>
            <a:endParaRPr lang="en-CA" sz="2000" dirty="0" smtClean="0">
              <a:solidFill>
                <a:schemeClr val="accent2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8991600" cy="5715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The root of the DFS tree is an articulation point if and only if it has two or more children.</a:t>
            </a:r>
          </a:p>
          <a:p>
            <a:pPr lvl="1" eaLnBrk="1" hangingPunct="1"/>
            <a:r>
              <a:rPr lang="en-US" sz="2400" smtClean="0"/>
              <a:t>Suppose the root has two or more children.</a:t>
            </a:r>
          </a:p>
          <a:p>
            <a:pPr lvl="2" eaLnBrk="1" hangingPunct="1"/>
            <a:r>
              <a:rPr lang="en-US" sz="2000" smtClean="0"/>
              <a:t>Recall that back edges never link vertices between two different subtrees.</a:t>
            </a:r>
          </a:p>
          <a:p>
            <a:pPr lvl="2" eaLnBrk="1" hangingPunct="1"/>
            <a:r>
              <a:rPr lang="en-US" sz="2000" smtClean="0"/>
              <a:t>So, the subtrees are only linked through the root vertex and its removal will cause two or more connected components (i.e. the root is an articulation point).</a:t>
            </a:r>
          </a:p>
          <a:p>
            <a:pPr lvl="1" eaLnBrk="1" hangingPunct="1"/>
            <a:r>
              <a:rPr lang="en-US" sz="2400" smtClean="0"/>
              <a:t>Suppose the root is an articulation point.</a:t>
            </a:r>
          </a:p>
          <a:p>
            <a:pPr lvl="2" eaLnBrk="1" hangingPunct="1"/>
            <a:r>
              <a:rPr lang="en-US" sz="2000" smtClean="0"/>
              <a:t>This means that its removal would produce two or more connected components each previously connected to this root vertex.</a:t>
            </a:r>
          </a:p>
          <a:p>
            <a:pPr lvl="2" eaLnBrk="1" hangingPunct="1"/>
            <a:r>
              <a:rPr lang="en-US" sz="2000" smtClean="0"/>
              <a:t>So, the root has two or more children.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</a:rPr>
              <a:t>Definition of low(</a:t>
            </a:r>
            <a:r>
              <a:rPr lang="en-US" sz="4000" i="1" dirty="0" smtClean="0">
                <a:solidFill>
                  <a:schemeClr val="accent2"/>
                </a:solidFill>
              </a:rPr>
              <a:t>v</a:t>
            </a:r>
            <a:r>
              <a:rPr lang="en-US" sz="40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Definition. The value of </a:t>
            </a:r>
            <a:r>
              <a:rPr lang="en-US" sz="2400" i="1" dirty="0" smtClean="0"/>
              <a:t>low</a:t>
            </a:r>
            <a:r>
              <a:rPr lang="en-US" sz="2400" dirty="0" smtClean="0"/>
              <a:t>(</a:t>
            </a:r>
            <a:r>
              <a:rPr lang="en-US" sz="2400" i="1" dirty="0" smtClean="0"/>
              <a:t>v</a:t>
            </a:r>
            <a:r>
              <a:rPr lang="en-US" sz="2400" dirty="0" smtClean="0"/>
              <a:t>) is the discovery time of the vertex </a:t>
            </a:r>
            <a:r>
              <a:rPr lang="en-US" sz="2400" dirty="0" smtClean="0">
                <a:solidFill>
                  <a:schemeClr val="accent1"/>
                </a:solidFill>
              </a:rPr>
              <a:t>closest to the root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</a:rPr>
              <a:t>reachable from </a:t>
            </a:r>
            <a:r>
              <a:rPr lang="en-US" sz="2400" i="1" dirty="0" smtClean="0">
                <a:solidFill>
                  <a:schemeClr val="accent1"/>
                </a:solidFill>
              </a:rPr>
              <a:t>v</a:t>
            </a:r>
            <a:r>
              <a:rPr lang="en-US" sz="2400" dirty="0" smtClean="0"/>
              <a:t> by </a:t>
            </a:r>
            <a:r>
              <a:rPr lang="en-US" sz="2400" dirty="0" smtClean="0">
                <a:solidFill>
                  <a:srgbClr val="FF0000"/>
                </a:solidFill>
              </a:rPr>
              <a:t>following zero or more tree edges downward</a:t>
            </a:r>
            <a:r>
              <a:rPr lang="en-US" sz="2400" dirty="0" smtClean="0"/>
              <a:t>, and then </a:t>
            </a:r>
            <a:r>
              <a:rPr lang="en-US" sz="2400" dirty="0" smtClean="0">
                <a:solidFill>
                  <a:srgbClr val="FF0000"/>
                </a:solidFill>
              </a:rPr>
              <a:t>at most one back edge.</a:t>
            </a:r>
            <a:r>
              <a:rPr lang="en-US" sz="2400" dirty="0" smtClean="0"/>
              <a:t> </a:t>
            </a:r>
            <a:endParaRPr lang="en-US" sz="2400" i="1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We can efficiently compute Low by performing a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 traversal of the depth-first spanning tree.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2400" i="1" dirty="0" smtClean="0"/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solidFill>
                  <a:schemeClr val="hlink"/>
                </a:solidFill>
              </a:rPr>
              <a:t>low[v]</a:t>
            </a:r>
            <a:r>
              <a:rPr lang="en-US" sz="2400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solidFill>
                  <a:schemeClr val="hlink"/>
                </a:solidFill>
              </a:rPr>
              <a:t>		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i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],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solidFill>
                  <a:schemeClr val="hlink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lowest d[w]</a:t>
            </a:r>
            <a:r>
              <a:rPr lang="en-US" sz="2400" dirty="0" smtClean="0">
                <a:solidFill>
                  <a:schemeClr val="hlink"/>
                </a:solidFill>
              </a:rPr>
              <a:t> among all </a:t>
            </a:r>
            <a:r>
              <a:rPr lang="en-US" sz="2400" dirty="0" smtClean="0">
                <a:solidFill>
                  <a:schemeClr val="accent1"/>
                </a:solidFill>
              </a:rPr>
              <a:t>back edges</a:t>
            </a:r>
            <a:r>
              <a:rPr lang="en-US" sz="2400" dirty="0" smtClean="0">
                <a:solidFill>
                  <a:schemeClr val="hlink"/>
                </a:solidFill>
              </a:rPr>
              <a:t> (</a:t>
            </a:r>
            <a:r>
              <a:rPr lang="en-US" sz="2400" dirty="0" err="1" smtClean="0">
                <a:solidFill>
                  <a:schemeClr val="hlink"/>
                </a:solidFill>
              </a:rPr>
              <a:t>v,w</a:t>
            </a:r>
            <a:r>
              <a:rPr lang="en-US" sz="2400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solidFill>
                  <a:schemeClr val="hlink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lowest low[w]</a:t>
            </a:r>
            <a:r>
              <a:rPr lang="en-US" sz="2400" dirty="0" smtClean="0">
                <a:solidFill>
                  <a:schemeClr val="hlink"/>
                </a:solidFill>
              </a:rPr>
              <a:t> among all </a:t>
            </a:r>
            <a:r>
              <a:rPr lang="en-US" sz="2400" dirty="0" smtClean="0">
                <a:solidFill>
                  <a:schemeClr val="accent1"/>
                </a:solidFill>
              </a:rPr>
              <a:t>tree edges</a:t>
            </a:r>
            <a:r>
              <a:rPr lang="en-US" sz="2400" dirty="0" smtClean="0">
                <a:solidFill>
                  <a:schemeClr val="hlink"/>
                </a:solidFill>
              </a:rPr>
              <a:t> (</a:t>
            </a:r>
            <a:r>
              <a:rPr lang="en-US" sz="2400" dirty="0" err="1" smtClean="0">
                <a:solidFill>
                  <a:schemeClr val="hlink"/>
                </a:solidFill>
              </a:rPr>
              <a:t>v,w</a:t>
            </a:r>
            <a:r>
              <a:rPr lang="en-US" sz="2400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	      }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/>
              <a:t>In English: low(v) &lt; 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indicates if there is another way to reach v which is not via its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Definition of low(</a:t>
            </a:r>
            <a:r>
              <a:rPr lang="en-US" i="1" dirty="0" smtClean="0">
                <a:solidFill>
                  <a:schemeClr val="accent2"/>
                </a:solidFill>
              </a:rPr>
              <a:t>v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l-GR" altLang="el-G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l-GR" dirty="0" smtClean="0"/>
              <a:t>Once  Low[u] is computed for all vertices u, we can test whether a </a:t>
            </a:r>
            <a:r>
              <a:rPr lang="en-US" altLang="el-GR" dirty="0" err="1" smtClean="0"/>
              <a:t>nonroot</a:t>
            </a:r>
            <a:r>
              <a:rPr lang="en-US" altLang="el-GR" dirty="0" smtClean="0"/>
              <a:t> vertex u is an articulation point</a:t>
            </a:r>
          </a:p>
          <a:p>
            <a:pPr eaLnBrk="1" hangingPunct="1">
              <a:buFontTx/>
              <a:buNone/>
            </a:pPr>
            <a:endParaRPr lang="en-US" altLang="el-GR" dirty="0" smtClean="0"/>
          </a:p>
          <a:p>
            <a:pPr eaLnBrk="1" hangingPunct="1"/>
            <a:r>
              <a:rPr lang="en-US" altLang="el-GR" sz="3600" b="1" dirty="0" smtClean="0">
                <a:solidFill>
                  <a:srgbClr val="FF0000"/>
                </a:solidFill>
              </a:rPr>
              <a:t>u</a:t>
            </a:r>
            <a:r>
              <a:rPr lang="en-US" altLang="el-GR" sz="3600" b="1" dirty="0" smtClean="0"/>
              <a:t> is an articulation point </a:t>
            </a:r>
            <a:r>
              <a:rPr lang="en-US" altLang="el-GR" sz="3600" b="1" dirty="0" err="1" smtClean="0"/>
              <a:t>iff</a:t>
            </a:r>
            <a:r>
              <a:rPr lang="en-US" altLang="el-GR" sz="3600" b="1" dirty="0" smtClean="0"/>
              <a:t> it has a </a:t>
            </a:r>
            <a:r>
              <a:rPr lang="en-US" altLang="el-GR" sz="3600" b="1" dirty="0" smtClean="0">
                <a:solidFill>
                  <a:srgbClr val="0070C0"/>
                </a:solidFill>
              </a:rPr>
              <a:t>child v </a:t>
            </a:r>
            <a:r>
              <a:rPr lang="en-US" altLang="el-GR" sz="3600" b="1" dirty="0" smtClean="0"/>
              <a:t>for which  </a:t>
            </a:r>
            <a:r>
              <a:rPr lang="en-US" altLang="el-GR" sz="3600" b="1" dirty="0" smtClean="0">
                <a:solidFill>
                  <a:srgbClr val="FF0000"/>
                </a:solidFill>
              </a:rPr>
              <a:t>Lo</a:t>
            </a:r>
            <a:r>
              <a:rPr lang="en-US" altLang="el-GR" sz="3600" b="1" dirty="0" smtClean="0">
                <a:solidFill>
                  <a:srgbClr val="CC0000"/>
                </a:solidFill>
              </a:rPr>
              <a:t>w[v] &gt;= d[u]</a:t>
            </a:r>
            <a:endParaRPr lang="en-US" altLang="el-GR" b="1" dirty="0" smtClean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l-GR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228600"/>
            <a:ext cx="7424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Connectivity/Biconnectivity for Undirected Graph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1" y="1641475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/>
              <a:t>A node and </a:t>
            </a:r>
            <a:r>
              <a:rPr lang="en-US" altLang="zh-TW" dirty="0">
                <a:solidFill>
                  <a:srgbClr val="FF0000"/>
                </a:solidFill>
              </a:rPr>
              <a:t>all the nodes reachable</a:t>
            </a:r>
            <a:r>
              <a:rPr lang="en-US" altLang="zh-TW" dirty="0"/>
              <a:t> from it compose a </a:t>
            </a:r>
            <a:r>
              <a:rPr lang="en-US" altLang="zh-TW" b="1" dirty="0"/>
              <a:t>connected component</a:t>
            </a:r>
            <a:r>
              <a:rPr lang="en-US" altLang="zh-TW" dirty="0"/>
              <a:t>. A graph is called </a:t>
            </a:r>
            <a:r>
              <a:rPr lang="en-US" altLang="zh-TW" b="1" dirty="0"/>
              <a:t>connected</a:t>
            </a:r>
            <a:r>
              <a:rPr lang="en-US" altLang="zh-TW" dirty="0"/>
              <a:t> if it has only one connected component. 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Since the function </a:t>
            </a:r>
            <a:r>
              <a:rPr lang="en-US" altLang="zh-TW" b="1" dirty="0"/>
              <a:t>visit</a:t>
            </a:r>
            <a:r>
              <a:rPr lang="en-US" altLang="zh-TW" dirty="0"/>
              <a:t>() of DFS visits every node that is reachable and has not already been visited, the 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 can easily be modified</a:t>
            </a:r>
            <a:r>
              <a:rPr lang="en-US" altLang="zh-TW" dirty="0"/>
              <a:t> to print out the connected components of a graph.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143000" y="4495800"/>
          <a:ext cx="3581400" cy="1935163"/>
        </p:xfrm>
        <a:graphic>
          <a:graphicData uri="http://schemas.openxmlformats.org/presentationml/2006/ole">
            <p:oleObj spid="_x0000_s1026" name="Photo Editor Photo" r:id="rId3" imgW="13057143" imgH="7059010" progId="">
              <p:embed/>
            </p:oleObj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800600" y="50292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Two connected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858000" y="914400"/>
            <a:ext cx="198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the discovering time of each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59" grpId="0" animBg="1"/>
      <p:bldP spid="18460" grpId="0" animBg="1"/>
      <p:bldP spid="18461" grpId="0" animBg="1"/>
      <p:bldP spid="18462" grpId="0" animBg="1"/>
      <p:bldP spid="18463" grpId="0" animBg="1"/>
      <p:bldP spid="18464" grpId="0" animBg="1"/>
      <p:bldP spid="18465" grpId="0" animBg="1"/>
      <p:bldP spid="18466" grpId="0" animBg="1"/>
      <p:bldP spid="18467" grpId="0" animBg="1"/>
      <p:bldP spid="18468" grpId="0" animBg="1"/>
      <p:bldP spid="18469" grpId="0" animBg="1"/>
      <p:bldP spid="18470" grpId="0" animBg="1"/>
      <p:bldP spid="18471" grpId="0" animBg="1"/>
      <p:bldP spid="18472" grpId="0" animBg="1"/>
      <p:bldP spid="18473" grpId="0" animBg="1"/>
      <p:bldP spid="18474" grpId="0" animBg="1"/>
      <p:bldP spid="18475" grpId="0" animBg="1"/>
      <p:bldP spid="18476" grpId="0" animBg="1"/>
      <p:bldP spid="18477" grpId="0" animBg="1"/>
      <p:bldP spid="18478" grpId="0" animBg="1"/>
      <p:bldP spid="18489" grpId="0"/>
      <p:bldP spid="18490" grpId="0"/>
      <p:bldP spid="18491" grpId="0"/>
      <p:bldP spid="18492" grpId="0"/>
      <p:bldP spid="18493" grpId="0"/>
      <p:bldP spid="18494" grpId="0"/>
      <p:bldP spid="18495" grpId="0"/>
      <p:bldP spid="18496" grpId="0"/>
      <p:bldP spid="18497" grpId="0"/>
      <p:bldP spid="18498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858000" y="914400"/>
            <a:ext cx="198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Initialize Low of each node</a:t>
            </a:r>
          </a:p>
          <a:p>
            <a:pPr marL="0" lvl="1"/>
            <a:r>
              <a:rPr lang="en-US" altLang="el-GR" dirty="0" smtClean="0">
                <a:solidFill>
                  <a:srgbClr val="CC0000"/>
                </a:solidFill>
              </a:rPr>
              <a:t>Low[u] = d[u]</a:t>
            </a:r>
          </a:p>
          <a:p>
            <a:endParaRPr lang="en-US" dirty="0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</a:t>
            </a:r>
            <a:r>
              <a:rPr lang="en-US" altLang="el-GR" dirty="0" smtClean="0">
                <a:solidFill>
                  <a:srgbClr val="CC0000"/>
                </a:solidFill>
              </a:rPr>
              <a:t>, </a:t>
            </a:r>
            <a:r>
              <a:rPr lang="en-US" altLang="el-GR" dirty="0" smtClean="0">
                <a:solidFill>
                  <a:srgbClr val="CC0000"/>
                </a:solidFill>
              </a:rPr>
              <a:t>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So, Node Low[g]</a:t>
            </a:r>
          </a:p>
          <a:p>
            <a:r>
              <a:rPr lang="en-US" sz="2000" dirty="0" smtClean="0"/>
              <a:t>=min{ d[g],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6, 3, NA}</a:t>
            </a:r>
          </a:p>
          <a:p>
            <a:r>
              <a:rPr lang="en-US" sz="2000" dirty="0" smtClean="0"/>
              <a:t>= 3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51816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714874" y="5133975"/>
            <a:ext cx="390525" cy="276225"/>
            <a:chOff x="4800600" y="5181600"/>
            <a:chExt cx="152400" cy="152400"/>
          </a:xfrm>
        </p:grpSpPr>
        <p:cxnSp>
          <p:nvCxnSpPr>
            <p:cNvPr id="80" name="Straight Connector 79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Low[h]</a:t>
            </a:r>
          </a:p>
          <a:p>
            <a:r>
              <a:rPr lang="en-US" sz="2000" dirty="0" smtClean="0"/>
              <a:t>=min{ d[h],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5, 3, 3}</a:t>
            </a:r>
          </a:p>
          <a:p>
            <a:r>
              <a:rPr lang="en-US" sz="2000" dirty="0" smtClean="0"/>
              <a:t>= 3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5267326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800600" y="4371975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Low[d]</a:t>
            </a:r>
          </a:p>
          <a:p>
            <a:r>
              <a:rPr lang="en-US" sz="2000" dirty="0" smtClean="0"/>
              <a:t>=min{ d[d],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4, 3, 3}</a:t>
            </a:r>
          </a:p>
          <a:p>
            <a:r>
              <a:rPr lang="en-US" sz="2000" dirty="0" smtClean="0"/>
              <a:t>= 3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4781550" y="375285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791074" y="3609975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Low[f]</a:t>
            </a:r>
          </a:p>
          <a:p>
            <a:r>
              <a:rPr lang="en-US" sz="2000" dirty="0" smtClean="0"/>
              <a:t>=min{ d[f],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7, NA, 1}</a:t>
            </a:r>
          </a:p>
          <a:p>
            <a:r>
              <a:rPr lang="en-US" sz="2000" dirty="0" smtClean="0"/>
              <a:t>= 1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5791200" y="3810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81674" y="3605510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Low[c]</a:t>
            </a:r>
          </a:p>
          <a:p>
            <a:r>
              <a:rPr lang="en-US" sz="2000" dirty="0" smtClean="0"/>
              <a:t>=min{ d[c],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3, 1, 1}</a:t>
            </a:r>
          </a:p>
          <a:p>
            <a:r>
              <a:rPr lang="en-US" sz="2000" dirty="0" smtClean="0"/>
              <a:t>= 1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5334000" y="2433935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24474" y="2771775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Low[b]</a:t>
            </a:r>
          </a:p>
          <a:p>
            <a:r>
              <a:rPr lang="en-US" sz="2000" dirty="0" smtClean="0"/>
              <a:t>=min{ d[b],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2, 1, 1}</a:t>
            </a:r>
          </a:p>
          <a:p>
            <a:r>
              <a:rPr lang="en-US" sz="2000" dirty="0" smtClean="0"/>
              <a:t>= 1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5257800" y="2205335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248275" y="2028825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Low[j]</a:t>
            </a:r>
          </a:p>
          <a:p>
            <a:r>
              <a:rPr lang="en-US" sz="2000" dirty="0" smtClean="0"/>
              <a:t>=min{ d[j],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10, 8, NA}</a:t>
            </a:r>
          </a:p>
          <a:p>
            <a:r>
              <a:rPr lang="en-US" sz="2000" dirty="0" smtClean="0"/>
              <a:t>= 8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210426" y="31623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743700" y="3267075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sz="2000" dirty="0" smtClean="0"/>
              <a:t>=min{ d[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9, 8, 8}</a:t>
            </a:r>
          </a:p>
          <a:p>
            <a:r>
              <a:rPr lang="en-US" sz="2000" dirty="0" smtClean="0"/>
              <a:t>= 8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077075" y="2667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610349" y="2771775"/>
            <a:ext cx="390525" cy="276225"/>
            <a:chOff x="4800600" y="51816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800600" y="5181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962400" y="1219200"/>
            <a:ext cx="3733800" cy="3276600"/>
            <a:chOff x="1152" y="1872"/>
            <a:chExt cx="2448" cy="1920"/>
          </a:xfrm>
        </p:grpSpPr>
        <p:sp>
          <p:nvSpPr>
            <p:cNvPr id="3" name="Line 2"/>
            <p:cNvSpPr>
              <a:spLocks noChangeShapeType="1"/>
            </p:cNvSpPr>
            <p:nvPr/>
          </p:nvSpPr>
          <p:spPr bwMode="auto">
            <a:xfrm flipV="1">
              <a:off x="1344" y="2640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1344" y="2160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248" y="220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024" y="206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52" y="1968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360" y="23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36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832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920" y="30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152" y="2448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400" y="30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920" y="35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400" y="35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632" y="2448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456" y="21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160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392" y="259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160" y="321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496" y="33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92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4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1152" y="2928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2064" y="33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Line 39"/>
          <p:cNvSpPr>
            <a:spLocks noChangeShapeType="1"/>
          </p:cNvSpPr>
          <p:nvPr/>
        </p:nvSpPr>
        <p:spPr bwMode="auto">
          <a:xfrm flipV="1">
            <a:off x="1448165" y="2629814"/>
            <a:ext cx="534041" cy="6291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1448165" y="1731090"/>
            <a:ext cx="534041" cy="6291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1295582" y="1820962"/>
            <a:ext cx="0" cy="22468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2211081" y="1731090"/>
            <a:ext cx="610333" cy="6291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44"/>
          <p:cNvSpPr>
            <a:spLocks noChangeArrowheads="1"/>
          </p:cNvSpPr>
          <p:nvPr/>
        </p:nvSpPr>
        <p:spPr bwMode="auto">
          <a:xfrm>
            <a:off x="2745122" y="2270325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45"/>
          <p:cNvSpPr>
            <a:spLocks noChangeArrowheads="1"/>
          </p:cNvSpPr>
          <p:nvPr/>
        </p:nvSpPr>
        <p:spPr bwMode="auto">
          <a:xfrm>
            <a:off x="2745122" y="1371600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142999" y="2270325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49"/>
          <p:cNvSpPr>
            <a:spLocks noChangeArrowheads="1"/>
          </p:cNvSpPr>
          <p:nvPr/>
        </p:nvSpPr>
        <p:spPr bwMode="auto">
          <a:xfrm>
            <a:off x="1905915" y="3169049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50"/>
          <p:cNvSpPr>
            <a:spLocks noChangeArrowheads="1"/>
          </p:cNvSpPr>
          <p:nvPr/>
        </p:nvSpPr>
        <p:spPr bwMode="auto">
          <a:xfrm>
            <a:off x="1142999" y="4067774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51"/>
          <p:cNvSpPr>
            <a:spLocks noChangeArrowheads="1"/>
          </p:cNvSpPr>
          <p:nvPr/>
        </p:nvSpPr>
        <p:spPr bwMode="auto">
          <a:xfrm>
            <a:off x="1905915" y="4067774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52"/>
          <p:cNvSpPr>
            <a:spLocks noChangeArrowheads="1"/>
          </p:cNvSpPr>
          <p:nvPr/>
        </p:nvSpPr>
        <p:spPr bwMode="auto">
          <a:xfrm>
            <a:off x="1905915" y="2270325"/>
            <a:ext cx="381458" cy="449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53"/>
          <p:cNvSpPr>
            <a:spLocks noChangeShapeType="1"/>
          </p:cNvSpPr>
          <p:nvPr/>
        </p:nvSpPr>
        <p:spPr bwMode="auto">
          <a:xfrm>
            <a:off x="1524457" y="1641217"/>
            <a:ext cx="3814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54"/>
          <p:cNvSpPr>
            <a:spLocks noChangeShapeType="1"/>
          </p:cNvSpPr>
          <p:nvPr/>
        </p:nvSpPr>
        <p:spPr bwMode="auto">
          <a:xfrm>
            <a:off x="2287373" y="1641217"/>
            <a:ext cx="45774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55"/>
          <p:cNvSpPr>
            <a:spLocks noChangeShapeType="1"/>
          </p:cNvSpPr>
          <p:nvPr/>
        </p:nvSpPr>
        <p:spPr bwMode="auto">
          <a:xfrm>
            <a:off x="2897705" y="1820962"/>
            <a:ext cx="0" cy="44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>
            <a:off x="1524457" y="4337391"/>
            <a:ext cx="3814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57"/>
          <p:cNvSpPr>
            <a:spLocks noChangeShapeType="1"/>
          </p:cNvSpPr>
          <p:nvPr/>
        </p:nvSpPr>
        <p:spPr bwMode="auto">
          <a:xfrm>
            <a:off x="1524457" y="2539942"/>
            <a:ext cx="3814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58"/>
          <p:cNvSpPr>
            <a:spLocks noChangeShapeType="1"/>
          </p:cNvSpPr>
          <p:nvPr/>
        </p:nvSpPr>
        <p:spPr bwMode="auto">
          <a:xfrm>
            <a:off x="1524457" y="3438667"/>
            <a:ext cx="3814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59"/>
          <p:cNvSpPr>
            <a:spLocks noChangeShapeType="1"/>
          </p:cNvSpPr>
          <p:nvPr/>
        </p:nvSpPr>
        <p:spPr bwMode="auto">
          <a:xfrm>
            <a:off x="2058498" y="3618411"/>
            <a:ext cx="0" cy="44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43"/>
          <p:cNvSpPr>
            <a:spLocks noChangeArrowheads="1"/>
          </p:cNvSpPr>
          <p:nvPr/>
        </p:nvSpPr>
        <p:spPr bwMode="auto">
          <a:xfrm>
            <a:off x="1143000" y="1410789"/>
            <a:ext cx="381458" cy="449362"/>
          </a:xfrm>
          <a:prstGeom prst="ellipse">
            <a:avLst/>
          </a:prstGeom>
          <a:solidFill>
            <a:schemeClr val="bg1">
              <a:lumMod val="25000"/>
            </a:schemeClr>
          </a:solidFill>
          <a:ln w="9525">
            <a:solidFill>
              <a:schemeClr val="bg1">
                <a:lumMod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Oval 46"/>
          <p:cNvSpPr>
            <a:spLocks noChangeArrowheads="1"/>
          </p:cNvSpPr>
          <p:nvPr/>
        </p:nvSpPr>
        <p:spPr bwMode="auto">
          <a:xfrm>
            <a:off x="1905916" y="1410789"/>
            <a:ext cx="381458" cy="449362"/>
          </a:xfrm>
          <a:prstGeom prst="ellipse">
            <a:avLst/>
          </a:prstGeom>
          <a:solidFill>
            <a:schemeClr val="bg1">
              <a:lumMod val="25000"/>
            </a:schemeClr>
          </a:solidFill>
          <a:ln w="9525">
            <a:solidFill>
              <a:schemeClr val="bg1">
                <a:lumMod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9" name="Oval 47"/>
          <p:cNvSpPr>
            <a:spLocks noChangeArrowheads="1"/>
          </p:cNvSpPr>
          <p:nvPr/>
        </p:nvSpPr>
        <p:spPr bwMode="auto">
          <a:xfrm>
            <a:off x="1143000" y="3208238"/>
            <a:ext cx="381458" cy="449362"/>
          </a:xfrm>
          <a:prstGeom prst="ellipse">
            <a:avLst/>
          </a:prstGeom>
          <a:solidFill>
            <a:schemeClr val="bg1">
              <a:lumMod val="25000"/>
            </a:schemeClr>
          </a:solidFill>
          <a:ln w="9525">
            <a:solidFill>
              <a:schemeClr val="bg1">
                <a:lumMod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Oval 43"/>
          <p:cNvSpPr>
            <a:spLocks noChangeArrowheads="1"/>
          </p:cNvSpPr>
          <p:nvPr/>
        </p:nvSpPr>
        <p:spPr bwMode="auto">
          <a:xfrm>
            <a:off x="1143000" y="1419225"/>
            <a:ext cx="381458" cy="449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Oval 46"/>
          <p:cNvSpPr>
            <a:spLocks noChangeArrowheads="1"/>
          </p:cNvSpPr>
          <p:nvPr/>
        </p:nvSpPr>
        <p:spPr bwMode="auto">
          <a:xfrm>
            <a:off x="1905916" y="1419225"/>
            <a:ext cx="381458" cy="449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Oval 47"/>
          <p:cNvSpPr>
            <a:spLocks noChangeArrowheads="1"/>
          </p:cNvSpPr>
          <p:nvPr/>
        </p:nvSpPr>
        <p:spPr bwMode="auto">
          <a:xfrm>
            <a:off x="1143000" y="3216674"/>
            <a:ext cx="381458" cy="449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0" y="914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 the tree in post-order</a:t>
            </a:r>
          </a:p>
          <a:p>
            <a:r>
              <a:rPr lang="en-US" altLang="el-GR" dirty="0" smtClean="0">
                <a:solidFill>
                  <a:srgbClr val="CC0000"/>
                </a:solidFill>
              </a:rPr>
              <a:t>Left, Right, Root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Low[e]</a:t>
            </a:r>
          </a:p>
          <a:p>
            <a:r>
              <a:rPr lang="en-US" sz="2000" dirty="0" smtClean="0"/>
              <a:t>=min{ d[e],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8, 8, 8}</a:t>
            </a:r>
          </a:p>
          <a:p>
            <a:r>
              <a:rPr lang="en-US" sz="2000" dirty="0" smtClean="0"/>
              <a:t>= 8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010400" y="2129135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No Change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rot="16200000" flipH="1">
            <a:off x="6553200" y="2286000"/>
            <a:ext cx="76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>
            <a:off x="6677024" y="2024360"/>
            <a:ext cx="276225" cy="3905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5181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low[v]</a:t>
            </a:r>
            <a:r>
              <a:rPr lang="en-US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],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d[w]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back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chemeClr val="hlink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lowest low[w]</a:t>
            </a:r>
            <a:r>
              <a:rPr lang="en-US" dirty="0" smtClean="0">
                <a:solidFill>
                  <a:schemeClr val="hlink"/>
                </a:solidFill>
              </a:rPr>
              <a:t> among all </a:t>
            </a:r>
            <a:r>
              <a:rPr lang="en-US" dirty="0" smtClean="0">
                <a:solidFill>
                  <a:schemeClr val="accent1"/>
                </a:solidFill>
              </a:rPr>
              <a:t>tree edges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v,w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	      }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00800" y="3886201"/>
            <a:ext cx="274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Node Low[a]</a:t>
            </a:r>
          </a:p>
          <a:p>
            <a:r>
              <a:rPr lang="en-US" sz="2000" dirty="0" smtClean="0"/>
              <a:t>=min{ d[e], </a:t>
            </a:r>
          </a:p>
          <a:p>
            <a:r>
              <a:rPr lang="en-US" sz="2000" dirty="0" smtClean="0"/>
              <a:t>            min all  d[w]</a:t>
            </a:r>
          </a:p>
          <a:p>
            <a:r>
              <a:rPr lang="en-US" sz="2000" dirty="0" smtClean="0"/>
              <a:t>            min all low [w]}</a:t>
            </a:r>
          </a:p>
          <a:p>
            <a:r>
              <a:rPr lang="en-US" sz="2000" dirty="0" smtClean="0"/>
              <a:t>=min { 1, 1, NA}</a:t>
            </a:r>
          </a:p>
          <a:p>
            <a:r>
              <a:rPr lang="en-US" sz="2000" dirty="0" smtClean="0"/>
              <a:t>= 1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6477000" y="1443335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No Change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rot="16200000" flipH="1">
            <a:off x="6010275" y="1590675"/>
            <a:ext cx="76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>
            <a:off x="6143624" y="1338560"/>
            <a:ext cx="276225" cy="3905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9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a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It is Root </a:t>
            </a:r>
            <a:r>
              <a:rPr lang="en-US" sz="1800" dirty="0" smtClean="0"/>
              <a:t>&amp; it has more than one child so it is an articulation point</a:t>
            </a:r>
            <a:endParaRPr lang="en-US" sz="1800" dirty="0"/>
          </a:p>
        </p:txBody>
      </p:sp>
      <p:sp>
        <p:nvSpPr>
          <p:cNvPr id="77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b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Has only one child c &amp; </a:t>
            </a:r>
          </a:p>
          <a:p>
            <a:r>
              <a:rPr lang="en-US" sz="1800" dirty="0" smtClean="0"/>
              <a:t>Low[c] &lt; d[b], so it is not an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c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Has Two child d &amp; f, also Low[d] &gt;= d[c], so it is an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d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Has Only one child h &amp; </a:t>
            </a:r>
          </a:p>
          <a:p>
            <a:r>
              <a:rPr lang="en-US" sz="1800" dirty="0" smtClean="0"/>
              <a:t>Low[h] &lt; d[d], so it is not an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h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Has Only one child g &amp; </a:t>
            </a:r>
          </a:p>
          <a:p>
            <a:r>
              <a:rPr lang="en-US" sz="1800" dirty="0" smtClean="0"/>
              <a:t>Low[g] &lt; d[h], so it is not an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g, f &amp; j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Is the leaf  node so these node  aren’t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smtClean="0">
                <a:solidFill>
                  <a:srgbClr val="FF0000"/>
                </a:solidFill>
              </a:rPr>
              <a:t>e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Has Only one child </a:t>
            </a:r>
            <a:r>
              <a:rPr lang="en-US" sz="1800" dirty="0" err="1" smtClean="0"/>
              <a:t>i</a:t>
            </a:r>
            <a:r>
              <a:rPr lang="en-US" sz="1800" dirty="0" smtClean="0"/>
              <a:t>, </a:t>
            </a:r>
          </a:p>
          <a:p>
            <a:r>
              <a:rPr lang="en-US" sz="1800" dirty="0" smtClean="0"/>
              <a:t>Low[</a:t>
            </a:r>
            <a:r>
              <a:rPr lang="en-US" sz="1800" dirty="0" err="1" smtClean="0"/>
              <a:t>i</a:t>
            </a:r>
            <a:r>
              <a:rPr lang="en-US" sz="1800" dirty="0" smtClean="0"/>
              <a:t>] &gt;= d[e], so it is an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3200" dirty="0" smtClean="0">
                <a:solidFill>
                  <a:srgbClr val="FF0000"/>
                </a:solidFill>
              </a:rPr>
              <a:t>u</a:t>
            </a:r>
            <a:r>
              <a:rPr lang="en-US" altLang="el-GR" sz="3200" dirty="0" smtClean="0"/>
              <a:t> is an articulation point </a:t>
            </a:r>
            <a:r>
              <a:rPr lang="en-US" altLang="el-GR" sz="3200" dirty="0" err="1" smtClean="0"/>
              <a:t>iff</a:t>
            </a:r>
            <a:r>
              <a:rPr lang="en-US" altLang="el-GR" sz="3200" dirty="0" smtClean="0"/>
              <a:t> it has a </a:t>
            </a:r>
            <a:r>
              <a:rPr lang="en-US" altLang="el-GR" sz="3200" dirty="0" smtClean="0">
                <a:solidFill>
                  <a:srgbClr val="FF0000"/>
                </a:solidFill>
              </a:rPr>
              <a:t>child v</a:t>
            </a:r>
            <a:r>
              <a:rPr lang="en-US" altLang="el-GR" sz="3200" dirty="0" smtClean="0">
                <a:solidFill>
                  <a:srgbClr val="0070C0"/>
                </a:solidFill>
              </a:rPr>
              <a:t> </a:t>
            </a:r>
            <a:r>
              <a:rPr lang="en-US" altLang="el-GR" sz="3200" dirty="0" smtClean="0"/>
              <a:t>for which  </a:t>
            </a:r>
            <a:r>
              <a:rPr lang="en-US" altLang="el-GR" sz="3200" dirty="0" smtClean="0">
                <a:solidFill>
                  <a:srgbClr val="FF0000"/>
                </a:solidFill>
              </a:rPr>
              <a:t>Lo</a:t>
            </a:r>
            <a:r>
              <a:rPr lang="en-US" altLang="el-GR" sz="3200" dirty="0" smtClean="0">
                <a:solidFill>
                  <a:srgbClr val="CC0000"/>
                </a:solidFill>
              </a:rPr>
              <a:t>w[v] &gt;= d[u]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40386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Node </a:t>
            </a:r>
            <a:r>
              <a:rPr lang="en-US" altLang="el-GR" sz="1800" dirty="0" err="1" smtClean="0">
                <a:solidFill>
                  <a:srgbClr val="FF0000"/>
                </a:solidFill>
              </a:rPr>
              <a:t>i</a:t>
            </a:r>
            <a:r>
              <a:rPr lang="en-US" altLang="el-GR" sz="1800" dirty="0" smtClean="0"/>
              <a:t>,  </a:t>
            </a:r>
          </a:p>
          <a:p>
            <a:r>
              <a:rPr lang="en-US" sz="1800" dirty="0" smtClean="0"/>
              <a:t>Has Only one child j, </a:t>
            </a:r>
          </a:p>
          <a:p>
            <a:r>
              <a:rPr lang="en-US" sz="1800" dirty="0" smtClean="0"/>
              <a:t>Low[j] &lt; d[</a:t>
            </a:r>
            <a:r>
              <a:rPr lang="en-US" sz="1800" dirty="0" err="1" smtClean="0"/>
              <a:t>i</a:t>
            </a:r>
            <a:r>
              <a:rPr lang="en-US" sz="1800" dirty="0" smtClean="0"/>
              <a:t>], so it is not an articulation point</a:t>
            </a:r>
            <a:endParaRPr lang="en-US" sz="1800" dirty="0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98525" y="1524000"/>
            <a:ext cx="77882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/>
              <a:t>In actual uses of graphs, such as networks, we need to establish not only that every node is connected to every other node, but also there are </a:t>
            </a:r>
            <a:r>
              <a:rPr lang="en-US" altLang="zh-TW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least two independent paths between any two nodes</a:t>
            </a:r>
            <a:r>
              <a:rPr lang="en-US" altLang="zh-TW" sz="2800" dirty="0"/>
              <a:t>. A maximum set of nodes for which there are two different paths is called </a:t>
            </a:r>
            <a:r>
              <a:rPr lang="en-US" altLang="zh-TW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biconnected</a:t>
            </a:r>
            <a:r>
              <a:rPr lang="en-US" altLang="zh-TW" sz="2800" dirty="0"/>
              <a:t>.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876800" y="4953000"/>
            <a:ext cx="397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{H,I,J} and {A,B,C,E,F} are </a:t>
            </a:r>
            <a:r>
              <a:rPr lang="en-US" altLang="zh-TW" dirty="0" err="1"/>
              <a:t>biconnected</a:t>
            </a:r>
            <a:r>
              <a:rPr lang="en-US" altLang="zh-TW" dirty="0"/>
              <a:t>.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447800" y="47625"/>
            <a:ext cx="594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/>
              <a:t>Connectivity/Biconnectivity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43000" y="4495800"/>
          <a:ext cx="3581400" cy="1935163"/>
        </p:xfrm>
        <a:graphic>
          <a:graphicData uri="http://schemas.openxmlformats.org/presentationml/2006/ole">
            <p:oleObj spid="_x0000_s2054" name="Photo Editor Photo" r:id="rId3" imgW="13057143" imgH="70590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19800" y="4038600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>
                <a:solidFill>
                  <a:srgbClr val="FF0000"/>
                </a:solidFill>
              </a:rPr>
              <a:t>Prove that only tree edge can be a bridge.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a </a:t>
            </a:r>
            <a:r>
              <a:rPr lang="en-US" altLang="el-GR" sz="1800" dirty="0" smtClean="0">
                <a:sym typeface="Wingdings" pitchFamily="2" charset="2"/>
              </a:rPr>
              <a:t> b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Low[b] &lt;= d[a]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b </a:t>
            </a:r>
            <a:r>
              <a:rPr lang="en-US" altLang="el-GR" sz="1800" dirty="0" smtClean="0">
                <a:sym typeface="Wingdings" pitchFamily="2" charset="2"/>
              </a:rPr>
              <a:t> c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Low[c] &lt;= d[b]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c </a:t>
            </a:r>
            <a:r>
              <a:rPr lang="en-US" altLang="el-GR" sz="1800" dirty="0" smtClean="0">
                <a:sym typeface="Wingdings" pitchFamily="2" charset="2"/>
              </a:rPr>
              <a:t> f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Low[f] &lt;= d[c]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c </a:t>
            </a:r>
            <a:r>
              <a:rPr lang="en-US" altLang="el-GR" sz="1800" dirty="0" smtClean="0">
                <a:sym typeface="Wingdings" pitchFamily="2" charset="2"/>
              </a:rPr>
              <a:t> d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Low[d] &lt;= d[c]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d </a:t>
            </a:r>
            <a:r>
              <a:rPr lang="en-US" altLang="el-GR" sz="1800" dirty="0" smtClean="0">
                <a:sym typeface="Wingdings" pitchFamily="2" charset="2"/>
              </a:rPr>
              <a:t> h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Low[h] &lt;= d[d]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h </a:t>
            </a:r>
            <a:r>
              <a:rPr lang="en-US" altLang="el-GR" sz="1800" dirty="0" smtClean="0">
                <a:sym typeface="Wingdings" pitchFamily="2" charset="2"/>
              </a:rPr>
              <a:t> g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Low[g] &lt;= d[h]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a </a:t>
            </a:r>
            <a:r>
              <a:rPr lang="en-US" altLang="el-GR" sz="1800" dirty="0" smtClean="0">
                <a:sym typeface="Wingdings" pitchFamily="2" charset="2"/>
              </a:rPr>
              <a:t> e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Low[e] &gt; d[a]</a:t>
            </a:r>
          </a:p>
          <a:p>
            <a:r>
              <a:rPr lang="en-US" altLang="el-GR" sz="1800" dirty="0" smtClean="0"/>
              <a:t>So, Is a Bridge </a:t>
            </a:r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e </a:t>
            </a:r>
            <a:r>
              <a:rPr lang="en-US" altLang="el-GR" sz="1800" dirty="0" smtClean="0">
                <a:sym typeface="Wingdings" pitchFamily="2" charset="2"/>
              </a:rPr>
              <a:t> </a:t>
            </a:r>
            <a:r>
              <a:rPr lang="en-US" altLang="el-GR" sz="1800" dirty="0" err="1" smtClean="0">
                <a:sym typeface="Wingdings" pitchFamily="2" charset="2"/>
              </a:rPr>
              <a:t>i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</a:t>
            </a:r>
            <a:r>
              <a:rPr lang="en-US" altLang="el-GR" sz="1800" dirty="0" err="1" smtClean="0"/>
              <a:t>i</a:t>
            </a:r>
            <a:r>
              <a:rPr lang="en-US" altLang="el-GR" sz="1800" dirty="0" smtClean="0"/>
              <a:t>] &lt;= d[e]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9"/>
          <p:cNvSpPr>
            <a:spLocks noChangeShapeType="1"/>
          </p:cNvSpPr>
          <p:nvPr/>
        </p:nvSpPr>
        <p:spPr bwMode="auto">
          <a:xfrm flipV="1">
            <a:off x="44958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Line 50"/>
          <p:cNvSpPr>
            <a:spLocks noChangeShapeType="1"/>
          </p:cNvSpPr>
          <p:nvPr/>
        </p:nvSpPr>
        <p:spPr bwMode="auto">
          <a:xfrm flipV="1">
            <a:off x="5029200" y="1524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8"/>
          <p:cNvSpPr>
            <a:spLocks noChangeShapeType="1"/>
          </p:cNvSpPr>
          <p:nvPr/>
        </p:nvSpPr>
        <p:spPr bwMode="auto">
          <a:xfrm>
            <a:off x="5105400" y="2971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066800" y="2514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914400" y="18288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8288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62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24000" y="1447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762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762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524000" y="2971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762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733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524000" y="2209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1430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19050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1143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11430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11430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1676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60" name="Oval 32"/>
          <p:cNvSpPr>
            <a:spLocks noChangeArrowheads="1"/>
          </p:cNvSpPr>
          <p:nvPr/>
        </p:nvSpPr>
        <p:spPr bwMode="auto">
          <a:xfrm>
            <a:off x="48006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461" name="Oval 33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48768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463" name="Oval 35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64" name="Oval 3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65" name="Oval 38"/>
          <p:cNvSpPr>
            <a:spLocks noChangeArrowheads="1"/>
          </p:cNvSpPr>
          <p:nvPr/>
        </p:nvSpPr>
        <p:spPr bwMode="auto">
          <a:xfrm>
            <a:off x="5410200" y="3505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466" name="Oval 39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68" name="Oval 41"/>
          <p:cNvSpPr>
            <a:spLocks noChangeArrowheads="1"/>
          </p:cNvSpPr>
          <p:nvPr/>
        </p:nvSpPr>
        <p:spPr bwMode="auto">
          <a:xfrm>
            <a:off x="6172200" y="3429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6324600" y="3048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5029200" y="2286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495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4958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51"/>
          <p:cNvSpPr>
            <a:spLocks/>
          </p:cNvSpPr>
          <p:nvPr/>
        </p:nvSpPr>
        <p:spPr bwMode="auto">
          <a:xfrm>
            <a:off x="4724400" y="3048000"/>
            <a:ext cx="355600" cy="2133600"/>
          </a:xfrm>
          <a:custGeom>
            <a:avLst/>
            <a:gdLst>
              <a:gd name="T0" fmla="*/ 0 w 224"/>
              <a:gd name="T1" fmla="*/ 1344 h 1344"/>
              <a:gd name="T2" fmla="*/ 192 w 224"/>
              <a:gd name="T3" fmla="*/ 864 h 1344"/>
              <a:gd name="T4" fmla="*/ 192 w 224"/>
              <a:gd name="T5" fmla="*/ 0 h 1344"/>
              <a:gd name="T6" fmla="*/ 0 60000 65536"/>
              <a:gd name="T7" fmla="*/ 0 60000 65536"/>
              <a:gd name="T8" fmla="*/ 0 60000 65536"/>
              <a:gd name="T9" fmla="*/ 0 w 224"/>
              <a:gd name="T10" fmla="*/ 0 h 1344"/>
              <a:gd name="T11" fmla="*/ 224 w 2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1344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52"/>
          <p:cNvSpPr>
            <a:spLocks/>
          </p:cNvSpPr>
          <p:nvPr/>
        </p:nvSpPr>
        <p:spPr bwMode="auto">
          <a:xfrm>
            <a:off x="5105400" y="2133600"/>
            <a:ext cx="457200" cy="1371600"/>
          </a:xfrm>
          <a:custGeom>
            <a:avLst/>
            <a:gdLst>
              <a:gd name="T0" fmla="*/ 288 w 288"/>
              <a:gd name="T1" fmla="*/ 816 h 816"/>
              <a:gd name="T2" fmla="*/ 0 w 288"/>
              <a:gd name="T3" fmla="*/ 0 h 816"/>
              <a:gd name="T4" fmla="*/ 0 60000 65536"/>
              <a:gd name="T5" fmla="*/ 0 60000 65536"/>
              <a:gd name="T6" fmla="*/ 0 w 288"/>
              <a:gd name="T7" fmla="*/ 0 h 816"/>
              <a:gd name="T8" fmla="*/ 288 w 288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816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53"/>
          <p:cNvSpPr>
            <a:spLocks/>
          </p:cNvSpPr>
          <p:nvPr/>
        </p:nvSpPr>
        <p:spPr bwMode="auto">
          <a:xfrm>
            <a:off x="5638800" y="1676400"/>
            <a:ext cx="1588" cy="1828800"/>
          </a:xfrm>
          <a:custGeom>
            <a:avLst/>
            <a:gdLst>
              <a:gd name="T0" fmla="*/ 0 w 1"/>
              <a:gd name="T1" fmla="*/ 1152 h 1152"/>
              <a:gd name="T2" fmla="*/ 0 w 1"/>
              <a:gd name="T3" fmla="*/ 0 h 1152"/>
              <a:gd name="T4" fmla="*/ 0 60000 65536"/>
              <a:gd name="T5" fmla="*/ 0 60000 65536"/>
              <a:gd name="T6" fmla="*/ 0 w 1"/>
              <a:gd name="T7" fmla="*/ 0 h 1152"/>
              <a:gd name="T8" fmla="*/ 1 w 1"/>
              <a:gd name="T9" fmla="*/ 1152 h 1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52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54"/>
          <p:cNvSpPr>
            <a:spLocks/>
          </p:cNvSpPr>
          <p:nvPr/>
        </p:nvSpPr>
        <p:spPr bwMode="auto">
          <a:xfrm>
            <a:off x="6553200" y="2133600"/>
            <a:ext cx="381000" cy="1524000"/>
          </a:xfrm>
          <a:custGeom>
            <a:avLst/>
            <a:gdLst>
              <a:gd name="T0" fmla="*/ 0 w 240"/>
              <a:gd name="T1" fmla="*/ 960 h 960"/>
              <a:gd name="T2" fmla="*/ 240 w 240"/>
              <a:gd name="T3" fmla="*/ 528 h 960"/>
              <a:gd name="T4" fmla="*/ 0 w 240"/>
              <a:gd name="T5" fmla="*/ 0 h 960"/>
              <a:gd name="T6" fmla="*/ 0 60000 65536"/>
              <a:gd name="T7" fmla="*/ 0 60000 65536"/>
              <a:gd name="T8" fmla="*/ 0 60000 65536"/>
              <a:gd name="T9" fmla="*/ 0 w 240"/>
              <a:gd name="T10" fmla="*/ 0 h 960"/>
              <a:gd name="T11" fmla="*/ 240 w 24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Text Box 65"/>
          <p:cNvSpPr txBox="1">
            <a:spLocks noChangeArrowheads="1"/>
          </p:cNvSpPr>
          <p:nvPr/>
        </p:nvSpPr>
        <p:spPr bwMode="auto">
          <a:xfrm>
            <a:off x="4953000" y="1195387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90" name="Text Box 66"/>
          <p:cNvSpPr txBox="1">
            <a:spLocks noChangeArrowheads="1"/>
          </p:cNvSpPr>
          <p:nvPr/>
        </p:nvSpPr>
        <p:spPr bwMode="auto">
          <a:xfrm>
            <a:off x="4495800" y="1905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45720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5867400" y="1905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0386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40386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95" name="Text Box 71"/>
          <p:cNvSpPr txBox="1">
            <a:spLocks noChangeArrowheads="1"/>
          </p:cNvSpPr>
          <p:nvPr/>
        </p:nvSpPr>
        <p:spPr bwMode="auto">
          <a:xfrm>
            <a:off x="39624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8496" name="Text Box 72"/>
          <p:cNvSpPr txBox="1">
            <a:spLocks noChangeArrowheads="1"/>
          </p:cNvSpPr>
          <p:nvPr/>
        </p:nvSpPr>
        <p:spPr bwMode="auto">
          <a:xfrm>
            <a:off x="5181600" y="3505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8497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98" name="Text Box 74"/>
          <p:cNvSpPr txBox="1">
            <a:spLocks noChangeArrowheads="1"/>
          </p:cNvSpPr>
          <p:nvPr/>
        </p:nvSpPr>
        <p:spPr bwMode="auto">
          <a:xfrm>
            <a:off x="5943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67400" y="12192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5257800" y="1905000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53340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6629400" y="19050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4800600" y="3505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4800600" y="4267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4724400" y="5029200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5791200" y="35052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629400" y="2667000"/>
            <a:ext cx="22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6705600" y="3200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" y="5552182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an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in a connected graph whose removal makes it disconnected</a:t>
            </a:r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486400" y="1295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6324600"/>
            <a:ext cx="44502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57200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is a bridge if  LOW(v) &gt; d[u]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4038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1800" dirty="0" smtClean="0"/>
              <a:t>Edge </a:t>
            </a:r>
            <a:r>
              <a:rPr lang="en-US" altLang="el-GR" sz="1800" dirty="0" err="1" smtClean="0"/>
              <a:t>i</a:t>
            </a:r>
            <a:r>
              <a:rPr lang="en-US" altLang="el-GR" sz="1800" dirty="0" smtClean="0"/>
              <a:t> </a:t>
            </a:r>
            <a:r>
              <a:rPr lang="en-US" altLang="el-GR" sz="1800" dirty="0" smtClean="0">
                <a:sym typeface="Wingdings" pitchFamily="2" charset="2"/>
              </a:rPr>
              <a:t> </a:t>
            </a:r>
            <a:r>
              <a:rPr lang="en-US" altLang="el-GR" sz="1800" dirty="0" err="1" smtClean="0">
                <a:sym typeface="Wingdings" pitchFamily="2" charset="2"/>
              </a:rPr>
              <a:t>i</a:t>
            </a:r>
            <a:r>
              <a:rPr lang="en-US" altLang="el-GR" sz="1800" dirty="0" smtClean="0"/>
              <a:t>,  </a:t>
            </a:r>
          </a:p>
          <a:p>
            <a:r>
              <a:rPr lang="en-US" altLang="el-GR" sz="1800" dirty="0" smtClean="0"/>
              <a:t>Low[j] &lt;= d[</a:t>
            </a:r>
            <a:r>
              <a:rPr lang="en-US" altLang="el-GR" sz="1800" dirty="0" err="1" smtClean="0"/>
              <a:t>i</a:t>
            </a:r>
            <a:r>
              <a:rPr lang="en-US" altLang="el-GR" sz="1800" dirty="0" smtClean="0"/>
              <a:t>]</a:t>
            </a:r>
          </a:p>
          <a:p>
            <a:r>
              <a:rPr lang="en-US" altLang="el-GR" sz="1800" dirty="0" smtClean="0"/>
              <a:t>So, Not a Bridge </a:t>
            </a:r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5791200" y="16002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47800" y="47625"/>
            <a:ext cx="594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/>
              <a:t>Connectivity/Biconnectivity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22325" y="1641475"/>
            <a:ext cx="77882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Another way to define this concept is that there are </a:t>
            </a:r>
            <a:r>
              <a:rPr lang="en-US" altLang="zh-TW" b="1" dirty="0">
                <a:solidFill>
                  <a:srgbClr val="0070C0"/>
                </a:solidFill>
              </a:rPr>
              <a:t>no single points of failure</a:t>
            </a:r>
            <a:r>
              <a:rPr lang="en-US" altLang="zh-TW" dirty="0"/>
              <a:t>, no nodes that when deleted along with any adjoining arcs, would split the graph into two or more separate connected components. Such a node is called an </a:t>
            </a:r>
            <a:r>
              <a:rPr lang="en-US" altLang="zh-TW" b="1" dirty="0">
                <a:solidFill>
                  <a:srgbClr val="FF0000"/>
                </a:solidFill>
              </a:rPr>
              <a:t>articulation point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22325" y="3851275"/>
            <a:ext cx="77882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If a graph contains no articulation points, then it is </a:t>
            </a:r>
            <a:r>
              <a:rPr lang="en-US" altLang="zh-TW" dirty="0" err="1">
                <a:solidFill>
                  <a:srgbClr val="FF0000"/>
                </a:solidFill>
              </a:rPr>
              <a:t>biconnected</a:t>
            </a:r>
            <a:r>
              <a:rPr lang="en-US" altLang="zh-TW" dirty="0"/>
              <a:t>. If a graph does contain articulation points, then it is useful to </a:t>
            </a:r>
            <a:r>
              <a:rPr lang="en-US" altLang="zh-TW" dirty="0">
                <a:solidFill>
                  <a:srgbClr val="0070C0"/>
                </a:solidFill>
              </a:rPr>
              <a:t>split the graph</a:t>
            </a:r>
            <a:r>
              <a:rPr lang="en-US" altLang="zh-TW" dirty="0"/>
              <a:t> into the pieces where each piece is a maximal </a:t>
            </a:r>
            <a:r>
              <a:rPr lang="en-US" altLang="zh-TW" dirty="0" err="1"/>
              <a:t>biconnected</a:t>
            </a:r>
            <a:r>
              <a:rPr lang="en-US" altLang="zh-TW" dirty="0"/>
              <a:t> </a:t>
            </a:r>
            <a:r>
              <a:rPr lang="en-US" altLang="zh-TW" dirty="0" err="1"/>
              <a:t>subgraph</a:t>
            </a:r>
            <a:r>
              <a:rPr lang="en-US" altLang="zh-TW" dirty="0"/>
              <a:t> called a </a:t>
            </a:r>
            <a:r>
              <a:rPr lang="en-US" altLang="zh-TW" b="1" dirty="0" err="1"/>
              <a:t>biconnected</a:t>
            </a:r>
            <a:r>
              <a:rPr lang="en-US" altLang="zh-TW" b="1" dirty="0"/>
              <a:t> component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524000"/>
            <a:ext cx="8077200" cy="5334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f[V],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low[V]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low[u]=inf;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533400" y="1524000"/>
            <a:ext cx="8077200" cy="4572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8913"/>
            <a:ext cx="8812213" cy="762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Articulation Points: Pseudocode</a:t>
            </a:r>
            <a:endParaRPr lang="en-CA" sz="4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19200" y="1219200"/>
            <a:ext cx="7620000" cy="563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 smtClean="0">
                <a:latin typeface="Courier New" pitchFamily="49" charset="0"/>
              </a:rPr>
              <a:t>DFS_Visit</a:t>
            </a:r>
            <a:r>
              <a:rPr lang="en-US" sz="1800" b="1" dirty="0" smtClean="0">
                <a:latin typeface="Courier New" pitchFamily="49" charset="0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{ color[v]=</a:t>
            </a:r>
            <a:r>
              <a:rPr lang="en-US" sz="1800" b="1" dirty="0" err="1" smtClean="0">
                <a:latin typeface="Courier New" pitchFamily="49" charset="0"/>
              </a:rPr>
              <a:t>GREY;time</a:t>
            </a:r>
            <a:r>
              <a:rPr lang="en-US" sz="1800" b="1" dirty="0" smtClean="0">
                <a:latin typeface="Courier New" pitchFamily="49" charset="0"/>
              </a:rPr>
              <a:t>=time+1;d[v]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low[v]= d[v];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for each w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[v]{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if(color[w]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	  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[w]=u;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     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if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&gt;=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d[v]</a:t>
            </a:r>
            <a:endParaRPr lang="en-US" sz="18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	 	     </a:t>
            </a:r>
            <a:r>
              <a:rPr lang="en-US" sz="1800" b="1" dirty="0" smtClean="0">
                <a:solidFill>
                  <a:srgbClr val="FF9900"/>
                </a:solidFill>
                <a:latin typeface="Courier New" pitchFamily="49" charset="0"/>
              </a:rPr>
              <a:t>record that </a:t>
            </a:r>
            <a:r>
              <a:rPr lang="en-CA" sz="1800" b="1" dirty="0" smtClean="0">
                <a:solidFill>
                  <a:srgbClr val="FF9900"/>
                </a:solidFill>
                <a:latin typeface="Courier New" pitchFamily="49" charset="0"/>
              </a:rPr>
              <a:t>vertex v is an articulation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     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if (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&lt;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[v])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           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[v]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:=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else if w is not the parent of v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 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//--- (</a:t>
            </a:r>
            <a:r>
              <a:rPr lang="en-CA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v,w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) is a BACK edge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`   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if (d[w]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&lt;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[v])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             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[v]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:=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d[w];</a:t>
            </a:r>
            <a:endParaRPr lang="en-US" sz="1800" b="1" dirty="0" smtClean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color[v] = BLACK;  time = time+1;   f[v]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8913"/>
            <a:ext cx="8812213" cy="762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Articulation Points: Pseudocode</a:t>
            </a:r>
            <a:endParaRPr lang="en-CA" sz="4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</a:rPr>
              <a:t>Home Work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Modify the previous code so that it can find all the Bridge in a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Mark Allen Weiss – Data Structure and Algorithm Analysis in C</a:t>
            </a:r>
          </a:p>
          <a:p>
            <a:pPr marL="1314450" lvl="2" indent="-457200" eaLnBrk="1" hangingPunct="1">
              <a:lnSpc>
                <a:spcPct val="90000"/>
              </a:lnSpc>
            </a:pPr>
            <a:r>
              <a:rPr lang="en-US" sz="2000" dirty="0" smtClean="0"/>
              <a:t>Articulation Point</a:t>
            </a:r>
          </a:p>
          <a:p>
            <a:pPr marL="1314450" lvl="2" indent="-457200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19200" y="1676400"/>
          <a:ext cx="4191000" cy="2263775"/>
        </p:xfrm>
        <a:graphic>
          <a:graphicData uri="http://schemas.openxmlformats.org/presentationml/2006/ole">
            <p:oleObj spid="_x0000_s3074" name="Photo Editor Photo" r:id="rId3" imgW="13057143" imgH="7059010" progId="">
              <p:embed/>
            </p:oleObj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600200" y="3886200"/>
            <a:ext cx="398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Three biconnected components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295400" y="4648200"/>
          <a:ext cx="1422400" cy="1662113"/>
        </p:xfrm>
        <a:graphic>
          <a:graphicData uri="http://schemas.openxmlformats.org/presentationml/2006/ole">
            <p:oleObj spid="_x0000_s3075" name="Photo Editor Photo" r:id="rId4" imgW="3629532" imgH="4238095" progId="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3276600" y="4419600"/>
          <a:ext cx="631825" cy="1762125"/>
        </p:xfrm>
        <a:graphic>
          <a:graphicData uri="http://schemas.openxmlformats.org/presentationml/2006/ole">
            <p:oleObj spid="_x0000_s3076" name="Photo Editor Photo" r:id="rId5" imgW="1343212" imgH="3742857" progId="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4419600" y="4419600"/>
          <a:ext cx="2743200" cy="1939925"/>
        </p:xfrm>
        <a:graphic>
          <a:graphicData uri="http://schemas.openxmlformats.org/presentationml/2006/ole">
            <p:oleObj spid="_x0000_s3077" name="Photo Editor Photo" r:id="rId6" imgW="9495238" imgH="6714286" progId="">
              <p:embed/>
            </p:oleObj>
          </a:graphicData>
        </a:graphic>
      </p:graphicFrame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4495800" y="1905000"/>
            <a:ext cx="1524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11"/>
          <p:cNvSpPr>
            <a:spLocks noChangeShapeType="1"/>
          </p:cNvSpPr>
          <p:nvPr/>
        </p:nvSpPr>
        <p:spPr bwMode="auto">
          <a:xfrm flipV="1">
            <a:off x="5181600" y="2286000"/>
            <a:ext cx="762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6003925" y="1870075"/>
            <a:ext cx="247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Articulation points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1447800" y="47625"/>
            <a:ext cx="594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/>
              <a:t>Connectivity/Biconnectivity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686800" cy="7620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Finding Articulations</a:t>
            </a:r>
            <a:endParaRPr lang="en-CA" smtClean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229600" cy="4525963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Problem:</a:t>
            </a:r>
          </a:p>
          <a:p>
            <a:pPr lvl="1" eaLnBrk="1" hangingPunct="1"/>
            <a:r>
              <a:rPr lang="en-US" smtClean="0"/>
              <a:t>Given any graph </a:t>
            </a:r>
            <a:r>
              <a:rPr lang="en-US" i="1" smtClean="0"/>
              <a:t>G</a:t>
            </a:r>
            <a:r>
              <a:rPr lang="en-US" smtClean="0"/>
              <a:t> = (</a:t>
            </a:r>
            <a:r>
              <a:rPr lang="en-US" i="1" smtClean="0"/>
              <a:t>V</a:t>
            </a:r>
            <a:r>
              <a:rPr lang="en-US" smtClean="0"/>
              <a:t>, </a:t>
            </a:r>
            <a:r>
              <a:rPr lang="en-US" i="1" smtClean="0"/>
              <a:t>E</a:t>
            </a:r>
            <a:r>
              <a:rPr lang="en-US" smtClean="0"/>
              <a:t>), </a:t>
            </a:r>
            <a:r>
              <a:rPr lang="en-US" smtClean="0">
                <a:solidFill>
                  <a:srgbClr val="0070C0"/>
                </a:solidFill>
              </a:rPr>
              <a:t>find all the articulation points</a:t>
            </a:r>
            <a:r>
              <a:rPr lang="en-US" smtClean="0"/>
              <a:t>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Possible strategy:</a:t>
            </a:r>
          </a:p>
          <a:p>
            <a:pPr lvl="2" eaLnBrk="1" hangingPunct="1"/>
            <a:r>
              <a:rPr lang="en-US" smtClean="0"/>
              <a:t>For all vertices </a:t>
            </a:r>
            <a:r>
              <a:rPr lang="en-US" i="1" smtClean="0"/>
              <a:t>v</a:t>
            </a:r>
            <a:r>
              <a:rPr lang="en-US" smtClean="0"/>
              <a:t> in </a:t>
            </a:r>
            <a:r>
              <a:rPr lang="en-US" i="1" smtClean="0"/>
              <a:t>V</a:t>
            </a:r>
            <a:r>
              <a:rPr lang="en-US" smtClean="0"/>
              <a:t>:</a:t>
            </a:r>
          </a:p>
          <a:p>
            <a:pPr lvl="2" eaLnBrk="1" hangingPunct="1">
              <a:buFontTx/>
              <a:buNone/>
            </a:pPr>
            <a:r>
              <a:rPr lang="en-US" smtClean="0"/>
              <a:t>		Remove </a:t>
            </a:r>
            <a:r>
              <a:rPr lang="en-US" i="1" smtClean="0"/>
              <a:t>v</a:t>
            </a:r>
            <a:r>
              <a:rPr lang="en-US" smtClean="0"/>
              <a:t> and its incident edges</a:t>
            </a:r>
          </a:p>
          <a:p>
            <a:pPr lvl="2" eaLnBrk="1" hangingPunct="1">
              <a:buFontTx/>
              <a:buNone/>
            </a:pPr>
            <a:r>
              <a:rPr lang="en-US" smtClean="0"/>
              <a:t>		Test connectivity using a DFS.</a:t>
            </a:r>
          </a:p>
          <a:p>
            <a:pPr lvl="2" eaLnBrk="1" hangingPunct="1"/>
            <a:r>
              <a:rPr lang="en-US" smtClean="0"/>
              <a:t>Execution time: </a:t>
            </a:r>
            <a:r>
              <a:rPr lang="en-US" sz="2800" smtClean="0">
                <a:latin typeface="Times" pitchFamily="18" charset="0"/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n+m</a:t>
            </a:r>
            <a:r>
              <a:rPr lang="en-US" smtClean="0"/>
              <a:t>)).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Can we do better?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13"/>
          <p:cNvSpPr>
            <a:spLocks/>
          </p:cNvSpPr>
          <p:nvPr/>
        </p:nvSpPr>
        <p:spPr bwMode="auto">
          <a:xfrm>
            <a:off x="6692900" y="4292600"/>
            <a:ext cx="393700" cy="736600"/>
          </a:xfrm>
          <a:custGeom>
            <a:avLst/>
            <a:gdLst>
              <a:gd name="T0" fmla="*/ 152 w 248"/>
              <a:gd name="T1" fmla="*/ 464 h 464"/>
              <a:gd name="T2" fmla="*/ 8 w 248"/>
              <a:gd name="T3" fmla="*/ 224 h 464"/>
              <a:gd name="T4" fmla="*/ 200 w 248"/>
              <a:gd name="T5" fmla="*/ 32 h 464"/>
              <a:gd name="T6" fmla="*/ 248 w 248"/>
              <a:gd name="T7" fmla="*/ 32 h 464"/>
              <a:gd name="T8" fmla="*/ 200 w 248"/>
              <a:gd name="T9" fmla="*/ 32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464"/>
              <a:gd name="T17" fmla="*/ 248 w 24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464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5" name="Freeform 12"/>
          <p:cNvSpPr>
            <a:spLocks/>
          </p:cNvSpPr>
          <p:nvPr/>
        </p:nvSpPr>
        <p:spPr bwMode="auto">
          <a:xfrm>
            <a:off x="6781800" y="3352800"/>
            <a:ext cx="965200" cy="1447800"/>
          </a:xfrm>
          <a:custGeom>
            <a:avLst/>
            <a:gdLst>
              <a:gd name="T0" fmla="*/ 128 w 608"/>
              <a:gd name="T1" fmla="*/ 912 h 912"/>
              <a:gd name="T2" fmla="*/ 80 w 608"/>
              <a:gd name="T3" fmla="*/ 336 h 912"/>
              <a:gd name="T4" fmla="*/ 608 w 608"/>
              <a:gd name="T5" fmla="*/ 0 h 912"/>
              <a:gd name="T6" fmla="*/ 0 60000 65536"/>
              <a:gd name="T7" fmla="*/ 0 60000 65536"/>
              <a:gd name="T8" fmla="*/ 0 60000 65536"/>
              <a:gd name="T9" fmla="*/ 0 w 608"/>
              <a:gd name="T10" fmla="*/ 0 h 912"/>
              <a:gd name="T11" fmla="*/ 608 w 60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912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 flipV="1">
            <a:off x="7772400" y="34290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 vertex u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4008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Consider an internal vertex u </a:t>
            </a:r>
          </a:p>
          <a:p>
            <a:pPr lvl="1" eaLnBrk="1" hangingPunct="1"/>
            <a:r>
              <a:rPr lang="en-US" dirty="0" smtClean="0"/>
              <a:t>Not a leaf, </a:t>
            </a:r>
          </a:p>
          <a:p>
            <a:pPr lvl="1" eaLnBrk="1" hangingPunct="1"/>
            <a:r>
              <a:rPr lang="en-US" dirty="0" smtClean="0"/>
              <a:t>Assume it is not the root</a:t>
            </a:r>
          </a:p>
          <a:p>
            <a:pPr eaLnBrk="1" hangingPunct="1"/>
            <a:r>
              <a:rPr lang="en-US" dirty="0" smtClean="0"/>
              <a:t>Let v1, v2,…, </a:t>
            </a:r>
            <a:r>
              <a:rPr lang="en-US" dirty="0" err="1" smtClean="0"/>
              <a:t>vk</a:t>
            </a:r>
            <a:r>
              <a:rPr lang="en-US" dirty="0" smtClean="0"/>
              <a:t> denote the children of u</a:t>
            </a:r>
          </a:p>
          <a:p>
            <a:pPr lvl="1" eaLnBrk="1" hangingPunct="1"/>
            <a:r>
              <a:rPr lang="en-US" dirty="0" smtClean="0"/>
              <a:t>Each is the root of a </a:t>
            </a:r>
            <a:r>
              <a:rPr lang="en-US" dirty="0" err="1" smtClean="0"/>
              <a:t>subtree</a:t>
            </a:r>
            <a:r>
              <a:rPr lang="en-US" dirty="0" smtClean="0"/>
              <a:t> of DFS</a:t>
            </a:r>
          </a:p>
          <a:p>
            <a:pPr lvl="1" eaLnBrk="1" hangingPunct="1"/>
            <a:r>
              <a:rPr lang="en-US" dirty="0" smtClean="0"/>
              <a:t>If for </a:t>
            </a:r>
            <a:r>
              <a:rPr lang="en-US" dirty="0" smtClean="0">
                <a:solidFill>
                  <a:srgbClr val="CC0000"/>
                </a:solidFill>
              </a:rPr>
              <a:t>some child</a:t>
            </a:r>
            <a:r>
              <a:rPr lang="en-US" dirty="0" smtClean="0"/>
              <a:t>, there is </a:t>
            </a:r>
            <a:r>
              <a:rPr lang="en-US" dirty="0" smtClean="0">
                <a:solidFill>
                  <a:srgbClr val="CC0000"/>
                </a:solidFill>
              </a:rPr>
              <a:t>no back edge</a:t>
            </a:r>
            <a:r>
              <a:rPr lang="en-US" dirty="0" smtClean="0"/>
              <a:t> from any node in this </a:t>
            </a:r>
            <a:r>
              <a:rPr lang="en-US" dirty="0" err="1" smtClean="0"/>
              <a:t>subtree</a:t>
            </a:r>
            <a:r>
              <a:rPr lang="en-US" dirty="0" smtClean="0"/>
              <a:t> going to a proper ancestor of u, then u is an articulation point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8199" name="AutoShape 4"/>
          <p:cNvSpPr>
            <a:spLocks noChangeArrowheads="1"/>
          </p:cNvSpPr>
          <p:nvPr/>
        </p:nvSpPr>
        <p:spPr bwMode="auto">
          <a:xfrm>
            <a:off x="6858000" y="4191000"/>
            <a:ext cx="4572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5"/>
          <p:cNvSpPr>
            <a:spLocks noChangeArrowheads="1"/>
          </p:cNvSpPr>
          <p:nvPr/>
        </p:nvSpPr>
        <p:spPr bwMode="auto">
          <a:xfrm>
            <a:off x="7467600" y="4038600"/>
            <a:ext cx="6858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AutoShape 6"/>
          <p:cNvSpPr>
            <a:spLocks noChangeArrowheads="1"/>
          </p:cNvSpPr>
          <p:nvPr/>
        </p:nvSpPr>
        <p:spPr bwMode="auto">
          <a:xfrm>
            <a:off x="8382000" y="4267200"/>
            <a:ext cx="4572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7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 flipV="1">
            <a:off x="7086600" y="3429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7924800" y="3429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7620000" y="266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</a:t>
            </a:r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7848600" y="4267200"/>
            <a:ext cx="419100" cy="762000"/>
          </a:xfrm>
          <a:custGeom>
            <a:avLst/>
            <a:gdLst>
              <a:gd name="T0" fmla="*/ 144 w 264"/>
              <a:gd name="T1" fmla="*/ 480 h 480"/>
              <a:gd name="T2" fmla="*/ 240 w 264"/>
              <a:gd name="T3" fmla="*/ 240 h 480"/>
              <a:gd name="T4" fmla="*/ 0 w 264"/>
              <a:gd name="T5" fmla="*/ 0 h 480"/>
              <a:gd name="T6" fmla="*/ 0 60000 65536"/>
              <a:gd name="T7" fmla="*/ 0 60000 65536"/>
              <a:gd name="T8" fmla="*/ 0 60000 65536"/>
              <a:gd name="T9" fmla="*/ 0 w 264"/>
              <a:gd name="T10" fmla="*/ 0 h 480"/>
              <a:gd name="T11" fmla="*/ 264 w 2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48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 flipV="1">
            <a:off x="7924800" y="2667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7010400" y="55626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 u is an articulation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0"/>
          <p:cNvSpPr>
            <a:spLocks noChangeShapeType="1"/>
          </p:cNvSpPr>
          <p:nvPr/>
        </p:nvSpPr>
        <p:spPr bwMode="auto">
          <a:xfrm flipV="1">
            <a:off x="2819400" y="1295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internal vertex u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76600" y="2514600"/>
            <a:ext cx="53340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Here u is not an articulation point</a:t>
            </a:r>
          </a:p>
          <a:p>
            <a:pPr lvl="1" eaLnBrk="1" hangingPunct="1"/>
            <a:r>
              <a:rPr lang="en-US" dirty="0" smtClean="0"/>
              <a:t>A back edge from every </a:t>
            </a:r>
            <a:r>
              <a:rPr lang="en-US" dirty="0" err="1" smtClean="0"/>
              <a:t>subtree</a:t>
            </a:r>
            <a:r>
              <a:rPr lang="en-US" dirty="0" smtClean="0"/>
              <a:t> of u to proper ancestors of u exists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9221" name="Freeform 2"/>
          <p:cNvSpPr>
            <a:spLocks/>
          </p:cNvSpPr>
          <p:nvPr/>
        </p:nvSpPr>
        <p:spPr bwMode="auto">
          <a:xfrm>
            <a:off x="914400" y="4140200"/>
            <a:ext cx="393700" cy="736600"/>
          </a:xfrm>
          <a:custGeom>
            <a:avLst/>
            <a:gdLst>
              <a:gd name="T0" fmla="*/ 152 w 248"/>
              <a:gd name="T1" fmla="*/ 464 h 464"/>
              <a:gd name="T2" fmla="*/ 8 w 248"/>
              <a:gd name="T3" fmla="*/ 224 h 464"/>
              <a:gd name="T4" fmla="*/ 200 w 248"/>
              <a:gd name="T5" fmla="*/ 32 h 464"/>
              <a:gd name="T6" fmla="*/ 248 w 248"/>
              <a:gd name="T7" fmla="*/ 32 h 464"/>
              <a:gd name="T8" fmla="*/ 200 w 248"/>
              <a:gd name="T9" fmla="*/ 32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464"/>
              <a:gd name="T17" fmla="*/ 248 w 24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464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Freeform 3"/>
          <p:cNvSpPr>
            <a:spLocks/>
          </p:cNvSpPr>
          <p:nvPr/>
        </p:nvSpPr>
        <p:spPr bwMode="auto">
          <a:xfrm>
            <a:off x="1003300" y="1752600"/>
            <a:ext cx="1676400" cy="2895600"/>
          </a:xfrm>
          <a:custGeom>
            <a:avLst/>
            <a:gdLst>
              <a:gd name="T0" fmla="*/ 128 w 608"/>
              <a:gd name="T1" fmla="*/ 912 h 912"/>
              <a:gd name="T2" fmla="*/ 80 w 608"/>
              <a:gd name="T3" fmla="*/ 336 h 912"/>
              <a:gd name="T4" fmla="*/ 608 w 608"/>
              <a:gd name="T5" fmla="*/ 0 h 912"/>
              <a:gd name="T6" fmla="*/ 0 60000 65536"/>
              <a:gd name="T7" fmla="*/ 0 60000 65536"/>
              <a:gd name="T8" fmla="*/ 0 60000 65536"/>
              <a:gd name="T9" fmla="*/ 0 w 608"/>
              <a:gd name="T10" fmla="*/ 0 h 912"/>
              <a:gd name="T11" fmla="*/ 608 w 60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912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 flipV="1">
            <a:off x="1993900" y="32766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1079500" y="4038600"/>
            <a:ext cx="4572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1689100" y="3886200"/>
            <a:ext cx="6858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2603500" y="4114800"/>
            <a:ext cx="4572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19177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1308100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2146300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18415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</a:t>
            </a:r>
          </a:p>
        </p:txBody>
      </p:sp>
      <p:sp>
        <p:nvSpPr>
          <p:cNvPr id="9231" name="Freeform 14"/>
          <p:cNvSpPr>
            <a:spLocks/>
          </p:cNvSpPr>
          <p:nvPr/>
        </p:nvSpPr>
        <p:spPr bwMode="auto">
          <a:xfrm>
            <a:off x="2070100" y="4114800"/>
            <a:ext cx="419100" cy="762000"/>
          </a:xfrm>
          <a:custGeom>
            <a:avLst/>
            <a:gdLst>
              <a:gd name="T0" fmla="*/ 144 w 264"/>
              <a:gd name="T1" fmla="*/ 480 h 480"/>
              <a:gd name="T2" fmla="*/ 240 w 264"/>
              <a:gd name="T3" fmla="*/ 240 h 480"/>
              <a:gd name="T4" fmla="*/ 0 w 264"/>
              <a:gd name="T5" fmla="*/ 0 h 480"/>
              <a:gd name="T6" fmla="*/ 0 60000 65536"/>
              <a:gd name="T7" fmla="*/ 0 60000 65536"/>
              <a:gd name="T8" fmla="*/ 0 60000 65536"/>
              <a:gd name="T9" fmla="*/ 0 w 264"/>
              <a:gd name="T10" fmla="*/ 0 h 480"/>
              <a:gd name="T11" fmla="*/ 264 w 2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48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V="1">
            <a:off x="2146300" y="1905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26797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>
            <a:spLocks/>
          </p:cNvSpPr>
          <p:nvPr/>
        </p:nvSpPr>
        <p:spPr bwMode="auto">
          <a:xfrm>
            <a:off x="2895600" y="1295400"/>
            <a:ext cx="381000" cy="3200400"/>
          </a:xfrm>
          <a:custGeom>
            <a:avLst/>
            <a:gdLst>
              <a:gd name="T0" fmla="*/ 0 w 696"/>
              <a:gd name="T1" fmla="*/ 2040 h 2040"/>
              <a:gd name="T2" fmla="*/ 528 w 696"/>
              <a:gd name="T3" fmla="*/ 1128 h 2040"/>
              <a:gd name="T4" fmla="*/ 672 w 696"/>
              <a:gd name="T5" fmla="*/ 168 h 2040"/>
              <a:gd name="T6" fmla="*/ 672 w 696"/>
              <a:gd name="T7" fmla="*/ 120 h 2040"/>
              <a:gd name="T8" fmla="*/ 0 60000 65536"/>
              <a:gd name="T9" fmla="*/ 0 60000 65536"/>
              <a:gd name="T10" fmla="*/ 0 60000 65536"/>
              <a:gd name="T11" fmla="*/ 0 60000 65536"/>
              <a:gd name="T12" fmla="*/ 0 w 696"/>
              <a:gd name="T13" fmla="*/ 0 h 2040"/>
              <a:gd name="T14" fmla="*/ 696 w 696"/>
              <a:gd name="T15" fmla="*/ 2040 h 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6" h="2040">
                <a:moveTo>
                  <a:pt x="0" y="2040"/>
                </a:moveTo>
                <a:cubicBezTo>
                  <a:pt x="208" y="1740"/>
                  <a:pt x="416" y="1440"/>
                  <a:pt x="528" y="1128"/>
                </a:cubicBezTo>
                <a:cubicBezTo>
                  <a:pt x="640" y="816"/>
                  <a:pt x="648" y="336"/>
                  <a:pt x="672" y="168"/>
                </a:cubicBezTo>
                <a:cubicBezTo>
                  <a:pt x="696" y="0"/>
                  <a:pt x="684" y="60"/>
                  <a:pt x="672" y="12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31242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Freeform 21"/>
          <p:cNvSpPr>
            <a:spLocks/>
          </p:cNvSpPr>
          <p:nvPr/>
        </p:nvSpPr>
        <p:spPr bwMode="auto">
          <a:xfrm>
            <a:off x="1460500" y="1828800"/>
            <a:ext cx="1282700" cy="2514600"/>
          </a:xfrm>
          <a:custGeom>
            <a:avLst/>
            <a:gdLst>
              <a:gd name="T0" fmla="*/ 280 w 808"/>
              <a:gd name="T1" fmla="*/ 1584 h 1584"/>
              <a:gd name="T2" fmla="*/ 88 w 808"/>
              <a:gd name="T3" fmla="*/ 672 h 1584"/>
              <a:gd name="T4" fmla="*/ 808 w 808"/>
              <a:gd name="T5" fmla="*/ 0 h 1584"/>
              <a:gd name="T6" fmla="*/ 0 60000 65536"/>
              <a:gd name="T7" fmla="*/ 0 60000 65536"/>
              <a:gd name="T8" fmla="*/ 0 60000 65536"/>
              <a:gd name="T9" fmla="*/ 0 w 808"/>
              <a:gd name="T10" fmla="*/ 0 h 1584"/>
              <a:gd name="T11" fmla="*/ 808 w 808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8" h="1584">
                <a:moveTo>
                  <a:pt x="280" y="1584"/>
                </a:moveTo>
                <a:cubicBezTo>
                  <a:pt x="140" y="1260"/>
                  <a:pt x="0" y="936"/>
                  <a:pt x="88" y="672"/>
                </a:cubicBezTo>
                <a:cubicBezTo>
                  <a:pt x="176" y="408"/>
                  <a:pt x="492" y="204"/>
                  <a:pt x="80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3411</Words>
  <Application>Microsoft PowerPoint</Application>
  <PresentationFormat>On-screen Show (4:3)</PresentationFormat>
  <Paragraphs>1657</Paragraphs>
  <Slides>53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Photo Editor Photo</vt:lpstr>
      <vt:lpstr>CSE245 : Algorithms</vt:lpstr>
      <vt:lpstr>Slide 2</vt:lpstr>
      <vt:lpstr>Slide 3</vt:lpstr>
      <vt:lpstr>Slide 4</vt:lpstr>
      <vt:lpstr>Slide 5</vt:lpstr>
      <vt:lpstr>Slide 6</vt:lpstr>
      <vt:lpstr>Finding Articulations</vt:lpstr>
      <vt:lpstr>internal vertex u</vt:lpstr>
      <vt:lpstr>internal vertex u</vt:lpstr>
      <vt:lpstr>What if u is a leaf</vt:lpstr>
      <vt:lpstr>What about the root?</vt:lpstr>
      <vt:lpstr>How to find articulation points?</vt:lpstr>
      <vt:lpstr>Finding Articulation Points</vt:lpstr>
      <vt:lpstr>Slide 14</vt:lpstr>
      <vt:lpstr>Slide 15</vt:lpstr>
      <vt:lpstr>Finding Articulation Points</vt:lpstr>
      <vt:lpstr>Finding Articulation Points</vt:lpstr>
      <vt:lpstr>Definition of low(v)</vt:lpstr>
      <vt:lpstr>Definition of low(v)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Articulation Points: Pseudocode</vt:lpstr>
      <vt:lpstr>Articulation Points: Pseudocode</vt:lpstr>
      <vt:lpstr>Home Work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張瑞雄</dc:creator>
  <cp:lastModifiedBy>Student</cp:lastModifiedBy>
  <cp:revision>180</cp:revision>
  <dcterms:created xsi:type="dcterms:W3CDTF">1998-12-26T02:40:35Z</dcterms:created>
  <dcterms:modified xsi:type="dcterms:W3CDTF">2016-03-04T16:53:51Z</dcterms:modified>
</cp:coreProperties>
</file>