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wmf" ContentType="image/x-wmf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08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5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23"/>
  </p:notesMasterIdLst>
  <p:sldIdLst>
    <p:sldId id="442" r:id="rId2"/>
    <p:sldId id="458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462" r:id="rId40"/>
    <p:sldId id="343" r:id="rId41"/>
    <p:sldId id="459" r:id="rId42"/>
    <p:sldId id="460" r:id="rId43"/>
    <p:sldId id="461" r:id="rId44"/>
    <p:sldId id="266" r:id="rId45"/>
    <p:sldId id="358" r:id="rId46"/>
    <p:sldId id="359" r:id="rId47"/>
    <p:sldId id="360" r:id="rId48"/>
    <p:sldId id="361" r:id="rId49"/>
    <p:sldId id="362" r:id="rId50"/>
    <p:sldId id="363" r:id="rId51"/>
    <p:sldId id="365" r:id="rId52"/>
    <p:sldId id="366" r:id="rId53"/>
    <p:sldId id="367" r:id="rId54"/>
    <p:sldId id="368" r:id="rId55"/>
    <p:sldId id="369" r:id="rId56"/>
    <p:sldId id="370" r:id="rId57"/>
    <p:sldId id="371" r:id="rId58"/>
    <p:sldId id="385" r:id="rId59"/>
    <p:sldId id="463" r:id="rId60"/>
    <p:sldId id="273" r:id="rId61"/>
    <p:sldId id="372" r:id="rId62"/>
    <p:sldId id="374" r:id="rId63"/>
    <p:sldId id="387" r:id="rId64"/>
    <p:sldId id="375" r:id="rId65"/>
    <p:sldId id="376" r:id="rId66"/>
    <p:sldId id="377" r:id="rId67"/>
    <p:sldId id="378" r:id="rId68"/>
    <p:sldId id="379" r:id="rId69"/>
    <p:sldId id="380" r:id="rId70"/>
    <p:sldId id="381" r:id="rId71"/>
    <p:sldId id="382" r:id="rId72"/>
    <p:sldId id="383" r:id="rId73"/>
    <p:sldId id="384" r:id="rId74"/>
    <p:sldId id="464" r:id="rId75"/>
    <p:sldId id="465" r:id="rId76"/>
    <p:sldId id="466" r:id="rId77"/>
    <p:sldId id="467" r:id="rId78"/>
    <p:sldId id="468" r:id="rId79"/>
    <p:sldId id="294" r:id="rId80"/>
    <p:sldId id="420" r:id="rId81"/>
    <p:sldId id="421" r:id="rId82"/>
    <p:sldId id="422" r:id="rId83"/>
    <p:sldId id="423" r:id="rId84"/>
    <p:sldId id="424" r:id="rId85"/>
    <p:sldId id="425" r:id="rId86"/>
    <p:sldId id="426" r:id="rId87"/>
    <p:sldId id="427" r:id="rId88"/>
    <p:sldId id="428" r:id="rId89"/>
    <p:sldId id="429" r:id="rId90"/>
    <p:sldId id="430" r:id="rId91"/>
    <p:sldId id="431" r:id="rId92"/>
    <p:sldId id="432" r:id="rId93"/>
    <p:sldId id="433" r:id="rId94"/>
    <p:sldId id="434" r:id="rId95"/>
    <p:sldId id="435" r:id="rId96"/>
    <p:sldId id="436" r:id="rId97"/>
    <p:sldId id="437" r:id="rId98"/>
    <p:sldId id="438" r:id="rId99"/>
    <p:sldId id="440" r:id="rId100"/>
    <p:sldId id="441" r:id="rId101"/>
    <p:sldId id="469" r:id="rId102"/>
    <p:sldId id="470" r:id="rId103"/>
    <p:sldId id="471" r:id="rId104"/>
    <p:sldId id="472" r:id="rId105"/>
    <p:sldId id="445" r:id="rId106"/>
    <p:sldId id="446" r:id="rId107"/>
    <p:sldId id="447" r:id="rId108"/>
    <p:sldId id="448" r:id="rId109"/>
    <p:sldId id="449" r:id="rId110"/>
    <p:sldId id="450" r:id="rId111"/>
    <p:sldId id="451" r:id="rId112"/>
    <p:sldId id="452" r:id="rId113"/>
    <p:sldId id="453" r:id="rId114"/>
    <p:sldId id="454" r:id="rId115"/>
    <p:sldId id="455" r:id="rId116"/>
    <p:sldId id="456" r:id="rId117"/>
    <p:sldId id="473" r:id="rId118"/>
    <p:sldId id="474" r:id="rId119"/>
    <p:sldId id="475" r:id="rId120"/>
    <p:sldId id="476" r:id="rId121"/>
    <p:sldId id="477" r:id="rId1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55" autoAdjust="0"/>
    <p:restoredTop sz="94624" autoAdjust="0"/>
  </p:normalViewPr>
  <p:slideViewPr>
    <p:cSldViewPr>
      <p:cViewPr varScale="1">
        <p:scale>
          <a:sx n="103" d="100"/>
          <a:sy n="103" d="100"/>
        </p:scale>
        <p:origin x="-3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1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7B562A7-B69E-4531-8CEB-E80B33AF1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B1F4E-84D0-40CB-BF22-2BF649AAF4A6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C981C-F6D1-49EE-8529-5B4F32AF514E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</a:p>
        </p:txBody>
      </p:sp>
      <p:sp>
        <p:nvSpPr>
          <p:cNvPr id="34821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6B62201-900E-44B4-99F1-DCD1A77FDB70}" type="datetime8">
              <a:rPr lang="en-US" smtClean="0"/>
              <a:pPr>
                <a:defRPr/>
              </a:pPr>
              <a:t>2/26/2015 9:19 PM</a:t>
            </a:fld>
            <a:endParaRPr lang="en-US" smtClean="0"/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C71771-9E1F-4FD5-BF59-69722EABADFD}" type="slidenum">
              <a:rPr lang="en-US" smtClean="0"/>
              <a:pPr>
                <a:defRPr/>
              </a:pPr>
              <a:t>109</a:t>
            </a:fld>
            <a:endParaRPr lang="en-US" smtClean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</a:p>
        </p:txBody>
      </p:sp>
      <p:sp>
        <p:nvSpPr>
          <p:cNvPr id="3584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0832617-5BA1-48EA-8289-87824A5B0377}" type="datetime8">
              <a:rPr lang="en-US" smtClean="0"/>
              <a:pPr>
                <a:defRPr/>
              </a:pPr>
              <a:t>2/26/2015 9:19 PM</a:t>
            </a:fld>
            <a:endParaRPr lang="en-US" smtClean="0"/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38B6C1-FDA6-448F-B6A4-BBAB454F103D}" type="slidenum">
              <a:rPr lang="en-US" smtClean="0"/>
              <a:pPr>
                <a:defRPr/>
              </a:pPr>
              <a:t>110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</a:p>
        </p:txBody>
      </p:sp>
      <p:sp>
        <p:nvSpPr>
          <p:cNvPr id="36869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ED6154B-CCD5-4499-A3E5-E53A844A9BAB}" type="datetime8">
              <a:rPr lang="en-US" smtClean="0"/>
              <a:pPr>
                <a:defRPr/>
              </a:pPr>
              <a:t>2/26/2015 9:19 PM</a:t>
            </a:fld>
            <a:endParaRPr lang="en-US" smtClean="0"/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90B4D3-211B-41C7-A712-FF4C8FFAE517}" type="slidenum">
              <a:rPr lang="en-US" smtClean="0"/>
              <a:pPr>
                <a:defRPr/>
              </a:pPr>
              <a:t>111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</a:p>
        </p:txBody>
      </p:sp>
      <p:sp>
        <p:nvSpPr>
          <p:cNvPr id="37893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E3CAEA4-5B04-43FD-8738-33BE337E9C1B}" type="datetime8">
              <a:rPr lang="en-US" smtClean="0"/>
              <a:pPr>
                <a:defRPr/>
              </a:pPr>
              <a:t>2/26/2015 9:19 PM</a:t>
            </a:fld>
            <a:endParaRPr lang="en-US" smtClean="0"/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895878-EFB0-4157-9402-A47850372528}" type="slidenum">
              <a:rPr lang="en-US" smtClean="0"/>
              <a:pPr>
                <a:defRPr/>
              </a:pPr>
              <a:t>112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</a:p>
        </p:txBody>
      </p:sp>
      <p:sp>
        <p:nvSpPr>
          <p:cNvPr id="3891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BA801DA-5415-4D87-9F89-3A0398AF092C}" type="datetime8">
              <a:rPr lang="en-US" smtClean="0"/>
              <a:pPr>
                <a:defRPr/>
              </a:pPr>
              <a:t>2/26/2015 9:19 PM</a:t>
            </a:fld>
            <a:endParaRPr lang="en-US" smtClean="0"/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7942ED-3329-4DBC-B845-376BB793EA25}" type="slidenum">
              <a:rPr lang="en-US" smtClean="0"/>
              <a:pPr>
                <a:defRPr/>
              </a:pPr>
              <a:t>113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</a:p>
        </p:txBody>
      </p:sp>
      <p:sp>
        <p:nvSpPr>
          <p:cNvPr id="39941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6FF7255-5157-4615-86E4-CB9C183F9476}" type="datetime8">
              <a:rPr lang="en-US" smtClean="0"/>
              <a:pPr>
                <a:defRPr/>
              </a:pPr>
              <a:t>2/26/2015 9:19 PM</a:t>
            </a:fld>
            <a:endParaRPr lang="en-US" smtClean="0"/>
          </a:p>
        </p:txBody>
      </p:sp>
      <p:sp>
        <p:nvSpPr>
          <p:cNvPr id="39942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894D33-0488-4258-81CF-3EC7B138860B}" type="slidenum">
              <a:rPr lang="en-US" smtClean="0"/>
              <a:pPr>
                <a:defRPr/>
              </a:pPr>
              <a:t>114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</a:p>
        </p:txBody>
      </p:sp>
      <p:sp>
        <p:nvSpPr>
          <p:cNvPr id="4096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D463F71-3B4A-4814-83DA-5416136B4F9E}" type="datetime8">
              <a:rPr lang="en-US" smtClean="0"/>
              <a:pPr>
                <a:defRPr/>
              </a:pPr>
              <a:t>2/26/2015 9:19 PM</a:t>
            </a:fld>
            <a:endParaRPr lang="en-US" smtClean="0"/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686F65-B5E9-4CA0-BD76-3880E5B08FA5}" type="slidenum">
              <a:rPr lang="en-US" smtClean="0"/>
              <a:pPr>
                <a:defRPr/>
              </a:pPr>
              <a:t>115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</a:p>
        </p:txBody>
      </p:sp>
      <p:sp>
        <p:nvSpPr>
          <p:cNvPr id="41989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9D42BA4-6A59-4A13-83D2-AE5A1DF9FA0F}" type="datetime8">
              <a:rPr lang="en-US" smtClean="0"/>
              <a:pPr>
                <a:defRPr/>
              </a:pPr>
              <a:t>2/26/2015 9:19 PM</a:t>
            </a:fld>
            <a:endParaRPr lang="en-US" smtClean="0"/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509833-B423-44F1-A159-8549A80BAF3D}" type="slidenum">
              <a:rPr lang="en-US" smtClean="0"/>
              <a:pPr>
                <a:defRPr/>
              </a:pPr>
              <a:t>116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</a:p>
        </p:txBody>
      </p:sp>
      <p:sp>
        <p:nvSpPr>
          <p:cNvPr id="43013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FE9C182-73C3-4E42-9FC4-7BD72D15035D}" type="datetime8">
              <a:rPr lang="en-US" smtClean="0"/>
              <a:pPr>
                <a:defRPr/>
              </a:pPr>
              <a:t>2/26/2015 9:19 PM</a:t>
            </a:fld>
            <a:endParaRPr lang="en-US" smtClean="0"/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2846BB-B55D-4D56-A976-4F5602BF92F0}" type="slidenum">
              <a:rPr lang="en-US" smtClean="0"/>
              <a:pPr>
                <a:defRPr/>
              </a:pPr>
              <a:t>121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23B607-902B-48D8-B8C6-960DDBAC431D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21FDA0-8DD0-4E38-9E7A-0F2EDD8F2BCB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200D20-0B04-41F3-85B6-8D13DFC5E8A9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F53071-66A3-40CA-B06F-F9CAD7BF55B1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A8EC54-CE99-459D-B268-2313505CAAF3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1597D-3C81-4ED9-B151-CC671941FA65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0A58F-E214-417D-AD80-FCC22361D088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7126A3-D6FD-41CB-9CF2-125513B6DA56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6D80BF-C3ED-45DF-9AAD-FEFC84C9722D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B1F4E-84D0-40CB-BF22-2BF649AAF4A6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78B10D-8B92-4437-94CB-0E236973BABC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809EB3-932E-4000-8A79-A78F1FB461D2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9E0FC0-8E20-4E49-A27A-D6D92DE46CAA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69E774-154E-4803-9F11-064128348640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84D2FC-A2EF-4141-97C6-A983C4EE80A3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2F4BB2-279B-4645-9DF4-19440C3F08B7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5ACD21-DEDB-431F-AE06-B439EE37F91D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CE20A-C120-47F2-A4DE-B52A2513B4CC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1ACCF3-FA19-497E-B962-567F9F9D562B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4C7584-59F5-45F2-8CEB-A9F646264AA5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2156DF-3183-48BE-B6A1-EE6D1465AAA7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A3F10-7723-467F-9C20-916332987F6D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6C5A02-DFF2-45B8-81BA-5430628516BE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4F07CC-979E-4BC0-9818-C9C463F08C11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D6AFFB-1142-4E0F-ACF5-2D7730DDDEE3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9606E3-304D-4F45-BA73-2AAFAB07A24D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059008-9C32-4801-AFB0-8A82F56C197D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9AD92-DE82-4FDA-9D55-383FC331A834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49B5AF-181D-48D2-A8EA-8B94B7178C68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EF0AF0-F6D5-49DF-9205-6686862D4A6B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818928-2A54-40C5-A7C9-307C7A25A21F}" type="slidenum">
              <a:rPr lang="ar-JO" smtClean="0"/>
              <a:pPr/>
              <a:t>40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template &lt;class Item&gt;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void </a:t>
            </a:r>
            <a:r>
              <a:rPr lang="en-US" sz="1200" dirty="0" err="1" smtClean="0">
                <a:latin typeface="Courier New" pitchFamily="49" charset="0"/>
              </a:rPr>
              <a:t>selectionSort</a:t>
            </a:r>
            <a:r>
              <a:rPr lang="en-US" sz="1200" dirty="0" smtClean="0">
                <a:latin typeface="Courier New" pitchFamily="49" charset="0"/>
              </a:rPr>
              <a:t>( Item a[], </a:t>
            </a:r>
            <a:r>
              <a:rPr lang="en-US" sz="1200" dirty="0" err="1" smtClean="0">
                <a:latin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</a:rPr>
              <a:t> n)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for (</a:t>
            </a:r>
            <a:r>
              <a:rPr lang="en-US" sz="1200" dirty="0" err="1" smtClean="0">
                <a:latin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</a:rPr>
              <a:t> &lt; n-1; </a:t>
            </a:r>
            <a:r>
              <a:rPr lang="en-US" sz="1200" dirty="0" err="1" smtClean="0">
                <a:latin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</a:rPr>
              <a:t>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</a:rPr>
              <a:t> min = </a:t>
            </a:r>
            <a:r>
              <a:rPr lang="en-US" sz="1200" dirty="0" err="1" smtClean="0">
                <a:latin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 for (</a:t>
            </a:r>
            <a:r>
              <a:rPr lang="en-US" sz="1200" dirty="0" err="1" smtClean="0">
                <a:latin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</a:rPr>
              <a:t> j = i+1; j &lt; n; j++)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    if (a[j] &lt; a[min]) min = j;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 swap(a[</a:t>
            </a:r>
            <a:r>
              <a:rPr lang="en-US" sz="1200" dirty="0" err="1" smtClean="0">
                <a:latin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</a:rPr>
              <a:t>], a[min]);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}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911BC-C064-4BB1-8A2D-C03636A12496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96CC14-34D6-4229-8CD2-BFF79B08D5A1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C7CD95-758F-4790-860A-3DCE2D19A5E5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39BFB2-D252-4B7B-8E6B-7E8253AE12EA}" type="slidenum">
              <a:rPr lang="ar-JO" smtClean="0"/>
              <a:pPr/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39BFB2-D252-4B7B-8E6B-7E8253AE12EA}" type="slidenum">
              <a:rPr lang="ar-JO" smtClean="0"/>
              <a:pPr/>
              <a:t>62</a:t>
            </a:fld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96615-617B-4E9E-9767-1D50AC25B75C}" type="slidenum">
              <a:rPr lang="en-US"/>
              <a:pPr/>
              <a:t>63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158C7-1C4D-4066-B9E9-1A159A39AD9D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7BB01A-FF92-4EDB-A03B-84CBD29076DF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158C7-1C4D-4066-B9E9-1A159A39AD9D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158C7-1C4D-4066-B9E9-1A159A39AD9D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158C7-1C4D-4066-B9E9-1A159A39AD9D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158C7-1C4D-4066-B9E9-1A159A39AD9D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158C7-1C4D-4066-B9E9-1A159A39AD9D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158C7-1C4D-4066-B9E9-1A159A39AD9D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158C7-1C4D-4066-B9E9-1A159A39AD9D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0E06CA-143C-41A9-B83E-2A6DE8031B05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941FE1-DBD6-4BA0-977D-A60327B4D1EF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B8D929-280B-41B1-99D6-EF22381E7CC8}" type="slidenum">
              <a:rPr lang="en-US"/>
              <a:pPr/>
              <a:t>74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-25000"/>
              <a:t>7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6FB0D8-B3A3-4B6E-ACC5-270855BEF030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E3D015-DBEE-4A83-B3CD-6A2351BF4919}" type="slidenum">
              <a:rPr lang="en-US"/>
              <a:pPr/>
              <a:t>75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968BB-0F0A-422D-9CBC-DC88790BA140}" type="slidenum">
              <a:rPr lang="en-US"/>
              <a:pPr/>
              <a:t>76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8C44FF-65AD-4356-92AB-BBBC27ABDB28}" type="slidenum">
              <a:rPr lang="en-US"/>
              <a:pPr/>
              <a:t>77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DEF522-60DA-457D-98D1-EF0D5323DF49}" type="slidenum">
              <a:rPr lang="en-US"/>
              <a:pPr/>
              <a:t>78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B9E669-A890-4A5B-BD12-228C255D78BD}" type="slidenum">
              <a:rPr lang="en-US" smtClean="0"/>
              <a:pPr/>
              <a:t>79</a:t>
            </a:fld>
            <a:endParaRPr 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3C7B1-971C-4D4B-BD71-D7F742B77427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3C7B1-971C-4D4B-BD71-D7F742B77427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3C7B1-971C-4D4B-BD71-D7F742B77427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3C7B1-971C-4D4B-BD71-D7F742B77427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3C7B1-971C-4D4B-BD71-D7F742B77427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16875A-8592-4A91-B8C5-4B16CCBF8A0E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3C7B1-971C-4D4B-BD71-D7F742B77427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3C7B1-971C-4D4B-BD71-D7F742B77427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3C7B1-971C-4D4B-BD71-D7F742B77427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Merge Sort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2/26/2015 9:19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Merge Sort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2/26/2015 9:19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Merge Sort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2/26/2015 9:19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Merge Sort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2/26/2015 9:19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Merge Sort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2/26/2015 9:19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Merge Sort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2/26/2015 9:19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Merge Sort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2/26/2015 9:19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770604-E6A1-4354-B83A-162C1A2B4421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Merge Sort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2/26/2015 9:19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Merge Sort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2/26/2015 9:19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Merge Sort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2/26/2015 9:19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Merge Sort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2/26/2015 9:19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Merge Sort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2/26/2015 9:19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Merge Sort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2/26/2015 9:19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100</a:t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</a:p>
        </p:txBody>
      </p:sp>
      <p:sp>
        <p:nvSpPr>
          <p:cNvPr id="3072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E238BEA-527E-4E7D-8DE6-AB8EA550892D}" type="datetime8">
              <a:rPr lang="en-US" smtClean="0"/>
              <a:pPr>
                <a:defRPr/>
              </a:pPr>
              <a:t>2/26/2015 9:19 PM</a:t>
            </a:fld>
            <a:endParaRPr lang="en-US" smtClean="0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88E5BF-621B-41F2-BE3C-078AC2453646}" type="slidenum">
              <a:rPr lang="en-US" smtClean="0"/>
              <a:pPr>
                <a:defRPr/>
              </a:pPr>
              <a:t>105</a:t>
            </a:fld>
            <a:endParaRPr lang="en-US" smtClean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</a:p>
        </p:txBody>
      </p:sp>
      <p:sp>
        <p:nvSpPr>
          <p:cNvPr id="31749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859C16C-FE2F-4AA7-B90D-697B7E9F911B}" type="datetime8">
              <a:rPr lang="en-US" smtClean="0"/>
              <a:pPr>
                <a:defRPr/>
              </a:pPr>
              <a:t>2/26/2015 9:19 PM</a:t>
            </a:fld>
            <a:endParaRPr lang="en-US" smtClean="0"/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BD8E3A-48F9-457B-9F2D-754CA50DC0C5}" type="slidenum">
              <a:rPr lang="en-US" smtClean="0"/>
              <a:pPr>
                <a:defRPr/>
              </a:pPr>
              <a:t>106</a:t>
            </a:fld>
            <a:endParaRPr lang="en-US" smtClean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</a:p>
        </p:txBody>
      </p:sp>
      <p:sp>
        <p:nvSpPr>
          <p:cNvPr id="32773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45C840B-B054-4FA7-ACA1-165DE622EEF2}" type="datetime8">
              <a:rPr lang="en-US" smtClean="0"/>
              <a:pPr>
                <a:defRPr/>
              </a:pPr>
              <a:t>2/26/2015 9:19 PM</a:t>
            </a:fld>
            <a:endParaRPr lang="en-US" smtClean="0"/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B6DD2F-C8AE-4FAE-B493-9368BC67317E}" type="slidenum">
              <a:rPr lang="en-US" smtClean="0"/>
              <a:pPr>
                <a:defRPr/>
              </a:pPr>
              <a:t>107</a:t>
            </a:fld>
            <a:endParaRPr lang="en-US" smtClean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</a:p>
        </p:txBody>
      </p:sp>
      <p:sp>
        <p:nvSpPr>
          <p:cNvPr id="3379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95C478D-8B49-4652-98B0-F5C6669AAFC3}" type="datetime8">
              <a:rPr lang="en-US" smtClean="0"/>
              <a:pPr>
                <a:defRPr/>
              </a:pPr>
              <a:t>2/26/2015 9:19 PM</a:t>
            </a:fld>
            <a:endParaRPr lang="en-US" smtClean="0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9C3A71-08B5-432A-AFD3-B6F7946ABDAC}" type="slidenum">
              <a:rPr lang="en-US" smtClean="0"/>
              <a:pPr>
                <a:defRPr/>
              </a:pPr>
              <a:t>108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93C1E-7DBD-4D88-8DC2-D3A9FA15EE6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25872-EA9E-4452-B086-8D8EDA330AC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CC1A5-7E07-4F04-92CA-DFC5A7B8919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20BA7-4279-4ED0-9626-8442498A6C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4DEDD-5035-4182-BF7B-86EA3A84E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4B2EB155-F2E4-4D0D-A98C-974A681B7E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88C15-8717-47E0-B62D-008B03A76E7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6DF17-3D8F-4793-BD33-E7667934212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B203E-B3FF-4B5F-BFF2-780B09828F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555AA-62D6-49E9-9508-2D221E9641C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72A91-8E9A-41C5-A14A-89F68B667BC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55747-1048-4E29-B68E-EED4045F00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06F1B-8710-4A56-A1BD-18F52963725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28270-1006-455D-98C6-39927BDA2B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9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3075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5382F2EB-783A-4E0D-851B-3E80B598069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4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5.bin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0"/>
          </a:xfrm>
          <a:noFill/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CSE 245: Algorithms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sz="4000" dirty="0" smtClean="0">
                <a:solidFill>
                  <a:srgbClr val="002060"/>
                </a:solidFill>
              </a:rPr>
              <a:t>Lecture 7 : Sorting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sz="3600" dirty="0" smtClean="0">
                <a:solidFill>
                  <a:srgbClr val="002060"/>
                </a:solidFill>
              </a:rPr>
              <a:t>Md. Shamsujjoha</a:t>
            </a:r>
            <a:br>
              <a:rPr lang="en-US" sz="3600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6140450" y="3581400"/>
            <a:ext cx="1009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CA" b="1">
                <a:sym typeface="Wingdings 3" pitchFamily="18" charset="2"/>
              </a:rPr>
              <a:t></a:t>
            </a:r>
          </a:p>
          <a:p>
            <a:pPr algn="ctr"/>
            <a:r>
              <a:rPr lang="en-CA" b="1"/>
              <a:t>Largest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Merge-Sort Algorithm</a:t>
            </a:r>
            <a:endParaRPr lang="en-US" dirty="0"/>
          </a:p>
        </p:txBody>
      </p:sp>
      <p:pic>
        <p:nvPicPr>
          <p:cNvPr id="2078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5602" y="1343024"/>
            <a:ext cx="6722997" cy="5202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Mergesort - Analysis</a:t>
            </a:r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09800"/>
            <a:ext cx="7667625" cy="301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561975" y="1447800"/>
            <a:ext cx="7697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Levels of recursive calls to </a:t>
            </a:r>
            <a:r>
              <a:rPr lang="en-US" sz="2000" i="1">
                <a:latin typeface="Courier10 Bd BT" charset="0"/>
              </a:rPr>
              <a:t>mergesort</a:t>
            </a:r>
            <a:r>
              <a:rPr lang="en-US" sz="2000"/>
              <a:t>, given an array of eight items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Mergesort - Analysis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2824163" y="1676400"/>
            <a:ext cx="211137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2190750" y="2133600"/>
            <a:ext cx="211138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3387725" y="2133600"/>
            <a:ext cx="211138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1839913" y="2743200"/>
            <a:ext cx="211137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3105150" y="2743200"/>
            <a:ext cx="211138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2473325" y="2743200"/>
            <a:ext cx="211138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3738563" y="2743200"/>
            <a:ext cx="211137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51" name="Rectangle 10"/>
          <p:cNvSpPr>
            <a:spLocks noChangeArrowheads="1"/>
          </p:cNvSpPr>
          <p:nvPr/>
        </p:nvSpPr>
        <p:spPr bwMode="auto">
          <a:xfrm>
            <a:off x="4230688" y="4876800"/>
            <a:ext cx="211137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52" name="Rectangle 11"/>
          <p:cNvSpPr>
            <a:spLocks noChangeArrowheads="1"/>
          </p:cNvSpPr>
          <p:nvPr/>
        </p:nvSpPr>
        <p:spPr bwMode="auto">
          <a:xfrm>
            <a:off x="1206500" y="4953000"/>
            <a:ext cx="211138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 flipH="1">
            <a:off x="2262188" y="1905000"/>
            <a:ext cx="703262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>
            <a:off x="2965450" y="1905000"/>
            <a:ext cx="56197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5" name="Line 14"/>
          <p:cNvSpPr>
            <a:spLocks noChangeShapeType="1"/>
          </p:cNvSpPr>
          <p:nvPr/>
        </p:nvSpPr>
        <p:spPr bwMode="auto">
          <a:xfrm flipH="1">
            <a:off x="1909763" y="2362200"/>
            <a:ext cx="4222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6" name="Line 15"/>
          <p:cNvSpPr>
            <a:spLocks noChangeShapeType="1"/>
          </p:cNvSpPr>
          <p:nvPr/>
        </p:nvSpPr>
        <p:spPr bwMode="auto">
          <a:xfrm>
            <a:off x="2332038" y="2362200"/>
            <a:ext cx="28098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 flipH="1">
            <a:off x="3176588" y="2362200"/>
            <a:ext cx="28098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8" name="Line 17"/>
          <p:cNvSpPr>
            <a:spLocks noChangeShapeType="1"/>
          </p:cNvSpPr>
          <p:nvPr/>
        </p:nvSpPr>
        <p:spPr bwMode="auto">
          <a:xfrm>
            <a:off x="3457575" y="2362200"/>
            <a:ext cx="3524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9" name="Text Box 18"/>
          <p:cNvSpPr txBox="1">
            <a:spLocks noChangeArrowheads="1"/>
          </p:cNvSpPr>
          <p:nvPr/>
        </p:nvSpPr>
        <p:spPr bwMode="auto">
          <a:xfrm>
            <a:off x="2051050" y="3200400"/>
            <a:ext cx="260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.</a:t>
            </a:r>
          </a:p>
        </p:txBody>
      </p:sp>
      <p:sp>
        <p:nvSpPr>
          <p:cNvPr id="35860" name="Text Box 19"/>
          <p:cNvSpPr txBox="1">
            <a:spLocks noChangeArrowheads="1"/>
          </p:cNvSpPr>
          <p:nvPr/>
        </p:nvSpPr>
        <p:spPr bwMode="auto">
          <a:xfrm>
            <a:off x="3457575" y="3200400"/>
            <a:ext cx="260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.</a:t>
            </a:r>
          </a:p>
        </p:txBody>
      </p:sp>
      <p:sp>
        <p:nvSpPr>
          <p:cNvPr id="35861" name="Text Box 20"/>
          <p:cNvSpPr txBox="1">
            <a:spLocks noChangeArrowheads="1"/>
          </p:cNvSpPr>
          <p:nvPr/>
        </p:nvSpPr>
        <p:spPr bwMode="auto">
          <a:xfrm>
            <a:off x="1614488" y="47656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 . . . . . . . . . . . . . . . .</a:t>
            </a:r>
          </a:p>
        </p:txBody>
      </p:sp>
      <p:sp>
        <p:nvSpPr>
          <p:cNvPr id="35862" name="Text Box 21"/>
          <p:cNvSpPr txBox="1">
            <a:spLocks noChangeArrowheads="1"/>
          </p:cNvSpPr>
          <p:nvPr/>
        </p:nvSpPr>
        <p:spPr bwMode="auto">
          <a:xfrm>
            <a:off x="3021013" y="1489075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m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3" name="Text Box 22"/>
          <p:cNvSpPr txBox="1">
            <a:spLocks noChangeArrowheads="1"/>
          </p:cNvSpPr>
          <p:nvPr/>
        </p:nvSpPr>
        <p:spPr bwMode="auto">
          <a:xfrm>
            <a:off x="1628775" y="1981200"/>
            <a:ext cx="665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m-1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4" name="Text Box 23"/>
          <p:cNvSpPr txBox="1">
            <a:spLocks noChangeArrowheads="1"/>
          </p:cNvSpPr>
          <p:nvPr/>
        </p:nvSpPr>
        <p:spPr bwMode="auto">
          <a:xfrm>
            <a:off x="3527425" y="1905000"/>
            <a:ext cx="665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m-1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5" name="Text Box 24"/>
          <p:cNvSpPr txBox="1">
            <a:spLocks noChangeArrowheads="1"/>
          </p:cNvSpPr>
          <p:nvPr/>
        </p:nvSpPr>
        <p:spPr bwMode="auto">
          <a:xfrm>
            <a:off x="1417638" y="2895600"/>
            <a:ext cx="665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m-2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6" name="Text Box 25"/>
          <p:cNvSpPr txBox="1">
            <a:spLocks noChangeArrowheads="1"/>
          </p:cNvSpPr>
          <p:nvPr/>
        </p:nvSpPr>
        <p:spPr bwMode="auto">
          <a:xfrm>
            <a:off x="2190750" y="2895600"/>
            <a:ext cx="665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m-2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7" name="Text Box 26"/>
          <p:cNvSpPr txBox="1">
            <a:spLocks noChangeArrowheads="1"/>
          </p:cNvSpPr>
          <p:nvPr/>
        </p:nvSpPr>
        <p:spPr bwMode="auto">
          <a:xfrm>
            <a:off x="2895600" y="2895600"/>
            <a:ext cx="665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m-2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8" name="Text Box 27"/>
          <p:cNvSpPr txBox="1">
            <a:spLocks noChangeArrowheads="1"/>
          </p:cNvSpPr>
          <p:nvPr/>
        </p:nvSpPr>
        <p:spPr bwMode="auto">
          <a:xfrm>
            <a:off x="3738563" y="2895600"/>
            <a:ext cx="665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m-2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9" name="Text Box 28"/>
          <p:cNvSpPr txBox="1">
            <a:spLocks noChangeArrowheads="1"/>
          </p:cNvSpPr>
          <p:nvPr/>
        </p:nvSpPr>
        <p:spPr bwMode="auto">
          <a:xfrm>
            <a:off x="925513" y="46482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70" name="Text Box 29"/>
          <p:cNvSpPr txBox="1">
            <a:spLocks noChangeArrowheads="1"/>
          </p:cNvSpPr>
          <p:nvPr/>
        </p:nvSpPr>
        <p:spPr bwMode="auto">
          <a:xfrm>
            <a:off x="4371975" y="4572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71" name="Text Box 30"/>
          <p:cNvSpPr txBox="1">
            <a:spLocks noChangeArrowheads="1"/>
          </p:cNvSpPr>
          <p:nvPr/>
        </p:nvSpPr>
        <p:spPr bwMode="auto">
          <a:xfrm>
            <a:off x="4919663" y="1538288"/>
            <a:ext cx="3033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level 0 : 1 merge (size 2</a:t>
            </a:r>
            <a:r>
              <a:rPr lang="en-US" sz="2000" baseline="30000">
                <a:latin typeface="Times New Roman" pitchFamily="18" charset="0"/>
              </a:rPr>
              <a:t>m-1</a:t>
            </a:r>
            <a:r>
              <a:rPr lang="en-US" sz="2000">
                <a:latin typeface="Times New Roman" pitchFamily="18" charset="0"/>
              </a:rPr>
              <a:t>) </a:t>
            </a:r>
          </a:p>
        </p:txBody>
      </p:sp>
      <p:sp>
        <p:nvSpPr>
          <p:cNvPr id="35872" name="Text Box 31"/>
          <p:cNvSpPr txBox="1">
            <a:spLocks noChangeArrowheads="1"/>
          </p:cNvSpPr>
          <p:nvPr/>
        </p:nvSpPr>
        <p:spPr bwMode="auto">
          <a:xfrm>
            <a:off x="4933950" y="2106613"/>
            <a:ext cx="3132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level 1 : 2 merges (size 2</a:t>
            </a:r>
            <a:r>
              <a:rPr lang="en-US" sz="2000" baseline="30000">
                <a:latin typeface="Times New Roman" pitchFamily="18" charset="0"/>
              </a:rPr>
              <a:t>m-2</a:t>
            </a:r>
            <a:r>
              <a:rPr lang="en-US" sz="2000">
                <a:latin typeface="Times New Roman" pitchFamily="18" charset="0"/>
              </a:rPr>
              <a:t>) </a:t>
            </a:r>
          </a:p>
        </p:txBody>
      </p:sp>
      <p:sp>
        <p:nvSpPr>
          <p:cNvPr id="35873" name="Text Box 32"/>
          <p:cNvSpPr txBox="1">
            <a:spLocks noChangeArrowheads="1"/>
          </p:cNvSpPr>
          <p:nvPr/>
        </p:nvSpPr>
        <p:spPr bwMode="auto">
          <a:xfrm>
            <a:off x="4933950" y="2640013"/>
            <a:ext cx="3132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level 2 : 4 merges (size 2</a:t>
            </a:r>
            <a:r>
              <a:rPr lang="en-US" sz="2000" baseline="30000">
                <a:latin typeface="Times New Roman" pitchFamily="18" charset="0"/>
              </a:rPr>
              <a:t>m-3</a:t>
            </a:r>
            <a:r>
              <a:rPr lang="en-US" sz="2000">
                <a:latin typeface="Times New Roman" pitchFamily="18" charset="0"/>
              </a:rPr>
              <a:t>) </a:t>
            </a:r>
          </a:p>
        </p:txBody>
      </p:sp>
      <p:sp>
        <p:nvSpPr>
          <p:cNvPr id="35874" name="Text Box 33"/>
          <p:cNvSpPr txBox="1">
            <a:spLocks noChangeArrowheads="1"/>
          </p:cNvSpPr>
          <p:nvPr/>
        </p:nvSpPr>
        <p:spPr bwMode="auto">
          <a:xfrm>
            <a:off x="4864100" y="4773613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level m</a:t>
            </a:r>
          </a:p>
        </p:txBody>
      </p:sp>
      <p:sp>
        <p:nvSpPr>
          <p:cNvPr id="35875" name="Text Box 34"/>
          <p:cNvSpPr txBox="1">
            <a:spLocks noChangeArrowheads="1"/>
          </p:cNvSpPr>
          <p:nvPr/>
        </p:nvSpPr>
        <p:spPr bwMode="auto">
          <a:xfrm>
            <a:off x="4864100" y="4240213"/>
            <a:ext cx="3473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level m-1 : 2</a:t>
            </a:r>
            <a:r>
              <a:rPr lang="en-US" sz="2000" baseline="30000">
                <a:latin typeface="Times New Roman" pitchFamily="18" charset="0"/>
              </a:rPr>
              <a:t>m-1 </a:t>
            </a:r>
            <a:r>
              <a:rPr lang="en-US" sz="2000">
                <a:latin typeface="Times New Roman" pitchFamily="18" charset="0"/>
              </a:rPr>
              <a:t>merges (size 2</a:t>
            </a:r>
            <a:r>
              <a:rPr lang="en-US" sz="2000" baseline="30000">
                <a:latin typeface="Times New Roman" pitchFamily="18" charset="0"/>
              </a:rPr>
              <a:t>0</a:t>
            </a:r>
            <a:r>
              <a:rPr lang="en-US" sz="2000">
                <a:latin typeface="Times New Roman" pitchFamily="18" charset="0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Mergesort - Analysis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i="1" dirty="0" smtClean="0"/>
              <a:t>Worst-case –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The number of key comparisons: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= 2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*(2*2</a:t>
            </a:r>
            <a:r>
              <a:rPr lang="en-US" sz="2400" baseline="30000" dirty="0" smtClean="0"/>
              <a:t>m-1</a:t>
            </a:r>
            <a:r>
              <a:rPr lang="en-US" sz="2400" dirty="0" smtClean="0"/>
              <a:t>-1) + 2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*(2*2</a:t>
            </a:r>
            <a:r>
              <a:rPr lang="en-US" sz="2400" baseline="30000" dirty="0" smtClean="0"/>
              <a:t>m-2</a:t>
            </a:r>
            <a:r>
              <a:rPr lang="en-US" sz="2400" dirty="0" smtClean="0"/>
              <a:t>-1) + ... + 2</a:t>
            </a:r>
            <a:r>
              <a:rPr lang="en-US" sz="2400" baseline="30000" dirty="0" smtClean="0"/>
              <a:t>m-1</a:t>
            </a:r>
            <a:r>
              <a:rPr lang="en-US" sz="2400" dirty="0" smtClean="0"/>
              <a:t>*(2*2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-1)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= (2</a:t>
            </a:r>
            <a:r>
              <a:rPr lang="en-US" sz="2400" baseline="30000" dirty="0" smtClean="0"/>
              <a:t>m </a:t>
            </a:r>
            <a:r>
              <a:rPr lang="en-US" sz="2400" dirty="0" smtClean="0"/>
              <a:t>- 1) + (2</a:t>
            </a:r>
            <a:r>
              <a:rPr lang="en-US" sz="2400" baseline="30000" dirty="0" smtClean="0"/>
              <a:t>m </a:t>
            </a:r>
            <a:r>
              <a:rPr lang="en-US" sz="2400" dirty="0" smtClean="0"/>
              <a:t>- 2) + ... + (2</a:t>
            </a:r>
            <a:r>
              <a:rPr lang="en-US" sz="2400" baseline="30000" dirty="0" smtClean="0"/>
              <a:t>m </a:t>
            </a:r>
            <a:r>
              <a:rPr lang="en-US" sz="2400" dirty="0" smtClean="0"/>
              <a:t>– 2</a:t>
            </a:r>
            <a:r>
              <a:rPr lang="en-US" sz="2400" baseline="30000" dirty="0" smtClean="0"/>
              <a:t>m-1</a:t>
            </a:r>
            <a:r>
              <a:rPr lang="en-US" sz="2400" dirty="0" smtClean="0"/>
              <a:t>) 		( m terms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= m*2</a:t>
            </a:r>
            <a:r>
              <a:rPr lang="en-US" sz="2400" baseline="30000" dirty="0" smtClean="0"/>
              <a:t>m</a:t>
            </a:r>
            <a:r>
              <a:rPr lang="en-US" sz="2400" dirty="0" smtClean="0"/>
              <a:t> –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= m*2</a:t>
            </a:r>
            <a:r>
              <a:rPr lang="en-US" sz="2400" baseline="30000" dirty="0" smtClean="0"/>
              <a:t>m</a:t>
            </a:r>
            <a:r>
              <a:rPr lang="en-US" sz="2400" dirty="0" smtClean="0"/>
              <a:t> – 2</a:t>
            </a:r>
            <a:r>
              <a:rPr lang="en-US" sz="2400" baseline="30000" dirty="0" smtClean="0"/>
              <a:t>m</a:t>
            </a:r>
            <a:r>
              <a:rPr lang="en-US" sz="2400" dirty="0" smtClean="0"/>
              <a:t> –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400" dirty="0" smtClean="0"/>
              <a:t>Using m = log n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= n * log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n – n – 1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	</a:t>
            </a:r>
            <a:r>
              <a:rPr lang="en-US" sz="2400" b="1" dirty="0" smtClean="0">
                <a:sym typeface="Wingdings" pitchFamily="2" charset="2"/>
              </a:rPr>
              <a:t> O (</a:t>
            </a:r>
            <a:r>
              <a:rPr lang="en-US" sz="2400" b="1" dirty="0" smtClean="0"/>
              <a:t>n * log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n )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947863" y="3124200"/>
          <a:ext cx="565150" cy="685800"/>
        </p:xfrm>
        <a:graphic>
          <a:graphicData uri="http://schemas.openxmlformats.org/presentationml/2006/ole">
            <p:oleObj spid="_x0000_s8194" name="Equation" r:id="rId3" imgW="3553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Mergesort – Analysis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Mergesort</a:t>
            </a:r>
            <a:r>
              <a:rPr lang="en-US" sz="2400" dirty="0" smtClean="0"/>
              <a:t> is extremely efficient algorithm with respect to time.</a:t>
            </a:r>
          </a:p>
          <a:p>
            <a:pPr lvl="1" eaLnBrk="1" hangingPunct="1"/>
            <a:r>
              <a:rPr lang="en-US" sz="1800" dirty="0" smtClean="0"/>
              <a:t>Both worst case and average cases are </a:t>
            </a:r>
            <a:r>
              <a:rPr lang="en-US" sz="1800" b="1" dirty="0" smtClean="0">
                <a:sym typeface="Wingdings" pitchFamily="2" charset="2"/>
              </a:rPr>
              <a:t>O (</a:t>
            </a:r>
            <a:r>
              <a:rPr lang="en-US" sz="1800" b="1" dirty="0" smtClean="0"/>
              <a:t>n * log</a:t>
            </a:r>
            <a:r>
              <a:rPr lang="en-US" sz="1800" b="1" baseline="-25000" dirty="0" smtClean="0"/>
              <a:t>2</a:t>
            </a:r>
            <a:r>
              <a:rPr lang="en-US" sz="1800" b="1" dirty="0" smtClean="0"/>
              <a:t>n )</a:t>
            </a:r>
          </a:p>
          <a:p>
            <a:pPr eaLnBrk="1" hangingPunct="1"/>
            <a:endParaRPr lang="en-US" sz="1800" b="1" dirty="0" smtClean="0"/>
          </a:p>
          <a:p>
            <a:pPr eaLnBrk="1" hangingPunct="1"/>
            <a:r>
              <a:rPr lang="en-US" sz="2400" dirty="0" smtClean="0"/>
              <a:t>But, </a:t>
            </a:r>
            <a:r>
              <a:rPr lang="en-US" sz="2400" dirty="0" err="1" smtClean="0"/>
              <a:t>mergesort</a:t>
            </a:r>
            <a:r>
              <a:rPr lang="en-US" sz="2400" dirty="0" smtClean="0"/>
              <a:t> requires an extra array whose size equals to the size of the original array.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If we use a linked list, we do not need an extra array </a:t>
            </a:r>
          </a:p>
          <a:p>
            <a:pPr lvl="1" eaLnBrk="1" hangingPunct="1"/>
            <a:r>
              <a:rPr lang="en-US" sz="1800" dirty="0" smtClean="0"/>
              <a:t>But, we need space for the links</a:t>
            </a:r>
          </a:p>
          <a:p>
            <a:pPr lvl="1" eaLnBrk="1" hangingPunct="1"/>
            <a:r>
              <a:rPr lang="en-US" sz="1800" dirty="0" smtClean="0"/>
              <a:t>And, it will be difficult to divide the list into half ( O(n)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58" name="Rectangle 50"/>
          <p:cNvSpPr>
            <a:spLocks noChangeArrowheads="1"/>
          </p:cNvSpPr>
          <p:nvPr/>
        </p:nvSpPr>
        <p:spPr bwMode="auto">
          <a:xfrm>
            <a:off x="5816600" y="5670550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Quick-Sort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685800" y="1676400"/>
            <a:ext cx="4114800" cy="4572000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chemeClr val="tx2"/>
                </a:solidFill>
              </a:rPr>
              <a:t>Quick-sort</a:t>
            </a:r>
            <a:r>
              <a:rPr lang="en-US" sz="2400" smtClean="0"/>
              <a:t> is a randomized sorting algorithm based on the divide-and-conquer paradigm:</a:t>
            </a:r>
          </a:p>
          <a:p>
            <a:pPr lvl="1" eaLnBrk="1" hangingPunct="1"/>
            <a:r>
              <a:rPr lang="en-US" sz="2000" smtClean="0">
                <a:solidFill>
                  <a:schemeClr val="tx2"/>
                </a:solidFill>
              </a:rPr>
              <a:t>Divide</a:t>
            </a:r>
            <a:r>
              <a:rPr lang="en-US" sz="2000" smtClean="0"/>
              <a:t>: pick a random element </a:t>
            </a:r>
            <a:r>
              <a:rPr lang="en-US" sz="2000" b="1" i="1" smtClean="0">
                <a:latin typeface="Times New Roman" pitchFamily="18" charset="0"/>
              </a:rPr>
              <a:t>x</a:t>
            </a:r>
            <a:r>
              <a:rPr lang="en-US" sz="2000" smtClean="0"/>
              <a:t> (called </a:t>
            </a:r>
            <a:r>
              <a:rPr lang="en-US" sz="2000" smtClean="0">
                <a:solidFill>
                  <a:schemeClr val="tx2"/>
                </a:solidFill>
              </a:rPr>
              <a:t>pivot</a:t>
            </a:r>
            <a:r>
              <a:rPr lang="en-US" sz="2000" smtClean="0"/>
              <a:t>) and partition </a:t>
            </a:r>
            <a:r>
              <a:rPr lang="en-US" sz="2000" b="1" i="1" smtClean="0">
                <a:latin typeface="Times New Roman" pitchFamily="18" charset="0"/>
              </a:rPr>
              <a:t>S</a:t>
            </a:r>
            <a:r>
              <a:rPr lang="en-US" sz="2000" smtClean="0"/>
              <a:t> into </a:t>
            </a:r>
          </a:p>
          <a:p>
            <a:pPr lvl="2" eaLnBrk="1" hangingPunct="1"/>
            <a:r>
              <a:rPr lang="en-US" sz="1800" b="1" i="1" smtClean="0">
                <a:latin typeface="Times New Roman" pitchFamily="18" charset="0"/>
              </a:rPr>
              <a:t>L </a:t>
            </a:r>
            <a:r>
              <a:rPr lang="en-US" sz="1800" smtClean="0"/>
              <a:t>elements less than </a:t>
            </a:r>
            <a:r>
              <a:rPr lang="en-US" sz="1800" b="1" i="1" smtClean="0">
                <a:latin typeface="Times New Roman" pitchFamily="18" charset="0"/>
              </a:rPr>
              <a:t>x</a:t>
            </a:r>
          </a:p>
          <a:p>
            <a:pPr lvl="2" eaLnBrk="1" hangingPunct="1"/>
            <a:r>
              <a:rPr lang="en-US" sz="1800" b="1" i="1" smtClean="0">
                <a:latin typeface="Times New Roman" pitchFamily="18" charset="0"/>
              </a:rPr>
              <a:t>E </a:t>
            </a:r>
            <a:r>
              <a:rPr lang="en-US" sz="1800" smtClean="0"/>
              <a:t>elements equal </a:t>
            </a:r>
            <a:r>
              <a:rPr lang="en-US" sz="1800" b="1" i="1" smtClean="0">
                <a:latin typeface="Times New Roman" pitchFamily="18" charset="0"/>
              </a:rPr>
              <a:t>x</a:t>
            </a:r>
            <a:endParaRPr lang="en-US" sz="1800" smtClean="0"/>
          </a:p>
          <a:p>
            <a:pPr lvl="2" eaLnBrk="1" hangingPunct="1"/>
            <a:r>
              <a:rPr lang="en-US" sz="1800" b="1" i="1" smtClean="0">
                <a:latin typeface="Times New Roman" pitchFamily="18" charset="0"/>
              </a:rPr>
              <a:t>G </a:t>
            </a:r>
            <a:r>
              <a:rPr lang="en-US" sz="1800" smtClean="0"/>
              <a:t>elements greater than </a:t>
            </a:r>
            <a:r>
              <a:rPr lang="en-US" sz="1800" b="1" i="1" smtClean="0">
                <a:latin typeface="Times New Roman" pitchFamily="18" charset="0"/>
              </a:rPr>
              <a:t>x</a:t>
            </a:r>
            <a:endParaRPr lang="en-US" sz="1800" smtClean="0"/>
          </a:p>
          <a:p>
            <a:pPr lvl="1" eaLnBrk="1" hangingPunct="1"/>
            <a:r>
              <a:rPr lang="en-US" sz="2000" smtClean="0">
                <a:solidFill>
                  <a:schemeClr val="tx2"/>
                </a:solidFill>
              </a:rPr>
              <a:t>Recur</a:t>
            </a:r>
            <a:r>
              <a:rPr lang="en-US" sz="2000" smtClean="0"/>
              <a:t>: sort </a:t>
            </a:r>
            <a:r>
              <a:rPr lang="en-US" sz="2000" b="1" i="1" smtClean="0">
                <a:latin typeface="Times New Roman" pitchFamily="18" charset="0"/>
              </a:rPr>
              <a:t>L </a:t>
            </a:r>
            <a:r>
              <a:rPr lang="en-US" sz="2000" smtClean="0"/>
              <a:t>and </a:t>
            </a:r>
            <a:r>
              <a:rPr lang="en-US" sz="2000" b="1" i="1" smtClean="0">
                <a:latin typeface="Times New Roman" pitchFamily="18" charset="0"/>
              </a:rPr>
              <a:t>G</a:t>
            </a:r>
            <a:endParaRPr lang="en-US" sz="2000" smtClean="0"/>
          </a:p>
          <a:p>
            <a:pPr lvl="1" eaLnBrk="1" hangingPunct="1"/>
            <a:r>
              <a:rPr lang="en-US" sz="2000" smtClean="0">
                <a:solidFill>
                  <a:schemeClr val="tx2"/>
                </a:solidFill>
              </a:rPr>
              <a:t>Conquer</a:t>
            </a:r>
            <a:r>
              <a:rPr lang="en-US" sz="2000" smtClean="0"/>
              <a:t>: join </a:t>
            </a:r>
            <a:r>
              <a:rPr lang="en-US" sz="2000" b="1" i="1" smtClean="0">
                <a:latin typeface="Times New Roman" pitchFamily="18" charset="0"/>
              </a:rPr>
              <a:t>L</a:t>
            </a:r>
            <a:r>
              <a:rPr lang="en-US" sz="2000" smtClean="0"/>
              <a:t>, </a:t>
            </a:r>
            <a:r>
              <a:rPr lang="en-US" sz="2000" b="1" i="1" smtClean="0">
                <a:latin typeface="Times New Roman" pitchFamily="18" charset="0"/>
              </a:rPr>
              <a:t>E</a:t>
            </a:r>
            <a:r>
              <a:rPr lang="en-US" sz="2000" b="1" i="1" smtClean="0"/>
              <a:t> </a:t>
            </a:r>
            <a:r>
              <a:rPr lang="en-US" sz="2000" smtClean="0"/>
              <a:t>and </a:t>
            </a:r>
            <a:r>
              <a:rPr lang="en-US" sz="2000" b="1" i="1" smtClean="0">
                <a:latin typeface="Times New Roman" pitchFamily="18" charset="0"/>
              </a:rPr>
              <a:t>G</a:t>
            </a:r>
          </a:p>
        </p:txBody>
      </p:sp>
      <p:sp>
        <p:nvSpPr>
          <p:cNvPr id="17434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Md.Shamsujjoha </a:t>
            </a:r>
          </a:p>
        </p:txBody>
      </p:sp>
      <p:sp>
        <p:nvSpPr>
          <p:cNvPr id="17436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</a:p>
        </p:txBody>
      </p:sp>
      <p:sp>
        <p:nvSpPr>
          <p:cNvPr id="17435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EB33A-3F7F-464D-BDDE-5D61C38C8B58}" type="slidenum">
              <a:rPr lang="en-US" smtClean="0"/>
              <a:pPr>
                <a:defRPr/>
              </a:pPr>
              <a:t>105</a:t>
            </a:fld>
            <a:endParaRPr lang="en-US" smtClean="0"/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5410200" y="16351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5816600" y="2238375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6629400" y="2409825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7035800" y="206692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145419" name="Rectangle 11"/>
          <p:cNvSpPr>
            <a:spLocks noChangeArrowheads="1"/>
          </p:cNvSpPr>
          <p:nvPr/>
        </p:nvSpPr>
        <p:spPr bwMode="auto">
          <a:xfrm>
            <a:off x="7442200" y="17240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20" name="Rectangle 12"/>
          <p:cNvSpPr>
            <a:spLocks noChangeArrowheads="1"/>
          </p:cNvSpPr>
          <p:nvPr/>
        </p:nvSpPr>
        <p:spPr bwMode="auto">
          <a:xfrm>
            <a:off x="7848600" y="2352675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31" name="Rectangle 23"/>
          <p:cNvSpPr>
            <a:spLocks noChangeArrowheads="1"/>
          </p:cNvSpPr>
          <p:nvPr/>
        </p:nvSpPr>
        <p:spPr bwMode="auto">
          <a:xfrm>
            <a:off x="6223000" y="18954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32" name="Rectangle 24"/>
          <p:cNvSpPr>
            <a:spLocks noChangeArrowheads="1"/>
          </p:cNvSpPr>
          <p:nvPr/>
        </p:nvSpPr>
        <p:spPr bwMode="auto">
          <a:xfrm>
            <a:off x="7543800" y="30956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33" name="Rectangle 25"/>
          <p:cNvSpPr>
            <a:spLocks noChangeArrowheads="1"/>
          </p:cNvSpPr>
          <p:nvPr/>
        </p:nvSpPr>
        <p:spPr bwMode="auto">
          <a:xfrm>
            <a:off x="8382000" y="31845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34" name="Rectangle 26"/>
          <p:cNvSpPr>
            <a:spLocks noChangeArrowheads="1"/>
          </p:cNvSpPr>
          <p:nvPr/>
        </p:nvSpPr>
        <p:spPr bwMode="auto">
          <a:xfrm>
            <a:off x="7962900" y="33559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111750" y="3705225"/>
            <a:ext cx="1054100" cy="457200"/>
            <a:chOff x="3320" y="2304"/>
            <a:chExt cx="664" cy="384"/>
          </a:xfrm>
        </p:grpSpPr>
        <p:sp>
          <p:nvSpPr>
            <p:cNvPr id="17437" name="Rectangle 27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438" name="Rectangle 28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439" name="Rectangle 29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45438" name="Rectangle 30"/>
          <p:cNvSpPr>
            <a:spLocks noChangeArrowheads="1"/>
          </p:cNvSpPr>
          <p:nvPr/>
        </p:nvSpPr>
        <p:spPr bwMode="auto">
          <a:xfrm>
            <a:off x="6743700" y="353377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145441" name="AutoShape 33"/>
          <p:cNvSpPr>
            <a:spLocks/>
          </p:cNvSpPr>
          <p:nvPr/>
        </p:nvSpPr>
        <p:spPr bwMode="auto">
          <a:xfrm rot="-5400000">
            <a:off x="54864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vert="eaVert" wrap="none" tIns="0" rIns="548640" bIns="0"/>
          <a:lstStyle/>
          <a:p>
            <a:pPr algn="ctr"/>
            <a:endParaRPr lang="en-US" sz="2000" b="1" i="1">
              <a:latin typeface="Times New Roman" pitchFamily="18" charset="0"/>
            </a:endParaRPr>
          </a:p>
          <a:p>
            <a:pPr algn="ctr"/>
            <a:r>
              <a:rPr lang="en-US" sz="2000" b="1" i="1">
                <a:latin typeface="Times New Roman" pitchFamily="18" charset="0"/>
              </a:rPr>
              <a:t>L</a:t>
            </a:r>
          </a:p>
        </p:txBody>
      </p:sp>
      <p:sp>
        <p:nvSpPr>
          <p:cNvPr id="145443" name="AutoShape 35"/>
          <p:cNvSpPr>
            <a:spLocks/>
          </p:cNvSpPr>
          <p:nvPr/>
        </p:nvSpPr>
        <p:spPr bwMode="auto">
          <a:xfrm rot="-5400000">
            <a:off x="79248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vert="eaVert" wrap="none" tIns="0" rIns="548640" bIns="0"/>
          <a:lstStyle/>
          <a:p>
            <a:pPr algn="ctr"/>
            <a:endParaRPr lang="en-US" sz="2000" b="1" i="1">
              <a:latin typeface="Times New Roman" pitchFamily="18" charset="0"/>
            </a:endParaRPr>
          </a:p>
          <a:p>
            <a:pPr algn="ctr"/>
            <a:r>
              <a:rPr lang="en-US" sz="2000" b="1" i="1">
                <a:latin typeface="Times New Roman" pitchFamily="18" charset="0"/>
              </a:rPr>
              <a:t>G</a:t>
            </a:r>
          </a:p>
        </p:txBody>
      </p:sp>
      <p:sp>
        <p:nvSpPr>
          <p:cNvPr id="145444" name="AutoShape 36"/>
          <p:cNvSpPr>
            <a:spLocks/>
          </p:cNvSpPr>
          <p:nvPr/>
        </p:nvSpPr>
        <p:spPr bwMode="auto">
          <a:xfrm rot="-5400000">
            <a:off x="6705600" y="3990975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vert="eaVert" wrap="none" tIns="0" rIns="548640" bIns="0"/>
          <a:lstStyle/>
          <a:p>
            <a:pPr algn="ctr"/>
            <a:endParaRPr lang="en-US" sz="2000" b="1" i="1">
              <a:latin typeface="Times New Roman" pitchFamily="18" charset="0"/>
            </a:endParaRPr>
          </a:p>
          <a:p>
            <a:pPr algn="ctr"/>
            <a:r>
              <a:rPr lang="en-US" sz="2000" b="1" i="1">
                <a:latin typeface="Times New Roman" pitchFamily="18" charset="0"/>
              </a:rPr>
              <a:t>E</a:t>
            </a:r>
          </a:p>
        </p:txBody>
      </p:sp>
      <p:sp>
        <p:nvSpPr>
          <p:cNvPr id="145446" name="Rectangle 38"/>
          <p:cNvSpPr>
            <a:spLocks noChangeArrowheads="1"/>
          </p:cNvSpPr>
          <p:nvPr/>
        </p:nvSpPr>
        <p:spPr bwMode="auto">
          <a:xfrm>
            <a:off x="7442200" y="5041900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47" name="Rectangle 39"/>
          <p:cNvSpPr>
            <a:spLocks noChangeArrowheads="1"/>
          </p:cNvSpPr>
          <p:nvPr/>
        </p:nvSpPr>
        <p:spPr bwMode="auto">
          <a:xfrm>
            <a:off x="7848600" y="4953000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50" name="Rectangle 42"/>
          <p:cNvSpPr>
            <a:spLocks noChangeArrowheads="1"/>
          </p:cNvSpPr>
          <p:nvPr/>
        </p:nvSpPr>
        <p:spPr bwMode="auto">
          <a:xfrm>
            <a:off x="6223000" y="5556250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53" name="Rectangle 45"/>
          <p:cNvSpPr>
            <a:spLocks noChangeArrowheads="1"/>
          </p:cNvSpPr>
          <p:nvPr/>
        </p:nvSpPr>
        <p:spPr bwMode="auto">
          <a:xfrm>
            <a:off x="6629400" y="5384800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145457" name="Rectangle 49"/>
          <p:cNvSpPr>
            <a:spLocks noChangeArrowheads="1"/>
          </p:cNvSpPr>
          <p:nvPr/>
        </p:nvSpPr>
        <p:spPr bwMode="auto">
          <a:xfrm>
            <a:off x="5410200" y="5727700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59" name="Rectangle 51"/>
          <p:cNvSpPr>
            <a:spLocks noChangeArrowheads="1"/>
          </p:cNvSpPr>
          <p:nvPr/>
        </p:nvSpPr>
        <p:spPr bwMode="auto">
          <a:xfrm>
            <a:off x="7035800" y="5213350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4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4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5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5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5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5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5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5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58" grpId="0" animBg="1"/>
      <p:bldP spid="145414" grpId="0" animBg="1"/>
      <p:bldP spid="145415" grpId="0" animBg="1"/>
      <p:bldP spid="145417" grpId="0" animBg="1"/>
      <p:bldP spid="145418" grpId="0" animBg="1"/>
      <p:bldP spid="145419" grpId="0" animBg="1"/>
      <p:bldP spid="145420" grpId="0" animBg="1"/>
      <p:bldP spid="145431" grpId="0" animBg="1"/>
      <p:bldP spid="145432" grpId="0" animBg="1"/>
      <p:bldP spid="145433" grpId="0" animBg="1"/>
      <p:bldP spid="145434" grpId="0" animBg="1"/>
      <p:bldP spid="145438" grpId="0" animBg="1"/>
      <p:bldP spid="145441" grpId="0" animBg="1"/>
      <p:bldP spid="145443" grpId="0" animBg="1"/>
      <p:bldP spid="145444" grpId="0" animBg="1"/>
      <p:bldP spid="145446" grpId="0" animBg="1"/>
      <p:bldP spid="145447" grpId="0" animBg="1"/>
      <p:bldP spid="145450" grpId="0" animBg="1"/>
      <p:bldP spid="145453" grpId="0" animBg="1"/>
      <p:bldP spid="145457" grpId="0" animBg="1"/>
      <p:bldP spid="145459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Partition</a:t>
            </a:r>
          </a:p>
        </p:txBody>
      </p:sp>
      <p:sp>
        <p:nvSpPr>
          <p:cNvPr id="10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595438"/>
            <a:ext cx="3657600" cy="4652962"/>
          </a:xfrm>
        </p:spPr>
        <p:txBody>
          <a:bodyPr/>
          <a:lstStyle/>
          <a:p>
            <a:pPr eaLnBrk="1" hangingPunct="1"/>
            <a:r>
              <a:rPr lang="en-US" sz="2000" smtClean="0"/>
              <a:t>We partition an input sequence as follows:</a:t>
            </a:r>
          </a:p>
          <a:p>
            <a:pPr lvl="1" eaLnBrk="1" hangingPunct="1"/>
            <a:r>
              <a:rPr lang="en-US" sz="1800" smtClean="0"/>
              <a:t>We remove, in turn, each element </a:t>
            </a:r>
            <a:r>
              <a:rPr lang="en-US" sz="1800" b="1" i="1" smtClean="0">
                <a:latin typeface="Times New Roman" pitchFamily="18" charset="0"/>
              </a:rPr>
              <a:t>y</a:t>
            </a:r>
            <a:r>
              <a:rPr lang="en-US" sz="1800" smtClean="0"/>
              <a:t> from </a:t>
            </a:r>
            <a:r>
              <a:rPr lang="en-US" sz="1800" b="1" i="1" smtClean="0">
                <a:latin typeface="Times New Roman" pitchFamily="18" charset="0"/>
              </a:rPr>
              <a:t>S</a:t>
            </a:r>
            <a:r>
              <a:rPr lang="en-US" sz="1800" smtClean="0"/>
              <a:t> and </a:t>
            </a:r>
          </a:p>
          <a:p>
            <a:pPr lvl="1" eaLnBrk="1" hangingPunct="1"/>
            <a:r>
              <a:rPr lang="en-US" sz="1800" smtClean="0"/>
              <a:t>We insert </a:t>
            </a:r>
            <a:r>
              <a:rPr lang="en-US" sz="1800" b="1" i="1" smtClean="0">
                <a:latin typeface="Times New Roman" pitchFamily="18" charset="0"/>
              </a:rPr>
              <a:t>y</a:t>
            </a:r>
            <a:r>
              <a:rPr lang="en-US" sz="1800" smtClean="0"/>
              <a:t> into </a:t>
            </a:r>
            <a:r>
              <a:rPr lang="en-US" sz="1800" b="1" i="1" smtClean="0">
                <a:latin typeface="Times New Roman" pitchFamily="18" charset="0"/>
              </a:rPr>
              <a:t>L</a:t>
            </a:r>
            <a:r>
              <a:rPr lang="en-US" sz="1800" smtClean="0"/>
              <a:t>, </a:t>
            </a:r>
            <a:r>
              <a:rPr lang="en-US" sz="1800" b="1" i="1" smtClean="0">
                <a:latin typeface="Times New Roman" pitchFamily="18" charset="0"/>
              </a:rPr>
              <a:t>E</a:t>
            </a:r>
            <a:r>
              <a:rPr lang="en-US" sz="1800" b="1" i="1" smtClean="0"/>
              <a:t> </a:t>
            </a:r>
            <a:r>
              <a:rPr lang="en-US" sz="1800" smtClean="0"/>
              <a:t>or </a:t>
            </a:r>
            <a:r>
              <a:rPr lang="en-US" sz="1800" b="1" i="1" smtClean="0">
                <a:latin typeface="Times New Roman" pitchFamily="18" charset="0"/>
              </a:rPr>
              <a:t>G</a:t>
            </a:r>
            <a:r>
              <a:rPr lang="en-US" sz="1800" smtClean="0"/>
              <a:t>,</a:t>
            </a:r>
            <a:r>
              <a:rPr lang="en-US" sz="1800" b="1" i="1" smtClean="0">
                <a:latin typeface="Times New Roman" pitchFamily="18" charset="0"/>
              </a:rPr>
              <a:t> </a:t>
            </a:r>
            <a:r>
              <a:rPr lang="en-US" sz="1800" smtClean="0"/>
              <a:t>depending on the result of the comparison with the pivot </a:t>
            </a:r>
            <a:r>
              <a:rPr lang="en-US" sz="1800" b="1" i="1" smtClean="0">
                <a:latin typeface="Times New Roman" pitchFamily="18" charset="0"/>
              </a:rPr>
              <a:t>x</a:t>
            </a:r>
          </a:p>
          <a:p>
            <a:pPr eaLnBrk="1" hangingPunct="1"/>
            <a:r>
              <a:rPr lang="en-US" sz="2000" smtClean="0"/>
              <a:t>Each insertion and removal is at the beginning or at the end of a sequence, and hence takes </a:t>
            </a:r>
            <a:r>
              <a:rPr lang="en-US" sz="2000" b="1" i="1" smtClean="0">
                <a:latin typeface="Times New Roman" pitchFamily="18" charset="0"/>
              </a:rPr>
              <a:t>O</a:t>
            </a:r>
            <a:r>
              <a:rPr lang="en-US" sz="2000" smtClean="0">
                <a:latin typeface="Times New Roman" pitchFamily="18" charset="0"/>
              </a:rPr>
              <a:t>(1)</a:t>
            </a:r>
            <a:r>
              <a:rPr lang="en-US" sz="2000" smtClean="0"/>
              <a:t> time</a:t>
            </a:r>
          </a:p>
          <a:p>
            <a:pPr eaLnBrk="1" hangingPunct="1"/>
            <a:r>
              <a:rPr lang="en-US" sz="2000" smtClean="0"/>
              <a:t>Thus, the partition step of quick-sort takes </a:t>
            </a:r>
            <a:r>
              <a:rPr lang="en-US" sz="2000" b="1" i="1" smtClean="0">
                <a:latin typeface="Times New Roman" pitchFamily="18" charset="0"/>
              </a:rPr>
              <a:t>O</a:t>
            </a:r>
            <a:r>
              <a:rPr lang="en-US" sz="2000" smtClean="0">
                <a:latin typeface="Times New Roman" pitchFamily="18" charset="0"/>
              </a:rPr>
              <a:t>(</a:t>
            </a:r>
            <a:r>
              <a:rPr lang="en-US" sz="2000" b="1" i="1" smtClean="0">
                <a:latin typeface="Times New Roman" pitchFamily="18" charset="0"/>
              </a:rPr>
              <a:t>n</a:t>
            </a:r>
            <a:r>
              <a:rPr lang="en-US" sz="2000" smtClean="0">
                <a:latin typeface="Times New Roman" pitchFamily="18" charset="0"/>
              </a:rPr>
              <a:t>)</a:t>
            </a:r>
            <a:r>
              <a:rPr lang="en-US" sz="2000" smtClean="0"/>
              <a:t> time</a:t>
            </a:r>
          </a:p>
        </p:txBody>
      </p:sp>
      <p:sp>
        <p:nvSpPr>
          <p:cNvPr id="1030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Md.Shamsujjoha </a:t>
            </a:r>
          </a:p>
        </p:txBody>
      </p:sp>
      <p:sp>
        <p:nvSpPr>
          <p:cNvPr id="103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</a:p>
        </p:txBody>
      </p:sp>
      <p:sp>
        <p:nvSpPr>
          <p:cNvPr id="10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2654BC-8408-4A45-87C0-DF94755D5503}" type="slidenum">
              <a:rPr lang="en-US" smtClean="0"/>
              <a:pPr>
                <a:defRPr/>
              </a:pPr>
              <a:t>106</a:t>
            </a:fld>
            <a:endParaRPr lang="en-US" smtClean="0"/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4648200" y="1595438"/>
            <a:ext cx="41148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7030A0"/>
                </a:solidFill>
                <a:latin typeface="Times New Roman" pitchFamily="18" charset="0"/>
              </a:rPr>
              <a:t>Algorithm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partition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S,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p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)</a:t>
            </a:r>
          </a:p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	</a:t>
            </a:r>
            <a:r>
              <a:rPr lang="en-US" sz="1800" b="1">
                <a:solidFill>
                  <a:srgbClr val="7030A0"/>
                </a:solidFill>
                <a:latin typeface="Times New Roman" pitchFamily="18" charset="0"/>
              </a:rPr>
              <a:t>Input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sequence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S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, position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p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of pivot </a:t>
            </a:r>
          </a:p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	</a:t>
            </a:r>
            <a:r>
              <a:rPr lang="en-US" sz="1800" b="1">
                <a:solidFill>
                  <a:srgbClr val="7030A0"/>
                </a:solidFill>
                <a:latin typeface="Times New Roman" pitchFamily="18" charset="0"/>
              </a:rPr>
              <a:t>Output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subsequences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L,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E, G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of the </a:t>
            </a:r>
            <a:br>
              <a:rPr lang="en-US" sz="1800">
                <a:solidFill>
                  <a:srgbClr val="7030A0"/>
                </a:solidFill>
                <a:latin typeface="Times New Roman" pitchFamily="18" charset="0"/>
              </a:rPr>
            </a:b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		elements of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S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less than, equal to,</a:t>
            </a:r>
            <a:br>
              <a:rPr lang="en-US" sz="1800">
                <a:solidFill>
                  <a:srgbClr val="7030A0"/>
                </a:solidFill>
                <a:latin typeface="Times New Roman" pitchFamily="18" charset="0"/>
              </a:rPr>
            </a:b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		or greater than the pivot, resp.</a:t>
            </a:r>
          </a:p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	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L,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E, G 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empty sequences</a:t>
            </a:r>
          </a:p>
          <a:p>
            <a:pPr marL="342900" lvl="1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x 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S.remove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p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)</a:t>
            </a:r>
            <a:r>
              <a:rPr lang="en-US" sz="1800" b="1">
                <a:solidFill>
                  <a:srgbClr val="7030A0"/>
                </a:solidFill>
                <a:latin typeface="Times New Roman" pitchFamily="18" charset="0"/>
              </a:rPr>
              <a:t> </a:t>
            </a:r>
          </a:p>
          <a:p>
            <a:pPr marL="342900" lvl="1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7030A0"/>
                </a:solidFill>
                <a:latin typeface="Times New Roman" pitchFamily="18" charset="0"/>
              </a:rPr>
              <a:t>while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7030A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S.isEmpty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()</a:t>
            </a:r>
          </a:p>
          <a:p>
            <a:pPr marL="342900" lvl="1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	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y 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S.remove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S.first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())</a:t>
            </a:r>
          </a:p>
          <a:p>
            <a:pPr marL="342900" lvl="1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1800" b="1">
                <a:solidFill>
                  <a:srgbClr val="7030A0"/>
                </a:solidFill>
                <a:latin typeface="Times New Roman" pitchFamily="18" charset="0"/>
              </a:rPr>
              <a:t>if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y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 &lt;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x</a:t>
            </a:r>
            <a:endParaRPr lang="en-US" sz="1800">
              <a:solidFill>
                <a:srgbClr val="7030A0"/>
              </a:solidFill>
              <a:latin typeface="Times New Roman" pitchFamily="18" charset="0"/>
            </a:endParaRPr>
          </a:p>
          <a:p>
            <a:pPr marL="342900" lvl="1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		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L.insertLast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y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)</a:t>
            </a:r>
          </a:p>
          <a:p>
            <a:pPr marL="342900" lvl="1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	</a:t>
            </a:r>
            <a:r>
              <a:rPr lang="en-US" sz="1800" b="1">
                <a:solidFill>
                  <a:srgbClr val="7030A0"/>
                </a:solidFill>
                <a:latin typeface="Times New Roman" pitchFamily="18" charset="0"/>
              </a:rPr>
              <a:t>else if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y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x</a:t>
            </a:r>
            <a:endParaRPr lang="en-US" sz="1800">
              <a:solidFill>
                <a:srgbClr val="7030A0"/>
              </a:solidFill>
              <a:latin typeface="Times New Roman" pitchFamily="18" charset="0"/>
            </a:endParaRPr>
          </a:p>
          <a:p>
            <a:pPr marL="342900" lvl="1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		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E.insertLast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y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)</a:t>
            </a:r>
          </a:p>
          <a:p>
            <a:pPr marL="342900" lvl="1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1800" b="1">
                <a:solidFill>
                  <a:srgbClr val="7030A0"/>
                </a:solidFill>
                <a:latin typeface="Times New Roman" pitchFamily="18" charset="0"/>
              </a:rPr>
              <a:t>else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{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y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 &gt;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x 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}</a:t>
            </a:r>
          </a:p>
          <a:p>
            <a:pPr marL="342900" lvl="1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		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G.insertLast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y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)</a:t>
            </a:r>
          </a:p>
          <a:p>
            <a:pPr marL="342900" lvl="1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7030A0"/>
                </a:solidFill>
                <a:latin typeface="Times New Roman" pitchFamily="18" charset="0"/>
              </a:rPr>
              <a:t>return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L,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E, G</a:t>
            </a:r>
          </a:p>
        </p:txBody>
      </p:sp>
      <p:graphicFrame>
        <p:nvGraphicFramePr>
          <p:cNvPr id="166917" name="Object 2"/>
          <p:cNvGraphicFramePr>
            <a:graphicFrameLocks noChangeAspect="1"/>
          </p:cNvGraphicFramePr>
          <p:nvPr/>
        </p:nvGraphicFramePr>
        <p:xfrm>
          <a:off x="7597775" y="228600"/>
          <a:ext cx="1165225" cy="1219200"/>
        </p:xfrm>
        <a:graphic>
          <a:graphicData uri="http://schemas.openxmlformats.org/presentationml/2006/ole">
            <p:oleObj spid="_x0000_s1026" name="Clip" r:id="rId4" imgW="1783440" imgH="18676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How to pick a pivot?</a:t>
            </a:r>
          </a:p>
        </p:txBody>
      </p:sp>
      <p:sp>
        <p:nvSpPr>
          <p:cNvPr id="20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595438"/>
            <a:ext cx="6934200" cy="4652962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SimSun" pitchFamily="2" charset="-122"/>
              </a:rPr>
              <a:t>Use the first element as pivot</a:t>
            </a:r>
          </a:p>
          <a:p>
            <a:pPr lvl="1" eaLnBrk="1" hangingPunct="1"/>
            <a:r>
              <a:rPr lang="en-US" altLang="zh-CN" sz="2000" smtClean="0">
                <a:ea typeface="SimSun" pitchFamily="2" charset="-122"/>
              </a:rPr>
              <a:t>if the input is random, ok</a:t>
            </a:r>
          </a:p>
          <a:p>
            <a:pPr lvl="1" eaLnBrk="1" hangingPunct="1"/>
            <a:r>
              <a:rPr lang="en-US" altLang="zh-CN" sz="2000" smtClean="0">
                <a:ea typeface="SimSun" pitchFamily="2" charset="-122"/>
              </a:rPr>
              <a:t>if the input is presorted (or in reverse order)</a:t>
            </a:r>
          </a:p>
          <a:p>
            <a:pPr lvl="2" eaLnBrk="1" hangingPunct="1"/>
            <a:r>
              <a:rPr lang="en-US" altLang="zh-CN" sz="1800" smtClean="0">
                <a:ea typeface="SimSun" pitchFamily="2" charset="-122"/>
              </a:rPr>
              <a:t>all the elements go into S2 (or S1)</a:t>
            </a:r>
          </a:p>
          <a:p>
            <a:pPr lvl="2" eaLnBrk="1" hangingPunct="1"/>
            <a:r>
              <a:rPr lang="en-US" altLang="zh-CN" sz="1800" smtClean="0">
                <a:ea typeface="SimSun" pitchFamily="2" charset="-122"/>
              </a:rPr>
              <a:t>this happens consistently throughout the recursive calls</a:t>
            </a:r>
          </a:p>
          <a:p>
            <a:pPr lvl="2" eaLnBrk="1" hangingPunct="1"/>
            <a:r>
              <a:rPr lang="en-US" altLang="zh-CN" sz="1800" smtClean="0">
                <a:ea typeface="SimSun" pitchFamily="2" charset="-122"/>
              </a:rPr>
              <a:t>Results in O(n</a:t>
            </a:r>
            <a:r>
              <a:rPr lang="en-US" altLang="zh-CN" sz="1800" baseline="30000" smtClean="0">
                <a:ea typeface="SimSun" pitchFamily="2" charset="-122"/>
              </a:rPr>
              <a:t>2</a:t>
            </a:r>
            <a:r>
              <a:rPr lang="en-US" altLang="zh-CN" sz="1800" smtClean="0">
                <a:ea typeface="SimSun" pitchFamily="2" charset="-122"/>
              </a:rPr>
              <a:t>) behavior (Analyze this case later)</a:t>
            </a:r>
          </a:p>
          <a:p>
            <a:pPr eaLnBrk="1" hangingPunct="1"/>
            <a:r>
              <a:rPr lang="en-US" altLang="zh-CN" sz="2400" smtClean="0">
                <a:ea typeface="SimSun" pitchFamily="2" charset="-122"/>
              </a:rPr>
              <a:t>Choose the pivot randomly</a:t>
            </a:r>
          </a:p>
          <a:p>
            <a:pPr lvl="1" eaLnBrk="1" hangingPunct="1"/>
            <a:r>
              <a:rPr lang="en-US" altLang="zh-CN" sz="2000" smtClean="0">
                <a:ea typeface="SimSun" pitchFamily="2" charset="-122"/>
              </a:rPr>
              <a:t>generally safe</a:t>
            </a:r>
          </a:p>
          <a:p>
            <a:pPr lvl="1" eaLnBrk="1" hangingPunct="1"/>
            <a:r>
              <a:rPr lang="en-US" altLang="zh-CN" sz="2000" smtClean="0">
                <a:ea typeface="SimSun" pitchFamily="2" charset="-122"/>
              </a:rPr>
              <a:t>random number generation can be expensive</a:t>
            </a:r>
          </a:p>
        </p:txBody>
      </p:sp>
      <p:sp>
        <p:nvSpPr>
          <p:cNvPr id="20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Md.Shamsujjoha </a:t>
            </a:r>
          </a:p>
        </p:txBody>
      </p:sp>
      <p:sp>
        <p:nvSpPr>
          <p:cNvPr id="205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</a:p>
        </p:txBody>
      </p:sp>
      <p:sp>
        <p:nvSpPr>
          <p:cNvPr id="20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F105D-3920-4938-826D-06E284A613F6}" type="slidenum">
              <a:rPr lang="en-US" smtClean="0"/>
              <a:pPr>
                <a:defRPr/>
              </a:pPr>
              <a:t>107</a:t>
            </a:fld>
            <a:endParaRPr lang="en-US" smtClean="0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7597775" y="228600"/>
          <a:ext cx="1165225" cy="1219200"/>
        </p:xfrm>
        <a:graphic>
          <a:graphicData uri="http://schemas.openxmlformats.org/presentationml/2006/ole">
            <p:oleObj spid="_x0000_s2050" name="Clip" r:id="rId4" imgW="1783440" imgH="18676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Quick-Sort Tree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924800" cy="2286000"/>
          </a:xfrm>
        </p:spPr>
        <p:txBody>
          <a:bodyPr/>
          <a:lstStyle/>
          <a:p>
            <a:pPr eaLnBrk="1" hangingPunct="1"/>
            <a:r>
              <a:rPr lang="en-US" sz="2400" smtClean="0"/>
              <a:t>An execution of quick-sort is depicted by a binary tree</a:t>
            </a:r>
          </a:p>
          <a:p>
            <a:pPr lvl="1" eaLnBrk="1" hangingPunct="1"/>
            <a:r>
              <a:rPr lang="en-US" sz="2000" smtClean="0"/>
              <a:t>Each node represents a recursive call of quick-sort and stores</a:t>
            </a:r>
          </a:p>
          <a:p>
            <a:pPr lvl="2" eaLnBrk="1" hangingPunct="1"/>
            <a:r>
              <a:rPr lang="en-US" sz="1800" smtClean="0"/>
              <a:t>Unsorted sequence before the execution and its pivot</a:t>
            </a:r>
          </a:p>
          <a:p>
            <a:pPr lvl="2" eaLnBrk="1" hangingPunct="1"/>
            <a:r>
              <a:rPr lang="en-US" sz="1800" smtClean="0"/>
              <a:t>Sorted sequence at the end of the execution</a:t>
            </a:r>
          </a:p>
          <a:p>
            <a:pPr lvl="1" eaLnBrk="1" hangingPunct="1"/>
            <a:r>
              <a:rPr lang="en-US" sz="2000" smtClean="0"/>
              <a:t>The root is the initial call </a:t>
            </a:r>
          </a:p>
          <a:p>
            <a:pPr lvl="1" eaLnBrk="1" hangingPunct="1"/>
            <a:r>
              <a:rPr lang="en-US" sz="2000" smtClean="0"/>
              <a:t>The leaves are calls on subsequences of size 0 or 1</a:t>
            </a:r>
            <a:endParaRPr lang="en-US" sz="2400" smtClean="0"/>
          </a:p>
        </p:txBody>
      </p:sp>
      <p:sp>
        <p:nvSpPr>
          <p:cNvPr id="18449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Md.Shamsujjoha </a:t>
            </a:r>
          </a:p>
        </p:txBody>
      </p:sp>
      <p:sp>
        <p:nvSpPr>
          <p:cNvPr id="1845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</a:p>
        </p:txBody>
      </p:sp>
      <p:sp>
        <p:nvSpPr>
          <p:cNvPr id="18450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612EF-C248-45A9-8F5C-5845BD73B011}" type="slidenum">
              <a:rPr lang="en-US" smtClean="0"/>
              <a:pPr>
                <a:defRPr/>
              </a:pPr>
              <a:t>108</a:t>
            </a:fld>
            <a:endParaRPr lang="en-US" smtClean="0"/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2425700" y="3962400"/>
            <a:ext cx="4267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7  4  9  </a:t>
            </a:r>
            <a:r>
              <a:rPr lang="en-US" u="sng">
                <a:solidFill>
                  <a:srgbClr val="000000"/>
                </a:solidFill>
              </a:rPr>
              <a:t>6</a:t>
            </a:r>
            <a:r>
              <a:rPr lang="en-US"/>
              <a:t>  2  </a:t>
            </a:r>
            <a:r>
              <a:rPr lang="en-US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2  4  </a:t>
            </a:r>
            <a:r>
              <a:rPr lang="en-US" u="sng">
                <a:solidFill>
                  <a:srgbClr val="000000"/>
                </a:solidFill>
              </a:rPr>
              <a:t>6</a:t>
            </a:r>
            <a:r>
              <a:rPr lang="en-US">
                <a:solidFill>
                  <a:schemeClr val="tx2"/>
                </a:solidFill>
              </a:rPr>
              <a:t>  7  9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1981200" y="4876800"/>
            <a:ext cx="2133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>
                <a:solidFill>
                  <a:srgbClr val="000000"/>
                </a:solidFill>
              </a:rPr>
              <a:t>4</a:t>
            </a:r>
            <a:r>
              <a:rPr lang="en-US"/>
              <a:t>  2  </a:t>
            </a:r>
            <a:r>
              <a:rPr lang="en-US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2  </a:t>
            </a:r>
            <a:r>
              <a:rPr lang="en-US" u="sng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5029200" y="4876800"/>
            <a:ext cx="2133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>
                <a:solidFill>
                  <a:srgbClr val="000000"/>
                </a:solidFill>
              </a:rPr>
              <a:t>7</a:t>
            </a:r>
            <a:r>
              <a:rPr lang="en-US"/>
              <a:t>  9  </a:t>
            </a:r>
            <a:r>
              <a:rPr lang="en-US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/>
              <a:t>  </a:t>
            </a:r>
            <a:r>
              <a:rPr lang="en-US" u="sng">
                <a:solidFill>
                  <a:srgbClr val="000000"/>
                </a:solidFill>
              </a:rPr>
              <a:t>7</a:t>
            </a:r>
            <a:r>
              <a:rPr lang="en-US">
                <a:solidFill>
                  <a:schemeClr val="tx2"/>
                </a:solidFill>
              </a:rPr>
              <a:t>  9</a:t>
            </a: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1866900" y="5791200"/>
            <a:ext cx="102870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 </a:t>
            </a:r>
            <a:r>
              <a:rPr lang="en-US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3276600" y="5791200"/>
            <a:ext cx="99060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441" name="AutoShape 9"/>
          <p:cNvSpPr>
            <a:spLocks noChangeArrowheads="1"/>
          </p:cNvSpPr>
          <p:nvPr/>
        </p:nvSpPr>
        <p:spPr bwMode="auto">
          <a:xfrm>
            <a:off x="4905375" y="5791200"/>
            <a:ext cx="100965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442" name="AutoShape 10"/>
          <p:cNvSpPr>
            <a:spLocks noChangeArrowheads="1"/>
          </p:cNvSpPr>
          <p:nvPr/>
        </p:nvSpPr>
        <p:spPr bwMode="auto">
          <a:xfrm>
            <a:off x="6324600" y="5791200"/>
            <a:ext cx="981075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9 </a:t>
            </a:r>
            <a:r>
              <a:rPr lang="en-US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18443" name="AutoShape 11"/>
          <p:cNvCxnSpPr>
            <a:cxnSpLocks noChangeShapeType="1"/>
            <a:stCxn id="18437" idx="0"/>
            <a:endCxn id="18436" idx="2"/>
          </p:cNvCxnSpPr>
          <p:nvPr/>
        </p:nvCxnSpPr>
        <p:spPr bwMode="auto">
          <a:xfrm flipV="1">
            <a:off x="3048000" y="4429125"/>
            <a:ext cx="15113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4" name="AutoShape 12"/>
          <p:cNvCxnSpPr>
            <a:cxnSpLocks noChangeShapeType="1"/>
            <a:stCxn id="18438" idx="0"/>
            <a:endCxn id="18436" idx="2"/>
          </p:cNvCxnSpPr>
          <p:nvPr/>
        </p:nvCxnSpPr>
        <p:spPr bwMode="auto">
          <a:xfrm flipH="1" flipV="1">
            <a:off x="4559300" y="4429125"/>
            <a:ext cx="15367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5" name="AutoShape 13"/>
          <p:cNvCxnSpPr>
            <a:cxnSpLocks noChangeShapeType="1"/>
            <a:stCxn id="18439" idx="0"/>
            <a:endCxn id="18437" idx="2"/>
          </p:cNvCxnSpPr>
          <p:nvPr/>
        </p:nvCxnSpPr>
        <p:spPr bwMode="auto">
          <a:xfrm flipV="1">
            <a:off x="2381250" y="5343525"/>
            <a:ext cx="6667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6" name="AutoShape 14"/>
          <p:cNvCxnSpPr>
            <a:cxnSpLocks noChangeShapeType="1"/>
            <a:stCxn id="18441" idx="0"/>
            <a:endCxn id="18438" idx="2"/>
          </p:cNvCxnSpPr>
          <p:nvPr/>
        </p:nvCxnSpPr>
        <p:spPr bwMode="auto">
          <a:xfrm flipV="1">
            <a:off x="5410200" y="5343525"/>
            <a:ext cx="6858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7" name="AutoShape 15"/>
          <p:cNvCxnSpPr>
            <a:cxnSpLocks noChangeShapeType="1"/>
            <a:stCxn id="18437" idx="2"/>
            <a:endCxn id="18440" idx="0"/>
          </p:cNvCxnSpPr>
          <p:nvPr/>
        </p:nvCxnSpPr>
        <p:spPr bwMode="auto">
          <a:xfrm>
            <a:off x="3048000" y="5343525"/>
            <a:ext cx="7239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8" name="AutoShape 16"/>
          <p:cNvCxnSpPr>
            <a:cxnSpLocks noChangeShapeType="1"/>
            <a:stCxn id="18438" idx="2"/>
            <a:endCxn id="18442" idx="0"/>
          </p:cNvCxnSpPr>
          <p:nvPr/>
        </p:nvCxnSpPr>
        <p:spPr bwMode="auto">
          <a:xfrm>
            <a:off x="6096000" y="5343525"/>
            <a:ext cx="719138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Execution Example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smtClean="0"/>
              <a:t>Pivot selection</a:t>
            </a:r>
          </a:p>
        </p:txBody>
      </p:sp>
      <p:sp>
        <p:nvSpPr>
          <p:cNvPr id="19477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Md.Shamsujjoha </a:t>
            </a:r>
          </a:p>
        </p:txBody>
      </p:sp>
      <p:sp>
        <p:nvSpPr>
          <p:cNvPr id="19479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</a:p>
        </p:txBody>
      </p:sp>
      <p:sp>
        <p:nvSpPr>
          <p:cNvPr id="19478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210516-FE97-4C8E-BCB7-2C473E2A1A90}" type="slidenum">
              <a:rPr lang="en-US" smtClean="0"/>
              <a:pPr>
                <a:defRPr/>
              </a:pPr>
              <a:t>109</a:t>
            </a:fld>
            <a:endParaRPr lang="en-US" smtClean="0"/>
          </a:p>
        </p:txBody>
      </p:sp>
      <p:cxnSp>
        <p:nvCxnSpPr>
          <p:cNvPr id="19460" name="AutoShape 4"/>
          <p:cNvCxnSpPr>
            <a:cxnSpLocks noChangeShapeType="1"/>
            <a:stCxn id="19463" idx="0"/>
            <a:endCxn id="19462" idx="2"/>
          </p:cNvCxnSpPr>
          <p:nvPr/>
        </p:nvCxnSpPr>
        <p:spPr bwMode="auto">
          <a:xfrm flipV="1">
            <a:off x="1414463" y="4054475"/>
            <a:ext cx="1090612" cy="584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61" name="AutoShape 5"/>
          <p:cNvCxnSpPr>
            <a:cxnSpLocks noChangeShapeType="1"/>
            <a:stCxn id="19474" idx="0"/>
            <a:endCxn id="19462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62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accent1"/>
                </a:solidFill>
              </a:rPr>
              <a:t>7  2  9  4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9463" name="AutoShape 20"/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19464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9465" name="AutoShape 34"/>
          <p:cNvCxnSpPr>
            <a:cxnSpLocks noChangeShapeType="1"/>
            <a:stCxn id="19462" idx="0"/>
            <a:endCxn id="19464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66" name="AutoShape 35"/>
          <p:cNvCxnSpPr>
            <a:cxnSpLocks noChangeShapeType="1"/>
            <a:stCxn id="19467" idx="0"/>
            <a:endCxn id="19464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67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9468" name="AutoShape 37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9469" name="AutoShape 38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19470" name="AutoShape 39"/>
          <p:cNvCxnSpPr>
            <a:cxnSpLocks noChangeShapeType="1"/>
            <a:stCxn id="19468" idx="0"/>
            <a:endCxn id="19467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1" name="AutoShape 40"/>
          <p:cNvCxnSpPr>
            <a:cxnSpLocks noChangeShapeType="1"/>
            <a:stCxn id="19469" idx="0"/>
            <a:endCxn id="19467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2" name="AutoShape 41"/>
          <p:cNvCxnSpPr>
            <a:cxnSpLocks noChangeShapeType="1"/>
            <a:stCxn id="19475" idx="0"/>
            <a:endCxn id="19474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3" name="AutoShape 42"/>
          <p:cNvCxnSpPr>
            <a:cxnSpLocks noChangeShapeType="1"/>
            <a:stCxn id="19474" idx="2"/>
            <a:endCxn id="19476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74" name="AutoShape 4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9475" name="AutoShape 44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9476" name="AutoShape 45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11267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Execution Example (cont.)</a:t>
            </a: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Partition, recursive call, pivot selection</a:t>
            </a:r>
          </a:p>
        </p:txBody>
      </p:sp>
      <p:sp>
        <p:nvSpPr>
          <p:cNvPr id="2050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Md.Shamsujjoha </a:t>
            </a:r>
          </a:p>
        </p:txBody>
      </p:sp>
      <p:sp>
        <p:nvSpPr>
          <p:cNvPr id="2050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</a:p>
        </p:txBody>
      </p:sp>
      <p:sp>
        <p:nvSpPr>
          <p:cNvPr id="2050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E6890-CEE6-4209-959D-8C4770172733}" type="slidenum">
              <a:rPr lang="en-US" smtClean="0"/>
              <a:pPr>
                <a:defRPr/>
              </a:pPr>
              <a:t>110</a:t>
            </a:fld>
            <a:endParaRPr lang="en-US" smtClean="0"/>
          </a:p>
        </p:txBody>
      </p:sp>
      <p:cxnSp>
        <p:nvCxnSpPr>
          <p:cNvPr id="20484" name="AutoShape 4"/>
          <p:cNvCxnSpPr>
            <a:cxnSpLocks noChangeShapeType="1"/>
            <a:stCxn id="20501" idx="0"/>
            <a:endCxn id="20488" idx="2"/>
          </p:cNvCxnSpPr>
          <p:nvPr/>
        </p:nvCxnSpPr>
        <p:spPr bwMode="auto">
          <a:xfrm flipV="1">
            <a:off x="1414463" y="4064000"/>
            <a:ext cx="1090612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85" name="AutoShape 5"/>
          <p:cNvCxnSpPr>
            <a:cxnSpLocks noChangeShapeType="1"/>
            <a:stCxn id="20489" idx="0"/>
            <a:endCxn id="20488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86" name="AutoShape 7"/>
          <p:cNvCxnSpPr>
            <a:cxnSpLocks noChangeShapeType="1"/>
            <a:stCxn id="20490" idx="0"/>
            <a:endCxn id="20489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87" name="AutoShape 9"/>
          <p:cNvCxnSpPr>
            <a:cxnSpLocks noChangeShapeType="1"/>
            <a:stCxn id="20489" idx="2"/>
            <a:endCxn id="20491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488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0489" name="AutoShape 15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0490" name="AutoShape 21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0492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7  2  9  4  3  7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0493" name="AutoShape 34"/>
          <p:cNvCxnSpPr>
            <a:cxnSpLocks noChangeShapeType="1"/>
            <a:stCxn id="20488" idx="0"/>
            <a:endCxn id="20492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4" name="AutoShape 35"/>
          <p:cNvCxnSpPr>
            <a:cxnSpLocks noChangeShapeType="1"/>
            <a:stCxn id="20496" idx="0"/>
            <a:endCxn id="20492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5" name="Line 37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AutoShape 39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0497" name="AutoShape 40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0498" name="AutoShape 41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0499" name="AutoShape 42"/>
          <p:cNvCxnSpPr>
            <a:cxnSpLocks noChangeShapeType="1"/>
            <a:stCxn id="20497" idx="0"/>
            <a:endCxn id="20496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00" name="AutoShape 43"/>
          <p:cNvCxnSpPr>
            <a:cxnSpLocks noChangeShapeType="1"/>
            <a:stCxn id="20498" idx="0"/>
            <a:endCxn id="20496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501" name="AutoShape 44"/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Execution Example (cont.)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smtClean="0"/>
              <a:t>Partition, recursive call, base case</a:t>
            </a:r>
          </a:p>
        </p:txBody>
      </p:sp>
      <p:sp>
        <p:nvSpPr>
          <p:cNvPr id="21526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Md.Shamsujjoha </a:t>
            </a:r>
          </a:p>
        </p:txBody>
      </p:sp>
      <p:sp>
        <p:nvSpPr>
          <p:cNvPr id="21528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</a:p>
        </p:txBody>
      </p:sp>
      <p:sp>
        <p:nvSpPr>
          <p:cNvPr id="2152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FF01B0-5E86-416F-9B9F-CF3A65CED43B}" type="slidenum">
              <a:rPr lang="en-US" smtClean="0"/>
              <a:pPr>
                <a:defRPr/>
              </a:pPr>
              <a:t>111</a:t>
            </a:fld>
            <a:endParaRPr lang="en-US" smtClean="0"/>
          </a:p>
        </p:txBody>
      </p:sp>
      <p:cxnSp>
        <p:nvCxnSpPr>
          <p:cNvPr id="21508" name="AutoShape 4"/>
          <p:cNvCxnSpPr>
            <a:cxnSpLocks noChangeShapeType="1"/>
            <a:stCxn id="21513" idx="0"/>
            <a:endCxn id="21512" idx="2"/>
          </p:cNvCxnSpPr>
          <p:nvPr/>
        </p:nvCxnSpPr>
        <p:spPr bwMode="auto">
          <a:xfrm flipV="1">
            <a:off x="1524000" y="4054475"/>
            <a:ext cx="9810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09" name="AutoShape 5"/>
          <p:cNvCxnSpPr>
            <a:cxnSpLocks noChangeShapeType="1"/>
            <a:stCxn id="21514" idx="0"/>
            <a:endCxn id="21512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0" name="AutoShape 7"/>
          <p:cNvCxnSpPr>
            <a:cxnSpLocks noChangeShapeType="1"/>
            <a:stCxn id="21515" idx="0"/>
            <a:endCxn id="21514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1" name="AutoShape 9"/>
          <p:cNvCxnSpPr>
            <a:cxnSpLocks noChangeShapeType="1"/>
            <a:stCxn id="21514" idx="2"/>
            <a:endCxn id="21516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2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</a:t>
            </a:r>
            <a:r>
              <a:rPr lang="en-US" sz="1800">
                <a:solidFill>
                  <a:schemeClr val="accent1"/>
                </a:solidFill>
              </a:rPr>
              <a:t>  2  4  7  </a:t>
            </a:r>
          </a:p>
        </p:txBody>
      </p:sp>
      <p:sp>
        <p:nvSpPr>
          <p:cNvPr id="21513" name="AutoShape 13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1514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1515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1516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1517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1518" name="AutoShape 33"/>
          <p:cNvCxnSpPr>
            <a:cxnSpLocks noChangeShapeType="1"/>
            <a:stCxn id="21512" idx="0"/>
            <a:endCxn id="21517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9" name="AutoShape 34"/>
          <p:cNvCxnSpPr>
            <a:cxnSpLocks noChangeShapeType="1"/>
            <a:stCxn id="21521" idx="0"/>
            <a:endCxn id="21517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20" name="Line 35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1522" name="AutoShape 37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1523" name="AutoShape 38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1524" name="AutoShape 39"/>
          <p:cNvCxnSpPr>
            <a:cxnSpLocks noChangeShapeType="1"/>
            <a:stCxn id="21522" idx="0"/>
            <a:endCxn id="21521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5" name="AutoShape 40"/>
          <p:cNvCxnSpPr>
            <a:cxnSpLocks noChangeShapeType="1"/>
            <a:stCxn id="21523" idx="0"/>
            <a:endCxn id="21521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Execution Example (cont.)</a:t>
            </a:r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smtClean="0"/>
              <a:t>Recursive call, …, base case, join</a:t>
            </a:r>
          </a:p>
        </p:txBody>
      </p:sp>
      <p:sp>
        <p:nvSpPr>
          <p:cNvPr id="22551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Md.Shamsujjoha </a:t>
            </a:r>
          </a:p>
        </p:txBody>
      </p:sp>
      <p:sp>
        <p:nvSpPr>
          <p:cNvPr id="22553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</a:p>
        </p:txBody>
      </p:sp>
      <p:sp>
        <p:nvSpPr>
          <p:cNvPr id="22552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1B81AC-32E8-4FA2-93AC-A9DBDFC726AA}" type="slidenum">
              <a:rPr lang="en-US" smtClean="0"/>
              <a:pPr>
                <a:defRPr/>
              </a:pPr>
              <a:t>112</a:t>
            </a:fld>
            <a:endParaRPr lang="en-US" smtClean="0"/>
          </a:p>
        </p:txBody>
      </p:sp>
      <p:sp>
        <p:nvSpPr>
          <p:cNvPr id="22532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2533" name="AutoShape 22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2534" name="AutoShape 23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2535" name="AutoShape 26"/>
          <p:cNvCxnSpPr>
            <a:cxnSpLocks noChangeShapeType="1"/>
            <a:stCxn id="22533" idx="0"/>
            <a:endCxn id="22532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36" name="AutoShape 27"/>
          <p:cNvCxnSpPr>
            <a:cxnSpLocks noChangeShapeType="1"/>
            <a:stCxn id="22534" idx="0"/>
            <a:endCxn id="22532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37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2538" name="AutoShape 33"/>
          <p:cNvCxnSpPr>
            <a:cxnSpLocks noChangeShapeType="1"/>
            <a:stCxn id="22544" idx="0"/>
            <a:endCxn id="22537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39" name="AutoShape 34"/>
          <p:cNvCxnSpPr>
            <a:cxnSpLocks noChangeShapeType="1"/>
            <a:stCxn id="22532" idx="0"/>
            <a:endCxn id="22537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0" name="AutoShape 36"/>
          <p:cNvCxnSpPr>
            <a:cxnSpLocks noChangeShapeType="1"/>
            <a:stCxn id="22545" idx="0"/>
            <a:endCxn id="22544" idx="2"/>
          </p:cNvCxnSpPr>
          <p:nvPr/>
        </p:nvCxnSpPr>
        <p:spPr bwMode="auto">
          <a:xfrm flipV="1">
            <a:off x="1524000" y="4064000"/>
            <a:ext cx="981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1" name="AutoShape 37"/>
          <p:cNvCxnSpPr>
            <a:cxnSpLocks noChangeShapeType="1"/>
            <a:stCxn id="22546" idx="0"/>
            <a:endCxn id="22544" idx="2"/>
          </p:cNvCxnSpPr>
          <p:nvPr/>
        </p:nvCxnSpPr>
        <p:spPr bwMode="auto">
          <a:xfrm flipH="1" flipV="1">
            <a:off x="2505075" y="4064000"/>
            <a:ext cx="106680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2" name="AutoShape 38"/>
          <p:cNvCxnSpPr>
            <a:cxnSpLocks noChangeShapeType="1"/>
            <a:stCxn id="22547" idx="0"/>
            <a:endCxn id="22546" idx="2"/>
          </p:cNvCxnSpPr>
          <p:nvPr/>
        </p:nvCxnSpPr>
        <p:spPr bwMode="auto">
          <a:xfrm flipV="1">
            <a:off x="3092450" y="5081588"/>
            <a:ext cx="4794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3" name="AutoShape 39"/>
          <p:cNvCxnSpPr>
            <a:cxnSpLocks noChangeShapeType="1"/>
            <a:stCxn id="22546" idx="2"/>
            <a:endCxn id="22548" idx="0"/>
          </p:cNvCxnSpPr>
          <p:nvPr/>
        </p:nvCxnSpPr>
        <p:spPr bwMode="auto">
          <a:xfrm>
            <a:off x="3571875" y="5081588"/>
            <a:ext cx="5048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44" name="AutoShape 4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2545" name="AutoShape 41"/>
          <p:cNvSpPr>
            <a:spLocks noChangeArrowheads="1"/>
          </p:cNvSpPr>
          <p:nvPr/>
        </p:nvSpPr>
        <p:spPr bwMode="auto">
          <a:xfrm>
            <a:off x="1066800" y="4645025"/>
            <a:ext cx="914400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2546" name="AutoShape 42"/>
          <p:cNvSpPr>
            <a:spLocks noChangeArrowheads="1"/>
          </p:cNvSpPr>
          <p:nvPr/>
        </p:nvSpPr>
        <p:spPr bwMode="auto">
          <a:xfrm>
            <a:off x="2824163" y="4645025"/>
            <a:ext cx="1495425" cy="427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2547" name="AutoShape 43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2548" name="AutoShape 44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2549" name="Line 46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47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Execution Example (cont.)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smtClean="0"/>
              <a:t>Recursive call, pivot selection</a:t>
            </a:r>
          </a:p>
        </p:txBody>
      </p:sp>
      <p:sp>
        <p:nvSpPr>
          <p:cNvPr id="23574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Md.Shamsujjoha </a:t>
            </a:r>
          </a:p>
        </p:txBody>
      </p:sp>
      <p:sp>
        <p:nvSpPr>
          <p:cNvPr id="23576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</a:p>
        </p:txBody>
      </p:sp>
      <p:sp>
        <p:nvSpPr>
          <p:cNvPr id="2357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3E860-64D8-474A-A4AE-25FEC974D87D}" type="slidenum">
              <a:rPr lang="en-US" smtClean="0"/>
              <a:pPr>
                <a:defRPr/>
              </a:pPr>
              <a:t>113</a:t>
            </a:fld>
            <a:endParaRPr lang="en-US" smtClean="0"/>
          </a:p>
        </p:txBody>
      </p:sp>
      <p:sp>
        <p:nvSpPr>
          <p:cNvPr id="23556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7  9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>
                <a:solidFill>
                  <a:schemeClr val="accent1"/>
                </a:solidFill>
              </a:rPr>
              <a:t>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3557" name="AutoShape 40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3558" name="AutoShape 43"/>
          <p:cNvCxnSpPr>
            <a:cxnSpLocks noChangeShapeType="1"/>
            <a:stCxn id="23557" idx="0"/>
            <a:endCxn id="23556" idx="2"/>
          </p:cNvCxnSpPr>
          <p:nvPr/>
        </p:nvCxnSpPr>
        <p:spPr bwMode="auto">
          <a:xfrm flipV="1">
            <a:off x="5834063" y="4064000"/>
            <a:ext cx="1090612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59" name="AutoShape 44"/>
          <p:cNvCxnSpPr>
            <a:cxnSpLocks noChangeShapeType="1"/>
            <a:stCxn id="23573" idx="0"/>
            <a:endCxn id="23556" idx="2"/>
          </p:cNvCxnSpPr>
          <p:nvPr/>
        </p:nvCxnSpPr>
        <p:spPr bwMode="auto">
          <a:xfrm flipH="1" flipV="1">
            <a:off x="6924675" y="4064000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560" name="AutoShape 49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3561" name="AutoShape 50"/>
          <p:cNvCxnSpPr>
            <a:cxnSpLocks noChangeShapeType="1"/>
            <a:stCxn id="23567" idx="0"/>
            <a:endCxn id="23560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2" name="AutoShape 51"/>
          <p:cNvCxnSpPr>
            <a:cxnSpLocks noChangeShapeType="1"/>
            <a:stCxn id="23556" idx="0"/>
            <a:endCxn id="23560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3" name="AutoShape 52"/>
          <p:cNvCxnSpPr>
            <a:cxnSpLocks noChangeShapeType="1"/>
            <a:stCxn id="23568" idx="0"/>
            <a:endCxn id="23567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4" name="AutoShape 53"/>
          <p:cNvCxnSpPr>
            <a:cxnSpLocks noChangeShapeType="1"/>
            <a:stCxn id="23569" idx="0"/>
            <a:endCxn id="23567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5" name="AutoShape 54"/>
          <p:cNvCxnSpPr>
            <a:cxnSpLocks noChangeShapeType="1"/>
            <a:stCxn id="23570" idx="0"/>
            <a:endCxn id="23569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6" name="AutoShape 55"/>
          <p:cNvCxnSpPr>
            <a:cxnSpLocks noChangeShapeType="1"/>
            <a:stCxn id="23569" idx="2"/>
            <a:endCxn id="23571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567" name="AutoShape 56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3568" name="AutoShape 57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3569" name="AutoShape 58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3570" name="AutoShape 5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3571" name="AutoShape 6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3572" name="Line 63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AutoShape 64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Execution Example (cont.)</a:t>
            </a:r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Partition, …, recursive call, base case</a:t>
            </a:r>
          </a:p>
        </p:txBody>
      </p:sp>
      <p:sp>
        <p:nvSpPr>
          <p:cNvPr id="24598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Md.Shamsujjoha </a:t>
            </a:r>
          </a:p>
        </p:txBody>
      </p:sp>
      <p:sp>
        <p:nvSpPr>
          <p:cNvPr id="24600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</a:p>
        </p:txBody>
      </p:sp>
      <p:sp>
        <p:nvSpPr>
          <p:cNvPr id="2459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1038C-E1CD-431A-8804-108E471204F0}" type="slidenum">
              <a:rPr lang="en-US" smtClean="0"/>
              <a:pPr>
                <a:defRPr/>
              </a:pPr>
              <a:t>114</a:t>
            </a:fld>
            <a:endParaRPr lang="en-US" smtClean="0"/>
          </a:p>
        </p:txBody>
      </p:sp>
      <p:sp>
        <p:nvSpPr>
          <p:cNvPr id="24580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7  9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>
                <a:solidFill>
                  <a:schemeClr val="accent1"/>
                </a:solidFill>
              </a:rPr>
              <a:t>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4581" name="AutoShape 37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4582" name="AutoShape 38"/>
          <p:cNvCxnSpPr>
            <a:cxnSpLocks noChangeShapeType="1"/>
            <a:stCxn id="24581" idx="0"/>
            <a:endCxn id="24580" idx="2"/>
          </p:cNvCxnSpPr>
          <p:nvPr/>
        </p:nvCxnSpPr>
        <p:spPr bwMode="auto">
          <a:xfrm flipV="1">
            <a:off x="5834063" y="4054475"/>
            <a:ext cx="10906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83" name="AutoShape 39"/>
          <p:cNvCxnSpPr>
            <a:cxnSpLocks noChangeShapeType="1"/>
            <a:stCxn id="24597" idx="0"/>
            <a:endCxn id="24580" idx="2"/>
          </p:cNvCxnSpPr>
          <p:nvPr/>
        </p:nvCxnSpPr>
        <p:spPr bwMode="auto">
          <a:xfrm flipH="1" flipV="1">
            <a:off x="6924675" y="4054475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4584" name="AutoShape 4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4585" name="AutoShape 41"/>
          <p:cNvCxnSpPr>
            <a:cxnSpLocks noChangeShapeType="1"/>
            <a:stCxn id="24591" idx="0"/>
            <a:endCxn id="24584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86" name="AutoShape 42"/>
          <p:cNvCxnSpPr>
            <a:cxnSpLocks noChangeShapeType="1"/>
            <a:stCxn id="24580" idx="0"/>
            <a:endCxn id="24584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87" name="AutoShape 43"/>
          <p:cNvCxnSpPr>
            <a:cxnSpLocks noChangeShapeType="1"/>
            <a:stCxn id="24592" idx="0"/>
            <a:endCxn id="24591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88" name="AutoShape 44"/>
          <p:cNvCxnSpPr>
            <a:cxnSpLocks noChangeShapeType="1"/>
            <a:stCxn id="24593" idx="0"/>
            <a:endCxn id="2459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89" name="AutoShape 45"/>
          <p:cNvCxnSpPr>
            <a:cxnSpLocks noChangeShapeType="1"/>
            <a:stCxn id="24594" idx="0"/>
            <a:endCxn id="2459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90" name="AutoShape 46"/>
          <p:cNvCxnSpPr>
            <a:cxnSpLocks noChangeShapeType="1"/>
            <a:stCxn id="24593" idx="2"/>
            <a:endCxn id="2459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4591" name="AutoShape 47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4592" name="AutoShape 48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4593" name="AutoShape 49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4594" name="AutoShape 5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4595" name="AutoShape 5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4596" name="Line 52"/>
          <p:cNvSpPr>
            <a:spLocks noChangeShapeType="1"/>
          </p:cNvSpPr>
          <p:nvPr/>
        </p:nvSpPr>
        <p:spPr bwMode="auto">
          <a:xfrm rot="793333">
            <a:off x="7467600" y="41910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AutoShape 53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9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Execution Example (cont.)</a:t>
            </a: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smtClean="0"/>
              <a:t>Join, join</a:t>
            </a:r>
          </a:p>
        </p:txBody>
      </p:sp>
      <p:sp>
        <p:nvSpPr>
          <p:cNvPr id="256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Md.Shamsujjoha </a:t>
            </a:r>
          </a:p>
        </p:txBody>
      </p:sp>
      <p:sp>
        <p:nvSpPr>
          <p:cNvPr id="256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</a:p>
        </p:txBody>
      </p:sp>
      <p:sp>
        <p:nvSpPr>
          <p:cNvPr id="256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81E8A-42BB-4B81-BAAA-E078FF01BC32}" type="slidenum">
              <a:rPr lang="en-US" smtClean="0"/>
              <a:pPr>
                <a:defRPr/>
              </a:pPr>
              <a:t>115</a:t>
            </a:fld>
            <a:endParaRPr lang="en-US" smtClean="0"/>
          </a:p>
        </p:txBody>
      </p:sp>
      <p:sp>
        <p:nvSpPr>
          <p:cNvPr id="25604" name="AutoShape 35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</a:rPr>
              <a:t>7</a:t>
            </a:r>
            <a:r>
              <a:rPr lang="en-US" sz="1800"/>
              <a:t>  9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</a:t>
            </a:r>
            <a:r>
              <a:rPr lang="en-US" sz="1800">
                <a:solidFill>
                  <a:srgbClr val="000000"/>
                </a:solidFill>
              </a:rPr>
              <a:t>7</a:t>
            </a:r>
            <a:r>
              <a:rPr lang="en-US" sz="1800"/>
              <a:t>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/>
              <a:t> 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5605" name="AutoShape 36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5606" name="AutoShape 37"/>
          <p:cNvCxnSpPr>
            <a:cxnSpLocks noChangeShapeType="1"/>
            <a:stCxn id="25605" idx="0"/>
            <a:endCxn id="25604" idx="2"/>
          </p:cNvCxnSpPr>
          <p:nvPr/>
        </p:nvCxnSpPr>
        <p:spPr bwMode="auto">
          <a:xfrm flipV="1">
            <a:off x="5834063" y="4054475"/>
            <a:ext cx="10906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07" name="AutoShape 38"/>
          <p:cNvCxnSpPr>
            <a:cxnSpLocks noChangeShapeType="1"/>
            <a:stCxn id="25620" idx="0"/>
            <a:endCxn id="25604" idx="2"/>
          </p:cNvCxnSpPr>
          <p:nvPr/>
        </p:nvCxnSpPr>
        <p:spPr bwMode="auto">
          <a:xfrm flipH="1" flipV="1">
            <a:off x="6924675" y="4054475"/>
            <a:ext cx="1042988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5608" name="AutoShape 39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7  2  9  4  3  7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/>
              <a:t> </a:t>
            </a:r>
            <a:r>
              <a:rPr lang="en-US" sz="1800">
                <a:solidFill>
                  <a:schemeClr val="tx2"/>
                </a:solidFill>
              </a:rPr>
              <a:t>1  2  3  4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7  7  9</a:t>
            </a:r>
          </a:p>
        </p:txBody>
      </p:sp>
      <p:cxnSp>
        <p:nvCxnSpPr>
          <p:cNvPr id="25609" name="AutoShape 40"/>
          <p:cNvCxnSpPr>
            <a:cxnSpLocks noChangeShapeType="1"/>
            <a:stCxn id="25615" idx="0"/>
            <a:endCxn id="25608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0" name="AutoShape 41"/>
          <p:cNvCxnSpPr>
            <a:cxnSpLocks noChangeShapeType="1"/>
            <a:stCxn id="25604" idx="0"/>
            <a:endCxn id="25608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1" name="AutoShape 42"/>
          <p:cNvCxnSpPr>
            <a:cxnSpLocks noChangeShapeType="1"/>
            <a:stCxn id="25616" idx="0"/>
            <a:endCxn id="25615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2" name="AutoShape 43"/>
          <p:cNvCxnSpPr>
            <a:cxnSpLocks noChangeShapeType="1"/>
            <a:stCxn id="25617" idx="0"/>
            <a:endCxn id="25615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3" name="AutoShape 44"/>
          <p:cNvCxnSpPr>
            <a:cxnSpLocks noChangeShapeType="1"/>
            <a:stCxn id="25618" idx="0"/>
            <a:endCxn id="25617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4" name="AutoShape 45"/>
          <p:cNvCxnSpPr>
            <a:cxnSpLocks noChangeShapeType="1"/>
            <a:stCxn id="25617" idx="2"/>
            <a:endCxn id="25619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5615" name="AutoShape 46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5616" name="AutoShape 47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5617" name="AutoShape 48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5618" name="AutoShape 4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5619" name="AutoShape 5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5620" name="AutoShape 52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9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5621" name="Line 5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54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Worst-case Running Time</a:t>
            </a:r>
          </a:p>
        </p:txBody>
      </p:sp>
      <p:sp>
        <p:nvSpPr>
          <p:cNvPr id="2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8001000" cy="2286000"/>
          </a:xfrm>
        </p:spPr>
        <p:txBody>
          <a:bodyPr/>
          <a:lstStyle/>
          <a:p>
            <a:pPr eaLnBrk="1" hangingPunct="1"/>
            <a:r>
              <a:rPr lang="en-US" sz="2000" smtClean="0"/>
              <a:t>The worst case for quick-sort occurs when the pivot is the unique minimum or maximum element</a:t>
            </a:r>
          </a:p>
          <a:p>
            <a:pPr eaLnBrk="1" hangingPunct="1"/>
            <a:r>
              <a:rPr lang="en-US" sz="2000" smtClean="0"/>
              <a:t>One of </a:t>
            </a:r>
            <a:r>
              <a:rPr lang="en-US" sz="2000" b="1" i="1" smtClean="0">
                <a:latin typeface="Times New Roman" pitchFamily="18" charset="0"/>
              </a:rPr>
              <a:t>L</a:t>
            </a:r>
            <a:r>
              <a:rPr lang="en-US" sz="2000" smtClean="0"/>
              <a:t> and </a:t>
            </a:r>
            <a:r>
              <a:rPr lang="en-US" sz="2000" b="1" i="1" smtClean="0">
                <a:latin typeface="Times New Roman" pitchFamily="18" charset="0"/>
              </a:rPr>
              <a:t>G</a:t>
            </a:r>
            <a:r>
              <a:rPr lang="en-US" sz="2000" smtClean="0"/>
              <a:t> has size </a:t>
            </a:r>
            <a:r>
              <a:rPr lang="en-US" sz="2000" b="1" i="1" smtClean="0">
                <a:latin typeface="Times New Roman" pitchFamily="18" charset="0"/>
              </a:rPr>
              <a:t>n </a:t>
            </a:r>
            <a:r>
              <a:rPr lang="en-US" sz="2000" smtClean="0">
                <a:latin typeface="Symbol" pitchFamily="18" charset="2"/>
              </a:rPr>
              <a:t>- </a:t>
            </a:r>
            <a:r>
              <a:rPr lang="en-US" sz="2000" smtClean="0">
                <a:latin typeface="Times New Roman" pitchFamily="18" charset="0"/>
              </a:rPr>
              <a:t>1 </a:t>
            </a:r>
            <a:r>
              <a:rPr lang="en-US" sz="2000" smtClean="0"/>
              <a:t>and the other has size </a:t>
            </a:r>
            <a:r>
              <a:rPr lang="en-US" sz="2000" smtClean="0">
                <a:latin typeface="Times New Roman" pitchFamily="18" charset="0"/>
              </a:rPr>
              <a:t>0</a:t>
            </a:r>
          </a:p>
          <a:p>
            <a:pPr eaLnBrk="1" hangingPunct="1"/>
            <a:r>
              <a:rPr lang="en-US" sz="2000" smtClean="0"/>
              <a:t>The running time is proportional to the sum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000" b="1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 (</a:t>
            </a:r>
            <a:r>
              <a:rPr lang="en-US" sz="2000" b="1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 1) </a:t>
            </a:r>
            <a:r>
              <a:rPr lang="en-US" sz="2000" smtClean="0">
                <a:latin typeface="Symbol" pitchFamily="18" charset="2"/>
                <a:sym typeface="Symbol" pitchFamily="18" charset="2"/>
              </a:rPr>
              <a:t>+ 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… </a:t>
            </a:r>
            <a:r>
              <a:rPr lang="en-US" sz="200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 2 </a:t>
            </a:r>
            <a:r>
              <a:rPr lang="en-US" sz="2000" smtClean="0">
                <a:latin typeface="Symbol" pitchFamily="18" charset="2"/>
                <a:sym typeface="Symbol" pitchFamily="18" charset="2"/>
              </a:rPr>
              <a:t>+ 1</a:t>
            </a:r>
            <a:endParaRPr lang="en-US" sz="2000" smtClean="0"/>
          </a:p>
          <a:p>
            <a:pPr eaLnBrk="1" hangingPunct="1"/>
            <a:r>
              <a:rPr lang="en-US" sz="2000" smtClean="0"/>
              <a:t>Thus, the worst-case running time of quick-sort is </a:t>
            </a:r>
            <a:r>
              <a:rPr lang="en-US" sz="2000" b="1" i="1" smtClean="0">
                <a:latin typeface="Times New Roman" pitchFamily="18" charset="0"/>
              </a:rPr>
              <a:t>O</a:t>
            </a:r>
            <a:r>
              <a:rPr lang="en-US" sz="2000" smtClean="0">
                <a:latin typeface="Times New Roman" pitchFamily="18" charset="0"/>
              </a:rPr>
              <a:t>(</a:t>
            </a:r>
            <a:r>
              <a:rPr lang="en-US" sz="2000" b="1" i="1" smtClean="0">
                <a:latin typeface="Times New Roman" pitchFamily="18" charset="0"/>
              </a:rPr>
              <a:t>n</a:t>
            </a:r>
            <a:r>
              <a:rPr lang="en-US" sz="2000" baseline="30000" smtClean="0">
                <a:latin typeface="Times New Roman" pitchFamily="18" charset="0"/>
              </a:rPr>
              <a:t>2</a:t>
            </a:r>
            <a:r>
              <a:rPr lang="en-US" sz="2000" smtClean="0">
                <a:latin typeface="Times New Roman" pitchFamily="18" charset="0"/>
              </a:rPr>
              <a:t>)</a:t>
            </a:r>
          </a:p>
        </p:txBody>
      </p:sp>
      <p:sp>
        <p:nvSpPr>
          <p:cNvPr id="26653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Md.Shamsujjoha </a:t>
            </a:r>
          </a:p>
        </p:txBody>
      </p:sp>
      <p:sp>
        <p:nvSpPr>
          <p:cNvPr id="26655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</a:p>
        </p:txBody>
      </p:sp>
      <p:sp>
        <p:nvSpPr>
          <p:cNvPr id="26654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F05BB-8326-4068-9E68-30507BDB3B69}" type="slidenum">
              <a:rPr lang="en-US" smtClean="0"/>
              <a:pPr>
                <a:defRPr/>
              </a:pPr>
              <a:t>116</a:t>
            </a:fld>
            <a:endParaRPr lang="en-US" smtClean="0"/>
          </a:p>
        </p:txBody>
      </p:sp>
      <p:sp>
        <p:nvSpPr>
          <p:cNvPr id="26628" name="AutoShape 11"/>
          <p:cNvSpPr>
            <a:spLocks noChangeArrowheads="1"/>
          </p:cNvSpPr>
          <p:nvPr/>
        </p:nvSpPr>
        <p:spPr bwMode="auto">
          <a:xfrm>
            <a:off x="5992813" y="4791075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6629" name="AutoShape 16"/>
          <p:cNvSpPr>
            <a:spLocks noChangeArrowheads="1"/>
          </p:cNvSpPr>
          <p:nvPr/>
        </p:nvSpPr>
        <p:spPr bwMode="auto">
          <a:xfrm>
            <a:off x="7340600" y="5600700"/>
            <a:ext cx="762000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6630" name="AutoShape 20"/>
          <p:cNvSpPr>
            <a:spLocks noChangeArrowheads="1"/>
          </p:cNvSpPr>
          <p:nvPr/>
        </p:nvSpPr>
        <p:spPr bwMode="auto">
          <a:xfrm>
            <a:off x="4191000" y="4791075"/>
            <a:ext cx="360363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26631" name="AutoShape 23"/>
          <p:cNvSpPr>
            <a:spLocks noChangeArrowheads="1"/>
          </p:cNvSpPr>
          <p:nvPr/>
        </p:nvSpPr>
        <p:spPr bwMode="auto">
          <a:xfrm>
            <a:off x="5943600" y="5327650"/>
            <a:ext cx="352425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26632" name="AutoShape 24"/>
          <p:cNvSpPr>
            <a:spLocks noChangeArrowheads="1"/>
          </p:cNvSpPr>
          <p:nvPr/>
        </p:nvSpPr>
        <p:spPr bwMode="auto">
          <a:xfrm>
            <a:off x="7297738" y="6107113"/>
            <a:ext cx="358775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26633" name="AutoShape 25"/>
          <p:cNvSpPr>
            <a:spLocks noChangeArrowheads="1"/>
          </p:cNvSpPr>
          <p:nvPr/>
        </p:nvSpPr>
        <p:spPr bwMode="auto">
          <a:xfrm>
            <a:off x="7802563" y="6107113"/>
            <a:ext cx="350837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chemeClr val="folHlink"/>
              </a:solidFill>
            </a:endParaRPr>
          </a:p>
        </p:txBody>
      </p:sp>
      <p:cxnSp>
        <p:nvCxnSpPr>
          <p:cNvPr id="26634" name="AutoShape 26"/>
          <p:cNvCxnSpPr>
            <a:cxnSpLocks noChangeShapeType="1"/>
            <a:stCxn id="26631" idx="0"/>
            <a:endCxn id="26628" idx="2"/>
          </p:cNvCxnSpPr>
          <p:nvPr/>
        </p:nvCxnSpPr>
        <p:spPr bwMode="auto">
          <a:xfrm flipV="1">
            <a:off x="6119813" y="5008563"/>
            <a:ext cx="525462" cy="3190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35" name="AutoShape 27"/>
          <p:cNvCxnSpPr>
            <a:cxnSpLocks noChangeShapeType="1"/>
            <a:endCxn id="26628" idx="2"/>
          </p:cNvCxnSpPr>
          <p:nvPr/>
        </p:nvCxnSpPr>
        <p:spPr bwMode="auto">
          <a:xfrm flipH="1" flipV="1">
            <a:off x="6645275" y="5008563"/>
            <a:ext cx="593725" cy="2778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36" name="AutoShape 29"/>
          <p:cNvCxnSpPr>
            <a:cxnSpLocks noChangeShapeType="1"/>
            <a:stCxn id="26632" idx="0"/>
            <a:endCxn id="26629" idx="2"/>
          </p:cNvCxnSpPr>
          <p:nvPr/>
        </p:nvCxnSpPr>
        <p:spPr bwMode="auto">
          <a:xfrm flipV="1">
            <a:off x="7477125" y="5818188"/>
            <a:ext cx="2444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37" name="AutoShape 31"/>
          <p:cNvCxnSpPr>
            <a:cxnSpLocks noChangeShapeType="1"/>
            <a:stCxn id="26629" idx="2"/>
            <a:endCxn id="26633" idx="0"/>
          </p:cNvCxnSpPr>
          <p:nvPr/>
        </p:nvCxnSpPr>
        <p:spPr bwMode="auto">
          <a:xfrm>
            <a:off x="7721600" y="5818188"/>
            <a:ext cx="2571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26638" name="AutoShape 32"/>
          <p:cNvSpPr>
            <a:spLocks noChangeArrowheads="1"/>
          </p:cNvSpPr>
          <p:nvPr/>
        </p:nvSpPr>
        <p:spPr bwMode="auto">
          <a:xfrm>
            <a:off x="4283075" y="4267200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cxnSp>
        <p:nvCxnSpPr>
          <p:cNvPr id="26639" name="AutoShape 33"/>
          <p:cNvCxnSpPr>
            <a:cxnSpLocks noChangeShapeType="1"/>
            <a:stCxn id="26630" idx="0"/>
            <a:endCxn id="26638" idx="2"/>
          </p:cNvCxnSpPr>
          <p:nvPr/>
        </p:nvCxnSpPr>
        <p:spPr bwMode="auto">
          <a:xfrm flipV="1">
            <a:off x="4371975" y="4486275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0" name="AutoShape 34"/>
          <p:cNvCxnSpPr>
            <a:cxnSpLocks noChangeShapeType="1"/>
            <a:stCxn id="26628" idx="0"/>
            <a:endCxn id="26638" idx="2"/>
          </p:cNvCxnSpPr>
          <p:nvPr/>
        </p:nvCxnSpPr>
        <p:spPr bwMode="auto">
          <a:xfrm flipH="1" flipV="1">
            <a:off x="5524500" y="4486275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162010" name="Group 218"/>
          <p:cNvGraphicFramePr>
            <a:graphicFrameLocks noGrp="1"/>
          </p:cNvGraphicFramePr>
          <p:nvPr/>
        </p:nvGraphicFramePr>
        <p:xfrm>
          <a:off x="2438400" y="3810000"/>
          <a:ext cx="1371600" cy="259080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time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sym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sym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2" name="Text Box 167"/>
          <p:cNvSpPr txBox="1">
            <a:spLocks noChangeArrowheads="1"/>
          </p:cNvSpPr>
          <p:nvPr/>
        </p:nvSpPr>
        <p:spPr bwMode="auto">
          <a:xfrm rot="2305880">
            <a:off x="7250113" y="5138738"/>
            <a:ext cx="4333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Quicksort – Analysis 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i="1" dirty="0" smtClean="0"/>
              <a:t>Worst Case: </a:t>
            </a:r>
            <a:r>
              <a:rPr lang="en-US" sz="1600" dirty="0" smtClean="0"/>
              <a:t> (assume that we are selecting the first element as pivot)</a:t>
            </a:r>
            <a:endParaRPr lang="en-US" sz="1600" b="1" i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pivot divides the list of size n into two </a:t>
            </a:r>
            <a:r>
              <a:rPr lang="en-US" sz="2000" dirty="0" err="1" smtClean="0"/>
              <a:t>sublists</a:t>
            </a:r>
            <a:r>
              <a:rPr lang="en-US" sz="2000" dirty="0" smtClean="0"/>
              <a:t> of sizes 0 and n-1.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number of key comparisons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	= n-1 + n-2 + ... + 1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	= </a:t>
            </a:r>
            <a:r>
              <a:rPr lang="en-US" sz="2000" b="1" dirty="0" smtClean="0"/>
              <a:t>n</a:t>
            </a:r>
            <a:r>
              <a:rPr lang="en-US" sz="2000" b="1" baseline="30000" dirty="0" smtClean="0"/>
              <a:t>2</a:t>
            </a:r>
            <a:r>
              <a:rPr lang="en-US" sz="2000" b="1" dirty="0" smtClean="0"/>
              <a:t>/2 – n/2		</a:t>
            </a:r>
            <a:r>
              <a:rPr lang="en-US" sz="2000" b="1" dirty="0" smtClean="0">
                <a:sym typeface="Wingdings" pitchFamily="2" charset="2"/>
              </a:rPr>
              <a:t>  O(n</a:t>
            </a:r>
            <a:r>
              <a:rPr lang="en-US" sz="2000" b="1" baseline="30000" dirty="0" smtClean="0">
                <a:sym typeface="Wingdings" pitchFamily="2" charset="2"/>
              </a:rPr>
              <a:t>2</a:t>
            </a:r>
            <a:r>
              <a:rPr lang="en-US" sz="2000" b="1" dirty="0" smtClean="0">
                <a:sym typeface="Wingdings" pitchFamily="2" charset="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number of swaps =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	=  n-1      +     n-1 + n-2 + ... + 1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swaps outside of the for loop 	 swaps inside of the for loop 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	= </a:t>
            </a:r>
            <a:r>
              <a:rPr lang="en-US" sz="2000" b="1" dirty="0" smtClean="0"/>
              <a:t>n</a:t>
            </a:r>
            <a:r>
              <a:rPr lang="en-US" sz="2000" b="1" baseline="30000" dirty="0" smtClean="0"/>
              <a:t>2</a:t>
            </a:r>
            <a:r>
              <a:rPr lang="en-US" sz="2000" b="1" dirty="0" smtClean="0"/>
              <a:t>/2 + n/2 - 1		</a:t>
            </a:r>
            <a:r>
              <a:rPr lang="en-US" sz="2000" b="1" dirty="0" smtClean="0">
                <a:sym typeface="Wingdings" pitchFamily="2" charset="2"/>
              </a:rPr>
              <a:t>  O(n</a:t>
            </a:r>
            <a:r>
              <a:rPr lang="en-US" sz="2000" b="1" baseline="30000" dirty="0" smtClean="0">
                <a:sym typeface="Wingdings" pitchFamily="2" charset="2"/>
              </a:rPr>
              <a:t>2</a:t>
            </a:r>
            <a:r>
              <a:rPr lang="en-US" sz="2000" b="1" dirty="0" smtClean="0">
                <a:sym typeface="Wingdings" pitchFamily="2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1600" b="1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sym typeface="Wingdings" pitchFamily="2" charset="2"/>
              </a:rPr>
              <a:t>So, </a:t>
            </a:r>
            <a:r>
              <a:rPr lang="en-US" sz="1600" dirty="0" err="1" smtClean="0">
                <a:sym typeface="Wingdings" pitchFamily="2" charset="2"/>
              </a:rPr>
              <a:t>Quicksort</a:t>
            </a:r>
            <a:r>
              <a:rPr lang="en-US" sz="1600" dirty="0" smtClean="0">
                <a:sym typeface="Wingdings" pitchFamily="2" charset="2"/>
              </a:rPr>
              <a:t> is </a:t>
            </a:r>
            <a:r>
              <a:rPr lang="en-US" sz="1600" b="1" dirty="0" smtClean="0">
                <a:sym typeface="Wingdings" pitchFamily="2" charset="2"/>
              </a:rPr>
              <a:t>O(n</a:t>
            </a:r>
            <a:r>
              <a:rPr lang="en-US" sz="1600" b="1" baseline="30000" dirty="0" smtClean="0">
                <a:sym typeface="Wingdings" pitchFamily="2" charset="2"/>
              </a:rPr>
              <a:t>2</a:t>
            </a:r>
            <a:r>
              <a:rPr lang="en-US" sz="1600" b="1" dirty="0" smtClean="0">
                <a:sym typeface="Wingdings" pitchFamily="2" charset="2"/>
              </a:rPr>
              <a:t>)</a:t>
            </a:r>
            <a:r>
              <a:rPr lang="en-US" sz="1600" dirty="0" smtClean="0">
                <a:sym typeface="Wingdings" pitchFamily="2" charset="2"/>
              </a:rPr>
              <a:t> in worst case</a:t>
            </a:r>
            <a:endParaRPr lang="en-US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Quicksort – Analysis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err="1" smtClean="0"/>
              <a:t>Quicksort</a:t>
            </a:r>
            <a:r>
              <a:rPr lang="en-US" sz="2800" dirty="0" smtClean="0"/>
              <a:t> is </a:t>
            </a:r>
            <a:r>
              <a:rPr lang="en-US" sz="2800" b="1" dirty="0" smtClean="0"/>
              <a:t>O(n*log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n)</a:t>
            </a:r>
            <a:r>
              <a:rPr lang="en-US" sz="2800" dirty="0" smtClean="0"/>
              <a:t> in the best case and average case.</a:t>
            </a:r>
          </a:p>
          <a:p>
            <a:pPr eaLnBrk="1" hangingPunct="1"/>
            <a:r>
              <a:rPr lang="en-US" sz="2800" dirty="0" err="1" smtClean="0"/>
              <a:t>Quicksort</a:t>
            </a:r>
            <a:r>
              <a:rPr lang="en-US" sz="2800" dirty="0" smtClean="0"/>
              <a:t> is slow when the array is sorted and we choose the first element as the pivot.</a:t>
            </a:r>
          </a:p>
          <a:p>
            <a:pPr eaLnBrk="1" hangingPunct="1"/>
            <a:r>
              <a:rPr lang="en-US" sz="2800" dirty="0" smtClean="0"/>
              <a:t>Although the worst case behavior is not so good, its average case behavior is much better than its worst case.</a:t>
            </a:r>
          </a:p>
          <a:p>
            <a:pPr lvl="1" eaLnBrk="1" hangingPunct="1"/>
            <a:r>
              <a:rPr lang="en-US" sz="2400" dirty="0" smtClean="0"/>
              <a:t>So, </a:t>
            </a:r>
            <a:r>
              <a:rPr lang="en-US" sz="2400" dirty="0" err="1" smtClean="0"/>
              <a:t>Quicksort</a:t>
            </a:r>
            <a:r>
              <a:rPr lang="en-US" sz="2400" dirty="0" smtClean="0"/>
              <a:t> is one of best sorting algorithms using key comparisons.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Quicksort</a:t>
            </a:r>
            <a:r>
              <a:rPr lang="en-US" dirty="0" smtClean="0"/>
              <a:t> – Analysis</a:t>
            </a:r>
          </a:p>
        </p:txBody>
      </p:sp>
      <p:pic>
        <p:nvPicPr>
          <p:cNvPr id="5222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9788" y="1449388"/>
            <a:ext cx="6624637" cy="481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633413" y="1249505"/>
            <a:ext cx="5018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i="1" dirty="0"/>
              <a:t>A worst-case partitioning with </a:t>
            </a:r>
            <a:r>
              <a:rPr lang="en-US" sz="2000" b="1" i="1" dirty="0" err="1">
                <a:latin typeface="Courier10 Bd BT" charset="0"/>
              </a:rPr>
              <a:t>quicksort</a:t>
            </a:r>
            <a:endParaRPr lang="en-US" sz="2000" b="1" i="1" dirty="0">
              <a:latin typeface="Courier10 Bd B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12291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Quicksort – Analysis</a:t>
            </a:r>
          </a:p>
        </p:txBody>
      </p:sp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3350" y="1524000"/>
            <a:ext cx="5849938" cy="485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545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i="1" dirty="0"/>
              <a:t>An average-case partitioning with </a:t>
            </a:r>
            <a:r>
              <a:rPr lang="en-US" sz="2000" b="1" i="1" dirty="0" err="1">
                <a:latin typeface="Courier10 Bd BT" charset="0"/>
              </a:rPr>
              <a:t>quicksort</a:t>
            </a:r>
            <a:endParaRPr lang="en-US" sz="2000" b="1" i="1" dirty="0">
              <a:latin typeface="Courier10 Bd B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In-Place Partitioning</a:t>
            </a:r>
          </a:p>
        </p:txBody>
      </p:sp>
      <p:sp>
        <p:nvSpPr>
          <p:cNvPr id="176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382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Perform the partition using two indices to split S into L and E U G (a similar method can split E U G into E and G).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Repeat until j and k cross: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Scan j to the right until finding an element </a:t>
            </a:r>
            <a:r>
              <a:rPr lang="en-US" sz="2000" u="sng" smtClean="0"/>
              <a:t>&gt;</a:t>
            </a:r>
            <a:r>
              <a:rPr lang="en-US" sz="2000" smtClean="0"/>
              <a:t> 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Scan k to the left until finding an element &lt; 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Swap elements at indices j and k</a:t>
            </a:r>
          </a:p>
        </p:txBody>
      </p:sp>
      <p:sp>
        <p:nvSpPr>
          <p:cNvPr id="3089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Md.Shamsujjoha </a:t>
            </a:r>
          </a:p>
        </p:txBody>
      </p:sp>
      <p:sp>
        <p:nvSpPr>
          <p:cNvPr id="309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</a:p>
        </p:txBody>
      </p:sp>
      <p:sp>
        <p:nvSpPr>
          <p:cNvPr id="3090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78F31-523E-414A-A792-6291E80CE29D}" type="slidenum">
              <a:rPr lang="en-US" smtClean="0"/>
              <a:pPr>
                <a:defRPr/>
              </a:pPr>
              <a:t>121</a:t>
            </a:fld>
            <a:endParaRPr lang="en-US" smtClean="0"/>
          </a:p>
        </p:txBody>
      </p:sp>
      <p:sp>
        <p:nvSpPr>
          <p:cNvPr id="176133" name="AutoShape 5"/>
          <p:cNvSpPr>
            <a:spLocks noChangeArrowheads="1"/>
          </p:cNvSpPr>
          <p:nvPr/>
        </p:nvSpPr>
        <p:spPr bwMode="auto">
          <a:xfrm>
            <a:off x="1371600" y="2770188"/>
            <a:ext cx="4876800" cy="4302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3  2  5  1  0  7  3  5  9  2  7  9  8  9  7  </a:t>
            </a:r>
            <a:r>
              <a:rPr lang="en-US" sz="1800" b="1" u="sng">
                <a:solidFill>
                  <a:srgbClr val="000000"/>
                </a:solidFill>
              </a:rPr>
              <a:t>6</a:t>
            </a:r>
            <a:r>
              <a:rPr lang="en-US" sz="1800"/>
              <a:t>  9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1524000" y="2236788"/>
            <a:ext cx="2698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5791200" y="2236788"/>
            <a:ext cx="3365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6511925" y="2743200"/>
            <a:ext cx="165576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(pivot = 6)</a:t>
            </a:r>
          </a:p>
        </p:txBody>
      </p:sp>
      <p:sp>
        <p:nvSpPr>
          <p:cNvPr id="176137" name="AutoShape 9"/>
          <p:cNvSpPr>
            <a:spLocks noChangeArrowheads="1"/>
          </p:cNvSpPr>
          <p:nvPr/>
        </p:nvSpPr>
        <p:spPr bwMode="auto">
          <a:xfrm>
            <a:off x="1447800" y="5437188"/>
            <a:ext cx="4876800" cy="4302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3  2  5  1  0  7  3  5  9  2  7  9  8  9  7  </a:t>
            </a:r>
            <a:r>
              <a:rPr lang="en-US" sz="1800" b="1" u="sng">
                <a:solidFill>
                  <a:srgbClr val="000000"/>
                </a:solidFill>
              </a:rPr>
              <a:t>6</a:t>
            </a:r>
            <a:r>
              <a:rPr lang="en-US" sz="1800"/>
              <a:t>  9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76138" name="Text Box 10"/>
          <p:cNvSpPr txBox="1">
            <a:spLocks noChangeArrowheads="1"/>
          </p:cNvSpPr>
          <p:nvPr/>
        </p:nvSpPr>
        <p:spPr bwMode="auto">
          <a:xfrm>
            <a:off x="2930525" y="4903788"/>
            <a:ext cx="2698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3962400" y="4903788"/>
            <a:ext cx="3365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 flipV="1">
            <a:off x="1600200" y="51816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41" name="Line 13"/>
          <p:cNvSpPr>
            <a:spLocks noChangeShapeType="1"/>
          </p:cNvSpPr>
          <p:nvPr/>
        </p:nvSpPr>
        <p:spPr bwMode="auto">
          <a:xfrm flipH="1">
            <a:off x="4343400" y="51816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42" name="Rectangle 14"/>
          <p:cNvSpPr>
            <a:spLocks noChangeArrowheads="1"/>
          </p:cNvSpPr>
          <p:nvPr/>
        </p:nvSpPr>
        <p:spPr bwMode="auto">
          <a:xfrm>
            <a:off x="2895600" y="5334000"/>
            <a:ext cx="304800" cy="6096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6143" name="Rectangle 15"/>
          <p:cNvSpPr>
            <a:spLocks noChangeArrowheads="1"/>
          </p:cNvSpPr>
          <p:nvPr/>
        </p:nvSpPr>
        <p:spPr bwMode="auto">
          <a:xfrm>
            <a:off x="3962400" y="5334000"/>
            <a:ext cx="304800" cy="6096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6144" name="Freeform 16"/>
          <p:cNvSpPr>
            <a:spLocks/>
          </p:cNvSpPr>
          <p:nvPr/>
        </p:nvSpPr>
        <p:spPr bwMode="auto">
          <a:xfrm>
            <a:off x="3276600" y="6019800"/>
            <a:ext cx="685800" cy="152400"/>
          </a:xfrm>
          <a:custGeom>
            <a:avLst/>
            <a:gdLst>
              <a:gd name="T0" fmla="*/ 0 w 432"/>
              <a:gd name="T1" fmla="*/ 0 h 96"/>
              <a:gd name="T2" fmla="*/ 2147483647 w 432"/>
              <a:gd name="T3" fmla="*/ 2147483647 h 96"/>
              <a:gd name="T4" fmla="*/ 2147483647 w 432"/>
              <a:gd name="T5" fmla="*/ 0 h 96"/>
              <a:gd name="T6" fmla="*/ 0 60000 65536"/>
              <a:gd name="T7" fmla="*/ 0 60000 65536"/>
              <a:gd name="T8" fmla="*/ 0 60000 65536"/>
              <a:gd name="T9" fmla="*/ 0 w 432"/>
              <a:gd name="T10" fmla="*/ 0 h 96"/>
              <a:gd name="T11" fmla="*/ 432 w 432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96">
                <a:moveTo>
                  <a:pt x="0" y="0"/>
                </a:moveTo>
                <a:cubicBezTo>
                  <a:pt x="60" y="48"/>
                  <a:pt x="120" y="96"/>
                  <a:pt x="192" y="96"/>
                </a:cubicBezTo>
                <a:cubicBezTo>
                  <a:pt x="264" y="96"/>
                  <a:pt x="348" y="48"/>
                  <a:pt x="432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animBg="1"/>
      <p:bldP spid="176134" grpId="0"/>
      <p:bldP spid="176135" grpId="0"/>
      <p:bldP spid="176136" grpId="0"/>
      <p:bldP spid="176137" grpId="0" animBg="1"/>
      <p:bldP spid="176138" grpId="0"/>
      <p:bldP spid="176139" grpId="0"/>
      <p:bldP spid="176140" grpId="0" animBg="1"/>
      <p:bldP spid="176141" grpId="0" animBg="1"/>
      <p:bldP spid="176142" grpId="0" animBg="1"/>
      <p:bldP spid="176143" grpId="0" animBg="1"/>
      <p:bldP spid="1761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13336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14360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15384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16408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17432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18435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539750" y="3573463"/>
            <a:ext cx="1206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b="1">
                <a:sym typeface="Wingdings 3" pitchFamily="18" charset="2"/>
              </a:rPr>
              <a:t></a:t>
            </a:r>
          </a:p>
          <a:p>
            <a:pPr algn="ctr"/>
            <a:r>
              <a:rPr lang="en-CA" b="1"/>
              <a:t>Largest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19481" name="Group 25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u="sng" dirty="0" smtClean="0">
                <a:solidFill>
                  <a:srgbClr val="006600"/>
                </a:solidFill>
              </a:rPr>
              <a:t>Given</a:t>
            </a:r>
            <a:r>
              <a:rPr lang="en-US" dirty="0" smtClean="0"/>
              <a:t> a set (container) of n elements </a:t>
            </a:r>
          </a:p>
          <a:p>
            <a:pPr lvl="1" eaLnBrk="1" hangingPunct="1"/>
            <a:r>
              <a:rPr lang="en-US" dirty="0" smtClean="0"/>
              <a:t>E.g. array, set of words, etc. </a:t>
            </a:r>
          </a:p>
          <a:p>
            <a:pPr eaLnBrk="1" hangingPunct="1"/>
            <a:r>
              <a:rPr lang="en-US" u="sng" dirty="0" smtClean="0">
                <a:solidFill>
                  <a:srgbClr val="006600"/>
                </a:solidFill>
              </a:rPr>
              <a:t>Suppose</a:t>
            </a:r>
            <a:r>
              <a:rPr lang="en-US" dirty="0" smtClean="0"/>
              <a:t> there is an order relation that can be set across the elements </a:t>
            </a:r>
          </a:p>
          <a:p>
            <a:pPr eaLnBrk="1" hangingPunct="1"/>
            <a:r>
              <a:rPr lang="en-US" u="sng" dirty="0" smtClean="0">
                <a:solidFill>
                  <a:srgbClr val="006600"/>
                </a:solidFill>
              </a:rPr>
              <a:t>Goal</a:t>
            </a:r>
            <a:r>
              <a:rPr lang="en-US" dirty="0" smtClean="0"/>
              <a:t> Arrange the elements in ascending order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Start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1   23   2   56    9     8    10    100</a:t>
            </a:r>
          </a:p>
          <a:p>
            <a:pPr lvl="1" eaLnBrk="1" hangingPunct="1"/>
            <a:r>
              <a:rPr lang="en-US" dirty="0" smtClean="0"/>
              <a:t>End  </a:t>
            </a:r>
            <a:r>
              <a:rPr lang="en-US" dirty="0" smtClean="0">
                <a:sym typeface="Wingdings" pitchFamily="2" charset="2"/>
              </a:rPr>
              <a:t>  1    2    8   9   10   23   56   100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0505" name="Group 25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1528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2552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3576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4600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5603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4787900" y="3573463"/>
            <a:ext cx="10096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CA" b="1">
                <a:sym typeface="Wingdings 3" pitchFamily="18" charset="2"/>
              </a:rPr>
              <a:t></a:t>
            </a:r>
            <a:endParaRPr lang="en-CA" b="1"/>
          </a:p>
          <a:p>
            <a:pPr algn="ctr"/>
            <a:r>
              <a:rPr lang="en-CA" b="1"/>
              <a:t>Largest</a:t>
            </a:r>
          </a:p>
          <a:p>
            <a:pPr algn="ctr" eaLnBrk="0" hangingPunct="0"/>
            <a:endParaRPr lang="en-CA" b="1">
              <a:sym typeface="Wingdings 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6648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7672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8696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9720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Selection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30744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31747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3348038" y="3573463"/>
            <a:ext cx="10096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CA" b="1">
                <a:sym typeface="Wingdings 3" pitchFamily="18" charset="2"/>
              </a:rPr>
              <a:t></a:t>
            </a:r>
            <a:endParaRPr lang="en-CA" b="1"/>
          </a:p>
          <a:p>
            <a:pPr algn="ctr"/>
            <a:r>
              <a:rPr lang="en-CA" b="1"/>
              <a:t>Largest</a:t>
            </a:r>
          </a:p>
          <a:p>
            <a:pPr algn="ctr" eaLnBrk="0" hangingPunct="0"/>
            <a:endParaRPr lang="en-CA" b="1">
              <a:sym typeface="Wingdings 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32792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33816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34840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35864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36867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611188" y="3573463"/>
            <a:ext cx="10096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CA" b="1">
                <a:sym typeface="Wingdings 3" pitchFamily="18" charset="2"/>
              </a:rPr>
              <a:t></a:t>
            </a:r>
            <a:endParaRPr lang="en-CA" b="1"/>
          </a:p>
          <a:p>
            <a:pPr algn="ctr"/>
            <a:r>
              <a:rPr lang="en-CA" b="1"/>
              <a:t>Largest</a:t>
            </a:r>
          </a:p>
          <a:p>
            <a:pPr algn="ctr" eaLnBrk="0" hangingPunct="0"/>
            <a:endParaRPr lang="en-CA" b="1">
              <a:sym typeface="Wingdings 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37912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38936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42008" name="Text Box 25"/>
          <p:cNvSpPr txBox="1">
            <a:spLocks noChangeArrowheads="1"/>
          </p:cNvSpPr>
          <p:nvPr/>
        </p:nvSpPr>
        <p:spPr bwMode="auto">
          <a:xfrm>
            <a:off x="3419475" y="3860800"/>
            <a:ext cx="1820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4000" b="1"/>
              <a:t>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Group 2"/>
          <p:cNvGraphicFramePr>
            <a:graphicFrameLocks noGrp="1"/>
          </p:cNvGraphicFramePr>
          <p:nvPr/>
        </p:nvGraphicFramePr>
        <p:xfrm>
          <a:off x="838200" y="1066800"/>
          <a:ext cx="5867400" cy="5029200"/>
        </p:xfrm>
        <a:graphic>
          <a:graphicData uri="http://schemas.openxmlformats.org/drawingml/2006/table">
            <a:tbl>
              <a:tblPr/>
              <a:tblGrid>
                <a:gridCol w="977900"/>
                <a:gridCol w="977900"/>
                <a:gridCol w="939800"/>
                <a:gridCol w="1016000"/>
                <a:gridCol w="977900"/>
                <a:gridCol w="9779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88" name="Text Box 133"/>
          <p:cNvSpPr txBox="1">
            <a:spLocks noChangeArrowheads="1"/>
          </p:cNvSpPr>
          <p:nvPr/>
        </p:nvSpPr>
        <p:spPr bwMode="auto">
          <a:xfrm>
            <a:off x="6858000" y="1219200"/>
            <a:ext cx="17145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Original List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1389" name="Text Box 134"/>
          <p:cNvSpPr txBox="1">
            <a:spLocks noChangeArrowheads="1"/>
          </p:cNvSpPr>
          <p:nvPr/>
        </p:nvSpPr>
        <p:spPr bwMode="auto">
          <a:xfrm>
            <a:off x="6934200" y="2057400"/>
            <a:ext cx="17145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>
                <a:latin typeface="Times New Roman" pitchFamily="18" charset="0"/>
              </a:rPr>
              <a:t>After pass 1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1390" name="Text Box 135"/>
          <p:cNvSpPr txBox="1">
            <a:spLocks noChangeArrowheads="1"/>
          </p:cNvSpPr>
          <p:nvPr/>
        </p:nvSpPr>
        <p:spPr bwMode="auto">
          <a:xfrm>
            <a:off x="6858000" y="2971800"/>
            <a:ext cx="17145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After pass 2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11391" name="Text Box 136"/>
          <p:cNvSpPr txBox="1">
            <a:spLocks noChangeArrowheads="1"/>
          </p:cNvSpPr>
          <p:nvPr/>
        </p:nvSpPr>
        <p:spPr bwMode="auto">
          <a:xfrm>
            <a:off x="7010400" y="3810000"/>
            <a:ext cx="17145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>
                <a:latin typeface="Times New Roman" pitchFamily="18" charset="0"/>
              </a:rPr>
              <a:t>After pass 3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1392" name="Text Box 137"/>
          <p:cNvSpPr txBox="1">
            <a:spLocks noChangeArrowheads="1"/>
          </p:cNvSpPr>
          <p:nvPr/>
        </p:nvSpPr>
        <p:spPr bwMode="auto">
          <a:xfrm>
            <a:off x="7010400" y="4800600"/>
            <a:ext cx="17145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>
                <a:latin typeface="Times New Roman" pitchFamily="18" charset="0"/>
              </a:rPr>
              <a:t>After pass 4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1393" name="Text Box 138"/>
          <p:cNvSpPr txBox="1">
            <a:spLocks noChangeArrowheads="1"/>
          </p:cNvSpPr>
          <p:nvPr/>
        </p:nvSpPr>
        <p:spPr bwMode="auto">
          <a:xfrm>
            <a:off x="7010400" y="5638800"/>
            <a:ext cx="17145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>
                <a:latin typeface="Times New Roman" pitchFamily="18" charset="0"/>
              </a:rPr>
              <a:t>After pass 5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1395" name="Text Box 140"/>
          <p:cNvSpPr txBox="1">
            <a:spLocks noChangeArrowheads="1"/>
          </p:cNvSpPr>
          <p:nvPr/>
        </p:nvSpPr>
        <p:spPr bwMode="auto">
          <a:xfrm>
            <a:off x="0" y="3810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At glance in Reverse Order 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11396" name="Line 141"/>
          <p:cNvSpPr>
            <a:spLocks noChangeShapeType="1"/>
          </p:cNvSpPr>
          <p:nvPr/>
        </p:nvSpPr>
        <p:spPr bwMode="auto">
          <a:xfrm>
            <a:off x="838200" y="9144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97" name="Line 142"/>
          <p:cNvSpPr>
            <a:spLocks noChangeShapeType="1"/>
          </p:cNvSpPr>
          <p:nvPr/>
        </p:nvSpPr>
        <p:spPr bwMode="auto">
          <a:xfrm>
            <a:off x="1828800" y="18288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98" name="Line 143"/>
          <p:cNvSpPr>
            <a:spLocks noChangeShapeType="1"/>
          </p:cNvSpPr>
          <p:nvPr/>
        </p:nvSpPr>
        <p:spPr bwMode="auto">
          <a:xfrm>
            <a:off x="2819400" y="27432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99" name="Line 144"/>
          <p:cNvSpPr>
            <a:spLocks noChangeShapeType="1"/>
          </p:cNvSpPr>
          <p:nvPr/>
        </p:nvSpPr>
        <p:spPr bwMode="auto">
          <a:xfrm>
            <a:off x="3733800" y="36576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00" name="Line 145"/>
          <p:cNvSpPr>
            <a:spLocks noChangeShapeType="1"/>
          </p:cNvSpPr>
          <p:nvPr/>
        </p:nvSpPr>
        <p:spPr bwMode="auto">
          <a:xfrm>
            <a:off x="4800600" y="45720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01" name="Line 146"/>
          <p:cNvSpPr>
            <a:spLocks noChangeShapeType="1"/>
          </p:cNvSpPr>
          <p:nvPr/>
        </p:nvSpPr>
        <p:spPr bwMode="auto">
          <a:xfrm>
            <a:off x="5715000" y="54864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4099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Algorithm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 smtClean="0"/>
              <a:t>Input:</a:t>
            </a:r>
            <a:r>
              <a:rPr lang="en-US" sz="2800" dirty="0" smtClean="0"/>
              <a:t> </a:t>
            </a:r>
            <a:r>
              <a:rPr lang="en-US" sz="2400" dirty="0" smtClean="0"/>
              <a:t>An array </a:t>
            </a:r>
            <a:r>
              <a:rPr lang="en-US" sz="2400" i="1" dirty="0" smtClean="0"/>
              <a:t>A</a:t>
            </a:r>
            <a:r>
              <a:rPr lang="en-US" sz="2400" dirty="0" smtClean="0"/>
              <a:t>[1 ... </a:t>
            </a:r>
            <a:r>
              <a:rPr lang="en-US" sz="2400" i="1" dirty="0" smtClean="0"/>
              <a:t>n</a:t>
            </a:r>
            <a:r>
              <a:rPr lang="en-US" sz="2400" dirty="0" smtClean="0"/>
              <a:t>] of </a:t>
            </a:r>
            <a:r>
              <a:rPr lang="en-US" sz="2400" i="1" dirty="0" smtClean="0"/>
              <a:t>n </a:t>
            </a:r>
            <a:r>
              <a:rPr lang="en-US" sz="2400" dirty="0" smtClean="0"/>
              <a:t>elements.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 smtClean="0"/>
              <a:t>Output:</a:t>
            </a:r>
            <a:r>
              <a:rPr lang="en-US" sz="28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[1.</a:t>
            </a:r>
            <a:r>
              <a:rPr lang="en-US" sz="2400" i="1" dirty="0" smtClean="0"/>
              <a:t>.. n</a:t>
            </a:r>
            <a:r>
              <a:rPr lang="en-US" sz="2400" dirty="0" smtClean="0"/>
              <a:t>] sorted in non-decreasing order.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for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</a:t>
            </a:r>
            <a:r>
              <a:rPr lang="en-US" sz="2000" dirty="0" smtClean="0">
                <a:sym typeface="Symbol" pitchFamily="18" charset="2"/>
              </a:rPr>
              <a:t></a:t>
            </a:r>
            <a:r>
              <a:rPr lang="en-US" sz="2000" dirty="0" smtClean="0"/>
              <a:t> 1 to </a:t>
            </a:r>
            <a:r>
              <a:rPr lang="en-US" sz="2000" i="1" dirty="0" smtClean="0"/>
              <a:t>n - </a:t>
            </a:r>
            <a:r>
              <a:rPr lang="en-US" sz="2000" dirty="0" smtClean="0"/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 	</a:t>
            </a:r>
            <a:r>
              <a:rPr lang="en-US" sz="2000" i="1" dirty="0" smtClean="0"/>
              <a:t>k </a:t>
            </a:r>
            <a:r>
              <a:rPr lang="en-US" sz="2000" dirty="0" smtClean="0">
                <a:sym typeface="Symbol" pitchFamily="18" charset="2"/>
              </a:rPr>
              <a:t></a:t>
            </a:r>
            <a:r>
              <a:rPr lang="en-US" sz="2000" dirty="0" smtClean="0"/>
              <a:t> </a:t>
            </a:r>
            <a:r>
              <a:rPr lang="en-US" sz="2000" i="1" dirty="0" err="1" smtClean="0"/>
              <a:t>i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  	 for </a:t>
            </a:r>
            <a:r>
              <a:rPr lang="en-US" sz="2000" i="1" dirty="0" smtClean="0"/>
              <a:t>j </a:t>
            </a:r>
            <a:r>
              <a:rPr lang="en-US" sz="2000" dirty="0" smtClean="0">
                <a:sym typeface="Symbol" pitchFamily="18" charset="2"/>
              </a:rPr>
              <a:t></a:t>
            </a:r>
            <a:r>
              <a:rPr lang="en-US" sz="2000" dirty="0" smtClean="0"/>
              <a:t>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</a:t>
            </a:r>
            <a:r>
              <a:rPr lang="en-US" sz="2000" dirty="0" smtClean="0"/>
              <a:t>+ 1 to </a:t>
            </a:r>
            <a:r>
              <a:rPr lang="en-US" sz="2000" i="1" dirty="0" smtClean="0"/>
              <a:t>n  </a:t>
            </a:r>
            <a:r>
              <a:rPr lang="en-US" sz="2000" dirty="0" smtClean="0">
                <a:solidFill>
                  <a:schemeClr val="accent2"/>
                </a:solidFill>
              </a:rPr>
              <a:t>{Find the </a:t>
            </a:r>
            <a:r>
              <a:rPr lang="en-US" sz="2000" i="1" dirty="0" err="1" smtClean="0">
                <a:solidFill>
                  <a:schemeClr val="accent2"/>
                </a:solidFill>
              </a:rPr>
              <a:t>i</a:t>
            </a:r>
            <a:r>
              <a:rPr lang="en-US" sz="2000" i="1" dirty="0" smtClean="0">
                <a:solidFill>
                  <a:schemeClr val="accent2"/>
                </a:solidFill>
              </a:rPr>
              <a:t> </a:t>
            </a:r>
            <a:r>
              <a:rPr lang="en-US" sz="2000" i="1" dirty="0" err="1" smtClean="0">
                <a:solidFill>
                  <a:schemeClr val="accent2"/>
                </a:solidFill>
              </a:rPr>
              <a:t>th</a:t>
            </a:r>
            <a:r>
              <a:rPr lang="en-US" sz="2000" i="1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smallest element.}</a:t>
            </a:r>
            <a:endParaRPr lang="en-US" sz="2000" i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i="1" dirty="0" smtClean="0"/>
              <a:t>		      </a:t>
            </a:r>
            <a:r>
              <a:rPr lang="en-US" sz="2000" dirty="0" smtClean="0"/>
              <a:t>if </a:t>
            </a:r>
            <a:r>
              <a:rPr lang="en-US" sz="2000" i="1" dirty="0" smtClean="0"/>
              <a:t>A</a:t>
            </a:r>
            <a:r>
              <a:rPr lang="en-US" sz="2000" dirty="0" smtClean="0"/>
              <a:t>[</a:t>
            </a:r>
            <a:r>
              <a:rPr lang="en-US" sz="2000" i="1" dirty="0" smtClean="0"/>
              <a:t>j</a:t>
            </a:r>
            <a:r>
              <a:rPr lang="en-US" sz="2000" dirty="0" smtClean="0"/>
              <a:t>] </a:t>
            </a:r>
            <a:r>
              <a:rPr lang="en-US" sz="2000" i="1" dirty="0" smtClean="0"/>
              <a:t>&lt; A</a:t>
            </a:r>
            <a:r>
              <a:rPr lang="en-US" sz="2000" dirty="0" smtClean="0"/>
              <a:t>[</a:t>
            </a:r>
            <a:r>
              <a:rPr lang="en-US" sz="2000" i="1" dirty="0" smtClean="0"/>
              <a:t>k</a:t>
            </a:r>
            <a:r>
              <a:rPr lang="en-US" sz="2000" dirty="0" smtClean="0"/>
              <a:t>] then </a:t>
            </a:r>
            <a:r>
              <a:rPr lang="en-US" sz="2000" i="1" dirty="0" smtClean="0"/>
              <a:t>k </a:t>
            </a:r>
            <a:r>
              <a:rPr lang="en-US" sz="2000" dirty="0" smtClean="0">
                <a:sym typeface="Symbol" pitchFamily="18" charset="2"/>
              </a:rPr>
              <a:t></a:t>
            </a:r>
            <a:r>
              <a:rPr lang="en-US" sz="2000" dirty="0" smtClean="0"/>
              <a:t> </a:t>
            </a:r>
            <a:r>
              <a:rPr lang="en-US" sz="2000" i="1" dirty="0" smtClean="0"/>
              <a:t>j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	         end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	if </a:t>
            </a:r>
            <a:r>
              <a:rPr lang="en-US" sz="2000" i="1" dirty="0" smtClean="0"/>
              <a:t>k </a:t>
            </a:r>
            <a:r>
              <a:rPr lang="en-US" sz="2000" dirty="0" smtClean="0">
                <a:sym typeface="Symbol" pitchFamily="18" charset="2"/>
              </a:rPr>
              <a:t></a:t>
            </a:r>
            <a:r>
              <a:rPr lang="en-US" sz="2000" dirty="0" smtClean="0"/>
              <a:t>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</a:t>
            </a:r>
            <a:r>
              <a:rPr lang="en-US" sz="2000" dirty="0" smtClean="0"/>
              <a:t>then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     SWAP</a:t>
            </a:r>
            <a:r>
              <a:rPr lang="en-US" sz="2000" dirty="0" smtClean="0"/>
              <a:t> </a:t>
            </a:r>
            <a:r>
              <a:rPr lang="en-US" sz="2000" i="1" dirty="0" smtClean="0"/>
              <a:t>A</a:t>
            </a:r>
            <a:r>
              <a:rPr lang="en-US" sz="2000" dirty="0" smtClean="0"/>
              <a:t>[</a:t>
            </a:r>
            <a:r>
              <a:rPr lang="en-US" sz="2000" i="1" dirty="0" err="1" smtClean="0"/>
              <a:t>i</a:t>
            </a:r>
            <a:r>
              <a:rPr lang="en-US" sz="2000" dirty="0" smtClean="0"/>
              <a:t>] and </a:t>
            </a:r>
            <a:r>
              <a:rPr lang="en-US" sz="2000" i="1" dirty="0" smtClean="0"/>
              <a:t>A</a:t>
            </a:r>
            <a:r>
              <a:rPr lang="en-US" sz="2000" dirty="0" smtClean="0"/>
              <a:t>[</a:t>
            </a:r>
            <a:r>
              <a:rPr lang="en-US" sz="2000" i="1" dirty="0" smtClean="0"/>
              <a:t>k</a:t>
            </a:r>
            <a:r>
              <a:rPr lang="en-US" sz="2000" dirty="0" smtClean="0"/>
              <a:t>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end for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Selection Sort -- Analysis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80438" cy="51054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In general, we compare keys and move items (or exchange items) in a sorting algorithm (which uses key comparisons). 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ym typeface="Wingdings" pitchFamily="2" charset="2"/>
              </a:rPr>
              <a:t>   </a:t>
            </a:r>
            <a:r>
              <a:rPr lang="en-US" sz="2000" b="1" dirty="0" smtClean="0">
                <a:sym typeface="Wingdings" pitchFamily="2" charset="2"/>
              </a:rPr>
              <a:t>So, to analyze a sorting algorithm we should count the number of key comparisons and the number of moves.</a:t>
            </a:r>
          </a:p>
          <a:p>
            <a:pPr lvl="2" eaLnBrk="1" hangingPunct="1"/>
            <a:r>
              <a:rPr lang="en-US" sz="1200" dirty="0" smtClean="0">
                <a:sym typeface="Wingdings" pitchFamily="2" charset="2"/>
              </a:rPr>
              <a:t>Ignoring other operations does not affect our final result.</a:t>
            </a:r>
          </a:p>
          <a:p>
            <a:pPr eaLnBrk="1" hangingPunct="1"/>
            <a:endParaRPr lang="en-US" sz="2000" dirty="0" smtClean="0">
              <a:sym typeface="Wingdings" pitchFamily="2" charset="2"/>
            </a:endParaRPr>
          </a:p>
          <a:p>
            <a:pPr eaLnBrk="1" hangingPunct="1"/>
            <a:r>
              <a:rPr lang="en-US" sz="2000" dirty="0" smtClean="0">
                <a:sym typeface="Wingdings" pitchFamily="2" charset="2"/>
              </a:rPr>
              <a:t>In </a:t>
            </a:r>
            <a:r>
              <a:rPr lang="en-US" sz="2000" dirty="0" err="1" smtClean="0">
                <a:sym typeface="Wingdings" pitchFamily="2" charset="2"/>
              </a:rPr>
              <a:t>selectionSort</a:t>
            </a:r>
            <a:r>
              <a:rPr lang="en-US" sz="2000" dirty="0" smtClean="0">
                <a:sym typeface="Wingdings" pitchFamily="2" charset="2"/>
              </a:rPr>
              <a:t> function, the outer for loop executes n-1 times.</a:t>
            </a:r>
          </a:p>
          <a:p>
            <a:pPr eaLnBrk="1" hangingPunct="1"/>
            <a:r>
              <a:rPr lang="en-US" sz="2000" dirty="0" smtClean="0">
                <a:sym typeface="Wingdings" pitchFamily="2" charset="2"/>
              </a:rPr>
              <a:t>We invoke swap function once at each iteration. 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ym typeface="Wingdings" pitchFamily="2" charset="2"/>
              </a:rPr>
              <a:t>	  Total Swaps: n-1  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ym typeface="Wingdings" pitchFamily="2" charset="2"/>
              </a:rPr>
              <a:t>	  Total Moves: 3*(n-1)		(Each swap has three moves)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Selection Sort – Analysis (cont.)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80438" cy="5105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ym typeface="Wingdings" pitchFamily="2" charset="2"/>
              </a:rPr>
              <a:t>The inner for loop executes the size of the unsorted part minus 1 (from 1 to n-1), and in each iteration we make one key comparison.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ym typeface="Wingdings" pitchFamily="2" charset="2"/>
              </a:rPr>
              <a:t>	 # of key comparisons = 1+2+...+n-1 = n*(n-1)/2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ym typeface="Wingdings" pitchFamily="2" charset="2"/>
              </a:rPr>
              <a:t>	 </a:t>
            </a:r>
            <a:r>
              <a:rPr lang="en-US" sz="2400" b="1" dirty="0" smtClean="0">
                <a:sym typeface="Wingdings" pitchFamily="2" charset="2"/>
              </a:rPr>
              <a:t>So, Selection sort is O(n</a:t>
            </a:r>
            <a:r>
              <a:rPr lang="en-US" sz="2400" b="1" baseline="30000" dirty="0" smtClean="0">
                <a:sym typeface="Wingdings" pitchFamily="2" charset="2"/>
              </a:rPr>
              <a:t>2</a:t>
            </a:r>
            <a:r>
              <a:rPr lang="en-US" sz="2400" b="1" dirty="0" smtClean="0">
                <a:sym typeface="Wingdings" pitchFamily="2" charset="2"/>
              </a:rPr>
              <a:t>)</a:t>
            </a:r>
          </a:p>
          <a:p>
            <a:pPr eaLnBrk="1" hangingPunct="1"/>
            <a:r>
              <a:rPr lang="en-US" sz="2400" dirty="0" smtClean="0">
                <a:sym typeface="Wingdings" pitchFamily="2" charset="2"/>
              </a:rPr>
              <a:t>The best case, the worst case, and the average case of the selection sort algorithm are same.   all of them are </a:t>
            </a:r>
            <a:r>
              <a:rPr lang="en-US" sz="2400" b="1" dirty="0" smtClean="0">
                <a:sym typeface="Wingdings" pitchFamily="2" charset="2"/>
              </a:rPr>
              <a:t>O(n</a:t>
            </a:r>
            <a:r>
              <a:rPr lang="en-US" sz="2400" b="1" baseline="30000" dirty="0" smtClean="0">
                <a:sym typeface="Wingdings" pitchFamily="2" charset="2"/>
              </a:rPr>
              <a:t>2</a:t>
            </a:r>
            <a:r>
              <a:rPr lang="en-US" sz="2400" b="1" dirty="0" smtClean="0">
                <a:sym typeface="Wingdings" pitchFamily="2" charset="2"/>
              </a:rPr>
              <a:t>)</a:t>
            </a:r>
            <a:endParaRPr lang="en-US" sz="2400" dirty="0" smtClean="0">
              <a:sym typeface="Wingdings" pitchFamily="2" charset="2"/>
            </a:endParaRPr>
          </a:p>
          <a:p>
            <a:pPr lvl="1" eaLnBrk="1" hangingPunct="1"/>
            <a:r>
              <a:rPr lang="en-US" sz="1400" dirty="0" smtClean="0">
                <a:sym typeface="Wingdings" pitchFamily="2" charset="2"/>
              </a:rPr>
              <a:t>This means that the behavior of the selection sort algorithm does not depend on the initial organization of data.</a:t>
            </a:r>
          </a:p>
          <a:p>
            <a:pPr lvl="1" eaLnBrk="1" hangingPunct="1"/>
            <a:r>
              <a:rPr lang="en-US" sz="1400" dirty="0" smtClean="0">
                <a:sym typeface="Wingdings" pitchFamily="2" charset="2"/>
              </a:rPr>
              <a:t>Since O(n</a:t>
            </a:r>
            <a:r>
              <a:rPr lang="en-US" sz="1400" baseline="30000" dirty="0" smtClean="0">
                <a:sym typeface="Wingdings" pitchFamily="2" charset="2"/>
              </a:rPr>
              <a:t>2</a:t>
            </a:r>
            <a:r>
              <a:rPr lang="en-US" sz="1400" dirty="0" smtClean="0">
                <a:sym typeface="Wingdings" pitchFamily="2" charset="2"/>
              </a:rPr>
              <a:t>) grows so rapidly, the selection sort algorithm is appropriate only for small n.</a:t>
            </a:r>
          </a:p>
          <a:p>
            <a:pPr lvl="1" eaLnBrk="1" hangingPunct="1"/>
            <a:r>
              <a:rPr lang="en-US" sz="1400" dirty="0" smtClean="0">
                <a:sym typeface="Wingdings" pitchFamily="2" charset="2"/>
              </a:rPr>
              <a:t>Although the selection sort algorithm requires O(n</a:t>
            </a:r>
            <a:r>
              <a:rPr lang="en-US" sz="1400" baseline="30000" dirty="0" smtClean="0">
                <a:sym typeface="Wingdings" pitchFamily="2" charset="2"/>
              </a:rPr>
              <a:t>2</a:t>
            </a:r>
            <a:r>
              <a:rPr lang="en-US" sz="1400" dirty="0" smtClean="0">
                <a:sym typeface="Wingdings" pitchFamily="2" charset="2"/>
              </a:rPr>
              <a:t>) key comparisons, it only requires  O(n) moves.</a:t>
            </a:r>
          </a:p>
          <a:p>
            <a:pPr lvl="1" eaLnBrk="1" hangingPunct="1"/>
            <a:r>
              <a:rPr lang="en-US" sz="1400" dirty="0" smtClean="0">
                <a:sym typeface="Wingdings" pitchFamily="2" charset="2"/>
              </a:rPr>
              <a:t>A selection sort could be a good choice if data moves are costly but key comparisons are not costly (short keys, long records).</a:t>
            </a:r>
            <a:endParaRPr lang="en-US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ko-KR" sz="3600" smtClean="0">
                <a:ea typeface="굴림" charset="-127"/>
              </a:rPr>
              <a:t>Comparison of </a:t>
            </a:r>
            <a:r>
              <a:rPr lang="en-US" altLang="ko-KR" sz="3600" i="1" smtClean="0">
                <a:ea typeface="굴림" charset="-127"/>
              </a:rPr>
              <a:t>N</a:t>
            </a:r>
            <a:r>
              <a:rPr lang="en-US" altLang="ko-KR" sz="3600" smtClean="0">
                <a:ea typeface="굴림" charset="-127"/>
              </a:rPr>
              <a:t>, </a:t>
            </a:r>
            <a:r>
              <a:rPr lang="en-US" altLang="ko-KR" sz="3600" i="1" smtClean="0">
                <a:ea typeface="굴림" charset="-127"/>
              </a:rPr>
              <a:t>logN </a:t>
            </a:r>
            <a:r>
              <a:rPr lang="en-US" altLang="ko-KR" sz="3600" smtClean="0">
                <a:ea typeface="굴림" charset="-127"/>
              </a:rPr>
              <a:t>and </a:t>
            </a:r>
            <a:r>
              <a:rPr lang="en-US" altLang="ko-KR" sz="3600" i="1" smtClean="0">
                <a:ea typeface="굴림" charset="-127"/>
              </a:rPr>
              <a:t>N</a:t>
            </a:r>
            <a:r>
              <a:rPr lang="en-US" altLang="ko-KR" sz="3600" i="1" baseline="30000" smtClean="0">
                <a:ea typeface="굴림" charset="-127"/>
              </a:rPr>
              <a:t>2</a:t>
            </a:r>
            <a:r>
              <a:rPr lang="en-US" altLang="ko-KR" smtClean="0">
                <a:ea typeface="굴림" charset="-127"/>
              </a:rPr>
              <a:t> </a:t>
            </a:r>
            <a:endParaRPr lang="en-US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b="1" u="sng" dirty="0" smtClean="0"/>
              <a:t>N		O(</a:t>
            </a:r>
            <a:r>
              <a:rPr lang="en-US" sz="2400" b="1" u="sng" dirty="0" err="1" smtClean="0"/>
              <a:t>LogN</a:t>
            </a:r>
            <a:r>
              <a:rPr lang="en-US" sz="2400" b="1" u="sng" dirty="0" smtClean="0"/>
              <a:t>)	O(N</a:t>
            </a:r>
            <a:r>
              <a:rPr lang="en-US" sz="2400" b="1" u="sng" baseline="30000" dirty="0" smtClean="0"/>
              <a:t>2</a:t>
            </a:r>
            <a:r>
              <a:rPr lang="en-US" sz="2400" b="1" u="sng" dirty="0" smtClean="0"/>
              <a:t>)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dirty="0" smtClean="0"/>
              <a:t>16		4	256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dirty="0" smtClean="0"/>
              <a:t>64		6	4K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dirty="0" smtClean="0"/>
              <a:t>256	8	64K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dirty="0" smtClean="0"/>
              <a:t>1,024	10	1M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dirty="0" smtClean="0"/>
              <a:t>16,384	14	256M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dirty="0" smtClean="0"/>
              <a:t>131,072	17	16G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dirty="0" smtClean="0"/>
              <a:t>262,144	18	6.87E+10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dirty="0" smtClean="0"/>
              <a:t>524,288 	19	2.74E+11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dirty="0" smtClean="0"/>
              <a:t>1,048,576 	20	1.09E+12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dirty="0" smtClean="0"/>
              <a:t>1,073,741,824 	30	 1.15E+18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 smtClean="0"/>
              <a:t>1. Set flag = false</a:t>
            </a:r>
          </a:p>
          <a:p>
            <a:pPr lvl="1" eaLnBrk="1" hangingPunct="1">
              <a:buNone/>
            </a:pPr>
            <a:r>
              <a:rPr lang="en-US" dirty="0" smtClean="0"/>
              <a:t>2. Traverse the array and compare pairs of two consecutive elements </a:t>
            </a:r>
          </a:p>
          <a:p>
            <a:pPr lvl="2" eaLnBrk="1" hangingPunct="1"/>
            <a:r>
              <a:rPr lang="en-US" dirty="0" smtClean="0"/>
              <a:t>1.1 If  E1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E2  -&gt; OK (do nothing)</a:t>
            </a:r>
          </a:p>
          <a:p>
            <a:pPr lvl="2" eaLnBrk="1" hangingPunct="1"/>
            <a:r>
              <a:rPr lang="en-US" dirty="0" smtClean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 smtClean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 smtClean="0"/>
              <a:t>1. Set flag = false</a:t>
            </a:r>
          </a:p>
          <a:p>
            <a:pPr lvl="1" eaLnBrk="1" hangingPunct="1">
              <a:buNone/>
            </a:pPr>
            <a:r>
              <a:rPr lang="en-US" dirty="0" smtClean="0"/>
              <a:t>2. Traverse the array and compare pairs of two consecutive elements </a:t>
            </a:r>
          </a:p>
          <a:p>
            <a:pPr lvl="2" eaLnBrk="1" hangingPunct="1"/>
            <a:r>
              <a:rPr lang="en-US" dirty="0" smtClean="0"/>
              <a:t>1.1 If  E1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E2  -&gt; OK (do nothing)</a:t>
            </a:r>
          </a:p>
          <a:p>
            <a:pPr lvl="2" eaLnBrk="1" hangingPunct="1"/>
            <a:r>
              <a:rPr lang="en-US" dirty="0" smtClean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 smtClean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4247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</a:t>
            </a:r>
            <a:r>
              <a:rPr lang="en-US" sz="2400" dirty="0" smtClean="0">
                <a:solidFill>
                  <a:srgbClr val="0000FF"/>
                </a:solidFill>
              </a:rPr>
              <a:t>23   2   </a:t>
            </a:r>
            <a:r>
              <a:rPr lang="en-US" sz="2400" dirty="0" smtClean="0"/>
              <a:t>56    9     8    10    100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 smtClean="0"/>
              <a:t>1. Set flag = false</a:t>
            </a:r>
          </a:p>
          <a:p>
            <a:pPr lvl="1" eaLnBrk="1" hangingPunct="1">
              <a:buNone/>
            </a:pPr>
            <a:r>
              <a:rPr lang="en-US" dirty="0" smtClean="0"/>
              <a:t>2. Traverse the array and compare pairs of two consecutive elements </a:t>
            </a:r>
          </a:p>
          <a:p>
            <a:pPr lvl="2" eaLnBrk="1" hangingPunct="1"/>
            <a:r>
              <a:rPr lang="en-US" dirty="0" smtClean="0"/>
              <a:t>1.1 If  E1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E2  -&gt; OK (do nothing)</a:t>
            </a:r>
          </a:p>
          <a:p>
            <a:pPr lvl="2" eaLnBrk="1" hangingPunct="1"/>
            <a:r>
              <a:rPr lang="en-US" dirty="0" smtClean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 smtClean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7571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</a:t>
            </a:r>
            <a:r>
              <a:rPr lang="en-US" sz="2400" dirty="0" smtClean="0">
                <a:solidFill>
                  <a:srgbClr val="0000FF"/>
                </a:solidFill>
              </a:rPr>
              <a:t>23   2   </a:t>
            </a:r>
            <a:r>
              <a:rPr lang="en-US" sz="2400" dirty="0" smtClean="0"/>
              <a:t>56    9     8    10    100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</a:t>
            </a:r>
            <a:r>
              <a:rPr lang="en-US" sz="2400" dirty="0" smtClean="0">
                <a:solidFill>
                  <a:srgbClr val="FF0000"/>
                </a:solidFill>
              </a:rPr>
              <a:t>2    23  </a:t>
            </a:r>
            <a:r>
              <a:rPr lang="en-US" sz="2400" dirty="0" smtClean="0"/>
              <a:t>56    9     8    10    100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 smtClean="0"/>
              <a:t>1. Set flag = false</a:t>
            </a:r>
          </a:p>
          <a:p>
            <a:pPr lvl="1" eaLnBrk="1" hangingPunct="1">
              <a:buNone/>
            </a:pPr>
            <a:r>
              <a:rPr lang="en-US" dirty="0" smtClean="0"/>
              <a:t>2. Traverse the array and compare pairs of two consecutive elements </a:t>
            </a:r>
          </a:p>
          <a:p>
            <a:pPr lvl="2" eaLnBrk="1" hangingPunct="1"/>
            <a:r>
              <a:rPr lang="en-US" dirty="0" smtClean="0"/>
              <a:t>1.1 If  E1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E2  -&gt; OK (do nothing)</a:t>
            </a:r>
          </a:p>
          <a:p>
            <a:pPr lvl="2" eaLnBrk="1" hangingPunct="1"/>
            <a:r>
              <a:rPr lang="en-US" dirty="0" smtClean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 smtClean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7571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</a:t>
            </a:r>
            <a:r>
              <a:rPr lang="en-US" sz="2400" dirty="0" smtClean="0">
                <a:solidFill>
                  <a:srgbClr val="0000FF"/>
                </a:solidFill>
              </a:rPr>
              <a:t>23   2   </a:t>
            </a:r>
            <a:r>
              <a:rPr lang="en-US" sz="2400" dirty="0" smtClean="0"/>
              <a:t>56    9     8    10    100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1   2    23  </a:t>
            </a:r>
            <a:r>
              <a:rPr lang="en-US" sz="2400" dirty="0" smtClean="0">
                <a:solidFill>
                  <a:srgbClr val="0000FF"/>
                </a:solidFill>
              </a:rPr>
              <a:t>56    9</a:t>
            </a:r>
            <a:r>
              <a:rPr lang="en-US" sz="2400" dirty="0" smtClean="0"/>
              <a:t>     8    10    100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 smtClean="0"/>
              <a:t>1. Set flag = false</a:t>
            </a:r>
          </a:p>
          <a:p>
            <a:pPr lvl="1" eaLnBrk="1" hangingPunct="1">
              <a:buNone/>
            </a:pPr>
            <a:r>
              <a:rPr lang="en-US" dirty="0" smtClean="0"/>
              <a:t>2. Traverse the array and compare pairs of two consecutive elements </a:t>
            </a:r>
          </a:p>
          <a:p>
            <a:pPr lvl="2" eaLnBrk="1" hangingPunct="1"/>
            <a:r>
              <a:rPr lang="en-US" dirty="0" smtClean="0"/>
              <a:t>1.1 If  E1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E2  -&gt; OK (do nothing)</a:t>
            </a:r>
          </a:p>
          <a:p>
            <a:pPr lvl="2" eaLnBrk="1" hangingPunct="1"/>
            <a:r>
              <a:rPr lang="en-US" dirty="0" smtClean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 smtClean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10895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</a:t>
            </a:r>
            <a:r>
              <a:rPr lang="en-US" sz="2400" dirty="0" smtClean="0">
                <a:solidFill>
                  <a:srgbClr val="0000FF"/>
                </a:solidFill>
              </a:rPr>
              <a:t>23   2   </a:t>
            </a:r>
            <a:r>
              <a:rPr lang="en-US" sz="2400" dirty="0" smtClean="0"/>
              <a:t>56    9     8    10    100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1   2    23  </a:t>
            </a:r>
            <a:r>
              <a:rPr lang="en-US" sz="2400" dirty="0" smtClean="0">
                <a:solidFill>
                  <a:srgbClr val="0000FF"/>
                </a:solidFill>
              </a:rPr>
              <a:t>56    9</a:t>
            </a:r>
            <a:r>
              <a:rPr lang="en-US" sz="2400" dirty="0" smtClean="0"/>
              <a:t>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1   2    23    </a:t>
            </a:r>
            <a:r>
              <a:rPr lang="en-US" sz="2400" dirty="0" smtClean="0">
                <a:solidFill>
                  <a:srgbClr val="FF0000"/>
                </a:solidFill>
              </a:rPr>
              <a:t>9    56   </a:t>
            </a:r>
            <a:r>
              <a:rPr lang="en-US" sz="2400" dirty="0" smtClean="0"/>
              <a:t>8    10    100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 smtClean="0"/>
              <a:t>1. Set flag = false</a:t>
            </a:r>
          </a:p>
          <a:p>
            <a:pPr lvl="1" eaLnBrk="1" hangingPunct="1">
              <a:buNone/>
            </a:pPr>
            <a:r>
              <a:rPr lang="en-US" dirty="0" smtClean="0"/>
              <a:t>2. Traverse the array and compare pairs of two consecutive elements </a:t>
            </a:r>
          </a:p>
          <a:p>
            <a:pPr lvl="2" eaLnBrk="1" hangingPunct="1"/>
            <a:r>
              <a:rPr lang="en-US" dirty="0" smtClean="0"/>
              <a:t>1.1 If  E1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E2  -&gt; OK (do nothing)</a:t>
            </a:r>
          </a:p>
          <a:p>
            <a:pPr lvl="2" eaLnBrk="1" hangingPunct="1"/>
            <a:r>
              <a:rPr lang="en-US" dirty="0" smtClean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 smtClean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10895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</a:t>
            </a:r>
            <a:r>
              <a:rPr lang="en-US" sz="2400" dirty="0" smtClean="0">
                <a:solidFill>
                  <a:srgbClr val="0000FF"/>
                </a:solidFill>
              </a:rPr>
              <a:t>23   2   </a:t>
            </a:r>
            <a:r>
              <a:rPr lang="en-US" sz="2400" dirty="0" smtClean="0"/>
              <a:t>56    9     8    10    100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1   2    23  </a:t>
            </a:r>
            <a:r>
              <a:rPr lang="en-US" sz="2400" dirty="0" smtClean="0">
                <a:solidFill>
                  <a:srgbClr val="0000FF"/>
                </a:solidFill>
              </a:rPr>
              <a:t>56    9</a:t>
            </a:r>
            <a:r>
              <a:rPr lang="en-US" sz="2400" dirty="0" smtClean="0"/>
              <a:t>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1   2    23    9    </a:t>
            </a:r>
            <a:r>
              <a:rPr lang="en-US" sz="2400" dirty="0" smtClean="0">
                <a:solidFill>
                  <a:srgbClr val="0000FF"/>
                </a:solidFill>
              </a:rPr>
              <a:t>56   8</a:t>
            </a:r>
            <a:r>
              <a:rPr lang="en-US" sz="2400" dirty="0" smtClean="0"/>
              <a:t>    10    100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5123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 smtClean="0"/>
              <a:t>1. Set flag = false</a:t>
            </a:r>
          </a:p>
          <a:p>
            <a:pPr lvl="1" eaLnBrk="1" hangingPunct="1">
              <a:buNone/>
            </a:pPr>
            <a:r>
              <a:rPr lang="en-US" dirty="0" smtClean="0"/>
              <a:t>2. Traverse the array and compare pairs of two consecutive elements </a:t>
            </a:r>
          </a:p>
          <a:p>
            <a:pPr lvl="2" eaLnBrk="1" hangingPunct="1"/>
            <a:r>
              <a:rPr lang="en-US" dirty="0" smtClean="0"/>
              <a:t>1.1 If  E1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E2  -&gt; OK (do nothing)</a:t>
            </a:r>
          </a:p>
          <a:p>
            <a:pPr lvl="2" eaLnBrk="1" hangingPunct="1"/>
            <a:r>
              <a:rPr lang="en-US" dirty="0" smtClean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 smtClean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14219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</a:t>
            </a:r>
            <a:r>
              <a:rPr lang="en-US" sz="2400" dirty="0" smtClean="0">
                <a:solidFill>
                  <a:srgbClr val="0000FF"/>
                </a:solidFill>
              </a:rPr>
              <a:t>23   2   </a:t>
            </a:r>
            <a:r>
              <a:rPr lang="en-US" sz="2400" dirty="0" smtClean="0"/>
              <a:t>56    9     8    10    100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1   2    23  </a:t>
            </a:r>
            <a:r>
              <a:rPr lang="en-US" sz="2400" dirty="0" smtClean="0">
                <a:solidFill>
                  <a:srgbClr val="0000FF"/>
                </a:solidFill>
              </a:rPr>
              <a:t>56    9</a:t>
            </a:r>
            <a:r>
              <a:rPr lang="en-US" sz="2400" dirty="0" smtClean="0"/>
              <a:t>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1   2    23    9    </a:t>
            </a:r>
            <a:r>
              <a:rPr lang="en-US" sz="2400" dirty="0" smtClean="0">
                <a:solidFill>
                  <a:srgbClr val="0000FF"/>
                </a:solidFill>
              </a:rPr>
              <a:t>56   8</a:t>
            </a:r>
            <a:r>
              <a:rPr lang="en-US" sz="2400" dirty="0" smtClean="0"/>
              <a:t>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1   2    23    9    </a:t>
            </a:r>
            <a:r>
              <a:rPr lang="en-US" sz="2400" dirty="0" smtClean="0">
                <a:solidFill>
                  <a:srgbClr val="FF0000"/>
                </a:solidFill>
              </a:rPr>
              <a:t>8    56   </a:t>
            </a:r>
            <a:r>
              <a:rPr lang="en-US" sz="2400" dirty="0" smtClean="0"/>
              <a:t>10    100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 smtClean="0"/>
              <a:t>1. Set flag = false</a:t>
            </a:r>
          </a:p>
          <a:p>
            <a:pPr lvl="1" eaLnBrk="1" hangingPunct="1">
              <a:buNone/>
            </a:pPr>
            <a:r>
              <a:rPr lang="en-US" dirty="0" smtClean="0"/>
              <a:t>2. Traverse the array and compare pairs of two consecutive elements </a:t>
            </a:r>
          </a:p>
          <a:p>
            <a:pPr lvl="2" eaLnBrk="1" hangingPunct="1"/>
            <a:r>
              <a:rPr lang="en-US" dirty="0" smtClean="0"/>
              <a:t>1.1 If  E1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E2  -&gt; OK (do nothing)</a:t>
            </a:r>
          </a:p>
          <a:p>
            <a:pPr lvl="2" eaLnBrk="1" hangingPunct="1"/>
            <a:r>
              <a:rPr lang="en-US" dirty="0" smtClean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 smtClean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</a:t>
            </a:r>
            <a:r>
              <a:rPr lang="en-US" sz="2400" dirty="0" smtClean="0">
                <a:solidFill>
                  <a:srgbClr val="0000FF"/>
                </a:solidFill>
              </a:rPr>
              <a:t>23   2   </a:t>
            </a:r>
            <a:r>
              <a:rPr lang="en-US" sz="2400" dirty="0" smtClean="0"/>
              <a:t>56    9     8    10    100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1   2    23  </a:t>
            </a:r>
            <a:r>
              <a:rPr lang="en-US" sz="2400" dirty="0" smtClean="0">
                <a:solidFill>
                  <a:srgbClr val="0000FF"/>
                </a:solidFill>
              </a:rPr>
              <a:t>56    9</a:t>
            </a:r>
            <a:r>
              <a:rPr lang="en-US" sz="2400" dirty="0" smtClean="0"/>
              <a:t>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1   2    23    9    </a:t>
            </a:r>
            <a:r>
              <a:rPr lang="en-US" sz="2400" dirty="0" smtClean="0">
                <a:solidFill>
                  <a:srgbClr val="0000FF"/>
                </a:solidFill>
              </a:rPr>
              <a:t>56   8</a:t>
            </a:r>
            <a:r>
              <a:rPr lang="en-US" sz="2400" dirty="0" smtClean="0"/>
              <a:t>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1   2    23    9    8    </a:t>
            </a:r>
            <a:r>
              <a:rPr lang="en-US" sz="2400" dirty="0" smtClean="0">
                <a:solidFill>
                  <a:srgbClr val="0000FF"/>
                </a:solidFill>
              </a:rPr>
              <a:t>56   10</a:t>
            </a:r>
            <a:r>
              <a:rPr lang="en-US" sz="2400" dirty="0" smtClean="0"/>
              <a:t>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1   2    23    9    8    </a:t>
            </a:r>
            <a:r>
              <a:rPr lang="en-US" sz="2400" dirty="0" smtClean="0">
                <a:solidFill>
                  <a:srgbClr val="FF0000"/>
                </a:solidFill>
              </a:rPr>
              <a:t>10   56    </a:t>
            </a:r>
            <a:r>
              <a:rPr lang="en-US" sz="2400" dirty="0" smtClean="0"/>
              <a:t>100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 smtClean="0"/>
              <a:t>1. Set flag = false</a:t>
            </a:r>
          </a:p>
          <a:p>
            <a:pPr lvl="1" eaLnBrk="1" hangingPunct="1">
              <a:buNone/>
            </a:pPr>
            <a:r>
              <a:rPr lang="en-US" dirty="0" smtClean="0"/>
              <a:t>2. Traverse the array and compare pairs of two consecutive elements </a:t>
            </a:r>
          </a:p>
          <a:p>
            <a:pPr lvl="2" eaLnBrk="1" hangingPunct="1"/>
            <a:r>
              <a:rPr lang="en-US" dirty="0" smtClean="0"/>
              <a:t>1.1 If  E1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E2  -&gt; OK (do nothing)</a:t>
            </a:r>
          </a:p>
          <a:p>
            <a:pPr lvl="2" eaLnBrk="1" hangingPunct="1"/>
            <a:r>
              <a:rPr lang="en-US" dirty="0" smtClean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 smtClean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</a:t>
            </a:r>
            <a:r>
              <a:rPr lang="en-US" sz="2400" dirty="0" smtClean="0">
                <a:solidFill>
                  <a:srgbClr val="0000FF"/>
                </a:solidFill>
              </a:rPr>
              <a:t>23   2   </a:t>
            </a:r>
            <a:r>
              <a:rPr lang="en-US" sz="2400" dirty="0" smtClean="0"/>
              <a:t>56    9     8    10    100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1   2    23  </a:t>
            </a:r>
            <a:r>
              <a:rPr lang="en-US" sz="2400" dirty="0" smtClean="0">
                <a:solidFill>
                  <a:srgbClr val="0000FF"/>
                </a:solidFill>
              </a:rPr>
              <a:t>56    9</a:t>
            </a:r>
            <a:r>
              <a:rPr lang="en-US" sz="2400" dirty="0" smtClean="0"/>
              <a:t>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1   2    23    9    </a:t>
            </a:r>
            <a:r>
              <a:rPr lang="en-US" sz="2400" dirty="0" smtClean="0">
                <a:solidFill>
                  <a:srgbClr val="0000FF"/>
                </a:solidFill>
              </a:rPr>
              <a:t>56   8</a:t>
            </a:r>
            <a:r>
              <a:rPr lang="en-US" sz="2400" dirty="0" smtClean="0"/>
              <a:t>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1   2    23    9    8    </a:t>
            </a:r>
            <a:r>
              <a:rPr lang="en-US" sz="2400" dirty="0" smtClean="0">
                <a:solidFill>
                  <a:srgbClr val="0000FF"/>
                </a:solidFill>
              </a:rPr>
              <a:t>56   10</a:t>
            </a:r>
            <a:r>
              <a:rPr lang="en-US" sz="2400" dirty="0" smtClean="0"/>
              <a:t>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1   2    23    9    8    10   56    100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400800" y="5105400"/>
            <a:ext cx="2661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Traversal finishes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 smtClean="0"/>
              <a:t>1. Set flag = false</a:t>
            </a:r>
          </a:p>
          <a:p>
            <a:pPr lvl="1" eaLnBrk="1" hangingPunct="1">
              <a:buNone/>
            </a:pPr>
            <a:r>
              <a:rPr lang="en-US" dirty="0" smtClean="0"/>
              <a:t>2. Traverse the array and compare pairs of two consecutive elements </a:t>
            </a:r>
          </a:p>
          <a:p>
            <a:pPr lvl="2" eaLnBrk="1" hangingPunct="1"/>
            <a:r>
              <a:rPr lang="en-US" dirty="0" smtClean="0"/>
              <a:t>1.1 If  E1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E2  -&gt; OK (do nothing)</a:t>
            </a:r>
          </a:p>
          <a:p>
            <a:pPr lvl="2" eaLnBrk="1" hangingPunct="1"/>
            <a:r>
              <a:rPr lang="en-US" dirty="0" smtClean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 smtClean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4247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1   2    23    9    8    10   56     100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5105400"/>
            <a:ext cx="2661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 Traversal started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 smtClean="0"/>
              <a:t>1. Set flag = false</a:t>
            </a:r>
          </a:p>
          <a:p>
            <a:pPr lvl="1" eaLnBrk="1" hangingPunct="1">
              <a:buNone/>
            </a:pPr>
            <a:r>
              <a:rPr lang="en-US" dirty="0" smtClean="0"/>
              <a:t>2. Traverse the array and compare pairs of two consecutive elements </a:t>
            </a:r>
          </a:p>
          <a:p>
            <a:pPr lvl="2" eaLnBrk="1" hangingPunct="1"/>
            <a:r>
              <a:rPr lang="en-US" dirty="0" smtClean="0"/>
              <a:t>1.1 If  E1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E2  -&gt; OK (do nothing)</a:t>
            </a:r>
          </a:p>
          <a:p>
            <a:pPr lvl="2" eaLnBrk="1" hangingPunct="1"/>
            <a:r>
              <a:rPr lang="en-US" dirty="0" smtClean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 smtClean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4247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1   2    </a:t>
            </a:r>
            <a:r>
              <a:rPr lang="en-US" sz="2400" dirty="0" smtClean="0">
                <a:solidFill>
                  <a:srgbClr val="0000FF"/>
                </a:solidFill>
              </a:rPr>
              <a:t>23    9</a:t>
            </a:r>
            <a:r>
              <a:rPr lang="en-US" sz="2400" dirty="0" smtClean="0"/>
              <a:t>    8    10   56     100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 smtClean="0"/>
              <a:t>1. Set flag = false</a:t>
            </a:r>
          </a:p>
          <a:p>
            <a:pPr lvl="1" eaLnBrk="1" hangingPunct="1">
              <a:buNone/>
            </a:pPr>
            <a:r>
              <a:rPr lang="en-US" dirty="0" smtClean="0"/>
              <a:t>2. Traverse the array and compare pairs of two consecutive elements </a:t>
            </a:r>
          </a:p>
          <a:p>
            <a:pPr lvl="2" eaLnBrk="1" hangingPunct="1"/>
            <a:r>
              <a:rPr lang="en-US" dirty="0" smtClean="0"/>
              <a:t>1.1 If  E1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E2  -&gt; OK (do nothing)</a:t>
            </a:r>
          </a:p>
          <a:p>
            <a:pPr lvl="2" eaLnBrk="1" hangingPunct="1"/>
            <a:r>
              <a:rPr lang="en-US" dirty="0" smtClean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 smtClean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7571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1   2    </a:t>
            </a:r>
            <a:r>
              <a:rPr lang="en-US" sz="2400" dirty="0" smtClean="0">
                <a:solidFill>
                  <a:srgbClr val="0000FF"/>
                </a:solidFill>
              </a:rPr>
              <a:t>23    9</a:t>
            </a:r>
            <a:r>
              <a:rPr lang="en-US" sz="2400" dirty="0" smtClean="0"/>
              <a:t>    8    10   56     100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1   2    </a:t>
            </a:r>
            <a:r>
              <a:rPr lang="en-US" sz="2400" dirty="0" smtClean="0">
                <a:solidFill>
                  <a:srgbClr val="FF0000"/>
                </a:solidFill>
              </a:rPr>
              <a:t>9     23   </a:t>
            </a:r>
            <a:r>
              <a:rPr lang="en-US" sz="2400" dirty="0" smtClean="0"/>
              <a:t>8    10   56     100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 smtClean="0"/>
              <a:t>1. Set flag = false</a:t>
            </a:r>
          </a:p>
          <a:p>
            <a:pPr lvl="1" eaLnBrk="1" hangingPunct="1">
              <a:buNone/>
            </a:pPr>
            <a:r>
              <a:rPr lang="en-US" dirty="0" smtClean="0"/>
              <a:t>2. Traverse the array and compare pairs of two consecutive elements </a:t>
            </a:r>
          </a:p>
          <a:p>
            <a:pPr lvl="2" eaLnBrk="1" hangingPunct="1"/>
            <a:r>
              <a:rPr lang="en-US" dirty="0" smtClean="0"/>
              <a:t>1.1 If  E1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E2  -&gt; OK (do nothing)</a:t>
            </a:r>
          </a:p>
          <a:p>
            <a:pPr lvl="2" eaLnBrk="1" hangingPunct="1"/>
            <a:r>
              <a:rPr lang="en-US" dirty="0" smtClean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 smtClean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10895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1   2    </a:t>
            </a:r>
            <a:r>
              <a:rPr lang="en-US" sz="2400" dirty="0" smtClean="0">
                <a:solidFill>
                  <a:srgbClr val="0000FF"/>
                </a:solidFill>
              </a:rPr>
              <a:t>23    9</a:t>
            </a:r>
            <a:r>
              <a:rPr lang="en-US" sz="2400" dirty="0" smtClean="0"/>
              <a:t>    8    10   56     100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1   2    9     </a:t>
            </a:r>
            <a:r>
              <a:rPr lang="en-US" sz="2400" dirty="0" smtClean="0">
                <a:solidFill>
                  <a:srgbClr val="0000FF"/>
                </a:solidFill>
              </a:rPr>
              <a:t>23   8</a:t>
            </a:r>
            <a:r>
              <a:rPr lang="en-US" sz="2400" dirty="0" smtClean="0"/>
              <a:t>    10   56     100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1   2    9      8    </a:t>
            </a:r>
            <a:r>
              <a:rPr lang="en-US" sz="2400" dirty="0" smtClean="0">
                <a:solidFill>
                  <a:srgbClr val="0000FF"/>
                </a:solidFill>
              </a:rPr>
              <a:t>23  10</a:t>
            </a:r>
            <a:r>
              <a:rPr lang="en-US" sz="2400" dirty="0" smtClean="0"/>
              <a:t>   56     100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 smtClean="0"/>
              <a:t>1. Set flag = false</a:t>
            </a:r>
          </a:p>
          <a:p>
            <a:pPr lvl="1" eaLnBrk="1" hangingPunct="1">
              <a:buNone/>
            </a:pPr>
            <a:r>
              <a:rPr lang="en-US" dirty="0" smtClean="0"/>
              <a:t>2. Traverse the array and compare pairs of two consecutive elements </a:t>
            </a:r>
          </a:p>
          <a:p>
            <a:pPr lvl="2" eaLnBrk="1" hangingPunct="1"/>
            <a:r>
              <a:rPr lang="en-US" dirty="0" smtClean="0"/>
              <a:t>1.1 If  E1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E2  -&gt; OK (do nothing)</a:t>
            </a:r>
          </a:p>
          <a:p>
            <a:pPr lvl="2" eaLnBrk="1" hangingPunct="1"/>
            <a:r>
              <a:rPr lang="en-US" dirty="0" smtClean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 smtClean="0"/>
              <a:t>3. repeat 1. and 2. </a:t>
            </a:r>
            <a:r>
              <a:rPr lang="en-US" dirty="0" smtClean="0">
                <a:solidFill>
                  <a:srgbClr val="FF0000"/>
                </a:solidFill>
              </a:rPr>
              <a:t>while</a:t>
            </a:r>
            <a:r>
              <a:rPr lang="en-US" dirty="0" smtClean="0"/>
              <a:t>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14219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1   2    </a:t>
            </a:r>
            <a:r>
              <a:rPr lang="en-US" sz="2400" dirty="0" smtClean="0">
                <a:solidFill>
                  <a:srgbClr val="0000FF"/>
                </a:solidFill>
              </a:rPr>
              <a:t>23    9</a:t>
            </a:r>
            <a:r>
              <a:rPr lang="en-US" sz="2400" dirty="0" smtClean="0"/>
              <a:t>    8    10   56     100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1   2    9     </a:t>
            </a:r>
            <a:r>
              <a:rPr lang="en-US" sz="2400" dirty="0" smtClean="0">
                <a:solidFill>
                  <a:srgbClr val="0000FF"/>
                </a:solidFill>
              </a:rPr>
              <a:t>23   8</a:t>
            </a:r>
            <a:r>
              <a:rPr lang="en-US" sz="2400" dirty="0" smtClean="0"/>
              <a:t>    10   56     100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1   2    9      8    </a:t>
            </a:r>
            <a:r>
              <a:rPr lang="en-US" sz="2400" dirty="0" smtClean="0">
                <a:solidFill>
                  <a:srgbClr val="0000FF"/>
                </a:solidFill>
              </a:rPr>
              <a:t>23  10</a:t>
            </a:r>
            <a:r>
              <a:rPr lang="en-US" sz="2400" dirty="0" smtClean="0"/>
              <a:t>   56     100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 smtClean="0"/>
              <a:t>1   2    9      8    </a:t>
            </a:r>
            <a:r>
              <a:rPr lang="en-US" sz="2400" dirty="0" smtClean="0">
                <a:solidFill>
                  <a:srgbClr val="FF0000"/>
                </a:solidFill>
              </a:rPr>
              <a:t>10   23  </a:t>
            </a:r>
            <a:r>
              <a:rPr lang="en-US" sz="2400" dirty="0" smtClean="0"/>
              <a:t>56     100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400800" y="5105400"/>
            <a:ext cx="2661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are almost done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 smtClean="0"/>
              <a:t>1. Set flag = false</a:t>
            </a:r>
          </a:p>
          <a:p>
            <a:pPr lvl="1" eaLnBrk="1" hangingPunct="1">
              <a:buNone/>
            </a:pPr>
            <a:r>
              <a:rPr lang="en-US" dirty="0" smtClean="0"/>
              <a:t>2. Traverse the array and compare pairs of two consecutive elements </a:t>
            </a:r>
          </a:p>
          <a:p>
            <a:pPr lvl="2" eaLnBrk="1" hangingPunct="1"/>
            <a:r>
              <a:rPr lang="en-US" dirty="0" smtClean="0"/>
              <a:t>1.1 If  E1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E2  -&gt; OK (do nothing)</a:t>
            </a:r>
          </a:p>
          <a:p>
            <a:pPr lvl="2" eaLnBrk="1" hangingPunct="1"/>
            <a:r>
              <a:rPr lang="en-US" dirty="0" smtClean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 smtClean="0"/>
              <a:t>3. repeat 1. and 2. </a:t>
            </a:r>
            <a:r>
              <a:rPr lang="en-US" dirty="0" smtClean="0">
                <a:solidFill>
                  <a:srgbClr val="FF0000"/>
                </a:solidFill>
              </a:rPr>
              <a:t>while</a:t>
            </a:r>
            <a:r>
              <a:rPr lang="en-US" dirty="0" smtClean="0"/>
              <a:t>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33400" y="4442192"/>
            <a:ext cx="739140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700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+mj-lt"/>
              </a:rPr>
              <a:t>As there is no default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boolean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in C Make Sure you do the following before code 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5181600"/>
            <a:ext cx="71628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typedef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 unsigned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int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 boolean;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#define false 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#define true (!false)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 smtClean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Bubble Sort – Analysis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724400"/>
          </a:xfrm>
        </p:spPr>
        <p:txBody>
          <a:bodyPr/>
          <a:lstStyle/>
          <a:p>
            <a:pPr eaLnBrk="1" hangingPunct="1"/>
            <a:r>
              <a:rPr lang="en-US" sz="1800" b="1" i="1" dirty="0" smtClean="0"/>
              <a:t>Best-case:		</a:t>
            </a:r>
            <a:r>
              <a:rPr lang="en-US" sz="1800" b="1" dirty="0" smtClean="0">
                <a:sym typeface="Wingdings" pitchFamily="2" charset="2"/>
              </a:rPr>
              <a:t> O(n)</a:t>
            </a:r>
            <a:endParaRPr lang="en-US" sz="1800" b="1" dirty="0" smtClean="0"/>
          </a:p>
          <a:p>
            <a:pPr lvl="1" eaLnBrk="1" hangingPunct="1"/>
            <a:r>
              <a:rPr lang="en-US" sz="1800" dirty="0" smtClean="0"/>
              <a:t>Array is already sorted in ascending order.</a:t>
            </a:r>
          </a:p>
          <a:p>
            <a:pPr lvl="1" eaLnBrk="1" hangingPunct="1"/>
            <a:r>
              <a:rPr lang="en-US" sz="1800" dirty="0" smtClean="0"/>
              <a:t>The number of moves: 0 		</a:t>
            </a:r>
            <a:r>
              <a:rPr lang="en-US" sz="1800" dirty="0" smtClean="0">
                <a:sym typeface="Wingdings" pitchFamily="2" charset="2"/>
              </a:rPr>
              <a:t> </a:t>
            </a:r>
            <a:r>
              <a:rPr lang="en-US" sz="1800" dirty="0" smtClean="0"/>
              <a:t>O(1)</a:t>
            </a:r>
          </a:p>
          <a:p>
            <a:pPr lvl="1" eaLnBrk="1" hangingPunct="1"/>
            <a:r>
              <a:rPr lang="en-US" sz="1800" dirty="0" smtClean="0"/>
              <a:t>The number of key comparisons: (n-1) 	</a:t>
            </a:r>
            <a:r>
              <a:rPr lang="en-US" sz="1800" dirty="0" smtClean="0">
                <a:sym typeface="Wingdings" pitchFamily="2" charset="2"/>
              </a:rPr>
              <a:t> </a:t>
            </a:r>
            <a:r>
              <a:rPr lang="en-US" sz="1800" dirty="0" smtClean="0"/>
              <a:t>O(n)</a:t>
            </a:r>
          </a:p>
          <a:p>
            <a:pPr eaLnBrk="1" hangingPunct="1"/>
            <a:r>
              <a:rPr lang="en-US" sz="1800" b="1" i="1" dirty="0" smtClean="0"/>
              <a:t>Worst-case: 	</a:t>
            </a:r>
            <a:r>
              <a:rPr lang="en-US" sz="1800" b="1" dirty="0" smtClean="0">
                <a:sym typeface="Wingdings" pitchFamily="2" charset="2"/>
              </a:rPr>
              <a:t> O(n</a:t>
            </a:r>
            <a:r>
              <a:rPr lang="en-US" sz="1800" b="1" baseline="30000" dirty="0" smtClean="0">
                <a:sym typeface="Wingdings" pitchFamily="2" charset="2"/>
              </a:rPr>
              <a:t>2</a:t>
            </a:r>
            <a:r>
              <a:rPr lang="en-US" sz="1800" b="1" dirty="0" smtClean="0">
                <a:sym typeface="Wingdings" pitchFamily="2" charset="2"/>
              </a:rPr>
              <a:t>)</a:t>
            </a:r>
            <a:endParaRPr lang="en-US" sz="1800" b="1" i="1" dirty="0" smtClean="0"/>
          </a:p>
          <a:p>
            <a:pPr lvl="1" eaLnBrk="1" hangingPunct="1"/>
            <a:r>
              <a:rPr lang="en-US" sz="1800" dirty="0" smtClean="0"/>
              <a:t>Array is in reverse order:</a:t>
            </a:r>
          </a:p>
          <a:p>
            <a:pPr lvl="1" eaLnBrk="1" hangingPunct="1"/>
            <a:r>
              <a:rPr lang="en-US" sz="1800" dirty="0" smtClean="0"/>
              <a:t>Outer loop is executed n-1 times, </a:t>
            </a:r>
          </a:p>
          <a:p>
            <a:pPr lvl="1" eaLnBrk="1" hangingPunct="1"/>
            <a:r>
              <a:rPr lang="en-US" sz="1800" dirty="0" smtClean="0"/>
              <a:t>The number of moves: 3*(1+2+...+n-1) = 3 * </a:t>
            </a:r>
            <a:r>
              <a:rPr lang="en-US" sz="1800" dirty="0" smtClean="0">
                <a:sym typeface="Wingdings" pitchFamily="2" charset="2"/>
              </a:rPr>
              <a:t>n*(n-1)/2 		 </a:t>
            </a:r>
            <a:r>
              <a:rPr lang="en-US" sz="1800" dirty="0" smtClean="0"/>
              <a:t>O(n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)</a:t>
            </a:r>
          </a:p>
          <a:p>
            <a:pPr lvl="1" eaLnBrk="1" hangingPunct="1"/>
            <a:r>
              <a:rPr lang="en-US" sz="1800" dirty="0" smtClean="0"/>
              <a:t>The number of key comparisons: (1+2+...+n-1)= </a:t>
            </a:r>
            <a:r>
              <a:rPr lang="en-US" sz="1800" dirty="0" smtClean="0">
                <a:sym typeface="Wingdings" pitchFamily="2" charset="2"/>
              </a:rPr>
              <a:t>n*(n-1)/2 		 </a:t>
            </a:r>
            <a:r>
              <a:rPr lang="en-US" sz="1800" dirty="0" smtClean="0"/>
              <a:t>O(n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)</a:t>
            </a:r>
          </a:p>
          <a:p>
            <a:pPr eaLnBrk="1" hangingPunct="1"/>
            <a:r>
              <a:rPr lang="en-US" sz="1800" dirty="0" smtClean="0"/>
              <a:t>Average-case: 	</a:t>
            </a:r>
            <a:r>
              <a:rPr lang="en-US" sz="1800" b="1" dirty="0" smtClean="0">
                <a:sym typeface="Wingdings" pitchFamily="2" charset="2"/>
              </a:rPr>
              <a:t> O(n</a:t>
            </a:r>
            <a:r>
              <a:rPr lang="en-US" sz="1800" b="1" baseline="30000" dirty="0" smtClean="0">
                <a:sym typeface="Wingdings" pitchFamily="2" charset="2"/>
              </a:rPr>
              <a:t>2</a:t>
            </a:r>
            <a:r>
              <a:rPr lang="en-US" sz="1800" b="1" dirty="0" smtClean="0">
                <a:sym typeface="Wingdings" pitchFamily="2" charset="2"/>
              </a:rPr>
              <a:t>)</a:t>
            </a:r>
            <a:endParaRPr lang="en-US" sz="1800" dirty="0" smtClean="0"/>
          </a:p>
          <a:p>
            <a:pPr lvl="1" eaLnBrk="1" hangingPunct="1"/>
            <a:r>
              <a:rPr lang="en-US" sz="1800" dirty="0" smtClean="0"/>
              <a:t>We have to look at all possible initial data organizations.</a:t>
            </a:r>
          </a:p>
          <a:p>
            <a:pPr eaLnBrk="1" hangingPunct="1"/>
            <a:r>
              <a:rPr lang="en-US" sz="1800" b="1" dirty="0" smtClean="0"/>
              <a:t>So, Bubble Sort is </a:t>
            </a:r>
            <a:r>
              <a:rPr lang="en-US" sz="1800" b="1" dirty="0" smtClean="0">
                <a:sym typeface="Wingdings" pitchFamily="2" charset="2"/>
              </a:rPr>
              <a:t>O(n</a:t>
            </a:r>
            <a:r>
              <a:rPr lang="en-US" sz="1800" b="1" baseline="30000" dirty="0" smtClean="0">
                <a:sym typeface="Wingdings" pitchFamily="2" charset="2"/>
              </a:rPr>
              <a:t>2</a:t>
            </a:r>
            <a:r>
              <a:rPr lang="en-US" sz="1800" b="1" dirty="0" smtClean="0">
                <a:sym typeface="Wingdings" pitchFamily="2" charset="2"/>
              </a:rPr>
              <a:t>)</a:t>
            </a:r>
            <a:endParaRPr lang="en-US" sz="1800" b="1" i="1" dirty="0" smtClean="0"/>
          </a:p>
          <a:p>
            <a:pPr eaLnBrk="1" hangingPunct="1"/>
            <a:endParaRPr lang="en-US" sz="1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6147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 Cost Function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Cost Function:</a:t>
            </a:r>
            <a:r>
              <a:rPr lang="en-US" sz="2600" i="1" smtClean="0"/>
              <a:t>  t</a:t>
            </a:r>
            <a:r>
              <a:rPr lang="en-US" sz="2600" baseline="-25000" smtClean="0"/>
              <a:t>A</a:t>
            </a:r>
            <a:r>
              <a:rPr lang="en-US" sz="2600" smtClean="0"/>
              <a:t>(</a:t>
            </a:r>
            <a:r>
              <a:rPr lang="en-US" sz="2600" i="1" smtClean="0"/>
              <a:t>n</a:t>
            </a:r>
            <a:r>
              <a:rPr lang="en-US" sz="2600" smtClean="0"/>
              <a:t>) = </a:t>
            </a:r>
            <a:r>
              <a:rPr lang="en-US" sz="2600" i="1" smtClean="0"/>
              <a:t>n</a:t>
            </a:r>
            <a:r>
              <a:rPr lang="en-US" sz="2600" baseline="30000" smtClean="0"/>
              <a:t>2</a:t>
            </a:r>
            <a:r>
              <a:rPr lang="en-US" sz="2600" smtClean="0"/>
              <a:t> + 20</a:t>
            </a:r>
            <a:r>
              <a:rPr lang="en-US" sz="2600" i="1" smtClean="0"/>
              <a:t>n</a:t>
            </a:r>
            <a:r>
              <a:rPr lang="en-US" sz="2600" smtClean="0"/>
              <a:t> + 100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Which term dominates?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It depends on the size of </a:t>
            </a:r>
            <a:r>
              <a:rPr lang="en-US" sz="2600" i="1" smtClean="0"/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i="1" smtClean="0"/>
              <a:t>n</a:t>
            </a:r>
            <a:r>
              <a:rPr lang="en-US" sz="2200" smtClean="0"/>
              <a:t> = 2, </a:t>
            </a:r>
            <a:r>
              <a:rPr lang="en-US" sz="2200" i="1" smtClean="0"/>
              <a:t>t</a:t>
            </a:r>
            <a:r>
              <a:rPr lang="en-US" sz="2200" baseline="-25000" smtClean="0"/>
              <a:t>A</a:t>
            </a:r>
            <a:r>
              <a:rPr lang="en-US" sz="2200" smtClean="0"/>
              <a:t>(</a:t>
            </a:r>
            <a:r>
              <a:rPr lang="en-US" sz="2200" i="1" smtClean="0"/>
              <a:t>n</a:t>
            </a:r>
            <a:r>
              <a:rPr lang="en-US" sz="2200" smtClean="0"/>
              <a:t>) = 4 + 40 + </a:t>
            </a:r>
            <a:r>
              <a:rPr lang="en-US" sz="2200" u="sng" smtClean="0"/>
              <a:t>100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The constant, 100, is the dominating term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i="1" smtClean="0"/>
              <a:t>n</a:t>
            </a:r>
            <a:r>
              <a:rPr lang="en-US" sz="2200" smtClean="0"/>
              <a:t> = 10, </a:t>
            </a:r>
            <a:r>
              <a:rPr lang="en-US" sz="2200" i="1" smtClean="0"/>
              <a:t>t</a:t>
            </a:r>
            <a:r>
              <a:rPr lang="en-US" sz="2200" baseline="-25000" smtClean="0"/>
              <a:t>A</a:t>
            </a:r>
            <a:r>
              <a:rPr lang="en-US" sz="2200" smtClean="0"/>
              <a:t>(</a:t>
            </a:r>
            <a:r>
              <a:rPr lang="en-US" sz="2200" i="1" smtClean="0"/>
              <a:t>n</a:t>
            </a:r>
            <a:r>
              <a:rPr lang="en-US" sz="2200" smtClean="0"/>
              <a:t>) = 100 + </a:t>
            </a:r>
            <a:r>
              <a:rPr lang="en-US" sz="2200" u="sng" smtClean="0"/>
              <a:t>200</a:t>
            </a:r>
            <a:r>
              <a:rPr lang="en-US" sz="2200" smtClean="0"/>
              <a:t> + 100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20</a:t>
            </a:r>
            <a:r>
              <a:rPr lang="en-US" sz="2100" i="1" smtClean="0"/>
              <a:t>n</a:t>
            </a:r>
            <a:r>
              <a:rPr lang="en-US" sz="2100" smtClean="0"/>
              <a:t> is the dominating term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i="1" smtClean="0"/>
              <a:t>n</a:t>
            </a:r>
            <a:r>
              <a:rPr lang="en-US" sz="2200" smtClean="0"/>
              <a:t> = 100, </a:t>
            </a:r>
            <a:r>
              <a:rPr lang="en-US" sz="2200" i="1" smtClean="0"/>
              <a:t>t</a:t>
            </a:r>
            <a:r>
              <a:rPr lang="en-US" sz="2200" baseline="-25000" smtClean="0"/>
              <a:t>A</a:t>
            </a:r>
            <a:r>
              <a:rPr lang="en-US" sz="2200" smtClean="0"/>
              <a:t>(</a:t>
            </a:r>
            <a:r>
              <a:rPr lang="en-US" sz="2200" i="1" smtClean="0"/>
              <a:t>n</a:t>
            </a:r>
            <a:r>
              <a:rPr lang="en-US" sz="2200" smtClean="0"/>
              <a:t>) = </a:t>
            </a:r>
            <a:r>
              <a:rPr lang="en-US" sz="2200" u="sng" smtClean="0"/>
              <a:t>10,000</a:t>
            </a:r>
            <a:r>
              <a:rPr lang="en-US" sz="2200" smtClean="0"/>
              <a:t> + 2,000 + 100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i="1" smtClean="0"/>
              <a:t>n</a:t>
            </a:r>
            <a:r>
              <a:rPr lang="en-US" sz="2100" baseline="30000" smtClean="0"/>
              <a:t>2</a:t>
            </a:r>
            <a:r>
              <a:rPr lang="en-US" sz="2100" smtClean="0"/>
              <a:t> is the dominating term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i="1" smtClean="0"/>
              <a:t>n</a:t>
            </a:r>
            <a:r>
              <a:rPr lang="en-US" sz="2200" smtClean="0"/>
              <a:t> = 1000, </a:t>
            </a:r>
            <a:r>
              <a:rPr lang="en-US" sz="2200" i="1" smtClean="0"/>
              <a:t>t</a:t>
            </a:r>
            <a:r>
              <a:rPr lang="en-US" sz="2200" baseline="-25000" smtClean="0"/>
              <a:t>A</a:t>
            </a:r>
            <a:r>
              <a:rPr lang="en-US" sz="2200" smtClean="0"/>
              <a:t>(</a:t>
            </a:r>
            <a:r>
              <a:rPr lang="en-US" sz="2200" i="1" smtClean="0"/>
              <a:t>n</a:t>
            </a:r>
            <a:r>
              <a:rPr lang="en-US" sz="2200" smtClean="0"/>
              <a:t>) = </a:t>
            </a:r>
            <a:r>
              <a:rPr lang="en-US" sz="2200" u="sng" smtClean="0"/>
              <a:t>1,000,000</a:t>
            </a:r>
            <a:r>
              <a:rPr lang="en-US" sz="2200" smtClean="0"/>
              <a:t> + 20,000 + 100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i="1" smtClean="0"/>
              <a:t>n</a:t>
            </a:r>
            <a:r>
              <a:rPr lang="en-US" sz="2100" baseline="30000" smtClean="0"/>
              <a:t>2</a:t>
            </a:r>
            <a:r>
              <a:rPr lang="en-US" sz="2100" smtClean="0"/>
              <a:t> is the dominating term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Insertion Sort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Insertion sort keeps making the </a:t>
            </a:r>
            <a:r>
              <a:rPr lang="en-US" dirty="0" smtClean="0">
                <a:solidFill>
                  <a:srgbClr val="FF0000"/>
                </a:solidFill>
              </a:rPr>
              <a:t>left side of the array sorted until the whole array is sorted.</a:t>
            </a:r>
          </a:p>
          <a:p>
            <a:pPr eaLnBrk="1" hangingPunct="1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dirty="0" smtClean="0"/>
              <a:t>Real life example: </a:t>
            </a:r>
          </a:p>
          <a:p>
            <a:pPr lvl="1" eaLnBrk="1" hangingPunct="1">
              <a:buNone/>
            </a:pPr>
            <a:r>
              <a:rPr lang="en-US" dirty="0" smtClean="0"/>
              <a:t>	Playing cards: To sort the cards in your hand you extract a card, shift the remaining cards, and then insert the extracted card in the correct place.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Insertion Sort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Insertion sort keeps making the </a:t>
            </a:r>
            <a:r>
              <a:rPr lang="en-US" dirty="0" smtClean="0">
                <a:solidFill>
                  <a:srgbClr val="FF0000"/>
                </a:solidFill>
              </a:rPr>
              <a:t>left side of the array sorted until the whole array is sorted.</a:t>
            </a:r>
          </a:p>
          <a:p>
            <a:pPr eaLnBrk="1" hangingPunct="1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0"/>
            <a:ext cx="84709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14400" y="5867400"/>
            <a:ext cx="678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2000" dirty="0">
                <a:solidFill>
                  <a:srgbClr val="FF0000"/>
                </a:solidFill>
              </a:rPr>
              <a:t>An insertion sort partitions the array into two regions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Insertion Sort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2620962"/>
          </a:xfrm>
        </p:spPr>
        <p:txBody>
          <a:bodyPr/>
          <a:lstStyle/>
          <a:p>
            <a:pPr eaLnBrk="1" hangingPunct="1"/>
            <a:r>
              <a:rPr lang="en-US" sz="2600" smtClean="0"/>
              <a:t>while some elements unsorted:</a:t>
            </a:r>
          </a:p>
          <a:p>
            <a:pPr lvl="1" eaLnBrk="1" hangingPunct="1"/>
            <a:r>
              <a:rPr lang="en-US" sz="2200" smtClean="0"/>
              <a:t>Using linear search, find the location in the sorted portion where the 1</a:t>
            </a:r>
            <a:r>
              <a:rPr lang="en-US" sz="2200" baseline="30000" smtClean="0"/>
              <a:t>st</a:t>
            </a:r>
            <a:r>
              <a:rPr lang="en-US" sz="2200" smtClean="0"/>
              <a:t> element of the unsorted portion should be inserted </a:t>
            </a:r>
          </a:p>
          <a:p>
            <a:pPr lvl="1" eaLnBrk="1" hangingPunct="1"/>
            <a:r>
              <a:rPr lang="en-US" sz="2200" smtClean="0"/>
              <a:t>Move all the elements after the insertion location up one position to make space for the new element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5639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13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8593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21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266950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45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698750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79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30550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47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57229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22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971550" y="4652963"/>
            <a:ext cx="433388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38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3994150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74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44275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36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1835150" y="4652963"/>
            <a:ext cx="433388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66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52911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94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7019925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29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61547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57</a:t>
            </a: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7451725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81</a:t>
            </a:r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1403350" y="4652963"/>
            <a:ext cx="433388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60</a:t>
            </a: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6588125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16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2268538" y="4149725"/>
            <a:ext cx="433387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45</a:t>
            </a: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2268538" y="4652963"/>
            <a:ext cx="433387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66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1835150" y="4652963"/>
            <a:ext cx="433388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60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1403350" y="4652963"/>
            <a:ext cx="433388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45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971550" y="5157788"/>
            <a:ext cx="6913563" cy="3794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the fourth iteration of this loop is shown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10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10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animBg="1"/>
      <p:bldP spid="51218" grpId="0" animBg="1"/>
      <p:bldP spid="51220" grpId="0" animBg="1"/>
      <p:bldP spid="51220" grpId="1" animBg="1"/>
      <p:bldP spid="51221" grpId="0" animBg="1"/>
      <p:bldP spid="51222" grpId="0" animBg="1"/>
      <p:bldP spid="5122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6200" y="6003925"/>
            <a:ext cx="906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2000"/>
              <a:t>An insertion sort of an array of five integers</a:t>
            </a:r>
            <a:endParaRPr lang="en-US" sz="2400" i="1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5867400"/>
            <a:ext cx="9144000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76200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1568244"/>
            <a:ext cx="7924800" cy="411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76800" y="1066800"/>
            <a:ext cx="13716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Insertion Sort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6200" y="6003925"/>
            <a:ext cx="906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2000"/>
              <a:t>An insertion sort of an array of five integers</a:t>
            </a:r>
            <a:endParaRPr lang="en-US" sz="2400" i="1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5867400"/>
            <a:ext cx="9144000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76200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85800" y="1568244"/>
            <a:ext cx="7924800" cy="411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Insertion Sort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6200" y="6003925"/>
            <a:ext cx="906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2000"/>
              <a:t>An insertion sort of an array of five integers</a:t>
            </a:r>
            <a:endParaRPr lang="en-US" sz="2400" i="1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5867400"/>
            <a:ext cx="9144000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76200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2133600"/>
            <a:ext cx="7924800" cy="3581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Insertion Sort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6200" y="6003925"/>
            <a:ext cx="906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2000"/>
              <a:t>An insertion sort of an array of five integers</a:t>
            </a:r>
            <a:endParaRPr lang="en-US" sz="2400" i="1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5867400"/>
            <a:ext cx="9144000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76200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2590800"/>
            <a:ext cx="79248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Insertion Sort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6200" y="6003925"/>
            <a:ext cx="906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2000"/>
              <a:t>An insertion sort of an array of five integers</a:t>
            </a:r>
            <a:endParaRPr lang="en-US" sz="2400" i="1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5867400"/>
            <a:ext cx="9144000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76200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3124200"/>
            <a:ext cx="79248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Insertion Sort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6200" y="6003925"/>
            <a:ext cx="906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2000"/>
              <a:t>An insertion sort of an array of five integers</a:t>
            </a:r>
            <a:endParaRPr lang="en-US" sz="2400" i="1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5867400"/>
            <a:ext cx="9144000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76200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3657600"/>
            <a:ext cx="792480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Insertion Sort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7171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6200" y="6003925"/>
            <a:ext cx="906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2000"/>
              <a:t>An insertion sort of an array of five integers</a:t>
            </a:r>
            <a:endParaRPr lang="en-US" sz="2400" i="1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5867400"/>
            <a:ext cx="9144000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76200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681286" y="4238208"/>
            <a:ext cx="38100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13</a:t>
            </a:r>
            <a:endParaRPr lang="en-US" sz="13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Insertion Sort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6200" y="6003925"/>
            <a:ext cx="906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2000"/>
              <a:t>An insertion sort of an array of five integers</a:t>
            </a:r>
            <a:endParaRPr lang="en-US" sz="2400" i="1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5867400"/>
            <a:ext cx="9144000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76200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681286" y="4238208"/>
            <a:ext cx="38100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13</a:t>
            </a:r>
            <a:endParaRPr lang="en-US" sz="13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Insertion Sort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Insertion Sort</a:t>
            </a:r>
          </a:p>
        </p:txBody>
      </p:sp>
      <p:sp>
        <p:nvSpPr>
          <p:cNvPr id="2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18488" cy="4375150"/>
          </a:xfrm>
        </p:spPr>
        <p:txBody>
          <a:bodyPr/>
          <a:lstStyle/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900" b="1" dirty="0" smtClean="0">
              <a:latin typeface="Courier New" pitchFamily="49" charset="0"/>
            </a:endParaRP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for  j ←1 to n-1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	key ← A[ j ]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dirty="0" err="1" smtClean="0"/>
              <a:t>i</a:t>
            </a:r>
            <a:r>
              <a:rPr lang="en-US" dirty="0" smtClean="0"/>
              <a:t> ← j – 1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		 while </a:t>
            </a:r>
            <a:r>
              <a:rPr lang="en-US" dirty="0" err="1" smtClean="0"/>
              <a:t>i</a:t>
            </a:r>
            <a:r>
              <a:rPr lang="en-US" dirty="0" smtClean="0"/>
              <a:t> &gt;= 0 &amp; A [ </a:t>
            </a:r>
            <a:r>
              <a:rPr lang="en-US" dirty="0" err="1" smtClean="0"/>
              <a:t>i</a:t>
            </a:r>
            <a:r>
              <a:rPr lang="en-US" dirty="0" smtClean="0"/>
              <a:t> ] &gt; key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			    A[ </a:t>
            </a:r>
            <a:r>
              <a:rPr lang="en-US" dirty="0" err="1" smtClean="0"/>
              <a:t>i</a:t>
            </a:r>
            <a:r>
              <a:rPr lang="en-US" dirty="0" smtClean="0"/>
              <a:t> +1 ] ← A[ </a:t>
            </a:r>
            <a:r>
              <a:rPr lang="en-US" dirty="0" err="1" smtClean="0"/>
              <a:t>i</a:t>
            </a:r>
            <a:r>
              <a:rPr lang="en-US" dirty="0" smtClean="0"/>
              <a:t> ]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			    </a:t>
            </a:r>
            <a:r>
              <a:rPr lang="en-US" dirty="0" err="1" smtClean="0"/>
              <a:t>i</a:t>
            </a:r>
            <a:r>
              <a:rPr lang="en-US" dirty="0" smtClean="0"/>
              <a:t> ← </a:t>
            </a:r>
            <a:r>
              <a:rPr lang="en-US" dirty="0" err="1" smtClean="0"/>
              <a:t>i</a:t>
            </a:r>
            <a:r>
              <a:rPr lang="en-US" dirty="0" smtClean="0"/>
              <a:t> -1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	A [</a:t>
            </a:r>
            <a:r>
              <a:rPr lang="en-US" dirty="0" err="1" smtClean="0"/>
              <a:t>i</a:t>
            </a:r>
            <a:r>
              <a:rPr lang="en-US" dirty="0" smtClean="0"/>
              <a:t> +1] ← key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900" b="1" dirty="0" smtClean="0">
              <a:latin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0" y="1600200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Complexity ? 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Insertion Sort: Number of Comparisons</a:t>
            </a:r>
            <a:endParaRPr lang="en-CA" smtClean="0"/>
          </a:p>
        </p:txBody>
      </p:sp>
      <p:graphicFrame>
        <p:nvGraphicFramePr>
          <p:cNvPr id="61443" name="Group 3"/>
          <p:cNvGraphicFramePr>
            <a:graphicFrameLocks noGrp="1"/>
          </p:cNvGraphicFramePr>
          <p:nvPr>
            <p:ph type="tbl" idx="1"/>
          </p:nvPr>
        </p:nvGraphicFramePr>
        <p:xfrm>
          <a:off x="1476375" y="1816100"/>
          <a:ext cx="5835650" cy="3975165"/>
        </p:xfrm>
        <a:graphic>
          <a:graphicData uri="http://schemas.openxmlformats.org/drawingml/2006/table">
            <a:tbl>
              <a:tblPr/>
              <a:tblGrid>
                <a:gridCol w="1679575"/>
                <a:gridCol w="1920875"/>
                <a:gridCol w="2235200"/>
              </a:tblGrid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 of Sorted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Elements</a:t>
                      </a:r>
                      <a:endParaRPr kumimoji="0" lang="en-CA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Best case</a:t>
                      </a:r>
                      <a:endParaRPr kumimoji="0" lang="en-CA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Worst case</a:t>
                      </a:r>
                      <a:endParaRPr kumimoji="0" lang="en-CA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en-CA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n(n-1)/2</a:t>
                      </a:r>
                      <a:endParaRPr kumimoji="0" lang="en-CA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79" name="Text Box 42"/>
          <p:cNvSpPr txBox="1">
            <a:spLocks noChangeArrowheads="1"/>
          </p:cNvSpPr>
          <p:nvPr/>
        </p:nvSpPr>
        <p:spPr bwMode="auto">
          <a:xfrm>
            <a:off x="593725" y="6208713"/>
            <a:ext cx="638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Remark: we only count comparisons of elements in the array.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3BB999-3E2C-4E0E-A4B4-EBF76DD55AE8}" type="slidenum">
              <a:rPr lang="en-US"/>
              <a:pPr/>
              <a:t>74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dirty="0"/>
              <a:t>Analysis of Insertion Sort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596063" y="1184275"/>
            <a:ext cx="2133600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cost	 times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c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1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        n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2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	   n-1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0	   n-1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4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	   n-1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5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	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6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7 </a:t>
            </a:r>
            <a:endParaRPr lang="en-US" sz="2400">
              <a:solidFill>
                <a:schemeClr val="tx1"/>
              </a:solidFill>
              <a:latin typeface="Comic Sans MS" pitchFamily="66" charset="0"/>
            </a:endParaRP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8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	    n-1	</a:t>
            </a:r>
            <a:r>
              <a:rPr lang="en-US" sz="2400">
                <a:solidFill>
                  <a:schemeClr val="tx1"/>
                </a:solidFill>
              </a:rPr>
              <a:t>   </a:t>
            </a:r>
            <a:endParaRPr lang="en-US" sz="2400" baseline="-25000">
              <a:solidFill>
                <a:schemeClr val="tx1"/>
              </a:solidFill>
            </a:endParaRPr>
          </a:p>
        </p:txBody>
      </p:sp>
      <p:graphicFrame>
        <p:nvGraphicFramePr>
          <p:cNvPr id="220164" name="Object 4"/>
          <p:cNvGraphicFramePr>
            <a:graphicFrameLocks noChangeAspect="1"/>
          </p:cNvGraphicFramePr>
          <p:nvPr/>
        </p:nvGraphicFramePr>
        <p:xfrm>
          <a:off x="7789863" y="3367088"/>
          <a:ext cx="833437" cy="539750"/>
        </p:xfrm>
        <a:graphic>
          <a:graphicData uri="http://schemas.openxmlformats.org/presentationml/2006/ole">
            <p:oleObj spid="_x0000_s4098" name="Equation" r:id="rId4" imgW="469800" imgH="304560" progId="Equation.3">
              <p:embed/>
            </p:oleObj>
          </a:graphicData>
        </a:graphic>
      </p:graphicFrame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7789863" y="3827463"/>
          <a:ext cx="1354137" cy="531812"/>
        </p:xfrm>
        <a:graphic>
          <a:graphicData uri="http://schemas.openxmlformats.org/presentationml/2006/ole">
            <p:oleObj spid="_x0000_s4099" name="Equation" r:id="rId5" imgW="774360" imgH="304560" progId="Equation.3">
              <p:embed/>
            </p:oleObj>
          </a:graphicData>
        </a:graphic>
      </p:graphicFrame>
      <p:graphicFrame>
        <p:nvGraphicFramePr>
          <p:cNvPr id="220166" name="Object 6"/>
          <p:cNvGraphicFramePr>
            <a:graphicFrameLocks noChangeAspect="1"/>
          </p:cNvGraphicFramePr>
          <p:nvPr/>
        </p:nvGraphicFramePr>
        <p:xfrm>
          <a:off x="7789863" y="4281488"/>
          <a:ext cx="1354137" cy="531812"/>
        </p:xfrm>
        <a:graphic>
          <a:graphicData uri="http://schemas.openxmlformats.org/presentationml/2006/ole">
            <p:oleObj spid="_x0000_s4100" name="Equation" r:id="rId6" imgW="774360" imgH="304560" progId="Equation.3">
              <p:embed/>
            </p:oleObj>
          </a:graphicData>
        </a:graphic>
      </p:graphicFrame>
      <p:graphicFrame>
        <p:nvGraphicFramePr>
          <p:cNvPr id="220167" name="Object 7"/>
          <p:cNvGraphicFramePr>
            <a:graphicFrameLocks noChangeAspect="1"/>
          </p:cNvGraphicFramePr>
          <p:nvPr/>
        </p:nvGraphicFramePr>
        <p:xfrm>
          <a:off x="246063" y="5711825"/>
          <a:ext cx="8707437" cy="819150"/>
        </p:xfrm>
        <a:graphic>
          <a:graphicData uri="http://schemas.openxmlformats.org/presentationml/2006/ole">
            <p:oleObj spid="_x0000_s4101" name="Equation" r:id="rId7" imgW="4724280" imgH="444240" progId="Equation.3">
              <p:embed/>
            </p:oleObj>
          </a:graphicData>
        </a:graphic>
      </p:graphicFrame>
      <p:sp>
        <p:nvSpPr>
          <p:cNvPr id="2201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63525" y="1095375"/>
            <a:ext cx="8229600" cy="507682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INSERTION-SORT</a:t>
            </a:r>
            <a:r>
              <a:rPr lang="en-US" i="1" dirty="0">
                <a:solidFill>
                  <a:schemeClr val="tx1"/>
                </a:solidFill>
              </a:rPr>
              <a:t>(A)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sz="2400" b="1" dirty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tx1"/>
                </a:solidFill>
              </a:rPr>
              <a:t>j ← 2 </a:t>
            </a:r>
            <a:r>
              <a:rPr lang="en-US" sz="2400" b="1" dirty="0">
                <a:solidFill>
                  <a:schemeClr val="tx1"/>
                </a:solidFill>
              </a:rPr>
              <a:t>to </a:t>
            </a:r>
            <a:r>
              <a:rPr lang="en-US" sz="2400" dirty="0">
                <a:solidFill>
                  <a:schemeClr val="tx1"/>
                </a:solidFill>
              </a:rPr>
              <a:t>n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		do </a:t>
            </a:r>
            <a:r>
              <a:rPr lang="en-US" sz="2400" dirty="0">
                <a:solidFill>
                  <a:schemeClr val="tx1"/>
                </a:solidFill>
              </a:rPr>
              <a:t>key ← A[ j ]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		  Insert A[ j ] into the sorted sequence A[1 . . j -1]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		    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← j - 1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		     while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&gt; 0 and A[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 key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do </a:t>
            </a:r>
            <a:r>
              <a:rPr lang="en-US" sz="2400" dirty="0">
                <a:solidFill>
                  <a:schemeClr val="tx1"/>
                </a:solidFill>
              </a:rPr>
              <a:t>A[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+ 1] ← A[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		     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←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1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	     A[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+ 1] ← key</a:t>
            </a:r>
          </a:p>
        </p:txBody>
      </p:sp>
      <p:sp>
        <p:nvSpPr>
          <p:cNvPr id="220169" name="AutoShape 9"/>
          <p:cNvSpPr>
            <a:spLocks noChangeArrowheads="1"/>
          </p:cNvSpPr>
          <p:nvPr/>
        </p:nvSpPr>
        <p:spPr bwMode="auto">
          <a:xfrm rot="-8014074">
            <a:off x="1223170" y="27170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0" name="Text Box 10"/>
          <p:cNvSpPr txBox="1">
            <a:spLocks noChangeArrowheads="1"/>
          </p:cNvSpPr>
          <p:nvPr/>
        </p:nvSpPr>
        <p:spPr bwMode="auto">
          <a:xfrm>
            <a:off x="1243013" y="5391150"/>
            <a:ext cx="5957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j</a:t>
            </a:r>
            <a:r>
              <a:rPr lang="en-US"/>
              <a:t>: # of times the while statement is executed at iteration j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3ADF8A-410C-47C6-AC98-984950299F2C}" type="slidenum">
              <a:rPr lang="en-US"/>
              <a:pPr/>
              <a:t>75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dirty="0"/>
              <a:t>Best Case Analysis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62038"/>
            <a:ext cx="8478837" cy="5643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The array is already sorted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Comic Sans MS" pitchFamily="66" charset="0"/>
              </a:rPr>
              <a:t>A[</a:t>
            </a:r>
            <a:r>
              <a:rPr lang="en-US" sz="2400" dirty="0" err="1">
                <a:latin typeface="Comic Sans MS" pitchFamily="66" charset="0"/>
              </a:rPr>
              <a:t>i</a:t>
            </a:r>
            <a:r>
              <a:rPr lang="en-US" sz="2400" dirty="0">
                <a:latin typeface="Comic Sans MS" pitchFamily="66" charset="0"/>
              </a:rPr>
              <a:t>] ≤ key </a:t>
            </a:r>
            <a:r>
              <a:rPr lang="en-US" sz="2400" dirty="0"/>
              <a:t>upon the first time the </a:t>
            </a:r>
            <a:r>
              <a:rPr lang="en-US" sz="2400" b="1" dirty="0"/>
              <a:t>while </a:t>
            </a:r>
            <a:r>
              <a:rPr lang="en-US" sz="2400" dirty="0"/>
              <a:t>loop test is run (when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= </a:t>
            </a:r>
            <a:r>
              <a:rPr lang="en-US" sz="2400" i="1" dirty="0"/>
              <a:t>j </a:t>
            </a:r>
            <a:r>
              <a:rPr lang="en-US" sz="2400" dirty="0"/>
              <a:t>-1)</a:t>
            </a:r>
          </a:p>
          <a:p>
            <a:pPr lvl="1">
              <a:lnSpc>
                <a:spcPct val="150000"/>
              </a:lnSpc>
            </a:pPr>
            <a:r>
              <a:rPr lang="en-US" sz="2400" dirty="0" err="1"/>
              <a:t>t</a:t>
            </a:r>
            <a:r>
              <a:rPr lang="en-US" sz="2400" baseline="-25000" dirty="0" err="1">
                <a:latin typeface="Comic Sans MS" pitchFamily="66" charset="0"/>
              </a:rPr>
              <a:t>j</a:t>
            </a:r>
            <a:r>
              <a:rPr lang="en-US" sz="2400" i="1" dirty="0"/>
              <a:t> </a:t>
            </a:r>
            <a:r>
              <a:rPr lang="en-US" sz="2400" dirty="0"/>
              <a:t>= 1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omic Sans MS" pitchFamily="66" charset="0"/>
              </a:rPr>
              <a:t>T(n) = c</a:t>
            </a:r>
            <a:r>
              <a:rPr lang="en-US" sz="2800" baseline="-25000" dirty="0">
                <a:latin typeface="Comic Sans MS" pitchFamily="66" charset="0"/>
              </a:rPr>
              <a:t>1</a:t>
            </a:r>
            <a:r>
              <a:rPr lang="en-US" sz="2800" dirty="0">
                <a:latin typeface="Comic Sans MS" pitchFamily="66" charset="0"/>
              </a:rPr>
              <a:t>n + c</a:t>
            </a:r>
            <a:r>
              <a:rPr lang="en-US" sz="2800" baseline="-25000" dirty="0">
                <a:latin typeface="Comic Sans MS" pitchFamily="66" charset="0"/>
              </a:rPr>
              <a:t>2</a:t>
            </a:r>
            <a:r>
              <a:rPr lang="en-US" sz="2800" dirty="0">
                <a:latin typeface="Comic Sans MS" pitchFamily="66" charset="0"/>
              </a:rPr>
              <a:t>(n -1) + c</a:t>
            </a:r>
            <a:r>
              <a:rPr lang="en-US" sz="2800" baseline="-25000" dirty="0">
                <a:latin typeface="Comic Sans MS" pitchFamily="66" charset="0"/>
              </a:rPr>
              <a:t>4</a:t>
            </a:r>
            <a:r>
              <a:rPr lang="en-US" sz="2800" dirty="0">
                <a:latin typeface="Comic Sans MS" pitchFamily="66" charset="0"/>
              </a:rPr>
              <a:t>(n -1) + c</a:t>
            </a:r>
            <a:r>
              <a:rPr lang="en-US" sz="2800" baseline="-25000" dirty="0">
                <a:latin typeface="Comic Sans MS" pitchFamily="66" charset="0"/>
              </a:rPr>
              <a:t>5</a:t>
            </a:r>
            <a:r>
              <a:rPr lang="en-US" sz="2800" dirty="0">
                <a:latin typeface="Comic Sans MS" pitchFamily="66" charset="0"/>
              </a:rPr>
              <a:t>(n -1) + c</a:t>
            </a:r>
            <a:r>
              <a:rPr lang="en-US" sz="2800" baseline="-25000" dirty="0">
                <a:latin typeface="Comic Sans MS" pitchFamily="66" charset="0"/>
              </a:rPr>
              <a:t>8</a:t>
            </a:r>
            <a:r>
              <a:rPr lang="en-US" sz="2800" dirty="0">
                <a:latin typeface="Comic Sans MS" pitchFamily="66" charset="0"/>
              </a:rPr>
              <a:t>(n-1) = (c</a:t>
            </a:r>
            <a:r>
              <a:rPr lang="en-US" sz="2800" baseline="-25000" dirty="0">
                <a:latin typeface="Comic Sans MS" pitchFamily="66" charset="0"/>
              </a:rPr>
              <a:t>1</a:t>
            </a:r>
            <a:r>
              <a:rPr lang="en-US" sz="2800" dirty="0">
                <a:latin typeface="Comic Sans MS" pitchFamily="66" charset="0"/>
              </a:rPr>
              <a:t> + c</a:t>
            </a:r>
            <a:r>
              <a:rPr lang="en-US" sz="2800" baseline="-25000" dirty="0">
                <a:latin typeface="Comic Sans MS" pitchFamily="66" charset="0"/>
              </a:rPr>
              <a:t>2</a:t>
            </a:r>
            <a:r>
              <a:rPr lang="en-US" sz="2800" dirty="0">
                <a:latin typeface="Comic Sans MS" pitchFamily="66" charset="0"/>
              </a:rPr>
              <a:t> + c</a:t>
            </a:r>
            <a:r>
              <a:rPr lang="en-US" sz="2800" baseline="-25000" dirty="0">
                <a:latin typeface="Comic Sans MS" pitchFamily="66" charset="0"/>
              </a:rPr>
              <a:t>4</a:t>
            </a:r>
            <a:r>
              <a:rPr lang="en-US" sz="2800" dirty="0">
                <a:latin typeface="Comic Sans MS" pitchFamily="66" charset="0"/>
              </a:rPr>
              <a:t> + c</a:t>
            </a:r>
            <a:r>
              <a:rPr lang="en-US" sz="2800" baseline="-25000" dirty="0">
                <a:latin typeface="Comic Sans MS" pitchFamily="66" charset="0"/>
              </a:rPr>
              <a:t>5</a:t>
            </a:r>
            <a:r>
              <a:rPr lang="en-US" sz="2800" dirty="0">
                <a:latin typeface="Comic Sans MS" pitchFamily="66" charset="0"/>
              </a:rPr>
              <a:t> + c</a:t>
            </a:r>
            <a:r>
              <a:rPr lang="en-US" sz="2800" baseline="-25000" dirty="0">
                <a:latin typeface="Comic Sans MS" pitchFamily="66" charset="0"/>
              </a:rPr>
              <a:t>8</a:t>
            </a:r>
            <a:r>
              <a:rPr lang="en-US" sz="2800" dirty="0">
                <a:latin typeface="Comic Sans MS" pitchFamily="66" charset="0"/>
              </a:rPr>
              <a:t>)n + (c</a:t>
            </a:r>
            <a:r>
              <a:rPr lang="en-US" sz="2800" baseline="-25000" dirty="0">
                <a:latin typeface="Comic Sans MS" pitchFamily="66" charset="0"/>
              </a:rPr>
              <a:t>2</a:t>
            </a:r>
            <a:r>
              <a:rPr lang="en-US" sz="2800" dirty="0">
                <a:latin typeface="Comic Sans MS" pitchFamily="66" charset="0"/>
              </a:rPr>
              <a:t> + c</a:t>
            </a:r>
            <a:r>
              <a:rPr lang="en-US" sz="2800" baseline="-25000" dirty="0">
                <a:latin typeface="Comic Sans MS" pitchFamily="66" charset="0"/>
              </a:rPr>
              <a:t>4</a:t>
            </a:r>
            <a:r>
              <a:rPr lang="en-US" sz="2800" dirty="0">
                <a:latin typeface="Comic Sans MS" pitchFamily="66" charset="0"/>
              </a:rPr>
              <a:t> + c</a:t>
            </a:r>
            <a:r>
              <a:rPr lang="en-US" sz="2800" baseline="-25000" dirty="0">
                <a:latin typeface="Comic Sans MS" pitchFamily="66" charset="0"/>
              </a:rPr>
              <a:t>5</a:t>
            </a:r>
            <a:r>
              <a:rPr lang="en-US" sz="2800" dirty="0">
                <a:latin typeface="Comic Sans MS" pitchFamily="66" charset="0"/>
              </a:rPr>
              <a:t> + c</a:t>
            </a:r>
            <a:r>
              <a:rPr lang="en-US" sz="2800" baseline="-25000" dirty="0">
                <a:latin typeface="Comic Sans MS" pitchFamily="66" charset="0"/>
              </a:rPr>
              <a:t>8</a:t>
            </a:r>
            <a:r>
              <a:rPr lang="en-US" sz="2800" dirty="0"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latin typeface="Comic Sans MS" pitchFamily="66" charset="0"/>
              </a:rPr>
              <a:t>= an + b =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z="2800" dirty="0">
                <a:latin typeface="Comic Sans MS" pitchFamily="66" charset="0"/>
              </a:rPr>
              <a:t>(n)	</a:t>
            </a:r>
            <a:endParaRPr lang="en-US" sz="2800" baseline="30000" dirty="0">
              <a:latin typeface="Comic Sans MS" pitchFamily="66" charset="0"/>
            </a:endParaRP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5181600" y="1266825"/>
            <a:ext cx="3846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>
                <a:solidFill>
                  <a:srgbClr val="DD0111"/>
                </a:solidFill>
              </a:rPr>
              <a:t>“while </a:t>
            </a:r>
            <a:r>
              <a:rPr lang="en-US" sz="2400">
                <a:solidFill>
                  <a:srgbClr val="DD0111"/>
                </a:solidFill>
              </a:rPr>
              <a:t>i &gt; 0 and A[i] &gt; key”</a:t>
            </a:r>
          </a:p>
        </p:txBody>
      </p:sp>
      <p:graphicFrame>
        <p:nvGraphicFramePr>
          <p:cNvPr id="222213" name="Object 5"/>
          <p:cNvGraphicFramePr>
            <a:graphicFrameLocks noChangeAspect="1"/>
          </p:cNvGraphicFramePr>
          <p:nvPr/>
        </p:nvGraphicFramePr>
        <p:xfrm>
          <a:off x="317500" y="5675313"/>
          <a:ext cx="8707438" cy="819150"/>
        </p:xfrm>
        <a:graphic>
          <a:graphicData uri="http://schemas.openxmlformats.org/presentationml/2006/ole">
            <p:oleObj spid="_x0000_s5122" name="Equation" r:id="rId4" imgW="472428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349D8-077A-464A-BCEB-36103DB2E337}" type="slidenum">
              <a:rPr lang="en-US"/>
              <a:pPr/>
              <a:t>76</a:t>
            </a:fld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Worst Case Analysis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32775" cy="56435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The array is in reverse sorted order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Always </a:t>
            </a:r>
            <a:r>
              <a:rPr lang="en-US" sz="2000" dirty="0">
                <a:latin typeface="Comic Sans MS" pitchFamily="66" charset="0"/>
              </a:rPr>
              <a:t>A[</a:t>
            </a:r>
            <a:r>
              <a:rPr lang="en-US" sz="2000" dirty="0" err="1">
                <a:latin typeface="Comic Sans MS" pitchFamily="66" charset="0"/>
              </a:rPr>
              <a:t>i</a:t>
            </a:r>
            <a:r>
              <a:rPr lang="en-US" sz="2000" dirty="0">
                <a:latin typeface="Comic Sans MS" pitchFamily="66" charset="0"/>
              </a:rPr>
              <a:t>] &gt; key</a:t>
            </a:r>
            <a:r>
              <a:rPr lang="en-US" sz="2000" dirty="0"/>
              <a:t> in </a:t>
            </a:r>
            <a:r>
              <a:rPr lang="en-US" sz="2000" b="1" dirty="0"/>
              <a:t>while</a:t>
            </a:r>
            <a:r>
              <a:rPr lang="en-US" sz="2000" dirty="0"/>
              <a:t> loop test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Have to compare </a:t>
            </a:r>
            <a:r>
              <a:rPr lang="en-US" sz="2000" dirty="0">
                <a:latin typeface="Comic Sans MS" pitchFamily="66" charset="0"/>
              </a:rPr>
              <a:t>key</a:t>
            </a:r>
            <a:r>
              <a:rPr lang="en-US" sz="2000" i="1" dirty="0"/>
              <a:t> </a:t>
            </a:r>
            <a:r>
              <a:rPr lang="en-US" sz="2000" dirty="0"/>
              <a:t>with all elements to the left of the </a:t>
            </a:r>
            <a:r>
              <a:rPr lang="en-US" sz="2000" dirty="0">
                <a:latin typeface="Comic Sans MS" pitchFamily="66" charset="0"/>
              </a:rPr>
              <a:t>j</a:t>
            </a:r>
            <a:r>
              <a:rPr lang="en-US" sz="2000" i="1" dirty="0"/>
              <a:t>-</a:t>
            </a:r>
            <a:r>
              <a:rPr lang="en-US" sz="2000" dirty="0" err="1"/>
              <a:t>th</a:t>
            </a:r>
            <a:r>
              <a:rPr lang="en-US" sz="2000" dirty="0"/>
              <a:t> position </a:t>
            </a:r>
            <a:r>
              <a:rPr lang="en-US" sz="2000" dirty="0">
                <a:sym typeface="Symbol" pitchFamily="18" charset="2"/>
              </a:rPr>
              <a:t> </a:t>
            </a:r>
            <a:r>
              <a:rPr lang="en-US" sz="2000" dirty="0"/>
              <a:t>compare with</a:t>
            </a:r>
            <a:r>
              <a:rPr lang="en-US" sz="2000" dirty="0">
                <a:latin typeface="Comic Sans MS" pitchFamily="66" charset="0"/>
              </a:rPr>
              <a:t> j-1</a:t>
            </a:r>
            <a:r>
              <a:rPr lang="en-US" sz="2000" dirty="0"/>
              <a:t> elements </a:t>
            </a:r>
            <a:r>
              <a:rPr lang="en-US" sz="2000" dirty="0">
                <a:sym typeface="Symbol" pitchFamily="18" charset="2"/>
              </a:rPr>
              <a:t> </a:t>
            </a:r>
            <a:r>
              <a:rPr lang="en-US" sz="2000" dirty="0" err="1"/>
              <a:t>t</a:t>
            </a:r>
            <a:r>
              <a:rPr lang="en-US" sz="2000" baseline="-25000" dirty="0" err="1">
                <a:latin typeface="Comic Sans MS" pitchFamily="66" charset="0"/>
              </a:rPr>
              <a:t>j</a:t>
            </a:r>
            <a:r>
              <a:rPr lang="en-US" sz="2000" dirty="0">
                <a:latin typeface="Comic Sans MS" pitchFamily="66" charset="0"/>
              </a:rPr>
              <a:t> = j</a:t>
            </a:r>
            <a:r>
              <a:rPr lang="en-US" sz="2000" i="1" dirty="0"/>
              <a:t> </a:t>
            </a:r>
            <a:endParaRPr lang="en-US" sz="2000" dirty="0"/>
          </a:p>
          <a:p>
            <a:endParaRPr lang="en-US" sz="3200" dirty="0"/>
          </a:p>
          <a:p>
            <a:endParaRPr lang="en-US" sz="2400" dirty="0"/>
          </a:p>
          <a:p>
            <a:endParaRPr lang="en-US" sz="2400" dirty="0"/>
          </a:p>
          <a:p>
            <a:pPr lvl="1">
              <a:buFontTx/>
              <a:buNone/>
            </a:pPr>
            <a:r>
              <a:rPr lang="en-US" sz="2000" dirty="0">
                <a:latin typeface="Comic Sans MS" pitchFamily="66" charset="0"/>
              </a:rPr>
              <a:t> 				</a:t>
            </a:r>
          </a:p>
          <a:p>
            <a:pPr lvl="1">
              <a:buFontTx/>
              <a:buNone/>
            </a:pPr>
            <a:r>
              <a:rPr lang="en-US" sz="2000" dirty="0">
                <a:latin typeface="Comic Sans MS" pitchFamily="66" charset="0"/>
              </a:rPr>
              <a:t>					</a:t>
            </a:r>
            <a:r>
              <a:rPr lang="en-US" sz="2000" dirty="0"/>
              <a:t>a quadratic function of n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2400" dirty="0">
                <a:latin typeface="Comic Sans MS" pitchFamily="66" charset="0"/>
              </a:rPr>
              <a:t>T(n) = 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z="2400" dirty="0">
                <a:latin typeface="Comic Sans MS" pitchFamily="66" charset="0"/>
              </a:rPr>
              <a:t>(n</a:t>
            </a:r>
            <a:r>
              <a:rPr lang="en-US" sz="2400" baseline="30000" dirty="0">
                <a:latin typeface="Comic Sans MS" pitchFamily="66" charset="0"/>
              </a:rPr>
              <a:t>2</a:t>
            </a:r>
            <a:r>
              <a:rPr lang="en-US" sz="2400" dirty="0">
                <a:latin typeface="Comic Sans MS" pitchFamily="66" charset="0"/>
              </a:rPr>
              <a:t>)</a:t>
            </a:r>
            <a:r>
              <a:rPr lang="en-US" sz="2400" dirty="0"/>
              <a:t>  		order of growth in </a:t>
            </a:r>
            <a:r>
              <a:rPr lang="en-US" sz="2400" dirty="0">
                <a:latin typeface="Comic Sans MS" pitchFamily="66" charset="0"/>
              </a:rPr>
              <a:t>n</a:t>
            </a:r>
            <a:r>
              <a:rPr lang="en-US" sz="2400" baseline="30000" dirty="0">
                <a:latin typeface="Comic Sans MS" pitchFamily="66" charset="0"/>
              </a:rPr>
              <a:t>2</a:t>
            </a:r>
            <a:endParaRPr lang="en-US" sz="2400" dirty="0">
              <a:latin typeface="Comic Sans MS" pitchFamily="66" charset="0"/>
            </a:endParaRPr>
          </a:p>
        </p:txBody>
      </p:sp>
      <p:graphicFrame>
        <p:nvGraphicFramePr>
          <p:cNvPr id="22323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878013" y="3160713"/>
          <a:ext cx="4549775" cy="519112"/>
        </p:xfrm>
        <a:graphic>
          <a:graphicData uri="http://schemas.openxmlformats.org/presentationml/2006/ole">
            <p:oleObj spid="_x0000_s6146" name="Equation" r:id="rId4" imgW="3898800" imgH="444240" progId="">
              <p:embed/>
            </p:oleObj>
          </a:graphicData>
        </a:graphic>
      </p:graphicFrame>
      <p:graphicFrame>
        <p:nvGraphicFramePr>
          <p:cNvPr id="223237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601663" y="3886200"/>
          <a:ext cx="7986712" cy="658813"/>
        </p:xfrm>
        <a:graphic>
          <a:graphicData uri="http://schemas.openxmlformats.org/presentationml/2006/ole">
            <p:oleObj spid="_x0000_s6147" name="Equation" r:id="rId5" imgW="5232240" imgH="431640" progId="Equation.3">
              <p:embed/>
            </p:oleObj>
          </a:graphicData>
        </a:graphic>
      </p:graphicFrame>
      <p:graphicFrame>
        <p:nvGraphicFramePr>
          <p:cNvPr id="223238" name="Object 6"/>
          <p:cNvGraphicFramePr>
            <a:graphicFrameLocks noChangeAspect="1"/>
          </p:cNvGraphicFramePr>
          <p:nvPr/>
        </p:nvGraphicFramePr>
        <p:xfrm>
          <a:off x="1139825" y="4702175"/>
          <a:ext cx="1897063" cy="428625"/>
        </p:xfrm>
        <a:graphic>
          <a:graphicData uri="http://schemas.openxmlformats.org/presentationml/2006/ole">
            <p:oleObj spid="_x0000_s6148" name="Equation" r:id="rId6" imgW="901440" imgH="203040" progId="Equation.3">
              <p:embed/>
            </p:oleObj>
          </a:graphicData>
        </a:graphic>
      </p:graphicFrame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5464175" y="1258888"/>
            <a:ext cx="3832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>
                <a:solidFill>
                  <a:srgbClr val="DD0111"/>
                </a:solidFill>
              </a:rPr>
              <a:t>“while </a:t>
            </a:r>
            <a:r>
              <a:rPr lang="en-US" sz="2400">
                <a:solidFill>
                  <a:srgbClr val="DD0111"/>
                </a:solidFill>
              </a:rPr>
              <a:t>i &gt; 0 and A[i] &gt; key”</a:t>
            </a:r>
          </a:p>
        </p:txBody>
      </p:sp>
      <p:graphicFrame>
        <p:nvGraphicFramePr>
          <p:cNvPr id="223240" name="Object 8"/>
          <p:cNvGraphicFramePr>
            <a:graphicFrameLocks noChangeAspect="1"/>
          </p:cNvGraphicFramePr>
          <p:nvPr/>
        </p:nvGraphicFramePr>
        <p:xfrm>
          <a:off x="211138" y="5819775"/>
          <a:ext cx="8707437" cy="819150"/>
        </p:xfrm>
        <a:graphic>
          <a:graphicData uri="http://schemas.openxmlformats.org/presentationml/2006/ole">
            <p:oleObj spid="_x0000_s6149" name="Equation" r:id="rId7" imgW="4724280" imgH="444240" progId="Equation.3">
              <p:embed/>
            </p:oleObj>
          </a:graphicData>
        </a:graphic>
      </p:graphicFrame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901700" y="318928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using</a:t>
            </a:r>
          </a:p>
        </p:txBody>
      </p:sp>
      <p:sp>
        <p:nvSpPr>
          <p:cNvPr id="223242" name="Text Box 10"/>
          <p:cNvSpPr txBox="1">
            <a:spLocks noChangeArrowheads="1"/>
          </p:cNvSpPr>
          <p:nvPr/>
        </p:nvSpPr>
        <p:spPr bwMode="auto">
          <a:xfrm>
            <a:off x="6800850" y="3209925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we have:</a:t>
            </a:r>
          </a:p>
        </p:txBody>
      </p:sp>
      <p:sp>
        <p:nvSpPr>
          <p:cNvPr id="223243" name="Line 11"/>
          <p:cNvSpPr>
            <a:spLocks noChangeShapeType="1"/>
          </p:cNvSpPr>
          <p:nvPr/>
        </p:nvSpPr>
        <p:spPr bwMode="auto">
          <a:xfrm>
            <a:off x="3735388" y="3570288"/>
            <a:ext cx="50641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3244" name="Line 12"/>
          <p:cNvSpPr>
            <a:spLocks noChangeShapeType="1"/>
          </p:cNvSpPr>
          <p:nvPr/>
        </p:nvSpPr>
        <p:spPr bwMode="auto">
          <a:xfrm flipH="1">
            <a:off x="5808663" y="3587750"/>
            <a:ext cx="130175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3245" name="Line 13"/>
          <p:cNvSpPr>
            <a:spLocks noChangeShapeType="1"/>
          </p:cNvSpPr>
          <p:nvPr/>
        </p:nvSpPr>
        <p:spPr bwMode="auto">
          <a:xfrm>
            <a:off x="6313488" y="3570288"/>
            <a:ext cx="819150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D0FA-FB53-4E97-AE43-67FB9E5C426B}" type="slidenum">
              <a:rPr lang="en-US"/>
              <a:pPr/>
              <a:t>77</a:t>
            </a:fld>
            <a:endParaRPr lang="en-US"/>
          </a:p>
        </p:txBody>
      </p:sp>
      <p:sp>
        <p:nvSpPr>
          <p:cNvPr id="224258" name="AutoShape 2"/>
          <p:cNvSpPr>
            <a:spLocks noChangeArrowheads="1"/>
          </p:cNvSpPr>
          <p:nvPr/>
        </p:nvSpPr>
        <p:spPr bwMode="auto">
          <a:xfrm>
            <a:off x="1422400" y="4729163"/>
            <a:ext cx="7597775" cy="488950"/>
          </a:xfrm>
          <a:prstGeom prst="roundRect">
            <a:avLst>
              <a:gd name="adj" fmla="val 16667"/>
            </a:avLst>
          </a:prstGeom>
          <a:solidFill>
            <a:srgbClr val="CC0000">
              <a:alpha val="31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59" name="AutoShape 3"/>
          <p:cNvSpPr>
            <a:spLocks noChangeArrowheads="1"/>
          </p:cNvSpPr>
          <p:nvPr/>
        </p:nvSpPr>
        <p:spPr bwMode="auto">
          <a:xfrm>
            <a:off x="1377950" y="4143375"/>
            <a:ext cx="7597775" cy="504825"/>
          </a:xfrm>
          <a:prstGeom prst="roundRect">
            <a:avLst>
              <a:gd name="adj" fmla="val 16667"/>
            </a:avLst>
          </a:prstGeom>
          <a:solidFill>
            <a:schemeClr val="accent1">
              <a:alpha val="53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title"/>
          </p:nvPr>
        </p:nvSpPr>
        <p:spPr>
          <a:xfrm>
            <a:off x="341313" y="71438"/>
            <a:ext cx="8229600" cy="906462"/>
          </a:xfrm>
        </p:spPr>
        <p:txBody>
          <a:bodyPr/>
          <a:lstStyle/>
          <a:p>
            <a:r>
              <a:rPr lang="en-US" sz="3600"/>
              <a:t>Comparisons and Exchanges in Insertion Sort</a:t>
            </a:r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438" y="1421391"/>
            <a:ext cx="6624637" cy="5418137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sz="2800" dirty="0">
                <a:solidFill>
                  <a:schemeClr val="tx1"/>
                </a:solidFill>
              </a:rPr>
              <a:t>INSERTION-SORT</a:t>
            </a:r>
            <a:r>
              <a:rPr lang="en-US" sz="2800" i="1" dirty="0">
                <a:solidFill>
                  <a:schemeClr val="tx1"/>
                </a:solidFill>
              </a:rPr>
              <a:t>(A)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800" b="1" dirty="0">
                <a:solidFill>
                  <a:schemeClr val="tx1"/>
                </a:solidFill>
              </a:rPr>
              <a:t>	</a:t>
            </a:r>
            <a:r>
              <a:rPr lang="en-US" sz="2000" b="1" dirty="0">
                <a:solidFill>
                  <a:schemeClr val="tx1"/>
                </a:solidFill>
              </a:rPr>
              <a:t>for </a:t>
            </a:r>
            <a:r>
              <a:rPr lang="en-US" sz="2000" dirty="0">
                <a:solidFill>
                  <a:schemeClr val="tx1"/>
                </a:solidFill>
              </a:rPr>
              <a:t>j ← 2 </a:t>
            </a:r>
            <a:r>
              <a:rPr lang="en-US" sz="2000" b="1" dirty="0">
                <a:solidFill>
                  <a:schemeClr val="tx1"/>
                </a:solidFill>
              </a:rPr>
              <a:t>to </a:t>
            </a:r>
            <a:r>
              <a:rPr lang="en-US" sz="2000" dirty="0">
                <a:solidFill>
                  <a:schemeClr val="tx1"/>
                </a:solidFill>
              </a:rPr>
              <a:t>n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		do </a:t>
            </a:r>
            <a:r>
              <a:rPr lang="en-US" sz="2000" dirty="0">
                <a:solidFill>
                  <a:schemeClr val="tx1"/>
                </a:solidFill>
              </a:rPr>
              <a:t>key ← A[ j 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	  Insert A[ j ] into the sorted sequence A[1 . . j -1]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800" dirty="0">
                <a:solidFill>
                  <a:schemeClr val="tx1"/>
                </a:solidFill>
              </a:rPr>
              <a:t>		    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← j - 1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		     while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&gt; 0 and A[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] &gt; key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			</a:t>
            </a:r>
            <a:r>
              <a:rPr lang="en-US" sz="2000" b="1" dirty="0">
                <a:solidFill>
                  <a:schemeClr val="tx1"/>
                </a:solidFill>
              </a:rPr>
              <a:t>do </a:t>
            </a:r>
            <a:r>
              <a:rPr lang="en-US" sz="2000" dirty="0">
                <a:solidFill>
                  <a:schemeClr val="tx1"/>
                </a:solidFill>
              </a:rPr>
              <a:t>A[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+ 1] ← A[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			     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←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–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		     A[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+ 1] ← key</a:t>
            </a:r>
            <a:endParaRPr lang="en-US" sz="2000" dirty="0"/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6462713" y="1250950"/>
            <a:ext cx="2133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800"/>
              <a:t>cost	 times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/>
              <a:t> </a:t>
            </a:r>
            <a:r>
              <a:rPr lang="en-US" sz="2400">
                <a:latin typeface="Comic Sans MS" pitchFamily="66" charset="0"/>
              </a:rPr>
              <a:t> c</a:t>
            </a:r>
            <a:r>
              <a:rPr lang="en-US" sz="2400" baseline="-25000">
                <a:latin typeface="Comic Sans MS" pitchFamily="66" charset="0"/>
              </a:rPr>
              <a:t>1</a:t>
            </a:r>
            <a:r>
              <a:rPr lang="en-US" sz="2400">
                <a:latin typeface="Comic Sans MS" pitchFamily="66" charset="0"/>
              </a:rPr>
              <a:t>          n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  c</a:t>
            </a:r>
            <a:r>
              <a:rPr lang="en-US" sz="2400" baseline="-25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 	   n-1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  0	   n-1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  c</a:t>
            </a:r>
            <a:r>
              <a:rPr lang="en-US" sz="2400" baseline="-25000">
                <a:latin typeface="Comic Sans MS" pitchFamily="66" charset="0"/>
              </a:rPr>
              <a:t>4</a:t>
            </a:r>
            <a:r>
              <a:rPr lang="en-US" sz="2400">
                <a:latin typeface="Comic Sans MS" pitchFamily="66" charset="0"/>
              </a:rPr>
              <a:t>	   n-1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  c</a:t>
            </a:r>
            <a:r>
              <a:rPr lang="en-US" sz="2400" baseline="-25000">
                <a:latin typeface="Comic Sans MS" pitchFamily="66" charset="0"/>
              </a:rPr>
              <a:t>5</a:t>
            </a:r>
            <a:r>
              <a:rPr lang="en-US" sz="2400">
                <a:latin typeface="Comic Sans MS" pitchFamily="66" charset="0"/>
              </a:rPr>
              <a:t>	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  c</a:t>
            </a:r>
            <a:r>
              <a:rPr lang="en-US" sz="2400" baseline="-25000">
                <a:latin typeface="Comic Sans MS" pitchFamily="66" charset="0"/>
              </a:rPr>
              <a:t>6</a:t>
            </a:r>
            <a:r>
              <a:rPr lang="en-US" sz="2400">
                <a:latin typeface="Comic Sans MS" pitchFamily="66" charset="0"/>
              </a:rPr>
              <a:t>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  c</a:t>
            </a:r>
            <a:r>
              <a:rPr lang="en-US" sz="2400" baseline="-25000">
                <a:latin typeface="Comic Sans MS" pitchFamily="66" charset="0"/>
              </a:rPr>
              <a:t>7 </a:t>
            </a:r>
            <a:endParaRPr lang="en-US" sz="2400">
              <a:latin typeface="Comic Sans MS" pitchFamily="66" charset="0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  c</a:t>
            </a:r>
            <a:r>
              <a:rPr lang="en-US" sz="2400" baseline="-25000">
                <a:latin typeface="Comic Sans MS" pitchFamily="66" charset="0"/>
              </a:rPr>
              <a:t>8</a:t>
            </a:r>
            <a:r>
              <a:rPr lang="en-US" sz="2400">
                <a:latin typeface="Comic Sans MS" pitchFamily="66" charset="0"/>
              </a:rPr>
              <a:t>	    n-1	</a:t>
            </a:r>
            <a:r>
              <a:rPr lang="en-US" sz="2400"/>
              <a:t>   </a:t>
            </a:r>
            <a:endParaRPr lang="en-US" sz="2400" baseline="-25000"/>
          </a:p>
        </p:txBody>
      </p:sp>
      <p:graphicFrame>
        <p:nvGraphicFramePr>
          <p:cNvPr id="224263" name="Object 7"/>
          <p:cNvGraphicFramePr>
            <a:graphicFrameLocks noChangeAspect="1"/>
          </p:cNvGraphicFramePr>
          <p:nvPr/>
        </p:nvGraphicFramePr>
        <p:xfrm>
          <a:off x="7694613" y="4084638"/>
          <a:ext cx="833437" cy="539750"/>
        </p:xfrm>
        <a:graphic>
          <a:graphicData uri="http://schemas.openxmlformats.org/presentationml/2006/ole">
            <p:oleObj spid="_x0000_s7170" name="Equation" r:id="rId4" imgW="469800" imgH="304560" progId="Equation.3">
              <p:embed/>
            </p:oleObj>
          </a:graphicData>
        </a:graphic>
      </p:graphicFrame>
      <p:graphicFrame>
        <p:nvGraphicFramePr>
          <p:cNvPr id="224264" name="Object 8"/>
          <p:cNvGraphicFramePr>
            <a:graphicFrameLocks noChangeAspect="1"/>
          </p:cNvGraphicFramePr>
          <p:nvPr/>
        </p:nvGraphicFramePr>
        <p:xfrm>
          <a:off x="7694613" y="4667250"/>
          <a:ext cx="1354137" cy="531813"/>
        </p:xfrm>
        <a:graphic>
          <a:graphicData uri="http://schemas.openxmlformats.org/presentationml/2006/ole">
            <p:oleObj spid="_x0000_s7171" name="Equation" r:id="rId5" imgW="774360" imgH="304560" progId="Equation.3">
              <p:embed/>
            </p:oleObj>
          </a:graphicData>
        </a:graphic>
      </p:graphicFrame>
      <p:graphicFrame>
        <p:nvGraphicFramePr>
          <p:cNvPr id="224265" name="Object 9"/>
          <p:cNvGraphicFramePr>
            <a:graphicFrameLocks noChangeAspect="1"/>
          </p:cNvGraphicFramePr>
          <p:nvPr/>
        </p:nvGraphicFramePr>
        <p:xfrm>
          <a:off x="7694613" y="5243513"/>
          <a:ext cx="1354137" cy="531812"/>
        </p:xfrm>
        <a:graphic>
          <a:graphicData uri="http://schemas.openxmlformats.org/presentationml/2006/ole">
            <p:oleObj spid="_x0000_s7172" name="Equation" r:id="rId6" imgW="774360" imgH="304560" progId="Equation.3">
              <p:embed/>
            </p:oleObj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633788" y="3565525"/>
            <a:ext cx="2933700" cy="831850"/>
            <a:chOff x="2289" y="2246"/>
            <a:chExt cx="1848" cy="524"/>
          </a:xfrm>
        </p:grpSpPr>
        <p:sp>
          <p:nvSpPr>
            <p:cNvPr id="224267" name="Text Box 11"/>
            <p:cNvSpPr txBox="1">
              <a:spLocks noChangeArrowheads="1"/>
            </p:cNvSpPr>
            <p:nvPr/>
          </p:nvSpPr>
          <p:spPr bwMode="auto">
            <a:xfrm>
              <a:off x="2289" y="2246"/>
              <a:ext cx="18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sym typeface="Symbol" pitchFamily="18" charset="2"/>
                </a:rPr>
                <a:t></a:t>
              </a:r>
              <a:r>
                <a:rPr lang="en-US">
                  <a:sym typeface="Symbol" pitchFamily="18" charset="2"/>
                </a:rPr>
                <a:t> </a:t>
              </a: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n</a:t>
              </a:r>
              <a:r>
                <a:rPr lang="en-US" sz="2800" baseline="300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2</a:t>
              </a: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/2 </a:t>
              </a:r>
              <a:r>
                <a:rPr lang="en-US" sz="24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comparisons</a:t>
              </a:r>
            </a:p>
          </p:txBody>
        </p:sp>
        <p:sp>
          <p:nvSpPr>
            <p:cNvPr id="224268" name="Freeform 12"/>
            <p:cNvSpPr>
              <a:spLocks/>
            </p:cNvSpPr>
            <p:nvPr/>
          </p:nvSpPr>
          <p:spPr bwMode="auto">
            <a:xfrm>
              <a:off x="3536" y="2500"/>
              <a:ext cx="208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1" y="110"/>
                </a:cxn>
                <a:cxn ang="0">
                  <a:pos x="208" y="270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913188" y="5016500"/>
            <a:ext cx="2684462" cy="777875"/>
            <a:chOff x="2465" y="3160"/>
            <a:chExt cx="1691" cy="490"/>
          </a:xfrm>
        </p:grpSpPr>
        <p:sp>
          <p:nvSpPr>
            <p:cNvPr id="224270" name="Text Box 14"/>
            <p:cNvSpPr txBox="1">
              <a:spLocks noChangeArrowheads="1"/>
            </p:cNvSpPr>
            <p:nvPr/>
          </p:nvSpPr>
          <p:spPr bwMode="auto">
            <a:xfrm>
              <a:off x="2465" y="3323"/>
              <a:ext cx="16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sym typeface="Symbol" pitchFamily="18" charset="2"/>
                </a:rPr>
                <a:t></a:t>
              </a:r>
              <a:r>
                <a:rPr lang="en-US">
                  <a:sym typeface="Symbol" pitchFamily="18" charset="2"/>
                </a:rPr>
                <a:t> </a:t>
              </a: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n</a:t>
              </a:r>
              <a:r>
                <a:rPr lang="en-US" sz="2800" baseline="300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2</a:t>
              </a: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/2 </a:t>
              </a:r>
              <a:r>
                <a:rPr lang="en-US" sz="24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exchanges</a:t>
              </a:r>
            </a:p>
          </p:txBody>
        </p:sp>
        <p:sp>
          <p:nvSpPr>
            <p:cNvPr id="224271" name="Freeform 15"/>
            <p:cNvSpPr>
              <a:spLocks/>
            </p:cNvSpPr>
            <p:nvPr/>
          </p:nvSpPr>
          <p:spPr bwMode="auto">
            <a:xfrm rot="7371790" flipH="1">
              <a:off x="3755" y="3129"/>
              <a:ext cx="208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1" y="110"/>
                </a:cxn>
                <a:cxn ang="0">
                  <a:pos x="208" y="270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8" grpId="0" animBg="1"/>
      <p:bldP spid="22425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9DCAF-A5BD-4B85-B475-D9C4F460CF77}" type="slidenum">
              <a:rPr lang="en-US"/>
              <a:pPr/>
              <a:t>78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 - Summary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Advantages</a:t>
            </a:r>
          </a:p>
          <a:p>
            <a:pPr lvl="1"/>
            <a:r>
              <a:rPr lang="en-US"/>
              <a:t>Good running time for “almost sorted” arrays </a:t>
            </a:r>
            <a:r>
              <a:rPr lang="en-US">
                <a:sym typeface="Symbol" pitchFamily="18" charset="2"/>
              </a:rPr>
              <a:t>(n)</a:t>
            </a:r>
          </a:p>
          <a:p>
            <a:r>
              <a:rPr lang="en-US">
                <a:sym typeface="Symbol" pitchFamily="18" charset="2"/>
              </a:rPr>
              <a:t>Disadvantages</a:t>
            </a:r>
          </a:p>
          <a:p>
            <a:pPr lvl="1"/>
            <a:r>
              <a:rPr lang="en-US">
                <a:solidFill>
                  <a:srgbClr val="CC0000"/>
                </a:solidFill>
                <a:latin typeface="Comic Sans MS" pitchFamily="66" charset="0"/>
                <a:sym typeface="Symbol" pitchFamily="18" charset="2"/>
              </a:rPr>
              <a:t>(n</a:t>
            </a:r>
            <a:r>
              <a:rPr lang="en-US" baseline="30000">
                <a:solidFill>
                  <a:srgbClr val="CC000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>
                <a:solidFill>
                  <a:srgbClr val="CC0000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>
                <a:sym typeface="Symbol" pitchFamily="18" charset="2"/>
              </a:rPr>
              <a:t> running time in </a:t>
            </a:r>
            <a:r>
              <a:rPr lang="en-US">
                <a:solidFill>
                  <a:srgbClr val="CC0000"/>
                </a:solidFill>
                <a:sym typeface="Symbol" pitchFamily="18" charset="2"/>
              </a:rPr>
              <a:t>worst</a:t>
            </a:r>
            <a:r>
              <a:rPr lang="en-US">
                <a:sym typeface="Symbol" pitchFamily="18" charset="2"/>
              </a:rPr>
              <a:t> and </a:t>
            </a:r>
            <a:r>
              <a:rPr lang="en-US">
                <a:solidFill>
                  <a:srgbClr val="CC0000"/>
                </a:solidFill>
                <a:sym typeface="Symbol" pitchFamily="18" charset="2"/>
              </a:rPr>
              <a:t>average</a:t>
            </a:r>
            <a:r>
              <a:rPr lang="en-US">
                <a:sym typeface="Symbol" pitchFamily="18" charset="2"/>
              </a:rPr>
              <a:t> case</a:t>
            </a:r>
          </a:p>
          <a:p>
            <a:pPr lvl="1"/>
            <a:r>
              <a:rPr lang="en-US">
                <a:solidFill>
                  <a:srgbClr val="CC0000"/>
                </a:solidFill>
                <a:sym typeface="Symbol" pitchFamily="18" charset="2"/>
              </a:rPr>
              <a:t> n</a:t>
            </a:r>
            <a:r>
              <a:rPr lang="en-US" baseline="30000">
                <a:solidFill>
                  <a:srgbClr val="CC0000"/>
                </a:solidFill>
                <a:sym typeface="Symbol" pitchFamily="18" charset="2"/>
              </a:rPr>
              <a:t>2</a:t>
            </a:r>
            <a:r>
              <a:rPr lang="en-US">
                <a:solidFill>
                  <a:srgbClr val="CC0000"/>
                </a:solidFill>
                <a:sym typeface="Symbol" pitchFamily="18" charset="2"/>
              </a:rPr>
              <a:t>/2</a:t>
            </a:r>
            <a:r>
              <a:rPr lang="en-US">
                <a:sym typeface="Symbol" pitchFamily="18" charset="2"/>
              </a:rPr>
              <a:t> </a:t>
            </a:r>
            <a:r>
              <a:rPr lang="en-US">
                <a:solidFill>
                  <a:srgbClr val="CC0000"/>
                </a:solidFill>
                <a:sym typeface="Symbol" pitchFamily="18" charset="2"/>
              </a:rPr>
              <a:t>comparisons</a:t>
            </a:r>
            <a:r>
              <a:rPr lang="en-US">
                <a:sym typeface="Symbol" pitchFamily="18" charset="2"/>
              </a:rPr>
              <a:t> and </a:t>
            </a:r>
            <a:r>
              <a:rPr lang="en-US">
                <a:solidFill>
                  <a:srgbClr val="CC0000"/>
                </a:solidFill>
                <a:sym typeface="Symbol" pitchFamily="18" charset="2"/>
              </a:rPr>
              <a:t>exchanges</a:t>
            </a:r>
            <a:endParaRPr lang="en-US" baseline="30000">
              <a:solidFill>
                <a:srgbClr val="CC0000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Divide-and-Conquer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534400" cy="5867400"/>
          </a:xfrm>
        </p:spPr>
        <p:txBody>
          <a:bodyPr/>
          <a:lstStyle/>
          <a:p>
            <a:pPr eaLnBrk="1" hangingPunct="1"/>
            <a:r>
              <a:rPr lang="en-US" altLang="en-US" sz="2400" b="1" i="1" dirty="0" smtClean="0"/>
              <a:t>Divide and Conquer</a:t>
            </a:r>
            <a:r>
              <a:rPr lang="en-US" altLang="en-US" sz="2400" dirty="0" smtClean="0"/>
              <a:t> is a </a:t>
            </a:r>
            <a:r>
              <a:rPr lang="en-US" altLang="en-US" sz="2400" dirty="0" smtClean="0">
                <a:solidFill>
                  <a:srgbClr val="0000FF"/>
                </a:solidFill>
              </a:rPr>
              <a:t>method of algorithm design</a:t>
            </a:r>
            <a:r>
              <a:rPr lang="en-US" altLang="en-US" sz="2400" dirty="0" smtClean="0"/>
              <a:t> that has created such efficient algorithms as </a:t>
            </a:r>
            <a:r>
              <a:rPr lang="en-US" altLang="en-US" sz="2400" dirty="0" smtClean="0">
                <a:solidFill>
                  <a:srgbClr val="008000"/>
                </a:solidFill>
              </a:rPr>
              <a:t>Merge Sort.</a:t>
            </a:r>
          </a:p>
          <a:p>
            <a:pPr eaLnBrk="1" hangingPunct="1"/>
            <a:r>
              <a:rPr lang="en-US" altLang="en-US" sz="2400" dirty="0" smtClean="0"/>
              <a:t>In terms or algorithms, this method has three distinct steps:</a:t>
            </a:r>
          </a:p>
          <a:p>
            <a:pPr lvl="1" eaLnBrk="1" hangingPunct="1"/>
            <a:r>
              <a:rPr lang="en-US" altLang="en-US" sz="2400" b="1" dirty="0" smtClean="0">
                <a:solidFill>
                  <a:srgbClr val="C52D4E"/>
                </a:solidFill>
              </a:rPr>
              <a:t>Divide</a:t>
            </a:r>
            <a:r>
              <a:rPr lang="en-US" altLang="en-US" sz="2400" dirty="0" smtClean="0"/>
              <a:t>: If the input size is too large to deal with in a straightforward manner, divide the data into two or more disjoint subsets.</a:t>
            </a:r>
          </a:p>
          <a:p>
            <a:pPr lvl="1" eaLnBrk="1" hangingPunct="1"/>
            <a:r>
              <a:rPr lang="en-US" altLang="en-US" sz="2400" b="1" dirty="0" smtClean="0">
                <a:solidFill>
                  <a:srgbClr val="C52D4E"/>
                </a:solidFill>
              </a:rPr>
              <a:t>Recur</a:t>
            </a:r>
            <a:r>
              <a:rPr lang="en-US" altLang="en-US" sz="2400" dirty="0" smtClean="0"/>
              <a:t>: Use divide and conquer to solve the </a:t>
            </a:r>
            <a:r>
              <a:rPr lang="en-US" altLang="en-US" sz="2400" dirty="0" err="1" smtClean="0"/>
              <a:t>subproblems</a:t>
            </a:r>
            <a:r>
              <a:rPr lang="en-US" altLang="en-US" sz="2400" dirty="0" smtClean="0"/>
              <a:t> associated with the data subsets.</a:t>
            </a:r>
          </a:p>
          <a:p>
            <a:pPr lvl="1" eaLnBrk="1" hangingPunct="1"/>
            <a:r>
              <a:rPr lang="en-US" altLang="en-US" sz="2400" b="1" dirty="0" smtClean="0">
                <a:solidFill>
                  <a:srgbClr val="C52D4E"/>
                </a:solidFill>
              </a:rPr>
              <a:t>Conquer</a:t>
            </a:r>
            <a:r>
              <a:rPr lang="en-US" altLang="en-US" sz="2400" dirty="0" smtClean="0"/>
              <a:t>: Take the solutions to the </a:t>
            </a:r>
            <a:r>
              <a:rPr lang="en-US" altLang="en-US" sz="2400" dirty="0" err="1" smtClean="0"/>
              <a:t>subproblems</a:t>
            </a:r>
            <a:r>
              <a:rPr lang="en-US" altLang="en-US" sz="2400" dirty="0" smtClean="0"/>
              <a:t> and “merge” these solutions into a solution for the original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8195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graphicFrame>
        <p:nvGraphicFramePr>
          <p:cNvPr id="34832" name="Group 16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833" name="Group 17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866" name="Group 50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67" name="Line 51"/>
          <p:cNvSpPr>
            <a:spLocks noChangeShapeType="1"/>
          </p:cNvSpPr>
          <p:nvPr/>
        </p:nvSpPr>
        <p:spPr bwMode="auto">
          <a:xfrm flipV="1">
            <a:off x="1828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868" name="Line 52"/>
          <p:cNvSpPr>
            <a:spLocks noChangeShapeType="1"/>
          </p:cNvSpPr>
          <p:nvPr/>
        </p:nvSpPr>
        <p:spPr bwMode="auto">
          <a:xfrm flipV="1">
            <a:off x="53340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869" name="Line 53"/>
          <p:cNvSpPr>
            <a:spLocks noChangeShapeType="1"/>
          </p:cNvSpPr>
          <p:nvPr/>
        </p:nvSpPr>
        <p:spPr bwMode="auto">
          <a:xfrm flipV="1">
            <a:off x="22098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870" name="Text Box 54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34871" name="Text Box 55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34872" name="Text Box 56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Merging </a:t>
            </a:r>
            <a:r>
              <a:rPr lang="en-US" sz="2000"/>
              <a:t>(cont.)</a:t>
            </a:r>
            <a:r>
              <a:rPr lang="en-US"/>
              <a:t> </a:t>
            </a:r>
          </a:p>
        </p:txBody>
      </p:sp>
      <p:graphicFrame>
        <p:nvGraphicFramePr>
          <p:cNvPr id="35843" name="Group 3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855" name="Group 15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867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87" name="Line 47"/>
          <p:cNvSpPr>
            <a:spLocks noChangeShapeType="1"/>
          </p:cNvSpPr>
          <p:nvPr/>
        </p:nvSpPr>
        <p:spPr bwMode="auto">
          <a:xfrm flipV="1">
            <a:off x="1828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888" name="Line 48"/>
          <p:cNvSpPr>
            <a:spLocks noChangeShapeType="1"/>
          </p:cNvSpPr>
          <p:nvPr/>
        </p:nvSpPr>
        <p:spPr bwMode="auto">
          <a:xfrm flipV="1">
            <a:off x="60960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889" name="Line 49"/>
          <p:cNvSpPr>
            <a:spLocks noChangeShapeType="1"/>
          </p:cNvSpPr>
          <p:nvPr/>
        </p:nvSpPr>
        <p:spPr bwMode="auto">
          <a:xfrm flipV="1">
            <a:off x="28956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890" name="Text Box 50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35891" name="Text Box 51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35892" name="Text Box 52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Merging </a:t>
            </a:r>
            <a:r>
              <a:rPr lang="en-US" sz="2000"/>
              <a:t>(cont.)</a:t>
            </a:r>
            <a:r>
              <a:rPr lang="en-US"/>
              <a:t> </a:t>
            </a:r>
          </a:p>
        </p:txBody>
      </p:sp>
      <p:graphicFrame>
        <p:nvGraphicFramePr>
          <p:cNvPr id="38915" name="Group 3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927" name="Group 15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939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59" name="Line 47"/>
          <p:cNvSpPr>
            <a:spLocks noChangeShapeType="1"/>
          </p:cNvSpPr>
          <p:nvPr/>
        </p:nvSpPr>
        <p:spPr bwMode="auto">
          <a:xfrm flipV="1">
            <a:off x="25146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8960" name="Line 48"/>
          <p:cNvSpPr>
            <a:spLocks noChangeShapeType="1"/>
          </p:cNvSpPr>
          <p:nvPr/>
        </p:nvSpPr>
        <p:spPr bwMode="auto">
          <a:xfrm flipV="1">
            <a:off x="60960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8961" name="Line 49"/>
          <p:cNvSpPr>
            <a:spLocks noChangeShapeType="1"/>
          </p:cNvSpPr>
          <p:nvPr/>
        </p:nvSpPr>
        <p:spPr bwMode="auto">
          <a:xfrm flipV="1">
            <a:off x="36576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8962" name="Text Box 50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38963" name="Text Box 51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38964" name="Text Box 52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Merging </a:t>
            </a:r>
            <a:r>
              <a:rPr lang="en-US" sz="2000"/>
              <a:t>(cont.)</a:t>
            </a:r>
            <a:r>
              <a:rPr lang="en-US"/>
              <a:t> </a:t>
            </a:r>
          </a:p>
        </p:txBody>
      </p:sp>
      <p:graphicFrame>
        <p:nvGraphicFramePr>
          <p:cNvPr id="39939" name="Group 3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951" name="Group 15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963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83" name="Line 47"/>
          <p:cNvSpPr>
            <a:spLocks noChangeShapeType="1"/>
          </p:cNvSpPr>
          <p:nvPr/>
        </p:nvSpPr>
        <p:spPr bwMode="auto">
          <a:xfrm flipV="1">
            <a:off x="25146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84" name="Line 48"/>
          <p:cNvSpPr>
            <a:spLocks noChangeShapeType="1"/>
          </p:cNvSpPr>
          <p:nvPr/>
        </p:nvSpPr>
        <p:spPr bwMode="auto">
          <a:xfrm flipV="1">
            <a:off x="6781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85" name="Line 49"/>
          <p:cNvSpPr>
            <a:spLocks noChangeShapeType="1"/>
          </p:cNvSpPr>
          <p:nvPr/>
        </p:nvSpPr>
        <p:spPr bwMode="auto">
          <a:xfrm flipV="1">
            <a:off x="4343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86" name="Text Box 50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39987" name="Text Box 51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39988" name="Text Box 52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Merging </a:t>
            </a:r>
            <a:r>
              <a:rPr lang="en-US" sz="2000"/>
              <a:t>(cont.)</a:t>
            </a:r>
            <a:r>
              <a:rPr lang="en-US"/>
              <a:t> </a:t>
            </a:r>
          </a:p>
        </p:txBody>
      </p:sp>
      <p:graphicFrame>
        <p:nvGraphicFramePr>
          <p:cNvPr id="40963" name="Group 3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975" name="Group 15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987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007" name="Line 47"/>
          <p:cNvSpPr>
            <a:spLocks noChangeShapeType="1"/>
          </p:cNvSpPr>
          <p:nvPr/>
        </p:nvSpPr>
        <p:spPr bwMode="auto">
          <a:xfrm flipV="1">
            <a:off x="32766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008" name="Line 48"/>
          <p:cNvSpPr>
            <a:spLocks noChangeShapeType="1"/>
          </p:cNvSpPr>
          <p:nvPr/>
        </p:nvSpPr>
        <p:spPr bwMode="auto">
          <a:xfrm flipV="1">
            <a:off x="6781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009" name="Line 49"/>
          <p:cNvSpPr>
            <a:spLocks noChangeShapeType="1"/>
          </p:cNvSpPr>
          <p:nvPr/>
        </p:nvSpPr>
        <p:spPr bwMode="auto">
          <a:xfrm flipV="1">
            <a:off x="5105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011" name="Text Box 51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41012" name="Text Box 52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41013" name="Text Box 53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Merging </a:t>
            </a:r>
            <a:r>
              <a:rPr lang="en-US" sz="2000"/>
              <a:t>(cont.)</a:t>
            </a:r>
            <a:r>
              <a:rPr lang="en-US"/>
              <a:t> </a:t>
            </a:r>
          </a:p>
        </p:txBody>
      </p:sp>
      <p:graphicFrame>
        <p:nvGraphicFramePr>
          <p:cNvPr id="41987" name="Group 3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999" name="Group 15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011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31" name="Line 47"/>
          <p:cNvSpPr>
            <a:spLocks noChangeShapeType="1"/>
          </p:cNvSpPr>
          <p:nvPr/>
        </p:nvSpPr>
        <p:spPr bwMode="auto">
          <a:xfrm flipV="1">
            <a:off x="39624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2032" name="Line 48"/>
          <p:cNvSpPr>
            <a:spLocks noChangeShapeType="1"/>
          </p:cNvSpPr>
          <p:nvPr/>
        </p:nvSpPr>
        <p:spPr bwMode="auto">
          <a:xfrm flipV="1">
            <a:off x="6781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2033" name="Line 49"/>
          <p:cNvSpPr>
            <a:spLocks noChangeShapeType="1"/>
          </p:cNvSpPr>
          <p:nvPr/>
        </p:nvSpPr>
        <p:spPr bwMode="auto">
          <a:xfrm flipV="1">
            <a:off x="5867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Merging </a:t>
            </a:r>
            <a:r>
              <a:rPr lang="en-US" sz="2000"/>
              <a:t>(cont.)</a:t>
            </a:r>
            <a:r>
              <a:rPr lang="en-US"/>
              <a:t> </a:t>
            </a:r>
          </a:p>
        </p:txBody>
      </p:sp>
      <p:graphicFrame>
        <p:nvGraphicFramePr>
          <p:cNvPr id="43011" name="Group 3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023" name="Group 15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035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55" name="Line 47"/>
          <p:cNvSpPr>
            <a:spLocks noChangeShapeType="1"/>
          </p:cNvSpPr>
          <p:nvPr/>
        </p:nvSpPr>
        <p:spPr bwMode="auto">
          <a:xfrm flipV="1">
            <a:off x="39624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056" name="Line 48"/>
          <p:cNvSpPr>
            <a:spLocks noChangeShapeType="1"/>
          </p:cNvSpPr>
          <p:nvPr/>
        </p:nvSpPr>
        <p:spPr bwMode="auto">
          <a:xfrm flipV="1">
            <a:off x="7543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057" name="Line 49"/>
          <p:cNvSpPr>
            <a:spLocks noChangeShapeType="1"/>
          </p:cNvSpPr>
          <p:nvPr/>
        </p:nvSpPr>
        <p:spPr bwMode="auto">
          <a:xfrm flipV="1">
            <a:off x="65532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058" name="Text Box 50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43059" name="Text Box 51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43060" name="Text Box 52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Merging </a:t>
            </a:r>
            <a:r>
              <a:rPr lang="en-US" sz="2000"/>
              <a:t>(cont.)</a:t>
            </a:r>
            <a:r>
              <a:rPr lang="en-US"/>
              <a:t> </a:t>
            </a:r>
          </a:p>
        </p:txBody>
      </p:sp>
      <p:graphicFrame>
        <p:nvGraphicFramePr>
          <p:cNvPr id="44035" name="Group 3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047" name="Group 15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059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80" name="Line 48"/>
          <p:cNvSpPr>
            <a:spLocks noChangeShapeType="1"/>
          </p:cNvSpPr>
          <p:nvPr/>
        </p:nvSpPr>
        <p:spPr bwMode="auto">
          <a:xfrm flipV="1">
            <a:off x="7543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81" name="Line 49"/>
          <p:cNvSpPr>
            <a:spLocks noChangeShapeType="1"/>
          </p:cNvSpPr>
          <p:nvPr/>
        </p:nvSpPr>
        <p:spPr bwMode="auto">
          <a:xfrm flipV="1">
            <a:off x="72390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82" name="Text Box 50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44083" name="Text Box 51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44084" name="Text Box 52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</a:t>
            </a:r>
          </a:p>
        </p:txBody>
      </p:sp>
      <p:sp>
        <p:nvSpPr>
          <p:cNvPr id="149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r>
              <a:rPr lang="en-US"/>
              <a:t>Partition</a:t>
            </a:r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114E-3888-44A7-81FE-31307829F2E4}" type="slidenum">
              <a:rPr lang="en-US"/>
              <a:pPr/>
              <a:t>88</a:t>
            </a:fld>
            <a:endParaRPr lang="en-US"/>
          </a:p>
        </p:txBody>
      </p:sp>
      <p:cxnSp>
        <p:nvCxnSpPr>
          <p:cNvPr id="149508" name="AutoShape 4"/>
          <p:cNvCxnSpPr>
            <a:cxnSpLocks noChangeShapeType="1"/>
            <a:stCxn id="149518" idx="0"/>
            <a:endCxn id="149515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09" name="AutoShape 5"/>
          <p:cNvCxnSpPr>
            <a:cxnSpLocks noChangeShapeType="1"/>
            <a:stCxn id="149519" idx="0"/>
            <a:endCxn id="149515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10" name="AutoShape 6"/>
          <p:cNvCxnSpPr>
            <a:cxnSpLocks noChangeShapeType="1"/>
            <a:stCxn id="149523" idx="0"/>
            <a:endCxn id="149518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11" name="AutoShape 7"/>
          <p:cNvCxnSpPr>
            <a:cxnSpLocks noChangeShapeType="1"/>
            <a:stCxn id="149525" idx="0"/>
            <a:endCxn id="149519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12" name="AutoShape 8"/>
          <p:cNvCxnSpPr>
            <a:cxnSpLocks noChangeShapeType="1"/>
            <a:stCxn id="149518" idx="2"/>
            <a:endCxn id="149524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13" name="AutoShape 9"/>
          <p:cNvCxnSpPr>
            <a:cxnSpLocks noChangeShapeType="1"/>
            <a:stCxn id="149519" idx="2"/>
            <a:endCxn id="149526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23963" y="3617913"/>
            <a:ext cx="6981825" cy="427037"/>
            <a:chOff x="771" y="2764"/>
            <a:chExt cx="4398" cy="269"/>
          </a:xfrm>
        </p:grpSpPr>
        <p:sp>
          <p:nvSpPr>
            <p:cNvPr id="149515" name="AutoShape 11"/>
            <p:cNvSpPr>
              <a:spLocks noChangeArrowheads="1"/>
            </p:cNvSpPr>
            <p:nvPr/>
          </p:nvSpPr>
          <p:spPr bwMode="auto">
            <a:xfrm>
              <a:off x="771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7  2  9  4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2  4  7  9</a:t>
              </a:r>
            </a:p>
          </p:txBody>
        </p:sp>
        <p:sp>
          <p:nvSpPr>
            <p:cNvPr id="149516" name="AutoShape 12"/>
            <p:cNvSpPr>
              <a:spLocks noChangeArrowheads="1"/>
            </p:cNvSpPr>
            <p:nvPr/>
          </p:nvSpPr>
          <p:spPr bwMode="auto">
            <a:xfrm>
              <a:off x="3555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3  8  6  1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1  3  8  6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49518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149519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149520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149521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49523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149524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149525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149526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149527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149528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149529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149530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149531" name="AutoShape 27"/>
          <p:cNvCxnSpPr>
            <a:cxnSpLocks noChangeShapeType="1"/>
            <a:stCxn id="149520" idx="0"/>
            <a:endCxn id="149516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32" name="AutoShape 28"/>
          <p:cNvCxnSpPr>
            <a:cxnSpLocks noChangeShapeType="1"/>
            <a:stCxn id="149521" idx="0"/>
            <a:endCxn id="149516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33" name="AutoShape 29"/>
          <p:cNvCxnSpPr>
            <a:cxnSpLocks noChangeShapeType="1"/>
            <a:stCxn id="149527" idx="0"/>
            <a:endCxn id="149520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34" name="AutoShape 30"/>
          <p:cNvCxnSpPr>
            <a:cxnSpLocks noChangeShapeType="1"/>
            <a:stCxn id="149529" idx="0"/>
            <a:endCxn id="149521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35" name="AutoShape 31"/>
          <p:cNvCxnSpPr>
            <a:cxnSpLocks noChangeShapeType="1"/>
            <a:stCxn id="149520" idx="2"/>
            <a:endCxn id="149528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36" name="AutoShape 32"/>
          <p:cNvCxnSpPr>
            <a:cxnSpLocks noChangeShapeType="1"/>
            <a:stCxn id="149521" idx="2"/>
            <a:endCxn id="149530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9537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49538" name="AutoShape 34"/>
          <p:cNvCxnSpPr>
            <a:cxnSpLocks noChangeShapeType="1"/>
            <a:stCxn id="149515" idx="0"/>
            <a:endCxn id="149537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39" name="AutoShape 35"/>
          <p:cNvCxnSpPr>
            <a:cxnSpLocks noChangeShapeType="1"/>
            <a:stCxn id="149516" idx="0"/>
            <a:endCxn id="149537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0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r>
              <a:rPr lang="en-US"/>
              <a:t>Recursive call, partition</a:t>
            </a:r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7A6B-038A-4E1F-9B96-620176A9BF1E}" type="slidenum">
              <a:rPr lang="en-US"/>
              <a:pPr/>
              <a:t>89</a:t>
            </a:fld>
            <a:endParaRPr lang="en-US"/>
          </a:p>
        </p:txBody>
      </p:sp>
      <p:cxnSp>
        <p:nvCxnSpPr>
          <p:cNvPr id="150532" name="AutoShape 4"/>
          <p:cNvCxnSpPr>
            <a:cxnSpLocks noChangeShapeType="1"/>
            <a:stCxn id="150542" idx="0"/>
            <a:endCxn id="150539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33" name="AutoShape 5"/>
          <p:cNvCxnSpPr>
            <a:cxnSpLocks noChangeShapeType="1"/>
            <a:stCxn id="150543" idx="0"/>
            <a:endCxn id="150539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34" name="AutoShape 6"/>
          <p:cNvCxnSpPr>
            <a:cxnSpLocks noChangeShapeType="1"/>
            <a:stCxn id="150547" idx="0"/>
            <a:endCxn id="150542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35" name="AutoShape 7"/>
          <p:cNvCxnSpPr>
            <a:cxnSpLocks noChangeShapeType="1"/>
            <a:stCxn id="150549" idx="0"/>
            <a:endCxn id="15054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36" name="AutoShape 8"/>
          <p:cNvCxnSpPr>
            <a:cxnSpLocks noChangeShapeType="1"/>
            <a:stCxn id="150542" idx="2"/>
            <a:endCxn id="150548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37" name="AutoShape 9"/>
          <p:cNvCxnSpPr>
            <a:cxnSpLocks noChangeShapeType="1"/>
            <a:stCxn id="150543" idx="2"/>
            <a:endCxn id="15055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0539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0540" name="AutoShape 12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50542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150543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150544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150545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50547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150548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150549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150550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150551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150552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150553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150554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150555" name="AutoShape 27"/>
          <p:cNvCxnSpPr>
            <a:cxnSpLocks noChangeShapeType="1"/>
            <a:stCxn id="150544" idx="0"/>
            <a:endCxn id="15054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56" name="AutoShape 28"/>
          <p:cNvCxnSpPr>
            <a:cxnSpLocks noChangeShapeType="1"/>
            <a:stCxn id="150545" idx="0"/>
            <a:endCxn id="15054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57" name="AutoShape 29"/>
          <p:cNvCxnSpPr>
            <a:cxnSpLocks noChangeShapeType="1"/>
            <a:stCxn id="150551" idx="0"/>
            <a:endCxn id="150544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58" name="AutoShape 30"/>
          <p:cNvCxnSpPr>
            <a:cxnSpLocks noChangeShapeType="1"/>
            <a:stCxn id="150553" idx="0"/>
            <a:endCxn id="150545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59" name="AutoShape 31"/>
          <p:cNvCxnSpPr>
            <a:cxnSpLocks noChangeShapeType="1"/>
            <a:stCxn id="150544" idx="2"/>
            <a:endCxn id="15055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60" name="AutoShape 32"/>
          <p:cNvCxnSpPr>
            <a:cxnSpLocks noChangeShapeType="1"/>
            <a:stCxn id="150545" idx="2"/>
            <a:endCxn id="15055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0561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0562" name="AutoShape 34"/>
          <p:cNvCxnSpPr>
            <a:cxnSpLocks noChangeShapeType="1"/>
            <a:stCxn id="150539" idx="0"/>
            <a:endCxn id="150561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63" name="AutoShape 35"/>
          <p:cNvCxnSpPr>
            <a:cxnSpLocks noChangeShapeType="1"/>
            <a:stCxn id="150540" idx="0"/>
            <a:endCxn id="150561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0565" name="Line 37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9219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1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r>
              <a:rPr lang="en-US"/>
              <a:t>Recursive call, partition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AB51-01CF-410E-8158-FE1C9B3FCE74}" type="slidenum">
              <a:rPr lang="en-US"/>
              <a:pPr/>
              <a:t>90</a:t>
            </a:fld>
            <a:endParaRPr lang="en-US"/>
          </a:p>
        </p:txBody>
      </p:sp>
      <p:cxnSp>
        <p:nvCxnSpPr>
          <p:cNvPr id="151556" name="AutoShape 4"/>
          <p:cNvCxnSpPr>
            <a:cxnSpLocks noChangeShapeType="1"/>
            <a:stCxn id="151565" idx="0"/>
            <a:endCxn id="151562" idx="2"/>
          </p:cNvCxnSpPr>
          <p:nvPr/>
        </p:nvCxnSpPr>
        <p:spPr bwMode="auto">
          <a:xfrm flipV="1">
            <a:off x="1436688" y="4054475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57" name="AutoShape 5"/>
          <p:cNvCxnSpPr>
            <a:cxnSpLocks noChangeShapeType="1"/>
            <a:stCxn id="151566" idx="0"/>
            <a:endCxn id="151562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58" name="AutoShape 6"/>
          <p:cNvCxnSpPr>
            <a:cxnSpLocks noChangeShapeType="1"/>
            <a:stCxn id="151570" idx="0"/>
            <a:endCxn id="151565" idx="2"/>
          </p:cNvCxnSpPr>
          <p:nvPr/>
        </p:nvCxnSpPr>
        <p:spPr bwMode="auto">
          <a:xfrm flipV="1">
            <a:off x="969963" y="5089525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59" name="AutoShape 7"/>
          <p:cNvCxnSpPr>
            <a:cxnSpLocks noChangeShapeType="1"/>
            <a:stCxn id="151572" idx="0"/>
            <a:endCxn id="15156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60" name="AutoShape 8"/>
          <p:cNvCxnSpPr>
            <a:cxnSpLocks noChangeShapeType="1"/>
            <a:stCxn id="151565" idx="2"/>
            <a:endCxn id="151571" idx="0"/>
          </p:cNvCxnSpPr>
          <p:nvPr/>
        </p:nvCxnSpPr>
        <p:spPr bwMode="auto">
          <a:xfrm>
            <a:off x="1436688" y="5089525"/>
            <a:ext cx="5080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61" name="AutoShape 9"/>
          <p:cNvCxnSpPr>
            <a:cxnSpLocks noChangeShapeType="1"/>
            <a:stCxn id="151566" idx="2"/>
            <a:endCxn id="151573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1562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1563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1565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151566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51567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51568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51570" name="AutoShape 18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151571" name="AutoShape 19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151572" name="AutoShape 20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151573" name="AutoShape 21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151574" name="AutoShape 22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151575" name="AutoShape 23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151576" name="AutoShape 24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151577" name="AutoShape 25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151578" name="AutoShape 26"/>
          <p:cNvCxnSpPr>
            <a:cxnSpLocks noChangeShapeType="1"/>
            <a:stCxn id="151567" idx="0"/>
            <a:endCxn id="151563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79" name="AutoShape 27"/>
          <p:cNvCxnSpPr>
            <a:cxnSpLocks noChangeShapeType="1"/>
            <a:stCxn id="151568" idx="0"/>
            <a:endCxn id="151563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80" name="AutoShape 28"/>
          <p:cNvCxnSpPr>
            <a:cxnSpLocks noChangeShapeType="1"/>
            <a:stCxn id="151574" idx="0"/>
            <a:endCxn id="15156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81" name="AutoShape 29"/>
          <p:cNvCxnSpPr>
            <a:cxnSpLocks noChangeShapeType="1"/>
            <a:stCxn id="151576" idx="0"/>
            <a:endCxn id="15156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82" name="AutoShape 30"/>
          <p:cNvCxnSpPr>
            <a:cxnSpLocks noChangeShapeType="1"/>
            <a:stCxn id="151567" idx="2"/>
            <a:endCxn id="151575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83" name="AutoShape 31"/>
          <p:cNvCxnSpPr>
            <a:cxnSpLocks noChangeShapeType="1"/>
            <a:stCxn id="151568" idx="2"/>
            <a:endCxn id="151577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1584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1585" name="AutoShape 33"/>
          <p:cNvCxnSpPr>
            <a:cxnSpLocks noChangeShapeType="1"/>
            <a:stCxn id="151562" idx="0"/>
            <a:endCxn id="151584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86" name="AutoShape 34"/>
          <p:cNvCxnSpPr>
            <a:cxnSpLocks noChangeShapeType="1"/>
            <a:stCxn id="151563" idx="0"/>
            <a:endCxn id="151584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1587" name="Line 35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2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r>
              <a:rPr lang="en-US"/>
              <a:t>Recursive call, base case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40D5-CEC8-45BD-BCFB-F9AAA73A31B0}" type="slidenum">
              <a:rPr lang="en-US"/>
              <a:pPr/>
              <a:t>91</a:t>
            </a:fld>
            <a:endParaRPr lang="en-US"/>
          </a:p>
        </p:txBody>
      </p:sp>
      <p:cxnSp>
        <p:nvCxnSpPr>
          <p:cNvPr id="152580" name="AutoShape 4"/>
          <p:cNvCxnSpPr>
            <a:cxnSpLocks noChangeShapeType="1"/>
            <a:stCxn id="152589" idx="0"/>
            <a:endCxn id="152586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581" name="AutoShape 5"/>
          <p:cNvCxnSpPr>
            <a:cxnSpLocks noChangeShapeType="1"/>
            <a:stCxn id="152590" idx="0"/>
            <a:endCxn id="152586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582" name="AutoShape 6"/>
          <p:cNvCxnSpPr>
            <a:cxnSpLocks noChangeShapeType="1"/>
            <a:stCxn id="152594" idx="0"/>
            <a:endCxn id="152589" idx="2"/>
          </p:cNvCxnSpPr>
          <p:nvPr/>
        </p:nvCxnSpPr>
        <p:spPr bwMode="auto">
          <a:xfrm flipV="1">
            <a:off x="969963" y="5080000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583" name="AutoShape 7"/>
          <p:cNvCxnSpPr>
            <a:cxnSpLocks noChangeShapeType="1"/>
            <a:stCxn id="152596" idx="0"/>
            <a:endCxn id="152590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584" name="AutoShape 8"/>
          <p:cNvCxnSpPr>
            <a:cxnSpLocks noChangeShapeType="1"/>
            <a:stCxn id="152589" idx="2"/>
            <a:endCxn id="152595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585" name="AutoShape 9"/>
          <p:cNvCxnSpPr>
            <a:cxnSpLocks noChangeShapeType="1"/>
            <a:stCxn id="152590" idx="2"/>
            <a:endCxn id="152597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2586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2587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52589" name="AutoShape 13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7 </a:t>
              </a:r>
              <a:r>
                <a:rPr lang="en-US" sz="1800" b="1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</a:t>
              </a:r>
              <a:r>
                <a:rPr lang="en-US" sz="1800"/>
                <a:t> 2</a:t>
              </a:r>
              <a:r>
                <a:rPr lang="en-US" sz="1800">
                  <a:solidFill>
                    <a:schemeClr val="accent1"/>
                  </a:solidFill>
                </a:rPr>
                <a:t>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2  7</a:t>
              </a:r>
            </a:p>
          </p:txBody>
        </p:sp>
        <p:sp>
          <p:nvSpPr>
            <p:cNvPr id="152590" name="AutoShape 14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152591" name="AutoShape 15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152592" name="AutoShape 16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sp>
        <p:nvSpPr>
          <p:cNvPr id="152594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2595" name="AutoShape 19"/>
          <p:cNvSpPr>
            <a:spLocks noChangeArrowheads="1"/>
          </p:cNvSpPr>
          <p:nvPr/>
        </p:nvSpPr>
        <p:spPr bwMode="auto">
          <a:xfrm>
            <a:off x="15970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152596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52597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52598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52599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52600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52601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52602" name="AutoShape 26"/>
          <p:cNvCxnSpPr>
            <a:cxnSpLocks noChangeShapeType="1"/>
            <a:stCxn id="152591" idx="0"/>
            <a:endCxn id="152587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603" name="AutoShape 27"/>
          <p:cNvCxnSpPr>
            <a:cxnSpLocks noChangeShapeType="1"/>
            <a:stCxn id="152592" idx="0"/>
            <a:endCxn id="152587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604" name="AutoShape 28"/>
          <p:cNvCxnSpPr>
            <a:cxnSpLocks noChangeShapeType="1"/>
            <a:stCxn id="152598" idx="0"/>
            <a:endCxn id="152591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605" name="AutoShape 29"/>
          <p:cNvCxnSpPr>
            <a:cxnSpLocks noChangeShapeType="1"/>
            <a:stCxn id="152600" idx="0"/>
            <a:endCxn id="152592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606" name="AutoShape 30"/>
          <p:cNvCxnSpPr>
            <a:cxnSpLocks noChangeShapeType="1"/>
            <a:stCxn id="152591" idx="2"/>
            <a:endCxn id="152599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607" name="AutoShape 31"/>
          <p:cNvCxnSpPr>
            <a:cxnSpLocks noChangeShapeType="1"/>
            <a:stCxn id="152592" idx="2"/>
            <a:endCxn id="152601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2608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2609" name="AutoShape 33"/>
          <p:cNvCxnSpPr>
            <a:cxnSpLocks noChangeShapeType="1"/>
            <a:stCxn id="152586" idx="0"/>
            <a:endCxn id="152608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610" name="AutoShape 34"/>
          <p:cNvCxnSpPr>
            <a:cxnSpLocks noChangeShapeType="1"/>
            <a:stCxn id="152587" idx="0"/>
            <a:endCxn id="152608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2611" name="Line 35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3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r>
              <a:rPr lang="en-US"/>
              <a:t>Recursive call, base case</a:t>
            </a:r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FA82-6C3F-4682-99B2-C35C3DFA4FBD}" type="slidenum">
              <a:rPr lang="en-US"/>
              <a:pPr/>
              <a:t>92</a:t>
            </a:fld>
            <a:endParaRPr lang="en-US"/>
          </a:p>
        </p:txBody>
      </p:sp>
      <p:cxnSp>
        <p:nvCxnSpPr>
          <p:cNvPr id="153604" name="AutoShape 4"/>
          <p:cNvCxnSpPr>
            <a:cxnSpLocks noChangeShapeType="1"/>
            <a:stCxn id="153613" idx="0"/>
            <a:endCxn id="153610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05" name="AutoShape 5"/>
          <p:cNvCxnSpPr>
            <a:cxnSpLocks noChangeShapeType="1"/>
            <a:stCxn id="153614" idx="0"/>
            <a:endCxn id="153610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06" name="AutoShape 6"/>
          <p:cNvCxnSpPr>
            <a:cxnSpLocks noChangeShapeType="1"/>
            <a:stCxn id="153618" idx="0"/>
            <a:endCxn id="153613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07" name="AutoShape 7"/>
          <p:cNvCxnSpPr>
            <a:cxnSpLocks noChangeShapeType="1"/>
            <a:stCxn id="153620" idx="0"/>
            <a:endCxn id="153614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08" name="AutoShape 8"/>
          <p:cNvCxnSpPr>
            <a:cxnSpLocks noChangeShapeType="1"/>
            <a:stCxn id="153613" idx="2"/>
            <a:endCxn id="153619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09" name="AutoShape 9"/>
          <p:cNvCxnSpPr>
            <a:cxnSpLocks noChangeShapeType="1"/>
            <a:stCxn id="153614" idx="2"/>
            <a:endCxn id="153621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3610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3611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3613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153614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53615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53616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53618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3619" name="AutoShape 19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3620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53621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53622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53623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53624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53625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53626" name="AutoShape 26"/>
          <p:cNvCxnSpPr>
            <a:cxnSpLocks noChangeShapeType="1"/>
            <a:stCxn id="153615" idx="0"/>
            <a:endCxn id="153611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27" name="AutoShape 27"/>
          <p:cNvCxnSpPr>
            <a:cxnSpLocks noChangeShapeType="1"/>
            <a:stCxn id="153616" idx="0"/>
            <a:endCxn id="153611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28" name="AutoShape 28"/>
          <p:cNvCxnSpPr>
            <a:cxnSpLocks noChangeShapeType="1"/>
            <a:stCxn id="153622" idx="0"/>
            <a:endCxn id="153615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29" name="AutoShape 29"/>
          <p:cNvCxnSpPr>
            <a:cxnSpLocks noChangeShapeType="1"/>
            <a:stCxn id="153624" idx="0"/>
            <a:endCxn id="153616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30" name="AutoShape 30"/>
          <p:cNvCxnSpPr>
            <a:cxnSpLocks noChangeShapeType="1"/>
            <a:stCxn id="153615" idx="2"/>
            <a:endCxn id="153623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31" name="AutoShape 31"/>
          <p:cNvCxnSpPr>
            <a:cxnSpLocks noChangeShapeType="1"/>
            <a:stCxn id="153616" idx="2"/>
            <a:endCxn id="153625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3632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3633" name="AutoShape 33"/>
          <p:cNvCxnSpPr>
            <a:cxnSpLocks noChangeShapeType="1"/>
            <a:stCxn id="153610" idx="0"/>
            <a:endCxn id="153632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34" name="AutoShape 34"/>
          <p:cNvCxnSpPr>
            <a:cxnSpLocks noChangeShapeType="1"/>
            <a:stCxn id="153611" idx="0"/>
            <a:endCxn id="153632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3635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4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r>
              <a:rPr lang="en-US"/>
              <a:t>Merge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BBD0-E9FC-4AF9-B172-74472993D935}" type="slidenum">
              <a:rPr lang="en-US"/>
              <a:pPr/>
              <a:t>93</a:t>
            </a:fld>
            <a:endParaRPr lang="en-US"/>
          </a:p>
        </p:txBody>
      </p:sp>
      <p:cxnSp>
        <p:nvCxnSpPr>
          <p:cNvPr id="154628" name="AutoShape 4"/>
          <p:cNvCxnSpPr>
            <a:cxnSpLocks noChangeShapeType="1"/>
            <a:stCxn id="154637" idx="0"/>
            <a:endCxn id="154634" idx="2"/>
          </p:cNvCxnSpPr>
          <p:nvPr/>
        </p:nvCxnSpPr>
        <p:spPr bwMode="auto">
          <a:xfrm flipV="1">
            <a:off x="1447800" y="4054475"/>
            <a:ext cx="10572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29" name="AutoShape 5"/>
          <p:cNvCxnSpPr>
            <a:cxnSpLocks noChangeShapeType="1"/>
            <a:stCxn id="154638" idx="0"/>
            <a:endCxn id="154634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30" name="AutoShape 6"/>
          <p:cNvCxnSpPr>
            <a:cxnSpLocks noChangeShapeType="1"/>
            <a:stCxn id="154641" idx="0"/>
            <a:endCxn id="154637" idx="2"/>
          </p:cNvCxnSpPr>
          <p:nvPr/>
        </p:nvCxnSpPr>
        <p:spPr bwMode="auto">
          <a:xfrm flipV="1">
            <a:off x="969963" y="5089525"/>
            <a:ext cx="47783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31" name="AutoShape 7"/>
          <p:cNvCxnSpPr>
            <a:cxnSpLocks noChangeShapeType="1"/>
            <a:stCxn id="154643" idx="0"/>
            <a:endCxn id="15463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32" name="AutoShape 8"/>
          <p:cNvCxnSpPr>
            <a:cxnSpLocks noChangeShapeType="1"/>
            <a:stCxn id="154637" idx="2"/>
            <a:endCxn id="154642" idx="0"/>
          </p:cNvCxnSpPr>
          <p:nvPr/>
        </p:nvCxnSpPr>
        <p:spPr bwMode="auto">
          <a:xfrm>
            <a:off x="1447800" y="5089525"/>
            <a:ext cx="4953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33" name="AutoShape 9"/>
          <p:cNvCxnSpPr>
            <a:cxnSpLocks noChangeShapeType="1"/>
            <a:stCxn id="154638" idx="2"/>
            <a:endCxn id="154644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4634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4635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4637" name="AutoShape 13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54638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54639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54640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54641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642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4643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54644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54645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54646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54647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54648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54649" name="AutoShape 25"/>
          <p:cNvCxnSpPr>
            <a:cxnSpLocks noChangeShapeType="1"/>
            <a:stCxn id="154639" idx="0"/>
            <a:endCxn id="154635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50" name="AutoShape 26"/>
          <p:cNvCxnSpPr>
            <a:cxnSpLocks noChangeShapeType="1"/>
            <a:stCxn id="154640" idx="0"/>
            <a:endCxn id="154635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51" name="AutoShape 27"/>
          <p:cNvCxnSpPr>
            <a:cxnSpLocks noChangeShapeType="1"/>
            <a:stCxn id="154645" idx="0"/>
            <a:endCxn id="154639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52" name="AutoShape 28"/>
          <p:cNvCxnSpPr>
            <a:cxnSpLocks noChangeShapeType="1"/>
            <a:stCxn id="154647" idx="0"/>
            <a:endCxn id="154640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53" name="AutoShape 29"/>
          <p:cNvCxnSpPr>
            <a:cxnSpLocks noChangeShapeType="1"/>
            <a:stCxn id="154639" idx="2"/>
            <a:endCxn id="154646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54" name="AutoShape 30"/>
          <p:cNvCxnSpPr>
            <a:cxnSpLocks noChangeShapeType="1"/>
            <a:stCxn id="154640" idx="2"/>
            <a:endCxn id="154648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4655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4656" name="AutoShape 32"/>
          <p:cNvCxnSpPr>
            <a:cxnSpLocks noChangeShapeType="1"/>
            <a:stCxn id="154634" idx="0"/>
            <a:endCxn id="154655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57" name="AutoShape 33"/>
          <p:cNvCxnSpPr>
            <a:cxnSpLocks noChangeShapeType="1"/>
            <a:stCxn id="154635" idx="0"/>
            <a:endCxn id="154655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4658" name="Line 34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9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8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r>
              <a:rPr lang="en-US"/>
              <a:t>Recursive call, …, base case, merge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5141-2D76-47B6-81B2-153562917096}" type="slidenum">
              <a:rPr lang="en-US"/>
              <a:pPr/>
              <a:t>94</a:t>
            </a:fld>
            <a:endParaRPr lang="en-US"/>
          </a:p>
        </p:txBody>
      </p:sp>
      <p:cxnSp>
        <p:nvCxnSpPr>
          <p:cNvPr id="158724" name="AutoShape 4"/>
          <p:cNvCxnSpPr>
            <a:cxnSpLocks noChangeShapeType="1"/>
            <a:stCxn id="158732" idx="0"/>
            <a:endCxn id="158730" idx="2"/>
          </p:cNvCxnSpPr>
          <p:nvPr/>
        </p:nvCxnSpPr>
        <p:spPr bwMode="auto">
          <a:xfrm flipV="1">
            <a:off x="1447800" y="4054475"/>
            <a:ext cx="10572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25" name="AutoShape 5"/>
          <p:cNvCxnSpPr>
            <a:cxnSpLocks noChangeShapeType="1"/>
            <a:stCxn id="158733" idx="0"/>
            <a:endCxn id="158730" idx="2"/>
          </p:cNvCxnSpPr>
          <p:nvPr/>
        </p:nvCxnSpPr>
        <p:spPr bwMode="auto">
          <a:xfrm flipH="1" flipV="1">
            <a:off x="2505075" y="4054475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26" name="AutoShape 6"/>
          <p:cNvCxnSpPr>
            <a:cxnSpLocks noChangeShapeType="1"/>
            <a:stCxn id="158736" idx="0"/>
            <a:endCxn id="158732" idx="2"/>
          </p:cNvCxnSpPr>
          <p:nvPr/>
        </p:nvCxnSpPr>
        <p:spPr bwMode="auto">
          <a:xfrm flipV="1">
            <a:off x="969963" y="5080000"/>
            <a:ext cx="47783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27" name="AutoShape 7"/>
          <p:cNvCxnSpPr>
            <a:cxnSpLocks noChangeShapeType="1"/>
            <a:endCxn id="158733" idx="2"/>
          </p:cNvCxnSpPr>
          <p:nvPr/>
        </p:nvCxnSpPr>
        <p:spPr bwMode="auto">
          <a:xfrm flipV="1">
            <a:off x="3092450" y="5089525"/>
            <a:ext cx="4794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28" name="AutoShape 8"/>
          <p:cNvCxnSpPr>
            <a:cxnSpLocks noChangeShapeType="1"/>
            <a:stCxn id="158732" idx="2"/>
            <a:endCxn id="158737" idx="0"/>
          </p:cNvCxnSpPr>
          <p:nvPr/>
        </p:nvCxnSpPr>
        <p:spPr bwMode="auto">
          <a:xfrm>
            <a:off x="1447800" y="5080000"/>
            <a:ext cx="4953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29" name="AutoShape 9"/>
          <p:cNvCxnSpPr>
            <a:cxnSpLocks noChangeShapeType="1"/>
            <a:stCxn id="158733" idx="2"/>
          </p:cNvCxnSpPr>
          <p:nvPr/>
        </p:nvCxnSpPr>
        <p:spPr bwMode="auto">
          <a:xfrm>
            <a:off x="3571875" y="5089525"/>
            <a:ext cx="5048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8730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8731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8732" name="AutoShape 12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58733" name="AutoShape 1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4  9</a:t>
            </a:r>
          </a:p>
        </p:txBody>
      </p:sp>
      <p:sp>
        <p:nvSpPr>
          <p:cNvPr id="158734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58735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58736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8737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8740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58741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58742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58743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58744" name="AutoShape 24"/>
          <p:cNvCxnSpPr>
            <a:cxnSpLocks noChangeShapeType="1"/>
            <a:stCxn id="158734" idx="0"/>
            <a:endCxn id="158731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45" name="AutoShape 25"/>
          <p:cNvCxnSpPr>
            <a:cxnSpLocks noChangeShapeType="1"/>
            <a:stCxn id="158735" idx="0"/>
            <a:endCxn id="158731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46" name="AutoShape 26"/>
          <p:cNvCxnSpPr>
            <a:cxnSpLocks noChangeShapeType="1"/>
            <a:stCxn id="158740" idx="0"/>
            <a:endCxn id="158734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47" name="AutoShape 27"/>
          <p:cNvCxnSpPr>
            <a:cxnSpLocks noChangeShapeType="1"/>
            <a:stCxn id="158742" idx="0"/>
            <a:endCxn id="158735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48" name="AutoShape 28"/>
          <p:cNvCxnSpPr>
            <a:cxnSpLocks noChangeShapeType="1"/>
            <a:stCxn id="158734" idx="2"/>
            <a:endCxn id="158741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49" name="AutoShape 29"/>
          <p:cNvCxnSpPr>
            <a:cxnSpLocks noChangeShapeType="1"/>
            <a:stCxn id="158735" idx="2"/>
            <a:endCxn id="158743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8750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8751" name="AutoShape 31"/>
          <p:cNvCxnSpPr>
            <a:cxnSpLocks noChangeShapeType="1"/>
            <a:stCxn id="158730" idx="0"/>
            <a:endCxn id="158750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52" name="AutoShape 32"/>
          <p:cNvCxnSpPr>
            <a:cxnSpLocks noChangeShapeType="1"/>
            <a:stCxn id="158731" idx="0"/>
            <a:endCxn id="158750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8753" name="Line 33"/>
          <p:cNvSpPr>
            <a:spLocks noChangeShapeType="1"/>
          </p:cNvSpPr>
          <p:nvPr/>
        </p:nvSpPr>
        <p:spPr bwMode="auto">
          <a:xfrm flipH="1">
            <a:off x="2895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54" name="Line 34"/>
          <p:cNvSpPr>
            <a:spLocks noChangeShapeType="1"/>
          </p:cNvSpPr>
          <p:nvPr/>
        </p:nvSpPr>
        <p:spPr bwMode="auto">
          <a:xfrm>
            <a:off x="38862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55" name="AutoShape 35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58756" name="AutoShape 36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5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r>
              <a:rPr lang="en-US"/>
              <a:t>Merge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035A-AC93-4280-94AC-E4CC766F6EC3}" type="slidenum">
              <a:rPr lang="en-US"/>
              <a:pPr/>
              <a:t>95</a:t>
            </a:fld>
            <a:endParaRPr lang="en-US"/>
          </a:p>
        </p:txBody>
      </p:sp>
      <p:cxnSp>
        <p:nvCxnSpPr>
          <p:cNvPr id="155652" name="AutoShape 4"/>
          <p:cNvCxnSpPr>
            <a:cxnSpLocks noChangeShapeType="1"/>
            <a:stCxn id="155661" idx="0"/>
            <a:endCxn id="155658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53" name="AutoShape 5"/>
          <p:cNvCxnSpPr>
            <a:cxnSpLocks noChangeShapeType="1"/>
            <a:stCxn id="155662" idx="0"/>
            <a:endCxn id="155658" idx="2"/>
          </p:cNvCxnSpPr>
          <p:nvPr/>
        </p:nvCxnSpPr>
        <p:spPr bwMode="auto">
          <a:xfrm flipH="1" flipV="1">
            <a:off x="2505075" y="4064000"/>
            <a:ext cx="109855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54" name="AutoShape 6"/>
          <p:cNvCxnSpPr>
            <a:cxnSpLocks noChangeShapeType="1"/>
            <a:stCxn id="155665" idx="0"/>
            <a:endCxn id="155661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55" name="AutoShape 7"/>
          <p:cNvCxnSpPr>
            <a:cxnSpLocks noChangeShapeType="1"/>
            <a:stCxn id="155667" idx="0"/>
            <a:endCxn id="155662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56" name="AutoShape 8"/>
          <p:cNvCxnSpPr>
            <a:cxnSpLocks noChangeShapeType="1"/>
            <a:stCxn id="155661" idx="2"/>
            <a:endCxn id="155666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57" name="AutoShape 9"/>
          <p:cNvCxnSpPr>
            <a:cxnSpLocks noChangeShapeType="1"/>
            <a:stCxn id="155662" idx="2"/>
            <a:endCxn id="155668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5658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155659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5661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55662" name="AutoShape 14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155663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55664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55665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5666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5667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55668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155669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55670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55671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55672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55673" name="AutoShape 25"/>
          <p:cNvCxnSpPr>
            <a:cxnSpLocks noChangeShapeType="1"/>
            <a:stCxn id="155663" idx="0"/>
            <a:endCxn id="155659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74" name="AutoShape 26"/>
          <p:cNvCxnSpPr>
            <a:cxnSpLocks noChangeShapeType="1"/>
            <a:stCxn id="155664" idx="0"/>
            <a:endCxn id="155659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75" name="AutoShape 27"/>
          <p:cNvCxnSpPr>
            <a:cxnSpLocks noChangeShapeType="1"/>
            <a:stCxn id="155669" idx="0"/>
            <a:endCxn id="155663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76" name="AutoShape 28"/>
          <p:cNvCxnSpPr>
            <a:cxnSpLocks noChangeShapeType="1"/>
            <a:stCxn id="155671" idx="0"/>
            <a:endCxn id="155664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77" name="AutoShape 29"/>
          <p:cNvCxnSpPr>
            <a:cxnSpLocks noChangeShapeType="1"/>
            <a:stCxn id="155663" idx="2"/>
            <a:endCxn id="155670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78" name="AutoShape 30"/>
          <p:cNvCxnSpPr>
            <a:cxnSpLocks noChangeShapeType="1"/>
            <a:stCxn id="155664" idx="2"/>
            <a:endCxn id="155672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5679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5680" name="AutoShape 32"/>
          <p:cNvCxnSpPr>
            <a:cxnSpLocks noChangeShapeType="1"/>
            <a:stCxn id="155658" idx="0"/>
            <a:endCxn id="155679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81" name="AutoShape 33"/>
          <p:cNvCxnSpPr>
            <a:cxnSpLocks noChangeShapeType="1"/>
            <a:stCxn id="155659" idx="0"/>
            <a:endCxn id="155679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5682" name="Line 34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84" name="Line 36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7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r>
              <a:rPr lang="en-US"/>
              <a:t>Recursive call, …, merge, merge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EACC-B09F-4BE7-B1F8-5119A00DF032}" type="slidenum">
              <a:rPr lang="en-US"/>
              <a:pPr/>
              <a:t>96</a:t>
            </a:fld>
            <a:endParaRPr lang="en-US"/>
          </a:p>
        </p:txBody>
      </p:sp>
      <p:cxnSp>
        <p:nvCxnSpPr>
          <p:cNvPr id="157700" name="AutoShape 4"/>
          <p:cNvCxnSpPr>
            <a:cxnSpLocks noChangeShapeType="1"/>
            <a:stCxn id="157708" idx="0"/>
            <a:endCxn id="157706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01" name="AutoShape 5"/>
          <p:cNvCxnSpPr>
            <a:cxnSpLocks noChangeShapeType="1"/>
            <a:stCxn id="157709" idx="0"/>
            <a:endCxn id="157706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02" name="AutoShape 6"/>
          <p:cNvCxnSpPr>
            <a:cxnSpLocks noChangeShapeType="1"/>
            <a:stCxn id="157712" idx="0"/>
            <a:endCxn id="157708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03" name="AutoShape 7"/>
          <p:cNvCxnSpPr>
            <a:cxnSpLocks noChangeShapeType="1"/>
            <a:stCxn id="157714" idx="0"/>
            <a:endCxn id="157709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04" name="AutoShape 8"/>
          <p:cNvCxnSpPr>
            <a:cxnSpLocks noChangeShapeType="1"/>
            <a:stCxn id="157708" idx="2"/>
            <a:endCxn id="157713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05" name="AutoShape 9"/>
          <p:cNvCxnSpPr>
            <a:cxnSpLocks noChangeShapeType="1"/>
            <a:stCxn id="157709" idx="2"/>
            <a:endCxn id="157715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706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157707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3  8  6  1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157708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57709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157710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3  8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157711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157712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7713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7714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57715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157716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3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57717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8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57718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6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57719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57720" name="AutoShape 24"/>
          <p:cNvCxnSpPr>
            <a:cxnSpLocks noChangeShapeType="1"/>
            <a:stCxn id="157710" idx="0"/>
            <a:endCxn id="157707" idx="2"/>
          </p:cNvCxnSpPr>
          <p:nvPr/>
        </p:nvCxnSpPr>
        <p:spPr bwMode="auto">
          <a:xfrm flipV="1">
            <a:off x="58562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21" name="AutoShape 25"/>
          <p:cNvCxnSpPr>
            <a:cxnSpLocks noChangeShapeType="1"/>
            <a:stCxn id="157711" idx="0"/>
            <a:endCxn id="157707" idx="2"/>
          </p:cNvCxnSpPr>
          <p:nvPr/>
        </p:nvCxnSpPr>
        <p:spPr bwMode="auto">
          <a:xfrm flipH="1" flipV="1">
            <a:off x="69246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22" name="AutoShape 26"/>
          <p:cNvCxnSpPr>
            <a:cxnSpLocks noChangeShapeType="1"/>
            <a:stCxn id="157716" idx="0"/>
            <a:endCxn id="157710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23" name="AutoShape 27"/>
          <p:cNvCxnSpPr>
            <a:cxnSpLocks noChangeShapeType="1"/>
            <a:stCxn id="157718" idx="0"/>
            <a:endCxn id="157711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24" name="AutoShape 28"/>
          <p:cNvCxnSpPr>
            <a:cxnSpLocks noChangeShapeType="1"/>
            <a:stCxn id="157710" idx="2"/>
            <a:endCxn id="157717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25" name="AutoShape 29"/>
          <p:cNvCxnSpPr>
            <a:cxnSpLocks noChangeShapeType="1"/>
            <a:stCxn id="157711" idx="2"/>
            <a:endCxn id="157719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726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7727" name="AutoShape 31"/>
          <p:cNvCxnSpPr>
            <a:cxnSpLocks noChangeShapeType="1"/>
            <a:stCxn id="157706" idx="0"/>
            <a:endCxn id="157726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28" name="AutoShape 32"/>
          <p:cNvCxnSpPr>
            <a:cxnSpLocks noChangeShapeType="1"/>
            <a:stCxn id="157707" idx="0"/>
            <a:endCxn id="157726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729" name="Line 33"/>
          <p:cNvSpPr>
            <a:spLocks noChangeShapeType="1"/>
          </p:cNvSpPr>
          <p:nvPr/>
        </p:nvSpPr>
        <p:spPr bwMode="auto">
          <a:xfrm flipH="1">
            <a:off x="5562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30" name="Line 34"/>
          <p:cNvSpPr>
            <a:spLocks noChangeShapeType="1"/>
          </p:cNvSpPr>
          <p:nvPr/>
        </p:nvSpPr>
        <p:spPr bwMode="auto">
          <a:xfrm>
            <a:off x="76962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9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r>
              <a:rPr lang="en-US"/>
              <a:t>Merge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78C6-D278-4E16-B7B9-0A4565EEDC09}" type="slidenum">
              <a:rPr lang="en-US"/>
              <a:pPr/>
              <a:t>97</a:t>
            </a:fld>
            <a:endParaRPr lang="en-US"/>
          </a:p>
        </p:txBody>
      </p:sp>
      <p:cxnSp>
        <p:nvCxnSpPr>
          <p:cNvPr id="159748" name="AutoShape 4"/>
          <p:cNvCxnSpPr>
            <a:cxnSpLocks noChangeShapeType="1"/>
            <a:stCxn id="159756" idx="0"/>
            <a:endCxn id="159754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49" name="AutoShape 5"/>
          <p:cNvCxnSpPr>
            <a:cxnSpLocks noChangeShapeType="1"/>
            <a:stCxn id="159757" idx="0"/>
            <a:endCxn id="159754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50" name="AutoShape 6"/>
          <p:cNvCxnSpPr>
            <a:cxnSpLocks noChangeShapeType="1"/>
            <a:stCxn id="159760" idx="0"/>
            <a:endCxn id="159756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51" name="AutoShape 7"/>
          <p:cNvCxnSpPr>
            <a:cxnSpLocks noChangeShapeType="1"/>
            <a:stCxn id="159762" idx="0"/>
            <a:endCxn id="159757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52" name="AutoShape 8"/>
          <p:cNvCxnSpPr>
            <a:cxnSpLocks noChangeShapeType="1"/>
            <a:stCxn id="159756" idx="2"/>
            <a:endCxn id="159761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53" name="AutoShape 9"/>
          <p:cNvCxnSpPr>
            <a:cxnSpLocks noChangeShapeType="1"/>
            <a:stCxn id="159757" idx="2"/>
            <a:endCxn id="159763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9754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159755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3  8  6  1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159756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59757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159758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3  8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159759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159760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9762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59763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159764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3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59765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8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59766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6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59767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59768" name="AutoShape 24"/>
          <p:cNvCxnSpPr>
            <a:cxnSpLocks noChangeShapeType="1"/>
            <a:stCxn id="159758" idx="0"/>
            <a:endCxn id="159755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69" name="AutoShape 25"/>
          <p:cNvCxnSpPr>
            <a:cxnSpLocks noChangeShapeType="1"/>
            <a:stCxn id="159759" idx="0"/>
            <a:endCxn id="159755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70" name="AutoShape 26"/>
          <p:cNvCxnSpPr>
            <a:cxnSpLocks noChangeShapeType="1"/>
            <a:stCxn id="159764" idx="0"/>
            <a:endCxn id="159758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71" name="AutoShape 27"/>
          <p:cNvCxnSpPr>
            <a:cxnSpLocks noChangeShapeType="1"/>
            <a:stCxn id="159766" idx="0"/>
            <a:endCxn id="159759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72" name="AutoShape 28"/>
          <p:cNvCxnSpPr>
            <a:cxnSpLocks noChangeShapeType="1"/>
            <a:stCxn id="159758" idx="2"/>
            <a:endCxn id="159765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73" name="AutoShape 29"/>
          <p:cNvCxnSpPr>
            <a:cxnSpLocks noChangeShapeType="1"/>
            <a:stCxn id="159759" idx="2"/>
            <a:endCxn id="159767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9774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tx2"/>
                </a:solidFill>
              </a:rPr>
              <a:t>1  2  3  4  6  7  8  9</a:t>
            </a:r>
          </a:p>
        </p:txBody>
      </p:sp>
      <p:cxnSp>
        <p:nvCxnSpPr>
          <p:cNvPr id="159775" name="AutoShape 31"/>
          <p:cNvCxnSpPr>
            <a:cxnSpLocks noChangeShapeType="1"/>
            <a:stCxn id="159754" idx="0"/>
            <a:endCxn id="159774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76" name="AutoShape 32"/>
          <p:cNvCxnSpPr>
            <a:cxnSpLocks noChangeShapeType="1"/>
            <a:stCxn id="159755" idx="0"/>
            <a:endCxn id="159774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9777" name="Line 3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79" name="Line 35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Merge-Sort</a:t>
            </a:r>
          </a:p>
        </p:txBody>
      </p:sp>
      <p:sp>
        <p:nvSpPr>
          <p:cNvPr id="161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924800" cy="2209800"/>
          </a:xfrm>
        </p:spPr>
        <p:txBody>
          <a:bodyPr/>
          <a:lstStyle/>
          <a:p>
            <a:r>
              <a:rPr lang="en-US" sz="2000"/>
              <a:t>The height </a:t>
            </a:r>
            <a:r>
              <a:rPr lang="en-US" sz="2000" b="1" i="1">
                <a:latin typeface="Times New Roman" pitchFamily="18" charset="0"/>
              </a:rPr>
              <a:t>h</a:t>
            </a:r>
            <a:r>
              <a:rPr lang="en-US" sz="2000"/>
              <a:t> of the merge-sort tree is </a:t>
            </a:r>
            <a:r>
              <a:rPr lang="en-US" sz="2000" b="1" i="1">
                <a:latin typeface="Times New Roman" pitchFamily="18" charset="0"/>
              </a:rPr>
              <a:t>O</a:t>
            </a:r>
            <a:r>
              <a:rPr lang="en-US" sz="2000">
                <a:latin typeface="Times New Roman" pitchFamily="18" charset="0"/>
              </a:rPr>
              <a:t>(log 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)</a:t>
            </a:r>
            <a:r>
              <a:rPr lang="en-US" sz="2000"/>
              <a:t> </a:t>
            </a:r>
          </a:p>
          <a:p>
            <a:pPr lvl="1"/>
            <a:r>
              <a:rPr lang="en-US" sz="1800"/>
              <a:t>at each recursive call we divide in half the sequence, </a:t>
            </a:r>
            <a:endParaRPr lang="en-US" sz="1800">
              <a:latin typeface="Times New Roman" pitchFamily="18" charset="0"/>
            </a:endParaRPr>
          </a:p>
          <a:p>
            <a:r>
              <a:rPr lang="en-US" sz="2000"/>
              <a:t>The overall amount or work done at the nodes of depth </a:t>
            </a:r>
            <a:r>
              <a:rPr lang="en-US" sz="2000" b="1" i="1">
                <a:latin typeface="Times New Roman" pitchFamily="18" charset="0"/>
              </a:rPr>
              <a:t>i </a:t>
            </a:r>
            <a:r>
              <a:rPr lang="en-US" sz="2000"/>
              <a:t>is </a:t>
            </a:r>
            <a:r>
              <a:rPr lang="en-US" sz="2000" b="1" i="1">
                <a:latin typeface="Times New Roman" pitchFamily="18" charset="0"/>
              </a:rPr>
              <a:t>O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)</a:t>
            </a:r>
            <a:r>
              <a:rPr lang="en-US" sz="2000"/>
              <a:t> </a:t>
            </a:r>
          </a:p>
          <a:p>
            <a:pPr lvl="1"/>
            <a:r>
              <a:rPr lang="en-US" sz="1800"/>
              <a:t>we partition and merge </a:t>
            </a:r>
            <a:r>
              <a:rPr lang="en-US" sz="1800">
                <a:latin typeface="Times New Roman" pitchFamily="18" charset="0"/>
              </a:rPr>
              <a:t>2</a:t>
            </a:r>
            <a:r>
              <a:rPr lang="en-US" sz="1800" b="1" i="1" baseline="30000">
                <a:latin typeface="Times New Roman" pitchFamily="18" charset="0"/>
              </a:rPr>
              <a:t>i</a:t>
            </a:r>
            <a:r>
              <a:rPr lang="en-US" sz="1800"/>
              <a:t> sequences of size </a:t>
            </a:r>
            <a:r>
              <a:rPr lang="en-US" sz="1800" b="1" i="1">
                <a:latin typeface="Times New Roman" pitchFamily="18" charset="0"/>
              </a:rPr>
              <a:t>n</a:t>
            </a:r>
            <a:r>
              <a:rPr lang="en-US" sz="1800" b="1">
                <a:latin typeface="Symbol" pitchFamily="18" charset="2"/>
              </a:rPr>
              <a:t>/</a:t>
            </a:r>
            <a:r>
              <a:rPr lang="en-US" sz="1800">
                <a:latin typeface="Times New Roman" pitchFamily="18" charset="0"/>
              </a:rPr>
              <a:t>2</a:t>
            </a:r>
            <a:r>
              <a:rPr lang="en-US" sz="1800" b="1" i="1" baseline="30000">
                <a:latin typeface="Times New Roman" pitchFamily="18" charset="0"/>
              </a:rPr>
              <a:t>i</a:t>
            </a:r>
            <a:r>
              <a:rPr lang="en-US" sz="1800"/>
              <a:t> </a:t>
            </a:r>
          </a:p>
          <a:p>
            <a:pPr lvl="1"/>
            <a:r>
              <a:rPr lang="en-US" sz="1800"/>
              <a:t>we make </a:t>
            </a:r>
            <a:r>
              <a:rPr lang="en-US" sz="1800">
                <a:latin typeface="Times New Roman" pitchFamily="18" charset="0"/>
              </a:rPr>
              <a:t>2</a:t>
            </a:r>
            <a:r>
              <a:rPr lang="en-US" sz="1800" b="1" i="1" baseline="30000">
                <a:latin typeface="Times New Roman" pitchFamily="18" charset="0"/>
              </a:rPr>
              <a:t>i</a:t>
            </a:r>
            <a:r>
              <a:rPr lang="en-US" sz="1800" baseline="30000">
                <a:latin typeface="Symbol" pitchFamily="18" charset="2"/>
              </a:rPr>
              <a:t>+</a:t>
            </a:r>
            <a:r>
              <a:rPr lang="en-US" sz="1800" baseline="30000">
                <a:latin typeface="Times New Roman" pitchFamily="18" charset="0"/>
              </a:rPr>
              <a:t>1</a:t>
            </a:r>
            <a:r>
              <a:rPr lang="en-US" sz="1800"/>
              <a:t> recursive calls</a:t>
            </a:r>
          </a:p>
          <a:p>
            <a:r>
              <a:rPr lang="en-US" sz="2000"/>
              <a:t>Thus, the total running time of merge-sort is </a:t>
            </a:r>
            <a:r>
              <a:rPr lang="en-US" sz="2000" b="1" i="1">
                <a:latin typeface="Times New Roman" pitchFamily="18" charset="0"/>
              </a:rPr>
              <a:t>O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 log 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)</a:t>
            </a:r>
          </a:p>
        </p:txBody>
      </p:sp>
      <p:sp>
        <p:nvSpPr>
          <p:cNvPr id="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7829-B0C2-49DC-A3CE-D3A0185E9A8F}" type="slidenum">
              <a:rPr lang="en-US"/>
              <a:pPr/>
              <a:t>98</a:t>
            </a:fld>
            <a:endParaRPr lang="en-US"/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3429000" y="4391025"/>
            <a:ext cx="4191000" cy="1785938"/>
            <a:chOff x="384" y="1632"/>
            <a:chExt cx="5184" cy="2208"/>
          </a:xfrm>
        </p:grpSpPr>
        <p:cxnSp>
          <p:nvCxnSpPr>
            <p:cNvPr id="161796" name="AutoShape 4"/>
            <p:cNvCxnSpPr>
              <a:cxnSpLocks noChangeShapeType="1"/>
              <a:stCxn id="161805" idx="0"/>
              <a:endCxn id="161802" idx="2"/>
            </p:cNvCxnSpPr>
            <p:nvPr/>
          </p:nvCxnSpPr>
          <p:spPr bwMode="auto">
            <a:xfrm flipV="1">
              <a:off x="905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797" name="AutoShape 5"/>
            <p:cNvCxnSpPr>
              <a:cxnSpLocks noChangeShapeType="1"/>
              <a:stCxn id="161806" idx="0"/>
              <a:endCxn id="161802" idx="2"/>
            </p:cNvCxnSpPr>
            <p:nvPr/>
          </p:nvCxnSpPr>
          <p:spPr bwMode="auto">
            <a:xfrm flipH="1" flipV="1">
              <a:off x="1578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798" name="AutoShape 6"/>
            <p:cNvCxnSpPr>
              <a:cxnSpLocks noChangeShapeType="1"/>
              <a:stCxn id="161810" idx="0"/>
              <a:endCxn id="161805" idx="2"/>
            </p:cNvCxnSpPr>
            <p:nvPr/>
          </p:nvCxnSpPr>
          <p:spPr bwMode="auto">
            <a:xfrm flipV="1">
              <a:off x="611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799" name="AutoShape 7"/>
            <p:cNvCxnSpPr>
              <a:cxnSpLocks noChangeShapeType="1"/>
              <a:stCxn id="161812" idx="0"/>
              <a:endCxn id="161806" idx="2"/>
            </p:cNvCxnSpPr>
            <p:nvPr/>
          </p:nvCxnSpPr>
          <p:spPr bwMode="auto">
            <a:xfrm flipV="1">
              <a:off x="1948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00" name="AutoShape 8"/>
            <p:cNvCxnSpPr>
              <a:cxnSpLocks noChangeShapeType="1"/>
              <a:stCxn id="161805" idx="2"/>
              <a:endCxn id="161811" idx="0"/>
            </p:cNvCxnSpPr>
            <p:nvPr/>
          </p:nvCxnSpPr>
          <p:spPr bwMode="auto">
            <a:xfrm>
              <a:off x="905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01" name="AutoShape 9"/>
            <p:cNvCxnSpPr>
              <a:cxnSpLocks noChangeShapeType="1"/>
              <a:stCxn id="161806" idx="2"/>
              <a:endCxn id="161813" idx="0"/>
            </p:cNvCxnSpPr>
            <p:nvPr/>
          </p:nvCxnSpPr>
          <p:spPr bwMode="auto">
            <a:xfrm>
              <a:off x="2250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1802" name="AutoShape 10"/>
            <p:cNvSpPr>
              <a:spLocks noChangeArrowheads="1"/>
            </p:cNvSpPr>
            <p:nvPr/>
          </p:nvSpPr>
          <p:spPr bwMode="auto">
            <a:xfrm>
              <a:off x="771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61803" name="AutoShape 11"/>
            <p:cNvSpPr>
              <a:spLocks noChangeArrowheads="1"/>
            </p:cNvSpPr>
            <p:nvPr/>
          </p:nvSpPr>
          <p:spPr bwMode="auto">
            <a:xfrm>
              <a:off x="3555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68" y="2925"/>
              <a:ext cx="5037" cy="269"/>
              <a:chOff x="468" y="3168"/>
              <a:chExt cx="5037" cy="269"/>
            </a:xfrm>
          </p:grpSpPr>
          <p:sp>
            <p:nvSpPr>
              <p:cNvPr id="161805" name="AutoShape 13"/>
              <p:cNvSpPr>
                <a:spLocks noChangeArrowheads="1"/>
              </p:cNvSpPr>
              <p:nvPr/>
            </p:nvSpPr>
            <p:spPr bwMode="auto">
              <a:xfrm>
                <a:off x="468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1806" name="AutoShape 14"/>
              <p:cNvSpPr>
                <a:spLocks noChangeArrowheads="1"/>
              </p:cNvSpPr>
              <p:nvPr/>
            </p:nvSpPr>
            <p:spPr bwMode="auto">
              <a:xfrm>
                <a:off x="1779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1807" name="AutoShape 15"/>
              <p:cNvSpPr>
                <a:spLocks noChangeArrowheads="1"/>
              </p:cNvSpPr>
              <p:nvPr/>
            </p:nvSpPr>
            <p:spPr bwMode="auto">
              <a:xfrm>
                <a:off x="3252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1808" name="AutoShape 16"/>
              <p:cNvSpPr>
                <a:spLocks noChangeArrowheads="1"/>
              </p:cNvSpPr>
              <p:nvPr/>
            </p:nvSpPr>
            <p:spPr bwMode="auto">
              <a:xfrm>
                <a:off x="4563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384" y="3571"/>
              <a:ext cx="5184" cy="269"/>
              <a:chOff x="384" y="3571"/>
              <a:chExt cx="5184" cy="269"/>
            </a:xfrm>
          </p:grpSpPr>
          <p:sp>
            <p:nvSpPr>
              <p:cNvPr id="161810" name="AutoShape 18"/>
              <p:cNvSpPr>
                <a:spLocks noChangeArrowheads="1"/>
              </p:cNvSpPr>
              <p:nvPr/>
            </p:nvSpPr>
            <p:spPr bwMode="auto">
              <a:xfrm>
                <a:off x="384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1" name="AutoShape 19"/>
              <p:cNvSpPr>
                <a:spLocks noChangeArrowheads="1"/>
              </p:cNvSpPr>
              <p:nvPr/>
            </p:nvSpPr>
            <p:spPr bwMode="auto">
              <a:xfrm>
                <a:off x="1006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2" name="AutoShape 20"/>
              <p:cNvSpPr>
                <a:spLocks noChangeArrowheads="1"/>
              </p:cNvSpPr>
              <p:nvPr/>
            </p:nvSpPr>
            <p:spPr bwMode="auto">
              <a:xfrm>
                <a:off x="1725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3" name="AutoShape 21"/>
              <p:cNvSpPr>
                <a:spLocks noChangeArrowheads="1"/>
              </p:cNvSpPr>
              <p:nvPr/>
            </p:nvSpPr>
            <p:spPr bwMode="auto">
              <a:xfrm>
                <a:off x="2351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4" name="AutoShape 22"/>
              <p:cNvSpPr>
                <a:spLocks noChangeArrowheads="1"/>
              </p:cNvSpPr>
              <p:nvPr/>
            </p:nvSpPr>
            <p:spPr bwMode="auto">
              <a:xfrm>
                <a:off x="3168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5" name="AutoShape 23"/>
              <p:cNvSpPr>
                <a:spLocks noChangeArrowheads="1"/>
              </p:cNvSpPr>
              <p:nvPr/>
            </p:nvSpPr>
            <p:spPr bwMode="auto">
              <a:xfrm>
                <a:off x="3790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6" name="AutoShape 24"/>
              <p:cNvSpPr>
                <a:spLocks noChangeArrowheads="1"/>
              </p:cNvSpPr>
              <p:nvPr/>
            </p:nvSpPr>
            <p:spPr bwMode="auto">
              <a:xfrm>
                <a:off x="4509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7" name="AutoShape 25"/>
              <p:cNvSpPr>
                <a:spLocks noChangeArrowheads="1"/>
              </p:cNvSpPr>
              <p:nvPr/>
            </p:nvSpPr>
            <p:spPr bwMode="auto">
              <a:xfrm>
                <a:off x="5135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</p:grpSp>
        <p:cxnSp>
          <p:nvCxnSpPr>
            <p:cNvPr id="161818" name="AutoShape 26"/>
            <p:cNvCxnSpPr>
              <a:cxnSpLocks noChangeShapeType="1"/>
              <a:stCxn id="161807" idx="0"/>
              <a:endCxn id="161803" idx="2"/>
            </p:cNvCxnSpPr>
            <p:nvPr/>
          </p:nvCxnSpPr>
          <p:spPr bwMode="auto">
            <a:xfrm flipV="1">
              <a:off x="3689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19" name="AutoShape 27"/>
            <p:cNvCxnSpPr>
              <a:cxnSpLocks noChangeShapeType="1"/>
              <a:stCxn id="161808" idx="0"/>
              <a:endCxn id="161803" idx="2"/>
            </p:cNvCxnSpPr>
            <p:nvPr/>
          </p:nvCxnSpPr>
          <p:spPr bwMode="auto">
            <a:xfrm flipH="1" flipV="1">
              <a:off x="4362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20" name="AutoShape 28"/>
            <p:cNvCxnSpPr>
              <a:cxnSpLocks noChangeShapeType="1"/>
              <a:stCxn id="161814" idx="0"/>
              <a:endCxn id="161807" idx="2"/>
            </p:cNvCxnSpPr>
            <p:nvPr/>
          </p:nvCxnSpPr>
          <p:spPr bwMode="auto">
            <a:xfrm flipV="1">
              <a:off x="3395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21" name="AutoShape 29"/>
            <p:cNvCxnSpPr>
              <a:cxnSpLocks noChangeShapeType="1"/>
              <a:stCxn id="161816" idx="0"/>
              <a:endCxn id="161808" idx="2"/>
            </p:cNvCxnSpPr>
            <p:nvPr/>
          </p:nvCxnSpPr>
          <p:spPr bwMode="auto">
            <a:xfrm flipV="1">
              <a:off x="4732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22" name="AutoShape 30"/>
            <p:cNvCxnSpPr>
              <a:cxnSpLocks noChangeShapeType="1"/>
              <a:stCxn id="161807" idx="2"/>
              <a:endCxn id="161815" idx="0"/>
            </p:cNvCxnSpPr>
            <p:nvPr/>
          </p:nvCxnSpPr>
          <p:spPr bwMode="auto">
            <a:xfrm>
              <a:off x="3689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23" name="AutoShape 31"/>
            <p:cNvCxnSpPr>
              <a:cxnSpLocks noChangeShapeType="1"/>
              <a:stCxn id="161808" idx="2"/>
              <a:endCxn id="161817" idx="0"/>
            </p:cNvCxnSpPr>
            <p:nvPr/>
          </p:nvCxnSpPr>
          <p:spPr bwMode="auto">
            <a:xfrm>
              <a:off x="5034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1824" name="AutoShape 32"/>
            <p:cNvSpPr>
              <a:spLocks noChangeArrowheads="1"/>
            </p:cNvSpPr>
            <p:nvPr/>
          </p:nvSpPr>
          <p:spPr bwMode="auto">
            <a:xfrm>
              <a:off x="1440" y="1632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cxnSp>
          <p:nvCxnSpPr>
            <p:cNvPr id="161825" name="AutoShape 33"/>
            <p:cNvCxnSpPr>
              <a:cxnSpLocks noChangeShapeType="1"/>
              <a:stCxn id="161802" idx="0"/>
              <a:endCxn id="161824" idx="2"/>
            </p:cNvCxnSpPr>
            <p:nvPr/>
          </p:nvCxnSpPr>
          <p:spPr bwMode="auto">
            <a:xfrm flipV="1">
              <a:off x="1578" y="1903"/>
              <a:ext cx="1398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26" name="AutoShape 34"/>
            <p:cNvCxnSpPr>
              <a:cxnSpLocks noChangeShapeType="1"/>
              <a:stCxn id="161803" idx="0"/>
              <a:endCxn id="161824" idx="2"/>
            </p:cNvCxnSpPr>
            <p:nvPr/>
          </p:nvCxnSpPr>
          <p:spPr bwMode="auto">
            <a:xfrm flipH="1" flipV="1">
              <a:off x="2976" y="1903"/>
              <a:ext cx="1386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161957" name="Group 165"/>
          <p:cNvGraphicFramePr>
            <a:graphicFrameLocks noGrp="1"/>
          </p:cNvGraphicFramePr>
          <p:nvPr/>
        </p:nvGraphicFramePr>
        <p:xfrm>
          <a:off x="1219200" y="3943350"/>
          <a:ext cx="2057400" cy="2381251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#seqs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/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1800" b="1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/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Merge-Sort Algorithm</a:t>
            </a:r>
            <a:endParaRPr lang="en-US" dirty="0"/>
          </a:p>
        </p:txBody>
      </p:sp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600200"/>
            <a:ext cx="6324600" cy="432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277</TotalTime>
  <Words>5241</Words>
  <Application>Microsoft Office PowerPoint</Application>
  <PresentationFormat>On-screen Show (4:3)</PresentationFormat>
  <Paragraphs>1618</Paragraphs>
  <Slides>121</Slides>
  <Notes>108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121</vt:i4>
      </vt:variant>
    </vt:vector>
  </HeadingPairs>
  <TitlesOfParts>
    <vt:vector size="124" baseType="lpstr">
      <vt:lpstr>1</vt:lpstr>
      <vt:lpstr>Equation</vt:lpstr>
      <vt:lpstr>Clip</vt:lpstr>
      <vt:lpstr>CSE 245: Algorithms Lecture 7 : Sorting Md. Shamsujjoha    </vt:lpstr>
      <vt:lpstr>Sorting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Slide 39</vt:lpstr>
      <vt:lpstr>Algorithm</vt:lpstr>
      <vt:lpstr>Selection Sort -- Analysis</vt:lpstr>
      <vt:lpstr>Selection Sort – Analysis (cont.)</vt:lpstr>
      <vt:lpstr>Comparison of N, logN and N2 </vt:lpstr>
      <vt:lpstr>Bubble Sort </vt:lpstr>
      <vt:lpstr>Bubble Sort </vt:lpstr>
      <vt:lpstr>Bubble Sort </vt:lpstr>
      <vt:lpstr>Bubble Sort </vt:lpstr>
      <vt:lpstr>Bubble Sort </vt:lpstr>
      <vt:lpstr>Bubble Sort </vt:lpstr>
      <vt:lpstr>Bubble Sort </vt:lpstr>
      <vt:lpstr>Bubble Sort </vt:lpstr>
      <vt:lpstr>Bubble Sort </vt:lpstr>
      <vt:lpstr>Bubble Sort </vt:lpstr>
      <vt:lpstr>Bubble Sort </vt:lpstr>
      <vt:lpstr>Bubble Sort </vt:lpstr>
      <vt:lpstr>Bubble Sort </vt:lpstr>
      <vt:lpstr>Bubble Sort </vt:lpstr>
      <vt:lpstr>Bubble Sort </vt:lpstr>
      <vt:lpstr>Bubble Sort – Analysis </vt:lpstr>
      <vt:lpstr>Example of a Cost Function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Sort: Number of Comparisons</vt:lpstr>
      <vt:lpstr>Analysis of Insertion Sort</vt:lpstr>
      <vt:lpstr>Best Case Analysis</vt:lpstr>
      <vt:lpstr>Worst Case Analysis</vt:lpstr>
      <vt:lpstr>Comparisons and Exchanges in Insertion Sort</vt:lpstr>
      <vt:lpstr>Insertion Sort - Summary</vt:lpstr>
      <vt:lpstr>Divide-and-Conquer</vt:lpstr>
      <vt:lpstr>Merging</vt:lpstr>
      <vt:lpstr>Merging (cont.) </vt:lpstr>
      <vt:lpstr>Merging (cont.) </vt:lpstr>
      <vt:lpstr>Merging (cont.) </vt:lpstr>
      <vt:lpstr>Merging (cont.) </vt:lpstr>
      <vt:lpstr>Merging (cont.) </vt:lpstr>
      <vt:lpstr>Merging (cont.) </vt:lpstr>
      <vt:lpstr>Merging (cont.) </vt:lpstr>
      <vt:lpstr>Execution Example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Analysis of Merge-Sort</vt:lpstr>
      <vt:lpstr>Merge-Sort Algorithm</vt:lpstr>
      <vt:lpstr>Merge-Sort Algorithm</vt:lpstr>
      <vt:lpstr>Mergesort - Analysis</vt:lpstr>
      <vt:lpstr>Mergesort - Analysis</vt:lpstr>
      <vt:lpstr>Mergesort - Analysis</vt:lpstr>
      <vt:lpstr>Mergesort – Analysis</vt:lpstr>
      <vt:lpstr>Quick-Sort</vt:lpstr>
      <vt:lpstr>Partition</vt:lpstr>
      <vt:lpstr>How to pick a pivot?</vt:lpstr>
      <vt:lpstr>Quick-Sort Tree</vt:lpstr>
      <vt:lpstr>Execution Example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Worst-case Running Time</vt:lpstr>
      <vt:lpstr>Quicksort – Analysis </vt:lpstr>
      <vt:lpstr>Quicksort – Analysis</vt:lpstr>
      <vt:lpstr>Quicksort – Analysis</vt:lpstr>
      <vt:lpstr>Quicksort – Analysis</vt:lpstr>
      <vt:lpstr>In-Place Partitioning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Jano</dc:creator>
  <cp:lastModifiedBy>Shamsujjoha</cp:lastModifiedBy>
  <cp:revision>42</cp:revision>
  <dcterms:created xsi:type="dcterms:W3CDTF">2006-06-14T21:50:43Z</dcterms:created>
  <dcterms:modified xsi:type="dcterms:W3CDTF">2015-02-26T15:19:21Z</dcterms:modified>
</cp:coreProperties>
</file>