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1"/>
  </p:notesMasterIdLst>
  <p:handoutMasterIdLst>
    <p:handoutMasterId r:id="rId62"/>
  </p:handoutMasterIdLst>
  <p:sldIdLst>
    <p:sldId id="444" r:id="rId2"/>
    <p:sldId id="445" r:id="rId3"/>
    <p:sldId id="446" r:id="rId4"/>
    <p:sldId id="447" r:id="rId5"/>
    <p:sldId id="448" r:id="rId6"/>
    <p:sldId id="449" r:id="rId7"/>
    <p:sldId id="450" r:id="rId8"/>
    <p:sldId id="451" r:id="rId9"/>
    <p:sldId id="452" r:id="rId10"/>
    <p:sldId id="453" r:id="rId11"/>
    <p:sldId id="454" r:id="rId12"/>
    <p:sldId id="418" r:id="rId13"/>
    <p:sldId id="419" r:id="rId14"/>
    <p:sldId id="425" r:id="rId15"/>
    <p:sldId id="417" r:id="rId16"/>
    <p:sldId id="385" r:id="rId17"/>
    <p:sldId id="272" r:id="rId18"/>
    <p:sldId id="273" r:id="rId19"/>
    <p:sldId id="415" r:id="rId20"/>
    <p:sldId id="370" r:id="rId21"/>
    <p:sldId id="371" r:id="rId22"/>
    <p:sldId id="455" r:id="rId23"/>
    <p:sldId id="390" r:id="rId24"/>
    <p:sldId id="391" r:id="rId25"/>
    <p:sldId id="373" r:id="rId26"/>
    <p:sldId id="374" r:id="rId27"/>
    <p:sldId id="375" r:id="rId28"/>
    <p:sldId id="276" r:id="rId29"/>
    <p:sldId id="277" r:id="rId30"/>
    <p:sldId id="278" r:id="rId31"/>
    <p:sldId id="279" r:id="rId32"/>
    <p:sldId id="280" r:id="rId33"/>
    <p:sldId id="281" r:id="rId34"/>
    <p:sldId id="282" r:id="rId35"/>
    <p:sldId id="283" r:id="rId36"/>
    <p:sldId id="388" r:id="rId37"/>
    <p:sldId id="359" r:id="rId38"/>
    <p:sldId id="376" r:id="rId39"/>
    <p:sldId id="377" r:id="rId40"/>
    <p:sldId id="378" r:id="rId41"/>
    <p:sldId id="379" r:id="rId42"/>
    <p:sldId id="380" r:id="rId43"/>
    <p:sldId id="381" r:id="rId44"/>
    <p:sldId id="382" r:id="rId45"/>
    <p:sldId id="383" r:id="rId46"/>
    <p:sldId id="384" r:id="rId47"/>
    <p:sldId id="416" r:id="rId48"/>
    <p:sldId id="354" r:id="rId49"/>
    <p:sldId id="432" r:id="rId50"/>
    <p:sldId id="433" r:id="rId51"/>
    <p:sldId id="434" r:id="rId52"/>
    <p:sldId id="435" r:id="rId53"/>
    <p:sldId id="436" r:id="rId54"/>
    <p:sldId id="437" r:id="rId55"/>
    <p:sldId id="438" r:id="rId56"/>
    <p:sldId id="439" r:id="rId57"/>
    <p:sldId id="440" r:id="rId58"/>
    <p:sldId id="441" r:id="rId59"/>
    <p:sldId id="442" r:id="rId60"/>
  </p:sldIdLst>
  <p:sldSz cx="9144000" cy="6858000" type="screen4x3"/>
  <p:notesSz cx="6851650" cy="9628188"/>
  <p:defaultTextStyle>
    <a:defPPr>
      <a:defRPr lang="en-US"/>
    </a:defPPr>
    <a:lvl1pPr algn="l" rtl="0" fontAlgn="base">
      <a:lnSpc>
        <a:spcPct val="80000"/>
      </a:lnSpc>
      <a:spcBef>
        <a:spcPct val="20000"/>
      </a:spcBef>
      <a:spcAft>
        <a:spcPct val="0"/>
      </a:spcAft>
      <a:buClr>
        <a:schemeClr val="accent1"/>
      </a:buClr>
      <a:buSzPct val="80000"/>
      <a:buFont typeface="Wingdings" pitchFamily="2" charset="2"/>
      <a:buChar char="n"/>
      <a:defRPr sz="2000" kern="1200">
        <a:solidFill>
          <a:schemeClr val="tx2"/>
        </a:solidFill>
        <a:latin typeface="Times New Roman" pitchFamily="18" charset="0"/>
        <a:ea typeface="+mn-ea"/>
        <a:cs typeface="Arial" charset="0"/>
      </a:defRPr>
    </a:lvl1pPr>
    <a:lvl2pPr marL="457200" algn="l" rtl="0" fontAlgn="base">
      <a:lnSpc>
        <a:spcPct val="80000"/>
      </a:lnSpc>
      <a:spcBef>
        <a:spcPct val="20000"/>
      </a:spcBef>
      <a:spcAft>
        <a:spcPct val="0"/>
      </a:spcAft>
      <a:buClr>
        <a:schemeClr val="accent1"/>
      </a:buClr>
      <a:buSzPct val="80000"/>
      <a:buFont typeface="Wingdings" pitchFamily="2" charset="2"/>
      <a:buChar char="n"/>
      <a:defRPr sz="2000" kern="1200">
        <a:solidFill>
          <a:schemeClr val="tx2"/>
        </a:solidFill>
        <a:latin typeface="Times New Roman" pitchFamily="18" charset="0"/>
        <a:ea typeface="+mn-ea"/>
        <a:cs typeface="Arial" charset="0"/>
      </a:defRPr>
    </a:lvl2pPr>
    <a:lvl3pPr marL="914400" algn="l" rtl="0" fontAlgn="base">
      <a:lnSpc>
        <a:spcPct val="80000"/>
      </a:lnSpc>
      <a:spcBef>
        <a:spcPct val="20000"/>
      </a:spcBef>
      <a:spcAft>
        <a:spcPct val="0"/>
      </a:spcAft>
      <a:buClr>
        <a:schemeClr val="accent1"/>
      </a:buClr>
      <a:buSzPct val="80000"/>
      <a:buFont typeface="Wingdings" pitchFamily="2" charset="2"/>
      <a:buChar char="n"/>
      <a:defRPr sz="2000" kern="1200">
        <a:solidFill>
          <a:schemeClr val="tx2"/>
        </a:solidFill>
        <a:latin typeface="Times New Roman" pitchFamily="18" charset="0"/>
        <a:ea typeface="+mn-ea"/>
        <a:cs typeface="Arial" charset="0"/>
      </a:defRPr>
    </a:lvl3pPr>
    <a:lvl4pPr marL="1371600" algn="l" rtl="0" fontAlgn="base">
      <a:lnSpc>
        <a:spcPct val="80000"/>
      </a:lnSpc>
      <a:spcBef>
        <a:spcPct val="20000"/>
      </a:spcBef>
      <a:spcAft>
        <a:spcPct val="0"/>
      </a:spcAft>
      <a:buClr>
        <a:schemeClr val="accent1"/>
      </a:buClr>
      <a:buSzPct val="80000"/>
      <a:buFont typeface="Wingdings" pitchFamily="2" charset="2"/>
      <a:buChar char="n"/>
      <a:defRPr sz="2000" kern="1200">
        <a:solidFill>
          <a:schemeClr val="tx2"/>
        </a:solidFill>
        <a:latin typeface="Times New Roman" pitchFamily="18" charset="0"/>
        <a:ea typeface="+mn-ea"/>
        <a:cs typeface="Arial" charset="0"/>
      </a:defRPr>
    </a:lvl4pPr>
    <a:lvl5pPr marL="1828800" algn="l" rtl="0" fontAlgn="base">
      <a:lnSpc>
        <a:spcPct val="80000"/>
      </a:lnSpc>
      <a:spcBef>
        <a:spcPct val="20000"/>
      </a:spcBef>
      <a:spcAft>
        <a:spcPct val="0"/>
      </a:spcAft>
      <a:buClr>
        <a:schemeClr val="accent1"/>
      </a:buClr>
      <a:buSzPct val="80000"/>
      <a:buFont typeface="Wingdings" pitchFamily="2" charset="2"/>
      <a:buChar char="n"/>
      <a:defRPr sz="2000" kern="1200">
        <a:solidFill>
          <a:schemeClr val="tx2"/>
        </a:solidFill>
        <a:latin typeface="Times New Roman" pitchFamily="18" charset="0"/>
        <a:ea typeface="+mn-ea"/>
        <a:cs typeface="Arial" charset="0"/>
      </a:defRPr>
    </a:lvl5pPr>
    <a:lvl6pPr marL="2286000" algn="l" defTabSz="914400" rtl="0" eaLnBrk="1" latinLnBrk="0" hangingPunct="1">
      <a:defRPr sz="2000" kern="1200">
        <a:solidFill>
          <a:schemeClr val="tx2"/>
        </a:solidFill>
        <a:latin typeface="Times New Roman" pitchFamily="18" charset="0"/>
        <a:ea typeface="+mn-ea"/>
        <a:cs typeface="Arial" charset="0"/>
      </a:defRPr>
    </a:lvl6pPr>
    <a:lvl7pPr marL="2743200" algn="l" defTabSz="914400" rtl="0" eaLnBrk="1" latinLnBrk="0" hangingPunct="1">
      <a:defRPr sz="2000" kern="1200">
        <a:solidFill>
          <a:schemeClr val="tx2"/>
        </a:solidFill>
        <a:latin typeface="Times New Roman" pitchFamily="18" charset="0"/>
        <a:ea typeface="+mn-ea"/>
        <a:cs typeface="Arial" charset="0"/>
      </a:defRPr>
    </a:lvl7pPr>
    <a:lvl8pPr marL="3200400" algn="l" defTabSz="914400" rtl="0" eaLnBrk="1" latinLnBrk="0" hangingPunct="1">
      <a:defRPr sz="2000" kern="1200">
        <a:solidFill>
          <a:schemeClr val="tx2"/>
        </a:solidFill>
        <a:latin typeface="Times New Roman" pitchFamily="18" charset="0"/>
        <a:ea typeface="+mn-ea"/>
        <a:cs typeface="Arial" charset="0"/>
      </a:defRPr>
    </a:lvl8pPr>
    <a:lvl9pPr marL="3657600" algn="l" defTabSz="914400" rtl="0" eaLnBrk="1" latinLnBrk="0" hangingPunct="1">
      <a:defRPr sz="2000" kern="1200">
        <a:solidFill>
          <a:schemeClr val="tx2"/>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83D6"/>
    <a:srgbClr val="FFFFCC"/>
    <a:srgbClr val="C9DAF9"/>
    <a:srgbClr val="E9E9FF"/>
    <a:srgbClr val="AFE4FF"/>
    <a:srgbClr val="006600"/>
    <a:srgbClr val="33CC33"/>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8" autoAdjust="0"/>
    <p:restoredTop sz="94678" autoAdjust="0"/>
  </p:normalViewPr>
  <p:slideViewPr>
    <p:cSldViewPr>
      <p:cViewPr varScale="1">
        <p:scale>
          <a:sx n="99" d="100"/>
          <a:sy n="99" d="100"/>
        </p:scale>
        <p:origin x="-240"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_rels/viewProps.xml.rels><?xml version="1.0" encoding="UTF-8" standalone="yes"?>
<Relationships xmlns="http://schemas.openxmlformats.org/package/2006/relationships"><Relationship Id="rId8" Type="http://schemas.openxmlformats.org/officeDocument/2006/relationships/slide" Target="slides/slide43.xml"/><Relationship Id="rId3" Type="http://schemas.openxmlformats.org/officeDocument/2006/relationships/slide" Target="slides/slide21.xml"/><Relationship Id="rId7" Type="http://schemas.openxmlformats.org/officeDocument/2006/relationships/slide" Target="slides/slide41.xml"/><Relationship Id="rId2" Type="http://schemas.openxmlformats.org/officeDocument/2006/relationships/slide" Target="slides/slide19.xml"/><Relationship Id="rId1" Type="http://schemas.openxmlformats.org/officeDocument/2006/relationships/slide" Target="slides/slide11.xml"/><Relationship Id="rId6" Type="http://schemas.openxmlformats.org/officeDocument/2006/relationships/slide" Target="slides/slide38.xml"/><Relationship Id="rId5" Type="http://schemas.openxmlformats.org/officeDocument/2006/relationships/slide" Target="slides/slide36.xml"/><Relationship Id="rId4" Type="http://schemas.openxmlformats.org/officeDocument/2006/relationships/slide" Target="slides/slide2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5.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6.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68625"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50000"/>
              </a:spcBef>
              <a:buClrTx/>
              <a:buSzTx/>
              <a:buFontTx/>
              <a:buNone/>
              <a:defRPr sz="1200">
                <a:solidFill>
                  <a:schemeClr val="tx1"/>
                </a:solidFill>
                <a:cs typeface="Arial" pitchFamily="34" charset="0"/>
              </a:defRPr>
            </a:lvl1pPr>
          </a:lstStyle>
          <a:p>
            <a:pPr>
              <a:defRPr/>
            </a:pPr>
            <a:endParaRPr lang="tr-TR"/>
          </a:p>
        </p:txBody>
      </p:sp>
      <p:sp>
        <p:nvSpPr>
          <p:cNvPr id="75779" name="Rectangle 3"/>
          <p:cNvSpPr>
            <a:spLocks noGrp="1" noChangeArrowheads="1"/>
          </p:cNvSpPr>
          <p:nvPr>
            <p:ph type="dt" sz="quarter" idx="1"/>
          </p:nvPr>
        </p:nvSpPr>
        <p:spPr bwMode="auto">
          <a:xfrm>
            <a:off x="3883025" y="0"/>
            <a:ext cx="2968625"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50000"/>
              </a:spcBef>
              <a:buClrTx/>
              <a:buSzTx/>
              <a:buFontTx/>
              <a:buNone/>
              <a:defRPr sz="1200">
                <a:solidFill>
                  <a:schemeClr val="tx1"/>
                </a:solidFill>
                <a:cs typeface="Arial" pitchFamily="34" charset="0"/>
              </a:defRPr>
            </a:lvl1pPr>
          </a:lstStyle>
          <a:p>
            <a:pPr>
              <a:defRPr/>
            </a:pPr>
            <a:endParaRPr lang="tr-TR"/>
          </a:p>
        </p:txBody>
      </p:sp>
      <p:sp>
        <p:nvSpPr>
          <p:cNvPr id="75780" name="Rectangle 4"/>
          <p:cNvSpPr>
            <a:spLocks noGrp="1" noChangeArrowheads="1"/>
          </p:cNvSpPr>
          <p:nvPr>
            <p:ph type="ftr" sz="quarter" idx="2"/>
          </p:nvPr>
        </p:nvSpPr>
        <p:spPr bwMode="auto">
          <a:xfrm>
            <a:off x="0" y="9147175"/>
            <a:ext cx="2968625" cy="481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50000"/>
              </a:spcBef>
              <a:buClrTx/>
              <a:buSzTx/>
              <a:buFontTx/>
              <a:buNone/>
              <a:defRPr sz="1200">
                <a:solidFill>
                  <a:schemeClr val="tx1"/>
                </a:solidFill>
                <a:cs typeface="Arial" pitchFamily="34" charset="0"/>
              </a:defRPr>
            </a:lvl1pPr>
          </a:lstStyle>
          <a:p>
            <a:pPr>
              <a:defRPr/>
            </a:pPr>
            <a:endParaRPr lang="tr-TR"/>
          </a:p>
        </p:txBody>
      </p:sp>
      <p:sp>
        <p:nvSpPr>
          <p:cNvPr id="75781" name="Rectangle 5"/>
          <p:cNvSpPr>
            <a:spLocks noGrp="1" noChangeArrowheads="1"/>
          </p:cNvSpPr>
          <p:nvPr>
            <p:ph type="sldNum" sz="quarter" idx="3"/>
          </p:nvPr>
        </p:nvSpPr>
        <p:spPr bwMode="auto">
          <a:xfrm>
            <a:off x="3883025" y="9147175"/>
            <a:ext cx="2968625" cy="481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50000"/>
              </a:spcBef>
              <a:buClrTx/>
              <a:buSzTx/>
              <a:buFontTx/>
              <a:buNone/>
              <a:defRPr sz="1200">
                <a:solidFill>
                  <a:schemeClr val="tx1"/>
                </a:solidFill>
                <a:cs typeface="Arial" pitchFamily="34" charset="0"/>
              </a:defRPr>
            </a:lvl1pPr>
          </a:lstStyle>
          <a:p>
            <a:pPr>
              <a:defRPr/>
            </a:pPr>
            <a:fld id="{F95435A3-1D59-4C68-8FE9-E54C04E8A398}" type="slidenum">
              <a:rPr lang="tr-TR"/>
              <a:pPr>
                <a:defRPr/>
              </a:pPr>
              <a:t>‹#›</a:t>
            </a:fld>
            <a:endParaRPr lang="tr-T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68625"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ClrTx/>
              <a:buSzTx/>
              <a:buFontTx/>
              <a:buNone/>
              <a:defRPr sz="1200">
                <a:solidFill>
                  <a:schemeClr val="tx1"/>
                </a:solidFill>
                <a:cs typeface="Arial" pitchFamily="34" charset="0"/>
              </a:defRPr>
            </a:lvl1pPr>
          </a:lstStyle>
          <a:p>
            <a:pPr>
              <a:defRPr/>
            </a:pPr>
            <a:endParaRPr lang="en-US"/>
          </a:p>
        </p:txBody>
      </p:sp>
      <p:sp>
        <p:nvSpPr>
          <p:cNvPr id="154627" name="Rectangle 3"/>
          <p:cNvSpPr>
            <a:spLocks noGrp="1" noChangeArrowheads="1"/>
          </p:cNvSpPr>
          <p:nvPr>
            <p:ph type="dt" idx="1"/>
          </p:nvPr>
        </p:nvSpPr>
        <p:spPr bwMode="auto">
          <a:xfrm>
            <a:off x="3881438" y="0"/>
            <a:ext cx="2968625"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sz="1200">
                <a:solidFill>
                  <a:schemeClr val="tx1"/>
                </a:solidFill>
                <a:cs typeface="Arial" pitchFamily="34"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019175" y="722313"/>
            <a:ext cx="4813300" cy="3609975"/>
          </a:xfrm>
          <a:prstGeom prst="rect">
            <a:avLst/>
          </a:prstGeom>
          <a:noFill/>
          <a:ln w="9525">
            <a:solidFill>
              <a:srgbClr val="000000"/>
            </a:solidFill>
            <a:miter lim="800000"/>
            <a:headEnd/>
            <a:tailEnd/>
          </a:ln>
        </p:spPr>
      </p:sp>
      <p:sp>
        <p:nvSpPr>
          <p:cNvPr id="154629" name="Rectangle 5"/>
          <p:cNvSpPr>
            <a:spLocks noGrp="1" noChangeArrowheads="1"/>
          </p:cNvSpPr>
          <p:nvPr>
            <p:ph type="body" sz="quarter" idx="3"/>
          </p:nvPr>
        </p:nvSpPr>
        <p:spPr bwMode="auto">
          <a:xfrm>
            <a:off x="685800" y="4573588"/>
            <a:ext cx="5480050" cy="4332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4630" name="Rectangle 6"/>
          <p:cNvSpPr>
            <a:spLocks noGrp="1" noChangeArrowheads="1"/>
          </p:cNvSpPr>
          <p:nvPr>
            <p:ph type="ftr" sz="quarter" idx="4"/>
          </p:nvPr>
        </p:nvSpPr>
        <p:spPr bwMode="auto">
          <a:xfrm>
            <a:off x="0" y="9145588"/>
            <a:ext cx="2968625"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200">
                <a:solidFill>
                  <a:schemeClr val="tx1"/>
                </a:solidFill>
                <a:cs typeface="Arial" pitchFamily="34" charset="0"/>
              </a:defRPr>
            </a:lvl1pPr>
          </a:lstStyle>
          <a:p>
            <a:pPr>
              <a:defRPr/>
            </a:pPr>
            <a:endParaRPr lang="en-US"/>
          </a:p>
        </p:txBody>
      </p:sp>
      <p:sp>
        <p:nvSpPr>
          <p:cNvPr id="154631" name="Rectangle 7"/>
          <p:cNvSpPr>
            <a:spLocks noGrp="1" noChangeArrowheads="1"/>
          </p:cNvSpPr>
          <p:nvPr>
            <p:ph type="sldNum" sz="quarter" idx="5"/>
          </p:nvPr>
        </p:nvSpPr>
        <p:spPr bwMode="auto">
          <a:xfrm>
            <a:off x="3881438" y="9145588"/>
            <a:ext cx="2968625"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200">
                <a:solidFill>
                  <a:schemeClr val="tx1"/>
                </a:solidFill>
                <a:cs typeface="Arial" pitchFamily="34" charset="0"/>
              </a:defRPr>
            </a:lvl1pPr>
          </a:lstStyle>
          <a:p>
            <a:pPr>
              <a:defRPr/>
            </a:pPr>
            <a:fld id="{690516AA-4ED8-4832-8E30-EB3485A8313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6E5EE9-6417-4083-9F25-9B784D4420BD}" type="slidenum">
              <a:rPr lang="en-US"/>
              <a:pPr/>
              <a:t>3</a:t>
            </a:fld>
            <a:endParaRPr lang="en-US"/>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2EDF3362-24DE-4AAF-967D-235268E5C044}" type="slidenum">
              <a:rPr lang="en-US" smtClean="0">
                <a:cs typeface="Arial" charset="0"/>
              </a:rPr>
              <a:pPr/>
              <a:t>16</a:t>
            </a:fld>
            <a:endParaRPr lang="en-US" smtClean="0">
              <a:cs typeface="Arial" charset="0"/>
            </a:endParaRPr>
          </a:p>
        </p:txBody>
      </p:sp>
      <p:sp>
        <p:nvSpPr>
          <p:cNvPr id="51203" name="Rectangle 2"/>
          <p:cNvSpPr>
            <a:spLocks noGrp="1" noRot="1" noChangeAspect="1" noChangeArrowheads="1" noTextEdit="1"/>
          </p:cNvSpPr>
          <p:nvPr>
            <p:ph type="sldImg"/>
          </p:nvPr>
        </p:nvSpPr>
        <p:spPr>
          <a:xfrm>
            <a:off x="1019175" y="722313"/>
            <a:ext cx="4814888" cy="3611562"/>
          </a:xfrm>
          <a:ln/>
        </p:spPr>
      </p:sp>
      <p:sp>
        <p:nvSpPr>
          <p:cNvPr id="512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5B16D98C-FD54-4B2B-8C84-32CC25AAFF79}" type="slidenum">
              <a:rPr lang="en-US" smtClean="0"/>
              <a:pPr/>
              <a:t>56</a:t>
            </a:fld>
            <a:endParaRPr lang="en-US"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xfrm>
            <a:off x="686752" y="4573389"/>
            <a:ext cx="5478148" cy="4332685"/>
          </a:xfrm>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E7BD7980-98E5-42D7-B796-E87628BC2972}" type="slidenum">
              <a:rPr lang="en-US" smtClean="0"/>
              <a:pPr/>
              <a:t>57</a:t>
            </a:fld>
            <a:endParaRPr lang="en-US"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686752" y="4573389"/>
            <a:ext cx="5478148" cy="4332685"/>
          </a:xfrm>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2438400"/>
            <a:ext cx="9147175" cy="1063625"/>
            <a:chOff x="-2" y="1536"/>
            <a:chExt cx="5762" cy="670"/>
          </a:xfrm>
        </p:grpSpPr>
        <p:grpSp>
          <p:nvGrpSpPr>
            <p:cNvPr id="5" name="Group 3"/>
            <p:cNvGrpSpPr>
              <a:grpSpLocks/>
            </p:cNvGrpSpPr>
            <p:nvPr/>
          </p:nvGrpSpPr>
          <p:grpSpPr bwMode="auto">
            <a:xfrm flipH="1">
              <a:off x="-2" y="1562"/>
              <a:ext cx="5763" cy="640"/>
              <a:chOff x="-3" y="1562"/>
              <a:chExt cx="5763" cy="640"/>
            </a:xfrm>
          </p:grpSpPr>
          <p:sp>
            <p:nvSpPr>
              <p:cNvPr id="8" name="Freeform 4"/>
              <p:cNvSpPr>
                <a:spLocks/>
              </p:cNvSpPr>
              <p:nvPr/>
            </p:nvSpPr>
            <p:spPr bwMode="ltGray">
              <a:xfrm rot="-5400000">
                <a:off x="2558" y="-993"/>
                <a:ext cx="624" cy="5745"/>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lstStyle/>
              <a:p>
                <a:pPr>
                  <a:defRPr/>
                </a:pPr>
                <a:endParaRPr lang="en-US">
                  <a:cs typeface="Arial" pitchFamily="34" charset="0"/>
                </a:endParaRPr>
              </a:p>
            </p:txBody>
          </p:sp>
          <p:sp>
            <p:nvSpPr>
              <p:cNvPr id="9" name="Freeform 5"/>
              <p:cNvSpPr>
                <a:spLocks/>
              </p:cNvSpPr>
              <p:nvPr/>
            </p:nvSpPr>
            <p:spPr bwMode="ltGray">
              <a:xfrm rot="-5400000">
                <a:off x="1322"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pPr>
                  <a:defRPr/>
                </a:pPr>
                <a:endParaRPr lang="en-US">
                  <a:cs typeface="Arial" pitchFamily="34" charset="0"/>
                </a:endParaRPr>
              </a:p>
            </p:txBody>
          </p:sp>
          <p:sp>
            <p:nvSpPr>
              <p:cNvPr id="10" name="Freeform 6"/>
              <p:cNvSpPr>
                <a:spLocks/>
              </p:cNvSpPr>
              <p:nvPr/>
            </p:nvSpPr>
            <p:spPr bwMode="ltGray">
              <a:xfrm rot="-5400000">
                <a:off x="982"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lstStyle/>
              <a:p>
                <a:pPr>
                  <a:defRPr/>
                </a:pPr>
                <a:endParaRPr lang="en-US">
                  <a:cs typeface="Arial" pitchFamily="34" charset="0"/>
                </a:endParaRPr>
              </a:p>
            </p:txBody>
          </p:sp>
          <p:sp>
            <p:nvSpPr>
              <p:cNvPr id="11" name="Freeform 7"/>
              <p:cNvSpPr>
                <a:spLocks/>
              </p:cNvSpPr>
              <p:nvPr/>
            </p:nvSpPr>
            <p:spPr bwMode="ltGray">
              <a:xfrm rot="-5400000">
                <a:off x="-58" y="1754"/>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lstStyle/>
              <a:p>
                <a:pPr>
                  <a:defRPr/>
                </a:pPr>
                <a:endParaRPr lang="en-US">
                  <a:cs typeface="Arial" pitchFamily="34" charset="0"/>
                </a:endParaRPr>
              </a:p>
            </p:txBody>
          </p:sp>
          <p:sp>
            <p:nvSpPr>
              <p:cNvPr id="12" name="Freeform 8"/>
              <p:cNvSpPr>
                <a:spLocks/>
              </p:cNvSpPr>
              <p:nvPr/>
            </p:nvSpPr>
            <p:spPr bwMode="ltGray">
              <a:xfrm rot="-5400000">
                <a:off x="664" y="1733"/>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lstStyle/>
              <a:p>
                <a:pPr>
                  <a:defRPr/>
                </a:pPr>
                <a:endParaRPr lang="en-US">
                  <a:cs typeface="Arial" pitchFamily="34" charset="0"/>
                </a:endParaRPr>
              </a:p>
            </p:txBody>
          </p:sp>
          <p:sp>
            <p:nvSpPr>
              <p:cNvPr id="13" name="Freeform 9"/>
              <p:cNvSpPr>
                <a:spLocks/>
              </p:cNvSpPr>
              <p:nvPr/>
            </p:nvSpPr>
            <p:spPr bwMode="ltGray">
              <a:xfrm rot="-5400000">
                <a:off x="442" y="1699"/>
                <a:ext cx="624" cy="362"/>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n-US">
                  <a:cs typeface="Arial" pitchFamily="34" charset="0"/>
                </a:endParaRPr>
              </a:p>
            </p:txBody>
          </p:sp>
          <p:sp>
            <p:nvSpPr>
              <p:cNvPr id="14" name="Freeform 10"/>
              <p:cNvSpPr>
                <a:spLocks/>
              </p:cNvSpPr>
              <p:nvPr/>
            </p:nvSpPr>
            <p:spPr bwMode="ltGray">
              <a:xfrm rot="-5400000">
                <a:off x="154" y="1728"/>
                <a:ext cx="632"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pPr>
                  <a:defRPr/>
                </a:pPr>
                <a:endParaRPr lang="en-US">
                  <a:cs typeface="Arial" pitchFamily="34" charset="0"/>
                </a:endParaRPr>
              </a:p>
            </p:txBody>
          </p:sp>
          <p:sp>
            <p:nvSpPr>
              <p:cNvPr id="15" name="Freeform 11"/>
              <p:cNvSpPr>
                <a:spLocks/>
              </p:cNvSpPr>
              <p:nvPr/>
            </p:nvSpPr>
            <p:spPr bwMode="ltGray">
              <a:xfrm rot="-5400000">
                <a:off x="3210" y="1665"/>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pPr>
                  <a:defRPr/>
                </a:pPr>
                <a:endParaRPr lang="en-US">
                  <a:cs typeface="Arial" pitchFamily="34" charset="0"/>
                </a:endParaRPr>
              </a:p>
            </p:txBody>
          </p:sp>
          <p:sp>
            <p:nvSpPr>
              <p:cNvPr id="16" name="Freeform 12"/>
              <p:cNvSpPr>
                <a:spLocks/>
              </p:cNvSpPr>
              <p:nvPr/>
            </p:nvSpPr>
            <p:spPr bwMode="ltGray">
              <a:xfrm rot="-5400000">
                <a:off x="2870" y="1664"/>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lstStyle/>
              <a:p>
                <a:pPr>
                  <a:defRPr/>
                </a:pPr>
                <a:endParaRPr lang="en-US">
                  <a:cs typeface="Arial" pitchFamily="34" charset="0"/>
                </a:endParaRPr>
              </a:p>
            </p:txBody>
          </p:sp>
          <p:sp>
            <p:nvSpPr>
              <p:cNvPr id="17" name="Freeform 13"/>
              <p:cNvSpPr>
                <a:spLocks/>
              </p:cNvSpPr>
              <p:nvPr/>
            </p:nvSpPr>
            <p:spPr bwMode="ltGray">
              <a:xfrm rot="-5400000">
                <a:off x="1828" y="1749"/>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lstStyle/>
              <a:p>
                <a:pPr>
                  <a:defRPr/>
                </a:pPr>
                <a:endParaRPr lang="en-US">
                  <a:cs typeface="Arial" pitchFamily="34" charset="0"/>
                </a:endParaRPr>
              </a:p>
            </p:txBody>
          </p:sp>
          <p:sp>
            <p:nvSpPr>
              <p:cNvPr id="18" name="Freeform 14"/>
              <p:cNvSpPr>
                <a:spLocks/>
              </p:cNvSpPr>
              <p:nvPr/>
            </p:nvSpPr>
            <p:spPr bwMode="ltGray">
              <a:xfrm rot="-5400000">
                <a:off x="2551" y="1728"/>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lstStyle/>
              <a:p>
                <a:pPr>
                  <a:defRPr/>
                </a:pPr>
                <a:endParaRPr lang="en-US">
                  <a:cs typeface="Arial" pitchFamily="34" charset="0"/>
                </a:endParaRPr>
              </a:p>
            </p:txBody>
          </p:sp>
          <p:sp>
            <p:nvSpPr>
              <p:cNvPr id="19" name="Freeform 15"/>
              <p:cNvSpPr>
                <a:spLocks/>
              </p:cNvSpPr>
              <p:nvPr/>
            </p:nvSpPr>
            <p:spPr bwMode="ltGray">
              <a:xfrm rot="-5400000">
                <a:off x="2328" y="1695"/>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n-US">
                  <a:cs typeface="Arial" pitchFamily="34" charset="0"/>
                </a:endParaRPr>
              </a:p>
            </p:txBody>
          </p:sp>
          <p:sp>
            <p:nvSpPr>
              <p:cNvPr id="20" name="Freeform 16"/>
              <p:cNvSpPr>
                <a:spLocks/>
              </p:cNvSpPr>
              <p:nvPr/>
            </p:nvSpPr>
            <p:spPr bwMode="ltGray">
              <a:xfrm rot="-5400000">
                <a:off x="2043"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lstStyle/>
              <a:p>
                <a:pPr>
                  <a:defRPr/>
                </a:pPr>
                <a:endParaRPr lang="en-US">
                  <a:cs typeface="Arial" pitchFamily="34" charset="0"/>
                </a:endParaRPr>
              </a:p>
            </p:txBody>
          </p:sp>
          <p:sp>
            <p:nvSpPr>
              <p:cNvPr id="21" name="Freeform 17"/>
              <p:cNvSpPr>
                <a:spLocks/>
              </p:cNvSpPr>
              <p:nvPr/>
            </p:nvSpPr>
            <p:spPr bwMode="ltGray">
              <a:xfrm rot="-5400000">
                <a:off x="4076"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lstStyle/>
              <a:p>
                <a:pPr>
                  <a:defRPr/>
                </a:pPr>
                <a:endParaRPr lang="en-US">
                  <a:cs typeface="Arial" pitchFamily="34" charset="0"/>
                </a:endParaRPr>
              </a:p>
            </p:txBody>
          </p:sp>
          <p:sp>
            <p:nvSpPr>
              <p:cNvPr id="22" name="Freeform 18"/>
              <p:cNvSpPr>
                <a:spLocks/>
              </p:cNvSpPr>
              <p:nvPr/>
            </p:nvSpPr>
            <p:spPr bwMode="ltGray">
              <a:xfrm rot="-5400000">
                <a:off x="3736"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lstStyle/>
              <a:p>
                <a:pPr>
                  <a:defRPr/>
                </a:pPr>
                <a:endParaRPr lang="en-US">
                  <a:cs typeface="Arial" pitchFamily="34" charset="0"/>
                </a:endParaRPr>
              </a:p>
            </p:txBody>
          </p:sp>
          <p:sp>
            <p:nvSpPr>
              <p:cNvPr id="23" name="Freeform 19"/>
              <p:cNvSpPr>
                <a:spLocks/>
              </p:cNvSpPr>
              <p:nvPr/>
            </p:nvSpPr>
            <p:spPr bwMode="ltGray">
              <a:xfrm rot="-5400000">
                <a:off x="4582" y="1749"/>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lstStyle/>
              <a:p>
                <a:pPr>
                  <a:defRPr/>
                </a:pPr>
                <a:endParaRPr lang="en-US">
                  <a:cs typeface="Arial" pitchFamily="34" charset="0"/>
                </a:endParaRPr>
              </a:p>
            </p:txBody>
          </p:sp>
          <p:sp>
            <p:nvSpPr>
              <p:cNvPr id="24" name="Freeform 20"/>
              <p:cNvSpPr>
                <a:spLocks/>
              </p:cNvSpPr>
              <p:nvPr/>
            </p:nvSpPr>
            <p:spPr bwMode="ltGray">
              <a:xfrm>
                <a:off x="5469" y="1562"/>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lstStyle/>
              <a:p>
                <a:pPr>
                  <a:defRPr/>
                </a:pPr>
                <a:endParaRPr lang="en-US">
                  <a:cs typeface="Arial" pitchFamily="34" charset="0"/>
                </a:endParaRPr>
              </a:p>
            </p:txBody>
          </p:sp>
          <p:sp>
            <p:nvSpPr>
              <p:cNvPr id="25" name="Freeform 21"/>
              <p:cNvSpPr>
                <a:spLocks/>
              </p:cNvSpPr>
              <p:nvPr/>
            </p:nvSpPr>
            <p:spPr bwMode="ltGray">
              <a:xfrm rot="-5400000">
                <a:off x="5082" y="1695"/>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n-US">
                  <a:cs typeface="Arial" pitchFamily="34" charset="0"/>
                </a:endParaRPr>
              </a:p>
            </p:txBody>
          </p:sp>
          <p:sp>
            <p:nvSpPr>
              <p:cNvPr id="26" name="Freeform 22"/>
              <p:cNvSpPr>
                <a:spLocks/>
              </p:cNvSpPr>
              <p:nvPr/>
            </p:nvSpPr>
            <p:spPr bwMode="ltGray">
              <a:xfrm rot="-5400000">
                <a:off x="4797"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pPr>
                  <a:defRPr/>
                </a:pPr>
                <a:endParaRPr lang="en-US">
                  <a:cs typeface="Arial" pitchFamily="34" charset="0"/>
                </a:endParaRPr>
              </a:p>
            </p:txBody>
          </p:sp>
        </p:grpSp>
        <p:sp>
          <p:nvSpPr>
            <p:cNvPr id="6" name="Freeform 23"/>
            <p:cNvSpPr>
              <a:spLocks/>
            </p:cNvSpPr>
            <p:nvPr/>
          </p:nvSpPr>
          <p:spPr bwMode="ltGray">
            <a:xfrm flipH="1">
              <a:off x="-2" y="1536"/>
              <a:ext cx="5762"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w="9525" cap="flat">
              <a:noFill/>
              <a:prstDash val="solid"/>
              <a:miter lim="800000"/>
              <a:headEnd type="none" w="med" len="med"/>
              <a:tailEnd type="none" w="med" len="med"/>
            </a:ln>
            <a:effectLst/>
          </p:spPr>
          <p:txBody>
            <a:bodyPr wrap="none" anchor="ctr"/>
            <a:lstStyle/>
            <a:p>
              <a:pPr>
                <a:defRPr/>
              </a:pPr>
              <a:endParaRPr lang="en-US">
                <a:cs typeface="Arial" pitchFamily="34" charset="0"/>
              </a:endParaRPr>
            </a:p>
          </p:txBody>
        </p:sp>
        <p:sp>
          <p:nvSpPr>
            <p:cNvPr id="7" name="Freeform 24"/>
            <p:cNvSpPr>
              <a:spLocks/>
            </p:cNvSpPr>
            <p:nvPr/>
          </p:nvSpPr>
          <p:spPr bwMode="ltGray">
            <a:xfrm flipH="1">
              <a:off x="-2" y="2017"/>
              <a:ext cx="5761"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w="9525" cap="flat">
              <a:noFill/>
              <a:prstDash val="solid"/>
              <a:miter lim="800000"/>
              <a:headEnd/>
              <a:tailEnd/>
            </a:ln>
            <a:effectLst/>
          </p:spPr>
          <p:txBody>
            <a:bodyPr wrap="none" anchor="ctr"/>
            <a:lstStyle/>
            <a:p>
              <a:pPr>
                <a:defRPr/>
              </a:pPr>
              <a:endParaRPr lang="en-US">
                <a:cs typeface="Arial" pitchFamily="34" charset="0"/>
              </a:endParaRPr>
            </a:p>
          </p:txBody>
        </p:sp>
      </p:grpSp>
      <p:sp>
        <p:nvSpPr>
          <p:cNvPr id="4121" name="Rectangle 25"/>
          <p:cNvSpPr>
            <a:spLocks noGrp="1" noChangeArrowheads="1"/>
          </p:cNvSpPr>
          <p:nvPr>
            <p:ph type="ctrTitle"/>
          </p:nvPr>
        </p:nvSpPr>
        <p:spPr>
          <a:xfrm>
            <a:off x="1173163" y="198438"/>
            <a:ext cx="7772400" cy="2286000"/>
          </a:xfrm>
        </p:spPr>
        <p:txBody>
          <a:bodyPr anchor="b">
            <a:spAutoFit/>
          </a:bodyPr>
          <a:lstStyle>
            <a:lvl1pPr>
              <a:defRPr sz="7200"/>
            </a:lvl1pPr>
          </a:lstStyle>
          <a:p>
            <a:r>
              <a:rPr lang="tr-TR"/>
              <a:t>Asıl başlık stili için tıklatın</a:t>
            </a:r>
          </a:p>
        </p:txBody>
      </p:sp>
      <p:sp>
        <p:nvSpPr>
          <p:cNvPr id="4122" name="Rectangle 26"/>
          <p:cNvSpPr>
            <a:spLocks noGrp="1" noChangeArrowheads="1"/>
          </p:cNvSpPr>
          <p:nvPr>
            <p:ph type="subTitle" idx="1"/>
          </p:nvPr>
        </p:nvSpPr>
        <p:spPr>
          <a:xfrm>
            <a:off x="1166813" y="3886200"/>
            <a:ext cx="6400800" cy="1752600"/>
          </a:xfrm>
        </p:spPr>
        <p:txBody>
          <a:bodyPr/>
          <a:lstStyle>
            <a:lvl1pPr marL="0" indent="0">
              <a:buFont typeface="Wingdings" pitchFamily="2" charset="2"/>
              <a:buNone/>
              <a:defRPr sz="4000"/>
            </a:lvl1pPr>
          </a:lstStyle>
          <a:p>
            <a:r>
              <a:rPr lang="tr-TR"/>
              <a:t>Asıl alt başlık stilini düzenlemek için tıklatın</a:t>
            </a:r>
          </a:p>
        </p:txBody>
      </p:sp>
      <p:sp>
        <p:nvSpPr>
          <p:cNvPr id="27" name="Rectangle 27"/>
          <p:cNvSpPr>
            <a:spLocks noGrp="1" noChangeArrowheads="1"/>
          </p:cNvSpPr>
          <p:nvPr>
            <p:ph type="dt" sz="half" idx="10"/>
          </p:nvPr>
        </p:nvSpPr>
        <p:spPr>
          <a:xfrm>
            <a:off x="1166813" y="6248400"/>
            <a:ext cx="1905000" cy="457200"/>
          </a:xfrm>
        </p:spPr>
        <p:txBody>
          <a:bodyPr/>
          <a:lstStyle>
            <a:lvl1pPr>
              <a:defRPr>
                <a:solidFill>
                  <a:srgbClr val="000000"/>
                </a:solidFill>
              </a:defRPr>
            </a:lvl1pPr>
          </a:lstStyle>
          <a:p>
            <a:pPr>
              <a:defRPr/>
            </a:pPr>
            <a:endParaRPr lang="tr-TR"/>
          </a:p>
        </p:txBody>
      </p:sp>
      <p:sp>
        <p:nvSpPr>
          <p:cNvPr id="28" name="Rectangle 28"/>
          <p:cNvSpPr>
            <a:spLocks noGrp="1" noChangeArrowheads="1"/>
          </p:cNvSpPr>
          <p:nvPr>
            <p:ph type="ftr" sz="quarter" idx="11"/>
          </p:nvPr>
        </p:nvSpPr>
        <p:spPr/>
        <p:txBody>
          <a:bodyPr/>
          <a:lstStyle>
            <a:lvl1pPr>
              <a:defRPr>
                <a:solidFill>
                  <a:srgbClr val="000000"/>
                </a:solidFill>
              </a:defRPr>
            </a:lvl1pPr>
          </a:lstStyle>
          <a:p>
            <a:pPr>
              <a:defRPr/>
            </a:pPr>
            <a:endParaRPr lang="tr-TR"/>
          </a:p>
        </p:txBody>
      </p:sp>
      <p:sp>
        <p:nvSpPr>
          <p:cNvPr id="29" name="Rectangle 29"/>
          <p:cNvSpPr>
            <a:spLocks noGrp="1" noChangeArrowheads="1"/>
          </p:cNvSpPr>
          <p:nvPr>
            <p:ph type="sldNum" sz="quarter" idx="12"/>
          </p:nvPr>
        </p:nvSpPr>
        <p:spPr/>
        <p:txBody>
          <a:bodyPr/>
          <a:lstStyle>
            <a:lvl1pPr>
              <a:defRPr>
                <a:solidFill>
                  <a:srgbClr val="000000"/>
                </a:solidFill>
              </a:defRPr>
            </a:lvl1pPr>
          </a:lstStyle>
          <a:p>
            <a:pPr>
              <a:defRPr/>
            </a:pPr>
            <a:fld id="{575FE5B8-AE99-413A-A875-1AB83C02C300}"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7"/>
          <p:cNvSpPr>
            <a:spLocks noGrp="1" noChangeArrowheads="1"/>
          </p:cNvSpPr>
          <p:nvPr>
            <p:ph type="dt" sz="half" idx="10"/>
          </p:nvPr>
        </p:nvSpPr>
        <p:spPr>
          <a:ln/>
        </p:spPr>
        <p:txBody>
          <a:bodyPr/>
          <a:lstStyle>
            <a:lvl1pPr>
              <a:defRPr/>
            </a:lvl1pPr>
          </a:lstStyle>
          <a:p>
            <a:pPr>
              <a:defRPr/>
            </a:pPr>
            <a:endParaRPr lang="tr-TR"/>
          </a:p>
        </p:txBody>
      </p:sp>
      <p:sp>
        <p:nvSpPr>
          <p:cNvPr id="5" name="Rectangle 28"/>
          <p:cNvSpPr>
            <a:spLocks noGrp="1" noChangeArrowheads="1"/>
          </p:cNvSpPr>
          <p:nvPr>
            <p:ph type="ftr" sz="quarter" idx="11"/>
          </p:nvPr>
        </p:nvSpPr>
        <p:spPr>
          <a:ln/>
        </p:spPr>
        <p:txBody>
          <a:bodyPr/>
          <a:lstStyle>
            <a:lvl1pPr>
              <a:defRPr/>
            </a:lvl1pPr>
          </a:lstStyle>
          <a:p>
            <a:pPr>
              <a:defRPr/>
            </a:pPr>
            <a:endParaRPr lang="tr-TR"/>
          </a:p>
        </p:txBody>
      </p:sp>
      <p:sp>
        <p:nvSpPr>
          <p:cNvPr id="6" name="Rectangle 29"/>
          <p:cNvSpPr>
            <a:spLocks noGrp="1" noChangeArrowheads="1"/>
          </p:cNvSpPr>
          <p:nvPr>
            <p:ph type="sldNum" sz="quarter" idx="12"/>
          </p:nvPr>
        </p:nvSpPr>
        <p:spPr>
          <a:ln/>
        </p:spPr>
        <p:txBody>
          <a:bodyPr/>
          <a:lstStyle>
            <a:lvl1pPr>
              <a:defRPr/>
            </a:lvl1pPr>
          </a:lstStyle>
          <a:p>
            <a:pPr>
              <a:defRPr/>
            </a:pPr>
            <a:fld id="{73D21868-3382-4961-924E-385C4215E94F}"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463" y="457200"/>
            <a:ext cx="19431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73163" y="457200"/>
            <a:ext cx="56769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7"/>
          <p:cNvSpPr>
            <a:spLocks noGrp="1" noChangeArrowheads="1"/>
          </p:cNvSpPr>
          <p:nvPr>
            <p:ph type="dt" sz="half" idx="10"/>
          </p:nvPr>
        </p:nvSpPr>
        <p:spPr>
          <a:ln/>
        </p:spPr>
        <p:txBody>
          <a:bodyPr/>
          <a:lstStyle>
            <a:lvl1pPr>
              <a:defRPr/>
            </a:lvl1pPr>
          </a:lstStyle>
          <a:p>
            <a:pPr>
              <a:defRPr/>
            </a:pPr>
            <a:endParaRPr lang="tr-TR"/>
          </a:p>
        </p:txBody>
      </p:sp>
      <p:sp>
        <p:nvSpPr>
          <p:cNvPr id="5" name="Rectangle 28"/>
          <p:cNvSpPr>
            <a:spLocks noGrp="1" noChangeArrowheads="1"/>
          </p:cNvSpPr>
          <p:nvPr>
            <p:ph type="ftr" sz="quarter" idx="11"/>
          </p:nvPr>
        </p:nvSpPr>
        <p:spPr>
          <a:ln/>
        </p:spPr>
        <p:txBody>
          <a:bodyPr/>
          <a:lstStyle>
            <a:lvl1pPr>
              <a:defRPr/>
            </a:lvl1pPr>
          </a:lstStyle>
          <a:p>
            <a:pPr>
              <a:defRPr/>
            </a:pPr>
            <a:endParaRPr lang="tr-TR"/>
          </a:p>
        </p:txBody>
      </p:sp>
      <p:sp>
        <p:nvSpPr>
          <p:cNvPr id="6" name="Rectangle 29"/>
          <p:cNvSpPr>
            <a:spLocks noGrp="1" noChangeArrowheads="1"/>
          </p:cNvSpPr>
          <p:nvPr>
            <p:ph type="sldNum" sz="quarter" idx="12"/>
          </p:nvPr>
        </p:nvSpPr>
        <p:spPr>
          <a:ln/>
        </p:spPr>
        <p:txBody>
          <a:bodyPr/>
          <a:lstStyle>
            <a:lvl1pPr>
              <a:defRPr/>
            </a:lvl1pPr>
          </a:lstStyle>
          <a:p>
            <a:pPr>
              <a:defRPr/>
            </a:pPr>
            <a:fld id="{505C0F5B-1714-4AAD-94ED-414085663860}" type="slidenum">
              <a:rPr lang="tr-TR"/>
              <a:pPr>
                <a:defRPr/>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73163" y="4572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73163" y="1981200"/>
            <a:ext cx="7772400" cy="4114800"/>
          </a:xfrm>
        </p:spPr>
        <p:txBody>
          <a:bodyPr/>
          <a:lstStyle/>
          <a:p>
            <a:pPr lvl="0"/>
            <a:endParaRPr lang="en-US" noProof="0" smtClean="0"/>
          </a:p>
        </p:txBody>
      </p:sp>
      <p:sp>
        <p:nvSpPr>
          <p:cNvPr id="4" name="Rectangle 27"/>
          <p:cNvSpPr>
            <a:spLocks noGrp="1" noChangeArrowheads="1"/>
          </p:cNvSpPr>
          <p:nvPr>
            <p:ph type="dt" sz="half" idx="10"/>
          </p:nvPr>
        </p:nvSpPr>
        <p:spPr>
          <a:ln/>
        </p:spPr>
        <p:txBody>
          <a:bodyPr/>
          <a:lstStyle>
            <a:lvl1pPr>
              <a:defRPr/>
            </a:lvl1pPr>
          </a:lstStyle>
          <a:p>
            <a:pPr>
              <a:defRPr/>
            </a:pPr>
            <a:endParaRPr lang="tr-TR"/>
          </a:p>
        </p:txBody>
      </p:sp>
      <p:sp>
        <p:nvSpPr>
          <p:cNvPr id="5" name="Rectangle 28"/>
          <p:cNvSpPr>
            <a:spLocks noGrp="1" noChangeArrowheads="1"/>
          </p:cNvSpPr>
          <p:nvPr>
            <p:ph type="ftr" sz="quarter" idx="11"/>
          </p:nvPr>
        </p:nvSpPr>
        <p:spPr>
          <a:ln/>
        </p:spPr>
        <p:txBody>
          <a:bodyPr/>
          <a:lstStyle>
            <a:lvl1pPr>
              <a:defRPr/>
            </a:lvl1pPr>
          </a:lstStyle>
          <a:p>
            <a:pPr>
              <a:defRPr/>
            </a:pPr>
            <a:endParaRPr lang="tr-TR"/>
          </a:p>
        </p:txBody>
      </p:sp>
      <p:sp>
        <p:nvSpPr>
          <p:cNvPr id="6" name="Rectangle 29"/>
          <p:cNvSpPr>
            <a:spLocks noGrp="1" noChangeArrowheads="1"/>
          </p:cNvSpPr>
          <p:nvPr>
            <p:ph type="sldNum" sz="quarter" idx="12"/>
          </p:nvPr>
        </p:nvSpPr>
        <p:spPr>
          <a:ln/>
        </p:spPr>
        <p:txBody>
          <a:bodyPr/>
          <a:lstStyle>
            <a:lvl1pPr>
              <a:defRPr/>
            </a:lvl1pPr>
          </a:lstStyle>
          <a:p>
            <a:pPr>
              <a:defRPr/>
            </a:pPr>
            <a:fld id="{3ACC02E8-FD61-4C29-A32F-8C9CBC77932B}" type="slidenum">
              <a:rPr lang="tr-TR"/>
              <a:pPr>
                <a:defRPr/>
              </a:pPr>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3163" y="4572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73163"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35563"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7"/>
          <p:cNvSpPr>
            <a:spLocks noGrp="1" noChangeArrowheads="1"/>
          </p:cNvSpPr>
          <p:nvPr>
            <p:ph type="dt" sz="half" idx="10"/>
          </p:nvPr>
        </p:nvSpPr>
        <p:spPr>
          <a:ln/>
        </p:spPr>
        <p:txBody>
          <a:bodyPr/>
          <a:lstStyle>
            <a:lvl1pPr>
              <a:defRPr/>
            </a:lvl1pPr>
          </a:lstStyle>
          <a:p>
            <a:pPr>
              <a:defRPr/>
            </a:pPr>
            <a:endParaRPr lang="tr-TR"/>
          </a:p>
        </p:txBody>
      </p:sp>
      <p:sp>
        <p:nvSpPr>
          <p:cNvPr id="6" name="Rectangle 28"/>
          <p:cNvSpPr>
            <a:spLocks noGrp="1" noChangeArrowheads="1"/>
          </p:cNvSpPr>
          <p:nvPr>
            <p:ph type="ftr" sz="quarter" idx="11"/>
          </p:nvPr>
        </p:nvSpPr>
        <p:spPr>
          <a:ln/>
        </p:spPr>
        <p:txBody>
          <a:bodyPr/>
          <a:lstStyle>
            <a:lvl1pPr>
              <a:defRPr/>
            </a:lvl1pPr>
          </a:lstStyle>
          <a:p>
            <a:pPr>
              <a:defRPr/>
            </a:pPr>
            <a:endParaRPr lang="tr-TR"/>
          </a:p>
        </p:txBody>
      </p:sp>
      <p:sp>
        <p:nvSpPr>
          <p:cNvPr id="7" name="Rectangle 29"/>
          <p:cNvSpPr>
            <a:spLocks noGrp="1" noChangeArrowheads="1"/>
          </p:cNvSpPr>
          <p:nvPr>
            <p:ph type="sldNum" sz="quarter" idx="12"/>
          </p:nvPr>
        </p:nvSpPr>
        <p:spPr>
          <a:ln/>
        </p:spPr>
        <p:txBody>
          <a:bodyPr/>
          <a:lstStyle>
            <a:lvl1pPr>
              <a:defRPr/>
            </a:lvl1pPr>
          </a:lstStyle>
          <a:p>
            <a:pPr>
              <a:defRPr/>
            </a:pPr>
            <a:fld id="{A3D78348-DA1A-4BCA-8B11-42C0DFC5AB14}"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7"/>
          <p:cNvSpPr>
            <a:spLocks noGrp="1" noChangeArrowheads="1"/>
          </p:cNvSpPr>
          <p:nvPr>
            <p:ph type="dt" sz="half" idx="10"/>
          </p:nvPr>
        </p:nvSpPr>
        <p:spPr>
          <a:ln/>
        </p:spPr>
        <p:txBody>
          <a:bodyPr/>
          <a:lstStyle>
            <a:lvl1pPr>
              <a:defRPr/>
            </a:lvl1pPr>
          </a:lstStyle>
          <a:p>
            <a:pPr>
              <a:defRPr/>
            </a:pPr>
            <a:endParaRPr lang="tr-TR"/>
          </a:p>
        </p:txBody>
      </p:sp>
      <p:sp>
        <p:nvSpPr>
          <p:cNvPr id="5" name="Rectangle 28"/>
          <p:cNvSpPr>
            <a:spLocks noGrp="1" noChangeArrowheads="1"/>
          </p:cNvSpPr>
          <p:nvPr>
            <p:ph type="ftr" sz="quarter" idx="11"/>
          </p:nvPr>
        </p:nvSpPr>
        <p:spPr>
          <a:ln/>
        </p:spPr>
        <p:txBody>
          <a:bodyPr/>
          <a:lstStyle>
            <a:lvl1pPr>
              <a:defRPr/>
            </a:lvl1pPr>
          </a:lstStyle>
          <a:p>
            <a:pPr>
              <a:defRPr/>
            </a:pPr>
            <a:endParaRPr lang="tr-TR"/>
          </a:p>
        </p:txBody>
      </p:sp>
      <p:sp>
        <p:nvSpPr>
          <p:cNvPr id="6" name="Rectangle 29"/>
          <p:cNvSpPr>
            <a:spLocks noGrp="1" noChangeArrowheads="1"/>
          </p:cNvSpPr>
          <p:nvPr>
            <p:ph type="sldNum" sz="quarter" idx="12"/>
          </p:nvPr>
        </p:nvSpPr>
        <p:spPr>
          <a:ln/>
        </p:spPr>
        <p:txBody>
          <a:bodyPr/>
          <a:lstStyle>
            <a:lvl1pPr>
              <a:defRPr/>
            </a:lvl1pPr>
          </a:lstStyle>
          <a:p>
            <a:pPr>
              <a:defRPr/>
            </a:pPr>
            <a:fld id="{6B5E83FC-DA63-468C-AB27-A8D4365CFFE8}"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7"/>
          <p:cNvSpPr>
            <a:spLocks noGrp="1" noChangeArrowheads="1"/>
          </p:cNvSpPr>
          <p:nvPr>
            <p:ph type="dt" sz="half" idx="10"/>
          </p:nvPr>
        </p:nvSpPr>
        <p:spPr>
          <a:ln/>
        </p:spPr>
        <p:txBody>
          <a:bodyPr/>
          <a:lstStyle>
            <a:lvl1pPr>
              <a:defRPr/>
            </a:lvl1pPr>
          </a:lstStyle>
          <a:p>
            <a:pPr>
              <a:defRPr/>
            </a:pPr>
            <a:endParaRPr lang="tr-TR"/>
          </a:p>
        </p:txBody>
      </p:sp>
      <p:sp>
        <p:nvSpPr>
          <p:cNvPr id="5" name="Rectangle 28"/>
          <p:cNvSpPr>
            <a:spLocks noGrp="1" noChangeArrowheads="1"/>
          </p:cNvSpPr>
          <p:nvPr>
            <p:ph type="ftr" sz="quarter" idx="11"/>
          </p:nvPr>
        </p:nvSpPr>
        <p:spPr>
          <a:ln/>
        </p:spPr>
        <p:txBody>
          <a:bodyPr/>
          <a:lstStyle>
            <a:lvl1pPr>
              <a:defRPr/>
            </a:lvl1pPr>
          </a:lstStyle>
          <a:p>
            <a:pPr>
              <a:defRPr/>
            </a:pPr>
            <a:endParaRPr lang="tr-TR"/>
          </a:p>
        </p:txBody>
      </p:sp>
      <p:sp>
        <p:nvSpPr>
          <p:cNvPr id="6" name="Rectangle 29"/>
          <p:cNvSpPr>
            <a:spLocks noGrp="1" noChangeArrowheads="1"/>
          </p:cNvSpPr>
          <p:nvPr>
            <p:ph type="sldNum" sz="quarter" idx="12"/>
          </p:nvPr>
        </p:nvSpPr>
        <p:spPr>
          <a:ln/>
        </p:spPr>
        <p:txBody>
          <a:bodyPr/>
          <a:lstStyle>
            <a:lvl1pPr>
              <a:defRPr/>
            </a:lvl1pPr>
          </a:lstStyle>
          <a:p>
            <a:pPr>
              <a:defRPr/>
            </a:pPr>
            <a:fld id="{CD710A9F-34A8-44B8-A2D2-3784103FCA38}"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7"/>
          <p:cNvSpPr>
            <a:spLocks noGrp="1" noChangeArrowheads="1"/>
          </p:cNvSpPr>
          <p:nvPr>
            <p:ph type="dt" sz="half" idx="10"/>
          </p:nvPr>
        </p:nvSpPr>
        <p:spPr>
          <a:ln/>
        </p:spPr>
        <p:txBody>
          <a:bodyPr/>
          <a:lstStyle>
            <a:lvl1pPr>
              <a:defRPr/>
            </a:lvl1pPr>
          </a:lstStyle>
          <a:p>
            <a:pPr>
              <a:defRPr/>
            </a:pPr>
            <a:endParaRPr lang="tr-TR"/>
          </a:p>
        </p:txBody>
      </p:sp>
      <p:sp>
        <p:nvSpPr>
          <p:cNvPr id="6" name="Rectangle 28"/>
          <p:cNvSpPr>
            <a:spLocks noGrp="1" noChangeArrowheads="1"/>
          </p:cNvSpPr>
          <p:nvPr>
            <p:ph type="ftr" sz="quarter" idx="11"/>
          </p:nvPr>
        </p:nvSpPr>
        <p:spPr>
          <a:ln/>
        </p:spPr>
        <p:txBody>
          <a:bodyPr/>
          <a:lstStyle>
            <a:lvl1pPr>
              <a:defRPr/>
            </a:lvl1pPr>
          </a:lstStyle>
          <a:p>
            <a:pPr>
              <a:defRPr/>
            </a:pPr>
            <a:endParaRPr lang="tr-TR"/>
          </a:p>
        </p:txBody>
      </p:sp>
      <p:sp>
        <p:nvSpPr>
          <p:cNvPr id="7" name="Rectangle 29"/>
          <p:cNvSpPr>
            <a:spLocks noGrp="1" noChangeArrowheads="1"/>
          </p:cNvSpPr>
          <p:nvPr>
            <p:ph type="sldNum" sz="quarter" idx="12"/>
          </p:nvPr>
        </p:nvSpPr>
        <p:spPr>
          <a:ln/>
        </p:spPr>
        <p:txBody>
          <a:bodyPr/>
          <a:lstStyle>
            <a:lvl1pPr>
              <a:defRPr/>
            </a:lvl1pPr>
          </a:lstStyle>
          <a:p>
            <a:pPr>
              <a:defRPr/>
            </a:pPr>
            <a:fld id="{E41C3157-AB4E-44C6-A871-DABCD5BC3CF6}"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7"/>
          <p:cNvSpPr>
            <a:spLocks noGrp="1" noChangeArrowheads="1"/>
          </p:cNvSpPr>
          <p:nvPr>
            <p:ph type="dt" sz="half" idx="10"/>
          </p:nvPr>
        </p:nvSpPr>
        <p:spPr>
          <a:ln/>
        </p:spPr>
        <p:txBody>
          <a:bodyPr/>
          <a:lstStyle>
            <a:lvl1pPr>
              <a:defRPr/>
            </a:lvl1pPr>
          </a:lstStyle>
          <a:p>
            <a:pPr>
              <a:defRPr/>
            </a:pPr>
            <a:endParaRPr lang="tr-TR"/>
          </a:p>
        </p:txBody>
      </p:sp>
      <p:sp>
        <p:nvSpPr>
          <p:cNvPr id="8" name="Rectangle 28"/>
          <p:cNvSpPr>
            <a:spLocks noGrp="1" noChangeArrowheads="1"/>
          </p:cNvSpPr>
          <p:nvPr>
            <p:ph type="ftr" sz="quarter" idx="11"/>
          </p:nvPr>
        </p:nvSpPr>
        <p:spPr>
          <a:ln/>
        </p:spPr>
        <p:txBody>
          <a:bodyPr/>
          <a:lstStyle>
            <a:lvl1pPr>
              <a:defRPr/>
            </a:lvl1pPr>
          </a:lstStyle>
          <a:p>
            <a:pPr>
              <a:defRPr/>
            </a:pPr>
            <a:endParaRPr lang="tr-TR"/>
          </a:p>
        </p:txBody>
      </p:sp>
      <p:sp>
        <p:nvSpPr>
          <p:cNvPr id="9" name="Rectangle 29"/>
          <p:cNvSpPr>
            <a:spLocks noGrp="1" noChangeArrowheads="1"/>
          </p:cNvSpPr>
          <p:nvPr>
            <p:ph type="sldNum" sz="quarter" idx="12"/>
          </p:nvPr>
        </p:nvSpPr>
        <p:spPr>
          <a:ln/>
        </p:spPr>
        <p:txBody>
          <a:bodyPr/>
          <a:lstStyle>
            <a:lvl1pPr>
              <a:defRPr/>
            </a:lvl1pPr>
          </a:lstStyle>
          <a:p>
            <a:pPr>
              <a:defRPr/>
            </a:pPr>
            <a:fld id="{5AE55951-A929-409B-835E-BAE06FF1F985}"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7"/>
          <p:cNvSpPr>
            <a:spLocks noGrp="1" noChangeArrowheads="1"/>
          </p:cNvSpPr>
          <p:nvPr>
            <p:ph type="dt" sz="half" idx="10"/>
          </p:nvPr>
        </p:nvSpPr>
        <p:spPr>
          <a:ln/>
        </p:spPr>
        <p:txBody>
          <a:bodyPr/>
          <a:lstStyle>
            <a:lvl1pPr>
              <a:defRPr/>
            </a:lvl1pPr>
          </a:lstStyle>
          <a:p>
            <a:pPr>
              <a:defRPr/>
            </a:pPr>
            <a:endParaRPr lang="tr-TR"/>
          </a:p>
        </p:txBody>
      </p:sp>
      <p:sp>
        <p:nvSpPr>
          <p:cNvPr id="4" name="Rectangle 28"/>
          <p:cNvSpPr>
            <a:spLocks noGrp="1" noChangeArrowheads="1"/>
          </p:cNvSpPr>
          <p:nvPr>
            <p:ph type="ftr" sz="quarter" idx="11"/>
          </p:nvPr>
        </p:nvSpPr>
        <p:spPr>
          <a:ln/>
        </p:spPr>
        <p:txBody>
          <a:bodyPr/>
          <a:lstStyle>
            <a:lvl1pPr>
              <a:defRPr/>
            </a:lvl1pPr>
          </a:lstStyle>
          <a:p>
            <a:pPr>
              <a:defRPr/>
            </a:pPr>
            <a:endParaRPr lang="tr-TR"/>
          </a:p>
        </p:txBody>
      </p:sp>
      <p:sp>
        <p:nvSpPr>
          <p:cNvPr id="5" name="Rectangle 29"/>
          <p:cNvSpPr>
            <a:spLocks noGrp="1" noChangeArrowheads="1"/>
          </p:cNvSpPr>
          <p:nvPr>
            <p:ph type="sldNum" sz="quarter" idx="12"/>
          </p:nvPr>
        </p:nvSpPr>
        <p:spPr>
          <a:ln/>
        </p:spPr>
        <p:txBody>
          <a:bodyPr/>
          <a:lstStyle>
            <a:lvl1pPr>
              <a:defRPr/>
            </a:lvl1pPr>
          </a:lstStyle>
          <a:p>
            <a:pPr>
              <a:defRPr/>
            </a:pPr>
            <a:fld id="{CC628A67-1F79-446C-AC88-4FF3606ADA0E}"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a:ln/>
        </p:spPr>
        <p:txBody>
          <a:bodyPr/>
          <a:lstStyle>
            <a:lvl1pPr>
              <a:defRPr/>
            </a:lvl1pPr>
          </a:lstStyle>
          <a:p>
            <a:pPr>
              <a:defRPr/>
            </a:pPr>
            <a:endParaRPr lang="tr-TR"/>
          </a:p>
        </p:txBody>
      </p:sp>
      <p:sp>
        <p:nvSpPr>
          <p:cNvPr id="3" name="Rectangle 28"/>
          <p:cNvSpPr>
            <a:spLocks noGrp="1" noChangeArrowheads="1"/>
          </p:cNvSpPr>
          <p:nvPr>
            <p:ph type="ftr" sz="quarter" idx="11"/>
          </p:nvPr>
        </p:nvSpPr>
        <p:spPr>
          <a:ln/>
        </p:spPr>
        <p:txBody>
          <a:bodyPr/>
          <a:lstStyle>
            <a:lvl1pPr>
              <a:defRPr/>
            </a:lvl1pPr>
          </a:lstStyle>
          <a:p>
            <a:pPr>
              <a:defRPr/>
            </a:pPr>
            <a:endParaRPr lang="tr-TR"/>
          </a:p>
        </p:txBody>
      </p:sp>
      <p:sp>
        <p:nvSpPr>
          <p:cNvPr id="4" name="Rectangle 29"/>
          <p:cNvSpPr>
            <a:spLocks noGrp="1" noChangeArrowheads="1"/>
          </p:cNvSpPr>
          <p:nvPr>
            <p:ph type="sldNum" sz="quarter" idx="12"/>
          </p:nvPr>
        </p:nvSpPr>
        <p:spPr>
          <a:ln/>
        </p:spPr>
        <p:txBody>
          <a:bodyPr/>
          <a:lstStyle>
            <a:lvl1pPr>
              <a:defRPr/>
            </a:lvl1pPr>
          </a:lstStyle>
          <a:p>
            <a:pPr>
              <a:defRPr/>
            </a:pPr>
            <a:fld id="{458F897F-6A85-4F52-959E-9A52A7AA4D93}"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7"/>
          <p:cNvSpPr>
            <a:spLocks noGrp="1" noChangeArrowheads="1"/>
          </p:cNvSpPr>
          <p:nvPr>
            <p:ph type="dt" sz="half" idx="10"/>
          </p:nvPr>
        </p:nvSpPr>
        <p:spPr>
          <a:ln/>
        </p:spPr>
        <p:txBody>
          <a:bodyPr/>
          <a:lstStyle>
            <a:lvl1pPr>
              <a:defRPr/>
            </a:lvl1pPr>
          </a:lstStyle>
          <a:p>
            <a:pPr>
              <a:defRPr/>
            </a:pPr>
            <a:endParaRPr lang="tr-TR"/>
          </a:p>
        </p:txBody>
      </p:sp>
      <p:sp>
        <p:nvSpPr>
          <p:cNvPr id="6" name="Rectangle 28"/>
          <p:cNvSpPr>
            <a:spLocks noGrp="1" noChangeArrowheads="1"/>
          </p:cNvSpPr>
          <p:nvPr>
            <p:ph type="ftr" sz="quarter" idx="11"/>
          </p:nvPr>
        </p:nvSpPr>
        <p:spPr>
          <a:ln/>
        </p:spPr>
        <p:txBody>
          <a:bodyPr/>
          <a:lstStyle>
            <a:lvl1pPr>
              <a:defRPr/>
            </a:lvl1pPr>
          </a:lstStyle>
          <a:p>
            <a:pPr>
              <a:defRPr/>
            </a:pPr>
            <a:endParaRPr lang="tr-TR"/>
          </a:p>
        </p:txBody>
      </p:sp>
      <p:sp>
        <p:nvSpPr>
          <p:cNvPr id="7" name="Rectangle 29"/>
          <p:cNvSpPr>
            <a:spLocks noGrp="1" noChangeArrowheads="1"/>
          </p:cNvSpPr>
          <p:nvPr>
            <p:ph type="sldNum" sz="quarter" idx="12"/>
          </p:nvPr>
        </p:nvSpPr>
        <p:spPr>
          <a:ln/>
        </p:spPr>
        <p:txBody>
          <a:bodyPr/>
          <a:lstStyle>
            <a:lvl1pPr>
              <a:defRPr/>
            </a:lvl1pPr>
          </a:lstStyle>
          <a:p>
            <a:pPr>
              <a:defRPr/>
            </a:pPr>
            <a:fld id="{F14AC596-558B-45CB-8C69-9A88CE9405E6}"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7"/>
          <p:cNvSpPr>
            <a:spLocks noGrp="1" noChangeArrowheads="1"/>
          </p:cNvSpPr>
          <p:nvPr>
            <p:ph type="dt" sz="half" idx="10"/>
          </p:nvPr>
        </p:nvSpPr>
        <p:spPr>
          <a:ln/>
        </p:spPr>
        <p:txBody>
          <a:bodyPr/>
          <a:lstStyle>
            <a:lvl1pPr>
              <a:defRPr/>
            </a:lvl1pPr>
          </a:lstStyle>
          <a:p>
            <a:pPr>
              <a:defRPr/>
            </a:pPr>
            <a:endParaRPr lang="tr-TR"/>
          </a:p>
        </p:txBody>
      </p:sp>
      <p:sp>
        <p:nvSpPr>
          <p:cNvPr id="6" name="Rectangle 28"/>
          <p:cNvSpPr>
            <a:spLocks noGrp="1" noChangeArrowheads="1"/>
          </p:cNvSpPr>
          <p:nvPr>
            <p:ph type="ftr" sz="quarter" idx="11"/>
          </p:nvPr>
        </p:nvSpPr>
        <p:spPr>
          <a:ln/>
        </p:spPr>
        <p:txBody>
          <a:bodyPr/>
          <a:lstStyle>
            <a:lvl1pPr>
              <a:defRPr/>
            </a:lvl1pPr>
          </a:lstStyle>
          <a:p>
            <a:pPr>
              <a:defRPr/>
            </a:pPr>
            <a:endParaRPr lang="tr-TR"/>
          </a:p>
        </p:txBody>
      </p:sp>
      <p:sp>
        <p:nvSpPr>
          <p:cNvPr id="7" name="Rectangle 29"/>
          <p:cNvSpPr>
            <a:spLocks noGrp="1" noChangeArrowheads="1"/>
          </p:cNvSpPr>
          <p:nvPr>
            <p:ph type="sldNum" sz="quarter" idx="12"/>
          </p:nvPr>
        </p:nvSpPr>
        <p:spPr>
          <a:ln/>
        </p:spPr>
        <p:txBody>
          <a:bodyPr/>
          <a:lstStyle>
            <a:lvl1pPr>
              <a:defRPr/>
            </a:lvl1pPr>
          </a:lstStyle>
          <a:p>
            <a:pPr>
              <a:defRPr/>
            </a:pPr>
            <a:fld id="{1D9E8266-4CAF-450F-9C81-8F4DDB7B7348}"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28674" name="Group 2"/>
          <p:cNvGrpSpPr>
            <a:grpSpLocks/>
          </p:cNvGrpSpPr>
          <p:nvPr/>
        </p:nvGrpSpPr>
        <p:grpSpPr bwMode="auto">
          <a:xfrm>
            <a:off x="0" y="-4763"/>
            <a:ext cx="1063625" cy="6858001"/>
            <a:chOff x="0" y="-3"/>
            <a:chExt cx="670" cy="4320"/>
          </a:xfrm>
        </p:grpSpPr>
        <p:grpSp>
          <p:nvGrpSpPr>
            <p:cNvPr id="28680" name="Group 3"/>
            <p:cNvGrpSpPr>
              <a:grpSpLocks/>
            </p:cNvGrpSpPr>
            <p:nvPr/>
          </p:nvGrpSpPr>
          <p:grpSpPr bwMode="auto">
            <a:xfrm rot="16200000" flipH="1">
              <a:off x="-1815" y="1838"/>
              <a:ext cx="4320" cy="638"/>
              <a:chOff x="-2" y="1562"/>
              <a:chExt cx="5762" cy="638"/>
            </a:xfrm>
          </p:grpSpPr>
          <p:sp>
            <p:nvSpPr>
              <p:cNvPr id="3076" name="Freeform 4"/>
              <p:cNvSpPr>
                <a:spLocks/>
              </p:cNvSpPr>
              <p:nvPr/>
            </p:nvSpPr>
            <p:spPr bwMode="ltGray">
              <a:xfrm rot="-5400000">
                <a:off x="2554" y="-990"/>
                <a:ext cx="624" cy="5745"/>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lstStyle/>
              <a:p>
                <a:pPr>
                  <a:defRPr/>
                </a:pPr>
                <a:endParaRPr lang="en-US">
                  <a:cs typeface="Arial" pitchFamily="34" charset="0"/>
                </a:endParaRPr>
              </a:p>
            </p:txBody>
          </p:sp>
          <p:sp>
            <p:nvSpPr>
              <p:cNvPr id="3077" name="Freeform 5"/>
              <p:cNvSpPr>
                <a:spLocks/>
              </p:cNvSpPr>
              <p:nvPr/>
            </p:nvSpPr>
            <p:spPr bwMode="ltGray">
              <a:xfrm rot="-5400000">
                <a:off x="1323"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pPr>
                  <a:defRPr/>
                </a:pPr>
                <a:endParaRPr lang="en-US">
                  <a:cs typeface="Arial" pitchFamily="34" charset="0"/>
                </a:endParaRPr>
              </a:p>
            </p:txBody>
          </p:sp>
          <p:sp>
            <p:nvSpPr>
              <p:cNvPr id="3078" name="Freeform 6"/>
              <p:cNvSpPr>
                <a:spLocks/>
              </p:cNvSpPr>
              <p:nvPr/>
            </p:nvSpPr>
            <p:spPr bwMode="ltGray">
              <a:xfrm rot="-5400000">
                <a:off x="976" y="1671"/>
                <a:ext cx="624" cy="42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lstStyle/>
              <a:p>
                <a:pPr>
                  <a:defRPr/>
                </a:pPr>
                <a:endParaRPr lang="en-US">
                  <a:cs typeface="Arial" pitchFamily="34" charset="0"/>
                </a:endParaRPr>
              </a:p>
            </p:txBody>
          </p:sp>
          <p:sp>
            <p:nvSpPr>
              <p:cNvPr id="3079" name="Freeform 7"/>
              <p:cNvSpPr>
                <a:spLocks/>
              </p:cNvSpPr>
              <p:nvPr/>
            </p:nvSpPr>
            <p:spPr bwMode="ltGray">
              <a:xfrm rot="-5400000">
                <a:off x="-63" y="1755"/>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lstStyle/>
              <a:p>
                <a:pPr>
                  <a:defRPr/>
                </a:pPr>
                <a:endParaRPr lang="en-US">
                  <a:cs typeface="Arial" pitchFamily="34" charset="0"/>
                </a:endParaRPr>
              </a:p>
            </p:txBody>
          </p:sp>
          <p:sp>
            <p:nvSpPr>
              <p:cNvPr id="3080" name="Freeform 8"/>
              <p:cNvSpPr>
                <a:spLocks/>
              </p:cNvSpPr>
              <p:nvPr/>
            </p:nvSpPr>
            <p:spPr bwMode="ltGray">
              <a:xfrm rot="-5400000">
                <a:off x="664" y="1733"/>
                <a:ext cx="624" cy="29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lstStyle/>
              <a:p>
                <a:pPr>
                  <a:defRPr/>
                </a:pPr>
                <a:endParaRPr lang="en-US">
                  <a:cs typeface="Arial" pitchFamily="34" charset="0"/>
                </a:endParaRPr>
              </a:p>
            </p:txBody>
          </p:sp>
          <p:sp>
            <p:nvSpPr>
              <p:cNvPr id="3081" name="Freeform 9"/>
              <p:cNvSpPr>
                <a:spLocks/>
              </p:cNvSpPr>
              <p:nvPr/>
            </p:nvSpPr>
            <p:spPr bwMode="ltGray">
              <a:xfrm rot="-5400000">
                <a:off x="439" y="1699"/>
                <a:ext cx="624" cy="364"/>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n-US">
                  <a:cs typeface="Arial" pitchFamily="34" charset="0"/>
                </a:endParaRPr>
              </a:p>
            </p:txBody>
          </p:sp>
          <p:sp>
            <p:nvSpPr>
              <p:cNvPr id="3082" name="Freeform 10"/>
              <p:cNvSpPr>
                <a:spLocks/>
              </p:cNvSpPr>
              <p:nvPr/>
            </p:nvSpPr>
            <p:spPr bwMode="ltGray">
              <a:xfrm rot="-5400000">
                <a:off x="152" y="1728"/>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pPr>
                  <a:defRPr/>
                </a:pPr>
                <a:endParaRPr lang="en-US">
                  <a:cs typeface="Arial" pitchFamily="34" charset="0"/>
                </a:endParaRPr>
              </a:p>
            </p:txBody>
          </p:sp>
          <p:sp>
            <p:nvSpPr>
              <p:cNvPr id="3083" name="Freeform 11"/>
              <p:cNvSpPr>
                <a:spLocks/>
              </p:cNvSpPr>
              <p:nvPr/>
            </p:nvSpPr>
            <p:spPr bwMode="ltGray">
              <a:xfrm rot="-5400000">
                <a:off x="3203" y="1662"/>
                <a:ext cx="624" cy="420"/>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pPr>
                  <a:defRPr/>
                </a:pPr>
                <a:endParaRPr lang="en-US">
                  <a:cs typeface="Arial" pitchFamily="34" charset="0"/>
                </a:endParaRPr>
              </a:p>
            </p:txBody>
          </p:sp>
          <p:sp>
            <p:nvSpPr>
              <p:cNvPr id="3084" name="Freeform 12"/>
              <p:cNvSpPr>
                <a:spLocks/>
              </p:cNvSpPr>
              <p:nvPr/>
            </p:nvSpPr>
            <p:spPr bwMode="ltGray">
              <a:xfrm rot="-5400000">
                <a:off x="2870" y="1664"/>
                <a:ext cx="624" cy="421"/>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lstStyle/>
              <a:p>
                <a:pPr>
                  <a:defRPr/>
                </a:pPr>
                <a:endParaRPr lang="en-US">
                  <a:cs typeface="Arial" pitchFamily="34" charset="0"/>
                </a:endParaRPr>
              </a:p>
            </p:txBody>
          </p:sp>
          <p:sp>
            <p:nvSpPr>
              <p:cNvPr id="3085" name="Freeform 13"/>
              <p:cNvSpPr>
                <a:spLocks/>
              </p:cNvSpPr>
              <p:nvPr/>
            </p:nvSpPr>
            <p:spPr bwMode="ltGray">
              <a:xfrm rot="-5400000">
                <a:off x="1829" y="1747"/>
                <a:ext cx="624" cy="256"/>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lstStyle/>
              <a:p>
                <a:pPr>
                  <a:defRPr/>
                </a:pPr>
                <a:endParaRPr lang="en-US">
                  <a:cs typeface="Arial" pitchFamily="34" charset="0"/>
                </a:endParaRPr>
              </a:p>
            </p:txBody>
          </p:sp>
          <p:sp>
            <p:nvSpPr>
              <p:cNvPr id="3086" name="Freeform 14"/>
              <p:cNvSpPr>
                <a:spLocks/>
              </p:cNvSpPr>
              <p:nvPr/>
            </p:nvSpPr>
            <p:spPr bwMode="ltGray">
              <a:xfrm rot="-5400000">
                <a:off x="2548" y="1729"/>
                <a:ext cx="624" cy="29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lstStyle/>
              <a:p>
                <a:pPr>
                  <a:defRPr/>
                </a:pPr>
                <a:endParaRPr lang="en-US">
                  <a:cs typeface="Arial" pitchFamily="34" charset="0"/>
                </a:endParaRPr>
              </a:p>
            </p:txBody>
          </p:sp>
          <p:sp>
            <p:nvSpPr>
              <p:cNvPr id="3087" name="Freeform 15"/>
              <p:cNvSpPr>
                <a:spLocks/>
              </p:cNvSpPr>
              <p:nvPr/>
            </p:nvSpPr>
            <p:spPr bwMode="ltGray">
              <a:xfrm rot="-5400000">
                <a:off x="2330" y="1695"/>
                <a:ext cx="624" cy="360"/>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n-US">
                  <a:cs typeface="Arial" pitchFamily="34" charset="0"/>
                </a:endParaRPr>
              </a:p>
            </p:txBody>
          </p:sp>
          <p:sp>
            <p:nvSpPr>
              <p:cNvPr id="3088" name="Freeform 16"/>
              <p:cNvSpPr>
                <a:spLocks/>
              </p:cNvSpPr>
              <p:nvPr/>
            </p:nvSpPr>
            <p:spPr bwMode="ltGray">
              <a:xfrm rot="-5400000">
                <a:off x="2039"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lstStyle/>
              <a:p>
                <a:pPr>
                  <a:defRPr/>
                </a:pPr>
                <a:endParaRPr lang="en-US">
                  <a:cs typeface="Arial" pitchFamily="34" charset="0"/>
                </a:endParaRPr>
              </a:p>
            </p:txBody>
          </p:sp>
          <p:sp>
            <p:nvSpPr>
              <p:cNvPr id="3089" name="Freeform 17"/>
              <p:cNvSpPr>
                <a:spLocks/>
              </p:cNvSpPr>
              <p:nvPr/>
            </p:nvSpPr>
            <p:spPr bwMode="ltGray">
              <a:xfrm rot="-5400000">
                <a:off x="4071" y="1664"/>
                <a:ext cx="624" cy="420"/>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lstStyle/>
              <a:p>
                <a:pPr>
                  <a:defRPr/>
                </a:pPr>
                <a:endParaRPr lang="en-US">
                  <a:cs typeface="Arial" pitchFamily="34" charset="0"/>
                </a:endParaRPr>
              </a:p>
            </p:txBody>
          </p:sp>
          <p:sp>
            <p:nvSpPr>
              <p:cNvPr id="3090" name="Freeform 18"/>
              <p:cNvSpPr>
                <a:spLocks/>
              </p:cNvSpPr>
              <p:nvPr/>
            </p:nvSpPr>
            <p:spPr bwMode="ltGray">
              <a:xfrm rot="-5400000">
                <a:off x="3725" y="1665"/>
                <a:ext cx="624" cy="42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lstStyle/>
              <a:p>
                <a:pPr>
                  <a:defRPr/>
                </a:pPr>
                <a:endParaRPr lang="en-US">
                  <a:cs typeface="Arial" pitchFamily="34" charset="0"/>
                </a:endParaRPr>
              </a:p>
            </p:txBody>
          </p:sp>
          <p:sp>
            <p:nvSpPr>
              <p:cNvPr id="3091" name="Freeform 19"/>
              <p:cNvSpPr>
                <a:spLocks/>
              </p:cNvSpPr>
              <p:nvPr/>
            </p:nvSpPr>
            <p:spPr bwMode="ltGray">
              <a:xfrm rot="-5400000">
                <a:off x="4572" y="1744"/>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lstStyle/>
              <a:p>
                <a:pPr>
                  <a:defRPr/>
                </a:pPr>
                <a:endParaRPr lang="en-US">
                  <a:cs typeface="Arial" pitchFamily="34" charset="0"/>
                </a:endParaRPr>
              </a:p>
            </p:txBody>
          </p:sp>
          <p:sp>
            <p:nvSpPr>
              <p:cNvPr id="3092" name="Freeform 20"/>
              <p:cNvSpPr>
                <a:spLocks/>
              </p:cNvSpPr>
              <p:nvPr/>
            </p:nvSpPr>
            <p:spPr bwMode="ltGray">
              <a:xfrm>
                <a:off x="5469" y="1559"/>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lstStyle/>
              <a:p>
                <a:pPr>
                  <a:defRPr/>
                </a:pPr>
                <a:endParaRPr lang="en-US">
                  <a:cs typeface="Arial" pitchFamily="34" charset="0"/>
                </a:endParaRPr>
              </a:p>
            </p:txBody>
          </p:sp>
          <p:sp>
            <p:nvSpPr>
              <p:cNvPr id="3093" name="Freeform 21"/>
              <p:cNvSpPr>
                <a:spLocks/>
              </p:cNvSpPr>
              <p:nvPr/>
            </p:nvSpPr>
            <p:spPr bwMode="ltGray">
              <a:xfrm rot="-5400000">
                <a:off x="5075" y="1688"/>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n-US">
                  <a:cs typeface="Arial" pitchFamily="34" charset="0"/>
                </a:endParaRPr>
              </a:p>
            </p:txBody>
          </p:sp>
          <p:sp>
            <p:nvSpPr>
              <p:cNvPr id="3094" name="Freeform 22"/>
              <p:cNvSpPr>
                <a:spLocks/>
              </p:cNvSpPr>
              <p:nvPr/>
            </p:nvSpPr>
            <p:spPr bwMode="ltGray">
              <a:xfrm rot="-5400000">
                <a:off x="4788" y="1715"/>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pPr>
                  <a:defRPr/>
                </a:pPr>
                <a:endParaRPr lang="en-US">
                  <a:cs typeface="Arial" pitchFamily="34" charset="0"/>
                </a:endParaRPr>
              </a:p>
            </p:txBody>
          </p:sp>
        </p:grpSp>
        <p:sp>
          <p:nvSpPr>
            <p:cNvPr id="3095" name="Freeform 23"/>
            <p:cNvSpPr>
              <a:spLocks/>
            </p:cNvSpPr>
            <p:nvPr/>
          </p:nvSpPr>
          <p:spPr bwMode="ltGray">
            <a:xfrm rot="16200000" flipH="1">
              <a:off x="-1954" y="1951"/>
              <a:ext cx="4320"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w="9525" cap="flat">
              <a:noFill/>
              <a:prstDash val="solid"/>
              <a:miter lim="800000"/>
              <a:headEnd type="none" w="med" len="med"/>
              <a:tailEnd type="none" w="med" len="med"/>
            </a:ln>
            <a:effectLst/>
          </p:spPr>
          <p:txBody>
            <a:bodyPr wrap="none" anchor="ctr"/>
            <a:lstStyle/>
            <a:p>
              <a:pPr>
                <a:defRPr/>
              </a:pPr>
              <a:endParaRPr lang="en-US">
                <a:cs typeface="Arial" pitchFamily="34" charset="0"/>
              </a:endParaRPr>
            </a:p>
          </p:txBody>
        </p:sp>
        <p:sp>
          <p:nvSpPr>
            <p:cNvPr id="3096" name="Freeform 24"/>
            <p:cNvSpPr>
              <a:spLocks/>
            </p:cNvSpPr>
            <p:nvPr/>
          </p:nvSpPr>
          <p:spPr bwMode="ltGray">
            <a:xfrm rot="16200000" flipH="1">
              <a:off x="-1584" y="2062"/>
              <a:ext cx="4319"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w="9525" cap="flat">
              <a:noFill/>
              <a:prstDash val="solid"/>
              <a:miter lim="800000"/>
              <a:headEnd type="none" w="med" len="med"/>
              <a:tailEnd type="none" w="med" len="med"/>
            </a:ln>
            <a:effectLst/>
          </p:spPr>
          <p:txBody>
            <a:bodyPr wrap="none" anchor="ctr"/>
            <a:lstStyle/>
            <a:p>
              <a:pPr>
                <a:defRPr/>
              </a:pPr>
              <a:endParaRPr lang="en-US">
                <a:cs typeface="Arial" pitchFamily="34" charset="0"/>
              </a:endParaRPr>
            </a:p>
          </p:txBody>
        </p:sp>
      </p:grpSp>
      <p:sp>
        <p:nvSpPr>
          <p:cNvPr id="28675" name="Rectangle 25"/>
          <p:cNvSpPr>
            <a:spLocks noGrp="1" noChangeArrowheads="1"/>
          </p:cNvSpPr>
          <p:nvPr>
            <p:ph type="title"/>
          </p:nvPr>
        </p:nvSpPr>
        <p:spPr bwMode="auto">
          <a:xfrm>
            <a:off x="1173163" y="4572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28676" name="Rectangle 26"/>
          <p:cNvSpPr>
            <a:spLocks noGrp="1" noChangeArrowheads="1"/>
          </p:cNvSpPr>
          <p:nvPr>
            <p:ph type="body" idx="1"/>
          </p:nvPr>
        </p:nvSpPr>
        <p:spPr bwMode="auto">
          <a:xfrm>
            <a:off x="1173163"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3099" name="Rectangle 27"/>
          <p:cNvSpPr>
            <a:spLocks noGrp="1" noChangeArrowheads="1"/>
          </p:cNvSpPr>
          <p:nvPr>
            <p:ph type="dt" sz="half" idx="2"/>
          </p:nvPr>
        </p:nvSpPr>
        <p:spPr bwMode="auto">
          <a:xfrm>
            <a:off x="1173163" y="6265863"/>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00000"/>
              </a:lnSpc>
              <a:spcBef>
                <a:spcPct val="50000"/>
              </a:spcBef>
              <a:buClrTx/>
              <a:buSzTx/>
              <a:buFontTx/>
              <a:buNone/>
              <a:defRPr sz="1400">
                <a:solidFill>
                  <a:schemeClr val="tx1"/>
                </a:solidFill>
                <a:latin typeface="+mn-lt"/>
                <a:cs typeface="Arial" pitchFamily="34" charset="0"/>
              </a:defRPr>
            </a:lvl1pPr>
          </a:lstStyle>
          <a:p>
            <a:pPr>
              <a:defRPr/>
            </a:pPr>
            <a:endParaRPr lang="tr-TR"/>
          </a:p>
        </p:txBody>
      </p:sp>
      <p:sp>
        <p:nvSpPr>
          <p:cNvPr id="3100" name="Rectangle 28"/>
          <p:cNvSpPr>
            <a:spLocks noGrp="1" noChangeArrowheads="1"/>
          </p:cNvSpPr>
          <p:nvPr>
            <p:ph type="ftr" sz="quarter" idx="3"/>
          </p:nvPr>
        </p:nvSpPr>
        <p:spPr bwMode="auto">
          <a:xfrm>
            <a:off x="35814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lnSpc>
                <a:spcPct val="100000"/>
              </a:lnSpc>
              <a:spcBef>
                <a:spcPct val="50000"/>
              </a:spcBef>
              <a:buClrTx/>
              <a:buSzTx/>
              <a:buFontTx/>
              <a:buNone/>
              <a:defRPr sz="1400">
                <a:solidFill>
                  <a:schemeClr val="tx1"/>
                </a:solidFill>
                <a:latin typeface="+mn-lt"/>
                <a:cs typeface="Arial" pitchFamily="34" charset="0"/>
              </a:defRPr>
            </a:lvl1pPr>
          </a:lstStyle>
          <a:p>
            <a:pPr>
              <a:defRPr/>
            </a:pPr>
            <a:endParaRPr lang="tr-TR"/>
          </a:p>
        </p:txBody>
      </p:sp>
      <p:sp>
        <p:nvSpPr>
          <p:cNvPr id="3101" name="Rectangle 29"/>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lnSpc>
                <a:spcPct val="100000"/>
              </a:lnSpc>
              <a:spcBef>
                <a:spcPct val="50000"/>
              </a:spcBef>
              <a:buClrTx/>
              <a:buSzTx/>
              <a:buFontTx/>
              <a:buNone/>
              <a:defRPr sz="1400">
                <a:solidFill>
                  <a:schemeClr val="tx1"/>
                </a:solidFill>
                <a:latin typeface="+mn-lt"/>
                <a:cs typeface="Arial" pitchFamily="34" charset="0"/>
              </a:defRPr>
            </a:lvl1pPr>
          </a:lstStyle>
          <a:p>
            <a:pPr>
              <a:defRPr/>
            </a:pPr>
            <a:fld id="{86211B74-2438-4B39-9FDD-31E81F5F5C71}"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704"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1"/>
        </a:buClr>
        <a:buSzPct val="8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0.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oleObject" Target="../embeddings/oleObject12.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15.bin"/></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14.vml"/><Relationship Id="rId4" Type="http://schemas.openxmlformats.org/officeDocument/2006/relationships/oleObject" Target="../embeddings/oleObject19.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vmlDrawing" Target="../drawings/vmlDrawing15.vml"/><Relationship Id="rId4" Type="http://schemas.openxmlformats.org/officeDocument/2006/relationships/oleObject" Target="../embeddings/oleObject2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6.xml"/><Relationship Id="rId1" Type="http://schemas.openxmlformats.org/officeDocument/2006/relationships/vmlDrawing" Target="../drawings/vmlDrawing16.vml"/><Relationship Id="rId4" Type="http://schemas.openxmlformats.org/officeDocument/2006/relationships/oleObject" Target="../embeddings/oleObject23.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17.vml"/><Relationship Id="rId4" Type="http://schemas.openxmlformats.org/officeDocument/2006/relationships/oleObject" Target="../embeddings/oleObject25.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6.xml"/><Relationship Id="rId1" Type="http://schemas.openxmlformats.org/officeDocument/2006/relationships/vmlDrawing" Target="../drawings/vmlDrawing18.vml"/><Relationship Id="rId4" Type="http://schemas.openxmlformats.org/officeDocument/2006/relationships/oleObject" Target="../embeddings/oleObject27.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6.xml"/><Relationship Id="rId1" Type="http://schemas.openxmlformats.org/officeDocument/2006/relationships/vmlDrawing" Target="../drawings/vmlDrawing19.vml"/><Relationship Id="rId4" Type="http://schemas.openxmlformats.org/officeDocument/2006/relationships/oleObject" Target="../embeddings/oleObject29.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6.xml"/><Relationship Id="rId1" Type="http://schemas.openxmlformats.org/officeDocument/2006/relationships/vmlDrawing" Target="../drawings/vmlDrawing20.vml"/><Relationship Id="rId4" Type="http://schemas.openxmlformats.org/officeDocument/2006/relationships/oleObject" Target="../embeddings/oleObject31.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6.xml"/><Relationship Id="rId1" Type="http://schemas.openxmlformats.org/officeDocument/2006/relationships/vmlDrawing" Target="../drawings/vmlDrawing21.vml"/><Relationship Id="rId4" Type="http://schemas.openxmlformats.org/officeDocument/2006/relationships/oleObject" Target="../embeddings/oleObject33.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oleObject" Target="../embeddings/oleObject36.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oleObject" Target="../embeddings/oleObject38.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oleObject" Target="../embeddings/oleObject40.bin"/></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6.v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1173163" y="1385888"/>
            <a:ext cx="7772400" cy="1098550"/>
          </a:xfrm>
        </p:spPr>
        <p:txBody>
          <a:bodyPr/>
          <a:lstStyle/>
          <a:p>
            <a:r>
              <a:rPr lang="tr-TR" sz="6600"/>
              <a:t>NETWORK FLOW</a:t>
            </a:r>
          </a:p>
        </p:txBody>
      </p:sp>
      <p:sp>
        <p:nvSpPr>
          <p:cNvPr id="24579" name="Rectangle 3"/>
          <p:cNvSpPr>
            <a:spLocks noGrp="1" noChangeArrowheads="1"/>
          </p:cNvSpPr>
          <p:nvPr>
            <p:ph type="subTitle" idx="1"/>
          </p:nvPr>
        </p:nvSpPr>
        <p:spPr>
          <a:xfrm>
            <a:off x="1166813" y="3886200"/>
            <a:ext cx="7824787" cy="1752600"/>
          </a:xfrm>
        </p:spPr>
        <p:txBody>
          <a:bodyPr/>
          <a:lstStyle/>
          <a:p>
            <a:r>
              <a:rPr lang="tr-T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Example of a Flow</a:t>
            </a:r>
            <a:endParaRPr lang="tr-TR"/>
          </a:p>
        </p:txBody>
      </p:sp>
      <p:graphicFrame>
        <p:nvGraphicFramePr>
          <p:cNvPr id="28675" name="Object 3"/>
          <p:cNvGraphicFramePr>
            <a:graphicFrameLocks noChangeAspect="1"/>
          </p:cNvGraphicFramePr>
          <p:nvPr/>
        </p:nvGraphicFramePr>
        <p:xfrm>
          <a:off x="1547813" y="1844675"/>
          <a:ext cx="4733925" cy="2325688"/>
        </p:xfrm>
        <a:graphic>
          <a:graphicData uri="http://schemas.openxmlformats.org/presentationml/2006/ole">
            <p:oleObj spid="_x0000_s70658" name="Picture Publisher Image" r:id="rId3" imgW="3781440" imgH="1857240" progId="">
              <p:embed/>
            </p:oleObj>
          </a:graphicData>
        </a:graphic>
      </p:graphicFrame>
      <p:grpSp>
        <p:nvGrpSpPr>
          <p:cNvPr id="2" name="Group 4"/>
          <p:cNvGrpSpPr>
            <a:grpSpLocks/>
          </p:cNvGrpSpPr>
          <p:nvPr/>
        </p:nvGrpSpPr>
        <p:grpSpPr bwMode="auto">
          <a:xfrm>
            <a:off x="5265738" y="1471613"/>
            <a:ext cx="2033587" cy="852487"/>
            <a:chOff x="2998" y="927"/>
            <a:chExt cx="1281" cy="537"/>
          </a:xfrm>
        </p:grpSpPr>
        <p:sp>
          <p:nvSpPr>
            <p:cNvPr id="28677" name="Text Box 5"/>
            <p:cNvSpPr txBox="1">
              <a:spLocks noChangeArrowheads="1"/>
            </p:cNvSpPr>
            <p:nvPr/>
          </p:nvSpPr>
          <p:spPr bwMode="auto">
            <a:xfrm>
              <a:off x="3774" y="1045"/>
              <a:ext cx="505" cy="288"/>
            </a:xfrm>
            <a:prstGeom prst="rect">
              <a:avLst/>
            </a:prstGeom>
            <a:noFill/>
            <a:ln w="9525">
              <a:noFill/>
              <a:miter lim="800000"/>
              <a:headEnd/>
              <a:tailEnd/>
            </a:ln>
            <a:effectLst/>
          </p:spPr>
          <p:txBody>
            <a:bodyPr>
              <a:spAutoFit/>
            </a:bodyPr>
            <a:lstStyle/>
            <a:p>
              <a:pPr>
                <a:lnSpc>
                  <a:spcPct val="100000"/>
                </a:lnSpc>
                <a:spcBef>
                  <a:spcPct val="50000"/>
                </a:spcBef>
                <a:buClrTx/>
                <a:buSzTx/>
                <a:buFontTx/>
                <a:buNone/>
              </a:pPr>
              <a:r>
                <a:rPr lang="en-US" sz="2400">
                  <a:solidFill>
                    <a:srgbClr val="FF0000"/>
                  </a:solidFill>
                  <a:latin typeface="Comic Sans MS" pitchFamily="66" charset="0"/>
                </a:rPr>
                <a:t>flow</a:t>
              </a:r>
            </a:p>
          </p:txBody>
        </p:sp>
        <p:sp>
          <p:nvSpPr>
            <p:cNvPr id="28678" name="Freeform 6"/>
            <p:cNvSpPr>
              <a:spLocks/>
            </p:cNvSpPr>
            <p:nvPr/>
          </p:nvSpPr>
          <p:spPr bwMode="auto">
            <a:xfrm>
              <a:off x="2998" y="927"/>
              <a:ext cx="764" cy="537"/>
            </a:xfrm>
            <a:custGeom>
              <a:avLst/>
              <a:gdLst/>
              <a:ahLst/>
              <a:cxnLst>
                <a:cxn ang="0">
                  <a:pos x="764" y="278"/>
                </a:cxn>
                <a:cxn ang="0">
                  <a:pos x="299" y="43"/>
                </a:cxn>
                <a:cxn ang="0">
                  <a:pos x="0" y="537"/>
                </a:cxn>
              </a:cxnLst>
              <a:rect l="0" t="0" r="r" b="b"/>
              <a:pathLst>
                <a:path w="764" h="537">
                  <a:moveTo>
                    <a:pt x="764" y="278"/>
                  </a:moveTo>
                  <a:cubicBezTo>
                    <a:pt x="595" y="139"/>
                    <a:pt x="426" y="0"/>
                    <a:pt x="299" y="43"/>
                  </a:cubicBezTo>
                  <a:cubicBezTo>
                    <a:pt x="172" y="86"/>
                    <a:pt x="86" y="311"/>
                    <a:pt x="0" y="537"/>
                  </a:cubicBezTo>
                </a:path>
              </a:pathLst>
            </a:custGeom>
            <a:noFill/>
            <a:ln w="28575" cap="flat" cmpd="sng">
              <a:solidFill>
                <a:srgbClr val="FF0000"/>
              </a:solidFill>
              <a:prstDash val="solid"/>
              <a:round/>
              <a:headEnd type="none" w="med" len="med"/>
              <a:tailEnd type="triangle" w="med" len="med"/>
            </a:ln>
            <a:effectLst/>
          </p:spPr>
          <p:txBody>
            <a:bodyPr wrap="none"/>
            <a:lstStyle/>
            <a:p>
              <a:endParaRPr lang="en-US"/>
            </a:p>
          </p:txBody>
        </p:sp>
      </p:grpSp>
      <p:grpSp>
        <p:nvGrpSpPr>
          <p:cNvPr id="3" name="Group 7"/>
          <p:cNvGrpSpPr>
            <a:grpSpLocks/>
          </p:cNvGrpSpPr>
          <p:nvPr/>
        </p:nvGrpSpPr>
        <p:grpSpPr bwMode="auto">
          <a:xfrm>
            <a:off x="5656263" y="2082800"/>
            <a:ext cx="2212975" cy="525463"/>
            <a:chOff x="3244" y="1312"/>
            <a:chExt cx="1394" cy="331"/>
          </a:xfrm>
        </p:grpSpPr>
        <p:sp>
          <p:nvSpPr>
            <p:cNvPr id="28680" name="Text Box 8"/>
            <p:cNvSpPr txBox="1">
              <a:spLocks noChangeArrowheads="1"/>
            </p:cNvSpPr>
            <p:nvPr/>
          </p:nvSpPr>
          <p:spPr bwMode="auto">
            <a:xfrm>
              <a:off x="3698" y="1312"/>
              <a:ext cx="940" cy="288"/>
            </a:xfrm>
            <a:prstGeom prst="rect">
              <a:avLst/>
            </a:prstGeom>
            <a:noFill/>
            <a:ln w="9525">
              <a:noFill/>
              <a:miter lim="800000"/>
              <a:headEnd/>
              <a:tailEnd/>
            </a:ln>
            <a:effectLst/>
          </p:spPr>
          <p:txBody>
            <a:bodyPr>
              <a:spAutoFit/>
            </a:bodyPr>
            <a:lstStyle/>
            <a:p>
              <a:pPr>
                <a:lnSpc>
                  <a:spcPct val="100000"/>
                </a:lnSpc>
                <a:spcBef>
                  <a:spcPct val="50000"/>
                </a:spcBef>
                <a:buClrTx/>
                <a:buSzTx/>
                <a:buFontTx/>
                <a:buNone/>
              </a:pPr>
              <a:r>
                <a:rPr lang="en-US" sz="2400">
                  <a:solidFill>
                    <a:srgbClr val="FF0000"/>
                  </a:solidFill>
                  <a:latin typeface="Comic Sans MS" pitchFamily="66" charset="0"/>
                </a:rPr>
                <a:t>capacity</a:t>
              </a:r>
            </a:p>
          </p:txBody>
        </p:sp>
        <p:sp>
          <p:nvSpPr>
            <p:cNvPr id="28681" name="Freeform 9"/>
            <p:cNvSpPr>
              <a:spLocks/>
            </p:cNvSpPr>
            <p:nvPr/>
          </p:nvSpPr>
          <p:spPr bwMode="auto">
            <a:xfrm>
              <a:off x="3244" y="1481"/>
              <a:ext cx="453" cy="162"/>
            </a:xfrm>
            <a:custGeom>
              <a:avLst/>
              <a:gdLst/>
              <a:ahLst/>
              <a:cxnLst>
                <a:cxn ang="0">
                  <a:pos x="453" y="0"/>
                </a:cxn>
                <a:cxn ang="0">
                  <a:pos x="183" y="135"/>
                </a:cxn>
                <a:cxn ang="0">
                  <a:pos x="0" y="159"/>
                </a:cxn>
              </a:cxnLst>
              <a:rect l="0" t="0" r="r" b="b"/>
              <a:pathLst>
                <a:path w="453" h="162">
                  <a:moveTo>
                    <a:pt x="453" y="0"/>
                  </a:moveTo>
                  <a:cubicBezTo>
                    <a:pt x="356" y="54"/>
                    <a:pt x="259" y="108"/>
                    <a:pt x="183" y="135"/>
                  </a:cubicBezTo>
                  <a:cubicBezTo>
                    <a:pt x="107" y="162"/>
                    <a:pt x="53" y="160"/>
                    <a:pt x="0" y="159"/>
                  </a:cubicBezTo>
                </a:path>
              </a:pathLst>
            </a:custGeom>
            <a:noFill/>
            <a:ln w="28575" cap="flat" cmpd="sng">
              <a:solidFill>
                <a:srgbClr val="FF0000"/>
              </a:solidFill>
              <a:prstDash val="solid"/>
              <a:round/>
              <a:headEnd type="none" w="med" len="med"/>
              <a:tailEnd type="triangle" w="med" len="med"/>
            </a:ln>
            <a:effectLst/>
          </p:spPr>
          <p:txBody>
            <a:bodyPr wrap="none"/>
            <a:lstStyle/>
            <a:p>
              <a:endParaRPr lang="en-US"/>
            </a:p>
          </p:txBody>
        </p:sp>
      </p:grpSp>
      <p:sp>
        <p:nvSpPr>
          <p:cNvPr id="28682" name="Rectangle 10"/>
          <p:cNvSpPr>
            <a:spLocks noChangeArrowheads="1"/>
          </p:cNvSpPr>
          <p:nvPr/>
        </p:nvSpPr>
        <p:spPr bwMode="auto">
          <a:xfrm>
            <a:off x="1295400" y="3962400"/>
            <a:ext cx="7620000" cy="1870075"/>
          </a:xfrm>
          <a:prstGeom prst="rect">
            <a:avLst/>
          </a:prstGeom>
          <a:noFill/>
          <a:ln w="9525">
            <a:noFill/>
            <a:miter lim="800000"/>
            <a:headEnd/>
            <a:tailEnd/>
          </a:ln>
          <a:effectLst/>
        </p:spPr>
        <p:txBody>
          <a:bodyPr>
            <a:spAutoFit/>
          </a:bodyPr>
          <a:lstStyle/>
          <a:p>
            <a:pPr>
              <a:lnSpc>
                <a:spcPct val="90000"/>
              </a:lnSpc>
              <a:spcBef>
                <a:spcPct val="50000"/>
              </a:spcBef>
              <a:buClrTx/>
              <a:buSzTx/>
              <a:buFontTx/>
              <a:buChar char="•"/>
            </a:pPr>
            <a:r>
              <a:rPr lang="en-US" sz="2400"/>
              <a:t>f(v</a:t>
            </a:r>
            <a:r>
              <a:rPr lang="en-US" sz="2400" baseline="-25000"/>
              <a:t>2</a:t>
            </a:r>
            <a:r>
              <a:rPr lang="en-US" sz="2400"/>
              <a:t>, v</a:t>
            </a:r>
            <a:r>
              <a:rPr lang="en-US" sz="2400" baseline="-25000"/>
              <a:t>1</a:t>
            </a:r>
            <a:r>
              <a:rPr lang="en-US" sz="2400"/>
              <a:t>) = 1, </a:t>
            </a:r>
            <a:r>
              <a:rPr lang="tr-TR" sz="2400"/>
              <a:t>        </a:t>
            </a:r>
            <a:r>
              <a:rPr lang="en-US" sz="2400"/>
              <a:t>c(v</a:t>
            </a:r>
            <a:r>
              <a:rPr lang="en-US" sz="2400" baseline="-25000"/>
              <a:t>2</a:t>
            </a:r>
            <a:r>
              <a:rPr lang="en-US" sz="2400"/>
              <a:t>, v</a:t>
            </a:r>
            <a:r>
              <a:rPr lang="en-US" sz="2400" baseline="-25000"/>
              <a:t>1</a:t>
            </a:r>
            <a:r>
              <a:rPr lang="en-US" sz="2400"/>
              <a:t>) = 4.</a:t>
            </a:r>
          </a:p>
          <a:p>
            <a:pPr>
              <a:lnSpc>
                <a:spcPct val="90000"/>
              </a:lnSpc>
              <a:spcBef>
                <a:spcPct val="50000"/>
              </a:spcBef>
              <a:buClrTx/>
              <a:buSzTx/>
              <a:buFontTx/>
              <a:buChar char="•"/>
            </a:pPr>
            <a:r>
              <a:rPr lang="en-US" sz="2400"/>
              <a:t>f(v</a:t>
            </a:r>
            <a:r>
              <a:rPr lang="en-US" sz="2400" baseline="-25000"/>
              <a:t>1</a:t>
            </a:r>
            <a:r>
              <a:rPr lang="en-US" sz="2400"/>
              <a:t>, v</a:t>
            </a:r>
            <a:r>
              <a:rPr lang="en-US" sz="2400" baseline="-25000"/>
              <a:t>2</a:t>
            </a:r>
            <a:r>
              <a:rPr lang="en-US" sz="2400"/>
              <a:t>) = -1, </a:t>
            </a:r>
            <a:r>
              <a:rPr lang="tr-TR" sz="2400"/>
              <a:t>       </a:t>
            </a:r>
            <a:r>
              <a:rPr lang="en-US" sz="2400"/>
              <a:t>c(v</a:t>
            </a:r>
            <a:r>
              <a:rPr lang="en-US" sz="2400" baseline="-25000"/>
              <a:t>1</a:t>
            </a:r>
            <a:r>
              <a:rPr lang="en-US" sz="2400"/>
              <a:t>, v</a:t>
            </a:r>
            <a:r>
              <a:rPr lang="en-US" sz="2400" baseline="-25000"/>
              <a:t>2</a:t>
            </a:r>
            <a:r>
              <a:rPr lang="en-US" sz="2400"/>
              <a:t>) = 10.</a:t>
            </a:r>
            <a:endParaRPr lang="tr-TR" sz="2400"/>
          </a:p>
          <a:p>
            <a:pPr>
              <a:lnSpc>
                <a:spcPct val="90000"/>
              </a:lnSpc>
              <a:spcBef>
                <a:spcPct val="50000"/>
              </a:spcBef>
              <a:buClrTx/>
              <a:buSzTx/>
              <a:buFontTx/>
              <a:buChar char="•"/>
            </a:pPr>
            <a:r>
              <a:rPr lang="en-US"/>
              <a:t>f(v3, s) + f(v3, v1) + f(v3, v2) + f(v3, v4) + f(v3, t) =</a:t>
            </a:r>
            <a:endParaRPr lang="en-US" sz="2400"/>
          </a:p>
          <a:p>
            <a:pPr>
              <a:lnSpc>
                <a:spcPct val="90000"/>
              </a:lnSpc>
              <a:spcBef>
                <a:spcPct val="50000"/>
              </a:spcBef>
              <a:buClrTx/>
              <a:buSzTx/>
              <a:buFontTx/>
              <a:buChar char="•"/>
            </a:pPr>
            <a:r>
              <a:rPr lang="en-US" sz="2400"/>
              <a:t>    0    +    (-12)   +       4  </a:t>
            </a:r>
            <a:r>
              <a:rPr lang="tr-TR" sz="2400"/>
              <a:t>   </a:t>
            </a:r>
            <a:r>
              <a:rPr lang="en-US" sz="2400"/>
              <a:t> +    (-7)  </a:t>
            </a:r>
            <a:r>
              <a:rPr lang="tr-TR" sz="2400"/>
              <a:t> </a:t>
            </a:r>
            <a:r>
              <a:rPr lang="en-US" sz="2400"/>
              <a:t> +    15     =  0</a:t>
            </a:r>
          </a:p>
        </p:txBody>
      </p:sp>
      <p:sp>
        <p:nvSpPr>
          <p:cNvPr id="28684" name="Line 12"/>
          <p:cNvSpPr>
            <a:spLocks noChangeShapeType="1"/>
          </p:cNvSpPr>
          <p:nvPr/>
        </p:nvSpPr>
        <p:spPr bwMode="auto">
          <a:xfrm>
            <a:off x="3203575" y="3068638"/>
            <a:ext cx="144463" cy="73025"/>
          </a:xfrm>
          <a:prstGeom prst="line">
            <a:avLst/>
          </a:prstGeom>
          <a:noFill/>
          <a:ln w="12700">
            <a:solidFill>
              <a:schemeClr val="tx1"/>
            </a:solidFill>
            <a:round/>
            <a:headEnd/>
            <a:tailEnd/>
          </a:ln>
          <a:effectLst/>
        </p:spPr>
        <p:txBody>
          <a:bodyPr/>
          <a:lstStyle/>
          <a:p>
            <a:endParaRPr lang="en-US"/>
          </a:p>
        </p:txBody>
      </p:sp>
      <p:sp>
        <p:nvSpPr>
          <p:cNvPr id="28686" name="Text Box 14"/>
          <p:cNvSpPr txBox="1">
            <a:spLocks noChangeArrowheads="1"/>
          </p:cNvSpPr>
          <p:nvPr/>
        </p:nvSpPr>
        <p:spPr bwMode="auto">
          <a:xfrm>
            <a:off x="3059113" y="3068638"/>
            <a:ext cx="403225" cy="360362"/>
          </a:xfrm>
          <a:prstGeom prst="rect">
            <a:avLst/>
          </a:prstGeom>
          <a:noFill/>
          <a:ln w="9525" algn="ctr">
            <a:noFill/>
            <a:miter lim="800000"/>
            <a:headEnd/>
            <a:tailEnd/>
          </a:ln>
          <a:effectLst/>
        </p:spPr>
        <p:txBody>
          <a:bodyPr vert="eaVert">
            <a:spAutoFit/>
          </a:bodyPr>
          <a:lstStyle/>
          <a:p>
            <a:pPr marL="342900" indent="-342900">
              <a:spcBef>
                <a:spcPct val="50000"/>
              </a:spcBef>
              <a:buFont typeface="Wingdings" pitchFamily="2" charset="2"/>
              <a:buNone/>
            </a:pPr>
            <a:r>
              <a:rPr lang="tr-TR" sz="1800">
                <a:solidFill>
                  <a:srgbClr val="4D4D4D"/>
                </a:solidFill>
              </a:rPr>
              <a:t>0</a:t>
            </a:r>
            <a:endParaRPr lang="en-US" sz="1800">
              <a:solidFill>
                <a:srgbClr val="4D4D4D"/>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t>Maximum flow</a:t>
            </a:r>
          </a:p>
        </p:txBody>
      </p:sp>
      <p:sp>
        <p:nvSpPr>
          <p:cNvPr id="181251" name="Rectangle 3"/>
          <p:cNvSpPr>
            <a:spLocks noGrp="1" noChangeArrowheads="1"/>
          </p:cNvSpPr>
          <p:nvPr>
            <p:ph type="body" sz="half" idx="1"/>
          </p:nvPr>
        </p:nvSpPr>
        <p:spPr/>
        <p:txBody>
          <a:bodyPr/>
          <a:lstStyle/>
          <a:p>
            <a:r>
              <a:rPr lang="en-US" sz="2800" i="1"/>
              <a:t>What do we want to maximize</a:t>
            </a:r>
            <a:r>
              <a:rPr lang="en-US" sz="2800"/>
              <a:t>?</a:t>
            </a:r>
          </a:p>
          <a:p>
            <a:pPr lvl="1"/>
            <a:r>
              <a:rPr lang="en-US" sz="2400" b="1" i="1"/>
              <a:t>Value </a:t>
            </a:r>
            <a:r>
              <a:rPr lang="en-US" sz="2400"/>
              <a:t>of the flow </a:t>
            </a:r>
            <a:r>
              <a:rPr lang="en-US" sz="2400" i="1"/>
              <a:t>f</a:t>
            </a:r>
            <a:r>
              <a:rPr lang="en-US" sz="2400"/>
              <a:t>: </a:t>
            </a:r>
          </a:p>
        </p:txBody>
      </p:sp>
      <p:graphicFrame>
        <p:nvGraphicFramePr>
          <p:cNvPr id="181252" name="Object 4"/>
          <p:cNvGraphicFramePr>
            <a:graphicFrameLocks noChangeAspect="1"/>
          </p:cNvGraphicFramePr>
          <p:nvPr/>
        </p:nvGraphicFramePr>
        <p:xfrm>
          <a:off x="2270125" y="3357563"/>
          <a:ext cx="4059238" cy="665162"/>
        </p:xfrm>
        <a:graphic>
          <a:graphicData uri="http://schemas.openxmlformats.org/presentationml/2006/ole">
            <p:oleObj spid="_x0000_s71682" name="Equation" r:id="rId3" imgW="2108160" imgH="342720" progId="">
              <p:embed/>
            </p:oleObj>
          </a:graphicData>
        </a:graphic>
      </p:graphicFrame>
      <p:graphicFrame>
        <p:nvGraphicFramePr>
          <p:cNvPr id="181296" name="Object 48"/>
          <p:cNvGraphicFramePr>
            <a:graphicFrameLocks noChangeAspect="1"/>
          </p:cNvGraphicFramePr>
          <p:nvPr>
            <p:ph sz="half" idx="2"/>
          </p:nvPr>
        </p:nvGraphicFramePr>
        <p:xfrm>
          <a:off x="2555875" y="4092575"/>
          <a:ext cx="3781425" cy="1857375"/>
        </p:xfrm>
        <a:graphic>
          <a:graphicData uri="http://schemas.openxmlformats.org/presentationml/2006/ole">
            <p:oleObj spid="_x0000_s71683" name="Picture Publisher Image" r:id="rId4" imgW="3781440" imgH="185724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1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1251">
                                            <p:txEl>
                                              <p:pRg st="1" end="1"/>
                                            </p:txEl>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499"/>
                                          </p:stCondLst>
                                        </p:cTn>
                                        <p:tgtEl>
                                          <p:spTgt spid="181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900113" y="908050"/>
            <a:ext cx="8243887" cy="2682875"/>
          </a:xfrm>
          <a:prstGeom prst="rect">
            <a:avLst/>
          </a:prstGeom>
          <a:noFill/>
          <a:ln w="9525">
            <a:noFill/>
            <a:miter lim="800000"/>
            <a:headEnd/>
            <a:tailEnd/>
          </a:ln>
        </p:spPr>
        <p:txBody>
          <a:bodyPr>
            <a:spAutoFit/>
          </a:bodyPr>
          <a:lstStyle/>
          <a:p>
            <a:pPr>
              <a:lnSpc>
                <a:spcPct val="100000"/>
              </a:lnSpc>
              <a:spcBef>
                <a:spcPct val="50000"/>
              </a:spcBef>
              <a:buClrTx/>
              <a:buSzTx/>
              <a:buFontTx/>
              <a:buChar char="•"/>
            </a:pPr>
            <a:r>
              <a:rPr lang="en-US">
                <a:solidFill>
                  <a:srgbClr val="FF0000"/>
                </a:solidFill>
                <a:latin typeface="Comic Sans MS" pitchFamily="66" charset="0"/>
              </a:rPr>
              <a:t>Instance: </a:t>
            </a:r>
          </a:p>
          <a:p>
            <a:pPr lvl="1">
              <a:lnSpc>
                <a:spcPct val="100000"/>
              </a:lnSpc>
              <a:spcBef>
                <a:spcPct val="50000"/>
              </a:spcBef>
              <a:buClrTx/>
              <a:buSzTx/>
              <a:buFontTx/>
              <a:buChar char="•"/>
            </a:pPr>
            <a:r>
              <a:rPr lang="en-US">
                <a:solidFill>
                  <a:schemeClr val="tx1"/>
                </a:solidFill>
                <a:latin typeface="Comic Sans MS" pitchFamily="66" charset="0"/>
              </a:rPr>
              <a:t>A Network is a directed graph </a:t>
            </a:r>
            <a:r>
              <a:rPr lang="en-US">
                <a:solidFill>
                  <a:srgbClr val="0066FF"/>
                </a:solidFill>
                <a:latin typeface="Comic Sans MS" pitchFamily="66" charset="0"/>
              </a:rPr>
              <a:t>G</a:t>
            </a:r>
            <a:r>
              <a:rPr lang="en-US">
                <a:solidFill>
                  <a:schemeClr val="tx1"/>
                </a:solidFill>
                <a:latin typeface="Comic Sans MS" pitchFamily="66" charset="0"/>
              </a:rPr>
              <a:t> </a:t>
            </a:r>
          </a:p>
          <a:p>
            <a:pPr lvl="1">
              <a:lnSpc>
                <a:spcPct val="100000"/>
              </a:lnSpc>
              <a:spcBef>
                <a:spcPct val="50000"/>
              </a:spcBef>
              <a:buClrTx/>
              <a:buSzTx/>
              <a:buFontTx/>
              <a:buChar char="•"/>
            </a:pPr>
            <a:r>
              <a:rPr lang="en-US">
                <a:solidFill>
                  <a:schemeClr val="tx1"/>
                </a:solidFill>
                <a:latin typeface="Comic Sans MS" pitchFamily="66" charset="0"/>
              </a:rPr>
              <a:t>Edges represent pipes that carry flow</a:t>
            </a:r>
          </a:p>
          <a:p>
            <a:pPr lvl="1">
              <a:lnSpc>
                <a:spcPct val="100000"/>
              </a:lnSpc>
              <a:spcBef>
                <a:spcPct val="50000"/>
              </a:spcBef>
              <a:buClrTx/>
              <a:buSzTx/>
              <a:buFontTx/>
              <a:buChar char="•"/>
            </a:pPr>
            <a:r>
              <a:rPr lang="en-US">
                <a:solidFill>
                  <a:schemeClr val="tx1"/>
                </a:solidFill>
                <a:latin typeface="Comic Sans MS" pitchFamily="66" charset="0"/>
              </a:rPr>
              <a:t>Each edge </a:t>
            </a:r>
            <a:r>
              <a:rPr lang="en-US">
                <a:solidFill>
                  <a:schemeClr val="accent2"/>
                </a:solidFill>
                <a:latin typeface="Comic Sans MS" pitchFamily="66" charset="0"/>
              </a:rPr>
              <a:t>&lt;u,v&gt;</a:t>
            </a:r>
            <a:r>
              <a:rPr lang="en-US">
                <a:solidFill>
                  <a:schemeClr val="tx1"/>
                </a:solidFill>
                <a:latin typeface="Comic Sans MS" pitchFamily="66" charset="0"/>
              </a:rPr>
              <a:t> has a maximum capacity </a:t>
            </a:r>
            <a:r>
              <a:rPr lang="en-US">
                <a:solidFill>
                  <a:schemeClr val="accent2"/>
                </a:solidFill>
                <a:latin typeface="Comic Sans MS" pitchFamily="66" charset="0"/>
              </a:rPr>
              <a:t>c</a:t>
            </a:r>
            <a:r>
              <a:rPr lang="en-US" baseline="-25000">
                <a:solidFill>
                  <a:schemeClr val="accent2"/>
                </a:solidFill>
                <a:latin typeface="Comic Sans MS" pitchFamily="66" charset="0"/>
              </a:rPr>
              <a:t>&lt;u,v&gt;</a:t>
            </a:r>
            <a:r>
              <a:rPr lang="en-US">
                <a:solidFill>
                  <a:schemeClr val="tx1"/>
                </a:solidFill>
                <a:latin typeface="Comic Sans MS" pitchFamily="66" charset="0"/>
              </a:rPr>
              <a:t> </a:t>
            </a:r>
          </a:p>
          <a:p>
            <a:pPr lvl="1">
              <a:lnSpc>
                <a:spcPct val="100000"/>
              </a:lnSpc>
              <a:spcBef>
                <a:spcPct val="50000"/>
              </a:spcBef>
              <a:buClrTx/>
              <a:buSzTx/>
              <a:buFontTx/>
              <a:buChar char="•"/>
            </a:pPr>
            <a:r>
              <a:rPr lang="en-US">
                <a:solidFill>
                  <a:schemeClr val="tx1"/>
                </a:solidFill>
                <a:latin typeface="Comic Sans MS" pitchFamily="66" charset="0"/>
              </a:rPr>
              <a:t>A source node </a:t>
            </a:r>
            <a:r>
              <a:rPr lang="en-US">
                <a:solidFill>
                  <a:srgbClr val="0066FF"/>
                </a:solidFill>
                <a:latin typeface="Comic Sans MS" pitchFamily="66" charset="0"/>
              </a:rPr>
              <a:t>s</a:t>
            </a:r>
            <a:r>
              <a:rPr lang="en-US">
                <a:solidFill>
                  <a:srgbClr val="00FFFF"/>
                </a:solidFill>
                <a:latin typeface="Comic Sans MS" pitchFamily="66" charset="0"/>
              </a:rPr>
              <a:t> </a:t>
            </a:r>
            <a:r>
              <a:rPr lang="en-US">
                <a:solidFill>
                  <a:schemeClr val="tx1"/>
                </a:solidFill>
                <a:latin typeface="Comic Sans MS" pitchFamily="66" charset="0"/>
              </a:rPr>
              <a:t>in which flow arrives</a:t>
            </a:r>
          </a:p>
          <a:p>
            <a:pPr lvl="1">
              <a:lnSpc>
                <a:spcPct val="100000"/>
              </a:lnSpc>
              <a:spcBef>
                <a:spcPct val="50000"/>
              </a:spcBef>
              <a:buClrTx/>
              <a:buSzTx/>
              <a:buFontTx/>
              <a:buChar char="•"/>
            </a:pPr>
            <a:r>
              <a:rPr lang="en-US">
                <a:solidFill>
                  <a:schemeClr val="tx1"/>
                </a:solidFill>
                <a:latin typeface="Comic Sans MS" pitchFamily="66" charset="0"/>
              </a:rPr>
              <a:t>A sink node </a:t>
            </a:r>
            <a:r>
              <a:rPr lang="en-US">
                <a:solidFill>
                  <a:srgbClr val="0066FF"/>
                </a:solidFill>
                <a:latin typeface="Comic Sans MS" pitchFamily="66" charset="0"/>
              </a:rPr>
              <a:t>t</a:t>
            </a:r>
            <a:r>
              <a:rPr lang="en-US">
                <a:solidFill>
                  <a:schemeClr val="tx1"/>
                </a:solidFill>
                <a:latin typeface="Comic Sans MS" pitchFamily="66" charset="0"/>
              </a:rPr>
              <a:t> out which flow leaves</a:t>
            </a:r>
          </a:p>
        </p:txBody>
      </p:sp>
      <p:sp>
        <p:nvSpPr>
          <p:cNvPr id="31747" name="Rectangle 35"/>
          <p:cNvSpPr>
            <a:spLocks noGrp="1" noChangeArrowheads="1"/>
          </p:cNvSpPr>
          <p:nvPr>
            <p:ph type="title"/>
          </p:nvPr>
        </p:nvSpPr>
        <p:spPr>
          <a:xfrm>
            <a:off x="827088" y="-114300"/>
            <a:ext cx="7951787" cy="1143000"/>
          </a:xfrm>
          <a:noFill/>
        </p:spPr>
        <p:txBody>
          <a:bodyPr/>
          <a:lstStyle/>
          <a:p>
            <a:r>
              <a:rPr lang="en-US" smtClean="0"/>
              <a:t>Network Flow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1922">
                                            <p:txEl>
                                              <p:pRg st="0" end="0"/>
                                            </p:txEl>
                                          </p:spTgt>
                                        </p:tgtEl>
                                        <p:attrNameLst>
                                          <p:attrName>style.visibility</p:attrName>
                                        </p:attrNameLst>
                                      </p:cBhvr>
                                      <p:to>
                                        <p:strVal val="visible"/>
                                      </p:to>
                                    </p:set>
                                    <p:anim calcmode="lin" valueType="num">
                                      <p:cBhvr additive="base">
                                        <p:cTn id="7" dur="500" fill="hold"/>
                                        <p:tgtEl>
                                          <p:spTgt spid="819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22">
                                            <p:txEl>
                                              <p:pRg st="1" end="1"/>
                                            </p:txEl>
                                          </p:spTgt>
                                        </p:tgtEl>
                                        <p:attrNameLst>
                                          <p:attrName>style.visibility</p:attrName>
                                        </p:attrNameLst>
                                      </p:cBhvr>
                                      <p:to>
                                        <p:strVal val="visible"/>
                                      </p:to>
                                    </p:set>
                                    <p:anim calcmode="lin" valueType="num">
                                      <p:cBhvr additive="base">
                                        <p:cTn id="13" dur="500" fill="hold"/>
                                        <p:tgtEl>
                                          <p:spTgt spid="8192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2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22">
                                            <p:txEl>
                                              <p:pRg st="2" end="2"/>
                                            </p:txEl>
                                          </p:spTgt>
                                        </p:tgtEl>
                                        <p:attrNameLst>
                                          <p:attrName>style.visibility</p:attrName>
                                        </p:attrNameLst>
                                      </p:cBhvr>
                                      <p:to>
                                        <p:strVal val="visible"/>
                                      </p:to>
                                    </p:set>
                                    <p:anim calcmode="lin" valueType="num">
                                      <p:cBhvr additive="base">
                                        <p:cTn id="19" dur="500" fill="hold"/>
                                        <p:tgtEl>
                                          <p:spTgt spid="8192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922">
                                            <p:txEl>
                                              <p:pRg st="3" end="3"/>
                                            </p:txEl>
                                          </p:spTgt>
                                        </p:tgtEl>
                                        <p:attrNameLst>
                                          <p:attrName>style.visibility</p:attrName>
                                        </p:attrNameLst>
                                      </p:cBhvr>
                                      <p:to>
                                        <p:strVal val="visible"/>
                                      </p:to>
                                    </p:set>
                                    <p:anim calcmode="lin" valueType="num">
                                      <p:cBhvr additive="base">
                                        <p:cTn id="25" dur="500" fill="hold"/>
                                        <p:tgtEl>
                                          <p:spTgt spid="8192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2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1922">
                                            <p:txEl>
                                              <p:pRg st="4" end="4"/>
                                            </p:txEl>
                                          </p:spTgt>
                                        </p:tgtEl>
                                        <p:attrNameLst>
                                          <p:attrName>style.visibility</p:attrName>
                                        </p:attrNameLst>
                                      </p:cBhvr>
                                      <p:to>
                                        <p:strVal val="visible"/>
                                      </p:to>
                                    </p:set>
                                    <p:anim calcmode="lin" valueType="num">
                                      <p:cBhvr additive="base">
                                        <p:cTn id="31" dur="500" fill="hold"/>
                                        <p:tgtEl>
                                          <p:spTgt spid="8192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2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1922">
                                            <p:txEl>
                                              <p:pRg st="5" end="5"/>
                                            </p:txEl>
                                          </p:spTgt>
                                        </p:tgtEl>
                                        <p:attrNameLst>
                                          <p:attrName>style.visibility</p:attrName>
                                        </p:attrNameLst>
                                      </p:cBhvr>
                                      <p:to>
                                        <p:strVal val="visible"/>
                                      </p:to>
                                    </p:set>
                                    <p:anim calcmode="lin" valueType="num">
                                      <p:cBhvr additive="base">
                                        <p:cTn id="37" dur="500" fill="hold"/>
                                        <p:tgtEl>
                                          <p:spTgt spid="8192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2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The Problem</a:t>
            </a:r>
          </a:p>
        </p:txBody>
      </p:sp>
      <p:sp>
        <p:nvSpPr>
          <p:cNvPr id="82947" name="Rectangle 3"/>
          <p:cNvSpPr>
            <a:spLocks noGrp="1" noChangeArrowheads="1"/>
          </p:cNvSpPr>
          <p:nvPr>
            <p:ph type="body" idx="1"/>
          </p:nvPr>
        </p:nvSpPr>
        <p:spPr>
          <a:xfrm>
            <a:off x="685800" y="1279525"/>
            <a:ext cx="7772400" cy="4114800"/>
          </a:xfrm>
          <a:noFill/>
        </p:spPr>
        <p:txBody>
          <a:bodyPr/>
          <a:lstStyle/>
          <a:p>
            <a:r>
              <a:rPr lang="en-US" sz="2000" smtClean="0"/>
              <a:t>Use a graph to model material that flows through conduits.</a:t>
            </a:r>
          </a:p>
          <a:p>
            <a:r>
              <a:rPr lang="en-US" sz="2000" smtClean="0"/>
              <a:t>Each edge represents one conduit, and has a </a:t>
            </a:r>
            <a:r>
              <a:rPr lang="en-US" sz="2000" smtClean="0">
                <a:solidFill>
                  <a:srgbClr val="FF0000"/>
                </a:solidFill>
              </a:rPr>
              <a:t>capacity</a:t>
            </a:r>
            <a:r>
              <a:rPr lang="en-US" sz="2000" smtClean="0"/>
              <a:t>, which is an upper bound on the flow rate = units/time.</a:t>
            </a:r>
          </a:p>
          <a:p>
            <a:r>
              <a:rPr lang="en-US" sz="2000" smtClean="0"/>
              <a:t>Can think of edges as pipes of different sizes. </a:t>
            </a:r>
          </a:p>
          <a:p>
            <a:r>
              <a:rPr lang="en-US" sz="2000" smtClean="0"/>
              <a:t>Want to compute max rate that we can ship material from a designated </a:t>
            </a:r>
            <a:r>
              <a:rPr lang="en-US" sz="2000" smtClean="0">
                <a:solidFill>
                  <a:srgbClr val="FF0000"/>
                </a:solidFill>
              </a:rPr>
              <a:t>source</a:t>
            </a:r>
            <a:r>
              <a:rPr lang="en-US" sz="2000" smtClean="0"/>
              <a:t> to a designated </a:t>
            </a:r>
            <a:r>
              <a:rPr lang="en-US" sz="2000" smtClean="0">
                <a:solidFill>
                  <a:srgbClr val="FF0000"/>
                </a:solidFill>
              </a:rPr>
              <a:t>sink</a:t>
            </a:r>
            <a:r>
              <a:rPr lang="en-US" sz="2000" smtClean="0"/>
              <a:t>.</a:t>
            </a:r>
          </a:p>
        </p:txBody>
      </p:sp>
      <p:grpSp>
        <p:nvGrpSpPr>
          <p:cNvPr id="32772" name="Group 4"/>
          <p:cNvGrpSpPr>
            <a:grpSpLocks noChangeAspect="1"/>
          </p:cNvGrpSpPr>
          <p:nvPr/>
        </p:nvGrpSpPr>
        <p:grpSpPr bwMode="auto">
          <a:xfrm>
            <a:off x="1676400" y="3787775"/>
            <a:ext cx="5962650" cy="2520950"/>
            <a:chOff x="1056" y="2732"/>
            <a:chExt cx="3756" cy="1588"/>
          </a:xfrm>
        </p:grpSpPr>
        <p:sp>
          <p:nvSpPr>
            <p:cNvPr id="32773" name="AutoShape 5"/>
            <p:cNvSpPr>
              <a:spLocks noChangeAspect="1" noChangeArrowheads="1" noTextEdit="1"/>
            </p:cNvSpPr>
            <p:nvPr/>
          </p:nvSpPr>
          <p:spPr bwMode="auto">
            <a:xfrm>
              <a:off x="1056" y="2732"/>
              <a:ext cx="3756" cy="1588"/>
            </a:xfrm>
            <a:prstGeom prst="rect">
              <a:avLst/>
            </a:prstGeom>
            <a:noFill/>
            <a:ln w="9525">
              <a:noFill/>
              <a:miter lim="800000"/>
              <a:headEnd/>
              <a:tailEnd/>
            </a:ln>
          </p:spPr>
          <p:txBody>
            <a:bodyPr/>
            <a:lstStyle/>
            <a:p>
              <a:endParaRPr lang="en-US"/>
            </a:p>
          </p:txBody>
        </p:sp>
        <p:pic>
          <p:nvPicPr>
            <p:cNvPr id="32774" name="Picture 6"/>
            <p:cNvPicPr>
              <a:picLocks noChangeAspect="1" noChangeArrowheads="1"/>
            </p:cNvPicPr>
            <p:nvPr/>
          </p:nvPicPr>
          <p:blipFill>
            <a:blip r:embed="rId2"/>
            <a:srcRect/>
            <a:stretch>
              <a:fillRect/>
            </a:stretch>
          </p:blipFill>
          <p:spPr bwMode="auto">
            <a:xfrm>
              <a:off x="1056" y="2732"/>
              <a:ext cx="3756" cy="363"/>
            </a:xfrm>
            <a:prstGeom prst="rect">
              <a:avLst/>
            </a:prstGeom>
            <a:noFill/>
            <a:ln w="9525">
              <a:noFill/>
              <a:miter lim="800000"/>
              <a:headEnd/>
              <a:tailEnd/>
            </a:ln>
          </p:spPr>
        </p:pic>
        <p:pic>
          <p:nvPicPr>
            <p:cNvPr id="32775" name="Picture 7"/>
            <p:cNvPicPr>
              <a:picLocks noChangeAspect="1" noChangeArrowheads="1"/>
            </p:cNvPicPr>
            <p:nvPr/>
          </p:nvPicPr>
          <p:blipFill>
            <a:blip r:embed="rId3"/>
            <a:srcRect/>
            <a:stretch>
              <a:fillRect/>
            </a:stretch>
          </p:blipFill>
          <p:spPr bwMode="auto">
            <a:xfrm>
              <a:off x="1056" y="3095"/>
              <a:ext cx="3756" cy="362"/>
            </a:xfrm>
            <a:prstGeom prst="rect">
              <a:avLst/>
            </a:prstGeom>
            <a:noFill/>
            <a:ln w="9525">
              <a:noFill/>
              <a:miter lim="800000"/>
              <a:headEnd/>
              <a:tailEnd/>
            </a:ln>
          </p:spPr>
        </p:pic>
        <p:pic>
          <p:nvPicPr>
            <p:cNvPr id="32776" name="Picture 8"/>
            <p:cNvPicPr>
              <a:picLocks noChangeAspect="1" noChangeArrowheads="1"/>
            </p:cNvPicPr>
            <p:nvPr/>
          </p:nvPicPr>
          <p:blipFill>
            <a:blip r:embed="rId4"/>
            <a:srcRect/>
            <a:stretch>
              <a:fillRect/>
            </a:stretch>
          </p:blipFill>
          <p:spPr bwMode="auto">
            <a:xfrm>
              <a:off x="1056" y="3457"/>
              <a:ext cx="3756" cy="363"/>
            </a:xfrm>
            <a:prstGeom prst="rect">
              <a:avLst/>
            </a:prstGeom>
            <a:noFill/>
            <a:ln w="9525">
              <a:noFill/>
              <a:miter lim="800000"/>
              <a:headEnd/>
              <a:tailEnd/>
            </a:ln>
          </p:spPr>
        </p:pic>
        <p:pic>
          <p:nvPicPr>
            <p:cNvPr id="32777" name="Picture 9"/>
            <p:cNvPicPr>
              <a:picLocks noChangeAspect="1" noChangeArrowheads="1"/>
            </p:cNvPicPr>
            <p:nvPr/>
          </p:nvPicPr>
          <p:blipFill>
            <a:blip r:embed="rId5"/>
            <a:srcRect/>
            <a:stretch>
              <a:fillRect/>
            </a:stretch>
          </p:blipFill>
          <p:spPr bwMode="auto">
            <a:xfrm>
              <a:off x="1056" y="3820"/>
              <a:ext cx="3756" cy="363"/>
            </a:xfrm>
            <a:prstGeom prst="rect">
              <a:avLst/>
            </a:prstGeom>
            <a:noFill/>
            <a:ln w="9525">
              <a:noFill/>
              <a:miter lim="800000"/>
              <a:headEnd/>
              <a:tailEnd/>
            </a:ln>
          </p:spPr>
        </p:pic>
        <p:pic>
          <p:nvPicPr>
            <p:cNvPr id="32778" name="Picture 10"/>
            <p:cNvPicPr>
              <a:picLocks noChangeAspect="1" noChangeArrowheads="1"/>
            </p:cNvPicPr>
            <p:nvPr/>
          </p:nvPicPr>
          <p:blipFill>
            <a:blip r:embed="rId6"/>
            <a:srcRect/>
            <a:stretch>
              <a:fillRect/>
            </a:stretch>
          </p:blipFill>
          <p:spPr bwMode="auto">
            <a:xfrm>
              <a:off x="1056" y="4183"/>
              <a:ext cx="3756" cy="137"/>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2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29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29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29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smtClean="0"/>
              <a:t>A flow in a network </a:t>
            </a:r>
          </a:p>
        </p:txBody>
      </p:sp>
      <p:sp>
        <p:nvSpPr>
          <p:cNvPr id="89091" name="Rectangle 3"/>
          <p:cNvSpPr>
            <a:spLocks noGrp="1" noChangeArrowheads="1"/>
          </p:cNvSpPr>
          <p:nvPr>
            <p:ph type="body" idx="1"/>
          </p:nvPr>
        </p:nvSpPr>
        <p:spPr>
          <a:xfrm>
            <a:off x="1187450" y="1557338"/>
            <a:ext cx="7340600" cy="3741737"/>
          </a:xfrm>
          <a:noFill/>
        </p:spPr>
        <p:txBody>
          <a:bodyPr/>
          <a:lstStyle/>
          <a:p>
            <a:pPr>
              <a:lnSpc>
                <a:spcPct val="120000"/>
              </a:lnSpc>
            </a:pPr>
            <a:r>
              <a:rPr lang="en-US" sz="2400" dirty="0" smtClean="0"/>
              <a:t>We assume that there is only flow in one direction at a time.</a:t>
            </a:r>
          </a:p>
          <a:p>
            <a:pPr>
              <a:lnSpc>
                <a:spcPct val="120000"/>
              </a:lnSpc>
            </a:pPr>
            <a:endParaRPr lang="en-US" sz="2400" dirty="0" smtClean="0"/>
          </a:p>
          <a:p>
            <a:pPr>
              <a:lnSpc>
                <a:spcPct val="120000"/>
              </a:lnSpc>
            </a:pPr>
            <a:endParaRPr lang="en-US" sz="2400" dirty="0" smtClean="0"/>
          </a:p>
          <a:p>
            <a:pPr>
              <a:lnSpc>
                <a:spcPct val="120000"/>
              </a:lnSpc>
            </a:pPr>
            <a:endParaRPr lang="en-US" sz="2400" dirty="0" smtClean="0"/>
          </a:p>
          <a:p>
            <a:pPr>
              <a:lnSpc>
                <a:spcPct val="120000"/>
              </a:lnSpc>
            </a:pPr>
            <a:endParaRPr lang="en-US" sz="2400" dirty="0" smtClean="0"/>
          </a:p>
          <a:p>
            <a:pPr>
              <a:lnSpc>
                <a:spcPct val="120000"/>
              </a:lnSpc>
            </a:pPr>
            <a:r>
              <a:rPr lang="en-US" sz="2400" dirty="0" smtClean="0"/>
              <a:t>Sending 7 trucks from Edmonton to Calgary and 3 trucks from Calgary to Edmonton has the same net effect as sending 4 trucks from Edmonton to Calgary. </a:t>
            </a:r>
          </a:p>
        </p:txBody>
      </p:sp>
      <p:graphicFrame>
        <p:nvGraphicFramePr>
          <p:cNvPr id="6146" name="Object 4"/>
          <p:cNvGraphicFramePr>
            <a:graphicFrameLocks noChangeAspect="1"/>
          </p:cNvGraphicFramePr>
          <p:nvPr/>
        </p:nvGraphicFramePr>
        <p:xfrm>
          <a:off x="1855788" y="2562225"/>
          <a:ext cx="4438650" cy="1876425"/>
        </p:xfrm>
        <a:graphic>
          <a:graphicData uri="http://schemas.openxmlformats.org/presentationml/2006/ole">
            <p:oleObj spid="_x0000_s6146" name="Picture Publisher Image" r:id="rId3" imgW="4438800" imgH="187632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 calcmode="lin" valueType="num">
                                      <p:cBhvr additive="base">
                                        <p:cTn id="7" dur="500" fill="hold"/>
                                        <p:tgtEl>
                                          <p:spTgt spid="890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90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091">
                                            <p:txEl>
                                              <p:pRg st="5" end="5"/>
                                            </p:txEl>
                                          </p:spTgt>
                                        </p:tgtEl>
                                        <p:attrNameLst>
                                          <p:attrName>style.visibility</p:attrName>
                                        </p:attrNameLst>
                                      </p:cBhvr>
                                      <p:to>
                                        <p:strVal val="visible"/>
                                      </p:to>
                                    </p:set>
                                    <p:anim calcmode="lin" valueType="num">
                                      <p:cBhvr additive="base">
                                        <p:cTn id="13" dur="500" fill="hold"/>
                                        <p:tgtEl>
                                          <p:spTgt spid="89091">
                                            <p:txEl>
                                              <p:pRg st="5" end="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909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Some Lemmas:</a:t>
            </a:r>
          </a:p>
        </p:txBody>
      </p:sp>
      <p:sp>
        <p:nvSpPr>
          <p:cNvPr id="34819" name="Rectangle 3"/>
          <p:cNvSpPr>
            <a:spLocks noGrp="1" noChangeArrowheads="1"/>
          </p:cNvSpPr>
          <p:nvPr>
            <p:ph type="body" idx="1"/>
          </p:nvPr>
        </p:nvSpPr>
        <p:spPr/>
        <p:txBody>
          <a:bodyPr/>
          <a:lstStyle/>
          <a:p>
            <a:pPr eaLnBrk="1" hangingPunct="1"/>
            <a:r>
              <a:rPr lang="en-US" sz="2800" smtClean="0"/>
              <a:t>Prove that, </a:t>
            </a:r>
            <a:r>
              <a:rPr lang="en-US" sz="2800" i="1" smtClean="0"/>
              <a:t>f(s,V)=f(V,t)		[pg-649]</a:t>
            </a:r>
          </a:p>
          <a:p>
            <a:pPr eaLnBrk="1" hangingPunct="1"/>
            <a:r>
              <a:rPr lang="en-US" sz="2800" smtClean="0">
                <a:cs typeface="Arial" charset="0"/>
              </a:rPr>
              <a:t>[Lemma26.2]</a:t>
            </a:r>
            <a:r>
              <a:rPr lang="en-US" sz="2800" smtClean="0"/>
              <a:t>  Prove that, |f+f</a:t>
            </a:r>
            <a:r>
              <a:rPr lang="en-US" sz="2800" smtClean="0">
                <a:cs typeface="Arial" charset="0"/>
              </a:rPr>
              <a:t>′|=|f|+|</a:t>
            </a:r>
            <a:r>
              <a:rPr lang="en-US" sz="2800" smtClean="0"/>
              <a:t>f</a:t>
            </a:r>
            <a:r>
              <a:rPr lang="en-US" sz="2800" smtClean="0">
                <a:cs typeface="Arial" charset="0"/>
              </a:rPr>
              <a:t>′|		</a:t>
            </a:r>
          </a:p>
          <a:p>
            <a:pPr eaLnBrk="1" hangingPunct="1"/>
            <a:r>
              <a:rPr lang="en-US" sz="2800" i="1" smtClean="0"/>
              <a:t>Lemma: 26.3</a:t>
            </a:r>
          </a:p>
          <a:p>
            <a:pPr eaLnBrk="1" hangingPunct="1"/>
            <a:r>
              <a:rPr lang="en-US" sz="2800" i="1" smtClean="0"/>
              <a:t>Lemma 26.4		</a:t>
            </a:r>
            <a:r>
              <a:rPr lang="en-US" sz="2800" smtClean="0"/>
              <a:t>|f</a:t>
            </a:r>
            <a:r>
              <a:rPr lang="en-US" sz="2800" smtClean="0">
                <a:cs typeface="Arial" charset="0"/>
              </a:rPr>
              <a:t>′| = |f| + |f</a:t>
            </a:r>
            <a:r>
              <a:rPr lang="en-US" sz="2800" baseline="-25000" smtClean="0">
                <a:cs typeface="Arial" charset="0"/>
              </a:rPr>
              <a:t>p</a:t>
            </a:r>
            <a:r>
              <a:rPr lang="en-US" sz="2800" smtClean="0">
                <a:cs typeface="Arial" charset="0"/>
              </a:rPr>
              <a:t>| ≥|f|</a:t>
            </a:r>
            <a:endParaRPr lang="en-US" sz="2800" baseline="-25000" smtClean="0"/>
          </a:p>
          <a:p>
            <a:pPr eaLnBrk="1" hangingPunct="1"/>
            <a:r>
              <a:rPr lang="en-US" sz="2800" i="1" smtClean="0"/>
              <a:t>Lemma: 26.5 		</a:t>
            </a:r>
            <a:r>
              <a:rPr lang="en-US" sz="2800" smtClean="0">
                <a:solidFill>
                  <a:schemeClr val="tx2"/>
                </a:solidFill>
              </a:rPr>
              <a:t>|f| = f(S,T)</a:t>
            </a:r>
          </a:p>
          <a:p>
            <a:pPr eaLnBrk="1" hangingPunct="1"/>
            <a:r>
              <a:rPr lang="en-US" sz="2800" i="1" smtClean="0"/>
              <a:t>Lemma: 26.6 		</a:t>
            </a:r>
            <a:r>
              <a:rPr lang="en-US" sz="2800" smtClean="0">
                <a:solidFill>
                  <a:schemeClr val="tx2"/>
                </a:solidFill>
              </a:rPr>
              <a:t>|f| </a:t>
            </a:r>
            <a:r>
              <a:rPr lang="en-US" sz="2800" smtClean="0">
                <a:solidFill>
                  <a:schemeClr val="tx2"/>
                </a:solidFill>
                <a:cs typeface="Arial" charset="0"/>
              </a:rPr>
              <a:t>≤ c(S,T)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73163" y="457200"/>
            <a:ext cx="7772400" cy="668338"/>
          </a:xfrm>
        </p:spPr>
        <p:txBody>
          <a:bodyPr/>
          <a:lstStyle/>
          <a:p>
            <a:pPr eaLnBrk="1" hangingPunct="1"/>
            <a:r>
              <a:rPr lang="en-US" sz="4000" smtClean="0"/>
              <a:t>Cuts</a:t>
            </a:r>
          </a:p>
        </p:txBody>
      </p:sp>
      <p:sp>
        <p:nvSpPr>
          <p:cNvPr id="37891" name="Rectangle 3"/>
          <p:cNvSpPr>
            <a:spLocks noGrp="1" noChangeArrowheads="1"/>
          </p:cNvSpPr>
          <p:nvPr>
            <p:ph type="body" idx="1"/>
          </p:nvPr>
        </p:nvSpPr>
        <p:spPr>
          <a:xfrm>
            <a:off x="1042988" y="1295400"/>
            <a:ext cx="7643812" cy="4525963"/>
          </a:xfrm>
        </p:spPr>
        <p:txBody>
          <a:bodyPr/>
          <a:lstStyle/>
          <a:p>
            <a:pPr eaLnBrk="1" hangingPunct="1">
              <a:lnSpc>
                <a:spcPct val="80000"/>
              </a:lnSpc>
            </a:pPr>
            <a:r>
              <a:rPr lang="en-US" sz="2000" dirty="0" smtClean="0">
                <a:latin typeface="Times New Roman" pitchFamily="18" charset="0"/>
              </a:rPr>
              <a:t>A </a:t>
            </a:r>
            <a:r>
              <a:rPr lang="en-US" sz="2000" b="1" dirty="0" smtClean="0">
                <a:latin typeface="Times New Roman" pitchFamily="18" charset="0"/>
              </a:rPr>
              <a:t>cut</a:t>
            </a:r>
            <a:r>
              <a:rPr lang="en-US" sz="2000" dirty="0" smtClean="0">
                <a:latin typeface="Times New Roman" pitchFamily="18" charset="0"/>
              </a:rPr>
              <a:t> is a partition of V into S and T=V – S, such that </a:t>
            </a:r>
            <a:r>
              <a:rPr lang="en-US" sz="2000" i="1" dirty="0" err="1" smtClean="0">
                <a:latin typeface="Times New Roman" pitchFamily="18" charset="0"/>
              </a:rPr>
              <a:t>s</a:t>
            </a:r>
            <a:r>
              <a:rPr lang="en-US" sz="2000" dirty="0" err="1" smtClean="0">
                <a:latin typeface="Times New Roman" pitchFamily="18" charset="0"/>
                <a:sym typeface="Symbol" pitchFamily="18" charset="2"/>
              </a:rPr>
              <a:t></a:t>
            </a:r>
            <a:r>
              <a:rPr lang="en-US" sz="2000" dirty="0" err="1" smtClean="0">
                <a:latin typeface="Times New Roman" pitchFamily="18" charset="0"/>
              </a:rPr>
              <a:t>S</a:t>
            </a:r>
            <a:r>
              <a:rPr lang="en-US" sz="2000" dirty="0" smtClean="0">
                <a:latin typeface="Times New Roman" pitchFamily="18" charset="0"/>
              </a:rPr>
              <a:t> and </a:t>
            </a:r>
            <a:r>
              <a:rPr lang="en-US" sz="2000" i="1" dirty="0" smtClean="0">
                <a:latin typeface="Times New Roman" pitchFamily="18" charset="0"/>
              </a:rPr>
              <a:t>t</a:t>
            </a:r>
            <a:r>
              <a:rPr lang="en-US" sz="2000" dirty="0" smtClean="0">
                <a:latin typeface="Times New Roman" pitchFamily="18" charset="0"/>
              </a:rPr>
              <a:t> </a:t>
            </a:r>
            <a:r>
              <a:rPr lang="en-US" sz="2000" dirty="0" smtClean="0">
                <a:latin typeface="Times New Roman" pitchFamily="18" charset="0"/>
                <a:sym typeface="Symbol" pitchFamily="18" charset="2"/>
              </a:rPr>
              <a:t></a:t>
            </a:r>
            <a:r>
              <a:rPr lang="en-US" sz="2000" dirty="0" smtClean="0">
                <a:latin typeface="Times New Roman" pitchFamily="18" charset="0"/>
              </a:rPr>
              <a:t>T</a:t>
            </a:r>
          </a:p>
          <a:p>
            <a:pPr eaLnBrk="1" hangingPunct="1">
              <a:lnSpc>
                <a:spcPct val="80000"/>
              </a:lnSpc>
            </a:pPr>
            <a:r>
              <a:rPr lang="en-US" sz="2000" dirty="0" smtClean="0">
                <a:latin typeface="Times New Roman" pitchFamily="18" charset="0"/>
              </a:rPr>
              <a:t>The </a:t>
            </a:r>
            <a:r>
              <a:rPr lang="en-US" sz="2000" b="1" dirty="0" smtClean="0">
                <a:latin typeface="Times New Roman" pitchFamily="18" charset="0"/>
              </a:rPr>
              <a:t>net flow</a:t>
            </a:r>
            <a:r>
              <a:rPr lang="en-US" sz="2000" dirty="0" smtClean="0">
                <a:latin typeface="Times New Roman" pitchFamily="18" charset="0"/>
              </a:rPr>
              <a:t> (f(S,T)) through the cut is the sum of flows f(</a:t>
            </a:r>
            <a:r>
              <a:rPr lang="en-US" sz="2000" dirty="0" err="1" smtClean="0">
                <a:latin typeface="Times New Roman" pitchFamily="18" charset="0"/>
              </a:rPr>
              <a:t>u,v</a:t>
            </a:r>
            <a:r>
              <a:rPr lang="en-US" sz="2000" dirty="0" smtClean="0">
                <a:latin typeface="Times New Roman" pitchFamily="18" charset="0"/>
              </a:rPr>
              <a:t>), where  </a:t>
            </a:r>
            <a:r>
              <a:rPr lang="en-US" sz="2000" i="1" dirty="0" smtClean="0">
                <a:latin typeface="Times New Roman" pitchFamily="18" charset="0"/>
              </a:rPr>
              <a:t>s</a:t>
            </a:r>
            <a:r>
              <a:rPr lang="en-US" sz="2000" dirty="0" smtClean="0">
                <a:latin typeface="Times New Roman" pitchFamily="18" charset="0"/>
              </a:rPr>
              <a:t> </a:t>
            </a:r>
            <a:r>
              <a:rPr lang="en-US" sz="2000" dirty="0" smtClean="0">
                <a:latin typeface="Times New Roman" pitchFamily="18" charset="0"/>
                <a:sym typeface="Symbol" pitchFamily="18" charset="2"/>
              </a:rPr>
              <a:t></a:t>
            </a:r>
            <a:r>
              <a:rPr lang="en-US" sz="2000" dirty="0" smtClean="0">
                <a:latin typeface="Times New Roman" pitchFamily="18" charset="0"/>
              </a:rPr>
              <a:t> S and </a:t>
            </a:r>
            <a:r>
              <a:rPr lang="en-US" sz="2000" i="1" dirty="0" smtClean="0">
                <a:latin typeface="Times New Roman" pitchFamily="18" charset="0"/>
              </a:rPr>
              <a:t>t</a:t>
            </a:r>
            <a:r>
              <a:rPr lang="en-US" sz="2000" dirty="0" smtClean="0">
                <a:latin typeface="Times New Roman" pitchFamily="18" charset="0"/>
              </a:rPr>
              <a:t> </a:t>
            </a:r>
            <a:r>
              <a:rPr lang="en-US" sz="2000" dirty="0" smtClean="0">
                <a:latin typeface="Times New Roman" pitchFamily="18" charset="0"/>
                <a:sym typeface="Symbol" pitchFamily="18" charset="2"/>
              </a:rPr>
              <a:t></a:t>
            </a:r>
            <a:r>
              <a:rPr lang="en-US" sz="2000" dirty="0" smtClean="0">
                <a:latin typeface="Times New Roman" pitchFamily="18" charset="0"/>
              </a:rPr>
              <a:t> T</a:t>
            </a:r>
          </a:p>
          <a:p>
            <a:pPr lvl="1" eaLnBrk="1" hangingPunct="1">
              <a:lnSpc>
                <a:spcPct val="80000"/>
              </a:lnSpc>
            </a:pPr>
            <a:r>
              <a:rPr lang="en-US" sz="1800" dirty="0" smtClean="0">
                <a:latin typeface="Times New Roman" pitchFamily="18" charset="0"/>
              </a:rPr>
              <a:t>Includes negative flows back from T to S</a:t>
            </a:r>
          </a:p>
          <a:p>
            <a:pPr eaLnBrk="1" hangingPunct="1">
              <a:lnSpc>
                <a:spcPct val="80000"/>
              </a:lnSpc>
            </a:pPr>
            <a:r>
              <a:rPr lang="en-US" sz="2000" dirty="0" smtClean="0">
                <a:latin typeface="Times New Roman" pitchFamily="18" charset="0"/>
              </a:rPr>
              <a:t>The </a:t>
            </a:r>
            <a:r>
              <a:rPr lang="en-US" sz="2000" b="1" dirty="0" smtClean="0">
                <a:latin typeface="Times New Roman" pitchFamily="18" charset="0"/>
              </a:rPr>
              <a:t>capacity</a:t>
            </a:r>
            <a:r>
              <a:rPr lang="en-US" sz="2000" dirty="0" smtClean="0">
                <a:latin typeface="Times New Roman" pitchFamily="18" charset="0"/>
              </a:rPr>
              <a:t> (c(S,T)) of the cut is the sum of capacities c(</a:t>
            </a:r>
            <a:r>
              <a:rPr lang="en-US" sz="2000" dirty="0" err="1" smtClean="0">
                <a:latin typeface="Times New Roman" pitchFamily="18" charset="0"/>
              </a:rPr>
              <a:t>u,v</a:t>
            </a:r>
            <a:r>
              <a:rPr lang="en-US" sz="2000" dirty="0" smtClean="0">
                <a:latin typeface="Times New Roman" pitchFamily="18" charset="0"/>
              </a:rPr>
              <a:t>), where  </a:t>
            </a:r>
            <a:r>
              <a:rPr lang="en-US" sz="2400" i="1" dirty="0" smtClean="0">
                <a:latin typeface="Times New Roman" pitchFamily="18" charset="0"/>
              </a:rPr>
              <a:t>s</a:t>
            </a:r>
            <a:r>
              <a:rPr lang="en-US" sz="2400" dirty="0" smtClean="0">
                <a:latin typeface="Times New Roman" pitchFamily="18" charset="0"/>
              </a:rPr>
              <a:t> </a:t>
            </a:r>
            <a:r>
              <a:rPr lang="en-US" sz="2400" dirty="0" smtClean="0">
                <a:latin typeface="Times New Roman" pitchFamily="18" charset="0"/>
                <a:sym typeface="Symbol" pitchFamily="18" charset="2"/>
              </a:rPr>
              <a:t></a:t>
            </a:r>
            <a:r>
              <a:rPr lang="en-US" sz="2400" dirty="0" smtClean="0">
                <a:latin typeface="Times New Roman" pitchFamily="18" charset="0"/>
              </a:rPr>
              <a:t> S and </a:t>
            </a:r>
            <a:r>
              <a:rPr lang="en-US" sz="2400" i="1" dirty="0" smtClean="0">
                <a:latin typeface="Times New Roman" pitchFamily="18" charset="0"/>
              </a:rPr>
              <a:t>t</a:t>
            </a:r>
            <a:r>
              <a:rPr lang="en-US" sz="2400" dirty="0" smtClean="0">
                <a:latin typeface="Times New Roman" pitchFamily="18" charset="0"/>
              </a:rPr>
              <a:t> </a:t>
            </a:r>
            <a:r>
              <a:rPr lang="en-US" sz="2400" dirty="0" smtClean="0">
                <a:latin typeface="Times New Roman" pitchFamily="18" charset="0"/>
                <a:sym typeface="Symbol" pitchFamily="18" charset="2"/>
              </a:rPr>
              <a:t></a:t>
            </a:r>
            <a:r>
              <a:rPr lang="en-US" sz="2400" dirty="0" smtClean="0">
                <a:latin typeface="Times New Roman" pitchFamily="18" charset="0"/>
              </a:rPr>
              <a:t> T</a:t>
            </a:r>
          </a:p>
          <a:p>
            <a:pPr lvl="1" eaLnBrk="1" hangingPunct="1">
              <a:lnSpc>
                <a:spcPct val="80000"/>
              </a:lnSpc>
            </a:pPr>
            <a:r>
              <a:rPr lang="en-US" sz="1800" dirty="0" smtClean="0">
                <a:latin typeface="Times New Roman" pitchFamily="18" charset="0"/>
              </a:rPr>
              <a:t>The sum of positive capacities</a:t>
            </a:r>
          </a:p>
          <a:p>
            <a:pPr eaLnBrk="1" hangingPunct="1">
              <a:lnSpc>
                <a:spcPct val="80000"/>
              </a:lnSpc>
            </a:pPr>
            <a:r>
              <a:rPr lang="en-US" sz="2000" b="1" dirty="0" smtClean="0">
                <a:latin typeface="Times New Roman" pitchFamily="18" charset="0"/>
              </a:rPr>
              <a:t>Minimum cut</a:t>
            </a:r>
            <a:r>
              <a:rPr lang="en-US" sz="2000" dirty="0" smtClean="0">
                <a:latin typeface="Times New Roman" pitchFamily="18" charset="0"/>
              </a:rPr>
              <a:t> – a cut with the smallest capacity of all cuts.</a:t>
            </a:r>
          </a:p>
          <a:p>
            <a:pPr lvl="1" eaLnBrk="1" hangingPunct="1">
              <a:lnSpc>
                <a:spcPct val="80000"/>
              </a:lnSpc>
              <a:buFontTx/>
              <a:buNone/>
            </a:pPr>
            <a:r>
              <a:rPr lang="en-US" sz="1800" dirty="0" smtClean="0">
                <a:latin typeface="Times New Roman" pitchFamily="18" charset="0"/>
              </a:rPr>
              <a:t>	|f|= f(S,T)  i.e. the value of a max flow is equal to the capacity of a min cut.</a:t>
            </a:r>
          </a:p>
          <a:p>
            <a:pPr lvl="1" eaLnBrk="1" hangingPunct="1">
              <a:lnSpc>
                <a:spcPct val="80000"/>
              </a:lnSpc>
            </a:pPr>
            <a:endParaRPr lang="en-US" sz="1800" dirty="0" smtClean="0">
              <a:latin typeface="Times New Roman" pitchFamily="18" charset="0"/>
            </a:endParaRPr>
          </a:p>
        </p:txBody>
      </p:sp>
      <p:sp>
        <p:nvSpPr>
          <p:cNvPr id="35844" name="Oval 4"/>
          <p:cNvSpPr>
            <a:spLocks noChangeArrowheads="1"/>
          </p:cNvSpPr>
          <p:nvPr/>
        </p:nvSpPr>
        <p:spPr bwMode="auto">
          <a:xfrm>
            <a:off x="4953000" y="4959350"/>
            <a:ext cx="304800" cy="298450"/>
          </a:xfrm>
          <a:prstGeom prst="ellipse">
            <a:avLst/>
          </a:prstGeom>
          <a:solidFill>
            <a:srgbClr val="00CCFF"/>
          </a:solidFill>
          <a:ln w="15875">
            <a:solidFill>
              <a:schemeClr val="tx1"/>
            </a:solidFill>
            <a:miter lim="800000"/>
            <a:headEnd/>
            <a:tailEnd/>
          </a:ln>
        </p:spPr>
        <p:txBody>
          <a:bodyPr wrap="none" anchor="ctr"/>
          <a:lstStyle/>
          <a:p>
            <a:endParaRPr lang="en-US"/>
          </a:p>
        </p:txBody>
      </p:sp>
      <p:cxnSp>
        <p:nvCxnSpPr>
          <p:cNvPr id="35845" name="AutoShape 5"/>
          <p:cNvCxnSpPr>
            <a:cxnSpLocks noChangeShapeType="1"/>
            <a:stCxn id="35844" idx="2"/>
            <a:endCxn id="35846" idx="6"/>
          </p:cNvCxnSpPr>
          <p:nvPr/>
        </p:nvCxnSpPr>
        <p:spPr bwMode="auto">
          <a:xfrm flipH="1">
            <a:off x="4048125" y="5108575"/>
            <a:ext cx="896938" cy="0"/>
          </a:xfrm>
          <a:prstGeom prst="straightConnector1">
            <a:avLst/>
          </a:prstGeom>
          <a:noFill/>
          <a:ln w="15875">
            <a:solidFill>
              <a:schemeClr val="tx1"/>
            </a:solidFill>
            <a:miter lim="800000"/>
            <a:headEnd type="stealth" w="med" len="med"/>
            <a:tailEnd/>
          </a:ln>
        </p:spPr>
      </p:cxnSp>
      <p:sp>
        <p:nvSpPr>
          <p:cNvPr id="35846" name="Oval 6"/>
          <p:cNvSpPr>
            <a:spLocks noChangeArrowheads="1"/>
          </p:cNvSpPr>
          <p:nvPr/>
        </p:nvSpPr>
        <p:spPr bwMode="auto">
          <a:xfrm>
            <a:off x="3733800" y="4959350"/>
            <a:ext cx="306388" cy="298450"/>
          </a:xfrm>
          <a:prstGeom prst="ellipse">
            <a:avLst/>
          </a:prstGeom>
          <a:solidFill>
            <a:srgbClr val="00CCFF"/>
          </a:solidFill>
          <a:ln w="15875">
            <a:solidFill>
              <a:schemeClr val="tx1"/>
            </a:solidFill>
            <a:miter lim="800000"/>
            <a:headEnd/>
            <a:tailEnd/>
          </a:ln>
        </p:spPr>
        <p:txBody>
          <a:bodyPr wrap="none" anchor="ctr"/>
          <a:lstStyle/>
          <a:p>
            <a:endParaRPr lang="en-US"/>
          </a:p>
        </p:txBody>
      </p:sp>
      <p:sp>
        <p:nvSpPr>
          <p:cNvPr id="35847" name="Oval 7"/>
          <p:cNvSpPr>
            <a:spLocks noChangeArrowheads="1"/>
          </p:cNvSpPr>
          <p:nvPr/>
        </p:nvSpPr>
        <p:spPr bwMode="auto">
          <a:xfrm>
            <a:off x="3743325" y="6026150"/>
            <a:ext cx="295275" cy="298450"/>
          </a:xfrm>
          <a:prstGeom prst="ellipse">
            <a:avLst/>
          </a:prstGeom>
          <a:solidFill>
            <a:srgbClr val="00CCFF"/>
          </a:solidFill>
          <a:ln w="15875">
            <a:solidFill>
              <a:schemeClr val="tx1"/>
            </a:solidFill>
            <a:miter lim="800000"/>
            <a:headEnd/>
            <a:tailEnd/>
          </a:ln>
        </p:spPr>
        <p:txBody>
          <a:bodyPr wrap="none" anchor="ctr"/>
          <a:lstStyle/>
          <a:p>
            <a:endParaRPr lang="en-US"/>
          </a:p>
        </p:txBody>
      </p:sp>
      <p:cxnSp>
        <p:nvCxnSpPr>
          <p:cNvPr id="35848" name="AutoShape 8"/>
          <p:cNvCxnSpPr>
            <a:cxnSpLocks noChangeShapeType="1"/>
            <a:stCxn id="35850" idx="2"/>
            <a:endCxn id="35847" idx="6"/>
          </p:cNvCxnSpPr>
          <p:nvPr/>
        </p:nvCxnSpPr>
        <p:spPr bwMode="auto">
          <a:xfrm flipH="1">
            <a:off x="4046538" y="6172200"/>
            <a:ext cx="898525" cy="3175"/>
          </a:xfrm>
          <a:prstGeom prst="straightConnector1">
            <a:avLst/>
          </a:prstGeom>
          <a:noFill/>
          <a:ln w="15875">
            <a:solidFill>
              <a:schemeClr val="tx1"/>
            </a:solidFill>
            <a:miter lim="800000"/>
            <a:headEnd type="stealth" w="med" len="med"/>
            <a:tailEnd/>
          </a:ln>
        </p:spPr>
      </p:cxnSp>
      <p:cxnSp>
        <p:nvCxnSpPr>
          <p:cNvPr id="35849" name="AutoShape 9"/>
          <p:cNvCxnSpPr>
            <a:cxnSpLocks noChangeShapeType="1"/>
            <a:stCxn id="35844" idx="4"/>
            <a:endCxn id="35850" idx="0"/>
          </p:cNvCxnSpPr>
          <p:nvPr/>
        </p:nvCxnSpPr>
        <p:spPr bwMode="auto">
          <a:xfrm>
            <a:off x="5105400" y="5265738"/>
            <a:ext cx="0" cy="746125"/>
          </a:xfrm>
          <a:prstGeom prst="straightConnector1">
            <a:avLst/>
          </a:prstGeom>
          <a:noFill/>
          <a:ln w="15875">
            <a:solidFill>
              <a:schemeClr val="tx1"/>
            </a:solidFill>
            <a:miter lim="800000"/>
            <a:headEnd type="stealth" w="med" len="med"/>
            <a:tailEnd/>
          </a:ln>
        </p:spPr>
      </p:cxnSp>
      <p:sp>
        <p:nvSpPr>
          <p:cNvPr id="35850" name="Oval 10"/>
          <p:cNvSpPr>
            <a:spLocks noChangeArrowheads="1"/>
          </p:cNvSpPr>
          <p:nvPr/>
        </p:nvSpPr>
        <p:spPr bwMode="auto">
          <a:xfrm>
            <a:off x="4953000" y="6019800"/>
            <a:ext cx="304800" cy="304800"/>
          </a:xfrm>
          <a:prstGeom prst="ellipse">
            <a:avLst/>
          </a:prstGeom>
          <a:solidFill>
            <a:srgbClr val="00CCFF"/>
          </a:solidFill>
          <a:ln w="15875">
            <a:solidFill>
              <a:schemeClr val="tx1"/>
            </a:solidFill>
            <a:miter lim="800000"/>
            <a:headEnd/>
            <a:tailEnd/>
          </a:ln>
        </p:spPr>
        <p:txBody>
          <a:bodyPr wrap="none" anchor="ctr"/>
          <a:lstStyle/>
          <a:p>
            <a:endParaRPr lang="en-US"/>
          </a:p>
        </p:txBody>
      </p:sp>
      <p:cxnSp>
        <p:nvCxnSpPr>
          <p:cNvPr id="35851" name="AutoShape 11"/>
          <p:cNvCxnSpPr>
            <a:cxnSpLocks noChangeShapeType="1"/>
            <a:stCxn id="35846" idx="4"/>
            <a:endCxn id="35847" idx="0"/>
          </p:cNvCxnSpPr>
          <p:nvPr/>
        </p:nvCxnSpPr>
        <p:spPr bwMode="auto">
          <a:xfrm>
            <a:off x="3887788" y="5265738"/>
            <a:ext cx="3175" cy="752475"/>
          </a:xfrm>
          <a:prstGeom prst="straightConnector1">
            <a:avLst/>
          </a:prstGeom>
          <a:noFill/>
          <a:ln w="15875">
            <a:solidFill>
              <a:schemeClr val="tx1"/>
            </a:solidFill>
            <a:miter lim="800000"/>
            <a:headEnd/>
            <a:tailEnd type="stealth" w="med" len="med"/>
          </a:ln>
        </p:spPr>
      </p:cxnSp>
      <p:cxnSp>
        <p:nvCxnSpPr>
          <p:cNvPr id="35852" name="AutoShape 12"/>
          <p:cNvCxnSpPr>
            <a:cxnSpLocks noChangeShapeType="1"/>
            <a:stCxn id="35847" idx="1"/>
            <a:endCxn id="35853" idx="5"/>
          </p:cNvCxnSpPr>
          <p:nvPr/>
        </p:nvCxnSpPr>
        <p:spPr bwMode="auto">
          <a:xfrm flipH="1" flipV="1">
            <a:off x="3003550" y="5754688"/>
            <a:ext cx="782638" cy="307975"/>
          </a:xfrm>
          <a:prstGeom prst="straightConnector1">
            <a:avLst/>
          </a:prstGeom>
          <a:noFill/>
          <a:ln w="15875">
            <a:solidFill>
              <a:schemeClr val="tx1"/>
            </a:solidFill>
            <a:miter lim="800000"/>
            <a:headEnd type="stealth" w="med" len="med"/>
            <a:tailEnd/>
          </a:ln>
        </p:spPr>
      </p:cxnSp>
      <p:sp>
        <p:nvSpPr>
          <p:cNvPr id="35853" name="Oval 13"/>
          <p:cNvSpPr>
            <a:spLocks noChangeArrowheads="1"/>
          </p:cNvSpPr>
          <p:nvPr/>
        </p:nvSpPr>
        <p:spPr bwMode="auto">
          <a:xfrm>
            <a:off x="2740025" y="5486400"/>
            <a:ext cx="307975" cy="304800"/>
          </a:xfrm>
          <a:prstGeom prst="ellipse">
            <a:avLst/>
          </a:prstGeom>
          <a:solidFill>
            <a:srgbClr val="00FF00"/>
          </a:solidFill>
          <a:ln w="15875">
            <a:solidFill>
              <a:schemeClr val="tx1"/>
            </a:solidFill>
            <a:miter lim="800000"/>
            <a:headEnd/>
            <a:tailEnd/>
          </a:ln>
        </p:spPr>
        <p:txBody>
          <a:bodyPr wrap="none" anchor="ctr"/>
          <a:lstStyle/>
          <a:p>
            <a:endParaRPr lang="en-US"/>
          </a:p>
        </p:txBody>
      </p:sp>
      <p:cxnSp>
        <p:nvCxnSpPr>
          <p:cNvPr id="35854" name="AutoShape 14"/>
          <p:cNvCxnSpPr>
            <a:cxnSpLocks noChangeShapeType="1"/>
            <a:stCxn id="35846" idx="2"/>
            <a:endCxn id="35853" idx="7"/>
          </p:cNvCxnSpPr>
          <p:nvPr/>
        </p:nvCxnSpPr>
        <p:spPr bwMode="auto">
          <a:xfrm flipH="1">
            <a:off x="3003550" y="5108575"/>
            <a:ext cx="722313" cy="414338"/>
          </a:xfrm>
          <a:prstGeom prst="straightConnector1">
            <a:avLst/>
          </a:prstGeom>
          <a:noFill/>
          <a:ln w="15875">
            <a:solidFill>
              <a:schemeClr val="tx1"/>
            </a:solidFill>
            <a:miter lim="800000"/>
            <a:headEnd type="stealth" w="med" len="med"/>
            <a:tailEnd/>
          </a:ln>
        </p:spPr>
      </p:cxnSp>
      <p:sp>
        <p:nvSpPr>
          <p:cNvPr id="35855" name="Text Box 15"/>
          <p:cNvSpPr txBox="1">
            <a:spLocks noChangeArrowheads="1"/>
          </p:cNvSpPr>
          <p:nvPr/>
        </p:nvSpPr>
        <p:spPr bwMode="auto">
          <a:xfrm>
            <a:off x="4267200" y="4800600"/>
            <a:ext cx="603250" cy="304800"/>
          </a:xfrm>
          <a:prstGeom prst="rect">
            <a:avLst/>
          </a:prstGeom>
          <a:noFill/>
          <a:ln w="9525">
            <a:noFill/>
            <a:miter lim="800000"/>
            <a:headEnd/>
            <a:tailEnd/>
          </a:ln>
        </p:spPr>
        <p:txBody>
          <a:bodyPr wrap="none">
            <a:spAutoFit/>
          </a:bodyPr>
          <a:lstStyle/>
          <a:p>
            <a:pPr>
              <a:lnSpc>
                <a:spcPct val="100000"/>
              </a:lnSpc>
              <a:spcBef>
                <a:spcPct val="0"/>
              </a:spcBef>
              <a:buClrTx/>
              <a:buSzTx/>
              <a:buFontTx/>
              <a:buNone/>
            </a:pPr>
            <a:r>
              <a:rPr lang="en-US" sz="1400">
                <a:solidFill>
                  <a:schemeClr val="tx1"/>
                </a:solidFill>
                <a:latin typeface="Verdana" pitchFamily="34" charset="0"/>
              </a:rPr>
              <a:t>8/13</a:t>
            </a:r>
          </a:p>
        </p:txBody>
      </p:sp>
      <p:sp>
        <p:nvSpPr>
          <p:cNvPr id="35856" name="Text Box 16"/>
          <p:cNvSpPr txBox="1">
            <a:spLocks noChangeArrowheads="1"/>
          </p:cNvSpPr>
          <p:nvPr/>
        </p:nvSpPr>
        <p:spPr bwMode="auto">
          <a:xfrm>
            <a:off x="4314825" y="5867400"/>
            <a:ext cx="603250" cy="304800"/>
          </a:xfrm>
          <a:prstGeom prst="rect">
            <a:avLst/>
          </a:prstGeom>
          <a:noFill/>
          <a:ln w="9525">
            <a:noFill/>
            <a:miter lim="800000"/>
            <a:headEnd/>
            <a:tailEnd/>
          </a:ln>
        </p:spPr>
        <p:txBody>
          <a:bodyPr wrap="none">
            <a:spAutoFit/>
          </a:bodyPr>
          <a:lstStyle/>
          <a:p>
            <a:pPr>
              <a:lnSpc>
                <a:spcPct val="100000"/>
              </a:lnSpc>
              <a:spcBef>
                <a:spcPct val="0"/>
              </a:spcBef>
              <a:buClrTx/>
              <a:buSzTx/>
              <a:buFontTx/>
              <a:buNone/>
            </a:pPr>
            <a:r>
              <a:rPr lang="en-US" sz="1400">
                <a:solidFill>
                  <a:schemeClr val="tx1"/>
                </a:solidFill>
                <a:latin typeface="Verdana" pitchFamily="34" charset="0"/>
              </a:rPr>
              <a:t>8/11</a:t>
            </a:r>
          </a:p>
        </p:txBody>
      </p:sp>
      <p:sp>
        <p:nvSpPr>
          <p:cNvPr id="35857" name="Text Box 17"/>
          <p:cNvSpPr txBox="1">
            <a:spLocks noChangeArrowheads="1"/>
          </p:cNvSpPr>
          <p:nvPr/>
        </p:nvSpPr>
        <p:spPr bwMode="auto">
          <a:xfrm>
            <a:off x="5029200" y="5422900"/>
            <a:ext cx="490538" cy="304800"/>
          </a:xfrm>
          <a:prstGeom prst="rect">
            <a:avLst/>
          </a:prstGeom>
          <a:noFill/>
          <a:ln w="9525">
            <a:noFill/>
            <a:miter lim="800000"/>
            <a:headEnd/>
            <a:tailEnd/>
          </a:ln>
        </p:spPr>
        <p:txBody>
          <a:bodyPr wrap="none">
            <a:spAutoFit/>
          </a:bodyPr>
          <a:lstStyle/>
          <a:p>
            <a:pPr>
              <a:lnSpc>
                <a:spcPct val="100000"/>
              </a:lnSpc>
              <a:spcBef>
                <a:spcPct val="0"/>
              </a:spcBef>
              <a:buClrTx/>
              <a:buSzTx/>
              <a:buFontTx/>
              <a:buNone/>
            </a:pPr>
            <a:r>
              <a:rPr lang="en-US" sz="1400">
                <a:solidFill>
                  <a:schemeClr val="tx1"/>
                </a:solidFill>
                <a:latin typeface="Verdana" pitchFamily="34" charset="0"/>
              </a:rPr>
              <a:t>5/5</a:t>
            </a:r>
          </a:p>
        </p:txBody>
      </p:sp>
      <p:sp>
        <p:nvSpPr>
          <p:cNvPr id="35858" name="Text Box 18"/>
          <p:cNvSpPr txBox="1">
            <a:spLocks noChangeArrowheads="1"/>
          </p:cNvSpPr>
          <p:nvPr/>
        </p:nvSpPr>
        <p:spPr bwMode="auto">
          <a:xfrm>
            <a:off x="3414713" y="5486400"/>
            <a:ext cx="490537" cy="304800"/>
          </a:xfrm>
          <a:prstGeom prst="rect">
            <a:avLst/>
          </a:prstGeom>
          <a:noFill/>
          <a:ln w="9525">
            <a:noFill/>
            <a:miter lim="800000"/>
            <a:headEnd/>
            <a:tailEnd/>
          </a:ln>
        </p:spPr>
        <p:txBody>
          <a:bodyPr wrap="none">
            <a:spAutoFit/>
          </a:bodyPr>
          <a:lstStyle/>
          <a:p>
            <a:pPr>
              <a:lnSpc>
                <a:spcPct val="100000"/>
              </a:lnSpc>
              <a:spcBef>
                <a:spcPct val="0"/>
              </a:spcBef>
              <a:buClrTx/>
              <a:buSzTx/>
              <a:buFontTx/>
              <a:buNone/>
            </a:pPr>
            <a:r>
              <a:rPr lang="en-US" sz="1400">
                <a:solidFill>
                  <a:schemeClr val="tx1"/>
                </a:solidFill>
                <a:latin typeface="Verdana" pitchFamily="34" charset="0"/>
              </a:rPr>
              <a:t>2/4</a:t>
            </a:r>
          </a:p>
        </p:txBody>
      </p:sp>
      <p:sp>
        <p:nvSpPr>
          <p:cNvPr id="35859" name="Text Box 19"/>
          <p:cNvSpPr txBox="1">
            <a:spLocks noChangeArrowheads="1"/>
          </p:cNvSpPr>
          <p:nvPr/>
        </p:nvSpPr>
        <p:spPr bwMode="auto">
          <a:xfrm>
            <a:off x="2805113" y="4953000"/>
            <a:ext cx="715962" cy="304800"/>
          </a:xfrm>
          <a:prstGeom prst="rect">
            <a:avLst/>
          </a:prstGeom>
          <a:noFill/>
          <a:ln w="9525">
            <a:noFill/>
            <a:miter lim="800000"/>
            <a:headEnd/>
            <a:tailEnd/>
          </a:ln>
        </p:spPr>
        <p:txBody>
          <a:bodyPr wrap="none">
            <a:spAutoFit/>
          </a:bodyPr>
          <a:lstStyle/>
          <a:p>
            <a:pPr>
              <a:lnSpc>
                <a:spcPct val="100000"/>
              </a:lnSpc>
              <a:spcBef>
                <a:spcPct val="0"/>
              </a:spcBef>
              <a:buClrTx/>
              <a:buSzTx/>
              <a:buFontTx/>
              <a:buNone/>
            </a:pPr>
            <a:r>
              <a:rPr lang="en-US" sz="1400">
                <a:solidFill>
                  <a:schemeClr val="tx1"/>
                </a:solidFill>
                <a:latin typeface="Verdana" pitchFamily="34" charset="0"/>
              </a:rPr>
              <a:t>10/15</a:t>
            </a:r>
          </a:p>
        </p:txBody>
      </p:sp>
      <p:sp>
        <p:nvSpPr>
          <p:cNvPr id="35860" name="Text Box 20"/>
          <p:cNvSpPr txBox="1">
            <a:spLocks noChangeArrowheads="1"/>
          </p:cNvSpPr>
          <p:nvPr/>
        </p:nvSpPr>
        <p:spPr bwMode="auto">
          <a:xfrm>
            <a:off x="4264025" y="5334000"/>
            <a:ext cx="409575" cy="304800"/>
          </a:xfrm>
          <a:prstGeom prst="rect">
            <a:avLst/>
          </a:prstGeom>
          <a:noFill/>
          <a:ln w="9525">
            <a:noFill/>
            <a:miter lim="800000"/>
            <a:headEnd/>
            <a:tailEnd/>
          </a:ln>
        </p:spPr>
        <p:txBody>
          <a:bodyPr wrap="none">
            <a:spAutoFit/>
          </a:bodyPr>
          <a:lstStyle/>
          <a:p>
            <a:pPr>
              <a:lnSpc>
                <a:spcPct val="100000"/>
              </a:lnSpc>
              <a:spcBef>
                <a:spcPct val="0"/>
              </a:spcBef>
              <a:buClrTx/>
              <a:buSzTx/>
              <a:buFontTx/>
              <a:buNone/>
            </a:pPr>
            <a:r>
              <a:rPr lang="en-US" sz="1400">
                <a:solidFill>
                  <a:schemeClr val="tx1"/>
                </a:solidFill>
                <a:latin typeface="Verdana" pitchFamily="34" charset="0"/>
              </a:rPr>
              <a:t>10</a:t>
            </a:r>
          </a:p>
        </p:txBody>
      </p:sp>
      <p:cxnSp>
        <p:nvCxnSpPr>
          <p:cNvPr id="35861" name="AutoShape 21"/>
          <p:cNvCxnSpPr>
            <a:cxnSpLocks noChangeShapeType="1"/>
            <a:stCxn id="35853" idx="0"/>
            <a:endCxn id="35844" idx="1"/>
          </p:cNvCxnSpPr>
          <p:nvPr/>
        </p:nvCxnSpPr>
        <p:spPr bwMode="auto">
          <a:xfrm rot="-5400000">
            <a:off x="3704432" y="4185444"/>
            <a:ext cx="482600" cy="2103437"/>
          </a:xfrm>
          <a:prstGeom prst="curvedConnector3">
            <a:avLst>
              <a:gd name="adj1" fmla="val 154935"/>
            </a:avLst>
          </a:prstGeom>
          <a:noFill/>
          <a:ln w="9525">
            <a:noFill/>
            <a:round/>
            <a:headEnd/>
            <a:tailEnd type="triangle" w="med" len="med"/>
          </a:ln>
        </p:spPr>
      </p:cxnSp>
      <p:cxnSp>
        <p:nvCxnSpPr>
          <p:cNvPr id="35862" name="AutoShape 22"/>
          <p:cNvCxnSpPr>
            <a:cxnSpLocks noChangeShapeType="1"/>
            <a:stCxn id="35847" idx="7"/>
            <a:endCxn id="35844" idx="3"/>
          </p:cNvCxnSpPr>
          <p:nvPr/>
        </p:nvCxnSpPr>
        <p:spPr bwMode="auto">
          <a:xfrm flipV="1">
            <a:off x="3995738" y="5221288"/>
            <a:ext cx="1001712" cy="841375"/>
          </a:xfrm>
          <a:prstGeom prst="straightConnector1">
            <a:avLst/>
          </a:prstGeom>
          <a:noFill/>
          <a:ln w="15875">
            <a:solidFill>
              <a:schemeClr val="tx1"/>
            </a:solidFill>
            <a:miter lim="800000"/>
            <a:headEnd type="stealth" w="med" len="med"/>
            <a:tailEnd/>
          </a:ln>
        </p:spPr>
      </p:cxnSp>
      <p:sp>
        <p:nvSpPr>
          <p:cNvPr id="35863" name="Text Box 23"/>
          <p:cNvSpPr txBox="1">
            <a:spLocks noChangeArrowheads="1"/>
          </p:cNvSpPr>
          <p:nvPr/>
        </p:nvSpPr>
        <p:spPr bwMode="auto">
          <a:xfrm>
            <a:off x="2805113" y="5867400"/>
            <a:ext cx="603250" cy="304800"/>
          </a:xfrm>
          <a:prstGeom prst="rect">
            <a:avLst/>
          </a:prstGeom>
          <a:noFill/>
          <a:ln w="9525">
            <a:noFill/>
            <a:miter lim="800000"/>
            <a:headEnd/>
            <a:tailEnd/>
          </a:ln>
        </p:spPr>
        <p:txBody>
          <a:bodyPr wrap="none">
            <a:spAutoFit/>
          </a:bodyPr>
          <a:lstStyle/>
          <a:p>
            <a:pPr>
              <a:lnSpc>
                <a:spcPct val="100000"/>
              </a:lnSpc>
              <a:spcBef>
                <a:spcPct val="0"/>
              </a:spcBef>
              <a:buClrTx/>
              <a:buSzTx/>
              <a:buFontTx/>
              <a:buNone/>
            </a:pPr>
            <a:r>
              <a:rPr lang="en-US" sz="1400">
                <a:solidFill>
                  <a:schemeClr val="tx1"/>
                </a:solidFill>
                <a:latin typeface="Verdana" pitchFamily="34" charset="0"/>
              </a:rPr>
              <a:t>6/14</a:t>
            </a:r>
          </a:p>
        </p:txBody>
      </p:sp>
      <p:sp>
        <p:nvSpPr>
          <p:cNvPr id="35864" name="Text Box 24"/>
          <p:cNvSpPr txBox="1">
            <a:spLocks noChangeArrowheads="1"/>
          </p:cNvSpPr>
          <p:nvPr/>
        </p:nvSpPr>
        <p:spPr bwMode="auto">
          <a:xfrm>
            <a:off x="5486400" y="4953000"/>
            <a:ext cx="715963" cy="304800"/>
          </a:xfrm>
          <a:prstGeom prst="rect">
            <a:avLst/>
          </a:prstGeom>
          <a:noFill/>
          <a:ln w="9525">
            <a:noFill/>
            <a:miter lim="800000"/>
            <a:headEnd/>
            <a:tailEnd/>
          </a:ln>
        </p:spPr>
        <p:txBody>
          <a:bodyPr wrap="none">
            <a:spAutoFit/>
          </a:bodyPr>
          <a:lstStyle/>
          <a:p>
            <a:pPr>
              <a:lnSpc>
                <a:spcPct val="100000"/>
              </a:lnSpc>
              <a:spcBef>
                <a:spcPct val="0"/>
              </a:spcBef>
              <a:buClrTx/>
              <a:buSzTx/>
              <a:buFontTx/>
              <a:buNone/>
            </a:pPr>
            <a:r>
              <a:rPr lang="en-US" sz="1400">
                <a:solidFill>
                  <a:schemeClr val="tx1"/>
                </a:solidFill>
                <a:latin typeface="Verdana" pitchFamily="34" charset="0"/>
              </a:rPr>
              <a:t>13/19</a:t>
            </a:r>
          </a:p>
        </p:txBody>
      </p:sp>
      <p:sp>
        <p:nvSpPr>
          <p:cNvPr id="35865" name="Text Box 25"/>
          <p:cNvSpPr txBox="1">
            <a:spLocks noChangeArrowheads="1"/>
          </p:cNvSpPr>
          <p:nvPr/>
        </p:nvSpPr>
        <p:spPr bwMode="auto">
          <a:xfrm>
            <a:off x="5562600" y="5867400"/>
            <a:ext cx="490538" cy="304800"/>
          </a:xfrm>
          <a:prstGeom prst="rect">
            <a:avLst/>
          </a:prstGeom>
          <a:noFill/>
          <a:ln w="9525">
            <a:noFill/>
            <a:miter lim="800000"/>
            <a:headEnd/>
            <a:tailEnd/>
          </a:ln>
        </p:spPr>
        <p:txBody>
          <a:bodyPr wrap="none">
            <a:spAutoFit/>
          </a:bodyPr>
          <a:lstStyle/>
          <a:p>
            <a:pPr>
              <a:lnSpc>
                <a:spcPct val="100000"/>
              </a:lnSpc>
              <a:spcBef>
                <a:spcPct val="0"/>
              </a:spcBef>
              <a:buClrTx/>
              <a:buSzTx/>
              <a:buFontTx/>
              <a:buNone/>
            </a:pPr>
            <a:r>
              <a:rPr lang="en-US" sz="1400">
                <a:solidFill>
                  <a:schemeClr val="tx1"/>
                </a:solidFill>
                <a:latin typeface="Verdana" pitchFamily="34" charset="0"/>
              </a:rPr>
              <a:t>3/3</a:t>
            </a:r>
          </a:p>
        </p:txBody>
      </p:sp>
      <p:sp>
        <p:nvSpPr>
          <p:cNvPr id="35866" name="Text Box 26"/>
          <p:cNvSpPr txBox="1">
            <a:spLocks noChangeArrowheads="1"/>
          </p:cNvSpPr>
          <p:nvPr/>
        </p:nvSpPr>
        <p:spPr bwMode="auto">
          <a:xfrm>
            <a:off x="2728913" y="5410200"/>
            <a:ext cx="315912" cy="396875"/>
          </a:xfrm>
          <a:prstGeom prst="rect">
            <a:avLst/>
          </a:prstGeom>
          <a:noFill/>
          <a:ln w="9525">
            <a:noFill/>
            <a:miter lim="800000"/>
            <a:headEnd/>
            <a:tailEnd/>
          </a:ln>
        </p:spPr>
        <p:txBody>
          <a:bodyPr wrap="none">
            <a:spAutoFit/>
          </a:bodyPr>
          <a:lstStyle/>
          <a:p>
            <a:pPr>
              <a:lnSpc>
                <a:spcPct val="100000"/>
              </a:lnSpc>
              <a:spcBef>
                <a:spcPct val="0"/>
              </a:spcBef>
              <a:buClrTx/>
              <a:buSzTx/>
              <a:buFontTx/>
              <a:buNone/>
            </a:pPr>
            <a:r>
              <a:rPr lang="en-US" i="1">
                <a:solidFill>
                  <a:schemeClr val="tx1"/>
                </a:solidFill>
                <a:latin typeface="Verdana" pitchFamily="34" charset="0"/>
              </a:rPr>
              <a:t>s</a:t>
            </a:r>
          </a:p>
        </p:txBody>
      </p:sp>
      <p:sp>
        <p:nvSpPr>
          <p:cNvPr id="35867" name="Oval 27"/>
          <p:cNvSpPr>
            <a:spLocks noChangeArrowheads="1"/>
          </p:cNvSpPr>
          <p:nvPr/>
        </p:nvSpPr>
        <p:spPr bwMode="auto">
          <a:xfrm>
            <a:off x="6030913" y="5410200"/>
            <a:ext cx="307975" cy="304800"/>
          </a:xfrm>
          <a:prstGeom prst="ellipse">
            <a:avLst/>
          </a:prstGeom>
          <a:solidFill>
            <a:srgbClr val="00FF00"/>
          </a:solidFill>
          <a:ln w="15875">
            <a:solidFill>
              <a:schemeClr val="tx1"/>
            </a:solidFill>
            <a:miter lim="800000"/>
            <a:headEnd/>
            <a:tailEnd/>
          </a:ln>
        </p:spPr>
        <p:txBody>
          <a:bodyPr wrap="none" anchor="ctr"/>
          <a:lstStyle/>
          <a:p>
            <a:endParaRPr lang="en-US"/>
          </a:p>
        </p:txBody>
      </p:sp>
      <p:sp>
        <p:nvSpPr>
          <p:cNvPr id="35868" name="Text Box 28"/>
          <p:cNvSpPr txBox="1">
            <a:spLocks noChangeArrowheads="1"/>
          </p:cNvSpPr>
          <p:nvPr/>
        </p:nvSpPr>
        <p:spPr bwMode="auto">
          <a:xfrm>
            <a:off x="6032500" y="5341938"/>
            <a:ext cx="284163" cy="396875"/>
          </a:xfrm>
          <a:prstGeom prst="rect">
            <a:avLst/>
          </a:prstGeom>
          <a:noFill/>
          <a:ln w="9525">
            <a:noFill/>
            <a:miter lim="800000"/>
            <a:headEnd/>
            <a:tailEnd/>
          </a:ln>
        </p:spPr>
        <p:txBody>
          <a:bodyPr wrap="none">
            <a:spAutoFit/>
          </a:bodyPr>
          <a:lstStyle/>
          <a:p>
            <a:pPr>
              <a:lnSpc>
                <a:spcPct val="100000"/>
              </a:lnSpc>
              <a:spcBef>
                <a:spcPct val="0"/>
              </a:spcBef>
              <a:buClrTx/>
              <a:buSzTx/>
              <a:buFontTx/>
              <a:buNone/>
            </a:pPr>
            <a:r>
              <a:rPr lang="en-US" i="1">
                <a:solidFill>
                  <a:schemeClr val="tx1"/>
                </a:solidFill>
                <a:latin typeface="Verdana" pitchFamily="34" charset="0"/>
              </a:rPr>
              <a:t>t</a:t>
            </a:r>
          </a:p>
        </p:txBody>
      </p:sp>
      <p:cxnSp>
        <p:nvCxnSpPr>
          <p:cNvPr id="35869" name="AutoShape 29"/>
          <p:cNvCxnSpPr>
            <a:cxnSpLocks noChangeShapeType="1"/>
            <a:stCxn id="35850" idx="1"/>
            <a:endCxn id="35844" idx="3"/>
          </p:cNvCxnSpPr>
          <p:nvPr/>
        </p:nvCxnSpPr>
        <p:spPr bwMode="auto">
          <a:xfrm flipV="1">
            <a:off x="4997450" y="5221288"/>
            <a:ext cx="0" cy="835025"/>
          </a:xfrm>
          <a:prstGeom prst="straightConnector1">
            <a:avLst/>
          </a:prstGeom>
          <a:noFill/>
          <a:ln w="15875">
            <a:solidFill>
              <a:schemeClr val="tx1"/>
            </a:solidFill>
            <a:miter lim="800000"/>
            <a:headEnd type="stealth" w="med" len="med"/>
            <a:tailEnd/>
          </a:ln>
        </p:spPr>
      </p:cxnSp>
      <p:sp>
        <p:nvSpPr>
          <p:cNvPr id="35870" name="Text Box 30"/>
          <p:cNvSpPr txBox="1">
            <a:spLocks noChangeArrowheads="1"/>
          </p:cNvSpPr>
          <p:nvPr/>
        </p:nvSpPr>
        <p:spPr bwMode="auto">
          <a:xfrm>
            <a:off x="4732338" y="5430838"/>
            <a:ext cx="296862" cy="304800"/>
          </a:xfrm>
          <a:prstGeom prst="rect">
            <a:avLst/>
          </a:prstGeom>
          <a:noFill/>
          <a:ln w="9525">
            <a:noFill/>
            <a:miter lim="800000"/>
            <a:headEnd/>
            <a:tailEnd/>
          </a:ln>
        </p:spPr>
        <p:txBody>
          <a:bodyPr wrap="none">
            <a:spAutoFit/>
          </a:bodyPr>
          <a:lstStyle/>
          <a:p>
            <a:pPr>
              <a:lnSpc>
                <a:spcPct val="100000"/>
              </a:lnSpc>
              <a:spcBef>
                <a:spcPct val="0"/>
              </a:spcBef>
              <a:buClrTx/>
              <a:buSzTx/>
              <a:buFontTx/>
              <a:buNone/>
            </a:pPr>
            <a:r>
              <a:rPr lang="en-US" sz="1400">
                <a:solidFill>
                  <a:schemeClr val="tx1"/>
                </a:solidFill>
                <a:latin typeface="Verdana" pitchFamily="34" charset="0"/>
              </a:rPr>
              <a:t>9</a:t>
            </a:r>
          </a:p>
        </p:txBody>
      </p:sp>
      <p:cxnSp>
        <p:nvCxnSpPr>
          <p:cNvPr id="35871" name="AutoShape 31"/>
          <p:cNvCxnSpPr>
            <a:cxnSpLocks noChangeShapeType="1"/>
            <a:stCxn id="35867" idx="1"/>
            <a:endCxn id="35844" idx="6"/>
          </p:cNvCxnSpPr>
          <p:nvPr/>
        </p:nvCxnSpPr>
        <p:spPr bwMode="auto">
          <a:xfrm flipH="1" flipV="1">
            <a:off x="5265738" y="5108575"/>
            <a:ext cx="809625" cy="338138"/>
          </a:xfrm>
          <a:prstGeom prst="straightConnector1">
            <a:avLst/>
          </a:prstGeom>
          <a:noFill/>
          <a:ln w="15875">
            <a:solidFill>
              <a:schemeClr val="tx1"/>
            </a:solidFill>
            <a:miter lim="800000"/>
            <a:headEnd type="stealth" w="med" len="med"/>
            <a:tailEnd/>
          </a:ln>
        </p:spPr>
      </p:cxnSp>
      <p:cxnSp>
        <p:nvCxnSpPr>
          <p:cNvPr id="35872" name="AutoShape 32"/>
          <p:cNvCxnSpPr>
            <a:cxnSpLocks noChangeShapeType="1"/>
            <a:stCxn id="35867" idx="3"/>
            <a:endCxn id="35850" idx="6"/>
          </p:cNvCxnSpPr>
          <p:nvPr/>
        </p:nvCxnSpPr>
        <p:spPr bwMode="auto">
          <a:xfrm flipH="1">
            <a:off x="5265738" y="5678488"/>
            <a:ext cx="809625" cy="493712"/>
          </a:xfrm>
          <a:prstGeom prst="straightConnector1">
            <a:avLst/>
          </a:prstGeom>
          <a:noFill/>
          <a:ln w="15875">
            <a:solidFill>
              <a:schemeClr val="tx1"/>
            </a:solidFill>
            <a:miter lim="800000"/>
            <a:headEnd type="stealth" w="med" len="med"/>
            <a:tailEnd/>
          </a:ln>
        </p:spPr>
      </p:cxnSp>
      <p:sp>
        <p:nvSpPr>
          <p:cNvPr id="35873" name="Text Box 33"/>
          <p:cNvSpPr txBox="1">
            <a:spLocks noChangeArrowheads="1"/>
          </p:cNvSpPr>
          <p:nvPr/>
        </p:nvSpPr>
        <p:spPr bwMode="auto">
          <a:xfrm>
            <a:off x="3717925" y="4876800"/>
            <a:ext cx="336550" cy="396875"/>
          </a:xfrm>
          <a:prstGeom prst="rect">
            <a:avLst/>
          </a:prstGeom>
          <a:noFill/>
          <a:ln w="9525">
            <a:noFill/>
            <a:miter lim="800000"/>
            <a:headEnd/>
            <a:tailEnd/>
          </a:ln>
        </p:spPr>
        <p:txBody>
          <a:bodyPr wrap="none">
            <a:spAutoFit/>
          </a:bodyPr>
          <a:lstStyle/>
          <a:p>
            <a:pPr>
              <a:lnSpc>
                <a:spcPct val="100000"/>
              </a:lnSpc>
              <a:spcBef>
                <a:spcPct val="0"/>
              </a:spcBef>
              <a:buClrTx/>
              <a:buSzTx/>
              <a:buFontTx/>
              <a:buNone/>
            </a:pPr>
            <a:r>
              <a:rPr lang="en-US" i="1">
                <a:solidFill>
                  <a:schemeClr val="tx1"/>
                </a:solidFill>
                <a:latin typeface="Verdana" pitchFamily="34" charset="0"/>
              </a:rPr>
              <a:t>a</a:t>
            </a:r>
          </a:p>
        </p:txBody>
      </p:sp>
      <p:sp>
        <p:nvSpPr>
          <p:cNvPr id="35874" name="Text Box 34"/>
          <p:cNvSpPr txBox="1">
            <a:spLocks noChangeArrowheads="1"/>
          </p:cNvSpPr>
          <p:nvPr/>
        </p:nvSpPr>
        <p:spPr bwMode="auto">
          <a:xfrm>
            <a:off x="4937125" y="4884738"/>
            <a:ext cx="342900" cy="396875"/>
          </a:xfrm>
          <a:prstGeom prst="rect">
            <a:avLst/>
          </a:prstGeom>
          <a:noFill/>
          <a:ln w="9525">
            <a:noFill/>
            <a:miter lim="800000"/>
            <a:headEnd/>
            <a:tailEnd/>
          </a:ln>
        </p:spPr>
        <p:txBody>
          <a:bodyPr wrap="none">
            <a:spAutoFit/>
          </a:bodyPr>
          <a:lstStyle/>
          <a:p>
            <a:pPr>
              <a:lnSpc>
                <a:spcPct val="100000"/>
              </a:lnSpc>
              <a:spcBef>
                <a:spcPct val="0"/>
              </a:spcBef>
              <a:buClrTx/>
              <a:buSzTx/>
              <a:buFontTx/>
              <a:buNone/>
            </a:pPr>
            <a:r>
              <a:rPr lang="en-US" i="1">
                <a:solidFill>
                  <a:schemeClr val="tx1"/>
                </a:solidFill>
                <a:latin typeface="Verdana" pitchFamily="34" charset="0"/>
              </a:rPr>
              <a:t>b</a:t>
            </a:r>
          </a:p>
        </p:txBody>
      </p:sp>
      <p:sp>
        <p:nvSpPr>
          <p:cNvPr id="35875" name="Text Box 35"/>
          <p:cNvSpPr txBox="1">
            <a:spLocks noChangeArrowheads="1"/>
          </p:cNvSpPr>
          <p:nvPr/>
        </p:nvSpPr>
        <p:spPr bwMode="auto">
          <a:xfrm>
            <a:off x="3717925" y="5951538"/>
            <a:ext cx="315913" cy="396875"/>
          </a:xfrm>
          <a:prstGeom prst="rect">
            <a:avLst/>
          </a:prstGeom>
          <a:noFill/>
          <a:ln w="9525">
            <a:noFill/>
            <a:miter lim="800000"/>
            <a:headEnd/>
            <a:tailEnd/>
          </a:ln>
        </p:spPr>
        <p:txBody>
          <a:bodyPr wrap="none">
            <a:spAutoFit/>
          </a:bodyPr>
          <a:lstStyle/>
          <a:p>
            <a:pPr>
              <a:lnSpc>
                <a:spcPct val="100000"/>
              </a:lnSpc>
              <a:spcBef>
                <a:spcPct val="0"/>
              </a:spcBef>
              <a:buClrTx/>
              <a:buSzTx/>
              <a:buFontTx/>
              <a:buNone/>
            </a:pPr>
            <a:r>
              <a:rPr lang="en-US" i="1">
                <a:solidFill>
                  <a:schemeClr val="tx1"/>
                </a:solidFill>
                <a:latin typeface="Verdana" pitchFamily="34" charset="0"/>
              </a:rPr>
              <a:t>c</a:t>
            </a:r>
          </a:p>
        </p:txBody>
      </p:sp>
      <p:sp>
        <p:nvSpPr>
          <p:cNvPr id="35876" name="Text Box 36"/>
          <p:cNvSpPr txBox="1">
            <a:spLocks noChangeArrowheads="1"/>
          </p:cNvSpPr>
          <p:nvPr/>
        </p:nvSpPr>
        <p:spPr bwMode="auto">
          <a:xfrm>
            <a:off x="4914900" y="5959475"/>
            <a:ext cx="342900" cy="396875"/>
          </a:xfrm>
          <a:prstGeom prst="rect">
            <a:avLst/>
          </a:prstGeom>
          <a:noFill/>
          <a:ln w="9525">
            <a:noFill/>
            <a:miter lim="800000"/>
            <a:headEnd/>
            <a:tailEnd/>
          </a:ln>
        </p:spPr>
        <p:txBody>
          <a:bodyPr wrap="none">
            <a:spAutoFit/>
          </a:bodyPr>
          <a:lstStyle/>
          <a:p>
            <a:pPr>
              <a:lnSpc>
                <a:spcPct val="100000"/>
              </a:lnSpc>
              <a:spcBef>
                <a:spcPct val="0"/>
              </a:spcBef>
              <a:buClrTx/>
              <a:buSzTx/>
              <a:buFontTx/>
              <a:buNone/>
            </a:pPr>
            <a:r>
              <a:rPr lang="en-US" i="1">
                <a:solidFill>
                  <a:schemeClr val="tx1"/>
                </a:solidFill>
                <a:latin typeface="Verdana" pitchFamily="34" charset="0"/>
              </a:rPr>
              <a:t>d</a:t>
            </a:r>
          </a:p>
        </p:txBody>
      </p:sp>
      <p:sp>
        <p:nvSpPr>
          <p:cNvPr id="35877" name="Freeform 37"/>
          <p:cNvSpPr>
            <a:spLocks/>
          </p:cNvSpPr>
          <p:nvPr/>
        </p:nvSpPr>
        <p:spPr bwMode="auto">
          <a:xfrm>
            <a:off x="3276600" y="4495800"/>
            <a:ext cx="939800" cy="2070100"/>
          </a:xfrm>
          <a:custGeom>
            <a:avLst/>
            <a:gdLst>
              <a:gd name="T0" fmla="*/ 846772548 w 592"/>
              <a:gd name="T1" fmla="*/ 0 h 1304"/>
              <a:gd name="T2" fmla="*/ 967739998 w 592"/>
              <a:gd name="T3" fmla="*/ 120967504 h 1304"/>
              <a:gd name="T4" fmla="*/ 1209674898 w 592"/>
              <a:gd name="T5" fmla="*/ 483870017 h 1304"/>
              <a:gd name="T6" fmla="*/ 1451609798 w 592"/>
              <a:gd name="T7" fmla="*/ 846772580 h 1304"/>
              <a:gd name="T8" fmla="*/ 1451609798 w 592"/>
              <a:gd name="T9" fmla="*/ 1330642399 h 1304"/>
              <a:gd name="T10" fmla="*/ 1330642348 w 592"/>
              <a:gd name="T11" fmla="*/ 1935480069 h 1304"/>
              <a:gd name="T12" fmla="*/ 1330642348 w 592"/>
              <a:gd name="T13" fmla="*/ 2147483647 h 1304"/>
              <a:gd name="T14" fmla="*/ 1330642348 w 592"/>
              <a:gd name="T15" fmla="*/ 2147483647 h 1304"/>
              <a:gd name="T16" fmla="*/ 483869999 w 592"/>
              <a:gd name="T17" fmla="*/ 2147483647 h 1304"/>
              <a:gd name="T18" fmla="*/ 120967500 w 592"/>
              <a:gd name="T19" fmla="*/ 2147483647 h 1304"/>
              <a:gd name="T20" fmla="*/ 0 w 592"/>
              <a:gd name="T21" fmla="*/ 2147483647 h 13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92"/>
              <a:gd name="T34" fmla="*/ 0 h 1304"/>
              <a:gd name="T35" fmla="*/ 592 w 592"/>
              <a:gd name="T36" fmla="*/ 1304 h 130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92" h="1304">
                <a:moveTo>
                  <a:pt x="336" y="0"/>
                </a:moveTo>
                <a:cubicBezTo>
                  <a:pt x="348" y="8"/>
                  <a:pt x="360" y="16"/>
                  <a:pt x="384" y="48"/>
                </a:cubicBezTo>
                <a:cubicBezTo>
                  <a:pt x="408" y="80"/>
                  <a:pt x="448" y="144"/>
                  <a:pt x="480" y="192"/>
                </a:cubicBezTo>
                <a:cubicBezTo>
                  <a:pt x="512" y="240"/>
                  <a:pt x="560" y="280"/>
                  <a:pt x="576" y="336"/>
                </a:cubicBezTo>
                <a:cubicBezTo>
                  <a:pt x="592" y="392"/>
                  <a:pt x="584" y="456"/>
                  <a:pt x="576" y="528"/>
                </a:cubicBezTo>
                <a:cubicBezTo>
                  <a:pt x="568" y="600"/>
                  <a:pt x="536" y="680"/>
                  <a:pt x="528" y="768"/>
                </a:cubicBezTo>
                <a:cubicBezTo>
                  <a:pt x="520" y="856"/>
                  <a:pt x="528" y="976"/>
                  <a:pt x="528" y="1056"/>
                </a:cubicBezTo>
                <a:cubicBezTo>
                  <a:pt x="528" y="1136"/>
                  <a:pt x="584" y="1208"/>
                  <a:pt x="528" y="1248"/>
                </a:cubicBezTo>
                <a:cubicBezTo>
                  <a:pt x="472" y="1288"/>
                  <a:pt x="272" y="1288"/>
                  <a:pt x="192" y="1296"/>
                </a:cubicBezTo>
                <a:cubicBezTo>
                  <a:pt x="112" y="1304"/>
                  <a:pt x="80" y="1296"/>
                  <a:pt x="48" y="1296"/>
                </a:cubicBezTo>
                <a:cubicBezTo>
                  <a:pt x="16" y="1296"/>
                  <a:pt x="8" y="1296"/>
                  <a:pt x="0" y="1296"/>
                </a:cubicBezTo>
              </a:path>
            </a:pathLst>
          </a:custGeom>
          <a:noFill/>
          <a:ln w="22225">
            <a:solidFill>
              <a:srgbClr val="FF0000"/>
            </a:solidFill>
            <a:prstDash val="lgDash"/>
            <a:round/>
            <a:headEnd/>
            <a:tailEnd/>
          </a:ln>
        </p:spPr>
        <p:txBody>
          <a:bodyPr/>
          <a:lstStyle/>
          <a:p>
            <a:endParaRPr lang="en-US"/>
          </a:p>
        </p:txBody>
      </p:sp>
      <p:sp>
        <p:nvSpPr>
          <p:cNvPr id="37926" name="Text Box 38"/>
          <p:cNvSpPr txBox="1">
            <a:spLocks noChangeArrowheads="1"/>
          </p:cNvSpPr>
          <p:nvPr/>
        </p:nvSpPr>
        <p:spPr bwMode="auto">
          <a:xfrm>
            <a:off x="1717675" y="6400800"/>
            <a:ext cx="1558925" cy="304800"/>
          </a:xfrm>
          <a:prstGeom prst="rect">
            <a:avLst/>
          </a:prstGeom>
          <a:noFill/>
          <a:ln w="9525">
            <a:noFill/>
            <a:miter lim="800000"/>
            <a:headEnd/>
            <a:tailEnd/>
          </a:ln>
        </p:spPr>
        <p:txBody>
          <a:bodyPr wrap="none">
            <a:spAutoFit/>
          </a:bodyPr>
          <a:lstStyle/>
          <a:p>
            <a:pPr eaLnBrk="0" hangingPunct="0">
              <a:lnSpc>
                <a:spcPct val="100000"/>
              </a:lnSpc>
              <a:spcBef>
                <a:spcPct val="0"/>
              </a:spcBef>
              <a:buClrTx/>
              <a:buSzTx/>
              <a:buFontTx/>
              <a:buNone/>
            </a:pPr>
            <a:r>
              <a:rPr lang="en-US" sz="1400">
                <a:solidFill>
                  <a:schemeClr val="tx1"/>
                </a:solidFill>
                <a:latin typeface="Arial" charset="0"/>
              </a:rPr>
              <a:t>Cut capacity = 24</a:t>
            </a:r>
          </a:p>
        </p:txBody>
      </p:sp>
      <p:sp>
        <p:nvSpPr>
          <p:cNvPr id="37927" name="Text Box 39"/>
          <p:cNvSpPr txBox="1">
            <a:spLocks noChangeArrowheads="1"/>
          </p:cNvSpPr>
          <p:nvPr/>
        </p:nvSpPr>
        <p:spPr bwMode="auto">
          <a:xfrm>
            <a:off x="5486400" y="6400800"/>
            <a:ext cx="1893888" cy="304800"/>
          </a:xfrm>
          <a:prstGeom prst="rect">
            <a:avLst/>
          </a:prstGeom>
          <a:noFill/>
          <a:ln w="9525">
            <a:noFill/>
            <a:miter lim="800000"/>
            <a:headEnd/>
            <a:tailEnd/>
          </a:ln>
        </p:spPr>
        <p:txBody>
          <a:bodyPr wrap="none">
            <a:spAutoFit/>
          </a:bodyPr>
          <a:lstStyle/>
          <a:p>
            <a:pPr eaLnBrk="0" hangingPunct="0">
              <a:lnSpc>
                <a:spcPct val="100000"/>
              </a:lnSpc>
              <a:spcBef>
                <a:spcPct val="0"/>
              </a:spcBef>
              <a:buClrTx/>
              <a:buSzTx/>
              <a:buFontTx/>
              <a:buNone/>
            </a:pPr>
            <a:r>
              <a:rPr lang="en-US" sz="1400">
                <a:solidFill>
                  <a:schemeClr val="tx1"/>
                </a:solidFill>
                <a:latin typeface="Arial" charset="0"/>
              </a:rPr>
              <a:t>Min Cut capacity = 21</a:t>
            </a:r>
          </a:p>
        </p:txBody>
      </p:sp>
      <p:sp>
        <p:nvSpPr>
          <p:cNvPr id="35880" name="Freeform 40"/>
          <p:cNvSpPr>
            <a:spLocks/>
          </p:cNvSpPr>
          <p:nvPr/>
        </p:nvSpPr>
        <p:spPr bwMode="auto">
          <a:xfrm>
            <a:off x="4762500" y="4495800"/>
            <a:ext cx="723900" cy="2133600"/>
          </a:xfrm>
          <a:custGeom>
            <a:avLst/>
            <a:gdLst>
              <a:gd name="T0" fmla="*/ 786288738 w 456"/>
              <a:gd name="T1" fmla="*/ 0 h 1344"/>
              <a:gd name="T2" fmla="*/ 544353803 w 456"/>
              <a:gd name="T3" fmla="*/ 241935011 h 1344"/>
              <a:gd name="T4" fmla="*/ 302418768 w 456"/>
              <a:gd name="T5" fmla="*/ 604837479 h 1344"/>
              <a:gd name="T6" fmla="*/ 60483759 w 456"/>
              <a:gd name="T7" fmla="*/ 967740045 h 1344"/>
              <a:gd name="T8" fmla="*/ 60483759 w 456"/>
              <a:gd name="T9" fmla="*/ 1209674957 h 1344"/>
              <a:gd name="T10" fmla="*/ 60483759 w 456"/>
              <a:gd name="T11" fmla="*/ 1451609869 h 1344"/>
              <a:gd name="T12" fmla="*/ 423386335 w 456"/>
              <a:gd name="T13" fmla="*/ 1572577326 h 1344"/>
              <a:gd name="T14" fmla="*/ 544353803 w 456"/>
              <a:gd name="T15" fmla="*/ 1935480091 h 1344"/>
              <a:gd name="T16" fmla="*/ 665321270 w 456"/>
              <a:gd name="T17" fmla="*/ 2147483647 h 1344"/>
              <a:gd name="T18" fmla="*/ 1028223872 w 456"/>
              <a:gd name="T19" fmla="*/ 2147483647 h 1344"/>
              <a:gd name="T20" fmla="*/ 1028223872 w 456"/>
              <a:gd name="T21" fmla="*/ 2147483647 h 1344"/>
              <a:gd name="T22" fmla="*/ 1149191339 w 456"/>
              <a:gd name="T23" fmla="*/ 2147483647 h 13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56"/>
              <a:gd name="T37" fmla="*/ 0 h 1344"/>
              <a:gd name="T38" fmla="*/ 456 w 456"/>
              <a:gd name="T39" fmla="*/ 1344 h 13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56" h="1344">
                <a:moveTo>
                  <a:pt x="312" y="0"/>
                </a:moveTo>
                <a:cubicBezTo>
                  <a:pt x="280" y="28"/>
                  <a:pt x="248" y="56"/>
                  <a:pt x="216" y="96"/>
                </a:cubicBezTo>
                <a:cubicBezTo>
                  <a:pt x="184" y="136"/>
                  <a:pt x="152" y="192"/>
                  <a:pt x="120" y="240"/>
                </a:cubicBezTo>
                <a:cubicBezTo>
                  <a:pt x="88" y="288"/>
                  <a:pt x="40" y="344"/>
                  <a:pt x="24" y="384"/>
                </a:cubicBezTo>
                <a:cubicBezTo>
                  <a:pt x="8" y="424"/>
                  <a:pt x="24" y="448"/>
                  <a:pt x="24" y="480"/>
                </a:cubicBezTo>
                <a:cubicBezTo>
                  <a:pt x="24" y="512"/>
                  <a:pt x="0" y="552"/>
                  <a:pt x="24" y="576"/>
                </a:cubicBezTo>
                <a:cubicBezTo>
                  <a:pt x="48" y="600"/>
                  <a:pt x="136" y="592"/>
                  <a:pt x="168" y="624"/>
                </a:cubicBezTo>
                <a:cubicBezTo>
                  <a:pt x="200" y="656"/>
                  <a:pt x="200" y="720"/>
                  <a:pt x="216" y="768"/>
                </a:cubicBezTo>
                <a:cubicBezTo>
                  <a:pt x="232" y="816"/>
                  <a:pt x="232" y="864"/>
                  <a:pt x="264" y="912"/>
                </a:cubicBezTo>
                <a:cubicBezTo>
                  <a:pt x="296" y="960"/>
                  <a:pt x="384" y="1008"/>
                  <a:pt x="408" y="1056"/>
                </a:cubicBezTo>
                <a:cubicBezTo>
                  <a:pt x="432" y="1104"/>
                  <a:pt x="400" y="1152"/>
                  <a:pt x="408" y="1200"/>
                </a:cubicBezTo>
                <a:cubicBezTo>
                  <a:pt x="416" y="1248"/>
                  <a:pt x="436" y="1296"/>
                  <a:pt x="456" y="1344"/>
                </a:cubicBezTo>
              </a:path>
            </a:pathLst>
          </a:custGeom>
          <a:noFill/>
          <a:ln w="19050">
            <a:solidFill>
              <a:srgbClr val="FF0000"/>
            </a:solidFill>
            <a:prstDash val="dash"/>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8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9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26" grpId="0"/>
      <p:bldP spid="37927"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1173163" y="457200"/>
            <a:ext cx="7970837" cy="1143000"/>
          </a:xfrm>
        </p:spPr>
        <p:txBody>
          <a:bodyPr/>
          <a:lstStyle/>
          <a:p>
            <a:pPr eaLnBrk="1" hangingPunct="1"/>
            <a:r>
              <a:rPr lang="en-US" smtClean="0"/>
              <a:t>The </a:t>
            </a:r>
            <a:r>
              <a:rPr lang="tr-TR" smtClean="0"/>
              <a:t>N</a:t>
            </a:r>
            <a:r>
              <a:rPr lang="en-US" smtClean="0"/>
              <a:t>et </a:t>
            </a:r>
            <a:r>
              <a:rPr lang="tr-TR" smtClean="0"/>
              <a:t>F</a:t>
            </a:r>
            <a:r>
              <a:rPr lang="en-US" smtClean="0"/>
              <a:t>low </a:t>
            </a:r>
            <a:r>
              <a:rPr lang="tr-TR" smtClean="0"/>
              <a:t>T</a:t>
            </a:r>
            <a:r>
              <a:rPr lang="en-US" smtClean="0"/>
              <a:t>hrough a </a:t>
            </a:r>
            <a:r>
              <a:rPr lang="tr-TR" smtClean="0"/>
              <a:t>C</a:t>
            </a:r>
            <a:r>
              <a:rPr lang="en-US" smtClean="0"/>
              <a:t>ut</a:t>
            </a:r>
            <a:r>
              <a:rPr lang="tr-TR" smtClean="0"/>
              <a:t>(</a:t>
            </a:r>
            <a:r>
              <a:rPr lang="en-US" smtClean="0"/>
              <a:t>S,T)</a:t>
            </a:r>
            <a:endParaRPr lang="tr-TR" smtClean="0"/>
          </a:p>
        </p:txBody>
      </p:sp>
      <p:sp>
        <p:nvSpPr>
          <p:cNvPr id="8197" name="Rectangle 6"/>
          <p:cNvSpPr>
            <a:spLocks noChangeArrowheads="1"/>
          </p:cNvSpPr>
          <p:nvPr/>
        </p:nvSpPr>
        <p:spPr bwMode="auto">
          <a:xfrm>
            <a:off x="1524000" y="5410200"/>
            <a:ext cx="4287838" cy="579438"/>
          </a:xfrm>
          <a:prstGeom prst="rect">
            <a:avLst/>
          </a:prstGeom>
          <a:noFill/>
          <a:ln w="9525">
            <a:noFill/>
            <a:miter lim="800000"/>
            <a:headEnd/>
            <a:tailEnd/>
          </a:ln>
        </p:spPr>
        <p:txBody>
          <a:bodyPr wrap="none">
            <a:spAutoFit/>
          </a:bodyPr>
          <a:lstStyle/>
          <a:p>
            <a:pPr>
              <a:lnSpc>
                <a:spcPct val="100000"/>
              </a:lnSpc>
              <a:spcBef>
                <a:spcPct val="0"/>
              </a:spcBef>
              <a:buClrTx/>
              <a:buSzTx/>
              <a:buFontTx/>
              <a:buNone/>
            </a:pPr>
            <a:r>
              <a:rPr lang="en-US" sz="3200"/>
              <a:t>f(S,T) = 12 – 4 + 11 = 19</a:t>
            </a:r>
            <a:endParaRPr lang="tr-TR" sz="3200"/>
          </a:p>
        </p:txBody>
      </p:sp>
      <p:graphicFrame>
        <p:nvGraphicFramePr>
          <p:cNvPr id="8194" name="Object 10"/>
          <p:cNvGraphicFramePr>
            <a:graphicFrameLocks noChangeAspect="1"/>
          </p:cNvGraphicFramePr>
          <p:nvPr/>
        </p:nvGraphicFramePr>
        <p:xfrm>
          <a:off x="1824038" y="2681288"/>
          <a:ext cx="4606925" cy="2435225"/>
        </p:xfrm>
        <a:graphic>
          <a:graphicData uri="http://schemas.openxmlformats.org/presentationml/2006/ole">
            <p:oleObj spid="_x0000_s8194" name="Picture Publisher Image" r:id="rId3" imgW="3514680" imgH="1857240" progId="">
              <p:embed/>
            </p:oleObj>
          </a:graphicData>
        </a:graphic>
      </p:graphicFrame>
      <p:sp>
        <p:nvSpPr>
          <p:cNvPr id="8200" name="Text Box 14"/>
          <p:cNvSpPr txBox="1">
            <a:spLocks noChangeArrowheads="1"/>
          </p:cNvSpPr>
          <p:nvPr/>
        </p:nvSpPr>
        <p:spPr bwMode="auto">
          <a:xfrm>
            <a:off x="1371600" y="4648200"/>
            <a:ext cx="4572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tr-TR" b="1">
                <a:solidFill>
                  <a:srgbClr val="CC0000"/>
                </a:solidFill>
              </a:rPr>
              <a:t>S</a:t>
            </a:r>
          </a:p>
        </p:txBody>
      </p:sp>
      <p:sp>
        <p:nvSpPr>
          <p:cNvPr id="8201" name="Text Box 15"/>
          <p:cNvSpPr txBox="1">
            <a:spLocks noChangeArrowheads="1"/>
          </p:cNvSpPr>
          <p:nvPr/>
        </p:nvSpPr>
        <p:spPr bwMode="auto">
          <a:xfrm>
            <a:off x="6019800" y="4724400"/>
            <a:ext cx="4572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tr-TR" b="1"/>
              <a:t>T</a:t>
            </a:r>
          </a:p>
        </p:txBody>
      </p:sp>
      <p:sp>
        <p:nvSpPr>
          <p:cNvPr id="8202" name="Text Box 16"/>
          <p:cNvSpPr txBox="1">
            <a:spLocks noChangeArrowheads="1"/>
          </p:cNvSpPr>
          <p:nvPr/>
        </p:nvSpPr>
        <p:spPr bwMode="auto">
          <a:xfrm>
            <a:off x="6858016" y="3786190"/>
            <a:ext cx="2000264" cy="2246769"/>
          </a:xfrm>
          <a:prstGeom prst="rect">
            <a:avLst/>
          </a:prstGeom>
          <a:noFill/>
          <a:ln w="9525">
            <a:noFill/>
            <a:miter lim="800000"/>
            <a:headEnd/>
            <a:tailEnd/>
          </a:ln>
        </p:spPr>
        <p:txBody>
          <a:bodyPr wrap="square">
            <a:spAutoFit/>
          </a:bodyPr>
          <a:lstStyle/>
          <a:p>
            <a:pPr>
              <a:lnSpc>
                <a:spcPct val="100000"/>
              </a:lnSpc>
              <a:spcBef>
                <a:spcPct val="50000"/>
              </a:spcBef>
              <a:buClrTx/>
              <a:buSzTx/>
              <a:buFontTx/>
              <a:buNone/>
            </a:pPr>
            <a:r>
              <a:rPr lang="en-US" b="1" dirty="0">
                <a:solidFill>
                  <a:srgbClr val="FF0000"/>
                </a:solidFill>
              </a:rPr>
              <a:t>The value of any flow f in a flow network G is bounded from above by the capacity of any cut of G.</a:t>
            </a:r>
            <a:endParaRPr lang="tr-TR" b="1" dirty="0">
              <a:solidFill>
                <a:srgbClr val="FF0000"/>
              </a:solidFill>
            </a:endParaRPr>
          </a:p>
        </p:txBody>
      </p:sp>
      <p:graphicFrame>
        <p:nvGraphicFramePr>
          <p:cNvPr id="8195" name="Object 17"/>
          <p:cNvGraphicFramePr>
            <a:graphicFrameLocks noChangeAspect="1"/>
          </p:cNvGraphicFramePr>
          <p:nvPr>
            <p:ph idx="1"/>
          </p:nvPr>
        </p:nvGraphicFramePr>
        <p:xfrm>
          <a:off x="1619250" y="1628775"/>
          <a:ext cx="5308600" cy="944563"/>
        </p:xfrm>
        <a:graphic>
          <a:graphicData uri="http://schemas.openxmlformats.org/presentationml/2006/ole">
            <p:oleObj spid="_x0000_s8195" name="Bit Eşlem Resmi" r:id="rId4" imgW="5020376" imgH="800212" progId="PBrush">
              <p:embed/>
            </p:oleObj>
          </a:graphicData>
        </a:graphic>
      </p:graphicFrame>
      <p:cxnSp>
        <p:nvCxnSpPr>
          <p:cNvPr id="13" name="Straight Connector 12"/>
          <p:cNvCxnSpPr/>
          <p:nvPr/>
        </p:nvCxnSpPr>
        <p:spPr bwMode="auto">
          <a:xfrm rot="5400000">
            <a:off x="2892412" y="3821115"/>
            <a:ext cx="2500330" cy="1588"/>
          </a:xfrm>
          <a:prstGeom prst="line">
            <a:avLst/>
          </a:prstGeom>
          <a:noFill/>
          <a:ln w="38100" cap="flat" cmpd="sng" algn="ctr">
            <a:solidFill>
              <a:srgbClr val="FF0000"/>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smtClean="0"/>
              <a:t>The </a:t>
            </a:r>
            <a:r>
              <a:rPr lang="tr-TR" smtClean="0"/>
              <a:t>C</a:t>
            </a:r>
            <a:r>
              <a:rPr lang="en-US" smtClean="0"/>
              <a:t>apacity of </a:t>
            </a:r>
            <a:r>
              <a:rPr lang="tr-TR" smtClean="0"/>
              <a:t>Cut</a:t>
            </a:r>
            <a:r>
              <a:rPr lang="en-US" smtClean="0"/>
              <a:t>(S,T)</a:t>
            </a:r>
            <a:endParaRPr lang="tr-TR" smtClean="0"/>
          </a:p>
        </p:txBody>
      </p:sp>
      <p:graphicFrame>
        <p:nvGraphicFramePr>
          <p:cNvPr id="9218" name="Object 4"/>
          <p:cNvGraphicFramePr>
            <a:graphicFrameLocks noChangeAspect="1"/>
          </p:cNvGraphicFramePr>
          <p:nvPr/>
        </p:nvGraphicFramePr>
        <p:xfrm>
          <a:off x="1828800" y="2667000"/>
          <a:ext cx="4606925" cy="2435225"/>
        </p:xfrm>
        <a:graphic>
          <a:graphicData uri="http://schemas.openxmlformats.org/presentationml/2006/ole">
            <p:oleObj spid="_x0000_s9218" name="Picture Publisher Image" r:id="rId3" imgW="3514680" imgH="1857240" progId="">
              <p:embed/>
            </p:oleObj>
          </a:graphicData>
        </a:graphic>
      </p:graphicFrame>
      <p:graphicFrame>
        <p:nvGraphicFramePr>
          <p:cNvPr id="9219" name="Object 5"/>
          <p:cNvGraphicFramePr>
            <a:graphicFrameLocks noChangeAspect="1"/>
          </p:cNvGraphicFramePr>
          <p:nvPr/>
        </p:nvGraphicFramePr>
        <p:xfrm>
          <a:off x="1905000" y="1752600"/>
          <a:ext cx="2898775" cy="811213"/>
        </p:xfrm>
        <a:graphic>
          <a:graphicData uri="http://schemas.openxmlformats.org/presentationml/2006/ole">
            <p:oleObj spid="_x0000_s9219" name="Equation" r:id="rId4" imgW="1269720" imgH="355320" progId="Equation.3">
              <p:embed/>
            </p:oleObj>
          </a:graphicData>
        </a:graphic>
      </p:graphicFrame>
      <p:sp>
        <p:nvSpPr>
          <p:cNvPr id="9221" name="Rectangle 6"/>
          <p:cNvSpPr>
            <a:spLocks noChangeArrowheads="1"/>
          </p:cNvSpPr>
          <p:nvPr/>
        </p:nvSpPr>
        <p:spPr bwMode="auto">
          <a:xfrm>
            <a:off x="1447800" y="5410200"/>
            <a:ext cx="3521075" cy="579438"/>
          </a:xfrm>
          <a:prstGeom prst="rect">
            <a:avLst/>
          </a:prstGeom>
          <a:noFill/>
          <a:ln w="9525">
            <a:noFill/>
            <a:miter lim="800000"/>
            <a:headEnd/>
            <a:tailEnd/>
          </a:ln>
        </p:spPr>
        <p:txBody>
          <a:bodyPr wrap="none">
            <a:spAutoFit/>
          </a:bodyPr>
          <a:lstStyle/>
          <a:p>
            <a:pPr>
              <a:lnSpc>
                <a:spcPct val="100000"/>
              </a:lnSpc>
              <a:buClrTx/>
              <a:buSzTx/>
              <a:buFontTx/>
              <a:buNone/>
            </a:pPr>
            <a:r>
              <a:rPr lang="en-US" sz="3200"/>
              <a:t>c(S,T)= 12+ 14 = 26</a:t>
            </a:r>
          </a:p>
        </p:txBody>
      </p:sp>
      <p:cxnSp>
        <p:nvCxnSpPr>
          <p:cNvPr id="8" name="Straight Connector 7"/>
          <p:cNvCxnSpPr/>
          <p:nvPr/>
        </p:nvCxnSpPr>
        <p:spPr bwMode="auto">
          <a:xfrm rot="5400000">
            <a:off x="2892412" y="3821115"/>
            <a:ext cx="2500330" cy="1588"/>
          </a:xfrm>
          <a:prstGeom prst="line">
            <a:avLst/>
          </a:prstGeom>
          <a:noFill/>
          <a:ln w="38100" cap="flat" cmpd="sng" algn="ctr">
            <a:solidFill>
              <a:srgbClr val="FF0000"/>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Maxflow-Mincut Theorem</a:t>
            </a:r>
          </a:p>
        </p:txBody>
      </p:sp>
      <p:sp>
        <p:nvSpPr>
          <p:cNvPr id="36867" name="Rectangle 3"/>
          <p:cNvSpPr>
            <a:spLocks noGrp="1" noChangeArrowheads="1"/>
          </p:cNvSpPr>
          <p:nvPr>
            <p:ph type="body" idx="1"/>
          </p:nvPr>
        </p:nvSpPr>
        <p:spPr>
          <a:xfrm>
            <a:off x="1173163" y="1981200"/>
            <a:ext cx="7772400" cy="2341563"/>
          </a:xfrm>
        </p:spPr>
        <p:txBody>
          <a:bodyPr/>
          <a:lstStyle/>
          <a:p>
            <a:pPr eaLnBrk="1" hangingPunct="1"/>
            <a:r>
              <a:rPr lang="en-US" sz="2800" i="1" dirty="0" smtClean="0"/>
              <a:t>Max-flow min-cut theorem</a:t>
            </a:r>
            <a:r>
              <a:rPr lang="en-US" sz="2800" dirty="0" smtClean="0"/>
              <a:t>:</a:t>
            </a:r>
          </a:p>
          <a:p>
            <a:pPr lvl="1" eaLnBrk="1" hangingPunct="1"/>
            <a:r>
              <a:rPr lang="en-US" sz="2400" dirty="0" smtClean="0"/>
              <a:t>If </a:t>
            </a:r>
            <a:r>
              <a:rPr lang="en-US" sz="2400" i="1" dirty="0" smtClean="0"/>
              <a:t>f </a:t>
            </a:r>
            <a:r>
              <a:rPr lang="en-US" sz="2400" dirty="0" smtClean="0"/>
              <a:t>is the flow in</a:t>
            </a:r>
            <a:r>
              <a:rPr lang="en-US" sz="2400" i="1" dirty="0" smtClean="0"/>
              <a:t> </a:t>
            </a:r>
            <a:r>
              <a:rPr lang="en-US" sz="2400" dirty="0" smtClean="0"/>
              <a:t>G, the following conditions are equivalent:</a:t>
            </a:r>
          </a:p>
          <a:p>
            <a:pPr lvl="2" eaLnBrk="1" hangingPunct="1"/>
            <a:r>
              <a:rPr lang="en-US" sz="2000" dirty="0" smtClean="0"/>
              <a:t>1.</a:t>
            </a:r>
            <a:r>
              <a:rPr lang="en-US" sz="2000" i="1" dirty="0" smtClean="0"/>
              <a:t> f </a:t>
            </a:r>
            <a:r>
              <a:rPr lang="en-US" sz="2000" dirty="0" smtClean="0"/>
              <a:t>is a maximum flow in </a:t>
            </a:r>
            <a:r>
              <a:rPr lang="en-US" sz="2000" i="1" dirty="0" smtClean="0"/>
              <a:t>G</a:t>
            </a:r>
          </a:p>
          <a:p>
            <a:pPr lvl="2" eaLnBrk="1" hangingPunct="1"/>
            <a:r>
              <a:rPr lang="en-US" sz="2000" dirty="0" smtClean="0"/>
              <a:t>2. The residual network </a:t>
            </a:r>
            <a:r>
              <a:rPr lang="en-US" sz="2000" dirty="0" err="1" smtClean="0"/>
              <a:t>G</a:t>
            </a:r>
            <a:r>
              <a:rPr lang="en-US" sz="2000" baseline="-25000" dirty="0" err="1" smtClean="0"/>
              <a:t>f</a:t>
            </a:r>
            <a:r>
              <a:rPr lang="en-US" sz="2000" dirty="0" smtClean="0"/>
              <a:t> contains no augmenting paths (A path constructed by repeatedly finding a path of positive capacity from a source to a sink and then adding it to the flow)</a:t>
            </a:r>
          </a:p>
          <a:p>
            <a:pPr lvl="2" eaLnBrk="1" hangingPunct="1"/>
            <a:r>
              <a:rPr lang="en-US" sz="2000" dirty="0" smtClean="0"/>
              <a:t>3. |</a:t>
            </a:r>
            <a:r>
              <a:rPr lang="en-US" sz="2000" i="1" dirty="0" smtClean="0"/>
              <a:t>f</a:t>
            </a:r>
            <a:r>
              <a:rPr lang="en-US" sz="2000" dirty="0" smtClean="0"/>
              <a:t>| = </a:t>
            </a:r>
            <a:r>
              <a:rPr lang="en-US" sz="2000" i="1" dirty="0" smtClean="0"/>
              <a:t>c</a:t>
            </a:r>
            <a:r>
              <a:rPr lang="en-US" sz="2000" dirty="0" smtClean="0"/>
              <a:t>(</a:t>
            </a:r>
            <a:r>
              <a:rPr lang="en-US" sz="2000" i="1" dirty="0" smtClean="0"/>
              <a:t>S,T</a:t>
            </a:r>
            <a:r>
              <a:rPr lang="en-US" sz="2000" dirty="0" smtClean="0"/>
              <a:t>) for some cut (</a:t>
            </a:r>
            <a:r>
              <a:rPr lang="en-US" sz="2000" i="1" dirty="0" smtClean="0"/>
              <a:t>S,T</a:t>
            </a:r>
            <a:r>
              <a:rPr lang="en-US" sz="2000" dirty="0" smtClean="0"/>
              <a:t>) of </a:t>
            </a:r>
            <a:r>
              <a:rPr lang="en-US" sz="2000" i="1" dirty="0" smtClean="0"/>
              <a:t>G</a:t>
            </a:r>
          </a:p>
          <a:p>
            <a:pPr lvl="1" eaLnBrk="1" hangingPunct="1"/>
            <a:endParaRPr lang="en-US"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b="1">
                <a:solidFill>
                  <a:srgbClr val="A50021"/>
                </a:solidFill>
              </a:rPr>
              <a:t>Example Graph</a:t>
            </a:r>
          </a:p>
        </p:txBody>
      </p:sp>
      <p:sp>
        <p:nvSpPr>
          <p:cNvPr id="156675" name="Rectangle 3"/>
          <p:cNvSpPr>
            <a:spLocks noGrp="1" noChangeArrowheads="1"/>
          </p:cNvSpPr>
          <p:nvPr>
            <p:ph type="body" sz="half" idx="1"/>
          </p:nvPr>
        </p:nvSpPr>
        <p:spPr>
          <a:xfrm>
            <a:off x="1441450" y="2536825"/>
            <a:ext cx="7302500" cy="3303588"/>
          </a:xfrm>
        </p:spPr>
        <p:txBody>
          <a:bodyPr/>
          <a:lstStyle/>
          <a:p>
            <a:pPr>
              <a:buFont typeface="Wingdings" pitchFamily="2" charset="2"/>
              <a:buNone/>
            </a:pPr>
            <a:r>
              <a:rPr lang="en-US" sz="2800">
                <a:solidFill>
                  <a:schemeClr val="bg1"/>
                </a:solidFill>
              </a:rPr>
              <a:t>-</a:t>
            </a:r>
          </a:p>
        </p:txBody>
      </p:sp>
      <p:sp>
        <p:nvSpPr>
          <p:cNvPr id="156676" name="Text Box 4"/>
          <p:cNvSpPr txBox="1">
            <a:spLocks noChangeArrowheads="1"/>
          </p:cNvSpPr>
          <p:nvPr/>
        </p:nvSpPr>
        <p:spPr bwMode="auto">
          <a:xfrm>
            <a:off x="5940425" y="5084763"/>
            <a:ext cx="2362200" cy="336550"/>
          </a:xfrm>
          <a:prstGeom prst="rect">
            <a:avLst/>
          </a:prstGeom>
          <a:noFill/>
          <a:ln w="9525">
            <a:noFill/>
            <a:miter lim="800000"/>
            <a:headEnd/>
            <a:tailEnd/>
          </a:ln>
          <a:effectLst/>
        </p:spPr>
        <p:txBody>
          <a:bodyPr>
            <a:spAutoFit/>
          </a:bodyPr>
          <a:lstStyle/>
          <a:p>
            <a:pPr>
              <a:lnSpc>
                <a:spcPct val="100000"/>
              </a:lnSpc>
              <a:spcBef>
                <a:spcPct val="50000"/>
              </a:spcBef>
              <a:buClrTx/>
              <a:buSzTx/>
              <a:buFontTx/>
              <a:buNone/>
            </a:pPr>
            <a:r>
              <a:rPr lang="en-US" sz="1600">
                <a:solidFill>
                  <a:srgbClr val="A50021"/>
                </a:solidFill>
                <a:latin typeface="Arial" charset="0"/>
              </a:rPr>
              <a:t>Max. capacity of edge</a:t>
            </a:r>
          </a:p>
        </p:txBody>
      </p:sp>
      <p:sp>
        <p:nvSpPr>
          <p:cNvPr id="156677" name="Text Box 5"/>
          <p:cNvSpPr txBox="1">
            <a:spLocks noChangeArrowheads="1"/>
          </p:cNvSpPr>
          <p:nvPr/>
        </p:nvSpPr>
        <p:spPr bwMode="auto">
          <a:xfrm>
            <a:off x="3124200" y="5029200"/>
            <a:ext cx="2209800" cy="581025"/>
          </a:xfrm>
          <a:prstGeom prst="rect">
            <a:avLst/>
          </a:prstGeom>
          <a:noFill/>
          <a:ln w="9525">
            <a:noFill/>
            <a:miter lim="800000"/>
            <a:headEnd/>
            <a:tailEnd/>
          </a:ln>
          <a:effectLst/>
        </p:spPr>
        <p:txBody>
          <a:bodyPr>
            <a:spAutoFit/>
          </a:bodyPr>
          <a:lstStyle/>
          <a:p>
            <a:pPr>
              <a:lnSpc>
                <a:spcPct val="100000"/>
              </a:lnSpc>
              <a:spcBef>
                <a:spcPct val="50000"/>
              </a:spcBef>
              <a:buClrTx/>
              <a:buSzTx/>
              <a:buFontTx/>
              <a:buNone/>
            </a:pPr>
            <a:r>
              <a:rPr lang="en-US" sz="1600">
                <a:solidFill>
                  <a:srgbClr val="A50021"/>
                </a:solidFill>
                <a:latin typeface="Arial" charset="0"/>
              </a:rPr>
              <a:t>Actual flow through this edge</a:t>
            </a:r>
          </a:p>
        </p:txBody>
      </p:sp>
      <p:sp>
        <p:nvSpPr>
          <p:cNvPr id="156678" name="Text Box 6"/>
          <p:cNvSpPr txBox="1">
            <a:spLocks noChangeArrowheads="1"/>
          </p:cNvSpPr>
          <p:nvPr/>
        </p:nvSpPr>
        <p:spPr bwMode="auto">
          <a:xfrm>
            <a:off x="1476375" y="3933825"/>
            <a:ext cx="1335088" cy="336550"/>
          </a:xfrm>
          <a:prstGeom prst="rect">
            <a:avLst/>
          </a:prstGeom>
          <a:noFill/>
          <a:ln w="9525">
            <a:noFill/>
            <a:miter lim="800000"/>
            <a:headEnd/>
            <a:tailEnd/>
          </a:ln>
          <a:effectLst/>
        </p:spPr>
        <p:txBody>
          <a:bodyPr wrap="none">
            <a:spAutoFit/>
          </a:bodyPr>
          <a:lstStyle/>
          <a:p>
            <a:pPr>
              <a:lnSpc>
                <a:spcPct val="100000"/>
              </a:lnSpc>
              <a:spcBef>
                <a:spcPct val="0"/>
              </a:spcBef>
              <a:buClrTx/>
              <a:buSzTx/>
              <a:buFontTx/>
              <a:buNone/>
            </a:pPr>
            <a:r>
              <a:rPr lang="en-US" sz="1600">
                <a:solidFill>
                  <a:srgbClr val="A50021"/>
                </a:solidFill>
                <a:latin typeface="Arial" charset="0"/>
              </a:rPr>
              <a:t>Source node</a:t>
            </a:r>
          </a:p>
        </p:txBody>
      </p:sp>
      <p:sp>
        <p:nvSpPr>
          <p:cNvPr id="156679" name="Text Box 7"/>
          <p:cNvSpPr txBox="1">
            <a:spLocks noChangeArrowheads="1"/>
          </p:cNvSpPr>
          <p:nvPr/>
        </p:nvSpPr>
        <p:spPr bwMode="auto">
          <a:xfrm>
            <a:off x="6877050" y="2565400"/>
            <a:ext cx="1085850" cy="336550"/>
          </a:xfrm>
          <a:prstGeom prst="rect">
            <a:avLst/>
          </a:prstGeom>
          <a:noFill/>
          <a:ln w="9525">
            <a:noFill/>
            <a:miter lim="800000"/>
            <a:headEnd/>
            <a:tailEnd/>
          </a:ln>
          <a:effectLst/>
        </p:spPr>
        <p:txBody>
          <a:bodyPr wrap="none">
            <a:spAutoFit/>
          </a:bodyPr>
          <a:lstStyle/>
          <a:p>
            <a:pPr>
              <a:lnSpc>
                <a:spcPct val="100000"/>
              </a:lnSpc>
              <a:spcBef>
                <a:spcPct val="0"/>
              </a:spcBef>
              <a:buClrTx/>
              <a:buSzTx/>
              <a:buFontTx/>
              <a:buNone/>
            </a:pPr>
            <a:r>
              <a:rPr lang="en-US" sz="1600">
                <a:solidFill>
                  <a:srgbClr val="A50021"/>
                </a:solidFill>
                <a:latin typeface="Arial" charset="0"/>
              </a:rPr>
              <a:t>Sink node</a:t>
            </a:r>
          </a:p>
        </p:txBody>
      </p:sp>
      <p:pic>
        <p:nvPicPr>
          <p:cNvPr id="156680" name="Picture 8"/>
          <p:cNvPicPr>
            <a:picLocks noGrp="1" noChangeAspect="1" noChangeArrowheads="1"/>
          </p:cNvPicPr>
          <p:nvPr>
            <p:ph sz="half" idx="2"/>
          </p:nvPr>
        </p:nvPicPr>
        <p:blipFill>
          <a:blip r:embed="rId2"/>
          <a:srcRect/>
          <a:stretch>
            <a:fillRect/>
          </a:stretch>
        </p:blipFill>
        <p:spPr>
          <a:xfrm>
            <a:off x="3044825" y="2365375"/>
            <a:ext cx="3813175" cy="2387600"/>
          </a:xfrm>
          <a:noFill/>
          <a:ln/>
        </p:spPr>
      </p:pic>
      <p:sp>
        <p:nvSpPr>
          <p:cNvPr id="156681" name="Line 9"/>
          <p:cNvSpPr>
            <a:spLocks noChangeShapeType="1"/>
          </p:cNvSpPr>
          <p:nvPr/>
        </p:nvSpPr>
        <p:spPr bwMode="auto">
          <a:xfrm flipH="1" flipV="1">
            <a:off x="6516688" y="4221163"/>
            <a:ext cx="457200" cy="838200"/>
          </a:xfrm>
          <a:prstGeom prst="line">
            <a:avLst/>
          </a:prstGeom>
          <a:noFill/>
          <a:ln w="9525">
            <a:solidFill>
              <a:schemeClr val="tx1"/>
            </a:solidFill>
            <a:round/>
            <a:headEnd/>
            <a:tailEnd type="triangle" w="med" len="med"/>
          </a:ln>
          <a:effectLst/>
        </p:spPr>
        <p:txBody>
          <a:bodyPr/>
          <a:lstStyle/>
          <a:p>
            <a:endParaRPr lang="en-US"/>
          </a:p>
        </p:txBody>
      </p:sp>
      <p:sp>
        <p:nvSpPr>
          <p:cNvPr id="156682" name="Line 10"/>
          <p:cNvSpPr>
            <a:spLocks noChangeShapeType="1"/>
          </p:cNvSpPr>
          <p:nvPr/>
        </p:nvSpPr>
        <p:spPr bwMode="auto">
          <a:xfrm flipV="1">
            <a:off x="2484438" y="3573463"/>
            <a:ext cx="457200" cy="228600"/>
          </a:xfrm>
          <a:prstGeom prst="line">
            <a:avLst/>
          </a:prstGeom>
          <a:noFill/>
          <a:ln w="9525">
            <a:solidFill>
              <a:schemeClr val="tx1"/>
            </a:solidFill>
            <a:round/>
            <a:headEnd/>
            <a:tailEnd type="triangle" w="med" len="med"/>
          </a:ln>
          <a:effectLst/>
        </p:spPr>
        <p:txBody>
          <a:bodyPr/>
          <a:lstStyle/>
          <a:p>
            <a:endParaRPr lang="en-US"/>
          </a:p>
        </p:txBody>
      </p:sp>
      <p:sp>
        <p:nvSpPr>
          <p:cNvPr id="156683" name="Line 11"/>
          <p:cNvSpPr>
            <a:spLocks noChangeShapeType="1"/>
          </p:cNvSpPr>
          <p:nvPr/>
        </p:nvSpPr>
        <p:spPr bwMode="auto">
          <a:xfrm flipH="1">
            <a:off x="6732588" y="2997200"/>
            <a:ext cx="457200" cy="381000"/>
          </a:xfrm>
          <a:prstGeom prst="line">
            <a:avLst/>
          </a:prstGeom>
          <a:noFill/>
          <a:ln w="9525">
            <a:solidFill>
              <a:schemeClr val="tx1"/>
            </a:solidFill>
            <a:round/>
            <a:headEnd/>
            <a:tailEnd type="triangle" w="med" len="med"/>
          </a:ln>
          <a:effectLst/>
        </p:spPr>
        <p:txBody>
          <a:bodyPr/>
          <a:lstStyle/>
          <a:p>
            <a:endParaRPr lang="en-US"/>
          </a:p>
        </p:txBody>
      </p:sp>
      <p:sp>
        <p:nvSpPr>
          <p:cNvPr id="156684" name="Line 12"/>
          <p:cNvSpPr>
            <a:spLocks noChangeShapeType="1"/>
          </p:cNvSpPr>
          <p:nvPr/>
        </p:nvSpPr>
        <p:spPr bwMode="auto">
          <a:xfrm flipV="1">
            <a:off x="4356100" y="4652963"/>
            <a:ext cx="457200" cy="5334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smtClean="0"/>
              <a:t>The Ford-Fulkerson Method</a:t>
            </a:r>
          </a:p>
        </p:txBody>
      </p:sp>
      <p:sp>
        <p:nvSpPr>
          <p:cNvPr id="161795" name="Rectangle 3"/>
          <p:cNvSpPr>
            <a:spLocks noGrp="1" noChangeArrowheads="1"/>
          </p:cNvSpPr>
          <p:nvPr>
            <p:ph type="body" idx="1"/>
          </p:nvPr>
        </p:nvSpPr>
        <p:spPr>
          <a:xfrm>
            <a:off x="755650" y="1916113"/>
            <a:ext cx="8032750" cy="1333500"/>
          </a:xfrm>
          <a:noFill/>
        </p:spPr>
        <p:txBody>
          <a:bodyPr/>
          <a:lstStyle/>
          <a:p>
            <a:pPr eaLnBrk="1" hangingPunct="1"/>
            <a:r>
              <a:rPr lang="en-US" sz="2400" smtClean="0"/>
              <a:t>Try to improve the flow, until we reach the maximum. </a:t>
            </a:r>
          </a:p>
          <a:p>
            <a:pPr eaLnBrk="1" hangingPunct="1"/>
            <a:r>
              <a:rPr lang="en-US" sz="2400" smtClean="0"/>
              <a:t>The residual capacity of the network with a flow f is given by: </a:t>
            </a:r>
          </a:p>
        </p:txBody>
      </p:sp>
      <p:grpSp>
        <p:nvGrpSpPr>
          <p:cNvPr id="2" name="Group 4"/>
          <p:cNvGrpSpPr>
            <a:grpSpLocks/>
          </p:cNvGrpSpPr>
          <p:nvPr/>
        </p:nvGrpSpPr>
        <p:grpSpPr bwMode="auto">
          <a:xfrm>
            <a:off x="1547813" y="3644900"/>
            <a:ext cx="6197600" cy="1282700"/>
            <a:chOff x="968" y="1968"/>
            <a:chExt cx="3904" cy="808"/>
          </a:xfrm>
        </p:grpSpPr>
        <p:sp>
          <p:nvSpPr>
            <p:cNvPr id="10247" name="Rectangle 5"/>
            <p:cNvSpPr>
              <a:spLocks noChangeArrowheads="1"/>
            </p:cNvSpPr>
            <p:nvPr/>
          </p:nvSpPr>
          <p:spPr bwMode="auto">
            <a:xfrm>
              <a:off x="968" y="1968"/>
              <a:ext cx="3904" cy="808"/>
            </a:xfrm>
            <a:prstGeom prst="rect">
              <a:avLst/>
            </a:prstGeom>
            <a:solidFill>
              <a:srgbClr val="FFFF00"/>
            </a:solidFill>
            <a:ln w="9525">
              <a:solidFill>
                <a:schemeClr val="tx1"/>
              </a:solidFill>
              <a:miter lim="800000"/>
              <a:headEnd/>
              <a:tailEnd/>
            </a:ln>
          </p:spPr>
          <p:txBody>
            <a:bodyPr wrap="none" anchor="ctr"/>
            <a:lstStyle/>
            <a:p>
              <a:endParaRPr lang="en-US"/>
            </a:p>
          </p:txBody>
        </p:sp>
        <p:graphicFrame>
          <p:nvGraphicFramePr>
            <p:cNvPr id="10242" name="Object 6"/>
            <p:cNvGraphicFramePr>
              <a:graphicFrameLocks noChangeAspect="1"/>
            </p:cNvGraphicFramePr>
            <p:nvPr/>
          </p:nvGraphicFramePr>
          <p:xfrm>
            <a:off x="1084" y="2124"/>
            <a:ext cx="3526" cy="536"/>
          </p:xfrm>
          <a:graphic>
            <a:graphicData uri="http://schemas.openxmlformats.org/presentationml/2006/ole">
              <p:oleObj spid="_x0000_s10242" name="Equation" r:id="rId3" imgW="1587240" imgH="241200" progId="Equation.3">
                <p:embed/>
              </p:oleObj>
            </a:graphicData>
          </a:graphic>
        </p:graphicFrame>
      </p:grpSp>
      <p:sp>
        <p:nvSpPr>
          <p:cNvPr id="161799" name="Text Box 7"/>
          <p:cNvSpPr txBox="1">
            <a:spLocks noChangeArrowheads="1"/>
          </p:cNvSpPr>
          <p:nvPr/>
        </p:nvSpPr>
        <p:spPr bwMode="auto">
          <a:xfrm>
            <a:off x="971550" y="5300663"/>
            <a:ext cx="7823200" cy="457200"/>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sz="2400">
                <a:solidFill>
                  <a:schemeClr val="tx1"/>
                </a:solidFill>
                <a:latin typeface="Comic Sans MS" pitchFamily="66" charset="0"/>
              </a:rPr>
              <a:t>Always nonnegative (why?)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1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17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autoUpdateAnimBg="0"/>
      <p:bldP spid="16179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dirty="0" smtClean="0"/>
              <a:t>Example of  residual capacities </a:t>
            </a:r>
          </a:p>
        </p:txBody>
      </p:sp>
      <p:grpSp>
        <p:nvGrpSpPr>
          <p:cNvPr id="2" name="Group 3"/>
          <p:cNvGrpSpPr>
            <a:grpSpLocks/>
          </p:cNvGrpSpPr>
          <p:nvPr/>
        </p:nvGrpSpPr>
        <p:grpSpPr bwMode="auto">
          <a:xfrm>
            <a:off x="158750" y="1328738"/>
            <a:ext cx="8285163" cy="2495550"/>
            <a:chOff x="100" y="837"/>
            <a:chExt cx="5219" cy="1572"/>
          </a:xfrm>
        </p:grpSpPr>
        <p:graphicFrame>
          <p:nvGraphicFramePr>
            <p:cNvPr id="11267" name="Object 4"/>
            <p:cNvGraphicFramePr>
              <a:graphicFrameLocks noChangeAspect="1"/>
            </p:cNvGraphicFramePr>
            <p:nvPr/>
          </p:nvGraphicFramePr>
          <p:xfrm>
            <a:off x="1748" y="837"/>
            <a:ext cx="3571" cy="1572"/>
          </p:xfrm>
          <a:graphic>
            <a:graphicData uri="http://schemas.openxmlformats.org/presentationml/2006/ole">
              <p:oleObj spid="_x0000_s11267" name="Picture Publisher Image" r:id="rId3" imgW="3657600" imgH="1609560" progId="">
                <p:embed/>
              </p:oleObj>
            </a:graphicData>
          </a:graphic>
        </p:graphicFrame>
        <p:sp>
          <p:nvSpPr>
            <p:cNvPr id="11275" name="Text Box 5"/>
            <p:cNvSpPr txBox="1">
              <a:spLocks noChangeArrowheads="1"/>
            </p:cNvSpPr>
            <p:nvPr/>
          </p:nvSpPr>
          <p:spPr bwMode="auto">
            <a:xfrm>
              <a:off x="100" y="1387"/>
              <a:ext cx="1493" cy="250"/>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solidFill>
                    <a:srgbClr val="FF0000"/>
                  </a:solidFill>
                  <a:latin typeface="Comic Sans MS" pitchFamily="66" charset="0"/>
                </a:rPr>
                <a:t>Network:</a:t>
              </a:r>
            </a:p>
          </p:txBody>
        </p:sp>
      </p:grpSp>
      <p:grpSp>
        <p:nvGrpSpPr>
          <p:cNvPr id="3" name="Group 6"/>
          <p:cNvGrpSpPr>
            <a:grpSpLocks/>
          </p:cNvGrpSpPr>
          <p:nvPr/>
        </p:nvGrpSpPr>
        <p:grpSpPr bwMode="auto">
          <a:xfrm>
            <a:off x="161925" y="3963988"/>
            <a:ext cx="8359775" cy="2562225"/>
            <a:chOff x="102" y="2497"/>
            <a:chExt cx="5266" cy="1614"/>
          </a:xfrm>
        </p:grpSpPr>
        <p:graphicFrame>
          <p:nvGraphicFramePr>
            <p:cNvPr id="11266" name="Object 7"/>
            <p:cNvGraphicFramePr>
              <a:graphicFrameLocks noChangeAspect="1"/>
            </p:cNvGraphicFramePr>
            <p:nvPr/>
          </p:nvGraphicFramePr>
          <p:xfrm>
            <a:off x="1739" y="2497"/>
            <a:ext cx="3629" cy="1614"/>
          </p:xfrm>
          <a:graphic>
            <a:graphicData uri="http://schemas.openxmlformats.org/presentationml/2006/ole">
              <p:oleObj spid="_x0000_s11266" name="Picture Publisher Image" r:id="rId4" imgW="3533760" imgH="1571760" progId="">
                <p:embed/>
              </p:oleObj>
            </a:graphicData>
          </a:graphic>
        </p:graphicFrame>
        <p:sp>
          <p:nvSpPr>
            <p:cNvPr id="11274" name="Text Box 8"/>
            <p:cNvSpPr txBox="1">
              <a:spLocks noChangeArrowheads="1"/>
            </p:cNvSpPr>
            <p:nvPr/>
          </p:nvSpPr>
          <p:spPr bwMode="auto">
            <a:xfrm>
              <a:off x="102" y="3081"/>
              <a:ext cx="1493" cy="250"/>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dirty="0">
                  <a:solidFill>
                    <a:srgbClr val="FF0000"/>
                  </a:solidFill>
                  <a:latin typeface="Comic Sans MS" pitchFamily="66" charset="0"/>
                </a:rPr>
                <a:t>Residual Network:</a:t>
              </a:r>
            </a:p>
          </p:txBody>
        </p:sp>
      </p:grpSp>
      <p:grpSp>
        <p:nvGrpSpPr>
          <p:cNvPr id="4" name="Group 9"/>
          <p:cNvGrpSpPr>
            <a:grpSpLocks/>
          </p:cNvGrpSpPr>
          <p:nvPr/>
        </p:nvGrpSpPr>
        <p:grpSpPr bwMode="auto">
          <a:xfrm>
            <a:off x="334963" y="5402263"/>
            <a:ext cx="3500437" cy="1027112"/>
            <a:chOff x="211" y="3403"/>
            <a:chExt cx="2205" cy="647"/>
          </a:xfrm>
        </p:grpSpPr>
        <p:sp>
          <p:nvSpPr>
            <p:cNvPr id="11272" name="Text Box 10"/>
            <p:cNvSpPr txBox="1">
              <a:spLocks noChangeArrowheads="1"/>
            </p:cNvSpPr>
            <p:nvPr/>
          </p:nvSpPr>
          <p:spPr bwMode="auto">
            <a:xfrm>
              <a:off x="211" y="3800"/>
              <a:ext cx="1493" cy="250"/>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solidFill>
                    <a:srgbClr val="FF0000"/>
                  </a:solidFill>
                  <a:latin typeface="Comic Sans MS" pitchFamily="66" charset="0"/>
                </a:rPr>
                <a:t>Augmenting path</a:t>
              </a:r>
            </a:p>
          </p:txBody>
        </p:sp>
        <p:sp>
          <p:nvSpPr>
            <p:cNvPr id="11273" name="Freeform 11"/>
            <p:cNvSpPr>
              <a:spLocks/>
            </p:cNvSpPr>
            <p:nvPr/>
          </p:nvSpPr>
          <p:spPr bwMode="auto">
            <a:xfrm>
              <a:off x="1587" y="3403"/>
              <a:ext cx="829" cy="608"/>
            </a:xfrm>
            <a:custGeom>
              <a:avLst/>
              <a:gdLst>
                <a:gd name="T0" fmla="*/ 0 w 829"/>
                <a:gd name="T1" fmla="*/ 500 h 608"/>
                <a:gd name="T2" fmla="*/ 552 w 829"/>
                <a:gd name="T3" fmla="*/ 570 h 608"/>
                <a:gd name="T4" fmla="*/ 447 w 829"/>
                <a:gd name="T5" fmla="*/ 270 h 608"/>
                <a:gd name="T6" fmla="*/ 829 w 829"/>
                <a:gd name="T7" fmla="*/ 0 h 608"/>
                <a:gd name="T8" fmla="*/ 0 60000 65536"/>
                <a:gd name="T9" fmla="*/ 0 60000 65536"/>
                <a:gd name="T10" fmla="*/ 0 60000 65536"/>
                <a:gd name="T11" fmla="*/ 0 60000 65536"/>
                <a:gd name="T12" fmla="*/ 0 w 829"/>
                <a:gd name="T13" fmla="*/ 0 h 608"/>
                <a:gd name="T14" fmla="*/ 829 w 829"/>
                <a:gd name="T15" fmla="*/ 608 h 608"/>
              </a:gdLst>
              <a:ahLst/>
              <a:cxnLst>
                <a:cxn ang="T8">
                  <a:pos x="T0" y="T1"/>
                </a:cxn>
                <a:cxn ang="T9">
                  <a:pos x="T2" y="T3"/>
                </a:cxn>
                <a:cxn ang="T10">
                  <a:pos x="T4" y="T5"/>
                </a:cxn>
                <a:cxn ang="T11">
                  <a:pos x="T6" y="T7"/>
                </a:cxn>
              </a:cxnLst>
              <a:rect l="T12" t="T13" r="T14" b="T15"/>
              <a:pathLst>
                <a:path w="829" h="608">
                  <a:moveTo>
                    <a:pt x="0" y="500"/>
                  </a:moveTo>
                  <a:cubicBezTo>
                    <a:pt x="239" y="554"/>
                    <a:pt x="478" y="608"/>
                    <a:pt x="552" y="570"/>
                  </a:cubicBezTo>
                  <a:cubicBezTo>
                    <a:pt x="626" y="532"/>
                    <a:pt x="401" y="365"/>
                    <a:pt x="447" y="270"/>
                  </a:cubicBezTo>
                  <a:cubicBezTo>
                    <a:pt x="493" y="175"/>
                    <a:pt x="661" y="87"/>
                    <a:pt x="829" y="0"/>
                  </a:cubicBezTo>
                </a:path>
              </a:pathLst>
            </a:custGeom>
            <a:noFill/>
            <a:ln w="28575">
              <a:solidFill>
                <a:srgbClr val="FF0000"/>
              </a:solidFill>
              <a:round/>
              <a:headEnd/>
              <a:tailEnd type="triangle" w="med" len="med"/>
            </a:ln>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1173163" y="457200"/>
            <a:ext cx="7772400" cy="2971800"/>
          </a:xfrm>
        </p:spPr>
        <p:txBody>
          <a:bodyPr/>
          <a:lstStyle/>
          <a:p>
            <a:pPr eaLnBrk="1" hangingPunct="1"/>
            <a:r>
              <a:rPr lang="en-US" dirty="0" smtClean="0"/>
              <a:t>In Class exercise: </a:t>
            </a:r>
            <a:br>
              <a:rPr lang="en-US" dirty="0" smtClean="0"/>
            </a:br>
            <a:r>
              <a:rPr lang="en-US" sz="3200" dirty="0" smtClean="0">
                <a:solidFill>
                  <a:srgbClr val="FF0000"/>
                </a:solidFill>
                <a:latin typeface="+mj-lt"/>
                <a:ea typeface="+mj-ea"/>
                <a:cs typeface="+mj-cs"/>
              </a:rPr>
              <a:t>Find an augmenting path </a:t>
            </a:r>
            <a:r>
              <a:rPr lang="en-US" sz="3200" i="1" dirty="0" smtClean="0">
                <a:solidFill>
                  <a:srgbClr val="FF0000"/>
                </a:solidFill>
                <a:latin typeface="+mj-lt"/>
                <a:ea typeface="+mj-ea"/>
                <a:cs typeface="+mj-cs"/>
              </a:rPr>
              <a:t>p</a:t>
            </a:r>
            <a:r>
              <a:rPr lang="en-US" sz="3200" dirty="0" smtClean="0">
                <a:solidFill>
                  <a:srgbClr val="FF0000"/>
                </a:solidFill>
                <a:latin typeface="+mj-lt"/>
                <a:ea typeface="+mj-ea"/>
                <a:cs typeface="+mj-cs"/>
              </a:rPr>
              <a:t> and use it to augment the flow along </a:t>
            </a:r>
            <a:r>
              <a:rPr lang="en-US" sz="3200" i="1" dirty="0" smtClean="0">
                <a:solidFill>
                  <a:srgbClr val="FF0000"/>
                </a:solidFill>
                <a:latin typeface="+mj-lt"/>
                <a:ea typeface="+mj-ea"/>
                <a:cs typeface="+mj-cs"/>
              </a:rPr>
              <a:t>p.</a:t>
            </a:r>
            <a:r>
              <a:rPr lang="en-US" sz="3200" dirty="0" smtClean="0">
                <a:solidFill>
                  <a:srgbClr val="FF0000"/>
                </a:solidFill>
                <a:latin typeface="+mj-lt"/>
                <a:ea typeface="+mj-ea"/>
                <a:cs typeface="+mj-cs"/>
              </a:rPr>
              <a:t> Draw the flow network of the augmented flow.</a:t>
            </a:r>
            <a:r>
              <a:rPr lang="en-US" dirty="0" smtClean="0"/>
              <a:t/>
            </a:r>
            <a:br>
              <a:rPr lang="en-US" dirty="0" smtClean="0"/>
            </a:br>
            <a:endParaRPr lang="en-US" dirty="0" smtClean="0">
              <a:solidFill>
                <a:srgbClr val="FF0000"/>
              </a:solidFill>
            </a:endParaRPr>
          </a:p>
        </p:txBody>
      </p:sp>
      <p:pic>
        <p:nvPicPr>
          <p:cNvPr id="72709" name="Picture 5" descr="http://www.howtoexam.com/images/stories/user/1920/pd/86714-232219-MMTE-002-Design-Analysis-of-Al_files/86714-232219-MMTE-002-Design-Analysis-of-Al-5.png"/>
          <p:cNvPicPr>
            <a:picLocks noChangeAspect="1" noChangeArrowheads="1"/>
          </p:cNvPicPr>
          <p:nvPr/>
        </p:nvPicPr>
        <p:blipFill>
          <a:blip r:embed="rId2"/>
          <a:srcRect/>
          <a:stretch>
            <a:fillRect/>
          </a:stretch>
        </p:blipFill>
        <p:spPr bwMode="auto">
          <a:xfrm>
            <a:off x="1285852" y="3571876"/>
            <a:ext cx="7317842" cy="2571768"/>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solidFill>
                  <a:schemeClr val="accent2"/>
                </a:solidFill>
              </a:rPr>
              <a:t>Why  do we need residual networks?</a:t>
            </a:r>
          </a:p>
        </p:txBody>
      </p:sp>
      <p:sp>
        <p:nvSpPr>
          <p:cNvPr id="185347" name="Rectangle 3"/>
          <p:cNvSpPr>
            <a:spLocks noGrp="1" noChangeArrowheads="1"/>
          </p:cNvSpPr>
          <p:nvPr>
            <p:ph type="body" idx="1"/>
          </p:nvPr>
        </p:nvSpPr>
        <p:spPr/>
        <p:txBody>
          <a:bodyPr/>
          <a:lstStyle/>
          <a:p>
            <a:pPr eaLnBrk="1" hangingPunct="1"/>
            <a:r>
              <a:rPr lang="en-US" dirty="0" smtClean="0"/>
              <a:t>Residual networks allow us to reverse flows if necessary.</a:t>
            </a:r>
          </a:p>
          <a:p>
            <a:pPr eaLnBrk="1" hangingPunct="1"/>
            <a:r>
              <a:rPr lang="en-US" dirty="0" smtClean="0"/>
              <a:t>If we have taken a bad path then residual networks allow one to detect the condition and reverse the flow.</a:t>
            </a:r>
          </a:p>
          <a:p>
            <a:pPr eaLnBrk="1" hangingPunct="1"/>
            <a:r>
              <a:rPr lang="en-US" dirty="0" smtClean="0"/>
              <a:t>A bad path is one which overlaps with too many other paths.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5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5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solidFill>
                  <a:schemeClr val="accent2"/>
                </a:solidFill>
              </a:rPr>
              <a:t>Example</a:t>
            </a:r>
            <a:r>
              <a:rPr lang="en-US" smtClean="0"/>
              <a:t> </a:t>
            </a:r>
          </a:p>
        </p:txBody>
      </p:sp>
      <p:sp>
        <p:nvSpPr>
          <p:cNvPr id="38915" name="Rectangle 3"/>
          <p:cNvSpPr>
            <a:spLocks noChangeArrowheads="1"/>
          </p:cNvSpPr>
          <p:nvPr/>
        </p:nvSpPr>
        <p:spPr bwMode="auto">
          <a:xfrm>
            <a:off x="3581400" y="1751013"/>
            <a:ext cx="762000" cy="609600"/>
          </a:xfrm>
          <a:prstGeom prst="rect">
            <a:avLst/>
          </a:prstGeom>
          <a:noFill/>
          <a:ln w="9525">
            <a:solidFill>
              <a:schemeClr val="tx1"/>
            </a:solidFill>
            <a:miter lim="800000"/>
            <a:headEnd/>
            <a:tailEnd/>
          </a:ln>
        </p:spPr>
        <p:txBody>
          <a:bodyPr wrap="none" anchor="ctr"/>
          <a:lstStyle/>
          <a:p>
            <a:endParaRPr lang="en-US"/>
          </a:p>
        </p:txBody>
      </p:sp>
      <p:sp>
        <p:nvSpPr>
          <p:cNvPr id="38916" name="Rectangle 4"/>
          <p:cNvSpPr>
            <a:spLocks noChangeArrowheads="1"/>
          </p:cNvSpPr>
          <p:nvPr/>
        </p:nvSpPr>
        <p:spPr bwMode="auto">
          <a:xfrm>
            <a:off x="7086600" y="2055813"/>
            <a:ext cx="762000" cy="609600"/>
          </a:xfrm>
          <a:prstGeom prst="rect">
            <a:avLst/>
          </a:prstGeom>
          <a:noFill/>
          <a:ln w="9525">
            <a:solidFill>
              <a:schemeClr val="tx1"/>
            </a:solidFill>
            <a:miter lim="800000"/>
            <a:headEnd/>
            <a:tailEnd/>
          </a:ln>
        </p:spPr>
        <p:txBody>
          <a:bodyPr wrap="none" anchor="ctr"/>
          <a:lstStyle/>
          <a:p>
            <a:endParaRPr lang="en-US"/>
          </a:p>
        </p:txBody>
      </p:sp>
      <p:sp>
        <p:nvSpPr>
          <p:cNvPr id="38917" name="Line 5"/>
          <p:cNvSpPr>
            <a:spLocks noChangeShapeType="1"/>
          </p:cNvSpPr>
          <p:nvPr/>
        </p:nvSpPr>
        <p:spPr bwMode="auto">
          <a:xfrm flipV="1">
            <a:off x="3962400" y="1370013"/>
            <a:ext cx="1828800" cy="685800"/>
          </a:xfrm>
          <a:prstGeom prst="line">
            <a:avLst/>
          </a:prstGeom>
          <a:noFill/>
          <a:ln w="28575">
            <a:solidFill>
              <a:schemeClr val="tx1"/>
            </a:solidFill>
            <a:round/>
            <a:headEnd/>
            <a:tailEnd type="arrow" w="med" len="med"/>
          </a:ln>
        </p:spPr>
        <p:txBody>
          <a:bodyPr/>
          <a:lstStyle/>
          <a:p>
            <a:endParaRPr lang="en-US"/>
          </a:p>
        </p:txBody>
      </p:sp>
      <p:sp>
        <p:nvSpPr>
          <p:cNvPr id="38918" name="Line 6"/>
          <p:cNvSpPr>
            <a:spLocks noChangeShapeType="1"/>
          </p:cNvSpPr>
          <p:nvPr/>
        </p:nvSpPr>
        <p:spPr bwMode="auto">
          <a:xfrm>
            <a:off x="3962400" y="2055813"/>
            <a:ext cx="1828800" cy="914400"/>
          </a:xfrm>
          <a:prstGeom prst="line">
            <a:avLst/>
          </a:prstGeom>
          <a:noFill/>
          <a:ln w="28575">
            <a:solidFill>
              <a:schemeClr val="tx1"/>
            </a:solidFill>
            <a:round/>
            <a:headEnd/>
            <a:tailEnd type="arrow" w="med" len="med"/>
          </a:ln>
        </p:spPr>
        <p:txBody>
          <a:bodyPr/>
          <a:lstStyle/>
          <a:p>
            <a:endParaRPr lang="en-US"/>
          </a:p>
        </p:txBody>
      </p:sp>
      <p:sp>
        <p:nvSpPr>
          <p:cNvPr id="38919" name="Line 7"/>
          <p:cNvSpPr>
            <a:spLocks noChangeShapeType="1"/>
          </p:cNvSpPr>
          <p:nvPr/>
        </p:nvSpPr>
        <p:spPr bwMode="auto">
          <a:xfrm>
            <a:off x="5943600" y="1370013"/>
            <a:ext cx="1371600" cy="914400"/>
          </a:xfrm>
          <a:prstGeom prst="line">
            <a:avLst/>
          </a:prstGeom>
          <a:noFill/>
          <a:ln w="28575">
            <a:solidFill>
              <a:schemeClr val="tx1"/>
            </a:solidFill>
            <a:round/>
            <a:headEnd/>
            <a:tailEnd type="arrow" w="med" len="med"/>
          </a:ln>
        </p:spPr>
        <p:txBody>
          <a:bodyPr/>
          <a:lstStyle/>
          <a:p>
            <a:endParaRPr lang="en-US"/>
          </a:p>
        </p:txBody>
      </p:sp>
      <p:sp>
        <p:nvSpPr>
          <p:cNvPr id="38920" name="Line 8"/>
          <p:cNvSpPr>
            <a:spLocks noChangeShapeType="1"/>
          </p:cNvSpPr>
          <p:nvPr/>
        </p:nvSpPr>
        <p:spPr bwMode="auto">
          <a:xfrm flipV="1">
            <a:off x="5943600" y="2436813"/>
            <a:ext cx="1371600" cy="609600"/>
          </a:xfrm>
          <a:prstGeom prst="line">
            <a:avLst/>
          </a:prstGeom>
          <a:noFill/>
          <a:ln w="28575">
            <a:solidFill>
              <a:schemeClr val="tx1"/>
            </a:solidFill>
            <a:round/>
            <a:headEnd/>
            <a:tailEnd type="arrow" w="med" len="med"/>
          </a:ln>
        </p:spPr>
        <p:txBody>
          <a:bodyPr/>
          <a:lstStyle/>
          <a:p>
            <a:endParaRPr lang="en-US"/>
          </a:p>
        </p:txBody>
      </p:sp>
      <p:sp>
        <p:nvSpPr>
          <p:cNvPr id="38921" name="Oval 9"/>
          <p:cNvSpPr>
            <a:spLocks noChangeArrowheads="1"/>
          </p:cNvSpPr>
          <p:nvPr/>
        </p:nvSpPr>
        <p:spPr bwMode="auto">
          <a:xfrm>
            <a:off x="3886200" y="1903413"/>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922" name="Oval 10"/>
          <p:cNvSpPr>
            <a:spLocks noChangeArrowheads="1"/>
          </p:cNvSpPr>
          <p:nvPr/>
        </p:nvSpPr>
        <p:spPr bwMode="auto">
          <a:xfrm>
            <a:off x="5791200" y="1217613"/>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923" name="Oval 11"/>
          <p:cNvSpPr>
            <a:spLocks noChangeArrowheads="1"/>
          </p:cNvSpPr>
          <p:nvPr/>
        </p:nvSpPr>
        <p:spPr bwMode="auto">
          <a:xfrm>
            <a:off x="7315200" y="2208213"/>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924" name="Oval 12"/>
          <p:cNvSpPr>
            <a:spLocks noChangeArrowheads="1"/>
          </p:cNvSpPr>
          <p:nvPr/>
        </p:nvSpPr>
        <p:spPr bwMode="auto">
          <a:xfrm>
            <a:off x="5791200" y="2894013"/>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grpSp>
        <p:nvGrpSpPr>
          <p:cNvPr id="38925" name="Group 13"/>
          <p:cNvGrpSpPr>
            <a:grpSpLocks/>
          </p:cNvGrpSpPr>
          <p:nvPr/>
        </p:nvGrpSpPr>
        <p:grpSpPr bwMode="auto">
          <a:xfrm>
            <a:off x="3276600" y="1217613"/>
            <a:ext cx="5638800" cy="685800"/>
            <a:chOff x="672" y="1536"/>
            <a:chExt cx="3552" cy="432"/>
          </a:xfrm>
        </p:grpSpPr>
        <p:sp>
          <p:nvSpPr>
            <p:cNvPr id="38935" name="Text Box 14"/>
            <p:cNvSpPr txBox="1">
              <a:spLocks noChangeArrowheads="1"/>
            </p:cNvSpPr>
            <p:nvPr/>
          </p:nvSpPr>
          <p:spPr bwMode="auto">
            <a:xfrm>
              <a:off x="672" y="1536"/>
              <a:ext cx="1200" cy="288"/>
            </a:xfrm>
            <a:prstGeom prst="rect">
              <a:avLst/>
            </a:prstGeom>
            <a:noFill/>
            <a:ln w="9525">
              <a:noFill/>
              <a:miter lim="800000"/>
              <a:headEnd/>
              <a:tailEnd/>
            </a:ln>
          </p:spPr>
          <p:txBody>
            <a:bodyPr>
              <a:spAutoFit/>
            </a:bodyPr>
            <a:lstStyle/>
            <a:p>
              <a:pPr eaLnBrk="0" hangingPunct="0">
                <a:lnSpc>
                  <a:spcPct val="100000"/>
                </a:lnSpc>
                <a:spcBef>
                  <a:spcPct val="0"/>
                </a:spcBef>
                <a:buClrTx/>
                <a:buSzTx/>
                <a:buFontTx/>
                <a:buNone/>
              </a:pPr>
              <a:r>
                <a:rPr lang="en-US" sz="2400">
                  <a:solidFill>
                    <a:schemeClr val="tx1"/>
                  </a:solidFill>
                </a:rPr>
                <a:t>Source</a:t>
              </a:r>
            </a:p>
          </p:txBody>
        </p:sp>
        <p:sp>
          <p:nvSpPr>
            <p:cNvPr id="38936" name="Text Box 15"/>
            <p:cNvSpPr txBox="1">
              <a:spLocks noChangeArrowheads="1"/>
            </p:cNvSpPr>
            <p:nvPr/>
          </p:nvSpPr>
          <p:spPr bwMode="auto">
            <a:xfrm>
              <a:off x="3024" y="1680"/>
              <a:ext cx="1200" cy="288"/>
            </a:xfrm>
            <a:prstGeom prst="rect">
              <a:avLst/>
            </a:prstGeom>
            <a:noFill/>
            <a:ln w="9525">
              <a:noFill/>
              <a:miter lim="800000"/>
              <a:headEnd/>
              <a:tailEnd/>
            </a:ln>
          </p:spPr>
          <p:txBody>
            <a:bodyPr>
              <a:spAutoFit/>
            </a:bodyPr>
            <a:lstStyle/>
            <a:p>
              <a:pPr eaLnBrk="0" hangingPunct="0">
                <a:lnSpc>
                  <a:spcPct val="100000"/>
                </a:lnSpc>
                <a:spcBef>
                  <a:spcPct val="0"/>
                </a:spcBef>
                <a:buClrTx/>
                <a:buSzTx/>
                <a:buFontTx/>
                <a:buNone/>
              </a:pPr>
              <a:r>
                <a:rPr lang="en-US" sz="2400">
                  <a:solidFill>
                    <a:schemeClr val="tx1"/>
                  </a:solidFill>
                </a:rPr>
                <a:t>Destination</a:t>
              </a:r>
            </a:p>
          </p:txBody>
        </p:sp>
      </p:grpSp>
      <p:sp>
        <p:nvSpPr>
          <p:cNvPr id="38926" name="Text Box 16"/>
          <p:cNvSpPr txBox="1">
            <a:spLocks noChangeArrowheads="1"/>
          </p:cNvSpPr>
          <p:nvPr/>
        </p:nvSpPr>
        <p:spPr bwMode="auto">
          <a:xfrm>
            <a:off x="4724400" y="1370013"/>
            <a:ext cx="1447800" cy="457200"/>
          </a:xfrm>
          <a:prstGeom prst="rect">
            <a:avLst/>
          </a:prstGeom>
          <a:noFill/>
          <a:ln w="9525">
            <a:noFill/>
            <a:miter lim="800000"/>
            <a:headEnd/>
            <a:tailEnd/>
          </a:ln>
        </p:spPr>
        <p:txBody>
          <a:bodyPr>
            <a:spAutoFit/>
          </a:bodyPr>
          <a:lstStyle/>
          <a:p>
            <a:pPr eaLnBrk="0" hangingPunct="0">
              <a:lnSpc>
                <a:spcPct val="100000"/>
              </a:lnSpc>
              <a:spcBef>
                <a:spcPct val="0"/>
              </a:spcBef>
              <a:buClrTx/>
              <a:buSzTx/>
              <a:buFontTx/>
              <a:buNone/>
            </a:pPr>
            <a:r>
              <a:rPr lang="en-US" sz="2400">
                <a:solidFill>
                  <a:schemeClr val="tx1"/>
                </a:solidFill>
              </a:rPr>
              <a:t>1</a:t>
            </a:r>
          </a:p>
        </p:txBody>
      </p:sp>
      <p:sp>
        <p:nvSpPr>
          <p:cNvPr id="38927" name="Text Box 17"/>
          <p:cNvSpPr txBox="1">
            <a:spLocks noChangeArrowheads="1"/>
          </p:cNvSpPr>
          <p:nvPr/>
        </p:nvSpPr>
        <p:spPr bwMode="auto">
          <a:xfrm>
            <a:off x="6172200" y="1217613"/>
            <a:ext cx="1447800" cy="457200"/>
          </a:xfrm>
          <a:prstGeom prst="rect">
            <a:avLst/>
          </a:prstGeom>
          <a:noFill/>
          <a:ln w="9525">
            <a:noFill/>
            <a:miter lim="800000"/>
            <a:headEnd/>
            <a:tailEnd/>
          </a:ln>
        </p:spPr>
        <p:txBody>
          <a:bodyPr>
            <a:spAutoFit/>
          </a:bodyPr>
          <a:lstStyle/>
          <a:p>
            <a:pPr eaLnBrk="0" hangingPunct="0">
              <a:lnSpc>
                <a:spcPct val="100000"/>
              </a:lnSpc>
              <a:spcBef>
                <a:spcPct val="0"/>
              </a:spcBef>
              <a:buClrTx/>
              <a:buSzTx/>
              <a:buFontTx/>
              <a:buNone/>
            </a:pPr>
            <a:r>
              <a:rPr lang="en-US" sz="2400">
                <a:solidFill>
                  <a:schemeClr val="tx1"/>
                </a:solidFill>
              </a:rPr>
              <a:t>1</a:t>
            </a:r>
          </a:p>
        </p:txBody>
      </p:sp>
      <p:sp>
        <p:nvSpPr>
          <p:cNvPr id="38928" name="Text Box 18"/>
          <p:cNvSpPr txBox="1">
            <a:spLocks noChangeArrowheads="1"/>
          </p:cNvSpPr>
          <p:nvPr/>
        </p:nvSpPr>
        <p:spPr bwMode="auto">
          <a:xfrm>
            <a:off x="4800600" y="2360613"/>
            <a:ext cx="1447800" cy="457200"/>
          </a:xfrm>
          <a:prstGeom prst="rect">
            <a:avLst/>
          </a:prstGeom>
          <a:noFill/>
          <a:ln w="9525">
            <a:noFill/>
            <a:miter lim="800000"/>
            <a:headEnd/>
            <a:tailEnd/>
          </a:ln>
        </p:spPr>
        <p:txBody>
          <a:bodyPr>
            <a:spAutoFit/>
          </a:bodyPr>
          <a:lstStyle/>
          <a:p>
            <a:pPr eaLnBrk="0" hangingPunct="0">
              <a:lnSpc>
                <a:spcPct val="100000"/>
              </a:lnSpc>
              <a:spcBef>
                <a:spcPct val="0"/>
              </a:spcBef>
              <a:buClrTx/>
              <a:buSzTx/>
              <a:buFontTx/>
              <a:buNone/>
            </a:pPr>
            <a:r>
              <a:rPr lang="en-US" sz="2400">
                <a:solidFill>
                  <a:schemeClr val="tx1"/>
                </a:solidFill>
              </a:rPr>
              <a:t>1</a:t>
            </a:r>
          </a:p>
        </p:txBody>
      </p:sp>
      <p:sp>
        <p:nvSpPr>
          <p:cNvPr id="38929" name="Text Box 19"/>
          <p:cNvSpPr txBox="1">
            <a:spLocks noChangeArrowheads="1"/>
          </p:cNvSpPr>
          <p:nvPr/>
        </p:nvSpPr>
        <p:spPr bwMode="auto">
          <a:xfrm>
            <a:off x="6324600" y="2894013"/>
            <a:ext cx="1447800" cy="457200"/>
          </a:xfrm>
          <a:prstGeom prst="rect">
            <a:avLst/>
          </a:prstGeom>
          <a:noFill/>
          <a:ln w="9525">
            <a:noFill/>
            <a:miter lim="800000"/>
            <a:headEnd/>
            <a:tailEnd/>
          </a:ln>
        </p:spPr>
        <p:txBody>
          <a:bodyPr>
            <a:spAutoFit/>
          </a:bodyPr>
          <a:lstStyle/>
          <a:p>
            <a:pPr eaLnBrk="0" hangingPunct="0">
              <a:lnSpc>
                <a:spcPct val="100000"/>
              </a:lnSpc>
              <a:spcBef>
                <a:spcPct val="0"/>
              </a:spcBef>
              <a:buClrTx/>
              <a:buSzTx/>
              <a:buFontTx/>
              <a:buNone/>
            </a:pPr>
            <a:r>
              <a:rPr lang="en-US" sz="2400">
                <a:solidFill>
                  <a:schemeClr val="tx1"/>
                </a:solidFill>
              </a:rPr>
              <a:t>1</a:t>
            </a:r>
          </a:p>
        </p:txBody>
      </p:sp>
      <p:sp>
        <p:nvSpPr>
          <p:cNvPr id="38930" name="Line 20"/>
          <p:cNvSpPr>
            <a:spLocks noChangeShapeType="1"/>
          </p:cNvSpPr>
          <p:nvPr/>
        </p:nvSpPr>
        <p:spPr bwMode="auto">
          <a:xfrm>
            <a:off x="5867400" y="1522413"/>
            <a:ext cx="76200" cy="1371600"/>
          </a:xfrm>
          <a:prstGeom prst="line">
            <a:avLst/>
          </a:prstGeom>
          <a:noFill/>
          <a:ln w="9525">
            <a:solidFill>
              <a:schemeClr val="tx1"/>
            </a:solidFill>
            <a:round/>
            <a:headEnd/>
            <a:tailEnd type="triangle" w="med" len="med"/>
          </a:ln>
        </p:spPr>
        <p:txBody>
          <a:bodyPr/>
          <a:lstStyle/>
          <a:p>
            <a:endParaRPr lang="en-US"/>
          </a:p>
        </p:txBody>
      </p:sp>
      <p:sp>
        <p:nvSpPr>
          <p:cNvPr id="38931" name="Text Box 21"/>
          <p:cNvSpPr txBox="1">
            <a:spLocks noChangeArrowheads="1"/>
          </p:cNvSpPr>
          <p:nvPr/>
        </p:nvSpPr>
        <p:spPr bwMode="auto">
          <a:xfrm>
            <a:off x="5829300" y="1903413"/>
            <a:ext cx="1447800" cy="457200"/>
          </a:xfrm>
          <a:prstGeom prst="rect">
            <a:avLst/>
          </a:prstGeom>
          <a:noFill/>
          <a:ln w="9525">
            <a:noFill/>
            <a:miter lim="800000"/>
            <a:headEnd/>
            <a:tailEnd/>
          </a:ln>
        </p:spPr>
        <p:txBody>
          <a:bodyPr>
            <a:spAutoFit/>
          </a:bodyPr>
          <a:lstStyle/>
          <a:p>
            <a:pPr eaLnBrk="0" hangingPunct="0">
              <a:lnSpc>
                <a:spcPct val="100000"/>
              </a:lnSpc>
              <a:spcBef>
                <a:spcPct val="0"/>
              </a:spcBef>
              <a:buClrTx/>
              <a:buSzTx/>
              <a:buFontTx/>
              <a:buNone/>
            </a:pPr>
            <a:r>
              <a:rPr lang="en-US" sz="2400">
                <a:solidFill>
                  <a:schemeClr val="tx1"/>
                </a:solidFill>
              </a:rPr>
              <a:t>1</a:t>
            </a:r>
          </a:p>
        </p:txBody>
      </p:sp>
      <p:sp>
        <p:nvSpPr>
          <p:cNvPr id="38932" name="Text Box 22"/>
          <p:cNvSpPr txBox="1">
            <a:spLocks noChangeArrowheads="1"/>
          </p:cNvSpPr>
          <p:nvPr/>
        </p:nvSpPr>
        <p:spPr bwMode="auto">
          <a:xfrm>
            <a:off x="5638800" y="836613"/>
            <a:ext cx="457200" cy="457200"/>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sz="2400">
                <a:solidFill>
                  <a:schemeClr val="tx1"/>
                </a:solidFill>
              </a:rPr>
              <a:t>a</a:t>
            </a:r>
          </a:p>
        </p:txBody>
      </p:sp>
      <p:sp>
        <p:nvSpPr>
          <p:cNvPr id="38933" name="Text Box 23"/>
          <p:cNvSpPr txBox="1">
            <a:spLocks noChangeArrowheads="1"/>
          </p:cNvSpPr>
          <p:nvPr/>
        </p:nvSpPr>
        <p:spPr bwMode="auto">
          <a:xfrm>
            <a:off x="5715000" y="3046413"/>
            <a:ext cx="457200" cy="457200"/>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sz="2400">
                <a:solidFill>
                  <a:schemeClr val="tx1"/>
                </a:solidFill>
              </a:rPr>
              <a:t>b</a:t>
            </a:r>
          </a:p>
        </p:txBody>
      </p:sp>
      <p:sp>
        <p:nvSpPr>
          <p:cNvPr id="186392" name="Text Box 24"/>
          <p:cNvSpPr txBox="1">
            <a:spLocks noChangeArrowheads="1"/>
          </p:cNvSpPr>
          <p:nvPr/>
        </p:nvSpPr>
        <p:spPr bwMode="auto">
          <a:xfrm>
            <a:off x="1403350" y="3429000"/>
            <a:ext cx="7315200" cy="2987675"/>
          </a:xfrm>
          <a:prstGeom prst="rect">
            <a:avLst/>
          </a:prstGeom>
          <a:noFill/>
          <a:ln w="9525">
            <a:noFill/>
            <a:miter lim="800000"/>
            <a:headEnd/>
            <a:tailEnd/>
          </a:ln>
        </p:spPr>
        <p:txBody>
          <a:bodyPr>
            <a:spAutoFit/>
          </a:bodyPr>
          <a:lstStyle/>
          <a:p>
            <a:pPr>
              <a:lnSpc>
                <a:spcPct val="100000"/>
              </a:lnSpc>
              <a:spcBef>
                <a:spcPct val="50000"/>
              </a:spcBef>
              <a:buClrTx/>
              <a:buSzTx/>
              <a:buFont typeface="Wingdings" pitchFamily="2" charset="2"/>
              <a:buNone/>
            </a:pPr>
            <a:r>
              <a:rPr lang="en-US">
                <a:solidFill>
                  <a:schemeClr val="tx1"/>
                </a:solidFill>
              </a:rPr>
              <a:t>Paths source, a, destinations and source, b destination gives a flow of 2 units.</a:t>
            </a:r>
          </a:p>
          <a:p>
            <a:pPr>
              <a:lnSpc>
                <a:spcPct val="100000"/>
              </a:lnSpc>
              <a:spcBef>
                <a:spcPct val="50000"/>
              </a:spcBef>
              <a:buClrTx/>
              <a:buSzTx/>
              <a:buFontTx/>
              <a:buNone/>
            </a:pPr>
            <a:r>
              <a:rPr lang="en-US">
                <a:solidFill>
                  <a:schemeClr val="tx1"/>
                </a:solidFill>
              </a:rPr>
              <a:t>Path source, a, b, destination overlaps with both the optimal paths.</a:t>
            </a:r>
          </a:p>
          <a:p>
            <a:pPr>
              <a:lnSpc>
                <a:spcPct val="100000"/>
              </a:lnSpc>
              <a:spcBef>
                <a:spcPct val="50000"/>
              </a:spcBef>
              <a:buClrTx/>
              <a:buSzTx/>
              <a:buFontTx/>
              <a:buNone/>
            </a:pPr>
            <a:r>
              <a:rPr lang="en-US">
                <a:solidFill>
                  <a:schemeClr val="tx1"/>
                </a:solidFill>
              </a:rPr>
              <a:t>If we initially choose source, a, b, destination as our path, then no greedy strategy will be able to augment the network flow any further  (unless we use residual edges which allows recovery)</a:t>
            </a:r>
          </a:p>
          <a:p>
            <a:pPr>
              <a:lnSpc>
                <a:spcPct val="100000"/>
              </a:lnSpc>
              <a:spcBef>
                <a:spcPct val="50000"/>
              </a:spcBef>
              <a:buClrTx/>
              <a:buSzTx/>
              <a:buFontTx/>
              <a:buNone/>
            </a:pPr>
            <a:r>
              <a:rPr lang="en-US">
                <a:solidFill>
                  <a:schemeClr val="tx1"/>
                </a:solidFill>
              </a:rPr>
              <a:t>Verify how we recover in spite of the initial bad choice, if we use the residual network to augment flows.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3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63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63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63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smtClean="0"/>
              <a:t>Augmenting Paths</a:t>
            </a:r>
          </a:p>
        </p:txBody>
      </p:sp>
      <p:sp>
        <p:nvSpPr>
          <p:cNvPr id="164867" name="Rectangle 3"/>
          <p:cNvSpPr>
            <a:spLocks noGrp="1" noChangeArrowheads="1"/>
          </p:cNvSpPr>
          <p:nvPr>
            <p:ph type="body" idx="1"/>
          </p:nvPr>
        </p:nvSpPr>
        <p:spPr>
          <a:xfrm>
            <a:off x="1449388" y="2338388"/>
            <a:ext cx="7340600" cy="1836737"/>
          </a:xfrm>
          <a:noFill/>
        </p:spPr>
        <p:txBody>
          <a:bodyPr/>
          <a:lstStyle/>
          <a:p>
            <a:pPr eaLnBrk="1" hangingPunct="1">
              <a:spcBef>
                <a:spcPct val="50000"/>
              </a:spcBef>
            </a:pPr>
            <a:r>
              <a:rPr lang="en-US" sz="2000" smtClean="0"/>
              <a:t>An </a:t>
            </a:r>
            <a:r>
              <a:rPr lang="en-US" sz="2000" smtClean="0">
                <a:solidFill>
                  <a:srgbClr val="FF0000"/>
                </a:solidFill>
              </a:rPr>
              <a:t>augmenting path</a:t>
            </a:r>
            <a:r>
              <a:rPr lang="en-US" sz="2000" smtClean="0"/>
              <a:t> p is a simple path from s to t on the residual network. </a:t>
            </a:r>
          </a:p>
          <a:p>
            <a:pPr eaLnBrk="1" hangingPunct="1">
              <a:spcBef>
                <a:spcPct val="50000"/>
              </a:spcBef>
            </a:pPr>
            <a:r>
              <a:rPr lang="en-US" sz="2000" smtClean="0"/>
              <a:t>We can put more flow from s to t through p. </a:t>
            </a:r>
          </a:p>
          <a:p>
            <a:pPr eaLnBrk="1" hangingPunct="1">
              <a:spcBef>
                <a:spcPct val="50000"/>
              </a:spcBef>
            </a:pPr>
            <a:r>
              <a:rPr lang="en-US" sz="2000" smtClean="0"/>
              <a:t>We call the maximum capacity by which we can increase the flow on p the </a:t>
            </a:r>
            <a:r>
              <a:rPr lang="en-US" sz="2000" smtClean="0">
                <a:solidFill>
                  <a:srgbClr val="FF0000"/>
                </a:solidFill>
              </a:rPr>
              <a:t>residual capacity</a:t>
            </a:r>
            <a:r>
              <a:rPr lang="en-US" sz="2000" smtClean="0"/>
              <a:t> of p.</a:t>
            </a:r>
          </a:p>
        </p:txBody>
      </p:sp>
      <p:grpSp>
        <p:nvGrpSpPr>
          <p:cNvPr id="2" name="Group 4"/>
          <p:cNvGrpSpPr>
            <a:grpSpLocks/>
          </p:cNvGrpSpPr>
          <p:nvPr/>
        </p:nvGrpSpPr>
        <p:grpSpPr bwMode="auto">
          <a:xfrm>
            <a:off x="1101725" y="4387850"/>
            <a:ext cx="7345363" cy="1228725"/>
            <a:chOff x="694" y="2764"/>
            <a:chExt cx="4627" cy="774"/>
          </a:xfrm>
        </p:grpSpPr>
        <p:sp>
          <p:nvSpPr>
            <p:cNvPr id="13318" name="Rectangle 5"/>
            <p:cNvSpPr>
              <a:spLocks noChangeArrowheads="1"/>
            </p:cNvSpPr>
            <p:nvPr/>
          </p:nvSpPr>
          <p:spPr bwMode="auto">
            <a:xfrm>
              <a:off x="694" y="2764"/>
              <a:ext cx="4627" cy="774"/>
            </a:xfrm>
            <a:prstGeom prst="rect">
              <a:avLst/>
            </a:prstGeom>
            <a:solidFill>
              <a:srgbClr val="FFFF00"/>
            </a:solidFill>
            <a:ln w="9525">
              <a:solidFill>
                <a:schemeClr val="tx1"/>
              </a:solidFill>
              <a:miter lim="800000"/>
              <a:headEnd/>
              <a:tailEnd/>
            </a:ln>
          </p:spPr>
          <p:txBody>
            <a:bodyPr wrap="none" anchor="ctr"/>
            <a:lstStyle/>
            <a:p>
              <a:endParaRPr lang="en-US"/>
            </a:p>
          </p:txBody>
        </p:sp>
        <p:graphicFrame>
          <p:nvGraphicFramePr>
            <p:cNvPr id="13314" name="Object 6"/>
            <p:cNvGraphicFramePr>
              <a:graphicFrameLocks noChangeAspect="1"/>
            </p:cNvGraphicFramePr>
            <p:nvPr/>
          </p:nvGraphicFramePr>
          <p:xfrm>
            <a:off x="790" y="2898"/>
            <a:ext cx="4453" cy="489"/>
          </p:xfrm>
          <a:graphic>
            <a:graphicData uri="http://schemas.openxmlformats.org/presentationml/2006/ole">
              <p:oleObj spid="_x0000_s13314" name="Equation" r:id="rId3" imgW="2197080" imgH="241200"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4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4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4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smtClean="0"/>
              <a:t>Augmenting Paths - example</a:t>
            </a:r>
          </a:p>
        </p:txBody>
      </p:sp>
      <p:sp>
        <p:nvSpPr>
          <p:cNvPr id="165891" name="Rectangle 3"/>
          <p:cNvSpPr>
            <a:spLocks noGrp="1" noChangeArrowheads="1"/>
          </p:cNvSpPr>
          <p:nvPr>
            <p:ph type="body" idx="1"/>
          </p:nvPr>
        </p:nvSpPr>
        <p:spPr>
          <a:xfrm>
            <a:off x="1389063" y="4752975"/>
            <a:ext cx="7340600" cy="1316038"/>
          </a:xfrm>
          <a:noFill/>
        </p:spPr>
        <p:txBody>
          <a:bodyPr/>
          <a:lstStyle/>
          <a:p>
            <a:pPr eaLnBrk="1" hangingPunct="1"/>
            <a:r>
              <a:rPr lang="en-US" smtClean="0"/>
              <a:t>The residual capacity of p = 4. </a:t>
            </a:r>
          </a:p>
          <a:p>
            <a:pPr eaLnBrk="1" hangingPunct="1"/>
            <a:r>
              <a:rPr lang="en-US" smtClean="0"/>
              <a:t>Can improve the flow along p by 4. </a:t>
            </a:r>
          </a:p>
        </p:txBody>
      </p:sp>
      <p:graphicFrame>
        <p:nvGraphicFramePr>
          <p:cNvPr id="14338" name="Object 4"/>
          <p:cNvGraphicFramePr>
            <a:graphicFrameLocks noChangeAspect="1"/>
          </p:cNvGraphicFramePr>
          <p:nvPr/>
        </p:nvGraphicFramePr>
        <p:xfrm>
          <a:off x="1377950" y="1639888"/>
          <a:ext cx="5761038" cy="2562225"/>
        </p:xfrm>
        <a:graphic>
          <a:graphicData uri="http://schemas.openxmlformats.org/presentationml/2006/ole">
            <p:oleObj spid="_x0000_s14338" name="Picture Publisher Image" r:id="rId3" imgW="3533760" imgH="157176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 calcmode="lin" valueType="num">
                                      <p:cBhvr additive="base">
                                        <p:cTn id="7" dur="500" fill="hold"/>
                                        <p:tgtEl>
                                          <p:spTgt spid="1658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58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5891">
                                            <p:txEl>
                                              <p:pRg st="1" end="1"/>
                                            </p:txEl>
                                          </p:spTgt>
                                        </p:tgtEl>
                                        <p:attrNameLst>
                                          <p:attrName>style.visibility</p:attrName>
                                        </p:attrNameLst>
                                      </p:cBhvr>
                                      <p:to>
                                        <p:strVal val="visible"/>
                                      </p:to>
                                    </p:set>
                                    <p:anim calcmode="lin" valueType="num">
                                      <p:cBhvr additive="base">
                                        <p:cTn id="13" dur="500" fill="hold"/>
                                        <p:tgtEl>
                                          <p:spTgt spid="1658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589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Ford-Fulkerson Method</a:t>
            </a:r>
          </a:p>
        </p:txBody>
      </p:sp>
      <p:pic>
        <p:nvPicPr>
          <p:cNvPr id="39939" name="Picture 3" descr="ford_fulkerson_method"/>
          <p:cNvPicPr>
            <a:picLocks noChangeAspect="1" noChangeArrowheads="1"/>
          </p:cNvPicPr>
          <p:nvPr/>
        </p:nvPicPr>
        <p:blipFill>
          <a:blip r:embed="rId2"/>
          <a:srcRect/>
          <a:stretch>
            <a:fillRect/>
          </a:stretch>
        </p:blipFill>
        <p:spPr bwMode="auto">
          <a:xfrm>
            <a:off x="684213" y="2016125"/>
            <a:ext cx="8231187" cy="29892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tr-TR" smtClean="0"/>
              <a:t>Example                                        </a:t>
            </a:r>
          </a:p>
        </p:txBody>
      </p:sp>
      <p:grpSp>
        <p:nvGrpSpPr>
          <p:cNvPr id="15365" name="Group 3"/>
          <p:cNvGrpSpPr>
            <a:grpSpLocks/>
          </p:cNvGrpSpPr>
          <p:nvPr/>
        </p:nvGrpSpPr>
        <p:grpSpPr bwMode="auto">
          <a:xfrm>
            <a:off x="1052513" y="4065588"/>
            <a:ext cx="7939087" cy="2359025"/>
            <a:chOff x="537" y="2561"/>
            <a:chExt cx="4759" cy="1486"/>
          </a:xfrm>
        </p:grpSpPr>
        <p:graphicFrame>
          <p:nvGraphicFramePr>
            <p:cNvPr id="15363" name="Object 4"/>
            <p:cNvGraphicFramePr>
              <a:graphicFrameLocks noChangeAspect="1"/>
            </p:cNvGraphicFramePr>
            <p:nvPr/>
          </p:nvGraphicFramePr>
          <p:xfrm>
            <a:off x="537" y="2561"/>
            <a:ext cx="3341" cy="1486"/>
          </p:xfrm>
          <a:graphic>
            <a:graphicData uri="http://schemas.openxmlformats.org/presentationml/2006/ole">
              <p:oleObj spid="_x0000_s15363" name="Picture Publisher Image" r:id="rId3" imgW="3705120" imgH="1647720" progId="">
                <p:embed/>
              </p:oleObj>
            </a:graphicData>
          </a:graphic>
        </p:graphicFrame>
        <p:sp>
          <p:nvSpPr>
            <p:cNvPr id="15371" name="Text Box 5"/>
            <p:cNvSpPr txBox="1">
              <a:spLocks noChangeArrowheads="1"/>
            </p:cNvSpPr>
            <p:nvPr/>
          </p:nvSpPr>
          <p:spPr bwMode="auto">
            <a:xfrm>
              <a:off x="4024" y="2960"/>
              <a:ext cx="1272" cy="250"/>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solidFill>
                    <a:schemeClr val="bg2"/>
                  </a:solidFill>
                </a:rPr>
                <a:t>Resulting Flow =</a:t>
              </a:r>
              <a:r>
                <a:rPr lang="tr-TR">
                  <a:solidFill>
                    <a:schemeClr val="bg2"/>
                  </a:solidFill>
                </a:rPr>
                <a:t>4</a:t>
              </a:r>
              <a:r>
                <a:rPr lang="en-US">
                  <a:solidFill>
                    <a:schemeClr val="bg2"/>
                  </a:solidFill>
                </a:rPr>
                <a:t> </a:t>
              </a:r>
            </a:p>
          </p:txBody>
        </p:sp>
      </p:grpSp>
      <p:grpSp>
        <p:nvGrpSpPr>
          <p:cNvPr id="15366" name="Group 6"/>
          <p:cNvGrpSpPr>
            <a:grpSpLocks/>
          </p:cNvGrpSpPr>
          <p:nvPr/>
        </p:nvGrpSpPr>
        <p:grpSpPr bwMode="auto">
          <a:xfrm>
            <a:off x="1066800" y="1447800"/>
            <a:ext cx="8277225" cy="2359025"/>
            <a:chOff x="546" y="912"/>
            <a:chExt cx="5214" cy="1486"/>
          </a:xfrm>
        </p:grpSpPr>
        <p:graphicFrame>
          <p:nvGraphicFramePr>
            <p:cNvPr id="15362" name="Object 7"/>
            <p:cNvGraphicFramePr>
              <a:graphicFrameLocks noChangeAspect="1"/>
            </p:cNvGraphicFramePr>
            <p:nvPr/>
          </p:nvGraphicFramePr>
          <p:xfrm>
            <a:off x="546" y="912"/>
            <a:ext cx="3335" cy="1486"/>
          </p:xfrm>
          <a:graphic>
            <a:graphicData uri="http://schemas.openxmlformats.org/presentationml/2006/ole">
              <p:oleObj spid="_x0000_s15362" name="Picture Publisher Image" r:id="rId4" imgW="3762360" imgH="1676520" progId="">
                <p:embed/>
              </p:oleObj>
            </a:graphicData>
          </a:graphic>
        </p:graphicFrame>
        <p:sp>
          <p:nvSpPr>
            <p:cNvPr id="15370" name="Text Box 8"/>
            <p:cNvSpPr txBox="1">
              <a:spLocks noChangeArrowheads="1"/>
            </p:cNvSpPr>
            <p:nvPr/>
          </p:nvSpPr>
          <p:spPr bwMode="auto">
            <a:xfrm>
              <a:off x="4043" y="1522"/>
              <a:ext cx="1717" cy="250"/>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solidFill>
                    <a:schemeClr val="bg2"/>
                  </a:solidFill>
                </a:rPr>
                <a:t>Original Network</a:t>
              </a:r>
            </a:p>
          </p:txBody>
        </p:sp>
      </p:grpSp>
      <p:grpSp>
        <p:nvGrpSpPr>
          <p:cNvPr id="15367" name="Group 9"/>
          <p:cNvGrpSpPr>
            <a:grpSpLocks/>
          </p:cNvGrpSpPr>
          <p:nvPr/>
        </p:nvGrpSpPr>
        <p:grpSpPr bwMode="auto">
          <a:xfrm>
            <a:off x="4991100" y="1295400"/>
            <a:ext cx="4152900" cy="1539875"/>
            <a:chOff x="3068" y="793"/>
            <a:chExt cx="2616" cy="970"/>
          </a:xfrm>
        </p:grpSpPr>
        <p:sp>
          <p:nvSpPr>
            <p:cNvPr id="15368" name="Freeform 10"/>
            <p:cNvSpPr>
              <a:spLocks/>
            </p:cNvSpPr>
            <p:nvPr/>
          </p:nvSpPr>
          <p:spPr bwMode="auto">
            <a:xfrm>
              <a:off x="3068" y="958"/>
              <a:ext cx="1140" cy="805"/>
            </a:xfrm>
            <a:custGeom>
              <a:avLst/>
              <a:gdLst>
                <a:gd name="T0" fmla="*/ 1140 w 1140"/>
                <a:gd name="T1" fmla="*/ 0 h 805"/>
                <a:gd name="T2" fmla="*/ 588 w 1140"/>
                <a:gd name="T3" fmla="*/ 218 h 805"/>
                <a:gd name="T4" fmla="*/ 176 w 1140"/>
                <a:gd name="T5" fmla="*/ 106 h 805"/>
                <a:gd name="T6" fmla="*/ 0 w 1140"/>
                <a:gd name="T7" fmla="*/ 805 h 805"/>
                <a:gd name="T8" fmla="*/ 0 60000 65536"/>
                <a:gd name="T9" fmla="*/ 0 60000 65536"/>
                <a:gd name="T10" fmla="*/ 0 60000 65536"/>
                <a:gd name="T11" fmla="*/ 0 60000 65536"/>
                <a:gd name="T12" fmla="*/ 0 w 1140"/>
                <a:gd name="T13" fmla="*/ 0 h 805"/>
                <a:gd name="T14" fmla="*/ 1140 w 1140"/>
                <a:gd name="T15" fmla="*/ 805 h 805"/>
              </a:gdLst>
              <a:ahLst/>
              <a:cxnLst>
                <a:cxn ang="T8">
                  <a:pos x="T0" y="T1"/>
                </a:cxn>
                <a:cxn ang="T9">
                  <a:pos x="T2" y="T3"/>
                </a:cxn>
                <a:cxn ang="T10">
                  <a:pos x="T4" y="T5"/>
                </a:cxn>
                <a:cxn ang="T11">
                  <a:pos x="T6" y="T7"/>
                </a:cxn>
              </a:cxnLst>
              <a:rect l="T12" t="T13" r="T14" b="T15"/>
              <a:pathLst>
                <a:path w="1140" h="805">
                  <a:moveTo>
                    <a:pt x="1140" y="0"/>
                  </a:moveTo>
                  <a:cubicBezTo>
                    <a:pt x="944" y="100"/>
                    <a:pt x="749" y="200"/>
                    <a:pt x="588" y="218"/>
                  </a:cubicBezTo>
                  <a:cubicBezTo>
                    <a:pt x="427" y="236"/>
                    <a:pt x="274" y="8"/>
                    <a:pt x="176" y="106"/>
                  </a:cubicBezTo>
                  <a:cubicBezTo>
                    <a:pt x="78" y="204"/>
                    <a:pt x="39" y="504"/>
                    <a:pt x="0" y="805"/>
                  </a:cubicBezTo>
                </a:path>
              </a:pathLst>
            </a:custGeom>
            <a:noFill/>
            <a:ln w="28575">
              <a:solidFill>
                <a:srgbClr val="FF0000"/>
              </a:solidFill>
              <a:round/>
              <a:headEnd/>
              <a:tailEnd type="triangle" w="med" len="med"/>
            </a:ln>
          </p:spPr>
          <p:txBody>
            <a:bodyPr wrap="none"/>
            <a:lstStyle/>
            <a:p>
              <a:endParaRPr lang="en-US"/>
            </a:p>
          </p:txBody>
        </p:sp>
        <p:sp>
          <p:nvSpPr>
            <p:cNvPr id="15369" name="Text Box 11"/>
            <p:cNvSpPr txBox="1">
              <a:spLocks noChangeArrowheads="1"/>
            </p:cNvSpPr>
            <p:nvPr/>
          </p:nvSpPr>
          <p:spPr bwMode="auto">
            <a:xfrm>
              <a:off x="4191" y="793"/>
              <a:ext cx="1493" cy="250"/>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solidFill>
                    <a:srgbClr val="CC0000"/>
                  </a:solidFill>
                </a:rPr>
                <a:t>augmenting path</a:t>
              </a: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tr-TR" smtClean="0"/>
              <a:t>Example </a:t>
            </a:r>
          </a:p>
        </p:txBody>
      </p:sp>
      <p:grpSp>
        <p:nvGrpSpPr>
          <p:cNvPr id="16389" name="Group 3"/>
          <p:cNvGrpSpPr>
            <a:grpSpLocks/>
          </p:cNvGrpSpPr>
          <p:nvPr/>
        </p:nvGrpSpPr>
        <p:grpSpPr bwMode="auto">
          <a:xfrm>
            <a:off x="928662" y="1428736"/>
            <a:ext cx="7786742" cy="2378089"/>
            <a:chOff x="525" y="921"/>
            <a:chExt cx="4759" cy="1486"/>
          </a:xfrm>
        </p:grpSpPr>
        <p:grpSp>
          <p:nvGrpSpPr>
            <p:cNvPr id="16395" name="Group 4"/>
            <p:cNvGrpSpPr>
              <a:grpSpLocks/>
            </p:cNvGrpSpPr>
            <p:nvPr/>
          </p:nvGrpSpPr>
          <p:grpSpPr bwMode="auto">
            <a:xfrm>
              <a:off x="525" y="921"/>
              <a:ext cx="4759" cy="1486"/>
              <a:chOff x="537" y="2561"/>
              <a:chExt cx="4759" cy="1486"/>
            </a:xfrm>
          </p:grpSpPr>
          <p:graphicFrame>
            <p:nvGraphicFramePr>
              <p:cNvPr id="16387" name="Object 5"/>
              <p:cNvGraphicFramePr>
                <a:graphicFrameLocks noChangeAspect="1"/>
              </p:cNvGraphicFramePr>
              <p:nvPr/>
            </p:nvGraphicFramePr>
            <p:xfrm>
              <a:off x="537" y="2561"/>
              <a:ext cx="3341" cy="1486"/>
            </p:xfrm>
            <a:graphic>
              <a:graphicData uri="http://schemas.openxmlformats.org/presentationml/2006/ole">
                <p:oleObj spid="_x0000_s16387" name="Picture Publisher Image" r:id="rId3" imgW="3705120" imgH="1647720" progId="">
                  <p:embed/>
                </p:oleObj>
              </a:graphicData>
            </a:graphic>
          </p:graphicFrame>
          <p:sp>
            <p:nvSpPr>
              <p:cNvPr id="16397" name="Text Box 6"/>
              <p:cNvSpPr txBox="1">
                <a:spLocks noChangeArrowheads="1"/>
              </p:cNvSpPr>
              <p:nvPr/>
            </p:nvSpPr>
            <p:spPr bwMode="auto">
              <a:xfrm>
                <a:off x="4024" y="2960"/>
                <a:ext cx="1272" cy="538"/>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solidFill>
                      <a:schemeClr val="bg2"/>
                    </a:solidFill>
                  </a:rPr>
                  <a:t>Resulting </a:t>
                </a:r>
                <a:endParaRPr lang="tr-TR">
                  <a:solidFill>
                    <a:schemeClr val="bg2"/>
                  </a:solidFill>
                </a:endParaRPr>
              </a:p>
              <a:p>
                <a:pPr>
                  <a:lnSpc>
                    <a:spcPct val="100000"/>
                  </a:lnSpc>
                  <a:spcBef>
                    <a:spcPct val="50000"/>
                  </a:spcBef>
                  <a:buClrTx/>
                  <a:buSzTx/>
                  <a:buFontTx/>
                  <a:buNone/>
                </a:pPr>
                <a:r>
                  <a:rPr lang="en-US">
                    <a:solidFill>
                      <a:schemeClr val="bg2"/>
                    </a:solidFill>
                  </a:rPr>
                  <a:t>Flow = </a:t>
                </a:r>
                <a:r>
                  <a:rPr lang="tr-TR">
                    <a:solidFill>
                      <a:schemeClr val="bg2"/>
                    </a:solidFill>
                  </a:rPr>
                  <a:t>4</a:t>
                </a:r>
                <a:endParaRPr lang="en-US">
                  <a:solidFill>
                    <a:schemeClr val="bg2"/>
                  </a:solidFill>
                </a:endParaRPr>
              </a:p>
            </p:txBody>
          </p:sp>
        </p:grpSp>
        <p:sp>
          <p:nvSpPr>
            <p:cNvPr id="16396" name="Text Box 7"/>
            <p:cNvSpPr txBox="1">
              <a:spLocks noChangeArrowheads="1"/>
            </p:cNvSpPr>
            <p:nvPr/>
          </p:nvSpPr>
          <p:spPr bwMode="auto">
            <a:xfrm>
              <a:off x="4661" y="1562"/>
              <a:ext cx="244" cy="288"/>
            </a:xfrm>
            <a:prstGeom prst="rect">
              <a:avLst/>
            </a:prstGeom>
            <a:noFill/>
            <a:ln w="9525">
              <a:noFill/>
              <a:miter lim="800000"/>
              <a:headEnd/>
              <a:tailEnd/>
            </a:ln>
          </p:spPr>
          <p:txBody>
            <a:bodyPr>
              <a:spAutoFit/>
            </a:bodyPr>
            <a:lstStyle/>
            <a:p>
              <a:pPr>
                <a:lnSpc>
                  <a:spcPct val="100000"/>
                </a:lnSpc>
                <a:spcBef>
                  <a:spcPct val="50000"/>
                </a:spcBef>
                <a:buClrTx/>
                <a:buSzTx/>
                <a:buFontTx/>
                <a:buNone/>
              </a:pPr>
              <a:endParaRPr lang="tr-TR" sz="2400">
                <a:solidFill>
                  <a:srgbClr val="FFFF00"/>
                </a:solidFill>
                <a:latin typeface="Comic Sans MS" pitchFamily="66" charset="0"/>
              </a:endParaRPr>
            </a:p>
          </p:txBody>
        </p:sp>
      </p:grpSp>
      <p:grpSp>
        <p:nvGrpSpPr>
          <p:cNvPr id="16390" name="Group 8"/>
          <p:cNvGrpSpPr>
            <a:grpSpLocks/>
          </p:cNvGrpSpPr>
          <p:nvPr/>
        </p:nvGrpSpPr>
        <p:grpSpPr bwMode="auto">
          <a:xfrm>
            <a:off x="992162" y="4171950"/>
            <a:ext cx="8210550" cy="2203450"/>
            <a:chOff x="517" y="2493"/>
            <a:chExt cx="5172" cy="1388"/>
          </a:xfrm>
        </p:grpSpPr>
        <p:graphicFrame>
          <p:nvGraphicFramePr>
            <p:cNvPr id="16386" name="Object 9"/>
            <p:cNvGraphicFramePr>
              <a:graphicFrameLocks noChangeAspect="1"/>
            </p:cNvGraphicFramePr>
            <p:nvPr/>
          </p:nvGraphicFramePr>
          <p:xfrm>
            <a:off x="517" y="2493"/>
            <a:ext cx="3344" cy="1388"/>
          </p:xfrm>
          <a:graphic>
            <a:graphicData uri="http://schemas.openxmlformats.org/presentationml/2006/ole">
              <p:oleObj spid="_x0000_s16386" name="Picture Publisher Image" r:id="rId4" imgW="3876840" imgH="1609560" progId="">
                <p:embed/>
              </p:oleObj>
            </a:graphicData>
          </a:graphic>
        </p:graphicFrame>
        <p:sp>
          <p:nvSpPr>
            <p:cNvPr id="16394" name="Text Box 10"/>
            <p:cNvSpPr txBox="1">
              <a:spLocks noChangeArrowheads="1"/>
            </p:cNvSpPr>
            <p:nvPr/>
          </p:nvSpPr>
          <p:spPr bwMode="auto">
            <a:xfrm>
              <a:off x="3944" y="2945"/>
              <a:ext cx="1745" cy="250"/>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solidFill>
                    <a:schemeClr val="bg2"/>
                  </a:solidFill>
                </a:rPr>
                <a:t>Residual Network</a:t>
              </a:r>
            </a:p>
          </p:txBody>
        </p:sp>
      </p:grpSp>
      <p:grpSp>
        <p:nvGrpSpPr>
          <p:cNvPr id="16391" name="Group 11"/>
          <p:cNvGrpSpPr>
            <a:grpSpLocks/>
          </p:cNvGrpSpPr>
          <p:nvPr/>
        </p:nvGrpSpPr>
        <p:grpSpPr bwMode="auto">
          <a:xfrm>
            <a:off x="4818037" y="3446463"/>
            <a:ext cx="4162425" cy="1265237"/>
            <a:chOff x="2927" y="2036"/>
            <a:chExt cx="2622" cy="797"/>
          </a:xfrm>
        </p:grpSpPr>
        <p:sp>
          <p:nvSpPr>
            <p:cNvPr id="16392" name="Freeform 12"/>
            <p:cNvSpPr>
              <a:spLocks/>
            </p:cNvSpPr>
            <p:nvPr/>
          </p:nvSpPr>
          <p:spPr bwMode="auto">
            <a:xfrm>
              <a:off x="2927" y="2036"/>
              <a:ext cx="1146" cy="797"/>
            </a:xfrm>
            <a:custGeom>
              <a:avLst/>
              <a:gdLst>
                <a:gd name="T0" fmla="*/ 1146 w 1146"/>
                <a:gd name="T1" fmla="*/ 527 h 797"/>
                <a:gd name="T2" fmla="*/ 588 w 1146"/>
                <a:gd name="T3" fmla="*/ 210 h 797"/>
                <a:gd name="T4" fmla="*/ 176 w 1146"/>
                <a:gd name="T5" fmla="*/ 98 h 797"/>
                <a:gd name="T6" fmla="*/ 0 w 1146"/>
                <a:gd name="T7" fmla="*/ 797 h 797"/>
                <a:gd name="T8" fmla="*/ 0 60000 65536"/>
                <a:gd name="T9" fmla="*/ 0 60000 65536"/>
                <a:gd name="T10" fmla="*/ 0 60000 65536"/>
                <a:gd name="T11" fmla="*/ 0 60000 65536"/>
                <a:gd name="T12" fmla="*/ 0 w 1146"/>
                <a:gd name="T13" fmla="*/ 0 h 797"/>
                <a:gd name="T14" fmla="*/ 1146 w 1146"/>
                <a:gd name="T15" fmla="*/ 797 h 797"/>
              </a:gdLst>
              <a:ahLst/>
              <a:cxnLst>
                <a:cxn ang="T8">
                  <a:pos x="T0" y="T1"/>
                </a:cxn>
                <a:cxn ang="T9">
                  <a:pos x="T2" y="T3"/>
                </a:cxn>
                <a:cxn ang="T10">
                  <a:pos x="T4" y="T5"/>
                </a:cxn>
                <a:cxn ang="T11">
                  <a:pos x="T6" y="T7"/>
                </a:cxn>
              </a:cxnLst>
              <a:rect l="T12" t="T13" r="T14" b="T15"/>
              <a:pathLst>
                <a:path w="1146" h="797">
                  <a:moveTo>
                    <a:pt x="1146" y="527"/>
                  </a:moveTo>
                  <a:cubicBezTo>
                    <a:pt x="1052" y="474"/>
                    <a:pt x="749" y="281"/>
                    <a:pt x="588" y="210"/>
                  </a:cubicBezTo>
                  <a:cubicBezTo>
                    <a:pt x="427" y="139"/>
                    <a:pt x="274" y="0"/>
                    <a:pt x="176" y="98"/>
                  </a:cubicBezTo>
                  <a:cubicBezTo>
                    <a:pt x="78" y="196"/>
                    <a:pt x="39" y="496"/>
                    <a:pt x="0" y="797"/>
                  </a:cubicBezTo>
                </a:path>
              </a:pathLst>
            </a:custGeom>
            <a:noFill/>
            <a:ln w="28575">
              <a:solidFill>
                <a:srgbClr val="FF0000"/>
              </a:solidFill>
              <a:round/>
              <a:headEnd/>
              <a:tailEnd type="triangle" w="med" len="med"/>
            </a:ln>
          </p:spPr>
          <p:txBody>
            <a:bodyPr wrap="none"/>
            <a:lstStyle/>
            <a:p>
              <a:endParaRPr lang="en-US"/>
            </a:p>
          </p:txBody>
        </p:sp>
        <p:sp>
          <p:nvSpPr>
            <p:cNvPr id="16393" name="Text Box 13"/>
            <p:cNvSpPr txBox="1">
              <a:spLocks noChangeArrowheads="1"/>
            </p:cNvSpPr>
            <p:nvPr/>
          </p:nvSpPr>
          <p:spPr bwMode="auto">
            <a:xfrm>
              <a:off x="4056" y="2416"/>
              <a:ext cx="1493" cy="250"/>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solidFill>
                    <a:srgbClr val="CC0000"/>
                  </a:solidFill>
                </a:rPr>
                <a:t>augmenting path</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b="1">
                <a:solidFill>
                  <a:srgbClr val="A50021"/>
                </a:solidFill>
              </a:rPr>
              <a:t>Simplified Model</a:t>
            </a:r>
          </a:p>
        </p:txBody>
      </p:sp>
      <p:sp>
        <p:nvSpPr>
          <p:cNvPr id="153603" name="Rectangle 3"/>
          <p:cNvSpPr>
            <a:spLocks noGrp="1" noChangeArrowheads="1"/>
          </p:cNvSpPr>
          <p:nvPr>
            <p:ph type="body" idx="1"/>
          </p:nvPr>
        </p:nvSpPr>
        <p:spPr/>
        <p:txBody>
          <a:bodyPr/>
          <a:lstStyle/>
          <a:p>
            <a:pPr marL="609600" indent="-609600">
              <a:buFont typeface="Wingdings" pitchFamily="2" charset="2"/>
              <a:buNone/>
            </a:pPr>
            <a:r>
              <a:rPr lang="en-US"/>
              <a:t>The network is modeled simply as</a:t>
            </a:r>
          </a:p>
          <a:p>
            <a:pPr marL="609600" indent="-609600">
              <a:buFontTx/>
              <a:buAutoNum type="alphaLcParenR"/>
            </a:pPr>
            <a:r>
              <a:rPr lang="en-US"/>
              <a:t>a directed graph G = (V,E) with</a:t>
            </a:r>
          </a:p>
          <a:p>
            <a:pPr marL="609600" indent="-609600">
              <a:buFontTx/>
              <a:buAutoNum type="alphaLcParenR"/>
            </a:pPr>
            <a:r>
              <a:rPr lang="en-US"/>
              <a:t>non-negative capacity on each edge,</a:t>
            </a:r>
          </a:p>
          <a:p>
            <a:pPr marL="609600" indent="-609600">
              <a:buFontTx/>
              <a:buAutoNum type="alphaLcParenR"/>
            </a:pPr>
            <a:r>
              <a:rPr lang="en-US"/>
              <a:t>a single source node, </a:t>
            </a:r>
            <a:r>
              <a:rPr lang="en-US" i="1"/>
              <a:t>s,</a:t>
            </a:r>
            <a:r>
              <a:rPr lang="en-US"/>
              <a:t> and</a:t>
            </a:r>
          </a:p>
          <a:p>
            <a:pPr marL="609600" indent="-609600">
              <a:buFontTx/>
              <a:buAutoNum type="alphaLcParenR"/>
            </a:pPr>
            <a:r>
              <a:rPr lang="en-US"/>
              <a:t>a single sink node, </a:t>
            </a:r>
            <a:r>
              <a:rPr lang="en-US" i="1"/>
              <a:t>t</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tr-TR" smtClean="0"/>
              <a:t>Example</a:t>
            </a:r>
          </a:p>
        </p:txBody>
      </p:sp>
      <p:graphicFrame>
        <p:nvGraphicFramePr>
          <p:cNvPr id="17410" name="Object 3"/>
          <p:cNvGraphicFramePr>
            <a:graphicFrameLocks noChangeAspect="1"/>
          </p:cNvGraphicFramePr>
          <p:nvPr/>
        </p:nvGraphicFramePr>
        <p:xfrm>
          <a:off x="1066800" y="3810000"/>
          <a:ext cx="5287963" cy="2317750"/>
        </p:xfrm>
        <a:graphic>
          <a:graphicData uri="http://schemas.openxmlformats.org/presentationml/2006/ole">
            <p:oleObj spid="_x0000_s17410" name="Picture Publisher Image" r:id="rId3" imgW="3781440" imgH="1657440" progId="">
              <p:embed/>
            </p:oleObj>
          </a:graphicData>
        </a:graphic>
      </p:graphicFrame>
      <p:graphicFrame>
        <p:nvGraphicFramePr>
          <p:cNvPr id="17411" name="Object 4"/>
          <p:cNvGraphicFramePr>
            <a:graphicFrameLocks noChangeAspect="1"/>
          </p:cNvGraphicFramePr>
          <p:nvPr/>
        </p:nvGraphicFramePr>
        <p:xfrm>
          <a:off x="1143000" y="1447800"/>
          <a:ext cx="5308600" cy="2203450"/>
        </p:xfrm>
        <a:graphic>
          <a:graphicData uri="http://schemas.openxmlformats.org/presentationml/2006/ole">
            <p:oleObj spid="_x0000_s17411" name="Picture Publisher Image" r:id="rId4" imgW="3876840" imgH="1609560" progId="">
              <p:embed/>
            </p:oleObj>
          </a:graphicData>
        </a:graphic>
      </p:graphicFrame>
      <p:sp>
        <p:nvSpPr>
          <p:cNvPr id="17413" name="Text Box 5"/>
          <p:cNvSpPr txBox="1">
            <a:spLocks noChangeArrowheads="1"/>
          </p:cNvSpPr>
          <p:nvPr/>
        </p:nvSpPr>
        <p:spPr bwMode="auto">
          <a:xfrm>
            <a:off x="6583363" y="2165350"/>
            <a:ext cx="2770187"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solidFill>
                  <a:schemeClr val="bg2"/>
                </a:solidFill>
              </a:rPr>
              <a:t>Residual Network</a:t>
            </a:r>
          </a:p>
        </p:txBody>
      </p:sp>
      <p:sp>
        <p:nvSpPr>
          <p:cNvPr id="17414" name="Text Box 6"/>
          <p:cNvSpPr txBox="1">
            <a:spLocks noChangeArrowheads="1"/>
          </p:cNvSpPr>
          <p:nvPr/>
        </p:nvSpPr>
        <p:spPr bwMode="auto">
          <a:xfrm>
            <a:off x="6629400" y="4648200"/>
            <a:ext cx="23114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solidFill>
                  <a:schemeClr val="bg2"/>
                </a:solidFill>
              </a:rPr>
              <a:t>Resulting Flow =</a:t>
            </a:r>
            <a:r>
              <a:rPr lang="tr-TR">
                <a:solidFill>
                  <a:schemeClr val="bg2"/>
                </a:solidFill>
              </a:rPr>
              <a:t>11</a:t>
            </a:r>
            <a:r>
              <a:rPr lang="en-US">
                <a:solidFill>
                  <a:schemeClr val="bg2"/>
                </a:solidFill>
              </a:rPr>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tr-TR" smtClean="0"/>
              <a:t>Example</a:t>
            </a:r>
          </a:p>
        </p:txBody>
      </p:sp>
      <p:grpSp>
        <p:nvGrpSpPr>
          <p:cNvPr id="18437" name="Group 3"/>
          <p:cNvGrpSpPr>
            <a:grpSpLocks/>
          </p:cNvGrpSpPr>
          <p:nvPr/>
        </p:nvGrpSpPr>
        <p:grpSpPr bwMode="auto">
          <a:xfrm>
            <a:off x="1066800" y="1500174"/>
            <a:ext cx="8077200" cy="2317750"/>
            <a:chOff x="433" y="910"/>
            <a:chExt cx="4863" cy="1460"/>
          </a:xfrm>
        </p:grpSpPr>
        <p:graphicFrame>
          <p:nvGraphicFramePr>
            <p:cNvPr id="18435" name="Object 4"/>
            <p:cNvGraphicFramePr>
              <a:graphicFrameLocks noChangeAspect="1"/>
            </p:cNvGraphicFramePr>
            <p:nvPr/>
          </p:nvGraphicFramePr>
          <p:xfrm>
            <a:off x="433" y="910"/>
            <a:ext cx="3331" cy="1460"/>
          </p:xfrm>
          <a:graphic>
            <a:graphicData uri="http://schemas.openxmlformats.org/presentationml/2006/ole">
              <p:oleObj spid="_x0000_s18435" name="Picture Publisher Image" r:id="rId3" imgW="3781440" imgH="1657440" progId="">
                <p:embed/>
              </p:oleObj>
            </a:graphicData>
          </a:graphic>
        </p:graphicFrame>
        <p:sp>
          <p:nvSpPr>
            <p:cNvPr id="18443" name="Text Box 5"/>
            <p:cNvSpPr txBox="1">
              <a:spLocks noChangeArrowheads="1"/>
            </p:cNvSpPr>
            <p:nvPr/>
          </p:nvSpPr>
          <p:spPr bwMode="auto">
            <a:xfrm>
              <a:off x="4024" y="1326"/>
              <a:ext cx="1272" cy="538"/>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solidFill>
                    <a:schemeClr val="bg2"/>
                  </a:solidFill>
                </a:rPr>
                <a:t>Resulting </a:t>
              </a:r>
              <a:endParaRPr lang="tr-TR">
                <a:solidFill>
                  <a:schemeClr val="bg2"/>
                </a:solidFill>
              </a:endParaRPr>
            </a:p>
            <a:p>
              <a:pPr>
                <a:lnSpc>
                  <a:spcPct val="100000"/>
                </a:lnSpc>
                <a:spcBef>
                  <a:spcPct val="50000"/>
                </a:spcBef>
                <a:buClrTx/>
                <a:buSzTx/>
                <a:buFontTx/>
                <a:buNone/>
              </a:pPr>
              <a:r>
                <a:rPr lang="en-US">
                  <a:solidFill>
                    <a:schemeClr val="bg2"/>
                  </a:solidFill>
                </a:rPr>
                <a:t>Flow =</a:t>
              </a:r>
              <a:r>
                <a:rPr lang="tr-TR">
                  <a:solidFill>
                    <a:schemeClr val="bg2"/>
                  </a:solidFill>
                </a:rPr>
                <a:t>11</a:t>
              </a:r>
              <a:r>
                <a:rPr lang="en-US">
                  <a:solidFill>
                    <a:schemeClr val="bg2"/>
                  </a:solidFill>
                </a:rPr>
                <a:t> </a:t>
              </a:r>
            </a:p>
          </p:txBody>
        </p:sp>
        <p:sp>
          <p:nvSpPr>
            <p:cNvPr id="18444" name="Text Box 6"/>
            <p:cNvSpPr txBox="1">
              <a:spLocks noChangeArrowheads="1"/>
            </p:cNvSpPr>
            <p:nvPr/>
          </p:nvSpPr>
          <p:spPr bwMode="auto">
            <a:xfrm>
              <a:off x="4697" y="1568"/>
              <a:ext cx="333" cy="288"/>
            </a:xfrm>
            <a:prstGeom prst="rect">
              <a:avLst/>
            </a:prstGeom>
            <a:noFill/>
            <a:ln w="9525">
              <a:noFill/>
              <a:miter lim="800000"/>
              <a:headEnd/>
              <a:tailEnd/>
            </a:ln>
          </p:spPr>
          <p:txBody>
            <a:bodyPr>
              <a:spAutoFit/>
            </a:bodyPr>
            <a:lstStyle/>
            <a:p>
              <a:pPr>
                <a:lnSpc>
                  <a:spcPct val="100000"/>
                </a:lnSpc>
                <a:spcBef>
                  <a:spcPct val="50000"/>
                </a:spcBef>
                <a:buClrTx/>
                <a:buSzTx/>
                <a:buFontTx/>
                <a:buNone/>
              </a:pPr>
              <a:endParaRPr lang="tr-TR" sz="2400">
                <a:solidFill>
                  <a:srgbClr val="FFFF00"/>
                </a:solidFill>
                <a:latin typeface="Comic Sans MS" pitchFamily="66" charset="0"/>
              </a:endParaRPr>
            </a:p>
          </p:txBody>
        </p:sp>
      </p:grpSp>
      <p:grpSp>
        <p:nvGrpSpPr>
          <p:cNvPr id="18438" name="Group 7"/>
          <p:cNvGrpSpPr>
            <a:grpSpLocks/>
          </p:cNvGrpSpPr>
          <p:nvPr/>
        </p:nvGrpSpPr>
        <p:grpSpPr bwMode="auto">
          <a:xfrm>
            <a:off x="1295400" y="3862374"/>
            <a:ext cx="8234363" cy="2162175"/>
            <a:chOff x="425" y="2407"/>
            <a:chExt cx="5187" cy="1362"/>
          </a:xfrm>
        </p:grpSpPr>
        <p:graphicFrame>
          <p:nvGraphicFramePr>
            <p:cNvPr id="18434" name="Object 8"/>
            <p:cNvGraphicFramePr>
              <a:graphicFrameLocks noChangeAspect="1"/>
            </p:cNvGraphicFramePr>
            <p:nvPr/>
          </p:nvGraphicFramePr>
          <p:xfrm>
            <a:off x="425" y="2407"/>
            <a:ext cx="3353" cy="1362"/>
          </p:xfrm>
          <a:graphic>
            <a:graphicData uri="http://schemas.openxmlformats.org/presentationml/2006/ole">
              <p:oleObj spid="_x0000_s18434" name="Picture Publisher Image" r:id="rId4" imgW="4010040" imgH="1628640" progId="">
                <p:embed/>
              </p:oleObj>
            </a:graphicData>
          </a:graphic>
        </p:graphicFrame>
        <p:sp>
          <p:nvSpPr>
            <p:cNvPr id="18442" name="Text Box 9"/>
            <p:cNvSpPr txBox="1">
              <a:spLocks noChangeArrowheads="1"/>
            </p:cNvSpPr>
            <p:nvPr/>
          </p:nvSpPr>
          <p:spPr bwMode="auto">
            <a:xfrm>
              <a:off x="3867" y="2968"/>
              <a:ext cx="1745" cy="250"/>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solidFill>
                    <a:schemeClr val="bg2"/>
                  </a:solidFill>
                </a:rPr>
                <a:t>Residual Network</a:t>
              </a:r>
            </a:p>
          </p:txBody>
        </p:sp>
      </p:grpSp>
      <p:grpSp>
        <p:nvGrpSpPr>
          <p:cNvPr id="18439" name="Group 10"/>
          <p:cNvGrpSpPr>
            <a:grpSpLocks/>
          </p:cNvGrpSpPr>
          <p:nvPr/>
        </p:nvGrpSpPr>
        <p:grpSpPr bwMode="auto">
          <a:xfrm>
            <a:off x="4981575" y="3176574"/>
            <a:ext cx="4162425" cy="1265238"/>
            <a:chOff x="2927" y="2036"/>
            <a:chExt cx="2622" cy="797"/>
          </a:xfrm>
        </p:grpSpPr>
        <p:sp>
          <p:nvSpPr>
            <p:cNvPr id="18440" name="Freeform 11"/>
            <p:cNvSpPr>
              <a:spLocks/>
            </p:cNvSpPr>
            <p:nvPr/>
          </p:nvSpPr>
          <p:spPr bwMode="auto">
            <a:xfrm>
              <a:off x="2927" y="2036"/>
              <a:ext cx="1146" cy="797"/>
            </a:xfrm>
            <a:custGeom>
              <a:avLst/>
              <a:gdLst>
                <a:gd name="T0" fmla="*/ 1146 w 1146"/>
                <a:gd name="T1" fmla="*/ 527 h 797"/>
                <a:gd name="T2" fmla="*/ 588 w 1146"/>
                <a:gd name="T3" fmla="*/ 210 h 797"/>
                <a:gd name="T4" fmla="*/ 176 w 1146"/>
                <a:gd name="T5" fmla="*/ 98 h 797"/>
                <a:gd name="T6" fmla="*/ 0 w 1146"/>
                <a:gd name="T7" fmla="*/ 797 h 797"/>
                <a:gd name="T8" fmla="*/ 0 60000 65536"/>
                <a:gd name="T9" fmla="*/ 0 60000 65536"/>
                <a:gd name="T10" fmla="*/ 0 60000 65536"/>
                <a:gd name="T11" fmla="*/ 0 60000 65536"/>
                <a:gd name="T12" fmla="*/ 0 w 1146"/>
                <a:gd name="T13" fmla="*/ 0 h 797"/>
                <a:gd name="T14" fmla="*/ 1146 w 1146"/>
                <a:gd name="T15" fmla="*/ 797 h 797"/>
              </a:gdLst>
              <a:ahLst/>
              <a:cxnLst>
                <a:cxn ang="T8">
                  <a:pos x="T0" y="T1"/>
                </a:cxn>
                <a:cxn ang="T9">
                  <a:pos x="T2" y="T3"/>
                </a:cxn>
                <a:cxn ang="T10">
                  <a:pos x="T4" y="T5"/>
                </a:cxn>
                <a:cxn ang="T11">
                  <a:pos x="T6" y="T7"/>
                </a:cxn>
              </a:cxnLst>
              <a:rect l="T12" t="T13" r="T14" b="T15"/>
              <a:pathLst>
                <a:path w="1146" h="797">
                  <a:moveTo>
                    <a:pt x="1146" y="527"/>
                  </a:moveTo>
                  <a:cubicBezTo>
                    <a:pt x="1052" y="474"/>
                    <a:pt x="749" y="281"/>
                    <a:pt x="588" y="210"/>
                  </a:cubicBezTo>
                  <a:cubicBezTo>
                    <a:pt x="427" y="139"/>
                    <a:pt x="274" y="0"/>
                    <a:pt x="176" y="98"/>
                  </a:cubicBezTo>
                  <a:cubicBezTo>
                    <a:pt x="78" y="196"/>
                    <a:pt x="39" y="496"/>
                    <a:pt x="0" y="797"/>
                  </a:cubicBezTo>
                </a:path>
              </a:pathLst>
            </a:custGeom>
            <a:noFill/>
            <a:ln w="28575">
              <a:solidFill>
                <a:srgbClr val="FF0000"/>
              </a:solidFill>
              <a:round/>
              <a:headEnd/>
              <a:tailEnd type="triangle" w="med" len="med"/>
            </a:ln>
          </p:spPr>
          <p:txBody>
            <a:bodyPr wrap="none"/>
            <a:lstStyle/>
            <a:p>
              <a:endParaRPr lang="en-US"/>
            </a:p>
          </p:txBody>
        </p:sp>
        <p:sp>
          <p:nvSpPr>
            <p:cNvPr id="18441" name="Text Box 12"/>
            <p:cNvSpPr txBox="1">
              <a:spLocks noChangeArrowheads="1"/>
            </p:cNvSpPr>
            <p:nvPr/>
          </p:nvSpPr>
          <p:spPr bwMode="auto">
            <a:xfrm>
              <a:off x="4056" y="2416"/>
              <a:ext cx="1493" cy="250"/>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solidFill>
                    <a:srgbClr val="CC0000"/>
                  </a:solidFill>
                </a:rPr>
                <a:t>augmenting path</a:t>
              </a: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tr-TR" smtClean="0"/>
              <a:t>Example</a:t>
            </a:r>
          </a:p>
        </p:txBody>
      </p:sp>
      <p:grpSp>
        <p:nvGrpSpPr>
          <p:cNvPr id="19461" name="Group 3"/>
          <p:cNvGrpSpPr>
            <a:grpSpLocks/>
          </p:cNvGrpSpPr>
          <p:nvPr/>
        </p:nvGrpSpPr>
        <p:grpSpPr bwMode="auto">
          <a:xfrm>
            <a:off x="1219200" y="1524000"/>
            <a:ext cx="8386763" cy="2162175"/>
            <a:chOff x="329" y="959"/>
            <a:chExt cx="5283" cy="1362"/>
          </a:xfrm>
        </p:grpSpPr>
        <p:graphicFrame>
          <p:nvGraphicFramePr>
            <p:cNvPr id="19459" name="Object 4"/>
            <p:cNvGraphicFramePr>
              <a:graphicFrameLocks noChangeAspect="1"/>
            </p:cNvGraphicFramePr>
            <p:nvPr/>
          </p:nvGraphicFramePr>
          <p:xfrm>
            <a:off x="329" y="959"/>
            <a:ext cx="3353" cy="1362"/>
          </p:xfrm>
          <a:graphic>
            <a:graphicData uri="http://schemas.openxmlformats.org/presentationml/2006/ole">
              <p:oleObj spid="_x0000_s19459" name="Picture Publisher Image" r:id="rId3" imgW="4010040" imgH="1628640" progId="">
                <p:embed/>
              </p:oleObj>
            </a:graphicData>
          </a:graphic>
        </p:graphicFrame>
        <p:sp>
          <p:nvSpPr>
            <p:cNvPr id="19464" name="Text Box 5"/>
            <p:cNvSpPr txBox="1">
              <a:spLocks noChangeArrowheads="1"/>
            </p:cNvSpPr>
            <p:nvPr/>
          </p:nvSpPr>
          <p:spPr bwMode="auto">
            <a:xfrm>
              <a:off x="3867" y="1475"/>
              <a:ext cx="1745" cy="250"/>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solidFill>
                    <a:schemeClr val="bg2"/>
                  </a:solidFill>
                </a:rPr>
                <a:t>Residual Network</a:t>
              </a:r>
            </a:p>
          </p:txBody>
        </p:sp>
      </p:grpSp>
      <p:grpSp>
        <p:nvGrpSpPr>
          <p:cNvPr id="19462" name="Group 6"/>
          <p:cNvGrpSpPr>
            <a:grpSpLocks/>
          </p:cNvGrpSpPr>
          <p:nvPr/>
        </p:nvGrpSpPr>
        <p:grpSpPr bwMode="auto">
          <a:xfrm>
            <a:off x="1208088" y="3830638"/>
            <a:ext cx="7896225" cy="2327275"/>
            <a:chOff x="322" y="2412"/>
            <a:chExt cx="4974" cy="1466"/>
          </a:xfrm>
        </p:grpSpPr>
        <p:graphicFrame>
          <p:nvGraphicFramePr>
            <p:cNvPr id="19458" name="Object 7"/>
            <p:cNvGraphicFramePr>
              <a:graphicFrameLocks noChangeAspect="1"/>
            </p:cNvGraphicFramePr>
            <p:nvPr/>
          </p:nvGraphicFramePr>
          <p:xfrm>
            <a:off x="322" y="2412"/>
            <a:ext cx="3359" cy="1466"/>
          </p:xfrm>
          <a:graphic>
            <a:graphicData uri="http://schemas.openxmlformats.org/presentationml/2006/ole">
              <p:oleObj spid="_x0000_s19458" name="Picture Publisher Image" r:id="rId4" imgW="3753000" imgH="1638360" progId="">
                <p:embed/>
              </p:oleObj>
            </a:graphicData>
          </a:graphic>
        </p:graphicFrame>
        <p:sp>
          <p:nvSpPr>
            <p:cNvPr id="19463" name="Text Box 8"/>
            <p:cNvSpPr txBox="1">
              <a:spLocks noChangeArrowheads="1"/>
            </p:cNvSpPr>
            <p:nvPr/>
          </p:nvSpPr>
          <p:spPr bwMode="auto">
            <a:xfrm>
              <a:off x="4024" y="2848"/>
              <a:ext cx="1272" cy="538"/>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solidFill>
                    <a:schemeClr val="bg2"/>
                  </a:solidFill>
                </a:rPr>
                <a:t>Resulting </a:t>
              </a:r>
              <a:endParaRPr lang="tr-TR">
                <a:solidFill>
                  <a:schemeClr val="bg2"/>
                </a:solidFill>
              </a:endParaRPr>
            </a:p>
            <a:p>
              <a:pPr>
                <a:lnSpc>
                  <a:spcPct val="100000"/>
                </a:lnSpc>
                <a:spcBef>
                  <a:spcPct val="50000"/>
                </a:spcBef>
                <a:buClrTx/>
                <a:buSzTx/>
                <a:buFontTx/>
                <a:buNone/>
              </a:pPr>
              <a:r>
                <a:rPr lang="en-US">
                  <a:solidFill>
                    <a:schemeClr val="bg2"/>
                  </a:solidFill>
                </a:rPr>
                <a:t>Flow =</a:t>
              </a:r>
              <a:r>
                <a:rPr lang="tr-TR">
                  <a:solidFill>
                    <a:schemeClr val="bg2"/>
                  </a:solidFill>
                </a:rPr>
                <a:t>19</a:t>
              </a:r>
              <a:r>
                <a:rPr lang="en-US">
                  <a:solidFill>
                    <a:schemeClr val="bg2"/>
                  </a:solidFill>
                </a:rPr>
                <a:t> </a:t>
              </a: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tr-TR" smtClean="0"/>
              <a:t>Example</a:t>
            </a:r>
          </a:p>
        </p:txBody>
      </p:sp>
      <p:grpSp>
        <p:nvGrpSpPr>
          <p:cNvPr id="20485" name="Group 3"/>
          <p:cNvGrpSpPr>
            <a:grpSpLocks/>
          </p:cNvGrpSpPr>
          <p:nvPr/>
        </p:nvGrpSpPr>
        <p:grpSpPr bwMode="auto">
          <a:xfrm>
            <a:off x="1143000" y="1524000"/>
            <a:ext cx="7578725" cy="2327275"/>
            <a:chOff x="282" y="924"/>
            <a:chExt cx="5014" cy="1466"/>
          </a:xfrm>
        </p:grpSpPr>
        <p:grpSp>
          <p:nvGrpSpPr>
            <p:cNvPr id="20491" name="Group 4"/>
            <p:cNvGrpSpPr>
              <a:grpSpLocks/>
            </p:cNvGrpSpPr>
            <p:nvPr/>
          </p:nvGrpSpPr>
          <p:grpSpPr bwMode="auto">
            <a:xfrm>
              <a:off x="282" y="924"/>
              <a:ext cx="5014" cy="1466"/>
              <a:chOff x="282" y="924"/>
              <a:chExt cx="5014" cy="1466"/>
            </a:xfrm>
          </p:grpSpPr>
          <p:graphicFrame>
            <p:nvGraphicFramePr>
              <p:cNvPr id="20483" name="Object 5"/>
              <p:cNvGraphicFramePr>
                <a:graphicFrameLocks noChangeAspect="1"/>
              </p:cNvGraphicFramePr>
              <p:nvPr/>
            </p:nvGraphicFramePr>
            <p:xfrm>
              <a:off x="282" y="924"/>
              <a:ext cx="3359" cy="1466"/>
            </p:xfrm>
            <a:graphic>
              <a:graphicData uri="http://schemas.openxmlformats.org/presentationml/2006/ole">
                <p:oleObj spid="_x0000_s20483" name="Picture Publisher Image" r:id="rId3" imgW="3753000" imgH="1638360" progId="">
                  <p:embed/>
                </p:oleObj>
              </a:graphicData>
            </a:graphic>
          </p:graphicFrame>
          <p:sp>
            <p:nvSpPr>
              <p:cNvPr id="20493" name="Text Box 6"/>
              <p:cNvSpPr txBox="1">
                <a:spLocks noChangeArrowheads="1"/>
              </p:cNvSpPr>
              <p:nvPr/>
            </p:nvSpPr>
            <p:spPr bwMode="auto">
              <a:xfrm>
                <a:off x="4024" y="1361"/>
                <a:ext cx="1272" cy="538"/>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solidFill>
                      <a:schemeClr val="bg2"/>
                    </a:solidFill>
                  </a:rPr>
                  <a:t>Resulting </a:t>
                </a:r>
                <a:endParaRPr lang="tr-TR">
                  <a:solidFill>
                    <a:schemeClr val="bg2"/>
                  </a:solidFill>
                </a:endParaRPr>
              </a:p>
              <a:p>
                <a:pPr>
                  <a:lnSpc>
                    <a:spcPct val="100000"/>
                  </a:lnSpc>
                  <a:spcBef>
                    <a:spcPct val="50000"/>
                  </a:spcBef>
                  <a:buClrTx/>
                  <a:buSzTx/>
                  <a:buFontTx/>
                  <a:buNone/>
                </a:pPr>
                <a:r>
                  <a:rPr lang="en-US">
                    <a:solidFill>
                      <a:schemeClr val="bg2"/>
                    </a:solidFill>
                  </a:rPr>
                  <a:t>Flow = </a:t>
                </a:r>
                <a:r>
                  <a:rPr lang="tr-TR">
                    <a:solidFill>
                      <a:schemeClr val="bg2"/>
                    </a:solidFill>
                  </a:rPr>
                  <a:t>19</a:t>
                </a:r>
                <a:endParaRPr lang="en-US">
                  <a:solidFill>
                    <a:schemeClr val="bg2"/>
                  </a:solidFill>
                </a:endParaRPr>
              </a:p>
            </p:txBody>
          </p:sp>
        </p:grpSp>
        <p:sp>
          <p:nvSpPr>
            <p:cNvPr id="20492" name="Text Box 7"/>
            <p:cNvSpPr txBox="1">
              <a:spLocks noChangeArrowheads="1"/>
            </p:cNvSpPr>
            <p:nvPr/>
          </p:nvSpPr>
          <p:spPr bwMode="auto">
            <a:xfrm>
              <a:off x="4697" y="1603"/>
              <a:ext cx="333" cy="288"/>
            </a:xfrm>
            <a:prstGeom prst="rect">
              <a:avLst/>
            </a:prstGeom>
            <a:noFill/>
            <a:ln w="9525">
              <a:noFill/>
              <a:miter lim="800000"/>
              <a:headEnd/>
              <a:tailEnd/>
            </a:ln>
          </p:spPr>
          <p:txBody>
            <a:bodyPr>
              <a:spAutoFit/>
            </a:bodyPr>
            <a:lstStyle/>
            <a:p>
              <a:pPr>
                <a:lnSpc>
                  <a:spcPct val="100000"/>
                </a:lnSpc>
                <a:spcBef>
                  <a:spcPct val="50000"/>
                </a:spcBef>
                <a:buClrTx/>
                <a:buSzTx/>
                <a:buFontTx/>
                <a:buNone/>
              </a:pPr>
              <a:endParaRPr lang="tr-TR" sz="2400">
                <a:solidFill>
                  <a:srgbClr val="FFFF00"/>
                </a:solidFill>
                <a:latin typeface="Comic Sans MS" pitchFamily="66" charset="0"/>
              </a:endParaRPr>
            </a:p>
          </p:txBody>
        </p:sp>
      </p:grpSp>
      <p:grpSp>
        <p:nvGrpSpPr>
          <p:cNvPr id="20486" name="Group 8"/>
          <p:cNvGrpSpPr>
            <a:grpSpLocks/>
          </p:cNvGrpSpPr>
          <p:nvPr/>
        </p:nvGrpSpPr>
        <p:grpSpPr bwMode="auto">
          <a:xfrm>
            <a:off x="1143000" y="4038600"/>
            <a:ext cx="8197850" cy="2233613"/>
            <a:chOff x="296" y="2538"/>
            <a:chExt cx="5316" cy="1407"/>
          </a:xfrm>
        </p:grpSpPr>
        <p:graphicFrame>
          <p:nvGraphicFramePr>
            <p:cNvPr id="20482" name="Object 9"/>
            <p:cNvGraphicFramePr>
              <a:graphicFrameLocks noChangeAspect="1"/>
            </p:cNvGraphicFramePr>
            <p:nvPr/>
          </p:nvGraphicFramePr>
          <p:xfrm>
            <a:off x="296" y="2538"/>
            <a:ext cx="3352" cy="1407"/>
          </p:xfrm>
          <a:graphic>
            <a:graphicData uri="http://schemas.openxmlformats.org/presentationml/2006/ole">
              <p:oleObj spid="_x0000_s20482" name="Picture Publisher Image" r:id="rId4" imgW="4038480" imgH="1695600" progId="">
                <p:embed/>
              </p:oleObj>
            </a:graphicData>
          </a:graphic>
        </p:graphicFrame>
        <p:sp>
          <p:nvSpPr>
            <p:cNvPr id="20490" name="Text Box 10"/>
            <p:cNvSpPr txBox="1">
              <a:spLocks noChangeArrowheads="1"/>
            </p:cNvSpPr>
            <p:nvPr/>
          </p:nvSpPr>
          <p:spPr bwMode="auto">
            <a:xfrm>
              <a:off x="3867" y="3050"/>
              <a:ext cx="1745" cy="250"/>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solidFill>
                    <a:schemeClr val="bg2"/>
                  </a:solidFill>
                </a:rPr>
                <a:t>Residual Network</a:t>
              </a:r>
            </a:p>
          </p:txBody>
        </p:sp>
      </p:grpSp>
      <p:grpSp>
        <p:nvGrpSpPr>
          <p:cNvPr id="20487" name="Group 11"/>
          <p:cNvGrpSpPr>
            <a:grpSpLocks/>
          </p:cNvGrpSpPr>
          <p:nvPr/>
        </p:nvGrpSpPr>
        <p:grpSpPr bwMode="auto">
          <a:xfrm>
            <a:off x="5181600" y="3429000"/>
            <a:ext cx="4162425" cy="1265238"/>
            <a:chOff x="2927" y="2036"/>
            <a:chExt cx="2622" cy="797"/>
          </a:xfrm>
        </p:grpSpPr>
        <p:sp>
          <p:nvSpPr>
            <p:cNvPr id="20488" name="Freeform 12"/>
            <p:cNvSpPr>
              <a:spLocks/>
            </p:cNvSpPr>
            <p:nvPr/>
          </p:nvSpPr>
          <p:spPr bwMode="auto">
            <a:xfrm>
              <a:off x="2927" y="2036"/>
              <a:ext cx="1146" cy="797"/>
            </a:xfrm>
            <a:custGeom>
              <a:avLst/>
              <a:gdLst>
                <a:gd name="T0" fmla="*/ 1146 w 1146"/>
                <a:gd name="T1" fmla="*/ 527 h 797"/>
                <a:gd name="T2" fmla="*/ 588 w 1146"/>
                <a:gd name="T3" fmla="*/ 210 h 797"/>
                <a:gd name="T4" fmla="*/ 176 w 1146"/>
                <a:gd name="T5" fmla="*/ 98 h 797"/>
                <a:gd name="T6" fmla="*/ 0 w 1146"/>
                <a:gd name="T7" fmla="*/ 797 h 797"/>
                <a:gd name="T8" fmla="*/ 0 60000 65536"/>
                <a:gd name="T9" fmla="*/ 0 60000 65536"/>
                <a:gd name="T10" fmla="*/ 0 60000 65536"/>
                <a:gd name="T11" fmla="*/ 0 60000 65536"/>
                <a:gd name="T12" fmla="*/ 0 w 1146"/>
                <a:gd name="T13" fmla="*/ 0 h 797"/>
                <a:gd name="T14" fmla="*/ 1146 w 1146"/>
                <a:gd name="T15" fmla="*/ 797 h 797"/>
              </a:gdLst>
              <a:ahLst/>
              <a:cxnLst>
                <a:cxn ang="T8">
                  <a:pos x="T0" y="T1"/>
                </a:cxn>
                <a:cxn ang="T9">
                  <a:pos x="T2" y="T3"/>
                </a:cxn>
                <a:cxn ang="T10">
                  <a:pos x="T4" y="T5"/>
                </a:cxn>
                <a:cxn ang="T11">
                  <a:pos x="T6" y="T7"/>
                </a:cxn>
              </a:cxnLst>
              <a:rect l="T12" t="T13" r="T14" b="T15"/>
              <a:pathLst>
                <a:path w="1146" h="797">
                  <a:moveTo>
                    <a:pt x="1146" y="527"/>
                  </a:moveTo>
                  <a:cubicBezTo>
                    <a:pt x="1052" y="474"/>
                    <a:pt x="749" y="281"/>
                    <a:pt x="588" y="210"/>
                  </a:cubicBezTo>
                  <a:cubicBezTo>
                    <a:pt x="427" y="139"/>
                    <a:pt x="274" y="0"/>
                    <a:pt x="176" y="98"/>
                  </a:cubicBezTo>
                  <a:cubicBezTo>
                    <a:pt x="78" y="196"/>
                    <a:pt x="39" y="496"/>
                    <a:pt x="0" y="797"/>
                  </a:cubicBezTo>
                </a:path>
              </a:pathLst>
            </a:custGeom>
            <a:noFill/>
            <a:ln w="28575">
              <a:solidFill>
                <a:srgbClr val="FF0000"/>
              </a:solidFill>
              <a:round/>
              <a:headEnd/>
              <a:tailEnd type="triangle" w="med" len="med"/>
            </a:ln>
          </p:spPr>
          <p:txBody>
            <a:bodyPr wrap="none"/>
            <a:lstStyle/>
            <a:p>
              <a:endParaRPr lang="en-US"/>
            </a:p>
          </p:txBody>
        </p:sp>
        <p:sp>
          <p:nvSpPr>
            <p:cNvPr id="20489" name="Text Box 13"/>
            <p:cNvSpPr txBox="1">
              <a:spLocks noChangeArrowheads="1"/>
            </p:cNvSpPr>
            <p:nvPr/>
          </p:nvSpPr>
          <p:spPr bwMode="auto">
            <a:xfrm>
              <a:off x="4056" y="2416"/>
              <a:ext cx="1493" cy="250"/>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solidFill>
                    <a:srgbClr val="CC0000"/>
                  </a:solidFill>
                </a:rPr>
                <a:t>augmenting path</a:t>
              </a: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tr-TR" smtClean="0"/>
              <a:t>Example</a:t>
            </a:r>
          </a:p>
        </p:txBody>
      </p:sp>
      <p:grpSp>
        <p:nvGrpSpPr>
          <p:cNvPr id="21509" name="Group 3"/>
          <p:cNvGrpSpPr>
            <a:grpSpLocks/>
          </p:cNvGrpSpPr>
          <p:nvPr/>
        </p:nvGrpSpPr>
        <p:grpSpPr bwMode="auto">
          <a:xfrm>
            <a:off x="1143000" y="1524000"/>
            <a:ext cx="8578850" cy="2233613"/>
            <a:chOff x="208" y="962"/>
            <a:chExt cx="5404" cy="1407"/>
          </a:xfrm>
        </p:grpSpPr>
        <p:graphicFrame>
          <p:nvGraphicFramePr>
            <p:cNvPr id="21507" name="Object 4"/>
            <p:cNvGraphicFramePr>
              <a:graphicFrameLocks noChangeAspect="1"/>
            </p:cNvGraphicFramePr>
            <p:nvPr/>
          </p:nvGraphicFramePr>
          <p:xfrm>
            <a:off x="208" y="962"/>
            <a:ext cx="3352" cy="1407"/>
          </p:xfrm>
          <a:graphic>
            <a:graphicData uri="http://schemas.openxmlformats.org/presentationml/2006/ole">
              <p:oleObj spid="_x0000_s21507" name="Picture Publisher Image" r:id="rId3" imgW="4038480" imgH="1695600" progId="">
                <p:embed/>
              </p:oleObj>
            </a:graphicData>
          </a:graphic>
        </p:graphicFrame>
        <p:sp>
          <p:nvSpPr>
            <p:cNvPr id="21512" name="Text Box 5"/>
            <p:cNvSpPr txBox="1">
              <a:spLocks noChangeArrowheads="1"/>
            </p:cNvSpPr>
            <p:nvPr/>
          </p:nvSpPr>
          <p:spPr bwMode="auto">
            <a:xfrm>
              <a:off x="3867" y="1528"/>
              <a:ext cx="1745" cy="250"/>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solidFill>
                    <a:schemeClr val="bg2"/>
                  </a:solidFill>
                </a:rPr>
                <a:t>Residual Network</a:t>
              </a:r>
            </a:p>
          </p:txBody>
        </p:sp>
      </p:grpSp>
      <p:grpSp>
        <p:nvGrpSpPr>
          <p:cNvPr id="21510" name="Group 6"/>
          <p:cNvGrpSpPr>
            <a:grpSpLocks/>
          </p:cNvGrpSpPr>
          <p:nvPr/>
        </p:nvGrpSpPr>
        <p:grpSpPr bwMode="auto">
          <a:xfrm>
            <a:off x="1185863" y="3900488"/>
            <a:ext cx="8034337" cy="2479675"/>
            <a:chOff x="235" y="2459"/>
            <a:chExt cx="5061" cy="1562"/>
          </a:xfrm>
        </p:grpSpPr>
        <p:graphicFrame>
          <p:nvGraphicFramePr>
            <p:cNvPr id="21506" name="Object 7"/>
            <p:cNvGraphicFramePr>
              <a:graphicFrameLocks noChangeAspect="1"/>
            </p:cNvGraphicFramePr>
            <p:nvPr/>
          </p:nvGraphicFramePr>
          <p:xfrm>
            <a:off x="235" y="2459"/>
            <a:ext cx="3338" cy="1562"/>
          </p:xfrm>
          <a:graphic>
            <a:graphicData uri="http://schemas.openxmlformats.org/presentationml/2006/ole">
              <p:oleObj spid="_x0000_s21506" name="Picture Publisher Image" r:id="rId4" imgW="3724200" imgH="1743120" progId="">
                <p:embed/>
              </p:oleObj>
            </a:graphicData>
          </a:graphic>
        </p:graphicFrame>
        <p:sp>
          <p:nvSpPr>
            <p:cNvPr id="21511" name="Text Box 8"/>
            <p:cNvSpPr txBox="1">
              <a:spLocks noChangeArrowheads="1"/>
            </p:cNvSpPr>
            <p:nvPr/>
          </p:nvSpPr>
          <p:spPr bwMode="auto">
            <a:xfrm>
              <a:off x="4024" y="2901"/>
              <a:ext cx="1272" cy="538"/>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solidFill>
                    <a:schemeClr val="bg2"/>
                  </a:solidFill>
                </a:rPr>
                <a:t>Resulting </a:t>
              </a:r>
              <a:endParaRPr lang="tr-TR">
                <a:solidFill>
                  <a:schemeClr val="bg2"/>
                </a:solidFill>
              </a:endParaRPr>
            </a:p>
            <a:p>
              <a:pPr>
                <a:lnSpc>
                  <a:spcPct val="100000"/>
                </a:lnSpc>
                <a:spcBef>
                  <a:spcPct val="50000"/>
                </a:spcBef>
                <a:buClrTx/>
                <a:buSzTx/>
                <a:buFontTx/>
                <a:buNone/>
              </a:pPr>
              <a:r>
                <a:rPr lang="en-US">
                  <a:solidFill>
                    <a:schemeClr val="bg2"/>
                  </a:solidFill>
                </a:rPr>
                <a:t>Flow = </a:t>
              </a:r>
              <a:r>
                <a:rPr lang="tr-TR">
                  <a:solidFill>
                    <a:schemeClr val="bg2"/>
                  </a:solidFill>
                </a:rPr>
                <a:t>23</a:t>
              </a:r>
              <a:endParaRPr lang="en-US">
                <a:solidFill>
                  <a:schemeClr val="bg2"/>
                </a:solidFill>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tr-TR" smtClean="0"/>
              <a:t>Example</a:t>
            </a:r>
          </a:p>
        </p:txBody>
      </p:sp>
      <p:grpSp>
        <p:nvGrpSpPr>
          <p:cNvPr id="22533" name="Group 3"/>
          <p:cNvGrpSpPr>
            <a:grpSpLocks/>
          </p:cNvGrpSpPr>
          <p:nvPr/>
        </p:nvGrpSpPr>
        <p:grpSpPr bwMode="auto">
          <a:xfrm>
            <a:off x="1295400" y="3962400"/>
            <a:ext cx="8178800" cy="2159000"/>
            <a:chOff x="220" y="2500"/>
            <a:chExt cx="5392" cy="1360"/>
          </a:xfrm>
        </p:grpSpPr>
        <p:graphicFrame>
          <p:nvGraphicFramePr>
            <p:cNvPr id="22531" name="Object 4"/>
            <p:cNvGraphicFramePr>
              <a:graphicFrameLocks noChangeAspect="1"/>
            </p:cNvGraphicFramePr>
            <p:nvPr/>
          </p:nvGraphicFramePr>
          <p:xfrm>
            <a:off x="220" y="2500"/>
            <a:ext cx="3355" cy="1360"/>
          </p:xfrm>
          <a:graphic>
            <a:graphicData uri="http://schemas.openxmlformats.org/presentationml/2006/ole">
              <p:oleObj spid="_x0000_s22531" name="Picture Publisher Image" r:id="rId3" imgW="4229280" imgH="1714680" progId="">
                <p:embed/>
              </p:oleObj>
            </a:graphicData>
          </a:graphic>
        </p:graphicFrame>
        <p:sp>
          <p:nvSpPr>
            <p:cNvPr id="22546" name="Text Box 5"/>
            <p:cNvSpPr txBox="1">
              <a:spLocks noChangeArrowheads="1"/>
            </p:cNvSpPr>
            <p:nvPr/>
          </p:nvSpPr>
          <p:spPr bwMode="auto">
            <a:xfrm>
              <a:off x="3867" y="2932"/>
              <a:ext cx="1745" cy="250"/>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solidFill>
                    <a:schemeClr val="accent1"/>
                  </a:solidFill>
                </a:rPr>
                <a:t>Residual Network</a:t>
              </a:r>
            </a:p>
          </p:txBody>
        </p:sp>
      </p:grpSp>
      <p:grpSp>
        <p:nvGrpSpPr>
          <p:cNvPr id="22534" name="Group 6"/>
          <p:cNvGrpSpPr>
            <a:grpSpLocks/>
          </p:cNvGrpSpPr>
          <p:nvPr/>
        </p:nvGrpSpPr>
        <p:grpSpPr bwMode="auto">
          <a:xfrm>
            <a:off x="1084263" y="1676400"/>
            <a:ext cx="8059737" cy="2479675"/>
            <a:chOff x="219" y="875"/>
            <a:chExt cx="5077" cy="1562"/>
          </a:xfrm>
        </p:grpSpPr>
        <p:grpSp>
          <p:nvGrpSpPr>
            <p:cNvPr id="22543" name="Group 7"/>
            <p:cNvGrpSpPr>
              <a:grpSpLocks/>
            </p:cNvGrpSpPr>
            <p:nvPr/>
          </p:nvGrpSpPr>
          <p:grpSpPr bwMode="auto">
            <a:xfrm>
              <a:off x="219" y="875"/>
              <a:ext cx="5077" cy="1562"/>
              <a:chOff x="219" y="875"/>
              <a:chExt cx="5077" cy="1562"/>
            </a:xfrm>
          </p:grpSpPr>
          <p:graphicFrame>
            <p:nvGraphicFramePr>
              <p:cNvPr id="22530" name="Object 8"/>
              <p:cNvGraphicFramePr>
                <a:graphicFrameLocks noChangeAspect="1"/>
              </p:cNvGraphicFramePr>
              <p:nvPr/>
            </p:nvGraphicFramePr>
            <p:xfrm>
              <a:off x="219" y="875"/>
              <a:ext cx="3338" cy="1562"/>
            </p:xfrm>
            <a:graphic>
              <a:graphicData uri="http://schemas.openxmlformats.org/presentationml/2006/ole">
                <p:oleObj spid="_x0000_s22530" name="Picture Publisher Image" r:id="rId4" imgW="3724200" imgH="1743120" progId="">
                  <p:embed/>
                </p:oleObj>
              </a:graphicData>
            </a:graphic>
          </p:graphicFrame>
          <p:sp>
            <p:nvSpPr>
              <p:cNvPr id="22545" name="Text Box 9"/>
              <p:cNvSpPr txBox="1">
                <a:spLocks noChangeArrowheads="1"/>
              </p:cNvSpPr>
              <p:nvPr/>
            </p:nvSpPr>
            <p:spPr bwMode="auto">
              <a:xfrm>
                <a:off x="4024" y="1349"/>
                <a:ext cx="1272" cy="538"/>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solidFill>
                      <a:schemeClr val="accent1"/>
                    </a:solidFill>
                  </a:rPr>
                  <a:t>Resulting </a:t>
                </a:r>
                <a:endParaRPr lang="tr-TR">
                  <a:solidFill>
                    <a:schemeClr val="accent1"/>
                  </a:solidFill>
                </a:endParaRPr>
              </a:p>
              <a:p>
                <a:pPr>
                  <a:lnSpc>
                    <a:spcPct val="100000"/>
                  </a:lnSpc>
                  <a:spcBef>
                    <a:spcPct val="50000"/>
                  </a:spcBef>
                  <a:buClrTx/>
                  <a:buSzTx/>
                  <a:buFontTx/>
                  <a:buNone/>
                </a:pPr>
                <a:r>
                  <a:rPr lang="en-US">
                    <a:solidFill>
                      <a:schemeClr val="accent1"/>
                    </a:solidFill>
                  </a:rPr>
                  <a:t>Flow = </a:t>
                </a:r>
                <a:r>
                  <a:rPr lang="tr-TR">
                    <a:solidFill>
                      <a:schemeClr val="accent1"/>
                    </a:solidFill>
                  </a:rPr>
                  <a:t>23</a:t>
                </a:r>
                <a:endParaRPr lang="en-US">
                  <a:solidFill>
                    <a:schemeClr val="accent1"/>
                  </a:solidFill>
                </a:endParaRPr>
              </a:p>
            </p:txBody>
          </p:sp>
        </p:grpSp>
        <p:sp>
          <p:nvSpPr>
            <p:cNvPr id="22544" name="Text Box 10"/>
            <p:cNvSpPr txBox="1">
              <a:spLocks noChangeArrowheads="1"/>
            </p:cNvSpPr>
            <p:nvPr/>
          </p:nvSpPr>
          <p:spPr bwMode="auto">
            <a:xfrm>
              <a:off x="4697" y="1591"/>
              <a:ext cx="397" cy="288"/>
            </a:xfrm>
            <a:prstGeom prst="rect">
              <a:avLst/>
            </a:prstGeom>
            <a:noFill/>
            <a:ln w="9525">
              <a:noFill/>
              <a:miter lim="800000"/>
              <a:headEnd/>
              <a:tailEnd/>
            </a:ln>
          </p:spPr>
          <p:txBody>
            <a:bodyPr>
              <a:spAutoFit/>
            </a:bodyPr>
            <a:lstStyle/>
            <a:p>
              <a:pPr>
                <a:lnSpc>
                  <a:spcPct val="100000"/>
                </a:lnSpc>
                <a:spcBef>
                  <a:spcPct val="50000"/>
                </a:spcBef>
                <a:buClrTx/>
                <a:buSzTx/>
                <a:buFontTx/>
                <a:buNone/>
              </a:pPr>
              <a:endParaRPr lang="tr-TR" sz="2400">
                <a:solidFill>
                  <a:srgbClr val="FF0000"/>
                </a:solidFill>
                <a:latin typeface="Comic Sans MS" pitchFamily="66" charset="0"/>
              </a:endParaRPr>
            </a:p>
          </p:txBody>
        </p:sp>
      </p:grpSp>
      <p:grpSp>
        <p:nvGrpSpPr>
          <p:cNvPr id="5" name="Group 20"/>
          <p:cNvGrpSpPr>
            <a:grpSpLocks/>
          </p:cNvGrpSpPr>
          <p:nvPr/>
        </p:nvGrpSpPr>
        <p:grpSpPr bwMode="auto">
          <a:xfrm>
            <a:off x="3152775" y="1570038"/>
            <a:ext cx="6262688" cy="4335462"/>
            <a:chOff x="1738" y="1109"/>
            <a:chExt cx="3945" cy="2731"/>
          </a:xfrm>
        </p:grpSpPr>
        <p:sp>
          <p:nvSpPr>
            <p:cNvPr id="22537" name="Line 21"/>
            <p:cNvSpPr>
              <a:spLocks noChangeShapeType="1"/>
            </p:cNvSpPr>
            <p:nvPr/>
          </p:nvSpPr>
          <p:spPr bwMode="auto">
            <a:xfrm>
              <a:off x="1738" y="2624"/>
              <a:ext cx="1240" cy="1216"/>
            </a:xfrm>
            <a:prstGeom prst="line">
              <a:avLst/>
            </a:prstGeom>
            <a:noFill/>
            <a:ln w="47625">
              <a:solidFill>
                <a:srgbClr val="FF0000"/>
              </a:solidFill>
              <a:round/>
              <a:headEnd/>
              <a:tailEnd/>
            </a:ln>
          </p:spPr>
          <p:txBody>
            <a:bodyPr wrap="none"/>
            <a:lstStyle/>
            <a:p>
              <a:endParaRPr lang="en-US"/>
            </a:p>
          </p:txBody>
        </p:sp>
        <p:grpSp>
          <p:nvGrpSpPr>
            <p:cNvPr id="22538" name="Group 22"/>
            <p:cNvGrpSpPr>
              <a:grpSpLocks/>
            </p:cNvGrpSpPr>
            <p:nvPr/>
          </p:nvGrpSpPr>
          <p:grpSpPr bwMode="auto">
            <a:xfrm>
              <a:off x="1842" y="1109"/>
              <a:ext cx="3841" cy="2194"/>
              <a:chOff x="1842" y="1109"/>
              <a:chExt cx="3841" cy="2194"/>
            </a:xfrm>
          </p:grpSpPr>
          <p:sp>
            <p:nvSpPr>
              <p:cNvPr id="22539" name="Line 23"/>
              <p:cNvSpPr>
                <a:spLocks noChangeShapeType="1"/>
              </p:cNvSpPr>
              <p:nvPr/>
            </p:nvSpPr>
            <p:spPr bwMode="auto">
              <a:xfrm>
                <a:off x="1842" y="1109"/>
                <a:ext cx="1240" cy="1216"/>
              </a:xfrm>
              <a:prstGeom prst="line">
                <a:avLst/>
              </a:prstGeom>
              <a:noFill/>
              <a:ln w="47625">
                <a:solidFill>
                  <a:srgbClr val="FF0000"/>
                </a:solidFill>
                <a:round/>
                <a:headEnd/>
                <a:tailEnd/>
              </a:ln>
            </p:spPr>
            <p:txBody>
              <a:bodyPr wrap="none"/>
              <a:lstStyle/>
              <a:p>
                <a:endParaRPr lang="en-US"/>
              </a:p>
            </p:txBody>
          </p:sp>
          <p:grpSp>
            <p:nvGrpSpPr>
              <p:cNvPr id="22540" name="Group 24"/>
              <p:cNvGrpSpPr>
                <a:grpSpLocks/>
              </p:cNvGrpSpPr>
              <p:nvPr/>
            </p:nvGrpSpPr>
            <p:grpSpPr bwMode="auto">
              <a:xfrm>
                <a:off x="2463" y="2030"/>
                <a:ext cx="3220" cy="1273"/>
                <a:chOff x="2463" y="2030"/>
                <a:chExt cx="3220" cy="1273"/>
              </a:xfrm>
            </p:grpSpPr>
            <p:sp>
              <p:nvSpPr>
                <p:cNvPr id="22541" name="Text Box 25"/>
                <p:cNvSpPr txBox="1">
                  <a:spLocks noChangeArrowheads="1"/>
                </p:cNvSpPr>
                <p:nvPr/>
              </p:nvSpPr>
              <p:spPr bwMode="auto">
                <a:xfrm>
                  <a:off x="3641" y="2030"/>
                  <a:ext cx="2042" cy="826"/>
                </a:xfrm>
                <a:prstGeom prst="rect">
                  <a:avLst/>
                </a:prstGeom>
                <a:noFill/>
                <a:ln w="9525">
                  <a:noFill/>
                  <a:miter lim="800000"/>
                  <a:headEnd/>
                  <a:tailEnd/>
                </a:ln>
              </p:spPr>
              <p:txBody>
                <a:bodyPr>
                  <a:spAutoFit/>
                </a:bodyPr>
                <a:lstStyle/>
                <a:p>
                  <a:pPr>
                    <a:lnSpc>
                      <a:spcPct val="100000"/>
                    </a:lnSpc>
                    <a:spcBef>
                      <a:spcPct val="50000"/>
                    </a:spcBef>
                    <a:buClrTx/>
                    <a:buSzTx/>
                    <a:buFontTx/>
                    <a:buNone/>
                  </a:pPr>
                  <a:endParaRPr lang="tr-TR">
                    <a:solidFill>
                      <a:srgbClr val="CC0000"/>
                    </a:solidFill>
                  </a:endParaRPr>
                </a:p>
                <a:p>
                  <a:pPr>
                    <a:lnSpc>
                      <a:spcPct val="100000"/>
                    </a:lnSpc>
                    <a:spcBef>
                      <a:spcPct val="50000"/>
                    </a:spcBef>
                    <a:buClrTx/>
                    <a:buSzTx/>
                    <a:buFontTx/>
                    <a:buNone/>
                  </a:pPr>
                  <a:r>
                    <a:rPr lang="en-US">
                      <a:solidFill>
                        <a:srgbClr val="CC0000"/>
                      </a:solidFill>
                    </a:rPr>
                    <a:t>No</a:t>
                  </a:r>
                  <a:r>
                    <a:rPr lang="tr-TR">
                      <a:solidFill>
                        <a:srgbClr val="CC0000"/>
                      </a:solidFill>
                    </a:rPr>
                    <a:t> </a:t>
                  </a:r>
                  <a:r>
                    <a:rPr lang="en-US">
                      <a:solidFill>
                        <a:srgbClr val="CC0000"/>
                      </a:solidFill>
                    </a:rPr>
                    <a:t>augmenting path: </a:t>
                  </a:r>
                </a:p>
                <a:p>
                  <a:pPr>
                    <a:lnSpc>
                      <a:spcPct val="100000"/>
                    </a:lnSpc>
                    <a:spcBef>
                      <a:spcPct val="50000"/>
                    </a:spcBef>
                    <a:buClrTx/>
                    <a:buSzTx/>
                    <a:buFontTx/>
                    <a:buNone/>
                  </a:pPr>
                  <a:r>
                    <a:rPr lang="en-US">
                      <a:solidFill>
                        <a:srgbClr val="CC0000"/>
                      </a:solidFill>
                    </a:rPr>
                    <a:t>Maxflow=23</a:t>
                  </a:r>
                </a:p>
              </p:txBody>
            </p:sp>
            <p:sp>
              <p:nvSpPr>
                <p:cNvPr id="22542" name="Freeform 26"/>
                <p:cNvSpPr>
                  <a:spLocks/>
                </p:cNvSpPr>
                <p:nvPr/>
              </p:nvSpPr>
              <p:spPr bwMode="auto">
                <a:xfrm>
                  <a:off x="2463" y="2210"/>
                  <a:ext cx="1187" cy="1093"/>
                </a:xfrm>
                <a:custGeom>
                  <a:avLst/>
                  <a:gdLst>
                    <a:gd name="T0" fmla="*/ 1187 w 1187"/>
                    <a:gd name="T1" fmla="*/ 0 h 1093"/>
                    <a:gd name="T2" fmla="*/ 217 w 1187"/>
                    <a:gd name="T3" fmla="*/ 400 h 1093"/>
                    <a:gd name="T4" fmla="*/ 634 w 1187"/>
                    <a:gd name="T5" fmla="*/ 788 h 1093"/>
                    <a:gd name="T6" fmla="*/ 0 w 1187"/>
                    <a:gd name="T7" fmla="*/ 1093 h 1093"/>
                    <a:gd name="T8" fmla="*/ 0 60000 65536"/>
                    <a:gd name="T9" fmla="*/ 0 60000 65536"/>
                    <a:gd name="T10" fmla="*/ 0 60000 65536"/>
                    <a:gd name="T11" fmla="*/ 0 60000 65536"/>
                    <a:gd name="T12" fmla="*/ 0 w 1187"/>
                    <a:gd name="T13" fmla="*/ 0 h 1093"/>
                    <a:gd name="T14" fmla="*/ 1187 w 1187"/>
                    <a:gd name="T15" fmla="*/ 1093 h 1093"/>
                  </a:gdLst>
                  <a:ahLst/>
                  <a:cxnLst>
                    <a:cxn ang="T8">
                      <a:pos x="T0" y="T1"/>
                    </a:cxn>
                    <a:cxn ang="T9">
                      <a:pos x="T2" y="T3"/>
                    </a:cxn>
                    <a:cxn ang="T10">
                      <a:pos x="T4" y="T5"/>
                    </a:cxn>
                    <a:cxn ang="T11">
                      <a:pos x="T6" y="T7"/>
                    </a:cxn>
                  </a:cxnLst>
                  <a:rect l="T12" t="T13" r="T14" b="T15"/>
                  <a:pathLst>
                    <a:path w="1187" h="1093">
                      <a:moveTo>
                        <a:pt x="1187" y="0"/>
                      </a:moveTo>
                      <a:cubicBezTo>
                        <a:pt x="748" y="134"/>
                        <a:pt x="309" y="269"/>
                        <a:pt x="217" y="400"/>
                      </a:cubicBezTo>
                      <a:cubicBezTo>
                        <a:pt x="125" y="531"/>
                        <a:pt x="670" y="672"/>
                        <a:pt x="634" y="788"/>
                      </a:cubicBezTo>
                      <a:cubicBezTo>
                        <a:pt x="598" y="904"/>
                        <a:pt x="299" y="998"/>
                        <a:pt x="0" y="1093"/>
                      </a:cubicBezTo>
                    </a:path>
                  </a:pathLst>
                </a:custGeom>
                <a:noFill/>
                <a:ln w="28575">
                  <a:solidFill>
                    <a:srgbClr val="FF0000"/>
                  </a:solidFill>
                  <a:round/>
                  <a:headEnd/>
                  <a:tailEnd type="triangle" w="med" len="med"/>
                </a:ln>
              </p:spPr>
              <p:txBody>
                <a:bodyPr wrap="none"/>
                <a:lstStyle/>
                <a:p>
                  <a:endParaRPr lang="en-US"/>
                </a:p>
              </p:txBody>
            </p:sp>
          </p:grpSp>
        </p:grpSp>
      </p:grpSp>
      <p:sp>
        <p:nvSpPr>
          <p:cNvPr id="22536" name="Rectangle 27"/>
          <p:cNvSpPr>
            <a:spLocks noChangeArrowheads="1"/>
          </p:cNvSpPr>
          <p:nvPr/>
        </p:nvSpPr>
        <p:spPr bwMode="auto">
          <a:xfrm>
            <a:off x="5038725" y="5805488"/>
            <a:ext cx="4105275" cy="1436687"/>
          </a:xfrm>
          <a:prstGeom prst="rect">
            <a:avLst/>
          </a:prstGeom>
          <a:noFill/>
          <a:ln w="9525">
            <a:noFill/>
            <a:miter lim="800000"/>
            <a:headEnd/>
            <a:tailEnd/>
          </a:ln>
        </p:spPr>
        <p:txBody>
          <a:bodyPr>
            <a:spAutoFit/>
          </a:bodyPr>
          <a:lstStyle/>
          <a:p>
            <a:pPr marL="914400" lvl="1" indent="-457200">
              <a:lnSpc>
                <a:spcPct val="100000"/>
              </a:lnSpc>
              <a:spcBef>
                <a:spcPct val="50000"/>
              </a:spcBef>
              <a:buClrTx/>
              <a:buSzTx/>
              <a:buFontTx/>
              <a:buNone/>
            </a:pPr>
            <a:r>
              <a:rPr lang="en-US" sz="1600" b="1"/>
              <a:t>The residual network Gf contains</a:t>
            </a:r>
            <a:r>
              <a:rPr lang="tr-TR" sz="1600" b="1"/>
              <a:t> </a:t>
            </a:r>
            <a:r>
              <a:rPr lang="en-US" sz="1600" b="1"/>
              <a:t>no</a:t>
            </a:r>
            <a:r>
              <a:rPr lang="tr-TR" sz="1600" b="1"/>
              <a:t> </a:t>
            </a:r>
          </a:p>
          <a:p>
            <a:pPr marL="914400" lvl="1" indent="-457200">
              <a:lnSpc>
                <a:spcPct val="100000"/>
              </a:lnSpc>
              <a:spcBef>
                <a:spcPct val="50000"/>
              </a:spcBef>
              <a:buClrTx/>
              <a:buSzTx/>
              <a:buFontTx/>
              <a:buNone/>
            </a:pPr>
            <a:r>
              <a:rPr lang="en-US" sz="1600" b="1"/>
              <a:t>augmented paths.</a:t>
            </a:r>
            <a:r>
              <a:rPr lang="tr-TR" sz="1600" b="1"/>
              <a:t> So </a:t>
            </a:r>
            <a:r>
              <a:rPr lang="en-US" sz="1600" b="1"/>
              <a:t>f is a</a:t>
            </a:r>
            <a:r>
              <a:rPr lang="tr-TR" sz="1600" b="1"/>
              <a:t> </a:t>
            </a:r>
            <a:r>
              <a:rPr lang="en-US" sz="1600" b="1"/>
              <a:t>maximum</a:t>
            </a:r>
            <a:endParaRPr lang="tr-TR" sz="1600" b="1"/>
          </a:p>
          <a:p>
            <a:pPr marL="914400" lvl="1" indent="-457200">
              <a:lnSpc>
                <a:spcPct val="100000"/>
              </a:lnSpc>
              <a:spcBef>
                <a:spcPct val="50000"/>
              </a:spcBef>
              <a:buClrTx/>
              <a:buSzTx/>
              <a:buFontTx/>
              <a:buNone/>
            </a:pPr>
            <a:r>
              <a:rPr lang="en-US" sz="1600" b="1"/>
              <a:t>flow in G.</a:t>
            </a:r>
          </a:p>
          <a:p>
            <a:pPr marL="914400" lvl="1" indent="-457200">
              <a:lnSpc>
                <a:spcPct val="100000"/>
              </a:lnSpc>
              <a:spcBef>
                <a:spcPct val="50000"/>
              </a:spcBef>
              <a:buClrTx/>
              <a:buSzTx/>
              <a:buFontTx/>
              <a:buNone/>
            </a:pPr>
            <a:endParaRPr lang="en-US" sz="16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6"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Ford-Fulkerson method, with details</a:t>
            </a:r>
          </a:p>
        </p:txBody>
      </p:sp>
      <p:sp>
        <p:nvSpPr>
          <p:cNvPr id="40963" name="Rectangle 3"/>
          <p:cNvSpPr>
            <a:spLocks noChangeArrowheads="1"/>
          </p:cNvSpPr>
          <p:nvPr/>
        </p:nvSpPr>
        <p:spPr bwMode="auto">
          <a:xfrm>
            <a:off x="755650" y="1773238"/>
            <a:ext cx="7696200" cy="3124200"/>
          </a:xfrm>
          <a:prstGeom prst="rect">
            <a:avLst/>
          </a:prstGeom>
          <a:noFill/>
          <a:ln w="12700">
            <a:noFill/>
            <a:miter lim="800000"/>
            <a:headEnd type="none" w="sm" len="sm"/>
            <a:tailEnd type="none" w="sm" len="sm"/>
          </a:ln>
        </p:spPr>
        <p:txBody>
          <a:bodyPr/>
          <a:lstStyle/>
          <a:p>
            <a:pPr marL="342900" indent="-342900" algn="just" eaLnBrk="0" hangingPunct="0">
              <a:lnSpc>
                <a:spcPct val="100000"/>
              </a:lnSpc>
              <a:buClrTx/>
              <a:buSzTx/>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da-DK" b="1">
                <a:solidFill>
                  <a:schemeClr val="tx1"/>
                </a:solidFill>
                <a:latin typeface="Courier New" pitchFamily="49" charset="0"/>
                <a:cs typeface="Times New Roman" pitchFamily="18" charset="0"/>
              </a:rPr>
              <a:t>Ford-Fulkerson</a:t>
            </a:r>
            <a:r>
              <a:rPr lang="en-US">
                <a:solidFill>
                  <a:schemeClr val="tx1"/>
                </a:solidFill>
                <a:latin typeface="Courier New" pitchFamily="49" charset="0"/>
                <a:cs typeface="Times New Roman" pitchFamily="18" charset="0"/>
              </a:rPr>
              <a:t>(G,s,t) </a:t>
            </a:r>
          </a:p>
          <a:p>
            <a:pPr marL="342900" indent="-342900" algn="just" eaLnBrk="0" hangingPunct="0">
              <a:lnSpc>
                <a:spcPct val="100000"/>
              </a:lnSpc>
              <a:buClrTx/>
              <a:buSzTx/>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a:solidFill>
                  <a:schemeClr val="tx1"/>
                </a:solidFill>
                <a:latin typeface="Courier New" pitchFamily="49" charset="0"/>
                <a:cs typeface="Times New Roman" pitchFamily="18" charset="0"/>
              </a:rPr>
              <a:t>1  </a:t>
            </a:r>
            <a:r>
              <a:rPr lang="en-US" sz="1800" b="1">
                <a:solidFill>
                  <a:schemeClr val="tx1"/>
                </a:solidFill>
                <a:latin typeface="Courier New" pitchFamily="49" charset="0"/>
                <a:cs typeface="Times New Roman" pitchFamily="18" charset="0"/>
              </a:rPr>
              <a:t>for</a:t>
            </a:r>
            <a:r>
              <a:rPr lang="en-US" sz="1800">
                <a:solidFill>
                  <a:schemeClr val="tx1"/>
                </a:solidFill>
                <a:latin typeface="Courier New" pitchFamily="49" charset="0"/>
                <a:cs typeface="Times New Roman" pitchFamily="18" charset="0"/>
              </a:rPr>
              <a:t> each edge </a:t>
            </a:r>
            <a:r>
              <a:rPr lang="en-US" sz="1800">
                <a:solidFill>
                  <a:schemeClr val="tx1"/>
                </a:solidFill>
                <a:latin typeface="Courier New" pitchFamily="49" charset="0"/>
              </a:rPr>
              <a:t>(u,v)</a:t>
            </a:r>
            <a:r>
              <a:rPr lang="en-US" sz="1800">
                <a:solidFill>
                  <a:schemeClr val="tx1"/>
                </a:solidFill>
                <a:latin typeface="Courier New" pitchFamily="49" charset="0"/>
                <a:sym typeface="Symbol" pitchFamily="18" charset="2"/>
              </a:rPr>
              <a:t></a:t>
            </a:r>
            <a:r>
              <a:rPr lang="en-US" sz="1800">
                <a:solidFill>
                  <a:schemeClr val="tx1"/>
                </a:solidFill>
                <a:latin typeface="Courier New" pitchFamily="49" charset="0"/>
              </a:rPr>
              <a:t>G.E </a:t>
            </a:r>
            <a:r>
              <a:rPr lang="en-US" sz="1800" b="1">
                <a:solidFill>
                  <a:schemeClr val="tx1"/>
                </a:solidFill>
                <a:latin typeface="Courier New" pitchFamily="49" charset="0"/>
              </a:rPr>
              <a:t>do </a:t>
            </a:r>
            <a:endParaRPr lang="en-US" sz="1800">
              <a:solidFill>
                <a:schemeClr val="tx1"/>
              </a:solidFill>
              <a:latin typeface="Courier New" pitchFamily="49" charset="0"/>
            </a:endParaRPr>
          </a:p>
          <a:p>
            <a:pPr marL="342900" indent="-342900" algn="just" eaLnBrk="0" hangingPunct="0">
              <a:lnSpc>
                <a:spcPct val="100000"/>
              </a:lnSpc>
              <a:buClrTx/>
              <a:buSzTx/>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a:solidFill>
                  <a:schemeClr val="tx1"/>
                </a:solidFill>
                <a:latin typeface="Courier New" pitchFamily="49" charset="0"/>
              </a:rPr>
              <a:t>2     </a:t>
            </a:r>
            <a:r>
              <a:rPr lang="en-US" sz="1800">
                <a:solidFill>
                  <a:schemeClr val="tx1"/>
                </a:solidFill>
                <a:latin typeface="Courier New" pitchFamily="49" charset="0"/>
                <a:cs typeface="Times New Roman" pitchFamily="18" charset="0"/>
              </a:rPr>
              <a:t>f(u,v) = f(v,u) = 0 </a:t>
            </a:r>
            <a:endParaRPr lang="en-US" sz="1800" b="1">
              <a:solidFill>
                <a:schemeClr val="tx1"/>
              </a:solidFill>
              <a:latin typeface="Courier New" pitchFamily="49" charset="0"/>
            </a:endParaRPr>
          </a:p>
          <a:p>
            <a:pPr marL="342900" indent="-342900" algn="just" eaLnBrk="0" hangingPunct="0">
              <a:lnSpc>
                <a:spcPct val="100000"/>
              </a:lnSpc>
              <a:buClrTx/>
              <a:buSzTx/>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a:solidFill>
                  <a:schemeClr val="tx1"/>
                </a:solidFill>
                <a:latin typeface="Courier New" pitchFamily="49" charset="0"/>
                <a:cs typeface="Times New Roman" pitchFamily="18" charset="0"/>
              </a:rPr>
              <a:t>3  </a:t>
            </a:r>
            <a:r>
              <a:rPr lang="en-US" sz="1800" b="1">
                <a:solidFill>
                  <a:schemeClr val="tx1"/>
                </a:solidFill>
                <a:latin typeface="Courier New" pitchFamily="49" charset="0"/>
                <a:cs typeface="Times New Roman" pitchFamily="18" charset="0"/>
              </a:rPr>
              <a:t>while</a:t>
            </a:r>
            <a:r>
              <a:rPr lang="en-US" sz="1800">
                <a:solidFill>
                  <a:schemeClr val="tx1"/>
                </a:solidFill>
                <a:latin typeface="Courier New" pitchFamily="49" charset="0"/>
                <a:cs typeface="Times New Roman" pitchFamily="18" charset="0"/>
              </a:rPr>
              <a:t> </a:t>
            </a:r>
            <a:r>
              <a:rPr lang="en-US" sz="1800">
                <a:solidFill>
                  <a:schemeClr val="tx1"/>
                </a:solidFill>
                <a:latin typeface="Courier New" pitchFamily="49" charset="0"/>
                <a:cs typeface="Times New Roman" pitchFamily="18" charset="0"/>
                <a:sym typeface="Symbol" pitchFamily="18" charset="2"/>
              </a:rPr>
              <a:t></a:t>
            </a:r>
            <a:r>
              <a:rPr lang="en-US" sz="1800">
                <a:solidFill>
                  <a:schemeClr val="tx1"/>
                </a:solidFill>
                <a:latin typeface="Courier New" pitchFamily="49" charset="0"/>
                <a:cs typeface="Times New Roman" pitchFamily="18" charset="0"/>
              </a:rPr>
              <a:t> path p from s to t in residual network G</a:t>
            </a:r>
            <a:r>
              <a:rPr lang="en-US" sz="1800" baseline="-25000">
                <a:solidFill>
                  <a:schemeClr val="tx1"/>
                </a:solidFill>
                <a:latin typeface="Courier New" pitchFamily="49" charset="0"/>
                <a:cs typeface="Times New Roman" pitchFamily="18" charset="0"/>
              </a:rPr>
              <a:t>f</a:t>
            </a:r>
            <a:r>
              <a:rPr lang="en-US" sz="1800">
                <a:solidFill>
                  <a:schemeClr val="tx1"/>
                </a:solidFill>
                <a:latin typeface="Courier New" pitchFamily="49" charset="0"/>
                <a:cs typeface="Times New Roman" pitchFamily="18" charset="0"/>
              </a:rPr>
              <a:t> </a:t>
            </a:r>
            <a:r>
              <a:rPr lang="en-US" sz="1800" b="1">
                <a:solidFill>
                  <a:schemeClr val="tx1"/>
                </a:solidFill>
                <a:latin typeface="Courier New" pitchFamily="49" charset="0"/>
                <a:cs typeface="Times New Roman" pitchFamily="18" charset="0"/>
              </a:rPr>
              <a:t>do</a:t>
            </a:r>
          </a:p>
          <a:p>
            <a:pPr marL="342900" indent="-342900" algn="just" eaLnBrk="0" hangingPunct="0">
              <a:lnSpc>
                <a:spcPct val="100000"/>
              </a:lnSpc>
              <a:buClrTx/>
              <a:buSzTx/>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a:solidFill>
                  <a:schemeClr val="tx1"/>
                </a:solidFill>
                <a:latin typeface="Courier New" pitchFamily="49" charset="0"/>
                <a:cs typeface="Times New Roman" pitchFamily="18" charset="0"/>
              </a:rPr>
              <a:t>4     </a:t>
            </a:r>
            <a:r>
              <a:rPr lang="en-US" sz="1800">
                <a:solidFill>
                  <a:schemeClr val="tx1"/>
                </a:solidFill>
                <a:latin typeface="Courier New" pitchFamily="49" charset="0"/>
              </a:rPr>
              <a:t>c</a:t>
            </a:r>
            <a:r>
              <a:rPr lang="en-US" sz="1800" baseline="-25000">
                <a:solidFill>
                  <a:schemeClr val="tx1"/>
                </a:solidFill>
                <a:latin typeface="Courier New" pitchFamily="49" charset="0"/>
              </a:rPr>
              <a:t>f</a:t>
            </a:r>
            <a:r>
              <a:rPr lang="en-US" sz="1800">
                <a:solidFill>
                  <a:schemeClr val="tx1"/>
                </a:solidFill>
                <a:latin typeface="Courier New" pitchFamily="49" charset="0"/>
              </a:rPr>
              <a:t> = min{c</a:t>
            </a:r>
            <a:r>
              <a:rPr lang="en-US" sz="1800" baseline="-25000">
                <a:solidFill>
                  <a:schemeClr val="tx1"/>
                </a:solidFill>
                <a:latin typeface="Courier New" pitchFamily="49" charset="0"/>
              </a:rPr>
              <a:t>f</a:t>
            </a:r>
            <a:r>
              <a:rPr lang="en-US" sz="1800">
                <a:solidFill>
                  <a:schemeClr val="tx1"/>
                </a:solidFill>
                <a:latin typeface="Courier New" pitchFamily="49" charset="0"/>
              </a:rPr>
              <a:t>(u,v): (u,v)</a:t>
            </a:r>
            <a:r>
              <a:rPr lang="en-US" sz="1800">
                <a:solidFill>
                  <a:schemeClr val="tx1"/>
                </a:solidFill>
                <a:latin typeface="Courier New" pitchFamily="49" charset="0"/>
                <a:sym typeface="Symbol" pitchFamily="18" charset="2"/>
              </a:rPr>
              <a:t></a:t>
            </a:r>
            <a:r>
              <a:rPr lang="en-US" sz="1800">
                <a:solidFill>
                  <a:schemeClr val="tx1"/>
                </a:solidFill>
                <a:latin typeface="Courier New" pitchFamily="49" charset="0"/>
              </a:rPr>
              <a:t>p}</a:t>
            </a:r>
            <a:r>
              <a:rPr lang="en-US" sz="1800">
                <a:solidFill>
                  <a:schemeClr val="tx1"/>
                </a:solidFill>
                <a:latin typeface="Courier New" pitchFamily="49" charset="0"/>
                <a:cs typeface="Times New Roman" pitchFamily="18" charset="0"/>
              </a:rPr>
              <a:t> </a:t>
            </a:r>
          </a:p>
          <a:p>
            <a:pPr marL="342900" indent="-342900" algn="just" eaLnBrk="0" hangingPunct="0">
              <a:lnSpc>
                <a:spcPct val="100000"/>
              </a:lnSpc>
              <a:buClrTx/>
              <a:buSzTx/>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a:solidFill>
                  <a:schemeClr val="tx1"/>
                </a:solidFill>
                <a:latin typeface="Courier New" pitchFamily="49" charset="0"/>
                <a:cs typeface="Times New Roman" pitchFamily="18" charset="0"/>
              </a:rPr>
              <a:t>5     </a:t>
            </a:r>
            <a:r>
              <a:rPr lang="en-US" sz="1800" b="1">
                <a:solidFill>
                  <a:schemeClr val="tx1"/>
                </a:solidFill>
                <a:latin typeface="Courier New" pitchFamily="49" charset="0"/>
                <a:cs typeface="Times New Roman" pitchFamily="18" charset="0"/>
              </a:rPr>
              <a:t>for</a:t>
            </a:r>
            <a:r>
              <a:rPr lang="en-US" sz="1800">
                <a:solidFill>
                  <a:schemeClr val="tx1"/>
                </a:solidFill>
                <a:latin typeface="Courier New" pitchFamily="49" charset="0"/>
                <a:cs typeface="Times New Roman" pitchFamily="18" charset="0"/>
              </a:rPr>
              <a:t> each edge </a:t>
            </a:r>
            <a:r>
              <a:rPr lang="en-US" sz="1800">
                <a:solidFill>
                  <a:schemeClr val="tx1"/>
                </a:solidFill>
                <a:latin typeface="Courier New" pitchFamily="49" charset="0"/>
              </a:rPr>
              <a:t>(u,v) in p </a:t>
            </a:r>
            <a:r>
              <a:rPr lang="en-US" sz="1800" b="1">
                <a:solidFill>
                  <a:schemeClr val="tx1"/>
                </a:solidFill>
                <a:latin typeface="Courier New" pitchFamily="49" charset="0"/>
              </a:rPr>
              <a:t>do</a:t>
            </a:r>
          </a:p>
          <a:p>
            <a:pPr marL="342900" indent="-342900" algn="just" eaLnBrk="0" hangingPunct="0">
              <a:lnSpc>
                <a:spcPct val="100000"/>
              </a:lnSpc>
              <a:buClrTx/>
              <a:buSzTx/>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a:solidFill>
                  <a:schemeClr val="tx1"/>
                </a:solidFill>
                <a:latin typeface="Courier New" pitchFamily="49" charset="0"/>
                <a:cs typeface="Times New Roman" pitchFamily="18" charset="0"/>
              </a:rPr>
              <a:t>6         f(u,v) = f(u,v) + </a:t>
            </a:r>
            <a:r>
              <a:rPr lang="en-US" sz="1800">
                <a:solidFill>
                  <a:schemeClr val="tx1"/>
                </a:solidFill>
                <a:latin typeface="Courier New" pitchFamily="49" charset="0"/>
              </a:rPr>
              <a:t>c</a:t>
            </a:r>
            <a:r>
              <a:rPr lang="en-US" sz="1800" baseline="-25000">
                <a:solidFill>
                  <a:schemeClr val="tx1"/>
                </a:solidFill>
                <a:latin typeface="Courier New" pitchFamily="49" charset="0"/>
              </a:rPr>
              <a:t>f</a:t>
            </a:r>
            <a:endParaRPr lang="en-US" sz="1800">
              <a:solidFill>
                <a:schemeClr val="tx1"/>
              </a:solidFill>
              <a:latin typeface="Courier New" pitchFamily="49" charset="0"/>
              <a:cs typeface="Times New Roman" pitchFamily="18" charset="0"/>
            </a:endParaRPr>
          </a:p>
          <a:p>
            <a:pPr marL="342900" indent="-342900" algn="just" eaLnBrk="0" hangingPunct="0">
              <a:lnSpc>
                <a:spcPct val="100000"/>
              </a:lnSpc>
              <a:buClrTx/>
              <a:buSzTx/>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a:solidFill>
                  <a:schemeClr val="tx1"/>
                </a:solidFill>
                <a:latin typeface="Courier New" pitchFamily="49" charset="0"/>
                <a:cs typeface="Times New Roman" pitchFamily="18" charset="0"/>
              </a:rPr>
              <a:t>7         f(v,u)</a:t>
            </a:r>
            <a:r>
              <a:rPr lang="en-US" sz="1800" b="1">
                <a:solidFill>
                  <a:schemeClr val="tx1"/>
                </a:solidFill>
                <a:latin typeface="Courier New" pitchFamily="49" charset="0"/>
                <a:cs typeface="Times New Roman" pitchFamily="18" charset="0"/>
              </a:rPr>
              <a:t> </a:t>
            </a:r>
            <a:r>
              <a:rPr lang="en-US" sz="1800">
                <a:solidFill>
                  <a:schemeClr val="tx1"/>
                </a:solidFill>
                <a:latin typeface="Courier New" pitchFamily="49" charset="0"/>
                <a:cs typeface="Times New Roman" pitchFamily="18" charset="0"/>
              </a:rPr>
              <a:t>=</a:t>
            </a:r>
            <a:r>
              <a:rPr lang="en-US" sz="1800" b="1">
                <a:solidFill>
                  <a:schemeClr val="tx1"/>
                </a:solidFill>
                <a:latin typeface="Courier New" pitchFamily="49" charset="0"/>
                <a:cs typeface="Times New Roman" pitchFamily="18" charset="0"/>
              </a:rPr>
              <a:t> </a:t>
            </a:r>
            <a:r>
              <a:rPr lang="en-US" sz="1800">
                <a:solidFill>
                  <a:schemeClr val="tx1"/>
                </a:solidFill>
                <a:latin typeface="Courier New" pitchFamily="49" charset="0"/>
                <a:cs typeface="Times New Roman" pitchFamily="18" charset="0"/>
              </a:rPr>
              <a:t>-f(u,v)</a:t>
            </a:r>
            <a:endParaRPr lang="en-US" sz="1800" b="1">
              <a:solidFill>
                <a:schemeClr val="tx1"/>
              </a:solidFill>
              <a:latin typeface="Courier New" pitchFamily="49" charset="0"/>
              <a:cs typeface="Times New Roman" pitchFamily="18" charset="0"/>
            </a:endParaRPr>
          </a:p>
          <a:p>
            <a:pPr marL="342900" indent="-342900" algn="just" eaLnBrk="0" hangingPunct="0">
              <a:lnSpc>
                <a:spcPct val="100000"/>
              </a:lnSpc>
              <a:buClrTx/>
              <a:buSzTx/>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a:solidFill>
                  <a:schemeClr val="tx1"/>
                </a:solidFill>
                <a:latin typeface="Courier New" pitchFamily="49" charset="0"/>
                <a:cs typeface="Times New Roman" pitchFamily="18" charset="0"/>
              </a:rPr>
              <a:t>8  </a:t>
            </a:r>
            <a:r>
              <a:rPr lang="en-US" sz="1800" b="1">
                <a:solidFill>
                  <a:schemeClr val="tx1"/>
                </a:solidFill>
                <a:latin typeface="Courier New" pitchFamily="49" charset="0"/>
                <a:cs typeface="Times New Roman" pitchFamily="18" charset="0"/>
              </a:rPr>
              <a:t>return </a:t>
            </a:r>
            <a:r>
              <a:rPr lang="en-US" sz="1800">
                <a:solidFill>
                  <a:schemeClr val="tx1"/>
                </a:solidFill>
                <a:latin typeface="Courier New" pitchFamily="49" charset="0"/>
                <a:cs typeface="Times New Roman" pitchFamily="18" charset="0"/>
              </a:rPr>
              <a:t>f</a:t>
            </a:r>
          </a:p>
        </p:txBody>
      </p:sp>
      <p:sp>
        <p:nvSpPr>
          <p:cNvPr id="182276" name="Rectangle 4"/>
          <p:cNvSpPr>
            <a:spLocks noChangeArrowheads="1"/>
          </p:cNvSpPr>
          <p:nvPr/>
        </p:nvSpPr>
        <p:spPr bwMode="auto">
          <a:xfrm>
            <a:off x="1258888" y="4876800"/>
            <a:ext cx="7732712" cy="914400"/>
          </a:xfrm>
          <a:prstGeom prst="rect">
            <a:avLst/>
          </a:prstGeom>
          <a:noFill/>
          <a:ln w="9525">
            <a:noFill/>
            <a:miter lim="800000"/>
            <a:headEnd/>
            <a:tailEnd/>
          </a:ln>
        </p:spPr>
        <p:txBody>
          <a:bodyPr/>
          <a:lstStyle/>
          <a:p>
            <a:pPr marL="342900" indent="-342900" algn="ctr">
              <a:lnSpc>
                <a:spcPct val="100000"/>
              </a:lnSpc>
              <a:buClr>
                <a:schemeClr val="tx1"/>
              </a:buClr>
              <a:buSzPct val="75000"/>
              <a:buFontTx/>
              <a:buNone/>
            </a:pPr>
            <a:r>
              <a:rPr lang="en-US" sz="2400">
                <a:solidFill>
                  <a:schemeClr val="tx1"/>
                </a:solidFill>
                <a:latin typeface="Arial" charset="0"/>
              </a:rPr>
              <a:t>The algorithms based on this method differ in how they choose </a:t>
            </a:r>
            <a:r>
              <a:rPr lang="en-US" sz="2400" i="1">
                <a:solidFill>
                  <a:schemeClr val="tx1"/>
                </a:solidFill>
                <a:latin typeface="Arial" charset="0"/>
              </a:rPr>
              <a:t>p</a:t>
            </a:r>
            <a:r>
              <a:rPr lang="en-US" sz="2400">
                <a:solidFill>
                  <a:schemeClr val="tx1"/>
                </a:solidFill>
                <a:latin typeface="Arial" charset="0"/>
              </a:rPr>
              <a:t> in step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227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6"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tr-TR" smtClean="0"/>
              <a:t>Time Analysis I </a:t>
            </a:r>
            <a:endParaRPr lang="en-US" smtClean="0"/>
          </a:p>
        </p:txBody>
      </p:sp>
      <p:sp>
        <p:nvSpPr>
          <p:cNvPr id="47107" name="Rectangle 3"/>
          <p:cNvSpPr>
            <a:spLocks noGrp="1" noChangeArrowheads="1"/>
          </p:cNvSpPr>
          <p:nvPr>
            <p:ph type="body" idx="1"/>
          </p:nvPr>
        </p:nvSpPr>
        <p:spPr/>
        <p:txBody>
          <a:bodyPr/>
          <a:lstStyle/>
          <a:p>
            <a:pPr eaLnBrk="1" hangingPunct="1"/>
            <a:r>
              <a:rPr lang="en-US" sz="2400" smtClean="0">
                <a:solidFill>
                  <a:schemeClr val="tx2"/>
                </a:solidFill>
                <a:latin typeface="Times New Roman" pitchFamily="18" charset="0"/>
              </a:rPr>
              <a:t>A complete analysis establishing which specific method is best is a complex task, however, because their running times depend on</a:t>
            </a:r>
            <a:endParaRPr lang="tr-TR" sz="2400" smtClean="0">
              <a:solidFill>
                <a:schemeClr val="tx2"/>
              </a:solidFill>
              <a:latin typeface="Times New Roman" pitchFamily="18" charset="0"/>
            </a:endParaRPr>
          </a:p>
          <a:p>
            <a:pPr eaLnBrk="1" hangingPunct="1">
              <a:buFont typeface="Wingdings" pitchFamily="2" charset="2"/>
              <a:buNone/>
            </a:pPr>
            <a:endParaRPr lang="en-US" sz="2400" smtClean="0">
              <a:solidFill>
                <a:schemeClr val="tx2"/>
              </a:solidFill>
              <a:latin typeface="Times New Roman" pitchFamily="18" charset="0"/>
            </a:endParaRPr>
          </a:p>
          <a:p>
            <a:pPr lvl="1" eaLnBrk="1" hangingPunct="1">
              <a:buClr>
                <a:schemeClr val="accent1"/>
              </a:buClr>
              <a:buFont typeface="Wingdings" pitchFamily="2" charset="2"/>
              <a:buChar char="§"/>
            </a:pPr>
            <a:r>
              <a:rPr lang="en-US" sz="2400" smtClean="0">
                <a:solidFill>
                  <a:schemeClr val="tx2"/>
                </a:solidFill>
                <a:latin typeface="Times New Roman" pitchFamily="18" charset="0"/>
              </a:rPr>
              <a:t>The number of augmenting paths needed to find a maxflow</a:t>
            </a:r>
          </a:p>
          <a:p>
            <a:pPr lvl="1" eaLnBrk="1" hangingPunct="1">
              <a:buClr>
                <a:schemeClr val="accent1"/>
              </a:buClr>
              <a:buFont typeface="Wingdings" pitchFamily="2" charset="2"/>
              <a:buChar char="§"/>
            </a:pPr>
            <a:r>
              <a:rPr lang="en-US" sz="2400" smtClean="0">
                <a:solidFill>
                  <a:schemeClr val="tx2"/>
                </a:solidFill>
                <a:latin typeface="Times New Roman" pitchFamily="18" charset="0"/>
              </a:rPr>
              <a:t>The time needed to find each augmenting path</a:t>
            </a:r>
            <a:endParaRPr lang="tr-TR" sz="2400" smtClean="0">
              <a:solidFill>
                <a:schemeClr val="tx2"/>
              </a:solidFill>
              <a:latin typeface="Times New Roman" pitchFamily="18" charset="0"/>
            </a:endParaRPr>
          </a:p>
          <a:p>
            <a:pPr eaLnBrk="1" hangingPunct="1">
              <a:buFont typeface="Wingdings" pitchFamily="2" charset="2"/>
              <a:buNone/>
            </a:pPr>
            <a:endParaRPr 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Analysis </a:t>
            </a:r>
          </a:p>
        </p:txBody>
      </p:sp>
      <p:pic>
        <p:nvPicPr>
          <p:cNvPr id="43011" name="Picture 3" descr="ford_fulkerson"/>
          <p:cNvPicPr>
            <a:picLocks noChangeAspect="1" noChangeArrowheads="1"/>
          </p:cNvPicPr>
          <p:nvPr/>
        </p:nvPicPr>
        <p:blipFill>
          <a:blip r:embed="rId2"/>
          <a:srcRect/>
          <a:stretch>
            <a:fillRect/>
          </a:stretch>
        </p:blipFill>
        <p:spPr bwMode="auto">
          <a:xfrm>
            <a:off x="304800" y="1743075"/>
            <a:ext cx="8534400" cy="3371850"/>
          </a:xfrm>
          <a:prstGeom prst="rect">
            <a:avLst/>
          </a:prstGeom>
          <a:noFill/>
          <a:ln w="9525">
            <a:noFill/>
            <a:miter lim="800000"/>
            <a:headEnd/>
            <a:tailEnd/>
          </a:ln>
        </p:spPr>
      </p:pic>
      <p:grpSp>
        <p:nvGrpSpPr>
          <p:cNvPr id="2" name="Group 4"/>
          <p:cNvGrpSpPr>
            <a:grpSpLocks/>
          </p:cNvGrpSpPr>
          <p:nvPr/>
        </p:nvGrpSpPr>
        <p:grpSpPr bwMode="auto">
          <a:xfrm>
            <a:off x="4384675" y="2241550"/>
            <a:ext cx="3754438" cy="923925"/>
            <a:chOff x="2762" y="1412"/>
            <a:chExt cx="2365" cy="582"/>
          </a:xfrm>
        </p:grpSpPr>
        <p:sp>
          <p:nvSpPr>
            <p:cNvPr id="43016" name="Text Box 5"/>
            <p:cNvSpPr txBox="1">
              <a:spLocks noChangeArrowheads="1"/>
            </p:cNvSpPr>
            <p:nvPr/>
          </p:nvSpPr>
          <p:spPr bwMode="auto">
            <a:xfrm>
              <a:off x="2949" y="1597"/>
              <a:ext cx="2178" cy="250"/>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solidFill>
                    <a:srgbClr val="FF0000"/>
                  </a:solidFill>
                  <a:latin typeface="Comic Sans MS" pitchFamily="66" charset="0"/>
                </a:rPr>
                <a:t>O(E)</a:t>
              </a:r>
            </a:p>
          </p:txBody>
        </p:sp>
        <p:sp>
          <p:nvSpPr>
            <p:cNvPr id="43017" name="AutoShape 6"/>
            <p:cNvSpPr>
              <a:spLocks/>
            </p:cNvSpPr>
            <p:nvPr/>
          </p:nvSpPr>
          <p:spPr bwMode="auto">
            <a:xfrm>
              <a:off x="2762" y="1412"/>
              <a:ext cx="182" cy="582"/>
            </a:xfrm>
            <a:prstGeom prst="rightBrace">
              <a:avLst>
                <a:gd name="adj1" fmla="val 26648"/>
                <a:gd name="adj2" fmla="val 50000"/>
              </a:avLst>
            </a:prstGeom>
            <a:noFill/>
            <a:ln w="28575">
              <a:solidFill>
                <a:srgbClr val="FF0000"/>
              </a:solidFill>
              <a:round/>
              <a:headEnd/>
              <a:tailEnd/>
            </a:ln>
          </p:spPr>
          <p:txBody>
            <a:bodyPr wrap="none" anchor="ctr"/>
            <a:lstStyle/>
            <a:p>
              <a:endParaRPr lang="en-US"/>
            </a:p>
          </p:txBody>
        </p:sp>
      </p:grpSp>
      <p:grpSp>
        <p:nvGrpSpPr>
          <p:cNvPr id="3" name="Group 7"/>
          <p:cNvGrpSpPr>
            <a:grpSpLocks/>
          </p:cNvGrpSpPr>
          <p:nvPr/>
        </p:nvGrpSpPr>
        <p:grpSpPr bwMode="auto">
          <a:xfrm>
            <a:off x="6589713" y="3578225"/>
            <a:ext cx="1196975" cy="1446213"/>
            <a:chOff x="4151" y="2254"/>
            <a:chExt cx="754" cy="911"/>
          </a:xfrm>
        </p:grpSpPr>
        <p:sp>
          <p:nvSpPr>
            <p:cNvPr id="43014" name="AutoShape 8"/>
            <p:cNvSpPr>
              <a:spLocks/>
            </p:cNvSpPr>
            <p:nvPr/>
          </p:nvSpPr>
          <p:spPr bwMode="auto">
            <a:xfrm>
              <a:off x="4151" y="2254"/>
              <a:ext cx="182" cy="911"/>
            </a:xfrm>
            <a:prstGeom prst="rightBrace">
              <a:avLst>
                <a:gd name="adj1" fmla="val 41712"/>
                <a:gd name="adj2" fmla="val 50000"/>
              </a:avLst>
            </a:prstGeom>
            <a:noFill/>
            <a:ln w="28575">
              <a:solidFill>
                <a:srgbClr val="FF0000"/>
              </a:solidFill>
              <a:round/>
              <a:headEnd/>
              <a:tailEnd/>
            </a:ln>
          </p:spPr>
          <p:txBody>
            <a:bodyPr wrap="none" anchor="ctr"/>
            <a:lstStyle/>
            <a:p>
              <a:endParaRPr lang="en-US"/>
            </a:p>
          </p:txBody>
        </p:sp>
        <p:sp>
          <p:nvSpPr>
            <p:cNvPr id="43015" name="Text Box 9"/>
            <p:cNvSpPr txBox="1">
              <a:spLocks noChangeArrowheads="1"/>
            </p:cNvSpPr>
            <p:nvPr/>
          </p:nvSpPr>
          <p:spPr bwMode="auto">
            <a:xfrm>
              <a:off x="4373" y="2586"/>
              <a:ext cx="532" cy="250"/>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solidFill>
                    <a:srgbClr val="FF0000"/>
                  </a:solidFill>
                  <a:latin typeface="Comic Sans MS" pitchFamily="66" charset="0"/>
                </a:rPr>
                <a:t>O(E)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Analysis</a:t>
            </a:r>
          </a:p>
        </p:txBody>
      </p:sp>
      <p:sp>
        <p:nvSpPr>
          <p:cNvPr id="168963" name="Rectangle 3"/>
          <p:cNvSpPr>
            <a:spLocks noGrp="1" noChangeArrowheads="1"/>
          </p:cNvSpPr>
          <p:nvPr>
            <p:ph type="body" idx="1"/>
          </p:nvPr>
        </p:nvSpPr>
        <p:spPr>
          <a:xfrm>
            <a:off x="1389063" y="2327275"/>
            <a:ext cx="7340600" cy="3741738"/>
          </a:xfrm>
          <a:noFill/>
        </p:spPr>
        <p:txBody>
          <a:bodyPr/>
          <a:lstStyle/>
          <a:p>
            <a:pPr eaLnBrk="1" hangingPunct="1">
              <a:spcBef>
                <a:spcPct val="50000"/>
              </a:spcBef>
            </a:pPr>
            <a:r>
              <a:rPr lang="en-US" sz="2000" smtClean="0"/>
              <a:t>If capacities are all integer, then each augmenting path raises |f| by ≥ 1.</a:t>
            </a:r>
          </a:p>
          <a:p>
            <a:pPr eaLnBrk="1" hangingPunct="1">
              <a:spcBef>
                <a:spcPct val="50000"/>
              </a:spcBef>
            </a:pPr>
            <a:r>
              <a:rPr lang="en-US" sz="2000" smtClean="0"/>
              <a:t>If max flow is f*, then need ≤ |f*| iterations </a:t>
            </a:r>
          </a:p>
          <a:p>
            <a:pPr lvl="1" eaLnBrk="1" hangingPunct="1">
              <a:spcBef>
                <a:spcPct val="50000"/>
              </a:spcBef>
            </a:pPr>
            <a:r>
              <a:rPr lang="en-US" b="1" smtClean="0">
                <a:solidFill>
                  <a:srgbClr val="FF0000"/>
                </a:solidFill>
              </a:rPr>
              <a:t>So time is O(E|f*|).</a:t>
            </a:r>
          </a:p>
          <a:p>
            <a:pPr eaLnBrk="1" hangingPunct="1">
              <a:spcBef>
                <a:spcPct val="50000"/>
              </a:spcBef>
            </a:pPr>
            <a:r>
              <a:rPr lang="en-US" sz="2000" smtClean="0"/>
              <a:t>Note that this running time is not polynomial in input size. It depends on |f*|, which is not a function of |V| or |E|.</a:t>
            </a:r>
          </a:p>
          <a:p>
            <a:pPr eaLnBrk="1" hangingPunct="1">
              <a:spcBef>
                <a:spcPct val="50000"/>
              </a:spcBef>
            </a:pPr>
            <a:r>
              <a:rPr lang="en-US" sz="2000" smtClean="0"/>
              <a:t>If capacities are rational, can scale them to integers.</a:t>
            </a:r>
          </a:p>
          <a:p>
            <a:pPr eaLnBrk="1" hangingPunct="1">
              <a:spcBef>
                <a:spcPct val="50000"/>
              </a:spcBef>
            </a:pPr>
            <a:r>
              <a:rPr lang="en-US" sz="2000" smtClean="0"/>
              <a:t>If irrational, FORD-FULKERSON might never terminate!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8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89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6896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6896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6896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689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b="1">
                <a:solidFill>
                  <a:srgbClr val="A50021"/>
                </a:solidFill>
              </a:rPr>
              <a:t>Some assumptions…</a:t>
            </a:r>
          </a:p>
        </p:txBody>
      </p:sp>
      <p:sp>
        <p:nvSpPr>
          <p:cNvPr id="157699" name="Rectangle 3"/>
          <p:cNvSpPr>
            <a:spLocks noGrp="1" noChangeArrowheads="1"/>
          </p:cNvSpPr>
          <p:nvPr>
            <p:ph type="body" idx="1"/>
          </p:nvPr>
        </p:nvSpPr>
        <p:spPr/>
        <p:txBody>
          <a:bodyPr/>
          <a:lstStyle/>
          <a:p>
            <a:pPr marL="660400" indent="-660400">
              <a:buFont typeface="Wingdings" pitchFamily="2" charset="2"/>
              <a:buNone/>
            </a:pPr>
            <a:r>
              <a:rPr lang="en-US" dirty="0"/>
              <a:t>We will simplify our discussion by assuming the following:</a:t>
            </a:r>
          </a:p>
          <a:p>
            <a:pPr marL="660400" indent="-660400">
              <a:buFontTx/>
              <a:buAutoNum type="romanLcParenBoth"/>
            </a:pPr>
            <a:r>
              <a:rPr lang="en-US" dirty="0"/>
              <a:t>No edge enters </a:t>
            </a:r>
            <a:r>
              <a:rPr lang="en-US" i="1" dirty="0"/>
              <a:t>s</a:t>
            </a:r>
            <a:r>
              <a:rPr lang="en-US" dirty="0"/>
              <a:t>, the source</a:t>
            </a:r>
          </a:p>
          <a:p>
            <a:pPr marL="660400" indent="-660400">
              <a:buFontTx/>
              <a:buAutoNum type="romanLcParenBoth"/>
            </a:pPr>
            <a:r>
              <a:rPr lang="en-US" dirty="0"/>
              <a:t>No edge leaves </a:t>
            </a:r>
            <a:r>
              <a:rPr lang="en-US" i="1" dirty="0"/>
              <a:t>t</a:t>
            </a:r>
            <a:r>
              <a:rPr lang="en-US" dirty="0"/>
              <a:t>, the sink</a:t>
            </a:r>
          </a:p>
          <a:p>
            <a:pPr marL="660400" indent="-660400">
              <a:buFontTx/>
              <a:buAutoNum type="romanLcParenBoth"/>
            </a:pPr>
            <a:r>
              <a:rPr lang="en-US" dirty="0"/>
              <a:t>At least one edge is incident to each node</a:t>
            </a:r>
          </a:p>
          <a:p>
            <a:pPr marL="660400" indent="-660400">
              <a:buFontTx/>
              <a:buAutoNum type="romanLcParenBoth"/>
            </a:pPr>
            <a:r>
              <a:rPr lang="en-US" dirty="0"/>
              <a:t>All capacities are integers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7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76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76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smtClean="0"/>
              <a:t>The basic Ford-Fulkerson Algorithm</a:t>
            </a:r>
          </a:p>
        </p:txBody>
      </p:sp>
      <p:sp>
        <p:nvSpPr>
          <p:cNvPr id="23556" name="Rectangle 3"/>
          <p:cNvSpPr>
            <a:spLocks noGrp="1" noChangeArrowheads="1"/>
          </p:cNvSpPr>
          <p:nvPr>
            <p:ph type="body" idx="1"/>
          </p:nvPr>
        </p:nvSpPr>
        <p:spPr>
          <a:xfrm>
            <a:off x="1389063" y="2327275"/>
            <a:ext cx="7340600" cy="1501775"/>
          </a:xfrm>
          <a:noFill/>
        </p:spPr>
        <p:txBody>
          <a:bodyPr/>
          <a:lstStyle/>
          <a:p>
            <a:pPr eaLnBrk="1" hangingPunct="1"/>
            <a:r>
              <a:rPr lang="en-US" sz="2000" smtClean="0"/>
              <a:t>With time O ( E |f*|),  the algorithm is </a:t>
            </a:r>
            <a:r>
              <a:rPr lang="en-US" sz="2000" smtClean="0">
                <a:solidFill>
                  <a:srgbClr val="FF0000"/>
                </a:solidFill>
              </a:rPr>
              <a:t>not</a:t>
            </a:r>
            <a:r>
              <a:rPr lang="en-US" sz="2000" smtClean="0"/>
              <a:t> polynomial. </a:t>
            </a:r>
          </a:p>
          <a:p>
            <a:pPr eaLnBrk="1" hangingPunct="1"/>
            <a:r>
              <a:rPr lang="en-US" sz="2000" smtClean="0"/>
              <a:t>This problem is real: Ford-Fulkerson may perform very badly if we are unlucky:</a:t>
            </a:r>
          </a:p>
        </p:txBody>
      </p:sp>
      <p:graphicFrame>
        <p:nvGraphicFramePr>
          <p:cNvPr id="23554" name="Object 4"/>
          <p:cNvGraphicFramePr>
            <a:graphicFrameLocks noChangeAspect="1"/>
          </p:cNvGraphicFramePr>
          <p:nvPr/>
        </p:nvGraphicFramePr>
        <p:xfrm>
          <a:off x="981075" y="3606800"/>
          <a:ext cx="4464050" cy="2659063"/>
        </p:xfrm>
        <a:graphic>
          <a:graphicData uri="http://schemas.openxmlformats.org/presentationml/2006/ole">
            <p:oleObj spid="_x0000_s23554" name="Picture Publisher Image" r:id="rId3" imgW="2685960" imgH="1600200" progId="">
              <p:embed/>
            </p:oleObj>
          </a:graphicData>
        </a:graphic>
      </p:graphicFrame>
      <p:sp>
        <p:nvSpPr>
          <p:cNvPr id="23557" name="Text Box 5"/>
          <p:cNvSpPr txBox="1">
            <a:spLocks noChangeArrowheads="1"/>
          </p:cNvSpPr>
          <p:nvPr/>
        </p:nvSpPr>
        <p:spPr bwMode="auto">
          <a:xfrm>
            <a:off x="6032500" y="4051300"/>
            <a:ext cx="2514600" cy="457200"/>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sz="2400">
                <a:solidFill>
                  <a:schemeClr val="tx1"/>
                </a:solidFill>
                <a:latin typeface="Comic Sans MS" pitchFamily="66" charset="0"/>
              </a:rPr>
              <a:t>|f*|=2,000,000</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sz="4000" smtClean="0"/>
              <a:t>Run Ford-Fulkerson on this example</a:t>
            </a:r>
          </a:p>
        </p:txBody>
      </p:sp>
      <p:graphicFrame>
        <p:nvGraphicFramePr>
          <p:cNvPr id="24578" name="Object 3"/>
          <p:cNvGraphicFramePr>
            <a:graphicFrameLocks noChangeAspect="1"/>
          </p:cNvGraphicFramePr>
          <p:nvPr/>
        </p:nvGraphicFramePr>
        <p:xfrm>
          <a:off x="971550" y="1412875"/>
          <a:ext cx="4057650" cy="2417763"/>
        </p:xfrm>
        <a:graphic>
          <a:graphicData uri="http://schemas.openxmlformats.org/presentationml/2006/ole">
            <p:oleObj spid="_x0000_s24578" name="Picture Publisher Image" r:id="rId3" imgW="2685960" imgH="1600200" progId="">
              <p:embed/>
            </p:oleObj>
          </a:graphicData>
        </a:graphic>
      </p:graphicFrame>
      <p:sp>
        <p:nvSpPr>
          <p:cNvPr id="24581" name="Text Box 4"/>
          <p:cNvSpPr txBox="1">
            <a:spLocks noChangeArrowheads="1"/>
          </p:cNvSpPr>
          <p:nvPr/>
        </p:nvSpPr>
        <p:spPr bwMode="auto">
          <a:xfrm>
            <a:off x="4991100" y="2209800"/>
            <a:ext cx="3517900" cy="457200"/>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sz="2400">
                <a:solidFill>
                  <a:schemeClr val="tx1"/>
                </a:solidFill>
                <a:latin typeface="Comic Sans MS" pitchFamily="66" charset="0"/>
              </a:rPr>
              <a:t>Augmenting Path</a:t>
            </a:r>
          </a:p>
        </p:txBody>
      </p:sp>
      <p:graphicFrame>
        <p:nvGraphicFramePr>
          <p:cNvPr id="24579" name="Object 5"/>
          <p:cNvGraphicFramePr>
            <a:graphicFrameLocks noChangeAspect="1"/>
          </p:cNvGraphicFramePr>
          <p:nvPr/>
        </p:nvGraphicFramePr>
        <p:xfrm>
          <a:off x="1116013" y="3933825"/>
          <a:ext cx="4073525" cy="2219325"/>
        </p:xfrm>
        <a:graphic>
          <a:graphicData uri="http://schemas.openxmlformats.org/presentationml/2006/ole">
            <p:oleObj spid="_x0000_s24579" name="Picture Publisher Image" r:id="rId4" imgW="2867040" imgH="1562040" progId="">
              <p:embed/>
            </p:oleObj>
          </a:graphicData>
        </a:graphic>
      </p:graphicFrame>
      <p:sp>
        <p:nvSpPr>
          <p:cNvPr id="24582" name="Text Box 6"/>
          <p:cNvSpPr txBox="1">
            <a:spLocks noChangeArrowheads="1"/>
          </p:cNvSpPr>
          <p:nvPr/>
        </p:nvSpPr>
        <p:spPr bwMode="auto">
          <a:xfrm>
            <a:off x="5067300" y="4787900"/>
            <a:ext cx="3517900" cy="457200"/>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sz="2400">
                <a:solidFill>
                  <a:schemeClr val="tx1"/>
                </a:solidFill>
                <a:latin typeface="Comic Sans MS" pitchFamily="66" charset="0"/>
              </a:rPr>
              <a:t>Residual Network</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smtClean="0"/>
              <a:t>Run Ford-Fulkerson on this example</a:t>
            </a:r>
          </a:p>
        </p:txBody>
      </p:sp>
      <p:sp>
        <p:nvSpPr>
          <p:cNvPr id="25605" name="Text Box 3"/>
          <p:cNvSpPr txBox="1">
            <a:spLocks noChangeArrowheads="1"/>
          </p:cNvSpPr>
          <p:nvPr/>
        </p:nvSpPr>
        <p:spPr bwMode="auto">
          <a:xfrm>
            <a:off x="4991100" y="2209800"/>
            <a:ext cx="3517900" cy="457200"/>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sz="2400">
                <a:solidFill>
                  <a:schemeClr val="tx1"/>
                </a:solidFill>
                <a:latin typeface="Comic Sans MS" pitchFamily="66" charset="0"/>
              </a:rPr>
              <a:t>Augmenting Path</a:t>
            </a:r>
          </a:p>
        </p:txBody>
      </p:sp>
      <p:sp>
        <p:nvSpPr>
          <p:cNvPr id="25606" name="Text Box 4"/>
          <p:cNvSpPr txBox="1">
            <a:spLocks noChangeArrowheads="1"/>
          </p:cNvSpPr>
          <p:nvPr/>
        </p:nvSpPr>
        <p:spPr bwMode="auto">
          <a:xfrm>
            <a:off x="5067300" y="4787900"/>
            <a:ext cx="3517900" cy="457200"/>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sz="2400">
                <a:solidFill>
                  <a:schemeClr val="tx1"/>
                </a:solidFill>
                <a:latin typeface="Comic Sans MS" pitchFamily="66" charset="0"/>
              </a:rPr>
              <a:t>Residual Network</a:t>
            </a:r>
          </a:p>
        </p:txBody>
      </p:sp>
      <p:graphicFrame>
        <p:nvGraphicFramePr>
          <p:cNvPr id="25602" name="Object 5"/>
          <p:cNvGraphicFramePr>
            <a:graphicFrameLocks noChangeAspect="1"/>
          </p:cNvGraphicFramePr>
          <p:nvPr/>
        </p:nvGraphicFramePr>
        <p:xfrm>
          <a:off x="1042988" y="1557338"/>
          <a:ext cx="4073525" cy="2219325"/>
        </p:xfrm>
        <a:graphic>
          <a:graphicData uri="http://schemas.openxmlformats.org/presentationml/2006/ole">
            <p:oleObj spid="_x0000_s25602" name="Picture Publisher Image" r:id="rId3" imgW="2867040" imgH="1562040" progId="">
              <p:embed/>
            </p:oleObj>
          </a:graphicData>
        </a:graphic>
      </p:graphicFrame>
      <p:graphicFrame>
        <p:nvGraphicFramePr>
          <p:cNvPr id="25603" name="Object 6"/>
          <p:cNvGraphicFramePr>
            <a:graphicFrameLocks noChangeAspect="1"/>
          </p:cNvGraphicFramePr>
          <p:nvPr/>
        </p:nvGraphicFramePr>
        <p:xfrm>
          <a:off x="1042988" y="4005263"/>
          <a:ext cx="4060825" cy="2395537"/>
        </p:xfrm>
        <a:graphic>
          <a:graphicData uri="http://schemas.openxmlformats.org/presentationml/2006/ole">
            <p:oleObj spid="_x0000_s25603" name="Picture Publisher Image" r:id="rId4" imgW="2600280" imgH="1533600" progId="">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smtClean="0"/>
              <a:t>Run Ford-Fulkerson on this example</a:t>
            </a:r>
          </a:p>
        </p:txBody>
      </p:sp>
      <p:sp>
        <p:nvSpPr>
          <p:cNvPr id="26629" name="Rectangle 3"/>
          <p:cNvSpPr>
            <a:spLocks noGrp="1" noChangeArrowheads="1"/>
          </p:cNvSpPr>
          <p:nvPr>
            <p:ph type="body" idx="1"/>
          </p:nvPr>
        </p:nvSpPr>
        <p:spPr>
          <a:xfrm>
            <a:off x="1389063" y="5375275"/>
            <a:ext cx="7340600" cy="693738"/>
          </a:xfrm>
          <a:noFill/>
        </p:spPr>
        <p:txBody>
          <a:bodyPr/>
          <a:lstStyle/>
          <a:p>
            <a:pPr eaLnBrk="1" hangingPunct="1"/>
            <a:r>
              <a:rPr lang="en-US" smtClean="0"/>
              <a:t>Repeat 999,999 more times…</a:t>
            </a:r>
          </a:p>
        </p:txBody>
      </p:sp>
      <p:graphicFrame>
        <p:nvGraphicFramePr>
          <p:cNvPr id="26626" name="Object 4"/>
          <p:cNvGraphicFramePr>
            <a:graphicFrameLocks noChangeAspect="1"/>
          </p:cNvGraphicFramePr>
          <p:nvPr/>
        </p:nvGraphicFramePr>
        <p:xfrm>
          <a:off x="611188" y="2060575"/>
          <a:ext cx="3333750" cy="1985963"/>
        </p:xfrm>
        <a:graphic>
          <a:graphicData uri="http://schemas.openxmlformats.org/presentationml/2006/ole">
            <p:oleObj spid="_x0000_s26626" name="Picture Publisher Image" r:id="rId3" imgW="2685960" imgH="1600200" progId="">
              <p:embed/>
            </p:oleObj>
          </a:graphicData>
        </a:graphic>
      </p:graphicFrame>
      <p:graphicFrame>
        <p:nvGraphicFramePr>
          <p:cNvPr id="26627" name="Object 5"/>
          <p:cNvGraphicFramePr>
            <a:graphicFrameLocks noChangeAspect="1"/>
          </p:cNvGraphicFramePr>
          <p:nvPr/>
        </p:nvGraphicFramePr>
        <p:xfrm>
          <a:off x="4986338" y="2112963"/>
          <a:ext cx="3311525" cy="1954212"/>
        </p:xfrm>
        <a:graphic>
          <a:graphicData uri="http://schemas.openxmlformats.org/presentationml/2006/ole">
            <p:oleObj spid="_x0000_s26627" name="Picture Publisher Image" r:id="rId4" imgW="2600280" imgH="1533600" progId="">
              <p:embed/>
            </p:oleObj>
          </a:graphicData>
        </a:graphic>
      </p:graphicFrame>
      <p:sp>
        <p:nvSpPr>
          <p:cNvPr id="26630" name="Line 6"/>
          <p:cNvSpPr>
            <a:spLocks noChangeShapeType="1"/>
          </p:cNvSpPr>
          <p:nvPr/>
        </p:nvSpPr>
        <p:spPr bwMode="auto">
          <a:xfrm>
            <a:off x="3919538" y="3022600"/>
            <a:ext cx="866775" cy="0"/>
          </a:xfrm>
          <a:prstGeom prst="line">
            <a:avLst/>
          </a:prstGeom>
          <a:noFill/>
          <a:ln w="76200">
            <a:solidFill>
              <a:srgbClr val="FF0000"/>
            </a:solidFill>
            <a:round/>
            <a:headEnd/>
            <a:tailEnd type="triangle" w="med" len="med"/>
          </a:ln>
        </p:spPr>
        <p:txBody>
          <a:bodyPr wrap="none"/>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The Edmonds-Karp Algorithm</a:t>
            </a:r>
          </a:p>
        </p:txBody>
      </p:sp>
      <p:sp>
        <p:nvSpPr>
          <p:cNvPr id="174083" name="Rectangle 3"/>
          <p:cNvSpPr>
            <a:spLocks noGrp="1" noChangeArrowheads="1"/>
          </p:cNvSpPr>
          <p:nvPr>
            <p:ph type="body" idx="1"/>
          </p:nvPr>
        </p:nvSpPr>
        <p:spPr>
          <a:xfrm>
            <a:off x="622300" y="1473200"/>
            <a:ext cx="7772400" cy="1282700"/>
          </a:xfrm>
          <a:noFill/>
        </p:spPr>
        <p:txBody>
          <a:bodyPr/>
          <a:lstStyle/>
          <a:p>
            <a:pPr eaLnBrk="1" hangingPunct="1"/>
            <a:r>
              <a:rPr lang="en-US" sz="2400" smtClean="0"/>
              <a:t>A small fix to the Ford-Fulkerson algorithm makes it work in polynomial time. </a:t>
            </a:r>
          </a:p>
          <a:p>
            <a:pPr eaLnBrk="1" hangingPunct="1"/>
            <a:r>
              <a:rPr lang="en-US" sz="2400" smtClean="0"/>
              <a:t>Specify how to compute the path in line 4. </a:t>
            </a:r>
          </a:p>
        </p:txBody>
      </p:sp>
      <p:pic>
        <p:nvPicPr>
          <p:cNvPr id="45060" name="Picture 4" descr="ford_fulkerson"/>
          <p:cNvPicPr>
            <a:picLocks noChangeAspect="1" noChangeArrowheads="1"/>
          </p:cNvPicPr>
          <p:nvPr/>
        </p:nvPicPr>
        <p:blipFill>
          <a:blip r:embed="rId2"/>
          <a:srcRect/>
          <a:stretch>
            <a:fillRect/>
          </a:stretch>
        </p:blipFill>
        <p:spPr bwMode="auto">
          <a:xfrm>
            <a:off x="827088" y="2924175"/>
            <a:ext cx="7561262" cy="2987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0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The Edmonds-Karp Algorithm</a:t>
            </a:r>
          </a:p>
        </p:txBody>
      </p:sp>
      <p:sp>
        <p:nvSpPr>
          <p:cNvPr id="175107" name="Rectangle 3"/>
          <p:cNvSpPr>
            <a:spLocks noGrp="1" noChangeArrowheads="1"/>
          </p:cNvSpPr>
          <p:nvPr>
            <p:ph type="body" idx="1"/>
          </p:nvPr>
        </p:nvSpPr>
        <p:spPr>
          <a:xfrm>
            <a:off x="1389063" y="2327275"/>
            <a:ext cx="7340600" cy="3741738"/>
          </a:xfrm>
          <a:noFill/>
        </p:spPr>
        <p:txBody>
          <a:bodyPr/>
          <a:lstStyle/>
          <a:p>
            <a:pPr eaLnBrk="1" hangingPunct="1">
              <a:spcBef>
                <a:spcPct val="50000"/>
              </a:spcBef>
            </a:pPr>
            <a:r>
              <a:rPr lang="en-US" sz="2400" smtClean="0"/>
              <a:t>Compute the path in line 4 using </a:t>
            </a:r>
            <a:r>
              <a:rPr lang="en-US" sz="2400" smtClean="0">
                <a:solidFill>
                  <a:srgbClr val="FF0000"/>
                </a:solidFill>
              </a:rPr>
              <a:t>breadth-first search</a:t>
            </a:r>
            <a:r>
              <a:rPr lang="en-US" sz="2400" smtClean="0"/>
              <a:t> on residual network.</a:t>
            </a:r>
          </a:p>
          <a:p>
            <a:pPr eaLnBrk="1" hangingPunct="1">
              <a:spcBef>
                <a:spcPct val="50000"/>
              </a:spcBef>
            </a:pPr>
            <a:r>
              <a:rPr lang="en-US" sz="2400" smtClean="0"/>
              <a:t>The augmenting path p is the shortest path from s to t in the residual network (treating all edge weights as 1). </a:t>
            </a:r>
          </a:p>
          <a:p>
            <a:pPr eaLnBrk="1" hangingPunct="1">
              <a:spcBef>
                <a:spcPct val="50000"/>
              </a:spcBef>
            </a:pPr>
            <a:r>
              <a:rPr lang="en-US" sz="2400" smtClean="0"/>
              <a:t>Runs in time O(V E</a:t>
            </a:r>
            <a:r>
              <a:rPr lang="en-US" sz="2400" baseline="30000" smtClean="0"/>
              <a:t>2</a:t>
            </a:r>
            <a:r>
              <a:rPr lang="en-US" sz="240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5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5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51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smtClean="0"/>
              <a:t>The Edmonds-Karp Algorithm - example</a:t>
            </a:r>
          </a:p>
        </p:txBody>
      </p:sp>
      <p:sp>
        <p:nvSpPr>
          <p:cNvPr id="27652" name="Rectangle 3"/>
          <p:cNvSpPr>
            <a:spLocks noGrp="1" noChangeArrowheads="1"/>
          </p:cNvSpPr>
          <p:nvPr>
            <p:ph type="body" idx="1"/>
          </p:nvPr>
        </p:nvSpPr>
        <p:spPr>
          <a:xfrm>
            <a:off x="1244600" y="4337050"/>
            <a:ext cx="7485063" cy="1731963"/>
          </a:xfrm>
          <a:noFill/>
        </p:spPr>
        <p:txBody>
          <a:bodyPr/>
          <a:lstStyle/>
          <a:p>
            <a:pPr eaLnBrk="1" hangingPunct="1"/>
            <a:r>
              <a:rPr lang="en-US" smtClean="0"/>
              <a:t>Edmonds-Karp’s algorithm runs only 2 iterations on this graph. </a:t>
            </a:r>
          </a:p>
        </p:txBody>
      </p:sp>
      <p:graphicFrame>
        <p:nvGraphicFramePr>
          <p:cNvPr id="27650" name="Object 4"/>
          <p:cNvGraphicFramePr>
            <a:graphicFrameLocks noChangeAspect="1"/>
          </p:cNvGraphicFramePr>
          <p:nvPr/>
        </p:nvGraphicFramePr>
        <p:xfrm>
          <a:off x="1187450" y="1700213"/>
          <a:ext cx="4057650" cy="2417762"/>
        </p:xfrm>
        <a:graphic>
          <a:graphicData uri="http://schemas.openxmlformats.org/presentationml/2006/ole">
            <p:oleObj spid="_x0000_s27650" name="Picture Publisher Image" r:id="rId3" imgW="2685960" imgH="1600200" progId="">
              <p:embed/>
            </p:oleObj>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Time Complexity</a:t>
            </a:r>
          </a:p>
        </p:txBody>
      </p:sp>
      <p:sp>
        <p:nvSpPr>
          <p:cNvPr id="212995" name="Rectangle 3"/>
          <p:cNvSpPr>
            <a:spLocks noGrp="1" noChangeArrowheads="1"/>
          </p:cNvSpPr>
          <p:nvPr>
            <p:ph type="body" idx="1"/>
          </p:nvPr>
        </p:nvSpPr>
        <p:spPr>
          <a:xfrm>
            <a:off x="1116013" y="1916113"/>
            <a:ext cx="7772400" cy="4537075"/>
          </a:xfrm>
        </p:spPr>
        <p:txBody>
          <a:bodyPr/>
          <a:lstStyle/>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r>
              <a:rPr lang="en-US" sz="2400" smtClean="0"/>
              <a:t>Let, total number of flow augmentations performed by Edmonds-Karp algorithm is O(VE)</a:t>
            </a:r>
          </a:p>
          <a:p>
            <a:pPr eaLnBrk="1" hangingPunct="1">
              <a:lnSpc>
                <a:spcPct val="90000"/>
              </a:lnSpc>
            </a:pPr>
            <a:r>
              <a:rPr lang="en-US" sz="2400" smtClean="0"/>
              <a:t>BFS to find the augmented path – O(E)</a:t>
            </a:r>
          </a:p>
          <a:p>
            <a:pPr eaLnBrk="1" hangingPunct="1">
              <a:lnSpc>
                <a:spcPct val="90000"/>
              </a:lnSpc>
            </a:pPr>
            <a:r>
              <a:rPr lang="en-US" sz="2400" smtClean="0"/>
              <a:t>So, Total running time is </a:t>
            </a:r>
            <a:r>
              <a:rPr lang="en-US" sz="2400" smtClean="0">
                <a:solidFill>
                  <a:srgbClr val="FF0000"/>
                </a:solidFill>
              </a:rPr>
              <a:t>O(VE</a:t>
            </a:r>
            <a:r>
              <a:rPr lang="en-US" sz="2400" baseline="30000" smtClean="0">
                <a:solidFill>
                  <a:srgbClr val="FF0000"/>
                </a:solidFill>
              </a:rPr>
              <a:t>2</a:t>
            </a:r>
            <a:r>
              <a:rPr lang="en-US" sz="2400" smtClean="0">
                <a:solidFill>
                  <a:srgbClr val="FF0000"/>
                </a:solidFill>
              </a:rPr>
              <a:t>)</a:t>
            </a:r>
          </a:p>
        </p:txBody>
      </p:sp>
      <p:pic>
        <p:nvPicPr>
          <p:cNvPr id="47108" name="Picture 4" descr="ford_fulkerson"/>
          <p:cNvPicPr>
            <a:picLocks noChangeAspect="1" noChangeArrowheads="1"/>
          </p:cNvPicPr>
          <p:nvPr/>
        </p:nvPicPr>
        <p:blipFill>
          <a:blip r:embed="rId2"/>
          <a:srcRect/>
          <a:stretch>
            <a:fillRect/>
          </a:stretch>
        </p:blipFill>
        <p:spPr bwMode="auto">
          <a:xfrm>
            <a:off x="1187450" y="1268413"/>
            <a:ext cx="7561263" cy="2987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995">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995">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9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tr-TR" smtClean="0"/>
              <a:t>Conditions</a:t>
            </a:r>
          </a:p>
        </p:txBody>
      </p:sp>
      <p:sp>
        <p:nvSpPr>
          <p:cNvPr id="49155"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400" smtClean="0">
                <a:solidFill>
                  <a:schemeClr val="tx2"/>
                </a:solidFill>
                <a:latin typeface="Times New Roman" pitchFamily="18" charset="0"/>
              </a:rPr>
              <a:t>If f is a flow in a flow network G=(V,E), with source s and sink t, then the following conditions are equivalent:</a:t>
            </a:r>
          </a:p>
          <a:p>
            <a:pPr eaLnBrk="1" hangingPunct="1">
              <a:lnSpc>
                <a:spcPct val="80000"/>
              </a:lnSpc>
            </a:pPr>
            <a:endParaRPr lang="en-US" sz="2400" smtClean="0">
              <a:solidFill>
                <a:schemeClr val="tx2"/>
              </a:solidFill>
              <a:latin typeface="Times New Roman" pitchFamily="18" charset="0"/>
            </a:endParaRPr>
          </a:p>
          <a:p>
            <a:pPr lvl="1" eaLnBrk="1" hangingPunct="1">
              <a:lnSpc>
                <a:spcPct val="80000"/>
              </a:lnSpc>
              <a:buFont typeface="Wingdings" pitchFamily="2" charset="2"/>
              <a:buAutoNum type="arabicPeriod"/>
            </a:pPr>
            <a:r>
              <a:rPr lang="en-US" sz="2400" smtClean="0">
                <a:solidFill>
                  <a:schemeClr val="tx2"/>
                </a:solidFill>
                <a:latin typeface="Times New Roman" pitchFamily="18" charset="0"/>
              </a:rPr>
              <a:t>f is a maximum flow in G.</a:t>
            </a:r>
          </a:p>
          <a:p>
            <a:pPr lvl="1" eaLnBrk="1" hangingPunct="1">
              <a:lnSpc>
                <a:spcPct val="80000"/>
              </a:lnSpc>
              <a:buFont typeface="Wingdings" pitchFamily="2" charset="2"/>
              <a:buAutoNum type="arabicPeriod"/>
            </a:pPr>
            <a:endParaRPr lang="en-US" sz="2400" smtClean="0">
              <a:solidFill>
                <a:schemeClr val="tx2"/>
              </a:solidFill>
              <a:latin typeface="Times New Roman" pitchFamily="18" charset="0"/>
            </a:endParaRPr>
          </a:p>
          <a:p>
            <a:pPr lvl="1" eaLnBrk="1" hangingPunct="1">
              <a:lnSpc>
                <a:spcPct val="80000"/>
              </a:lnSpc>
              <a:buFont typeface="Wingdings" pitchFamily="2" charset="2"/>
              <a:buAutoNum type="arabicPeriod"/>
            </a:pPr>
            <a:r>
              <a:rPr lang="en-US" sz="2400" smtClean="0">
                <a:solidFill>
                  <a:schemeClr val="tx2"/>
                </a:solidFill>
                <a:latin typeface="Times New Roman" pitchFamily="18" charset="0"/>
              </a:rPr>
              <a:t>The residual network G</a:t>
            </a:r>
            <a:r>
              <a:rPr lang="en-US" sz="2400" baseline="-25000" smtClean="0">
                <a:solidFill>
                  <a:schemeClr val="tx2"/>
                </a:solidFill>
                <a:latin typeface="Times New Roman" pitchFamily="18" charset="0"/>
              </a:rPr>
              <a:t>f</a:t>
            </a:r>
            <a:r>
              <a:rPr lang="en-US" sz="2400" smtClean="0">
                <a:solidFill>
                  <a:schemeClr val="tx2"/>
                </a:solidFill>
                <a:latin typeface="Times New Roman" pitchFamily="18" charset="0"/>
              </a:rPr>
              <a:t> contains no augmented paths.  </a:t>
            </a:r>
          </a:p>
          <a:p>
            <a:pPr lvl="1" eaLnBrk="1" hangingPunct="1">
              <a:lnSpc>
                <a:spcPct val="80000"/>
              </a:lnSpc>
              <a:buFont typeface="Wingdings" pitchFamily="2" charset="2"/>
              <a:buAutoNum type="arabicPeriod"/>
            </a:pPr>
            <a:endParaRPr lang="en-US" sz="2400" smtClean="0">
              <a:solidFill>
                <a:schemeClr val="tx2"/>
              </a:solidFill>
              <a:latin typeface="Times New Roman" pitchFamily="18" charset="0"/>
            </a:endParaRPr>
          </a:p>
          <a:p>
            <a:pPr lvl="1" eaLnBrk="1" hangingPunct="1">
              <a:lnSpc>
                <a:spcPct val="80000"/>
              </a:lnSpc>
              <a:buFont typeface="Wingdings" pitchFamily="2" charset="2"/>
              <a:buAutoNum type="arabicPeriod"/>
            </a:pPr>
            <a:r>
              <a:rPr lang="en-US" sz="2400" smtClean="0">
                <a:solidFill>
                  <a:schemeClr val="tx2"/>
                </a:solidFill>
                <a:latin typeface="Times New Roman" pitchFamily="18" charset="0"/>
              </a:rPr>
              <a:t>|f| = c(S,T) for some cut (S,T) (a min-cut).</a:t>
            </a:r>
          </a:p>
          <a:p>
            <a:pPr eaLnBrk="1" hangingPunct="1">
              <a:lnSpc>
                <a:spcPct val="80000"/>
              </a:lnSpc>
              <a:buFont typeface="Wingdings" pitchFamily="2" charset="2"/>
              <a:buNone/>
            </a:pPr>
            <a:endParaRPr lang="tr-TR" sz="2400" smtClean="0">
              <a:solidFill>
                <a:schemeClr val="tx2"/>
              </a:solidFill>
              <a:latin typeface="Times New Roman" pitchFamily="18" charset="0"/>
            </a:endParaRPr>
          </a:p>
          <a:p>
            <a:pPr eaLnBrk="1" hangingPunct="1">
              <a:lnSpc>
                <a:spcPct val="80000"/>
              </a:lnSpc>
              <a:buFont typeface="Wingdings" pitchFamily="2" charset="2"/>
              <a:buNone/>
            </a:pPr>
            <a:r>
              <a:rPr lang="en-US" sz="2400" smtClean="0">
                <a:solidFill>
                  <a:schemeClr val="tx2"/>
                </a:solidFill>
                <a:latin typeface="Times New Roman" pitchFamily="18" charset="0"/>
              </a:rPr>
              <a:t>It is a flow since there is no augmented paths It is maximum since the sink is not reachable from the source</a:t>
            </a:r>
            <a:endParaRPr lang="tr-TR" sz="2400" smtClean="0">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descr="Denim"/>
          <p:cNvSpPr>
            <a:spLocks noGrp="1" noChangeAspect="1" noChangeArrowheads="1"/>
          </p:cNvSpPr>
          <p:nvPr>
            <p:ph type="title"/>
          </p:nvPr>
        </p:nvSpPr>
        <p:spPr>
          <a:xfrm>
            <a:off x="0" y="0"/>
            <a:ext cx="9144000" cy="669925"/>
          </a:xfrm>
        </p:spPr>
        <p:txBody>
          <a:bodyPr/>
          <a:lstStyle/>
          <a:p>
            <a:pPr eaLnBrk="1" hangingPunct="1"/>
            <a:r>
              <a:rPr lang="en-US" smtClean="0"/>
              <a:t>R1: Multiple sources and sinks </a:t>
            </a:r>
          </a:p>
        </p:txBody>
      </p:sp>
      <p:sp>
        <p:nvSpPr>
          <p:cNvPr id="21507" name="Rectangle 3"/>
          <p:cNvSpPr>
            <a:spLocks noGrp="1" noChangeArrowheads="1"/>
          </p:cNvSpPr>
          <p:nvPr>
            <p:ph type="body" idx="1"/>
          </p:nvPr>
        </p:nvSpPr>
        <p:spPr>
          <a:xfrm>
            <a:off x="0" y="762000"/>
            <a:ext cx="5334000" cy="6096000"/>
          </a:xfrm>
        </p:spPr>
        <p:txBody>
          <a:bodyPr/>
          <a:lstStyle/>
          <a:p>
            <a:pPr eaLnBrk="1" hangingPunct="1">
              <a:lnSpc>
                <a:spcPct val="90000"/>
              </a:lnSpc>
            </a:pPr>
            <a:r>
              <a:rPr lang="en-US" sz="2400" smtClean="0"/>
              <a:t>Problem:</a:t>
            </a:r>
          </a:p>
          <a:p>
            <a:pPr lvl="1" eaLnBrk="1" hangingPunct="1">
              <a:lnSpc>
                <a:spcPct val="90000"/>
              </a:lnSpc>
            </a:pPr>
            <a:r>
              <a:rPr lang="en-US" sz="2000" smtClean="0"/>
              <a:t>What if you have a problem with more than one source and more than one sink?</a:t>
            </a:r>
          </a:p>
          <a:p>
            <a:pPr lvl="1" eaLnBrk="1" hangingPunct="1">
              <a:lnSpc>
                <a:spcPct val="90000"/>
              </a:lnSpc>
            </a:pPr>
            <a:r>
              <a:rPr lang="en-US" sz="2000" smtClean="0"/>
              <a:t>The network at the top has three sources (0, 1, and 2) and two sinks (5 and 6). </a:t>
            </a:r>
          </a:p>
          <a:p>
            <a:pPr eaLnBrk="1" hangingPunct="1">
              <a:lnSpc>
                <a:spcPct val="90000"/>
              </a:lnSpc>
            </a:pPr>
            <a:r>
              <a:rPr lang="en-US" sz="2400" smtClean="0"/>
              <a:t>Reduction: Create a network which </a:t>
            </a:r>
          </a:p>
          <a:p>
            <a:pPr lvl="1" eaLnBrk="1" hangingPunct="1">
              <a:lnSpc>
                <a:spcPct val="90000"/>
              </a:lnSpc>
            </a:pPr>
            <a:r>
              <a:rPr lang="en-US" sz="2000" smtClean="0"/>
              <a:t>is a copy of the original network</a:t>
            </a:r>
          </a:p>
          <a:p>
            <a:pPr lvl="1" eaLnBrk="1" hangingPunct="1">
              <a:lnSpc>
                <a:spcPct val="90000"/>
              </a:lnSpc>
            </a:pPr>
            <a:r>
              <a:rPr lang="en-US" sz="2000" smtClean="0"/>
              <a:t>with the addition of a new source 7 and </a:t>
            </a:r>
          </a:p>
          <a:p>
            <a:pPr lvl="1" eaLnBrk="1" hangingPunct="1">
              <a:lnSpc>
                <a:spcPct val="90000"/>
              </a:lnSpc>
            </a:pPr>
            <a:r>
              <a:rPr lang="en-US" sz="2000" smtClean="0"/>
              <a:t>a new sink 8. </a:t>
            </a:r>
          </a:p>
          <a:p>
            <a:pPr lvl="1" eaLnBrk="1" hangingPunct="1">
              <a:lnSpc>
                <a:spcPct val="90000"/>
              </a:lnSpc>
            </a:pPr>
            <a:r>
              <a:rPr lang="en-US" sz="2000" smtClean="0"/>
              <a:t>There is an edge from 7 to each original-network source with capacity equal to the sum of the capacities of that source's outgoing edges, </a:t>
            </a:r>
          </a:p>
          <a:p>
            <a:pPr lvl="1" eaLnBrk="1" hangingPunct="1">
              <a:lnSpc>
                <a:spcPct val="90000"/>
              </a:lnSpc>
            </a:pPr>
            <a:r>
              <a:rPr lang="en-US" sz="2000" smtClean="0"/>
              <a:t>an edge from each original-network sink to 8 with capacity equal to the sum of the capacities of that sink's incoming edges.</a:t>
            </a:r>
          </a:p>
        </p:txBody>
      </p:sp>
      <p:pic>
        <p:nvPicPr>
          <p:cNvPr id="4100" name="Picture 5"/>
          <p:cNvPicPr>
            <a:picLocks noChangeAspect="1" noChangeArrowheads="1"/>
          </p:cNvPicPr>
          <p:nvPr/>
        </p:nvPicPr>
        <p:blipFill>
          <a:blip r:embed="rId2"/>
          <a:srcRect/>
          <a:stretch>
            <a:fillRect/>
          </a:stretch>
        </p:blipFill>
        <p:spPr bwMode="auto">
          <a:xfrm>
            <a:off x="5638800" y="1143000"/>
            <a:ext cx="3521075" cy="5562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p:txBody>
          <a:bodyPr/>
          <a:lstStyle/>
          <a:p>
            <a:r>
              <a:rPr lang="en-US"/>
              <a:t>What is Network</a:t>
            </a:r>
            <a:r>
              <a:rPr lang="tr-TR"/>
              <a:t> Flow</a:t>
            </a:r>
            <a:r>
              <a:rPr lang="en-US"/>
              <a:t>?</a:t>
            </a:r>
            <a:endParaRPr lang="tr-TR"/>
          </a:p>
        </p:txBody>
      </p:sp>
      <p:sp>
        <p:nvSpPr>
          <p:cNvPr id="26627" name="Rectangle 1027"/>
          <p:cNvSpPr>
            <a:spLocks noGrp="1" noChangeArrowheads="1"/>
          </p:cNvSpPr>
          <p:nvPr>
            <p:ph type="body" idx="1"/>
          </p:nvPr>
        </p:nvSpPr>
        <p:spPr>
          <a:xfrm>
            <a:off x="1042988" y="1412875"/>
            <a:ext cx="7872412" cy="2549525"/>
          </a:xfrm>
        </p:spPr>
        <p:txBody>
          <a:bodyPr/>
          <a:lstStyle/>
          <a:p>
            <a:r>
              <a:rPr lang="en-US" sz="2400">
                <a:solidFill>
                  <a:schemeClr val="tx2"/>
                </a:solidFill>
                <a:latin typeface="Times New Roman" pitchFamily="18" charset="0"/>
              </a:rPr>
              <a:t>Each edge (u,v) has a nonnegative </a:t>
            </a:r>
            <a:r>
              <a:rPr lang="en-US" sz="2400">
                <a:solidFill>
                  <a:srgbClr val="CC0000"/>
                </a:solidFill>
                <a:latin typeface="Times New Roman" pitchFamily="18" charset="0"/>
              </a:rPr>
              <a:t>capacity</a:t>
            </a:r>
            <a:r>
              <a:rPr lang="en-US" sz="2400">
                <a:solidFill>
                  <a:schemeClr val="tx2"/>
                </a:solidFill>
                <a:latin typeface="Times New Roman" pitchFamily="18" charset="0"/>
              </a:rPr>
              <a:t> c(u,v). </a:t>
            </a:r>
          </a:p>
          <a:p>
            <a:r>
              <a:rPr lang="en-US" sz="2400">
                <a:solidFill>
                  <a:schemeClr val="tx2"/>
                </a:solidFill>
                <a:latin typeface="Times New Roman" pitchFamily="18" charset="0"/>
              </a:rPr>
              <a:t>If (u,v) is not in E, assume c(u,v)=0.</a:t>
            </a:r>
          </a:p>
          <a:p>
            <a:r>
              <a:rPr lang="en-US" sz="2400">
                <a:solidFill>
                  <a:schemeClr val="tx2"/>
                </a:solidFill>
                <a:latin typeface="Times New Roman" pitchFamily="18" charset="0"/>
              </a:rPr>
              <a:t>We have a </a:t>
            </a:r>
            <a:r>
              <a:rPr lang="en-US" sz="2400">
                <a:solidFill>
                  <a:srgbClr val="CC0000"/>
                </a:solidFill>
                <a:latin typeface="Times New Roman" pitchFamily="18" charset="0"/>
              </a:rPr>
              <a:t>source</a:t>
            </a:r>
            <a:r>
              <a:rPr lang="en-US" sz="2400">
                <a:solidFill>
                  <a:schemeClr val="tx2"/>
                </a:solidFill>
                <a:latin typeface="Times New Roman" pitchFamily="18" charset="0"/>
              </a:rPr>
              <a:t> s, and a </a:t>
            </a:r>
            <a:r>
              <a:rPr lang="en-US" sz="2400">
                <a:solidFill>
                  <a:srgbClr val="CC0000"/>
                </a:solidFill>
                <a:latin typeface="Times New Roman" pitchFamily="18" charset="0"/>
              </a:rPr>
              <a:t>sink</a:t>
            </a:r>
            <a:r>
              <a:rPr lang="en-US" sz="2400">
                <a:solidFill>
                  <a:schemeClr val="tx2"/>
                </a:solidFill>
                <a:latin typeface="Times New Roman" pitchFamily="18" charset="0"/>
              </a:rPr>
              <a:t> t. </a:t>
            </a:r>
          </a:p>
          <a:p>
            <a:r>
              <a:rPr lang="en-US" sz="2400">
                <a:solidFill>
                  <a:schemeClr val="tx2"/>
                </a:solidFill>
                <a:latin typeface="Times New Roman" pitchFamily="18" charset="0"/>
              </a:rPr>
              <a:t>Assume that every vertex v in V is on some path from s to t. </a:t>
            </a:r>
          </a:p>
          <a:p>
            <a:r>
              <a:rPr lang="en-US" sz="2400">
                <a:solidFill>
                  <a:schemeClr val="tx2"/>
                </a:solidFill>
                <a:latin typeface="Times New Roman" pitchFamily="18" charset="0"/>
              </a:rPr>
              <a:t>c(s,v</a:t>
            </a:r>
            <a:r>
              <a:rPr lang="en-US" sz="2400" baseline="-25000">
                <a:solidFill>
                  <a:schemeClr val="tx2"/>
                </a:solidFill>
                <a:latin typeface="Times New Roman" pitchFamily="18" charset="0"/>
              </a:rPr>
              <a:t>1</a:t>
            </a:r>
            <a:r>
              <a:rPr lang="en-US" sz="2400">
                <a:solidFill>
                  <a:schemeClr val="tx2"/>
                </a:solidFill>
                <a:latin typeface="Times New Roman" pitchFamily="18" charset="0"/>
              </a:rPr>
              <a:t>)=16; c(v</a:t>
            </a:r>
            <a:r>
              <a:rPr lang="en-US" sz="2400" baseline="-25000">
                <a:solidFill>
                  <a:schemeClr val="tx2"/>
                </a:solidFill>
                <a:latin typeface="Times New Roman" pitchFamily="18" charset="0"/>
              </a:rPr>
              <a:t>1</a:t>
            </a:r>
            <a:r>
              <a:rPr lang="en-US" sz="2400">
                <a:solidFill>
                  <a:schemeClr val="tx2"/>
                </a:solidFill>
                <a:latin typeface="Times New Roman" pitchFamily="18" charset="0"/>
              </a:rPr>
              <a:t>,s)=0; c(v</a:t>
            </a:r>
            <a:r>
              <a:rPr lang="en-US" sz="2400" baseline="-25000">
                <a:solidFill>
                  <a:schemeClr val="tx2"/>
                </a:solidFill>
                <a:latin typeface="Times New Roman" pitchFamily="18" charset="0"/>
              </a:rPr>
              <a:t>2</a:t>
            </a:r>
            <a:r>
              <a:rPr lang="en-US" sz="2400">
                <a:solidFill>
                  <a:schemeClr val="tx2"/>
                </a:solidFill>
                <a:latin typeface="Times New Roman" pitchFamily="18" charset="0"/>
              </a:rPr>
              <a:t>,v</a:t>
            </a:r>
            <a:r>
              <a:rPr lang="en-US" sz="2400" baseline="-25000">
                <a:solidFill>
                  <a:schemeClr val="tx2"/>
                </a:solidFill>
                <a:latin typeface="Times New Roman" pitchFamily="18" charset="0"/>
              </a:rPr>
              <a:t>3</a:t>
            </a:r>
            <a:r>
              <a:rPr lang="en-US" sz="2400">
                <a:solidFill>
                  <a:schemeClr val="tx2"/>
                </a:solidFill>
                <a:latin typeface="Times New Roman" pitchFamily="18" charset="0"/>
              </a:rPr>
              <a:t>)=0</a:t>
            </a:r>
          </a:p>
          <a:p>
            <a:endParaRPr lang="tr-TR" sz="2400">
              <a:solidFill>
                <a:schemeClr val="tx2"/>
              </a:solidFill>
              <a:latin typeface="Times New Roman" pitchFamily="18" charset="0"/>
            </a:endParaRPr>
          </a:p>
        </p:txBody>
      </p:sp>
      <p:graphicFrame>
        <p:nvGraphicFramePr>
          <p:cNvPr id="26628" name="Object 1028"/>
          <p:cNvGraphicFramePr>
            <a:graphicFrameLocks noChangeAspect="1"/>
          </p:cNvGraphicFramePr>
          <p:nvPr/>
        </p:nvGraphicFramePr>
        <p:xfrm>
          <a:off x="2133600" y="3810000"/>
          <a:ext cx="5562600" cy="2387600"/>
        </p:xfrm>
        <a:graphic>
          <a:graphicData uri="http://schemas.openxmlformats.org/presentationml/2006/ole">
            <p:oleObj spid="_x0000_s66562" name="Picture Publisher Image" r:id="rId3" imgW="4438800" imgH="187632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descr="Denim"/>
          <p:cNvSpPr>
            <a:spLocks noGrp="1" noChangeAspect="1" noChangeArrowheads="1"/>
          </p:cNvSpPr>
          <p:nvPr>
            <p:ph type="title"/>
          </p:nvPr>
        </p:nvSpPr>
        <p:spPr>
          <a:xfrm>
            <a:off x="0" y="0"/>
            <a:ext cx="9144000" cy="669925"/>
          </a:xfrm>
        </p:spPr>
        <p:txBody>
          <a:bodyPr/>
          <a:lstStyle/>
          <a:p>
            <a:pPr eaLnBrk="1" hangingPunct="1"/>
            <a:r>
              <a:rPr lang="en-US" smtClean="0"/>
              <a:t>R2: Removing vertex capacities </a:t>
            </a:r>
          </a:p>
        </p:txBody>
      </p:sp>
      <p:sp>
        <p:nvSpPr>
          <p:cNvPr id="22531" name="Rectangle 3"/>
          <p:cNvSpPr>
            <a:spLocks noGrp="1" noChangeArrowheads="1"/>
          </p:cNvSpPr>
          <p:nvPr>
            <p:ph type="body" idx="1"/>
          </p:nvPr>
        </p:nvSpPr>
        <p:spPr>
          <a:xfrm>
            <a:off x="0" y="762000"/>
            <a:ext cx="6604000" cy="6096000"/>
          </a:xfrm>
        </p:spPr>
        <p:txBody>
          <a:bodyPr/>
          <a:lstStyle/>
          <a:p>
            <a:pPr eaLnBrk="1" hangingPunct="1">
              <a:lnSpc>
                <a:spcPct val="90000"/>
              </a:lnSpc>
            </a:pPr>
            <a:r>
              <a:rPr lang="en-US" smtClean="0"/>
              <a:t>Problem:</a:t>
            </a:r>
          </a:p>
          <a:p>
            <a:pPr lvl="1" eaLnBrk="1" hangingPunct="1">
              <a:lnSpc>
                <a:spcPct val="90000"/>
              </a:lnSpc>
            </a:pPr>
            <a:r>
              <a:rPr lang="en-US" smtClean="0"/>
              <a:t>Given a flow network, find a maxflow satisfying additional constraints specifying that the flow through each vertex must not exceed some fixed capacity.</a:t>
            </a:r>
          </a:p>
          <a:p>
            <a:pPr eaLnBrk="1" hangingPunct="1">
              <a:lnSpc>
                <a:spcPct val="90000"/>
              </a:lnSpc>
            </a:pPr>
            <a:r>
              <a:rPr lang="en-US" smtClean="0"/>
              <a:t>Reduction: Create a new network </a:t>
            </a:r>
          </a:p>
          <a:p>
            <a:pPr lvl="1" eaLnBrk="1" hangingPunct="1">
              <a:lnSpc>
                <a:spcPct val="90000"/>
              </a:lnSpc>
            </a:pPr>
            <a:r>
              <a:rPr lang="en-US" smtClean="0"/>
              <a:t>Associate a new vertex u* (where u* denotes u+V) with each vertex u, </a:t>
            </a:r>
          </a:p>
          <a:p>
            <a:pPr lvl="1" eaLnBrk="1" hangingPunct="1">
              <a:lnSpc>
                <a:spcPct val="90000"/>
              </a:lnSpc>
            </a:pPr>
            <a:r>
              <a:rPr lang="en-US" smtClean="0"/>
              <a:t>add an edge u-&gt;u* whose capacity is the capacity of u, </a:t>
            </a:r>
          </a:p>
          <a:p>
            <a:pPr lvl="1" eaLnBrk="1" hangingPunct="1">
              <a:lnSpc>
                <a:spcPct val="90000"/>
              </a:lnSpc>
            </a:pPr>
            <a:r>
              <a:rPr lang="en-US" smtClean="0"/>
              <a:t>include an edge u*-&gt;v for each edge u-&gt;v. </a:t>
            </a:r>
          </a:p>
        </p:txBody>
      </p:sp>
      <p:pic>
        <p:nvPicPr>
          <p:cNvPr id="5124" name="Picture 4"/>
          <p:cNvPicPr>
            <a:picLocks noChangeAspect="1" noChangeArrowheads="1"/>
          </p:cNvPicPr>
          <p:nvPr/>
        </p:nvPicPr>
        <p:blipFill>
          <a:blip r:embed="rId2"/>
          <a:srcRect/>
          <a:stretch>
            <a:fillRect/>
          </a:stretch>
        </p:blipFill>
        <p:spPr bwMode="auto">
          <a:xfrm>
            <a:off x="6477000" y="1066800"/>
            <a:ext cx="2309813" cy="5791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6146" name="Rectangle 2" descr="Denim"/>
          <p:cNvSpPr>
            <a:spLocks noGrp="1" noChangeAspect="1" noChangeArrowheads="1"/>
          </p:cNvSpPr>
          <p:nvPr>
            <p:ph type="title"/>
          </p:nvPr>
        </p:nvSpPr>
        <p:spPr>
          <a:xfrm>
            <a:off x="0" y="0"/>
            <a:ext cx="9144000" cy="669925"/>
          </a:xfrm>
        </p:spPr>
        <p:txBody>
          <a:bodyPr/>
          <a:lstStyle/>
          <a:p>
            <a:pPr eaLnBrk="1" hangingPunct="1"/>
            <a:r>
              <a:rPr lang="en-US" smtClean="0"/>
              <a:t>R3: Reduction to acyclic network </a:t>
            </a:r>
          </a:p>
        </p:txBody>
      </p:sp>
      <p:sp>
        <p:nvSpPr>
          <p:cNvPr id="13315" name="Rectangle 3"/>
          <p:cNvSpPr>
            <a:spLocks noGrp="1" noChangeArrowheads="1"/>
          </p:cNvSpPr>
          <p:nvPr>
            <p:ph type="body" idx="1"/>
          </p:nvPr>
        </p:nvSpPr>
        <p:spPr>
          <a:xfrm>
            <a:off x="0" y="762000"/>
            <a:ext cx="6096000" cy="6096000"/>
          </a:xfrm>
        </p:spPr>
        <p:txBody>
          <a:bodyPr/>
          <a:lstStyle/>
          <a:p>
            <a:pPr eaLnBrk="1" hangingPunct="1">
              <a:lnSpc>
                <a:spcPct val="80000"/>
              </a:lnSpc>
            </a:pPr>
            <a:r>
              <a:rPr lang="en-US" sz="2800" smtClean="0"/>
              <a:t>Problem:</a:t>
            </a:r>
          </a:p>
          <a:p>
            <a:pPr lvl="1" eaLnBrk="1" hangingPunct="1">
              <a:lnSpc>
                <a:spcPct val="80000"/>
              </a:lnSpc>
            </a:pPr>
            <a:r>
              <a:rPr lang="en-US" sz="2400" smtClean="0"/>
              <a:t>Find a maxflow in an acyclic network.</a:t>
            </a:r>
          </a:p>
          <a:p>
            <a:pPr eaLnBrk="1" hangingPunct="1">
              <a:lnSpc>
                <a:spcPct val="80000"/>
              </a:lnSpc>
            </a:pPr>
            <a:r>
              <a:rPr lang="en-US" sz="2800" smtClean="0"/>
              <a:t>Reduction: Create a new network where</a:t>
            </a:r>
          </a:p>
          <a:p>
            <a:pPr lvl="1" eaLnBrk="1" hangingPunct="1">
              <a:lnSpc>
                <a:spcPct val="80000"/>
              </a:lnSpc>
            </a:pPr>
            <a:r>
              <a:rPr lang="en-US" sz="2400" smtClean="0"/>
              <a:t>Each vertex u in the top network corresponds to two vertices u and u* (where u* denotes u+V) in the bottom network, </a:t>
            </a:r>
          </a:p>
          <a:p>
            <a:pPr lvl="1" eaLnBrk="1" hangingPunct="1">
              <a:lnSpc>
                <a:spcPct val="80000"/>
              </a:lnSpc>
            </a:pPr>
            <a:r>
              <a:rPr lang="en-US" sz="2400" smtClean="0"/>
              <a:t>each edge u-v in the top network corresponds to an edge u-v* in the bottom network.</a:t>
            </a:r>
          </a:p>
          <a:p>
            <a:pPr lvl="1" eaLnBrk="1" hangingPunct="1">
              <a:lnSpc>
                <a:spcPct val="80000"/>
              </a:lnSpc>
            </a:pPr>
            <a:r>
              <a:rPr lang="en-US" sz="2400" smtClean="0"/>
              <a:t>Additionally, the bottom network has uncapacitated edges u-u*</a:t>
            </a:r>
          </a:p>
          <a:p>
            <a:pPr lvl="1" eaLnBrk="1" hangingPunct="1">
              <a:lnSpc>
                <a:spcPct val="80000"/>
              </a:lnSpc>
            </a:pPr>
            <a:r>
              <a:rPr lang="en-US" sz="2400" smtClean="0"/>
              <a:t>a source s with an edge to each unstarred vertex,</a:t>
            </a:r>
          </a:p>
          <a:p>
            <a:pPr lvl="1" eaLnBrk="1" hangingPunct="1">
              <a:lnSpc>
                <a:spcPct val="80000"/>
              </a:lnSpc>
            </a:pPr>
            <a:r>
              <a:rPr lang="en-US" sz="2400" smtClean="0"/>
              <a:t>a sink t with an edge from each starred vertex. </a:t>
            </a:r>
          </a:p>
        </p:txBody>
      </p:sp>
      <p:pic>
        <p:nvPicPr>
          <p:cNvPr id="6148" name="Picture 4"/>
          <p:cNvPicPr>
            <a:picLocks noChangeAspect="1" noChangeArrowheads="1"/>
          </p:cNvPicPr>
          <p:nvPr/>
        </p:nvPicPr>
        <p:blipFill>
          <a:blip r:embed="rId2"/>
          <a:srcRect/>
          <a:stretch>
            <a:fillRect/>
          </a:stretch>
        </p:blipFill>
        <p:spPr bwMode="auto">
          <a:xfrm>
            <a:off x="6400800" y="1143000"/>
            <a:ext cx="2671763" cy="57150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descr="Denim"/>
          <p:cNvSpPr>
            <a:spLocks noGrp="1" noChangeAspect="1" noChangeArrowheads="1"/>
          </p:cNvSpPr>
          <p:nvPr>
            <p:ph type="title"/>
          </p:nvPr>
        </p:nvSpPr>
        <p:spPr>
          <a:xfrm>
            <a:off x="0" y="0"/>
            <a:ext cx="9196388" cy="609600"/>
          </a:xfrm>
        </p:spPr>
        <p:txBody>
          <a:bodyPr/>
          <a:lstStyle/>
          <a:p>
            <a:pPr eaLnBrk="1" hangingPunct="1"/>
            <a:r>
              <a:rPr lang="en-US" sz="4000" smtClean="0"/>
              <a:t>R4: Reduction from undirected networks </a:t>
            </a:r>
          </a:p>
        </p:txBody>
      </p:sp>
      <p:sp>
        <p:nvSpPr>
          <p:cNvPr id="7171" name="Rectangle 3"/>
          <p:cNvSpPr>
            <a:spLocks noGrp="1" noChangeArrowheads="1"/>
          </p:cNvSpPr>
          <p:nvPr>
            <p:ph type="body" idx="1"/>
          </p:nvPr>
        </p:nvSpPr>
        <p:spPr>
          <a:xfrm>
            <a:off x="0" y="762000"/>
            <a:ext cx="6181725" cy="6096000"/>
          </a:xfrm>
        </p:spPr>
        <p:txBody>
          <a:bodyPr/>
          <a:lstStyle/>
          <a:p>
            <a:pPr eaLnBrk="1" hangingPunct="1"/>
            <a:r>
              <a:rPr lang="en-US" sz="2400" smtClean="0"/>
              <a:t>Problem: </a:t>
            </a:r>
          </a:p>
          <a:p>
            <a:pPr lvl="1" eaLnBrk="1" hangingPunct="1"/>
            <a:r>
              <a:rPr lang="en-US" sz="2000" smtClean="0"/>
              <a:t>Given an undirected weighted graph find the maximum flow</a:t>
            </a:r>
          </a:p>
          <a:p>
            <a:pPr eaLnBrk="1" hangingPunct="1"/>
            <a:r>
              <a:rPr lang="en-US" sz="2400" smtClean="0"/>
              <a:t>Reduction: Create a network s.t.</a:t>
            </a:r>
          </a:p>
          <a:p>
            <a:pPr lvl="1" eaLnBrk="1" hangingPunct="1"/>
            <a:r>
              <a:rPr lang="en-US" sz="2000" smtClean="0"/>
              <a:t>we can consider it to be a directed network with edges in each direction. </a:t>
            </a:r>
          </a:p>
        </p:txBody>
      </p:sp>
      <p:pic>
        <p:nvPicPr>
          <p:cNvPr id="7172" name="Picture 5"/>
          <p:cNvPicPr>
            <a:picLocks noChangeAspect="1" noChangeArrowheads="1"/>
          </p:cNvPicPr>
          <p:nvPr/>
        </p:nvPicPr>
        <p:blipFill>
          <a:blip r:embed="rId2"/>
          <a:srcRect/>
          <a:stretch>
            <a:fillRect/>
          </a:stretch>
        </p:blipFill>
        <p:spPr bwMode="auto">
          <a:xfrm>
            <a:off x="6248400" y="1219200"/>
            <a:ext cx="2476500"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descr="Denim"/>
          <p:cNvSpPr>
            <a:spLocks noGrp="1" noChangeAspect="1" noChangeArrowheads="1"/>
          </p:cNvSpPr>
          <p:nvPr>
            <p:ph type="title"/>
          </p:nvPr>
        </p:nvSpPr>
        <p:spPr>
          <a:xfrm>
            <a:off x="0" y="0"/>
            <a:ext cx="9144000" cy="669925"/>
          </a:xfrm>
        </p:spPr>
        <p:txBody>
          <a:bodyPr/>
          <a:lstStyle/>
          <a:p>
            <a:pPr eaLnBrk="1" hangingPunct="1"/>
            <a:r>
              <a:rPr lang="en-US" smtClean="0"/>
              <a:t>R5: Feasible flow </a:t>
            </a:r>
          </a:p>
        </p:txBody>
      </p:sp>
      <p:sp>
        <p:nvSpPr>
          <p:cNvPr id="8195" name="Rectangle 3"/>
          <p:cNvSpPr>
            <a:spLocks noGrp="1" noChangeArrowheads="1"/>
          </p:cNvSpPr>
          <p:nvPr>
            <p:ph type="body" idx="1"/>
          </p:nvPr>
        </p:nvSpPr>
        <p:spPr>
          <a:xfrm>
            <a:off x="0" y="762000"/>
            <a:ext cx="8804275" cy="3179763"/>
          </a:xfrm>
        </p:spPr>
        <p:txBody>
          <a:bodyPr/>
          <a:lstStyle/>
          <a:p>
            <a:pPr eaLnBrk="1" hangingPunct="1">
              <a:lnSpc>
                <a:spcPct val="90000"/>
              </a:lnSpc>
            </a:pPr>
            <a:r>
              <a:rPr lang="en-US" sz="2800" smtClean="0"/>
              <a:t>Problem:</a:t>
            </a:r>
          </a:p>
          <a:p>
            <a:pPr lvl="1" eaLnBrk="1" hangingPunct="1">
              <a:lnSpc>
                <a:spcPct val="90000"/>
              </a:lnSpc>
            </a:pPr>
            <a:r>
              <a:rPr lang="en-US" sz="2400" smtClean="0"/>
              <a:t>Suppose that </a:t>
            </a:r>
            <a:r>
              <a:rPr lang="en-US" sz="2400" smtClean="0">
                <a:solidFill>
                  <a:srgbClr val="00B050"/>
                </a:solidFill>
              </a:rPr>
              <a:t>a weight is assigned to each vertex </a:t>
            </a:r>
            <a:r>
              <a:rPr lang="en-US" sz="2400" smtClean="0"/>
              <a:t>in a flow network and is to be </a:t>
            </a:r>
            <a:r>
              <a:rPr lang="en-US" sz="2400" smtClean="0">
                <a:solidFill>
                  <a:srgbClr val="0070C0"/>
                </a:solidFill>
              </a:rPr>
              <a:t>interpreted as supply </a:t>
            </a:r>
            <a:r>
              <a:rPr lang="en-US" sz="2400" smtClean="0"/>
              <a:t>(</a:t>
            </a:r>
            <a:r>
              <a:rPr lang="en-US" sz="2400" smtClean="0">
                <a:solidFill>
                  <a:srgbClr val="FF0000"/>
                </a:solidFill>
              </a:rPr>
              <a:t>if positive</a:t>
            </a:r>
            <a:r>
              <a:rPr lang="en-US" sz="2400" smtClean="0"/>
              <a:t>) or </a:t>
            </a:r>
            <a:r>
              <a:rPr lang="en-US" sz="2400" smtClean="0">
                <a:solidFill>
                  <a:srgbClr val="0070C0"/>
                </a:solidFill>
              </a:rPr>
              <a:t>demand</a:t>
            </a:r>
            <a:r>
              <a:rPr lang="en-US" sz="2400" smtClean="0"/>
              <a:t> (</a:t>
            </a:r>
            <a:r>
              <a:rPr lang="en-US" sz="2400" smtClean="0">
                <a:solidFill>
                  <a:srgbClr val="FF0000"/>
                </a:solidFill>
              </a:rPr>
              <a:t>if negative</a:t>
            </a:r>
            <a:r>
              <a:rPr lang="en-US" sz="2400" smtClean="0"/>
              <a:t>), with the sum of the vertex weights equal to zero. </a:t>
            </a:r>
            <a:r>
              <a:rPr lang="en-US" sz="2400" smtClean="0">
                <a:solidFill>
                  <a:srgbClr val="00B050"/>
                </a:solidFill>
              </a:rPr>
              <a:t>Define a flow to be feasible </a:t>
            </a:r>
            <a:r>
              <a:rPr lang="en-US" sz="2400" smtClean="0"/>
              <a:t>if </a:t>
            </a:r>
            <a:r>
              <a:rPr lang="en-US" sz="2400" smtClean="0">
                <a:solidFill>
                  <a:srgbClr val="FFC000"/>
                </a:solidFill>
              </a:rPr>
              <a:t>the difference between each vertex's outflow and inflow is equal to that vertex's weight</a:t>
            </a:r>
            <a:r>
              <a:rPr lang="en-US" sz="2400" smtClean="0"/>
              <a:t> (supply if positive and demand if negative). Given such a network, determine whether or not a feasible flow exists. </a:t>
            </a:r>
          </a:p>
        </p:txBody>
      </p:sp>
      <p:pic>
        <p:nvPicPr>
          <p:cNvPr id="8196" name="Picture 6"/>
          <p:cNvPicPr>
            <a:picLocks noChangeAspect="1" noChangeArrowheads="1"/>
          </p:cNvPicPr>
          <p:nvPr/>
        </p:nvPicPr>
        <p:blipFill>
          <a:blip r:embed="rId2"/>
          <a:srcRect/>
          <a:stretch>
            <a:fillRect/>
          </a:stretch>
        </p:blipFill>
        <p:spPr bwMode="auto">
          <a:xfrm>
            <a:off x="304800" y="4038600"/>
            <a:ext cx="8610600" cy="2274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descr="Denim"/>
          <p:cNvSpPr>
            <a:spLocks noGrp="1" noChangeAspect="1" noChangeArrowheads="1"/>
          </p:cNvSpPr>
          <p:nvPr>
            <p:ph type="title"/>
          </p:nvPr>
        </p:nvSpPr>
        <p:spPr>
          <a:xfrm>
            <a:off x="80963" y="0"/>
            <a:ext cx="9034462" cy="669925"/>
          </a:xfrm>
        </p:spPr>
        <p:txBody>
          <a:bodyPr/>
          <a:lstStyle/>
          <a:p>
            <a:pPr eaLnBrk="1" hangingPunct="1"/>
            <a:r>
              <a:rPr lang="en-US" smtClean="0"/>
              <a:t>R5: Reduction from feasible solution</a:t>
            </a:r>
          </a:p>
        </p:txBody>
      </p:sp>
      <p:sp>
        <p:nvSpPr>
          <p:cNvPr id="26627" name="Rectangle 3"/>
          <p:cNvSpPr>
            <a:spLocks noGrp="1" noChangeArrowheads="1"/>
          </p:cNvSpPr>
          <p:nvPr>
            <p:ph type="body" idx="1"/>
          </p:nvPr>
        </p:nvSpPr>
        <p:spPr>
          <a:xfrm>
            <a:off x="0" y="762000"/>
            <a:ext cx="5927725" cy="6096000"/>
          </a:xfrm>
        </p:spPr>
        <p:txBody>
          <a:bodyPr/>
          <a:lstStyle/>
          <a:p>
            <a:pPr eaLnBrk="1" hangingPunct="1"/>
            <a:r>
              <a:rPr lang="en-US" sz="2800" smtClean="0"/>
              <a:t>Reduction: Create a network</a:t>
            </a:r>
          </a:p>
          <a:p>
            <a:pPr lvl="1" eaLnBrk="1" hangingPunct="1"/>
            <a:r>
              <a:rPr lang="en-US" sz="2400" smtClean="0"/>
              <a:t>by adding edges from a new source vertex to the supply vertices (each with capacity equal to the amount of the supply) and </a:t>
            </a:r>
          </a:p>
          <a:p>
            <a:pPr lvl="1" eaLnBrk="1" hangingPunct="1"/>
            <a:r>
              <a:rPr lang="en-US" sz="2400" smtClean="0"/>
              <a:t>edges to a new sink vertex from the demand vertices (each with capacity equal to the amount of the demand).</a:t>
            </a:r>
          </a:p>
          <a:p>
            <a:pPr lvl="1" eaLnBrk="1" hangingPunct="1"/>
            <a:r>
              <a:rPr lang="en-US" sz="2400" smtClean="0"/>
              <a:t>The network has a feasible flow if and only if this network has a flow (a maxflow) that fills all the edges from the sink and all the edges to the source.</a:t>
            </a:r>
          </a:p>
        </p:txBody>
      </p:sp>
      <p:pic>
        <p:nvPicPr>
          <p:cNvPr id="9220" name="Picture 4"/>
          <p:cNvPicPr>
            <a:picLocks noChangeAspect="1" noChangeArrowheads="1"/>
          </p:cNvPicPr>
          <p:nvPr/>
        </p:nvPicPr>
        <p:blipFill>
          <a:blip r:embed="rId2"/>
          <a:srcRect/>
          <a:stretch>
            <a:fillRect/>
          </a:stretch>
        </p:blipFill>
        <p:spPr bwMode="auto">
          <a:xfrm>
            <a:off x="5818188" y="1752600"/>
            <a:ext cx="3325812" cy="3429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descr="Denim"/>
          <p:cNvSpPr>
            <a:spLocks noGrp="1" noChangeAspect="1" noChangeArrowheads="1"/>
          </p:cNvSpPr>
          <p:nvPr>
            <p:ph type="title"/>
          </p:nvPr>
        </p:nvSpPr>
        <p:spPr>
          <a:xfrm>
            <a:off x="0" y="0"/>
            <a:ext cx="9144000" cy="669925"/>
          </a:xfrm>
        </p:spPr>
        <p:txBody>
          <a:bodyPr/>
          <a:lstStyle/>
          <a:p>
            <a:pPr eaLnBrk="1" hangingPunct="1"/>
            <a:r>
              <a:rPr lang="en-US" smtClean="0"/>
              <a:t>R6: Bipartite matching</a:t>
            </a:r>
          </a:p>
        </p:txBody>
      </p:sp>
      <p:sp>
        <p:nvSpPr>
          <p:cNvPr id="27651" name="Rectangle 3"/>
          <p:cNvSpPr>
            <a:spLocks noGrp="1" noChangeArrowheads="1"/>
          </p:cNvSpPr>
          <p:nvPr>
            <p:ph type="body" idx="1"/>
          </p:nvPr>
        </p:nvSpPr>
        <p:spPr>
          <a:xfrm>
            <a:off x="0" y="762000"/>
            <a:ext cx="5502275" cy="6096000"/>
          </a:xfrm>
        </p:spPr>
        <p:txBody>
          <a:bodyPr/>
          <a:lstStyle/>
          <a:p>
            <a:pPr eaLnBrk="1" hangingPunct="1">
              <a:lnSpc>
                <a:spcPct val="80000"/>
              </a:lnSpc>
            </a:pPr>
            <a:r>
              <a:rPr lang="en-US" sz="2400" smtClean="0"/>
              <a:t>Problem: </a:t>
            </a:r>
          </a:p>
          <a:p>
            <a:pPr lvl="1" eaLnBrk="1" hangingPunct="1">
              <a:lnSpc>
                <a:spcPct val="80000"/>
              </a:lnSpc>
            </a:pPr>
            <a:r>
              <a:rPr lang="en-US" sz="2000" smtClean="0"/>
              <a:t>Given a bipartite graph, find a set of edges of maximum cardinality such that each vertex is connected to at most one other vertex. </a:t>
            </a:r>
          </a:p>
          <a:p>
            <a:pPr eaLnBrk="1" hangingPunct="1">
              <a:lnSpc>
                <a:spcPct val="80000"/>
              </a:lnSpc>
            </a:pPr>
            <a:r>
              <a:rPr lang="en-US" sz="2400" smtClean="0"/>
              <a:t>Reduction: Construct an st-network</a:t>
            </a:r>
          </a:p>
          <a:p>
            <a:pPr lvl="1" eaLnBrk="1" hangingPunct="1">
              <a:lnSpc>
                <a:spcPct val="80000"/>
              </a:lnSpc>
            </a:pPr>
            <a:r>
              <a:rPr lang="en-US" sz="2000" smtClean="0"/>
              <a:t>by directing all the edges from the top row to the bottom row, </a:t>
            </a:r>
          </a:p>
          <a:p>
            <a:pPr lvl="1" eaLnBrk="1" hangingPunct="1">
              <a:lnSpc>
                <a:spcPct val="80000"/>
              </a:lnSpc>
            </a:pPr>
            <a:r>
              <a:rPr lang="en-US" sz="2000" smtClean="0"/>
              <a:t>adding a new source with edges to each vertex on the top row, </a:t>
            </a:r>
          </a:p>
          <a:p>
            <a:pPr lvl="1" eaLnBrk="1" hangingPunct="1">
              <a:lnSpc>
                <a:spcPct val="80000"/>
              </a:lnSpc>
            </a:pPr>
            <a:r>
              <a:rPr lang="en-US" sz="2000" smtClean="0"/>
              <a:t>adding a new sink with edges to each vertex on the bottom row, and </a:t>
            </a:r>
          </a:p>
          <a:p>
            <a:pPr lvl="1" eaLnBrk="1" hangingPunct="1">
              <a:lnSpc>
                <a:spcPct val="80000"/>
              </a:lnSpc>
            </a:pPr>
            <a:r>
              <a:rPr lang="en-US" sz="2000" smtClean="0"/>
              <a:t>assigning capacity 1 to all edges. </a:t>
            </a:r>
          </a:p>
          <a:p>
            <a:pPr lvl="1" eaLnBrk="1" hangingPunct="1">
              <a:lnSpc>
                <a:spcPct val="80000"/>
              </a:lnSpc>
            </a:pPr>
            <a:r>
              <a:rPr lang="en-US" sz="2000" smtClean="0"/>
              <a:t>In any flow, at most one outgoing edge from each vertex on the top row can be filled and at most one incoming edge to each vertex on the bottom row can be filled, so a solution to the maxflow problem on this network gives a maximum matching for the bipartite graph.</a:t>
            </a:r>
          </a:p>
        </p:txBody>
      </p:sp>
      <p:pic>
        <p:nvPicPr>
          <p:cNvPr id="10244" name="Picture 5"/>
          <p:cNvPicPr>
            <a:picLocks noChangeAspect="1" noChangeArrowheads="1"/>
          </p:cNvPicPr>
          <p:nvPr/>
        </p:nvPicPr>
        <p:blipFill>
          <a:blip r:embed="rId2"/>
          <a:srcRect/>
          <a:stretch>
            <a:fillRect/>
          </a:stretch>
        </p:blipFill>
        <p:spPr bwMode="auto">
          <a:xfrm>
            <a:off x="5791200" y="1295400"/>
            <a:ext cx="3095625" cy="5410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descr="Denim"/>
          <p:cNvSpPr>
            <a:spLocks noGrp="1" noChangeAspect="1" noChangeArrowheads="1"/>
          </p:cNvSpPr>
          <p:nvPr>
            <p:ph type="title"/>
          </p:nvPr>
        </p:nvSpPr>
        <p:spPr>
          <a:xfrm>
            <a:off x="0" y="0"/>
            <a:ext cx="9144000" cy="669925"/>
          </a:xfrm>
        </p:spPr>
        <p:txBody>
          <a:bodyPr/>
          <a:lstStyle/>
          <a:p>
            <a:pPr eaLnBrk="1" hangingPunct="1"/>
            <a:r>
              <a:rPr lang="en-US" sz="4000" smtClean="0"/>
              <a:t>Model for Matching Problem</a:t>
            </a:r>
          </a:p>
        </p:txBody>
      </p:sp>
      <p:sp>
        <p:nvSpPr>
          <p:cNvPr id="11267" name="Rectangle 3"/>
          <p:cNvSpPr>
            <a:spLocks noGrp="1" noChangeArrowheads="1"/>
          </p:cNvSpPr>
          <p:nvPr>
            <p:ph type="body" idx="1"/>
          </p:nvPr>
        </p:nvSpPr>
        <p:spPr>
          <a:xfrm>
            <a:off x="1173163" y="1142984"/>
            <a:ext cx="7772400" cy="4953016"/>
          </a:xfrm>
        </p:spPr>
        <p:txBody>
          <a:bodyPr/>
          <a:lstStyle/>
          <a:p>
            <a:pPr eaLnBrk="1" hangingPunct="1"/>
            <a:r>
              <a:rPr lang="en-US" sz="2800" dirty="0" smtClean="0"/>
              <a:t>Group1 on leftmost set, Group2 on rightmost set, edges if they are compatible</a:t>
            </a:r>
          </a:p>
        </p:txBody>
      </p:sp>
      <p:sp>
        <p:nvSpPr>
          <p:cNvPr id="11268" name="Oval 4"/>
          <p:cNvSpPr>
            <a:spLocks noChangeArrowheads="1"/>
          </p:cNvSpPr>
          <p:nvPr/>
        </p:nvSpPr>
        <p:spPr bwMode="auto">
          <a:xfrm>
            <a:off x="990600" y="3048000"/>
            <a:ext cx="306388" cy="298450"/>
          </a:xfrm>
          <a:prstGeom prst="ellipse">
            <a:avLst/>
          </a:prstGeom>
          <a:solidFill>
            <a:srgbClr val="00CCFF"/>
          </a:solidFill>
          <a:ln w="15875">
            <a:solidFill>
              <a:schemeClr val="tx1"/>
            </a:solidFill>
            <a:miter lim="800000"/>
            <a:headEnd/>
            <a:tailEnd/>
          </a:ln>
        </p:spPr>
        <p:txBody>
          <a:bodyPr wrap="none" anchor="ctr"/>
          <a:lstStyle/>
          <a:p>
            <a:pPr eaLnBrk="0" hangingPunct="0"/>
            <a:r>
              <a:rPr lang="en-US" sz="1600">
                <a:solidFill>
                  <a:schemeClr val="tx1"/>
                </a:solidFill>
              </a:rPr>
              <a:t>A</a:t>
            </a:r>
          </a:p>
        </p:txBody>
      </p:sp>
      <p:sp>
        <p:nvSpPr>
          <p:cNvPr id="11269" name="Oval 5"/>
          <p:cNvSpPr>
            <a:spLocks noChangeArrowheads="1"/>
          </p:cNvSpPr>
          <p:nvPr/>
        </p:nvSpPr>
        <p:spPr bwMode="auto">
          <a:xfrm>
            <a:off x="990600" y="3733800"/>
            <a:ext cx="306388" cy="298450"/>
          </a:xfrm>
          <a:prstGeom prst="ellipse">
            <a:avLst/>
          </a:prstGeom>
          <a:solidFill>
            <a:srgbClr val="00CCFF"/>
          </a:solidFill>
          <a:ln w="15875">
            <a:solidFill>
              <a:schemeClr val="tx1"/>
            </a:solidFill>
            <a:miter lim="800000"/>
            <a:headEnd/>
            <a:tailEnd/>
          </a:ln>
        </p:spPr>
        <p:txBody>
          <a:bodyPr wrap="none" anchor="ctr"/>
          <a:lstStyle/>
          <a:p>
            <a:pPr eaLnBrk="0" hangingPunct="0"/>
            <a:r>
              <a:rPr lang="en-US" sz="1600">
                <a:solidFill>
                  <a:schemeClr val="tx1"/>
                </a:solidFill>
              </a:rPr>
              <a:t>B</a:t>
            </a:r>
          </a:p>
        </p:txBody>
      </p:sp>
      <p:sp>
        <p:nvSpPr>
          <p:cNvPr id="11270" name="Oval 6"/>
          <p:cNvSpPr>
            <a:spLocks noChangeArrowheads="1"/>
          </p:cNvSpPr>
          <p:nvPr/>
        </p:nvSpPr>
        <p:spPr bwMode="auto">
          <a:xfrm>
            <a:off x="990600" y="4343400"/>
            <a:ext cx="306388" cy="298450"/>
          </a:xfrm>
          <a:prstGeom prst="ellipse">
            <a:avLst/>
          </a:prstGeom>
          <a:solidFill>
            <a:srgbClr val="00CCFF"/>
          </a:solidFill>
          <a:ln w="15875">
            <a:solidFill>
              <a:schemeClr val="tx1"/>
            </a:solidFill>
            <a:miter lim="800000"/>
            <a:headEnd/>
            <a:tailEnd/>
          </a:ln>
        </p:spPr>
        <p:txBody>
          <a:bodyPr wrap="none" anchor="ctr"/>
          <a:lstStyle/>
          <a:p>
            <a:pPr eaLnBrk="0" hangingPunct="0"/>
            <a:r>
              <a:rPr lang="en-US" sz="1600">
                <a:solidFill>
                  <a:schemeClr val="tx1"/>
                </a:solidFill>
              </a:rPr>
              <a:t>C</a:t>
            </a:r>
          </a:p>
        </p:txBody>
      </p:sp>
      <p:sp>
        <p:nvSpPr>
          <p:cNvPr id="11271" name="Oval 7"/>
          <p:cNvSpPr>
            <a:spLocks noChangeArrowheads="1"/>
          </p:cNvSpPr>
          <p:nvPr/>
        </p:nvSpPr>
        <p:spPr bwMode="auto">
          <a:xfrm>
            <a:off x="990600" y="4959350"/>
            <a:ext cx="306388" cy="298450"/>
          </a:xfrm>
          <a:prstGeom prst="ellipse">
            <a:avLst/>
          </a:prstGeom>
          <a:solidFill>
            <a:srgbClr val="00CCFF"/>
          </a:solidFill>
          <a:ln w="15875">
            <a:solidFill>
              <a:schemeClr val="tx1"/>
            </a:solidFill>
            <a:miter lim="800000"/>
            <a:headEnd/>
            <a:tailEnd/>
          </a:ln>
        </p:spPr>
        <p:txBody>
          <a:bodyPr wrap="none" anchor="ctr"/>
          <a:lstStyle/>
          <a:p>
            <a:pPr eaLnBrk="0" hangingPunct="0"/>
            <a:r>
              <a:rPr lang="en-US" sz="1600">
                <a:solidFill>
                  <a:schemeClr val="tx1"/>
                </a:solidFill>
              </a:rPr>
              <a:t>D</a:t>
            </a:r>
          </a:p>
        </p:txBody>
      </p:sp>
      <p:sp>
        <p:nvSpPr>
          <p:cNvPr id="11272" name="Oval 8"/>
          <p:cNvSpPr>
            <a:spLocks noChangeArrowheads="1"/>
          </p:cNvSpPr>
          <p:nvPr/>
        </p:nvSpPr>
        <p:spPr bwMode="auto">
          <a:xfrm>
            <a:off x="2133600" y="3276600"/>
            <a:ext cx="306388" cy="298450"/>
          </a:xfrm>
          <a:prstGeom prst="ellipse">
            <a:avLst/>
          </a:prstGeom>
          <a:solidFill>
            <a:srgbClr val="FFFF00"/>
          </a:solidFill>
          <a:ln w="15875">
            <a:solidFill>
              <a:schemeClr val="tx1"/>
            </a:solidFill>
            <a:miter lim="800000"/>
            <a:headEnd/>
            <a:tailEnd/>
          </a:ln>
        </p:spPr>
        <p:txBody>
          <a:bodyPr wrap="none" anchor="ctr"/>
          <a:lstStyle/>
          <a:p>
            <a:pPr eaLnBrk="0" hangingPunct="0"/>
            <a:r>
              <a:rPr lang="en-US" sz="1600">
                <a:solidFill>
                  <a:schemeClr val="tx1"/>
                </a:solidFill>
              </a:rPr>
              <a:t>X</a:t>
            </a:r>
          </a:p>
        </p:txBody>
      </p:sp>
      <p:sp>
        <p:nvSpPr>
          <p:cNvPr id="11273" name="Oval 9"/>
          <p:cNvSpPr>
            <a:spLocks noChangeArrowheads="1"/>
          </p:cNvSpPr>
          <p:nvPr/>
        </p:nvSpPr>
        <p:spPr bwMode="auto">
          <a:xfrm>
            <a:off x="2133600" y="4038600"/>
            <a:ext cx="306388" cy="298450"/>
          </a:xfrm>
          <a:prstGeom prst="ellipse">
            <a:avLst/>
          </a:prstGeom>
          <a:solidFill>
            <a:srgbClr val="FFFF00"/>
          </a:solidFill>
          <a:ln w="15875">
            <a:solidFill>
              <a:schemeClr val="tx1"/>
            </a:solidFill>
            <a:miter lim="800000"/>
            <a:headEnd/>
            <a:tailEnd/>
          </a:ln>
        </p:spPr>
        <p:txBody>
          <a:bodyPr wrap="none" anchor="ctr"/>
          <a:lstStyle/>
          <a:p>
            <a:pPr eaLnBrk="0" hangingPunct="0"/>
            <a:r>
              <a:rPr lang="en-US" sz="1600">
                <a:solidFill>
                  <a:schemeClr val="tx1"/>
                </a:solidFill>
              </a:rPr>
              <a:t>Y</a:t>
            </a:r>
          </a:p>
        </p:txBody>
      </p:sp>
      <p:sp>
        <p:nvSpPr>
          <p:cNvPr id="11274" name="Oval 10"/>
          <p:cNvSpPr>
            <a:spLocks noChangeArrowheads="1"/>
          </p:cNvSpPr>
          <p:nvPr/>
        </p:nvSpPr>
        <p:spPr bwMode="auto">
          <a:xfrm>
            <a:off x="2133600" y="4724400"/>
            <a:ext cx="306388" cy="298450"/>
          </a:xfrm>
          <a:prstGeom prst="ellipse">
            <a:avLst/>
          </a:prstGeom>
          <a:solidFill>
            <a:srgbClr val="FFFF00"/>
          </a:solidFill>
          <a:ln w="15875">
            <a:solidFill>
              <a:schemeClr val="tx1"/>
            </a:solidFill>
            <a:miter lim="800000"/>
            <a:headEnd/>
            <a:tailEnd/>
          </a:ln>
        </p:spPr>
        <p:txBody>
          <a:bodyPr wrap="none" anchor="ctr"/>
          <a:lstStyle/>
          <a:p>
            <a:pPr eaLnBrk="0" hangingPunct="0"/>
            <a:r>
              <a:rPr lang="en-US" sz="1600">
                <a:solidFill>
                  <a:schemeClr val="tx1"/>
                </a:solidFill>
              </a:rPr>
              <a:t>Z</a:t>
            </a:r>
          </a:p>
        </p:txBody>
      </p:sp>
      <p:sp>
        <p:nvSpPr>
          <p:cNvPr id="11275" name="Line 11"/>
          <p:cNvSpPr>
            <a:spLocks noChangeShapeType="1"/>
          </p:cNvSpPr>
          <p:nvPr/>
        </p:nvSpPr>
        <p:spPr bwMode="auto">
          <a:xfrm>
            <a:off x="1295400" y="3200400"/>
            <a:ext cx="838200" cy="152400"/>
          </a:xfrm>
          <a:prstGeom prst="line">
            <a:avLst/>
          </a:prstGeom>
          <a:noFill/>
          <a:ln w="9525">
            <a:solidFill>
              <a:schemeClr val="tx1"/>
            </a:solidFill>
            <a:round/>
            <a:headEnd/>
            <a:tailEnd/>
          </a:ln>
        </p:spPr>
        <p:txBody>
          <a:bodyPr/>
          <a:lstStyle/>
          <a:p>
            <a:endParaRPr lang="en-US" sz="1800"/>
          </a:p>
        </p:txBody>
      </p:sp>
      <p:sp>
        <p:nvSpPr>
          <p:cNvPr id="11276" name="Line 12"/>
          <p:cNvSpPr>
            <a:spLocks noChangeShapeType="1"/>
          </p:cNvSpPr>
          <p:nvPr/>
        </p:nvSpPr>
        <p:spPr bwMode="auto">
          <a:xfrm flipV="1">
            <a:off x="1295400" y="3429000"/>
            <a:ext cx="838200" cy="381000"/>
          </a:xfrm>
          <a:prstGeom prst="line">
            <a:avLst/>
          </a:prstGeom>
          <a:noFill/>
          <a:ln w="9525">
            <a:solidFill>
              <a:schemeClr val="tx1"/>
            </a:solidFill>
            <a:round/>
            <a:headEnd/>
            <a:tailEnd/>
          </a:ln>
        </p:spPr>
        <p:txBody>
          <a:bodyPr/>
          <a:lstStyle/>
          <a:p>
            <a:endParaRPr lang="en-US" sz="1800"/>
          </a:p>
        </p:txBody>
      </p:sp>
      <p:sp>
        <p:nvSpPr>
          <p:cNvPr id="11277" name="Line 13"/>
          <p:cNvSpPr>
            <a:spLocks noChangeShapeType="1"/>
          </p:cNvSpPr>
          <p:nvPr/>
        </p:nvSpPr>
        <p:spPr bwMode="auto">
          <a:xfrm flipV="1">
            <a:off x="1295400" y="4191000"/>
            <a:ext cx="838200" cy="228600"/>
          </a:xfrm>
          <a:prstGeom prst="line">
            <a:avLst/>
          </a:prstGeom>
          <a:noFill/>
          <a:ln w="9525">
            <a:solidFill>
              <a:schemeClr val="tx1"/>
            </a:solidFill>
            <a:round/>
            <a:headEnd/>
            <a:tailEnd/>
          </a:ln>
        </p:spPr>
        <p:txBody>
          <a:bodyPr/>
          <a:lstStyle/>
          <a:p>
            <a:endParaRPr lang="en-US" sz="1800"/>
          </a:p>
        </p:txBody>
      </p:sp>
      <p:sp>
        <p:nvSpPr>
          <p:cNvPr id="11278" name="Line 14"/>
          <p:cNvSpPr>
            <a:spLocks noChangeShapeType="1"/>
          </p:cNvSpPr>
          <p:nvPr/>
        </p:nvSpPr>
        <p:spPr bwMode="auto">
          <a:xfrm flipV="1">
            <a:off x="1295400" y="4876800"/>
            <a:ext cx="838200" cy="228600"/>
          </a:xfrm>
          <a:prstGeom prst="line">
            <a:avLst/>
          </a:prstGeom>
          <a:noFill/>
          <a:ln w="9525">
            <a:solidFill>
              <a:schemeClr val="tx1"/>
            </a:solidFill>
            <a:round/>
            <a:headEnd/>
            <a:tailEnd/>
          </a:ln>
        </p:spPr>
        <p:txBody>
          <a:bodyPr/>
          <a:lstStyle/>
          <a:p>
            <a:endParaRPr lang="en-US" sz="1800"/>
          </a:p>
        </p:txBody>
      </p:sp>
      <p:sp>
        <p:nvSpPr>
          <p:cNvPr id="11279" name="Line 15"/>
          <p:cNvSpPr>
            <a:spLocks noChangeShapeType="1"/>
          </p:cNvSpPr>
          <p:nvPr/>
        </p:nvSpPr>
        <p:spPr bwMode="auto">
          <a:xfrm flipV="1">
            <a:off x="1295400" y="3429000"/>
            <a:ext cx="838200" cy="1676400"/>
          </a:xfrm>
          <a:prstGeom prst="line">
            <a:avLst/>
          </a:prstGeom>
          <a:noFill/>
          <a:ln w="9525">
            <a:solidFill>
              <a:schemeClr val="tx1"/>
            </a:solidFill>
            <a:round/>
            <a:headEnd/>
            <a:tailEnd/>
          </a:ln>
        </p:spPr>
        <p:txBody>
          <a:bodyPr/>
          <a:lstStyle/>
          <a:p>
            <a:endParaRPr lang="en-US" sz="1800"/>
          </a:p>
        </p:txBody>
      </p:sp>
      <p:sp>
        <p:nvSpPr>
          <p:cNvPr id="11280" name="Line 16"/>
          <p:cNvSpPr>
            <a:spLocks noChangeShapeType="1"/>
          </p:cNvSpPr>
          <p:nvPr/>
        </p:nvSpPr>
        <p:spPr bwMode="auto">
          <a:xfrm>
            <a:off x="1295400" y="3962400"/>
            <a:ext cx="914400" cy="838200"/>
          </a:xfrm>
          <a:prstGeom prst="line">
            <a:avLst/>
          </a:prstGeom>
          <a:noFill/>
          <a:ln w="9525">
            <a:solidFill>
              <a:schemeClr val="tx1"/>
            </a:solidFill>
            <a:round/>
            <a:headEnd/>
            <a:tailEnd/>
          </a:ln>
        </p:spPr>
        <p:txBody>
          <a:bodyPr/>
          <a:lstStyle/>
          <a:p>
            <a:endParaRPr lang="en-US" sz="1800"/>
          </a:p>
        </p:txBody>
      </p:sp>
      <p:sp>
        <p:nvSpPr>
          <p:cNvPr id="11281" name="Line 17"/>
          <p:cNvSpPr>
            <a:spLocks noChangeShapeType="1"/>
          </p:cNvSpPr>
          <p:nvPr/>
        </p:nvSpPr>
        <p:spPr bwMode="auto">
          <a:xfrm flipV="1">
            <a:off x="1295400" y="3429000"/>
            <a:ext cx="838200" cy="990600"/>
          </a:xfrm>
          <a:prstGeom prst="line">
            <a:avLst/>
          </a:prstGeom>
          <a:noFill/>
          <a:ln w="9525">
            <a:solidFill>
              <a:schemeClr val="tx1"/>
            </a:solidFill>
            <a:round/>
            <a:headEnd/>
            <a:tailEnd/>
          </a:ln>
        </p:spPr>
        <p:txBody>
          <a:bodyPr/>
          <a:lstStyle/>
          <a:p>
            <a:endParaRPr lang="en-US" sz="1800"/>
          </a:p>
        </p:txBody>
      </p:sp>
      <p:sp>
        <p:nvSpPr>
          <p:cNvPr id="11282" name="Text Box 18"/>
          <p:cNvSpPr txBox="1">
            <a:spLocks noChangeArrowheads="1"/>
          </p:cNvSpPr>
          <p:nvPr/>
        </p:nvSpPr>
        <p:spPr bwMode="auto">
          <a:xfrm>
            <a:off x="593725" y="5370513"/>
            <a:ext cx="556563" cy="289310"/>
          </a:xfrm>
          <a:prstGeom prst="rect">
            <a:avLst/>
          </a:prstGeom>
          <a:noFill/>
          <a:ln w="9525">
            <a:noFill/>
            <a:miter lim="800000"/>
            <a:headEnd/>
            <a:tailEnd/>
          </a:ln>
        </p:spPr>
        <p:txBody>
          <a:bodyPr wrap="none">
            <a:spAutoFit/>
          </a:bodyPr>
          <a:lstStyle/>
          <a:p>
            <a:pPr algn="l" eaLnBrk="0" hangingPunct="0"/>
            <a:r>
              <a:rPr lang="en-US" sz="1600">
                <a:solidFill>
                  <a:schemeClr val="tx1"/>
                </a:solidFill>
              </a:rPr>
              <a:t>G1</a:t>
            </a:r>
          </a:p>
        </p:txBody>
      </p:sp>
      <p:sp>
        <p:nvSpPr>
          <p:cNvPr id="11283" name="Text Box 19"/>
          <p:cNvSpPr txBox="1">
            <a:spLocks noChangeArrowheads="1"/>
          </p:cNvSpPr>
          <p:nvPr/>
        </p:nvSpPr>
        <p:spPr bwMode="auto">
          <a:xfrm>
            <a:off x="2041525" y="5370513"/>
            <a:ext cx="556563" cy="289310"/>
          </a:xfrm>
          <a:prstGeom prst="rect">
            <a:avLst/>
          </a:prstGeom>
          <a:noFill/>
          <a:ln w="9525">
            <a:noFill/>
            <a:miter lim="800000"/>
            <a:headEnd/>
            <a:tailEnd/>
          </a:ln>
        </p:spPr>
        <p:txBody>
          <a:bodyPr wrap="none">
            <a:spAutoFit/>
          </a:bodyPr>
          <a:lstStyle/>
          <a:p>
            <a:pPr algn="l" eaLnBrk="0" hangingPunct="0"/>
            <a:r>
              <a:rPr lang="en-US" sz="1600">
                <a:solidFill>
                  <a:schemeClr val="tx1"/>
                </a:solidFill>
              </a:rPr>
              <a:t>G2</a:t>
            </a:r>
          </a:p>
        </p:txBody>
      </p:sp>
      <p:sp>
        <p:nvSpPr>
          <p:cNvPr id="11284" name="Oval 20"/>
          <p:cNvSpPr>
            <a:spLocks noChangeArrowheads="1"/>
          </p:cNvSpPr>
          <p:nvPr/>
        </p:nvSpPr>
        <p:spPr bwMode="auto">
          <a:xfrm>
            <a:off x="3962400" y="3200400"/>
            <a:ext cx="306388" cy="298450"/>
          </a:xfrm>
          <a:prstGeom prst="ellipse">
            <a:avLst/>
          </a:prstGeom>
          <a:solidFill>
            <a:srgbClr val="00CCFF"/>
          </a:solidFill>
          <a:ln w="15875">
            <a:solidFill>
              <a:schemeClr val="tx1"/>
            </a:solidFill>
            <a:miter lim="800000"/>
            <a:headEnd/>
            <a:tailEnd/>
          </a:ln>
        </p:spPr>
        <p:txBody>
          <a:bodyPr wrap="none" anchor="ctr"/>
          <a:lstStyle/>
          <a:p>
            <a:pPr eaLnBrk="0" hangingPunct="0"/>
            <a:r>
              <a:rPr lang="en-US" sz="1600">
                <a:solidFill>
                  <a:schemeClr val="tx1"/>
                </a:solidFill>
              </a:rPr>
              <a:t>A</a:t>
            </a:r>
          </a:p>
        </p:txBody>
      </p:sp>
      <p:sp>
        <p:nvSpPr>
          <p:cNvPr id="11285" name="Oval 21"/>
          <p:cNvSpPr>
            <a:spLocks noChangeArrowheads="1"/>
          </p:cNvSpPr>
          <p:nvPr/>
        </p:nvSpPr>
        <p:spPr bwMode="auto">
          <a:xfrm>
            <a:off x="3962400" y="3886200"/>
            <a:ext cx="306388" cy="298450"/>
          </a:xfrm>
          <a:prstGeom prst="ellipse">
            <a:avLst/>
          </a:prstGeom>
          <a:solidFill>
            <a:srgbClr val="00CCFF"/>
          </a:solidFill>
          <a:ln w="15875">
            <a:solidFill>
              <a:schemeClr val="tx1"/>
            </a:solidFill>
            <a:miter lim="800000"/>
            <a:headEnd/>
            <a:tailEnd/>
          </a:ln>
        </p:spPr>
        <p:txBody>
          <a:bodyPr wrap="none" anchor="ctr"/>
          <a:lstStyle/>
          <a:p>
            <a:pPr eaLnBrk="0" hangingPunct="0"/>
            <a:r>
              <a:rPr lang="en-US" sz="1600">
                <a:solidFill>
                  <a:schemeClr val="tx1"/>
                </a:solidFill>
              </a:rPr>
              <a:t>B</a:t>
            </a:r>
          </a:p>
        </p:txBody>
      </p:sp>
      <p:sp>
        <p:nvSpPr>
          <p:cNvPr id="11286" name="Oval 22"/>
          <p:cNvSpPr>
            <a:spLocks noChangeArrowheads="1"/>
          </p:cNvSpPr>
          <p:nvPr/>
        </p:nvSpPr>
        <p:spPr bwMode="auto">
          <a:xfrm>
            <a:off x="3962400" y="4495800"/>
            <a:ext cx="306388" cy="298450"/>
          </a:xfrm>
          <a:prstGeom prst="ellipse">
            <a:avLst/>
          </a:prstGeom>
          <a:solidFill>
            <a:srgbClr val="00CCFF"/>
          </a:solidFill>
          <a:ln w="15875">
            <a:solidFill>
              <a:schemeClr val="tx1"/>
            </a:solidFill>
            <a:miter lim="800000"/>
            <a:headEnd/>
            <a:tailEnd/>
          </a:ln>
        </p:spPr>
        <p:txBody>
          <a:bodyPr wrap="none" anchor="ctr"/>
          <a:lstStyle/>
          <a:p>
            <a:pPr eaLnBrk="0" hangingPunct="0"/>
            <a:r>
              <a:rPr lang="en-US" sz="1600">
                <a:solidFill>
                  <a:schemeClr val="tx1"/>
                </a:solidFill>
              </a:rPr>
              <a:t>C</a:t>
            </a:r>
          </a:p>
        </p:txBody>
      </p:sp>
      <p:sp>
        <p:nvSpPr>
          <p:cNvPr id="11287" name="Oval 23"/>
          <p:cNvSpPr>
            <a:spLocks noChangeArrowheads="1"/>
          </p:cNvSpPr>
          <p:nvPr/>
        </p:nvSpPr>
        <p:spPr bwMode="auto">
          <a:xfrm>
            <a:off x="3962400" y="5111750"/>
            <a:ext cx="306388" cy="298450"/>
          </a:xfrm>
          <a:prstGeom prst="ellipse">
            <a:avLst/>
          </a:prstGeom>
          <a:solidFill>
            <a:srgbClr val="00CCFF"/>
          </a:solidFill>
          <a:ln w="15875">
            <a:solidFill>
              <a:schemeClr val="tx1"/>
            </a:solidFill>
            <a:miter lim="800000"/>
            <a:headEnd/>
            <a:tailEnd/>
          </a:ln>
        </p:spPr>
        <p:txBody>
          <a:bodyPr wrap="none" anchor="ctr"/>
          <a:lstStyle/>
          <a:p>
            <a:pPr eaLnBrk="0" hangingPunct="0"/>
            <a:r>
              <a:rPr lang="en-US" sz="1600">
                <a:solidFill>
                  <a:schemeClr val="tx1"/>
                </a:solidFill>
              </a:rPr>
              <a:t>D</a:t>
            </a:r>
          </a:p>
        </p:txBody>
      </p:sp>
      <p:sp>
        <p:nvSpPr>
          <p:cNvPr id="11288" name="Oval 24"/>
          <p:cNvSpPr>
            <a:spLocks noChangeArrowheads="1"/>
          </p:cNvSpPr>
          <p:nvPr/>
        </p:nvSpPr>
        <p:spPr bwMode="auto">
          <a:xfrm>
            <a:off x="5105400" y="3429000"/>
            <a:ext cx="306388" cy="298450"/>
          </a:xfrm>
          <a:prstGeom prst="ellipse">
            <a:avLst/>
          </a:prstGeom>
          <a:solidFill>
            <a:srgbClr val="FFFF00"/>
          </a:solidFill>
          <a:ln w="15875">
            <a:solidFill>
              <a:schemeClr val="tx1"/>
            </a:solidFill>
            <a:miter lim="800000"/>
            <a:headEnd/>
            <a:tailEnd/>
          </a:ln>
        </p:spPr>
        <p:txBody>
          <a:bodyPr wrap="none" anchor="ctr"/>
          <a:lstStyle/>
          <a:p>
            <a:pPr eaLnBrk="0" hangingPunct="0"/>
            <a:r>
              <a:rPr lang="en-US" sz="1600">
                <a:solidFill>
                  <a:schemeClr val="tx1"/>
                </a:solidFill>
              </a:rPr>
              <a:t>X</a:t>
            </a:r>
          </a:p>
        </p:txBody>
      </p:sp>
      <p:sp>
        <p:nvSpPr>
          <p:cNvPr id="11289" name="Oval 25"/>
          <p:cNvSpPr>
            <a:spLocks noChangeArrowheads="1"/>
          </p:cNvSpPr>
          <p:nvPr/>
        </p:nvSpPr>
        <p:spPr bwMode="auto">
          <a:xfrm>
            <a:off x="5105400" y="4191000"/>
            <a:ext cx="306388" cy="298450"/>
          </a:xfrm>
          <a:prstGeom prst="ellipse">
            <a:avLst/>
          </a:prstGeom>
          <a:solidFill>
            <a:srgbClr val="FFFF00"/>
          </a:solidFill>
          <a:ln w="15875">
            <a:solidFill>
              <a:schemeClr val="tx1"/>
            </a:solidFill>
            <a:miter lim="800000"/>
            <a:headEnd/>
            <a:tailEnd/>
          </a:ln>
        </p:spPr>
        <p:txBody>
          <a:bodyPr wrap="none" anchor="ctr"/>
          <a:lstStyle/>
          <a:p>
            <a:pPr eaLnBrk="0" hangingPunct="0"/>
            <a:r>
              <a:rPr lang="en-US" sz="1600">
                <a:solidFill>
                  <a:schemeClr val="tx1"/>
                </a:solidFill>
              </a:rPr>
              <a:t>Y</a:t>
            </a:r>
          </a:p>
        </p:txBody>
      </p:sp>
      <p:sp>
        <p:nvSpPr>
          <p:cNvPr id="11290" name="Oval 26"/>
          <p:cNvSpPr>
            <a:spLocks noChangeArrowheads="1"/>
          </p:cNvSpPr>
          <p:nvPr/>
        </p:nvSpPr>
        <p:spPr bwMode="auto">
          <a:xfrm>
            <a:off x="5105400" y="4876800"/>
            <a:ext cx="306388" cy="298450"/>
          </a:xfrm>
          <a:prstGeom prst="ellipse">
            <a:avLst/>
          </a:prstGeom>
          <a:solidFill>
            <a:srgbClr val="FFFF00"/>
          </a:solidFill>
          <a:ln w="15875">
            <a:solidFill>
              <a:schemeClr val="tx1"/>
            </a:solidFill>
            <a:miter lim="800000"/>
            <a:headEnd/>
            <a:tailEnd/>
          </a:ln>
        </p:spPr>
        <p:txBody>
          <a:bodyPr wrap="none" anchor="ctr"/>
          <a:lstStyle/>
          <a:p>
            <a:pPr eaLnBrk="0" hangingPunct="0"/>
            <a:r>
              <a:rPr lang="en-US" sz="1600">
                <a:solidFill>
                  <a:schemeClr val="tx1"/>
                </a:solidFill>
              </a:rPr>
              <a:t>Z</a:t>
            </a:r>
          </a:p>
        </p:txBody>
      </p:sp>
      <p:sp>
        <p:nvSpPr>
          <p:cNvPr id="11291" name="Line 27"/>
          <p:cNvSpPr>
            <a:spLocks noChangeShapeType="1"/>
          </p:cNvSpPr>
          <p:nvPr/>
        </p:nvSpPr>
        <p:spPr bwMode="auto">
          <a:xfrm>
            <a:off x="4267200" y="3352800"/>
            <a:ext cx="838200" cy="152400"/>
          </a:xfrm>
          <a:prstGeom prst="line">
            <a:avLst/>
          </a:prstGeom>
          <a:noFill/>
          <a:ln w="9525">
            <a:solidFill>
              <a:schemeClr val="tx1"/>
            </a:solidFill>
            <a:round/>
            <a:headEnd/>
            <a:tailEnd/>
          </a:ln>
        </p:spPr>
        <p:txBody>
          <a:bodyPr/>
          <a:lstStyle/>
          <a:p>
            <a:endParaRPr lang="en-US" sz="1800"/>
          </a:p>
        </p:txBody>
      </p:sp>
      <p:sp>
        <p:nvSpPr>
          <p:cNvPr id="11292" name="Line 28"/>
          <p:cNvSpPr>
            <a:spLocks noChangeShapeType="1"/>
          </p:cNvSpPr>
          <p:nvPr/>
        </p:nvSpPr>
        <p:spPr bwMode="auto">
          <a:xfrm flipV="1">
            <a:off x="4267200" y="3581400"/>
            <a:ext cx="838200" cy="381000"/>
          </a:xfrm>
          <a:prstGeom prst="line">
            <a:avLst/>
          </a:prstGeom>
          <a:noFill/>
          <a:ln w="9525">
            <a:solidFill>
              <a:schemeClr val="tx1"/>
            </a:solidFill>
            <a:round/>
            <a:headEnd/>
            <a:tailEnd/>
          </a:ln>
        </p:spPr>
        <p:txBody>
          <a:bodyPr/>
          <a:lstStyle/>
          <a:p>
            <a:endParaRPr lang="en-US" sz="1800"/>
          </a:p>
        </p:txBody>
      </p:sp>
      <p:sp>
        <p:nvSpPr>
          <p:cNvPr id="11293" name="Line 29"/>
          <p:cNvSpPr>
            <a:spLocks noChangeShapeType="1"/>
          </p:cNvSpPr>
          <p:nvPr/>
        </p:nvSpPr>
        <p:spPr bwMode="auto">
          <a:xfrm flipV="1">
            <a:off x="4267200" y="4343400"/>
            <a:ext cx="838200" cy="228600"/>
          </a:xfrm>
          <a:prstGeom prst="line">
            <a:avLst/>
          </a:prstGeom>
          <a:noFill/>
          <a:ln w="9525">
            <a:solidFill>
              <a:schemeClr val="tx1"/>
            </a:solidFill>
            <a:round/>
            <a:headEnd/>
            <a:tailEnd/>
          </a:ln>
        </p:spPr>
        <p:txBody>
          <a:bodyPr/>
          <a:lstStyle/>
          <a:p>
            <a:endParaRPr lang="en-US" sz="1800"/>
          </a:p>
        </p:txBody>
      </p:sp>
      <p:sp>
        <p:nvSpPr>
          <p:cNvPr id="11294" name="Line 30"/>
          <p:cNvSpPr>
            <a:spLocks noChangeShapeType="1"/>
          </p:cNvSpPr>
          <p:nvPr/>
        </p:nvSpPr>
        <p:spPr bwMode="auto">
          <a:xfrm flipV="1">
            <a:off x="4267200" y="5029200"/>
            <a:ext cx="838200" cy="228600"/>
          </a:xfrm>
          <a:prstGeom prst="line">
            <a:avLst/>
          </a:prstGeom>
          <a:noFill/>
          <a:ln w="28575">
            <a:solidFill>
              <a:srgbClr val="FF0000"/>
            </a:solidFill>
            <a:round/>
            <a:headEnd/>
            <a:tailEnd/>
          </a:ln>
        </p:spPr>
        <p:txBody>
          <a:bodyPr/>
          <a:lstStyle/>
          <a:p>
            <a:endParaRPr lang="en-US" sz="1800"/>
          </a:p>
        </p:txBody>
      </p:sp>
      <p:sp>
        <p:nvSpPr>
          <p:cNvPr id="11295" name="Line 31"/>
          <p:cNvSpPr>
            <a:spLocks noChangeShapeType="1"/>
          </p:cNvSpPr>
          <p:nvPr/>
        </p:nvSpPr>
        <p:spPr bwMode="auto">
          <a:xfrm flipV="1">
            <a:off x="4267200" y="3581400"/>
            <a:ext cx="838200" cy="1676400"/>
          </a:xfrm>
          <a:prstGeom prst="line">
            <a:avLst/>
          </a:prstGeom>
          <a:noFill/>
          <a:ln w="9525">
            <a:solidFill>
              <a:schemeClr val="tx1"/>
            </a:solidFill>
            <a:round/>
            <a:headEnd/>
            <a:tailEnd/>
          </a:ln>
        </p:spPr>
        <p:txBody>
          <a:bodyPr/>
          <a:lstStyle/>
          <a:p>
            <a:endParaRPr lang="en-US" sz="1800"/>
          </a:p>
        </p:txBody>
      </p:sp>
      <p:sp>
        <p:nvSpPr>
          <p:cNvPr id="11296" name="Line 32"/>
          <p:cNvSpPr>
            <a:spLocks noChangeShapeType="1"/>
          </p:cNvSpPr>
          <p:nvPr/>
        </p:nvSpPr>
        <p:spPr bwMode="auto">
          <a:xfrm>
            <a:off x="4267200" y="4114800"/>
            <a:ext cx="914400" cy="838200"/>
          </a:xfrm>
          <a:prstGeom prst="line">
            <a:avLst/>
          </a:prstGeom>
          <a:noFill/>
          <a:ln w="9525">
            <a:solidFill>
              <a:schemeClr val="tx1"/>
            </a:solidFill>
            <a:round/>
            <a:headEnd/>
            <a:tailEnd/>
          </a:ln>
        </p:spPr>
        <p:txBody>
          <a:bodyPr/>
          <a:lstStyle/>
          <a:p>
            <a:endParaRPr lang="en-US" sz="1800"/>
          </a:p>
        </p:txBody>
      </p:sp>
      <p:sp>
        <p:nvSpPr>
          <p:cNvPr id="11297" name="Line 33"/>
          <p:cNvSpPr>
            <a:spLocks noChangeShapeType="1"/>
          </p:cNvSpPr>
          <p:nvPr/>
        </p:nvSpPr>
        <p:spPr bwMode="auto">
          <a:xfrm flipV="1">
            <a:off x="4267200" y="3581400"/>
            <a:ext cx="838200" cy="990600"/>
          </a:xfrm>
          <a:prstGeom prst="line">
            <a:avLst/>
          </a:prstGeom>
          <a:noFill/>
          <a:ln w="28575">
            <a:solidFill>
              <a:srgbClr val="FF0000"/>
            </a:solidFill>
            <a:round/>
            <a:headEnd/>
            <a:tailEnd/>
          </a:ln>
        </p:spPr>
        <p:txBody>
          <a:bodyPr/>
          <a:lstStyle/>
          <a:p>
            <a:endParaRPr lang="en-US" sz="1800"/>
          </a:p>
        </p:txBody>
      </p:sp>
      <p:sp>
        <p:nvSpPr>
          <p:cNvPr id="11298" name="Text Box 34"/>
          <p:cNvSpPr txBox="1">
            <a:spLocks noChangeArrowheads="1"/>
          </p:cNvSpPr>
          <p:nvPr/>
        </p:nvSpPr>
        <p:spPr bwMode="auto">
          <a:xfrm>
            <a:off x="3794125" y="5599113"/>
            <a:ext cx="1260153" cy="289310"/>
          </a:xfrm>
          <a:prstGeom prst="rect">
            <a:avLst/>
          </a:prstGeom>
          <a:noFill/>
          <a:ln w="9525">
            <a:noFill/>
            <a:miter lim="800000"/>
            <a:headEnd/>
            <a:tailEnd/>
          </a:ln>
        </p:spPr>
        <p:txBody>
          <a:bodyPr wrap="none">
            <a:spAutoFit/>
          </a:bodyPr>
          <a:lstStyle/>
          <a:p>
            <a:pPr algn="l" eaLnBrk="0" hangingPunct="0"/>
            <a:r>
              <a:rPr lang="en-US" sz="1600">
                <a:solidFill>
                  <a:schemeClr val="tx1"/>
                </a:solidFill>
              </a:rPr>
              <a:t>A matching</a:t>
            </a:r>
          </a:p>
        </p:txBody>
      </p:sp>
      <p:sp>
        <p:nvSpPr>
          <p:cNvPr id="11299" name="Oval 35"/>
          <p:cNvSpPr>
            <a:spLocks noChangeArrowheads="1"/>
          </p:cNvSpPr>
          <p:nvPr/>
        </p:nvSpPr>
        <p:spPr bwMode="auto">
          <a:xfrm>
            <a:off x="6705600" y="3124200"/>
            <a:ext cx="306388" cy="298450"/>
          </a:xfrm>
          <a:prstGeom prst="ellipse">
            <a:avLst/>
          </a:prstGeom>
          <a:solidFill>
            <a:srgbClr val="00CCFF"/>
          </a:solidFill>
          <a:ln w="15875">
            <a:solidFill>
              <a:schemeClr val="tx1"/>
            </a:solidFill>
            <a:miter lim="800000"/>
            <a:headEnd/>
            <a:tailEnd/>
          </a:ln>
        </p:spPr>
        <p:txBody>
          <a:bodyPr wrap="none" anchor="ctr"/>
          <a:lstStyle/>
          <a:p>
            <a:pPr eaLnBrk="0" hangingPunct="0"/>
            <a:r>
              <a:rPr lang="en-US" sz="1600">
                <a:solidFill>
                  <a:schemeClr val="tx1"/>
                </a:solidFill>
              </a:rPr>
              <a:t>A</a:t>
            </a:r>
          </a:p>
        </p:txBody>
      </p:sp>
      <p:sp>
        <p:nvSpPr>
          <p:cNvPr id="11300" name="Oval 36"/>
          <p:cNvSpPr>
            <a:spLocks noChangeArrowheads="1"/>
          </p:cNvSpPr>
          <p:nvPr/>
        </p:nvSpPr>
        <p:spPr bwMode="auto">
          <a:xfrm>
            <a:off x="6705600" y="3810000"/>
            <a:ext cx="306388" cy="298450"/>
          </a:xfrm>
          <a:prstGeom prst="ellipse">
            <a:avLst/>
          </a:prstGeom>
          <a:solidFill>
            <a:srgbClr val="00CCFF"/>
          </a:solidFill>
          <a:ln w="15875">
            <a:solidFill>
              <a:schemeClr val="tx1"/>
            </a:solidFill>
            <a:miter lim="800000"/>
            <a:headEnd/>
            <a:tailEnd/>
          </a:ln>
        </p:spPr>
        <p:txBody>
          <a:bodyPr wrap="none" anchor="ctr"/>
          <a:lstStyle/>
          <a:p>
            <a:pPr eaLnBrk="0" hangingPunct="0"/>
            <a:r>
              <a:rPr lang="en-US" sz="1600">
                <a:solidFill>
                  <a:schemeClr val="tx1"/>
                </a:solidFill>
              </a:rPr>
              <a:t>B</a:t>
            </a:r>
          </a:p>
        </p:txBody>
      </p:sp>
      <p:sp>
        <p:nvSpPr>
          <p:cNvPr id="11301" name="Oval 37"/>
          <p:cNvSpPr>
            <a:spLocks noChangeArrowheads="1"/>
          </p:cNvSpPr>
          <p:nvPr/>
        </p:nvSpPr>
        <p:spPr bwMode="auto">
          <a:xfrm>
            <a:off x="6705600" y="4419600"/>
            <a:ext cx="306388" cy="298450"/>
          </a:xfrm>
          <a:prstGeom prst="ellipse">
            <a:avLst/>
          </a:prstGeom>
          <a:solidFill>
            <a:srgbClr val="00CCFF"/>
          </a:solidFill>
          <a:ln w="15875">
            <a:solidFill>
              <a:schemeClr val="tx1"/>
            </a:solidFill>
            <a:miter lim="800000"/>
            <a:headEnd/>
            <a:tailEnd/>
          </a:ln>
        </p:spPr>
        <p:txBody>
          <a:bodyPr wrap="none" anchor="ctr"/>
          <a:lstStyle/>
          <a:p>
            <a:pPr eaLnBrk="0" hangingPunct="0"/>
            <a:r>
              <a:rPr lang="en-US" sz="1600">
                <a:solidFill>
                  <a:schemeClr val="tx1"/>
                </a:solidFill>
              </a:rPr>
              <a:t>C</a:t>
            </a:r>
          </a:p>
        </p:txBody>
      </p:sp>
      <p:sp>
        <p:nvSpPr>
          <p:cNvPr id="11302" name="Oval 38"/>
          <p:cNvSpPr>
            <a:spLocks noChangeArrowheads="1"/>
          </p:cNvSpPr>
          <p:nvPr/>
        </p:nvSpPr>
        <p:spPr bwMode="auto">
          <a:xfrm>
            <a:off x="6705600" y="5035550"/>
            <a:ext cx="306388" cy="298450"/>
          </a:xfrm>
          <a:prstGeom prst="ellipse">
            <a:avLst/>
          </a:prstGeom>
          <a:solidFill>
            <a:srgbClr val="00CCFF"/>
          </a:solidFill>
          <a:ln w="15875">
            <a:solidFill>
              <a:schemeClr val="tx1"/>
            </a:solidFill>
            <a:miter lim="800000"/>
            <a:headEnd/>
            <a:tailEnd/>
          </a:ln>
        </p:spPr>
        <p:txBody>
          <a:bodyPr wrap="none" anchor="ctr"/>
          <a:lstStyle/>
          <a:p>
            <a:pPr eaLnBrk="0" hangingPunct="0"/>
            <a:r>
              <a:rPr lang="en-US" sz="1600">
                <a:solidFill>
                  <a:schemeClr val="tx1"/>
                </a:solidFill>
              </a:rPr>
              <a:t>D</a:t>
            </a:r>
          </a:p>
        </p:txBody>
      </p:sp>
      <p:sp>
        <p:nvSpPr>
          <p:cNvPr id="11303" name="Oval 39"/>
          <p:cNvSpPr>
            <a:spLocks noChangeArrowheads="1"/>
          </p:cNvSpPr>
          <p:nvPr/>
        </p:nvSpPr>
        <p:spPr bwMode="auto">
          <a:xfrm>
            <a:off x="7848600" y="3352800"/>
            <a:ext cx="306388" cy="298450"/>
          </a:xfrm>
          <a:prstGeom prst="ellipse">
            <a:avLst/>
          </a:prstGeom>
          <a:solidFill>
            <a:srgbClr val="FFFF00"/>
          </a:solidFill>
          <a:ln w="15875">
            <a:solidFill>
              <a:schemeClr val="tx1"/>
            </a:solidFill>
            <a:miter lim="800000"/>
            <a:headEnd/>
            <a:tailEnd/>
          </a:ln>
        </p:spPr>
        <p:txBody>
          <a:bodyPr wrap="none" anchor="ctr"/>
          <a:lstStyle/>
          <a:p>
            <a:pPr eaLnBrk="0" hangingPunct="0"/>
            <a:r>
              <a:rPr lang="en-US" sz="1600">
                <a:solidFill>
                  <a:schemeClr val="tx1"/>
                </a:solidFill>
              </a:rPr>
              <a:t>X</a:t>
            </a:r>
          </a:p>
        </p:txBody>
      </p:sp>
      <p:sp>
        <p:nvSpPr>
          <p:cNvPr id="11304" name="Oval 40"/>
          <p:cNvSpPr>
            <a:spLocks noChangeArrowheads="1"/>
          </p:cNvSpPr>
          <p:nvPr/>
        </p:nvSpPr>
        <p:spPr bwMode="auto">
          <a:xfrm>
            <a:off x="7848600" y="4114800"/>
            <a:ext cx="306388" cy="298450"/>
          </a:xfrm>
          <a:prstGeom prst="ellipse">
            <a:avLst/>
          </a:prstGeom>
          <a:solidFill>
            <a:srgbClr val="FFFF00"/>
          </a:solidFill>
          <a:ln w="15875">
            <a:solidFill>
              <a:schemeClr val="tx1"/>
            </a:solidFill>
            <a:miter lim="800000"/>
            <a:headEnd/>
            <a:tailEnd/>
          </a:ln>
        </p:spPr>
        <p:txBody>
          <a:bodyPr wrap="none" anchor="ctr"/>
          <a:lstStyle/>
          <a:p>
            <a:pPr eaLnBrk="0" hangingPunct="0"/>
            <a:r>
              <a:rPr lang="en-US" sz="1600">
                <a:solidFill>
                  <a:schemeClr val="tx1"/>
                </a:solidFill>
              </a:rPr>
              <a:t>Y</a:t>
            </a:r>
          </a:p>
        </p:txBody>
      </p:sp>
      <p:sp>
        <p:nvSpPr>
          <p:cNvPr id="11305" name="Oval 41"/>
          <p:cNvSpPr>
            <a:spLocks noChangeArrowheads="1"/>
          </p:cNvSpPr>
          <p:nvPr/>
        </p:nvSpPr>
        <p:spPr bwMode="auto">
          <a:xfrm>
            <a:off x="7848600" y="4800600"/>
            <a:ext cx="306388" cy="298450"/>
          </a:xfrm>
          <a:prstGeom prst="ellipse">
            <a:avLst/>
          </a:prstGeom>
          <a:solidFill>
            <a:srgbClr val="FFFF00"/>
          </a:solidFill>
          <a:ln w="15875">
            <a:solidFill>
              <a:schemeClr val="tx1"/>
            </a:solidFill>
            <a:miter lim="800000"/>
            <a:headEnd/>
            <a:tailEnd/>
          </a:ln>
        </p:spPr>
        <p:txBody>
          <a:bodyPr wrap="none" anchor="ctr"/>
          <a:lstStyle/>
          <a:p>
            <a:pPr eaLnBrk="0" hangingPunct="0"/>
            <a:r>
              <a:rPr lang="en-US" sz="1600">
                <a:solidFill>
                  <a:schemeClr val="tx1"/>
                </a:solidFill>
              </a:rPr>
              <a:t>Z</a:t>
            </a:r>
          </a:p>
        </p:txBody>
      </p:sp>
      <p:sp>
        <p:nvSpPr>
          <p:cNvPr id="11306" name="Line 42"/>
          <p:cNvSpPr>
            <a:spLocks noChangeShapeType="1"/>
          </p:cNvSpPr>
          <p:nvPr/>
        </p:nvSpPr>
        <p:spPr bwMode="auto">
          <a:xfrm>
            <a:off x="7010400" y="3276600"/>
            <a:ext cx="838200" cy="152400"/>
          </a:xfrm>
          <a:prstGeom prst="line">
            <a:avLst/>
          </a:prstGeom>
          <a:noFill/>
          <a:ln w="28575">
            <a:solidFill>
              <a:srgbClr val="FF0000"/>
            </a:solidFill>
            <a:round/>
            <a:headEnd/>
            <a:tailEnd/>
          </a:ln>
        </p:spPr>
        <p:txBody>
          <a:bodyPr/>
          <a:lstStyle/>
          <a:p>
            <a:endParaRPr lang="en-US" sz="1800"/>
          </a:p>
        </p:txBody>
      </p:sp>
      <p:sp>
        <p:nvSpPr>
          <p:cNvPr id="11307" name="Line 43"/>
          <p:cNvSpPr>
            <a:spLocks noChangeShapeType="1"/>
          </p:cNvSpPr>
          <p:nvPr/>
        </p:nvSpPr>
        <p:spPr bwMode="auto">
          <a:xfrm flipV="1">
            <a:off x="7010400" y="3505200"/>
            <a:ext cx="838200" cy="381000"/>
          </a:xfrm>
          <a:prstGeom prst="line">
            <a:avLst/>
          </a:prstGeom>
          <a:noFill/>
          <a:ln w="9525">
            <a:solidFill>
              <a:schemeClr val="tx1"/>
            </a:solidFill>
            <a:round/>
            <a:headEnd/>
            <a:tailEnd/>
          </a:ln>
        </p:spPr>
        <p:txBody>
          <a:bodyPr/>
          <a:lstStyle/>
          <a:p>
            <a:endParaRPr lang="en-US" sz="1800"/>
          </a:p>
        </p:txBody>
      </p:sp>
      <p:sp>
        <p:nvSpPr>
          <p:cNvPr id="11308" name="Line 44"/>
          <p:cNvSpPr>
            <a:spLocks noChangeShapeType="1"/>
          </p:cNvSpPr>
          <p:nvPr/>
        </p:nvSpPr>
        <p:spPr bwMode="auto">
          <a:xfrm flipV="1">
            <a:off x="7010400" y="4267200"/>
            <a:ext cx="838200" cy="228600"/>
          </a:xfrm>
          <a:prstGeom prst="line">
            <a:avLst/>
          </a:prstGeom>
          <a:noFill/>
          <a:ln w="28575">
            <a:solidFill>
              <a:srgbClr val="FF0000"/>
            </a:solidFill>
            <a:round/>
            <a:headEnd/>
            <a:tailEnd/>
          </a:ln>
        </p:spPr>
        <p:txBody>
          <a:bodyPr/>
          <a:lstStyle/>
          <a:p>
            <a:endParaRPr lang="en-US" sz="1800"/>
          </a:p>
        </p:txBody>
      </p:sp>
      <p:sp>
        <p:nvSpPr>
          <p:cNvPr id="11309" name="Line 45"/>
          <p:cNvSpPr>
            <a:spLocks noChangeShapeType="1"/>
          </p:cNvSpPr>
          <p:nvPr/>
        </p:nvSpPr>
        <p:spPr bwMode="auto">
          <a:xfrm flipV="1">
            <a:off x="7010400" y="4953000"/>
            <a:ext cx="838200" cy="228600"/>
          </a:xfrm>
          <a:prstGeom prst="line">
            <a:avLst/>
          </a:prstGeom>
          <a:noFill/>
          <a:ln w="28575">
            <a:solidFill>
              <a:srgbClr val="FF0000"/>
            </a:solidFill>
            <a:round/>
            <a:headEnd/>
            <a:tailEnd/>
          </a:ln>
        </p:spPr>
        <p:txBody>
          <a:bodyPr/>
          <a:lstStyle/>
          <a:p>
            <a:endParaRPr lang="en-US" sz="1800"/>
          </a:p>
        </p:txBody>
      </p:sp>
      <p:sp>
        <p:nvSpPr>
          <p:cNvPr id="11310" name="Line 46"/>
          <p:cNvSpPr>
            <a:spLocks noChangeShapeType="1"/>
          </p:cNvSpPr>
          <p:nvPr/>
        </p:nvSpPr>
        <p:spPr bwMode="auto">
          <a:xfrm flipV="1">
            <a:off x="7010400" y="3505200"/>
            <a:ext cx="838200" cy="1676400"/>
          </a:xfrm>
          <a:prstGeom prst="line">
            <a:avLst/>
          </a:prstGeom>
          <a:noFill/>
          <a:ln w="9525">
            <a:solidFill>
              <a:schemeClr val="tx1"/>
            </a:solidFill>
            <a:round/>
            <a:headEnd/>
            <a:tailEnd/>
          </a:ln>
        </p:spPr>
        <p:txBody>
          <a:bodyPr/>
          <a:lstStyle/>
          <a:p>
            <a:endParaRPr lang="en-US" sz="1800"/>
          </a:p>
        </p:txBody>
      </p:sp>
      <p:sp>
        <p:nvSpPr>
          <p:cNvPr id="11311" name="Line 47"/>
          <p:cNvSpPr>
            <a:spLocks noChangeShapeType="1"/>
          </p:cNvSpPr>
          <p:nvPr/>
        </p:nvSpPr>
        <p:spPr bwMode="auto">
          <a:xfrm>
            <a:off x="7010400" y="4038600"/>
            <a:ext cx="914400" cy="838200"/>
          </a:xfrm>
          <a:prstGeom prst="line">
            <a:avLst/>
          </a:prstGeom>
          <a:noFill/>
          <a:ln w="9525">
            <a:solidFill>
              <a:schemeClr val="tx1"/>
            </a:solidFill>
            <a:round/>
            <a:headEnd/>
            <a:tailEnd/>
          </a:ln>
        </p:spPr>
        <p:txBody>
          <a:bodyPr/>
          <a:lstStyle/>
          <a:p>
            <a:endParaRPr lang="en-US" sz="1800"/>
          </a:p>
        </p:txBody>
      </p:sp>
      <p:sp>
        <p:nvSpPr>
          <p:cNvPr id="11312" name="Line 48"/>
          <p:cNvSpPr>
            <a:spLocks noChangeShapeType="1"/>
          </p:cNvSpPr>
          <p:nvPr/>
        </p:nvSpPr>
        <p:spPr bwMode="auto">
          <a:xfrm flipV="1">
            <a:off x="7010400" y="3505200"/>
            <a:ext cx="838200" cy="990600"/>
          </a:xfrm>
          <a:prstGeom prst="line">
            <a:avLst/>
          </a:prstGeom>
          <a:noFill/>
          <a:ln w="9525">
            <a:solidFill>
              <a:schemeClr val="tx1"/>
            </a:solidFill>
            <a:round/>
            <a:headEnd/>
            <a:tailEnd/>
          </a:ln>
        </p:spPr>
        <p:txBody>
          <a:bodyPr/>
          <a:lstStyle/>
          <a:p>
            <a:endParaRPr lang="en-US" sz="1800"/>
          </a:p>
        </p:txBody>
      </p:sp>
      <p:sp>
        <p:nvSpPr>
          <p:cNvPr id="11313" name="Text Box 49"/>
          <p:cNvSpPr txBox="1">
            <a:spLocks noChangeArrowheads="1"/>
          </p:cNvSpPr>
          <p:nvPr/>
        </p:nvSpPr>
        <p:spPr bwMode="auto">
          <a:xfrm>
            <a:off x="6553200" y="5562600"/>
            <a:ext cx="1798890" cy="289310"/>
          </a:xfrm>
          <a:prstGeom prst="rect">
            <a:avLst/>
          </a:prstGeom>
          <a:noFill/>
          <a:ln w="9525">
            <a:noFill/>
            <a:miter lim="800000"/>
            <a:headEnd/>
            <a:tailEnd/>
          </a:ln>
        </p:spPr>
        <p:txBody>
          <a:bodyPr wrap="none">
            <a:spAutoFit/>
          </a:bodyPr>
          <a:lstStyle/>
          <a:p>
            <a:pPr algn="l" eaLnBrk="0" hangingPunct="0"/>
            <a:r>
              <a:rPr lang="en-US" sz="1600">
                <a:solidFill>
                  <a:schemeClr val="tx1"/>
                </a:solidFill>
              </a:rPr>
              <a:t>Optimal matching</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descr="Denim"/>
          <p:cNvSpPr>
            <a:spLocks noGrp="1" noChangeAspect="1" noChangeArrowheads="1"/>
          </p:cNvSpPr>
          <p:nvPr>
            <p:ph type="title"/>
          </p:nvPr>
        </p:nvSpPr>
        <p:spPr>
          <a:xfrm>
            <a:off x="0" y="0"/>
            <a:ext cx="9144000" cy="669925"/>
          </a:xfrm>
        </p:spPr>
        <p:txBody>
          <a:bodyPr/>
          <a:lstStyle/>
          <a:p>
            <a:pPr eaLnBrk="1" hangingPunct="1"/>
            <a:r>
              <a:rPr lang="en-US" smtClean="0"/>
              <a:t>Solution Using Max Flow</a:t>
            </a:r>
          </a:p>
        </p:txBody>
      </p:sp>
      <p:sp>
        <p:nvSpPr>
          <p:cNvPr id="12291" name="Rectangle 3"/>
          <p:cNvSpPr>
            <a:spLocks noGrp="1" noChangeArrowheads="1"/>
          </p:cNvSpPr>
          <p:nvPr>
            <p:ph type="body" idx="1"/>
          </p:nvPr>
        </p:nvSpPr>
        <p:spPr>
          <a:xfrm>
            <a:off x="1173163" y="1142984"/>
            <a:ext cx="7772400" cy="4953016"/>
          </a:xfrm>
        </p:spPr>
        <p:txBody>
          <a:bodyPr/>
          <a:lstStyle/>
          <a:p>
            <a:pPr eaLnBrk="1" hangingPunct="1"/>
            <a:r>
              <a:rPr lang="en-US" dirty="0" smtClean="0"/>
              <a:t>Add a </a:t>
            </a:r>
            <a:r>
              <a:rPr lang="en-US" dirty="0" err="1" smtClean="0"/>
              <a:t>supersouce</a:t>
            </a:r>
            <a:r>
              <a:rPr lang="en-US" dirty="0" smtClean="0"/>
              <a:t>, </a:t>
            </a:r>
            <a:r>
              <a:rPr lang="en-US" dirty="0" err="1" smtClean="0"/>
              <a:t>supersink</a:t>
            </a:r>
            <a:r>
              <a:rPr lang="en-US" dirty="0" smtClean="0"/>
              <a:t>, make each undirected edge directed with a flow of 1</a:t>
            </a:r>
          </a:p>
        </p:txBody>
      </p:sp>
      <p:sp>
        <p:nvSpPr>
          <p:cNvPr id="12292" name="Oval 4"/>
          <p:cNvSpPr>
            <a:spLocks noChangeArrowheads="1"/>
          </p:cNvSpPr>
          <p:nvPr/>
        </p:nvSpPr>
        <p:spPr bwMode="auto">
          <a:xfrm>
            <a:off x="990600" y="3048000"/>
            <a:ext cx="306388" cy="298450"/>
          </a:xfrm>
          <a:prstGeom prst="ellipse">
            <a:avLst/>
          </a:prstGeom>
          <a:solidFill>
            <a:srgbClr val="00CCFF"/>
          </a:solidFill>
          <a:ln w="15875">
            <a:solidFill>
              <a:schemeClr val="tx1"/>
            </a:solidFill>
            <a:miter lim="800000"/>
            <a:headEnd/>
            <a:tailEnd/>
          </a:ln>
        </p:spPr>
        <p:txBody>
          <a:bodyPr wrap="none" anchor="ctr"/>
          <a:lstStyle/>
          <a:p>
            <a:pPr eaLnBrk="0" hangingPunct="0"/>
            <a:r>
              <a:rPr lang="en-US" sz="1800">
                <a:solidFill>
                  <a:schemeClr val="tx1"/>
                </a:solidFill>
              </a:rPr>
              <a:t>A</a:t>
            </a:r>
          </a:p>
        </p:txBody>
      </p:sp>
      <p:sp>
        <p:nvSpPr>
          <p:cNvPr id="12293" name="Oval 5"/>
          <p:cNvSpPr>
            <a:spLocks noChangeArrowheads="1"/>
          </p:cNvSpPr>
          <p:nvPr/>
        </p:nvSpPr>
        <p:spPr bwMode="auto">
          <a:xfrm>
            <a:off x="990600" y="3733800"/>
            <a:ext cx="306388" cy="298450"/>
          </a:xfrm>
          <a:prstGeom prst="ellipse">
            <a:avLst/>
          </a:prstGeom>
          <a:solidFill>
            <a:srgbClr val="00CCFF"/>
          </a:solidFill>
          <a:ln w="15875">
            <a:solidFill>
              <a:schemeClr val="tx1"/>
            </a:solidFill>
            <a:miter lim="800000"/>
            <a:headEnd/>
            <a:tailEnd/>
          </a:ln>
        </p:spPr>
        <p:txBody>
          <a:bodyPr wrap="none" anchor="ctr"/>
          <a:lstStyle/>
          <a:p>
            <a:pPr eaLnBrk="0" hangingPunct="0"/>
            <a:r>
              <a:rPr lang="en-US" sz="1800">
                <a:solidFill>
                  <a:schemeClr val="tx1"/>
                </a:solidFill>
              </a:rPr>
              <a:t>B</a:t>
            </a:r>
          </a:p>
        </p:txBody>
      </p:sp>
      <p:sp>
        <p:nvSpPr>
          <p:cNvPr id="12294" name="Oval 6"/>
          <p:cNvSpPr>
            <a:spLocks noChangeArrowheads="1"/>
          </p:cNvSpPr>
          <p:nvPr/>
        </p:nvSpPr>
        <p:spPr bwMode="auto">
          <a:xfrm>
            <a:off x="990600" y="4343400"/>
            <a:ext cx="306388" cy="298450"/>
          </a:xfrm>
          <a:prstGeom prst="ellipse">
            <a:avLst/>
          </a:prstGeom>
          <a:solidFill>
            <a:srgbClr val="00CCFF"/>
          </a:solidFill>
          <a:ln w="15875">
            <a:solidFill>
              <a:schemeClr val="tx1"/>
            </a:solidFill>
            <a:miter lim="800000"/>
            <a:headEnd/>
            <a:tailEnd/>
          </a:ln>
        </p:spPr>
        <p:txBody>
          <a:bodyPr wrap="none" anchor="ctr"/>
          <a:lstStyle/>
          <a:p>
            <a:pPr eaLnBrk="0" hangingPunct="0"/>
            <a:r>
              <a:rPr lang="en-US" sz="1800">
                <a:solidFill>
                  <a:schemeClr val="tx1"/>
                </a:solidFill>
              </a:rPr>
              <a:t>C</a:t>
            </a:r>
          </a:p>
        </p:txBody>
      </p:sp>
      <p:sp>
        <p:nvSpPr>
          <p:cNvPr id="12295" name="Oval 7"/>
          <p:cNvSpPr>
            <a:spLocks noChangeArrowheads="1"/>
          </p:cNvSpPr>
          <p:nvPr/>
        </p:nvSpPr>
        <p:spPr bwMode="auto">
          <a:xfrm>
            <a:off x="990600" y="4959350"/>
            <a:ext cx="306388" cy="298450"/>
          </a:xfrm>
          <a:prstGeom prst="ellipse">
            <a:avLst/>
          </a:prstGeom>
          <a:solidFill>
            <a:srgbClr val="00CCFF"/>
          </a:solidFill>
          <a:ln w="15875">
            <a:solidFill>
              <a:schemeClr val="tx1"/>
            </a:solidFill>
            <a:miter lim="800000"/>
            <a:headEnd/>
            <a:tailEnd/>
          </a:ln>
        </p:spPr>
        <p:txBody>
          <a:bodyPr wrap="none" anchor="ctr"/>
          <a:lstStyle/>
          <a:p>
            <a:pPr eaLnBrk="0" hangingPunct="0"/>
            <a:r>
              <a:rPr lang="en-US" sz="1800">
                <a:solidFill>
                  <a:schemeClr val="tx1"/>
                </a:solidFill>
              </a:rPr>
              <a:t>D</a:t>
            </a:r>
          </a:p>
        </p:txBody>
      </p:sp>
      <p:sp>
        <p:nvSpPr>
          <p:cNvPr id="12296" name="Oval 8"/>
          <p:cNvSpPr>
            <a:spLocks noChangeArrowheads="1"/>
          </p:cNvSpPr>
          <p:nvPr/>
        </p:nvSpPr>
        <p:spPr bwMode="auto">
          <a:xfrm>
            <a:off x="2133600" y="3276600"/>
            <a:ext cx="306388" cy="298450"/>
          </a:xfrm>
          <a:prstGeom prst="ellipse">
            <a:avLst/>
          </a:prstGeom>
          <a:solidFill>
            <a:srgbClr val="FFFF00"/>
          </a:solidFill>
          <a:ln w="15875">
            <a:solidFill>
              <a:schemeClr val="tx1"/>
            </a:solidFill>
            <a:miter lim="800000"/>
            <a:headEnd/>
            <a:tailEnd/>
          </a:ln>
        </p:spPr>
        <p:txBody>
          <a:bodyPr wrap="none" anchor="ctr"/>
          <a:lstStyle/>
          <a:p>
            <a:pPr eaLnBrk="0" hangingPunct="0"/>
            <a:r>
              <a:rPr lang="en-US" sz="1800">
                <a:solidFill>
                  <a:schemeClr val="tx1"/>
                </a:solidFill>
              </a:rPr>
              <a:t>X</a:t>
            </a:r>
          </a:p>
        </p:txBody>
      </p:sp>
      <p:sp>
        <p:nvSpPr>
          <p:cNvPr id="12297" name="Oval 9"/>
          <p:cNvSpPr>
            <a:spLocks noChangeArrowheads="1"/>
          </p:cNvSpPr>
          <p:nvPr/>
        </p:nvSpPr>
        <p:spPr bwMode="auto">
          <a:xfrm>
            <a:off x="2133600" y="4038600"/>
            <a:ext cx="306388" cy="298450"/>
          </a:xfrm>
          <a:prstGeom prst="ellipse">
            <a:avLst/>
          </a:prstGeom>
          <a:solidFill>
            <a:srgbClr val="FFFF00"/>
          </a:solidFill>
          <a:ln w="15875">
            <a:solidFill>
              <a:schemeClr val="tx1"/>
            </a:solidFill>
            <a:miter lim="800000"/>
            <a:headEnd/>
            <a:tailEnd/>
          </a:ln>
        </p:spPr>
        <p:txBody>
          <a:bodyPr wrap="none" anchor="ctr"/>
          <a:lstStyle/>
          <a:p>
            <a:pPr eaLnBrk="0" hangingPunct="0"/>
            <a:r>
              <a:rPr lang="en-US" sz="1800">
                <a:solidFill>
                  <a:schemeClr val="tx1"/>
                </a:solidFill>
              </a:rPr>
              <a:t>Y</a:t>
            </a:r>
          </a:p>
        </p:txBody>
      </p:sp>
      <p:sp>
        <p:nvSpPr>
          <p:cNvPr id="12298" name="Oval 10"/>
          <p:cNvSpPr>
            <a:spLocks noChangeArrowheads="1"/>
          </p:cNvSpPr>
          <p:nvPr/>
        </p:nvSpPr>
        <p:spPr bwMode="auto">
          <a:xfrm>
            <a:off x="2133600" y="4724400"/>
            <a:ext cx="306388" cy="298450"/>
          </a:xfrm>
          <a:prstGeom prst="ellipse">
            <a:avLst/>
          </a:prstGeom>
          <a:solidFill>
            <a:srgbClr val="FFFF00"/>
          </a:solidFill>
          <a:ln w="15875">
            <a:solidFill>
              <a:schemeClr val="tx1"/>
            </a:solidFill>
            <a:miter lim="800000"/>
            <a:headEnd/>
            <a:tailEnd/>
          </a:ln>
        </p:spPr>
        <p:txBody>
          <a:bodyPr wrap="none" anchor="ctr"/>
          <a:lstStyle/>
          <a:p>
            <a:pPr eaLnBrk="0" hangingPunct="0"/>
            <a:r>
              <a:rPr lang="en-US" sz="1800">
                <a:solidFill>
                  <a:schemeClr val="tx1"/>
                </a:solidFill>
              </a:rPr>
              <a:t>Z</a:t>
            </a:r>
          </a:p>
        </p:txBody>
      </p:sp>
      <p:sp>
        <p:nvSpPr>
          <p:cNvPr id="12299" name="Line 11"/>
          <p:cNvSpPr>
            <a:spLocks noChangeShapeType="1"/>
          </p:cNvSpPr>
          <p:nvPr/>
        </p:nvSpPr>
        <p:spPr bwMode="auto">
          <a:xfrm>
            <a:off x="1295400" y="3200400"/>
            <a:ext cx="838200" cy="152400"/>
          </a:xfrm>
          <a:prstGeom prst="line">
            <a:avLst/>
          </a:prstGeom>
          <a:noFill/>
          <a:ln w="9525">
            <a:solidFill>
              <a:schemeClr val="tx1"/>
            </a:solidFill>
            <a:round/>
            <a:headEnd/>
            <a:tailEnd/>
          </a:ln>
        </p:spPr>
        <p:txBody>
          <a:bodyPr/>
          <a:lstStyle/>
          <a:p>
            <a:endParaRPr lang="en-US"/>
          </a:p>
        </p:txBody>
      </p:sp>
      <p:sp>
        <p:nvSpPr>
          <p:cNvPr id="12300" name="Line 12"/>
          <p:cNvSpPr>
            <a:spLocks noChangeShapeType="1"/>
          </p:cNvSpPr>
          <p:nvPr/>
        </p:nvSpPr>
        <p:spPr bwMode="auto">
          <a:xfrm flipV="1">
            <a:off x="1295400" y="3429000"/>
            <a:ext cx="838200" cy="381000"/>
          </a:xfrm>
          <a:prstGeom prst="line">
            <a:avLst/>
          </a:prstGeom>
          <a:noFill/>
          <a:ln w="9525">
            <a:solidFill>
              <a:schemeClr val="tx1"/>
            </a:solidFill>
            <a:round/>
            <a:headEnd/>
            <a:tailEnd/>
          </a:ln>
        </p:spPr>
        <p:txBody>
          <a:bodyPr/>
          <a:lstStyle/>
          <a:p>
            <a:endParaRPr lang="en-US"/>
          </a:p>
        </p:txBody>
      </p:sp>
      <p:sp>
        <p:nvSpPr>
          <p:cNvPr id="12301" name="Line 13"/>
          <p:cNvSpPr>
            <a:spLocks noChangeShapeType="1"/>
          </p:cNvSpPr>
          <p:nvPr/>
        </p:nvSpPr>
        <p:spPr bwMode="auto">
          <a:xfrm flipV="1">
            <a:off x="1295400" y="4191000"/>
            <a:ext cx="838200" cy="228600"/>
          </a:xfrm>
          <a:prstGeom prst="line">
            <a:avLst/>
          </a:prstGeom>
          <a:noFill/>
          <a:ln w="9525">
            <a:solidFill>
              <a:schemeClr val="tx1"/>
            </a:solidFill>
            <a:round/>
            <a:headEnd/>
            <a:tailEnd/>
          </a:ln>
        </p:spPr>
        <p:txBody>
          <a:bodyPr/>
          <a:lstStyle/>
          <a:p>
            <a:endParaRPr lang="en-US"/>
          </a:p>
        </p:txBody>
      </p:sp>
      <p:sp>
        <p:nvSpPr>
          <p:cNvPr id="12302" name="Line 14"/>
          <p:cNvSpPr>
            <a:spLocks noChangeShapeType="1"/>
          </p:cNvSpPr>
          <p:nvPr/>
        </p:nvSpPr>
        <p:spPr bwMode="auto">
          <a:xfrm flipV="1">
            <a:off x="1295400" y="4876800"/>
            <a:ext cx="838200" cy="228600"/>
          </a:xfrm>
          <a:prstGeom prst="line">
            <a:avLst/>
          </a:prstGeom>
          <a:noFill/>
          <a:ln w="9525">
            <a:solidFill>
              <a:schemeClr val="tx1"/>
            </a:solidFill>
            <a:round/>
            <a:headEnd/>
            <a:tailEnd/>
          </a:ln>
        </p:spPr>
        <p:txBody>
          <a:bodyPr/>
          <a:lstStyle/>
          <a:p>
            <a:endParaRPr lang="en-US"/>
          </a:p>
        </p:txBody>
      </p:sp>
      <p:sp>
        <p:nvSpPr>
          <p:cNvPr id="12303" name="Line 15"/>
          <p:cNvSpPr>
            <a:spLocks noChangeShapeType="1"/>
          </p:cNvSpPr>
          <p:nvPr/>
        </p:nvSpPr>
        <p:spPr bwMode="auto">
          <a:xfrm flipV="1">
            <a:off x="1295400" y="3429000"/>
            <a:ext cx="838200" cy="1676400"/>
          </a:xfrm>
          <a:prstGeom prst="line">
            <a:avLst/>
          </a:prstGeom>
          <a:noFill/>
          <a:ln w="9525">
            <a:solidFill>
              <a:schemeClr val="tx1"/>
            </a:solidFill>
            <a:round/>
            <a:headEnd/>
            <a:tailEnd/>
          </a:ln>
        </p:spPr>
        <p:txBody>
          <a:bodyPr/>
          <a:lstStyle/>
          <a:p>
            <a:endParaRPr lang="en-US"/>
          </a:p>
        </p:txBody>
      </p:sp>
      <p:sp>
        <p:nvSpPr>
          <p:cNvPr id="12304" name="Line 16"/>
          <p:cNvSpPr>
            <a:spLocks noChangeShapeType="1"/>
          </p:cNvSpPr>
          <p:nvPr/>
        </p:nvSpPr>
        <p:spPr bwMode="auto">
          <a:xfrm>
            <a:off x="1295400" y="3962400"/>
            <a:ext cx="914400" cy="838200"/>
          </a:xfrm>
          <a:prstGeom prst="line">
            <a:avLst/>
          </a:prstGeom>
          <a:noFill/>
          <a:ln w="9525">
            <a:solidFill>
              <a:schemeClr val="tx1"/>
            </a:solidFill>
            <a:round/>
            <a:headEnd/>
            <a:tailEnd/>
          </a:ln>
        </p:spPr>
        <p:txBody>
          <a:bodyPr/>
          <a:lstStyle/>
          <a:p>
            <a:endParaRPr lang="en-US"/>
          </a:p>
        </p:txBody>
      </p:sp>
      <p:sp>
        <p:nvSpPr>
          <p:cNvPr id="12305" name="Line 17"/>
          <p:cNvSpPr>
            <a:spLocks noChangeShapeType="1"/>
          </p:cNvSpPr>
          <p:nvPr/>
        </p:nvSpPr>
        <p:spPr bwMode="auto">
          <a:xfrm flipV="1">
            <a:off x="1295400" y="3429000"/>
            <a:ext cx="838200" cy="990600"/>
          </a:xfrm>
          <a:prstGeom prst="line">
            <a:avLst/>
          </a:prstGeom>
          <a:noFill/>
          <a:ln w="9525">
            <a:solidFill>
              <a:schemeClr val="tx1"/>
            </a:solidFill>
            <a:round/>
            <a:headEnd/>
            <a:tailEnd/>
          </a:ln>
        </p:spPr>
        <p:txBody>
          <a:bodyPr/>
          <a:lstStyle/>
          <a:p>
            <a:endParaRPr lang="en-US"/>
          </a:p>
        </p:txBody>
      </p:sp>
      <p:sp>
        <p:nvSpPr>
          <p:cNvPr id="12306" name="AutoShape 18"/>
          <p:cNvSpPr>
            <a:spLocks noChangeArrowheads="1"/>
          </p:cNvSpPr>
          <p:nvPr/>
        </p:nvSpPr>
        <p:spPr bwMode="auto">
          <a:xfrm>
            <a:off x="2819400" y="3962400"/>
            <a:ext cx="685800" cy="609600"/>
          </a:xfrm>
          <a:prstGeom prst="rightArrow">
            <a:avLst>
              <a:gd name="adj1" fmla="val 50000"/>
              <a:gd name="adj2" fmla="val 28125"/>
            </a:avLst>
          </a:prstGeom>
          <a:solidFill>
            <a:schemeClr val="accent1"/>
          </a:solidFill>
          <a:ln w="9525">
            <a:solidFill>
              <a:schemeClr val="tx1"/>
            </a:solidFill>
            <a:miter lim="800000"/>
            <a:headEnd/>
            <a:tailEnd/>
          </a:ln>
        </p:spPr>
        <p:txBody>
          <a:bodyPr wrap="none" anchor="ctr"/>
          <a:lstStyle/>
          <a:p>
            <a:endParaRPr lang="en-US"/>
          </a:p>
        </p:txBody>
      </p:sp>
      <p:sp>
        <p:nvSpPr>
          <p:cNvPr id="12307" name="Oval 19"/>
          <p:cNvSpPr>
            <a:spLocks noChangeArrowheads="1"/>
          </p:cNvSpPr>
          <p:nvPr/>
        </p:nvSpPr>
        <p:spPr bwMode="auto">
          <a:xfrm>
            <a:off x="5486400" y="3124200"/>
            <a:ext cx="306388" cy="298450"/>
          </a:xfrm>
          <a:prstGeom prst="ellipse">
            <a:avLst/>
          </a:prstGeom>
          <a:solidFill>
            <a:srgbClr val="00CCFF"/>
          </a:solidFill>
          <a:ln w="15875">
            <a:solidFill>
              <a:schemeClr val="tx1"/>
            </a:solidFill>
            <a:miter lim="800000"/>
            <a:headEnd/>
            <a:tailEnd/>
          </a:ln>
        </p:spPr>
        <p:txBody>
          <a:bodyPr wrap="none" anchor="ctr"/>
          <a:lstStyle/>
          <a:p>
            <a:pPr eaLnBrk="0" hangingPunct="0"/>
            <a:r>
              <a:rPr lang="en-US" sz="1800">
                <a:solidFill>
                  <a:schemeClr val="tx1"/>
                </a:solidFill>
              </a:rPr>
              <a:t>A</a:t>
            </a:r>
          </a:p>
        </p:txBody>
      </p:sp>
      <p:sp>
        <p:nvSpPr>
          <p:cNvPr id="12308" name="Oval 20"/>
          <p:cNvSpPr>
            <a:spLocks noChangeArrowheads="1"/>
          </p:cNvSpPr>
          <p:nvPr/>
        </p:nvSpPr>
        <p:spPr bwMode="auto">
          <a:xfrm>
            <a:off x="5486400" y="3810000"/>
            <a:ext cx="306388" cy="298450"/>
          </a:xfrm>
          <a:prstGeom prst="ellipse">
            <a:avLst/>
          </a:prstGeom>
          <a:solidFill>
            <a:srgbClr val="00CCFF"/>
          </a:solidFill>
          <a:ln w="15875">
            <a:solidFill>
              <a:schemeClr val="tx1"/>
            </a:solidFill>
            <a:miter lim="800000"/>
            <a:headEnd/>
            <a:tailEnd/>
          </a:ln>
        </p:spPr>
        <p:txBody>
          <a:bodyPr wrap="none" anchor="ctr"/>
          <a:lstStyle/>
          <a:p>
            <a:pPr eaLnBrk="0" hangingPunct="0"/>
            <a:r>
              <a:rPr lang="en-US" sz="1800">
                <a:solidFill>
                  <a:schemeClr val="tx1"/>
                </a:solidFill>
              </a:rPr>
              <a:t>B</a:t>
            </a:r>
          </a:p>
        </p:txBody>
      </p:sp>
      <p:sp>
        <p:nvSpPr>
          <p:cNvPr id="12309" name="Oval 21"/>
          <p:cNvSpPr>
            <a:spLocks noChangeArrowheads="1"/>
          </p:cNvSpPr>
          <p:nvPr/>
        </p:nvSpPr>
        <p:spPr bwMode="auto">
          <a:xfrm>
            <a:off x="5486400" y="4419600"/>
            <a:ext cx="306388" cy="298450"/>
          </a:xfrm>
          <a:prstGeom prst="ellipse">
            <a:avLst/>
          </a:prstGeom>
          <a:solidFill>
            <a:srgbClr val="00CCFF"/>
          </a:solidFill>
          <a:ln w="15875">
            <a:solidFill>
              <a:schemeClr val="tx1"/>
            </a:solidFill>
            <a:miter lim="800000"/>
            <a:headEnd/>
            <a:tailEnd/>
          </a:ln>
        </p:spPr>
        <p:txBody>
          <a:bodyPr wrap="none" anchor="ctr"/>
          <a:lstStyle/>
          <a:p>
            <a:pPr eaLnBrk="0" hangingPunct="0"/>
            <a:r>
              <a:rPr lang="en-US" sz="1800">
                <a:solidFill>
                  <a:schemeClr val="tx1"/>
                </a:solidFill>
              </a:rPr>
              <a:t>C</a:t>
            </a:r>
          </a:p>
        </p:txBody>
      </p:sp>
      <p:sp>
        <p:nvSpPr>
          <p:cNvPr id="12310" name="Oval 22"/>
          <p:cNvSpPr>
            <a:spLocks noChangeArrowheads="1"/>
          </p:cNvSpPr>
          <p:nvPr/>
        </p:nvSpPr>
        <p:spPr bwMode="auto">
          <a:xfrm>
            <a:off x="5486400" y="5035550"/>
            <a:ext cx="306388" cy="298450"/>
          </a:xfrm>
          <a:prstGeom prst="ellipse">
            <a:avLst/>
          </a:prstGeom>
          <a:solidFill>
            <a:srgbClr val="00CCFF"/>
          </a:solidFill>
          <a:ln w="15875">
            <a:solidFill>
              <a:schemeClr val="tx1"/>
            </a:solidFill>
            <a:miter lim="800000"/>
            <a:headEnd/>
            <a:tailEnd/>
          </a:ln>
        </p:spPr>
        <p:txBody>
          <a:bodyPr wrap="none" anchor="ctr"/>
          <a:lstStyle/>
          <a:p>
            <a:pPr eaLnBrk="0" hangingPunct="0"/>
            <a:r>
              <a:rPr lang="en-US" sz="1800">
                <a:solidFill>
                  <a:schemeClr val="tx1"/>
                </a:solidFill>
              </a:rPr>
              <a:t>D</a:t>
            </a:r>
          </a:p>
        </p:txBody>
      </p:sp>
      <p:sp>
        <p:nvSpPr>
          <p:cNvPr id="12311" name="Oval 23"/>
          <p:cNvSpPr>
            <a:spLocks noChangeArrowheads="1"/>
          </p:cNvSpPr>
          <p:nvPr/>
        </p:nvSpPr>
        <p:spPr bwMode="auto">
          <a:xfrm>
            <a:off x="6629400" y="3352800"/>
            <a:ext cx="306388" cy="298450"/>
          </a:xfrm>
          <a:prstGeom prst="ellipse">
            <a:avLst/>
          </a:prstGeom>
          <a:solidFill>
            <a:srgbClr val="FFFF00"/>
          </a:solidFill>
          <a:ln w="15875">
            <a:solidFill>
              <a:schemeClr val="tx1"/>
            </a:solidFill>
            <a:miter lim="800000"/>
            <a:headEnd/>
            <a:tailEnd/>
          </a:ln>
        </p:spPr>
        <p:txBody>
          <a:bodyPr wrap="none" anchor="ctr"/>
          <a:lstStyle/>
          <a:p>
            <a:pPr eaLnBrk="0" hangingPunct="0"/>
            <a:r>
              <a:rPr lang="en-US" sz="1800">
                <a:solidFill>
                  <a:schemeClr val="tx1"/>
                </a:solidFill>
              </a:rPr>
              <a:t>X</a:t>
            </a:r>
          </a:p>
        </p:txBody>
      </p:sp>
      <p:sp>
        <p:nvSpPr>
          <p:cNvPr id="12312" name="Oval 24"/>
          <p:cNvSpPr>
            <a:spLocks noChangeArrowheads="1"/>
          </p:cNvSpPr>
          <p:nvPr/>
        </p:nvSpPr>
        <p:spPr bwMode="auto">
          <a:xfrm>
            <a:off x="6629400" y="4114800"/>
            <a:ext cx="306388" cy="298450"/>
          </a:xfrm>
          <a:prstGeom prst="ellipse">
            <a:avLst/>
          </a:prstGeom>
          <a:solidFill>
            <a:srgbClr val="FFFF00"/>
          </a:solidFill>
          <a:ln w="15875">
            <a:solidFill>
              <a:schemeClr val="tx1"/>
            </a:solidFill>
            <a:miter lim="800000"/>
            <a:headEnd/>
            <a:tailEnd/>
          </a:ln>
        </p:spPr>
        <p:txBody>
          <a:bodyPr wrap="none" anchor="ctr"/>
          <a:lstStyle/>
          <a:p>
            <a:pPr eaLnBrk="0" hangingPunct="0"/>
            <a:r>
              <a:rPr lang="en-US" sz="1800">
                <a:solidFill>
                  <a:schemeClr val="tx1"/>
                </a:solidFill>
              </a:rPr>
              <a:t>Y</a:t>
            </a:r>
          </a:p>
        </p:txBody>
      </p:sp>
      <p:sp>
        <p:nvSpPr>
          <p:cNvPr id="12313" name="Oval 25"/>
          <p:cNvSpPr>
            <a:spLocks noChangeArrowheads="1"/>
          </p:cNvSpPr>
          <p:nvPr/>
        </p:nvSpPr>
        <p:spPr bwMode="auto">
          <a:xfrm>
            <a:off x="6629400" y="4800600"/>
            <a:ext cx="306388" cy="298450"/>
          </a:xfrm>
          <a:prstGeom prst="ellipse">
            <a:avLst/>
          </a:prstGeom>
          <a:solidFill>
            <a:srgbClr val="FFFF00"/>
          </a:solidFill>
          <a:ln w="15875">
            <a:solidFill>
              <a:schemeClr val="tx1"/>
            </a:solidFill>
            <a:miter lim="800000"/>
            <a:headEnd/>
            <a:tailEnd/>
          </a:ln>
        </p:spPr>
        <p:txBody>
          <a:bodyPr wrap="none" anchor="ctr"/>
          <a:lstStyle/>
          <a:p>
            <a:pPr eaLnBrk="0" hangingPunct="0"/>
            <a:r>
              <a:rPr lang="en-US" sz="1800">
                <a:solidFill>
                  <a:schemeClr val="tx1"/>
                </a:solidFill>
              </a:rPr>
              <a:t>Z</a:t>
            </a:r>
          </a:p>
        </p:txBody>
      </p:sp>
      <p:sp>
        <p:nvSpPr>
          <p:cNvPr id="12314" name="Line 26"/>
          <p:cNvSpPr>
            <a:spLocks noChangeShapeType="1"/>
          </p:cNvSpPr>
          <p:nvPr/>
        </p:nvSpPr>
        <p:spPr bwMode="auto">
          <a:xfrm>
            <a:off x="5791200" y="3276600"/>
            <a:ext cx="838200" cy="152400"/>
          </a:xfrm>
          <a:prstGeom prst="line">
            <a:avLst/>
          </a:prstGeom>
          <a:noFill/>
          <a:ln w="28575">
            <a:solidFill>
              <a:srgbClr val="FF0000"/>
            </a:solidFill>
            <a:round/>
            <a:headEnd/>
            <a:tailEnd type="triangle" w="med" len="med"/>
          </a:ln>
        </p:spPr>
        <p:txBody>
          <a:bodyPr/>
          <a:lstStyle/>
          <a:p>
            <a:endParaRPr lang="en-US"/>
          </a:p>
        </p:txBody>
      </p:sp>
      <p:sp>
        <p:nvSpPr>
          <p:cNvPr id="12315" name="Line 27"/>
          <p:cNvSpPr>
            <a:spLocks noChangeShapeType="1"/>
          </p:cNvSpPr>
          <p:nvPr/>
        </p:nvSpPr>
        <p:spPr bwMode="auto">
          <a:xfrm flipV="1">
            <a:off x="5791200" y="3505200"/>
            <a:ext cx="838200" cy="381000"/>
          </a:xfrm>
          <a:prstGeom prst="line">
            <a:avLst/>
          </a:prstGeom>
          <a:noFill/>
          <a:ln w="9525">
            <a:solidFill>
              <a:schemeClr val="tx1"/>
            </a:solidFill>
            <a:round/>
            <a:headEnd/>
            <a:tailEnd type="triangle" w="med" len="med"/>
          </a:ln>
        </p:spPr>
        <p:txBody>
          <a:bodyPr/>
          <a:lstStyle/>
          <a:p>
            <a:endParaRPr lang="en-US"/>
          </a:p>
        </p:txBody>
      </p:sp>
      <p:sp>
        <p:nvSpPr>
          <p:cNvPr id="12316" name="Line 28"/>
          <p:cNvSpPr>
            <a:spLocks noChangeShapeType="1"/>
          </p:cNvSpPr>
          <p:nvPr/>
        </p:nvSpPr>
        <p:spPr bwMode="auto">
          <a:xfrm flipV="1">
            <a:off x="5791200" y="4267200"/>
            <a:ext cx="838200" cy="228600"/>
          </a:xfrm>
          <a:prstGeom prst="line">
            <a:avLst/>
          </a:prstGeom>
          <a:noFill/>
          <a:ln w="28575">
            <a:solidFill>
              <a:srgbClr val="FF0000"/>
            </a:solidFill>
            <a:round/>
            <a:headEnd/>
            <a:tailEnd type="triangle" w="med" len="med"/>
          </a:ln>
        </p:spPr>
        <p:txBody>
          <a:bodyPr/>
          <a:lstStyle/>
          <a:p>
            <a:endParaRPr lang="en-US"/>
          </a:p>
        </p:txBody>
      </p:sp>
      <p:sp>
        <p:nvSpPr>
          <p:cNvPr id="12317" name="Line 29"/>
          <p:cNvSpPr>
            <a:spLocks noChangeShapeType="1"/>
          </p:cNvSpPr>
          <p:nvPr/>
        </p:nvSpPr>
        <p:spPr bwMode="auto">
          <a:xfrm flipV="1">
            <a:off x="5791200" y="4953000"/>
            <a:ext cx="838200" cy="228600"/>
          </a:xfrm>
          <a:prstGeom prst="line">
            <a:avLst/>
          </a:prstGeom>
          <a:noFill/>
          <a:ln w="28575">
            <a:solidFill>
              <a:srgbClr val="FF0000"/>
            </a:solidFill>
            <a:round/>
            <a:headEnd/>
            <a:tailEnd type="triangle" w="med" len="med"/>
          </a:ln>
        </p:spPr>
        <p:txBody>
          <a:bodyPr/>
          <a:lstStyle/>
          <a:p>
            <a:endParaRPr lang="en-US"/>
          </a:p>
        </p:txBody>
      </p:sp>
      <p:sp>
        <p:nvSpPr>
          <p:cNvPr id="12318" name="Line 30"/>
          <p:cNvSpPr>
            <a:spLocks noChangeShapeType="1"/>
          </p:cNvSpPr>
          <p:nvPr/>
        </p:nvSpPr>
        <p:spPr bwMode="auto">
          <a:xfrm flipV="1">
            <a:off x="5791200" y="3505200"/>
            <a:ext cx="838200" cy="1676400"/>
          </a:xfrm>
          <a:prstGeom prst="line">
            <a:avLst/>
          </a:prstGeom>
          <a:noFill/>
          <a:ln w="9525">
            <a:solidFill>
              <a:schemeClr val="tx1"/>
            </a:solidFill>
            <a:round/>
            <a:headEnd/>
            <a:tailEnd type="triangle" w="med" len="med"/>
          </a:ln>
        </p:spPr>
        <p:txBody>
          <a:bodyPr/>
          <a:lstStyle/>
          <a:p>
            <a:endParaRPr lang="en-US"/>
          </a:p>
        </p:txBody>
      </p:sp>
      <p:sp>
        <p:nvSpPr>
          <p:cNvPr id="12319" name="Line 31"/>
          <p:cNvSpPr>
            <a:spLocks noChangeShapeType="1"/>
          </p:cNvSpPr>
          <p:nvPr/>
        </p:nvSpPr>
        <p:spPr bwMode="auto">
          <a:xfrm>
            <a:off x="5791200" y="4038600"/>
            <a:ext cx="914400" cy="838200"/>
          </a:xfrm>
          <a:prstGeom prst="line">
            <a:avLst/>
          </a:prstGeom>
          <a:noFill/>
          <a:ln w="9525">
            <a:solidFill>
              <a:schemeClr val="tx1"/>
            </a:solidFill>
            <a:round/>
            <a:headEnd/>
            <a:tailEnd type="triangle" w="med" len="med"/>
          </a:ln>
        </p:spPr>
        <p:txBody>
          <a:bodyPr/>
          <a:lstStyle/>
          <a:p>
            <a:endParaRPr lang="en-US"/>
          </a:p>
        </p:txBody>
      </p:sp>
      <p:sp>
        <p:nvSpPr>
          <p:cNvPr id="12320" name="Line 32"/>
          <p:cNvSpPr>
            <a:spLocks noChangeShapeType="1"/>
          </p:cNvSpPr>
          <p:nvPr/>
        </p:nvSpPr>
        <p:spPr bwMode="auto">
          <a:xfrm flipV="1">
            <a:off x="5791200" y="3505200"/>
            <a:ext cx="838200" cy="990600"/>
          </a:xfrm>
          <a:prstGeom prst="line">
            <a:avLst/>
          </a:prstGeom>
          <a:noFill/>
          <a:ln w="9525">
            <a:solidFill>
              <a:schemeClr val="tx1"/>
            </a:solidFill>
            <a:round/>
            <a:headEnd/>
            <a:tailEnd type="triangle" w="med" len="med"/>
          </a:ln>
        </p:spPr>
        <p:txBody>
          <a:bodyPr/>
          <a:lstStyle/>
          <a:p>
            <a:endParaRPr lang="en-US"/>
          </a:p>
        </p:txBody>
      </p:sp>
      <p:sp>
        <p:nvSpPr>
          <p:cNvPr id="12321" name="Oval 33"/>
          <p:cNvSpPr>
            <a:spLocks noChangeArrowheads="1"/>
          </p:cNvSpPr>
          <p:nvPr/>
        </p:nvSpPr>
        <p:spPr bwMode="auto">
          <a:xfrm>
            <a:off x="4354513" y="4114800"/>
            <a:ext cx="307975" cy="304800"/>
          </a:xfrm>
          <a:prstGeom prst="ellipse">
            <a:avLst/>
          </a:prstGeom>
          <a:solidFill>
            <a:srgbClr val="00FF00"/>
          </a:solidFill>
          <a:ln w="15875">
            <a:solidFill>
              <a:schemeClr val="tx1"/>
            </a:solidFill>
            <a:miter lim="800000"/>
            <a:headEnd/>
            <a:tailEnd/>
          </a:ln>
        </p:spPr>
        <p:txBody>
          <a:bodyPr wrap="none" anchor="ctr"/>
          <a:lstStyle/>
          <a:p>
            <a:endParaRPr lang="en-US"/>
          </a:p>
        </p:txBody>
      </p:sp>
      <p:sp>
        <p:nvSpPr>
          <p:cNvPr id="12322" name="Text Box 34"/>
          <p:cNvSpPr txBox="1">
            <a:spLocks noChangeArrowheads="1"/>
          </p:cNvSpPr>
          <p:nvPr/>
        </p:nvSpPr>
        <p:spPr bwMode="auto">
          <a:xfrm>
            <a:off x="4343400" y="4038600"/>
            <a:ext cx="315913" cy="396875"/>
          </a:xfrm>
          <a:prstGeom prst="rect">
            <a:avLst/>
          </a:prstGeom>
          <a:noFill/>
          <a:ln w="9525">
            <a:noFill/>
            <a:miter lim="800000"/>
            <a:headEnd/>
            <a:tailEnd/>
          </a:ln>
        </p:spPr>
        <p:txBody>
          <a:bodyPr wrap="none">
            <a:spAutoFit/>
          </a:bodyPr>
          <a:lstStyle/>
          <a:p>
            <a:pPr algn="l"/>
            <a:r>
              <a:rPr lang="en-US" sz="2000" i="1">
                <a:solidFill>
                  <a:schemeClr val="tx1"/>
                </a:solidFill>
                <a:latin typeface="Verdana" pitchFamily="34" charset="0"/>
              </a:rPr>
              <a:t>s</a:t>
            </a:r>
          </a:p>
        </p:txBody>
      </p:sp>
      <p:sp>
        <p:nvSpPr>
          <p:cNvPr id="12323" name="Oval 35"/>
          <p:cNvSpPr>
            <a:spLocks noChangeArrowheads="1"/>
          </p:cNvSpPr>
          <p:nvPr/>
        </p:nvSpPr>
        <p:spPr bwMode="auto">
          <a:xfrm>
            <a:off x="8316913" y="3962400"/>
            <a:ext cx="307975" cy="304800"/>
          </a:xfrm>
          <a:prstGeom prst="ellipse">
            <a:avLst/>
          </a:prstGeom>
          <a:solidFill>
            <a:srgbClr val="00FF00"/>
          </a:solidFill>
          <a:ln w="15875">
            <a:solidFill>
              <a:schemeClr val="tx1"/>
            </a:solidFill>
            <a:miter lim="800000"/>
            <a:headEnd/>
            <a:tailEnd/>
          </a:ln>
        </p:spPr>
        <p:txBody>
          <a:bodyPr wrap="none" anchor="ctr"/>
          <a:lstStyle/>
          <a:p>
            <a:endParaRPr lang="en-US"/>
          </a:p>
        </p:txBody>
      </p:sp>
      <p:sp>
        <p:nvSpPr>
          <p:cNvPr id="12324" name="Text Box 36"/>
          <p:cNvSpPr txBox="1">
            <a:spLocks noChangeArrowheads="1"/>
          </p:cNvSpPr>
          <p:nvPr/>
        </p:nvSpPr>
        <p:spPr bwMode="auto">
          <a:xfrm>
            <a:off x="8305800" y="3886200"/>
            <a:ext cx="284163" cy="396875"/>
          </a:xfrm>
          <a:prstGeom prst="rect">
            <a:avLst/>
          </a:prstGeom>
          <a:noFill/>
          <a:ln w="9525">
            <a:noFill/>
            <a:miter lim="800000"/>
            <a:headEnd/>
            <a:tailEnd/>
          </a:ln>
        </p:spPr>
        <p:txBody>
          <a:bodyPr wrap="none">
            <a:spAutoFit/>
          </a:bodyPr>
          <a:lstStyle/>
          <a:p>
            <a:pPr algn="l"/>
            <a:r>
              <a:rPr lang="en-US" sz="2000" i="1">
                <a:solidFill>
                  <a:schemeClr val="tx1"/>
                </a:solidFill>
                <a:latin typeface="Verdana" pitchFamily="34" charset="0"/>
              </a:rPr>
              <a:t>t</a:t>
            </a:r>
          </a:p>
        </p:txBody>
      </p:sp>
      <p:sp>
        <p:nvSpPr>
          <p:cNvPr id="12325" name="Line 37"/>
          <p:cNvSpPr>
            <a:spLocks noChangeShapeType="1"/>
          </p:cNvSpPr>
          <p:nvPr/>
        </p:nvSpPr>
        <p:spPr bwMode="auto">
          <a:xfrm flipV="1">
            <a:off x="4648200" y="3276600"/>
            <a:ext cx="838200" cy="914400"/>
          </a:xfrm>
          <a:prstGeom prst="line">
            <a:avLst/>
          </a:prstGeom>
          <a:noFill/>
          <a:ln w="28575">
            <a:solidFill>
              <a:srgbClr val="FF0000"/>
            </a:solidFill>
            <a:round/>
            <a:headEnd/>
            <a:tailEnd type="triangle" w="med" len="med"/>
          </a:ln>
        </p:spPr>
        <p:txBody>
          <a:bodyPr/>
          <a:lstStyle/>
          <a:p>
            <a:endParaRPr lang="en-US"/>
          </a:p>
        </p:txBody>
      </p:sp>
      <p:sp>
        <p:nvSpPr>
          <p:cNvPr id="12326" name="Line 38"/>
          <p:cNvSpPr>
            <a:spLocks noChangeShapeType="1"/>
          </p:cNvSpPr>
          <p:nvPr/>
        </p:nvSpPr>
        <p:spPr bwMode="auto">
          <a:xfrm flipV="1">
            <a:off x="4648200" y="3962400"/>
            <a:ext cx="838200" cy="304800"/>
          </a:xfrm>
          <a:prstGeom prst="line">
            <a:avLst/>
          </a:prstGeom>
          <a:noFill/>
          <a:ln w="9525">
            <a:solidFill>
              <a:schemeClr val="tx1"/>
            </a:solidFill>
            <a:round/>
            <a:headEnd/>
            <a:tailEnd type="triangle" w="med" len="med"/>
          </a:ln>
        </p:spPr>
        <p:txBody>
          <a:bodyPr/>
          <a:lstStyle/>
          <a:p>
            <a:endParaRPr lang="en-US"/>
          </a:p>
        </p:txBody>
      </p:sp>
      <p:sp>
        <p:nvSpPr>
          <p:cNvPr id="12327" name="Line 39"/>
          <p:cNvSpPr>
            <a:spLocks noChangeShapeType="1"/>
          </p:cNvSpPr>
          <p:nvPr/>
        </p:nvSpPr>
        <p:spPr bwMode="auto">
          <a:xfrm>
            <a:off x="4648200" y="4343400"/>
            <a:ext cx="838200" cy="152400"/>
          </a:xfrm>
          <a:prstGeom prst="line">
            <a:avLst/>
          </a:prstGeom>
          <a:noFill/>
          <a:ln w="28575">
            <a:solidFill>
              <a:srgbClr val="FF0000"/>
            </a:solidFill>
            <a:round/>
            <a:headEnd/>
            <a:tailEnd type="triangle" w="med" len="med"/>
          </a:ln>
        </p:spPr>
        <p:txBody>
          <a:bodyPr/>
          <a:lstStyle/>
          <a:p>
            <a:endParaRPr lang="en-US"/>
          </a:p>
        </p:txBody>
      </p:sp>
      <p:sp>
        <p:nvSpPr>
          <p:cNvPr id="12328" name="Line 40"/>
          <p:cNvSpPr>
            <a:spLocks noChangeShapeType="1"/>
          </p:cNvSpPr>
          <p:nvPr/>
        </p:nvSpPr>
        <p:spPr bwMode="auto">
          <a:xfrm>
            <a:off x="4572000" y="4419600"/>
            <a:ext cx="914400" cy="762000"/>
          </a:xfrm>
          <a:prstGeom prst="line">
            <a:avLst/>
          </a:prstGeom>
          <a:noFill/>
          <a:ln w="28575">
            <a:solidFill>
              <a:srgbClr val="FF0000"/>
            </a:solidFill>
            <a:round/>
            <a:headEnd/>
            <a:tailEnd type="triangle" w="med" len="med"/>
          </a:ln>
        </p:spPr>
        <p:txBody>
          <a:bodyPr/>
          <a:lstStyle/>
          <a:p>
            <a:endParaRPr lang="en-US"/>
          </a:p>
        </p:txBody>
      </p:sp>
      <p:sp>
        <p:nvSpPr>
          <p:cNvPr id="12329" name="Line 41"/>
          <p:cNvSpPr>
            <a:spLocks noChangeShapeType="1"/>
          </p:cNvSpPr>
          <p:nvPr/>
        </p:nvSpPr>
        <p:spPr bwMode="auto">
          <a:xfrm>
            <a:off x="6934200" y="3505200"/>
            <a:ext cx="1371600" cy="533400"/>
          </a:xfrm>
          <a:prstGeom prst="line">
            <a:avLst/>
          </a:prstGeom>
          <a:noFill/>
          <a:ln w="28575">
            <a:solidFill>
              <a:srgbClr val="FF0000"/>
            </a:solidFill>
            <a:round/>
            <a:headEnd/>
            <a:tailEnd type="triangle" w="med" len="med"/>
          </a:ln>
        </p:spPr>
        <p:txBody>
          <a:bodyPr/>
          <a:lstStyle/>
          <a:p>
            <a:endParaRPr lang="en-US"/>
          </a:p>
        </p:txBody>
      </p:sp>
      <p:sp>
        <p:nvSpPr>
          <p:cNvPr id="12330" name="Line 42"/>
          <p:cNvSpPr>
            <a:spLocks noChangeShapeType="1"/>
          </p:cNvSpPr>
          <p:nvPr/>
        </p:nvSpPr>
        <p:spPr bwMode="auto">
          <a:xfrm flipV="1">
            <a:off x="6934200" y="4114800"/>
            <a:ext cx="1371600" cy="152400"/>
          </a:xfrm>
          <a:prstGeom prst="line">
            <a:avLst/>
          </a:prstGeom>
          <a:noFill/>
          <a:ln w="28575">
            <a:solidFill>
              <a:srgbClr val="FF0000"/>
            </a:solidFill>
            <a:round/>
            <a:headEnd/>
            <a:tailEnd type="triangle" w="med" len="med"/>
          </a:ln>
        </p:spPr>
        <p:txBody>
          <a:bodyPr/>
          <a:lstStyle/>
          <a:p>
            <a:endParaRPr lang="en-US"/>
          </a:p>
        </p:txBody>
      </p:sp>
      <p:sp>
        <p:nvSpPr>
          <p:cNvPr id="12331" name="Line 43"/>
          <p:cNvSpPr>
            <a:spLocks noChangeShapeType="1"/>
          </p:cNvSpPr>
          <p:nvPr/>
        </p:nvSpPr>
        <p:spPr bwMode="auto">
          <a:xfrm flipV="1">
            <a:off x="6934200" y="4191000"/>
            <a:ext cx="1371600" cy="685800"/>
          </a:xfrm>
          <a:prstGeom prst="line">
            <a:avLst/>
          </a:prstGeom>
          <a:noFill/>
          <a:ln w="28575">
            <a:solidFill>
              <a:srgbClr val="FF0000"/>
            </a:solidFill>
            <a:round/>
            <a:headEnd/>
            <a:tailEnd type="triangle" w="med" len="med"/>
          </a:ln>
        </p:spPr>
        <p:txBody>
          <a:bodyPr/>
          <a:lstStyle/>
          <a:p>
            <a:endParaRPr lang="en-US"/>
          </a:p>
        </p:txBody>
      </p:sp>
      <p:sp>
        <p:nvSpPr>
          <p:cNvPr id="12332" name="Text Box 44"/>
          <p:cNvSpPr txBox="1">
            <a:spLocks noChangeArrowheads="1"/>
          </p:cNvSpPr>
          <p:nvPr/>
        </p:nvSpPr>
        <p:spPr bwMode="auto">
          <a:xfrm>
            <a:off x="990600" y="6019800"/>
            <a:ext cx="6902450" cy="366713"/>
          </a:xfrm>
          <a:prstGeom prst="rect">
            <a:avLst/>
          </a:prstGeom>
          <a:noFill/>
          <a:ln w="9525">
            <a:noFill/>
            <a:miter lim="800000"/>
            <a:headEnd/>
            <a:tailEnd/>
          </a:ln>
        </p:spPr>
        <p:txBody>
          <a:bodyPr wrap="none">
            <a:spAutoFit/>
          </a:bodyPr>
          <a:lstStyle/>
          <a:p>
            <a:pPr algn="l" eaLnBrk="0" hangingPunct="0"/>
            <a:r>
              <a:rPr lang="en-US" sz="1800">
                <a:solidFill>
                  <a:schemeClr val="tx1"/>
                </a:solidFill>
              </a:rPr>
              <a:t>Since the input is 1, flow conservation prevents multiple matchings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descr="Denim"/>
          <p:cNvSpPr>
            <a:spLocks noGrp="1" noChangeAspect="1" noChangeArrowheads="1"/>
          </p:cNvSpPr>
          <p:nvPr>
            <p:ph type="title"/>
          </p:nvPr>
        </p:nvSpPr>
        <p:spPr>
          <a:xfrm>
            <a:off x="0" y="0"/>
            <a:ext cx="9144000" cy="669925"/>
          </a:xfrm>
        </p:spPr>
        <p:txBody>
          <a:bodyPr/>
          <a:lstStyle/>
          <a:p>
            <a:pPr eaLnBrk="1" hangingPunct="1"/>
            <a:r>
              <a:rPr lang="en-US" smtClean="0"/>
              <a:t>Edge Connectivity</a:t>
            </a:r>
          </a:p>
        </p:txBody>
      </p:sp>
      <p:sp>
        <p:nvSpPr>
          <p:cNvPr id="13315" name="Rectangle 3"/>
          <p:cNvSpPr>
            <a:spLocks noGrp="1" noChangeArrowheads="1"/>
          </p:cNvSpPr>
          <p:nvPr>
            <p:ph type="body" idx="1"/>
          </p:nvPr>
        </p:nvSpPr>
        <p:spPr/>
        <p:txBody>
          <a:bodyPr/>
          <a:lstStyle/>
          <a:p>
            <a:pPr eaLnBrk="1" hangingPunct="1"/>
            <a:r>
              <a:rPr lang="en-US" smtClean="0"/>
              <a:t>What is the minimum number of edges that need to be removed to separate a given graph into two pieces? </a:t>
            </a:r>
          </a:p>
          <a:p>
            <a:pPr eaLnBrk="1" hangingPunct="1"/>
            <a:r>
              <a:rPr lang="en-US" smtClean="0"/>
              <a:t>Find a set of edges of minimal cardinality that does this separation.</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descr="Denim"/>
          <p:cNvSpPr>
            <a:spLocks noGrp="1" noChangeAspect="1" noChangeArrowheads="1"/>
          </p:cNvSpPr>
          <p:nvPr>
            <p:ph type="title"/>
          </p:nvPr>
        </p:nvSpPr>
        <p:spPr>
          <a:xfrm>
            <a:off x="0" y="0"/>
            <a:ext cx="9144000" cy="669925"/>
          </a:xfrm>
        </p:spPr>
        <p:txBody>
          <a:bodyPr/>
          <a:lstStyle/>
          <a:p>
            <a:pPr eaLnBrk="1" hangingPunct="1"/>
            <a:r>
              <a:rPr lang="en-US" smtClean="0"/>
              <a:t>Vertex Connectivity</a:t>
            </a:r>
          </a:p>
        </p:txBody>
      </p:sp>
      <p:sp>
        <p:nvSpPr>
          <p:cNvPr id="14339" name="Rectangle 3"/>
          <p:cNvSpPr>
            <a:spLocks noGrp="1" noChangeArrowheads="1"/>
          </p:cNvSpPr>
          <p:nvPr>
            <p:ph type="body" idx="1"/>
          </p:nvPr>
        </p:nvSpPr>
        <p:spPr/>
        <p:txBody>
          <a:bodyPr/>
          <a:lstStyle/>
          <a:p>
            <a:pPr eaLnBrk="1" hangingPunct="1"/>
            <a:r>
              <a:rPr lang="en-US" smtClean="0"/>
              <a:t>What is the minimum number of vertices that need to be removed to separate a given graph into two pieces? </a:t>
            </a:r>
          </a:p>
          <a:p>
            <a:pPr eaLnBrk="1" hangingPunct="1"/>
            <a:r>
              <a:rPr lang="en-US" smtClean="0"/>
              <a:t>Try yourself</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t>Formalization</a:t>
            </a:r>
          </a:p>
        </p:txBody>
      </p:sp>
      <p:sp>
        <p:nvSpPr>
          <p:cNvPr id="158723" name="Rectangle 3"/>
          <p:cNvSpPr>
            <a:spLocks noGrp="1" noChangeArrowheads="1"/>
          </p:cNvSpPr>
          <p:nvPr>
            <p:ph type="body" idx="1"/>
          </p:nvPr>
        </p:nvSpPr>
        <p:spPr/>
        <p:txBody>
          <a:bodyPr/>
          <a:lstStyle/>
          <a:p>
            <a:pPr>
              <a:buFont typeface="Wingdings" pitchFamily="2" charset="2"/>
              <a:buNone/>
            </a:pPr>
            <a:r>
              <a:rPr lang="en-US" sz="2000" b="1"/>
              <a:t>Flow network</a:t>
            </a:r>
            <a:r>
              <a:rPr lang="en-US" sz="2000"/>
              <a:t> – </a:t>
            </a:r>
            <a:r>
              <a:rPr lang="en-US" sz="2000" i="1"/>
              <a:t>G=</a:t>
            </a:r>
            <a:r>
              <a:rPr lang="en-US" sz="2000"/>
              <a:t>(</a:t>
            </a:r>
            <a:r>
              <a:rPr lang="en-US" sz="2000" i="1"/>
              <a:t>V,E</a:t>
            </a:r>
            <a:r>
              <a:rPr lang="en-US" sz="2000"/>
              <a:t>)</a:t>
            </a:r>
          </a:p>
          <a:p>
            <a:pPr lvl="1"/>
            <a:r>
              <a:rPr lang="en-US" sz="1800"/>
              <a:t>Directed, each edge has </a:t>
            </a:r>
            <a:r>
              <a:rPr lang="en-US" sz="1800" b="1"/>
              <a:t>capacity</a:t>
            </a:r>
            <a:r>
              <a:rPr lang="en-US" sz="1800"/>
              <a:t> </a:t>
            </a:r>
            <a:r>
              <a:rPr lang="en-US" sz="1800" i="1"/>
              <a:t>c</a:t>
            </a:r>
            <a:r>
              <a:rPr lang="en-US" sz="1800"/>
              <a:t>(</a:t>
            </a:r>
            <a:r>
              <a:rPr lang="en-US" sz="1800" i="1"/>
              <a:t>u,v</a:t>
            </a:r>
            <a:r>
              <a:rPr lang="en-US" sz="1800"/>
              <a:t>) </a:t>
            </a:r>
            <a:r>
              <a:rPr lang="en-US" sz="1800" b="1">
                <a:latin typeface="Symbol" pitchFamily="18" charset="2"/>
              </a:rPr>
              <a:t>³</a:t>
            </a:r>
            <a:r>
              <a:rPr lang="en-US" sz="1800"/>
              <a:t> 0</a:t>
            </a:r>
          </a:p>
          <a:p>
            <a:pPr lvl="1"/>
            <a:r>
              <a:rPr lang="en-US" sz="1800"/>
              <a:t>Two special vertices: </a:t>
            </a:r>
            <a:r>
              <a:rPr lang="en-US" sz="1800" b="1" i="1"/>
              <a:t>source</a:t>
            </a:r>
            <a:r>
              <a:rPr lang="en-US" sz="1800"/>
              <a:t> </a:t>
            </a:r>
            <a:r>
              <a:rPr lang="en-US" sz="1800" i="1"/>
              <a:t>s, </a:t>
            </a:r>
            <a:r>
              <a:rPr lang="en-US" sz="1800"/>
              <a:t>and </a:t>
            </a:r>
            <a:r>
              <a:rPr lang="en-US" sz="1800" b="1" i="1"/>
              <a:t>sink</a:t>
            </a:r>
            <a:r>
              <a:rPr lang="en-US" sz="1800"/>
              <a:t> </a:t>
            </a:r>
            <a:r>
              <a:rPr lang="en-US" sz="1800" i="1"/>
              <a:t>t</a:t>
            </a:r>
          </a:p>
          <a:p>
            <a:pPr lvl="1"/>
            <a:r>
              <a:rPr lang="en-US" sz="1800"/>
              <a:t>For any other vertex </a:t>
            </a:r>
            <a:r>
              <a:rPr lang="en-US" sz="1800" i="1"/>
              <a:t>v, </a:t>
            </a:r>
            <a:r>
              <a:rPr lang="en-US" sz="1800"/>
              <a:t>there is a path </a:t>
            </a:r>
            <a:r>
              <a:rPr lang="en-US" sz="1800" i="1"/>
              <a:t>s</a:t>
            </a:r>
            <a:r>
              <a:rPr lang="en-US" sz="1800">
                <a:latin typeface="Symbol" pitchFamily="18" charset="2"/>
              </a:rPr>
              <a:t>®</a:t>
            </a:r>
            <a:r>
              <a:rPr lang="en-US" sz="1800" i="1"/>
              <a:t>…</a:t>
            </a:r>
            <a:r>
              <a:rPr lang="en-US" sz="1800">
                <a:latin typeface="Symbol" pitchFamily="18" charset="2"/>
              </a:rPr>
              <a:t>®</a:t>
            </a:r>
            <a:r>
              <a:rPr lang="en-US" sz="1800" i="1"/>
              <a:t>v</a:t>
            </a:r>
            <a:r>
              <a:rPr lang="en-US" sz="1800">
                <a:latin typeface="Symbol" pitchFamily="18" charset="2"/>
              </a:rPr>
              <a:t>®</a:t>
            </a:r>
            <a:r>
              <a:rPr lang="en-US" sz="1800" i="1"/>
              <a:t>…</a:t>
            </a:r>
            <a:r>
              <a:rPr lang="en-US" sz="1800">
                <a:latin typeface="Symbol" pitchFamily="18" charset="2"/>
              </a:rPr>
              <a:t>®</a:t>
            </a:r>
            <a:r>
              <a:rPr lang="en-US" sz="1800" i="1"/>
              <a:t>t</a:t>
            </a:r>
          </a:p>
          <a:p>
            <a:pPr>
              <a:buFont typeface="Wingdings" pitchFamily="2" charset="2"/>
              <a:buNone/>
            </a:pPr>
            <a:endParaRPr lang="en-US" sz="2000" b="1"/>
          </a:p>
          <a:p>
            <a:pPr>
              <a:buFont typeface="Wingdings" pitchFamily="2" charset="2"/>
              <a:buNone/>
            </a:pPr>
            <a:r>
              <a:rPr lang="en-US" sz="2000" b="1"/>
              <a:t>Flow</a:t>
            </a:r>
            <a:r>
              <a:rPr lang="en-US" sz="2000"/>
              <a:t> – </a:t>
            </a:r>
            <a:r>
              <a:rPr lang="en-US" sz="2000" i="1"/>
              <a:t>f </a:t>
            </a:r>
            <a:r>
              <a:rPr lang="en-US" sz="2000"/>
              <a:t>: </a:t>
            </a:r>
            <a:r>
              <a:rPr lang="en-US" sz="2000" i="1"/>
              <a:t>V </a:t>
            </a:r>
            <a:r>
              <a:rPr lang="en-US" sz="2000" b="1">
                <a:latin typeface="Symbol" pitchFamily="18" charset="2"/>
                <a:sym typeface="Symbol" pitchFamily="18" charset="2"/>
              </a:rPr>
              <a:t></a:t>
            </a:r>
            <a:r>
              <a:rPr lang="en-US" sz="2000">
                <a:latin typeface="Symbol" pitchFamily="18" charset="2"/>
              </a:rPr>
              <a:t> </a:t>
            </a:r>
            <a:r>
              <a:rPr lang="en-US" sz="2000" i="1"/>
              <a:t>V </a:t>
            </a:r>
            <a:r>
              <a:rPr lang="en-US" sz="2000">
                <a:latin typeface="Symbol" pitchFamily="18" charset="2"/>
              </a:rPr>
              <a:t>® </a:t>
            </a:r>
            <a:r>
              <a:rPr lang="en-US" sz="2000" b="1" i="1"/>
              <a:t>R</a:t>
            </a:r>
          </a:p>
          <a:p>
            <a:pPr lvl="1"/>
            <a:r>
              <a:rPr lang="en-US" sz="1800" i="1"/>
              <a:t>Capacity constraint</a:t>
            </a:r>
            <a:r>
              <a:rPr lang="en-US" sz="1800"/>
              <a:t>:	</a:t>
            </a:r>
            <a:r>
              <a:rPr lang="en-US" sz="1800">
                <a:sym typeface="Symbol" pitchFamily="18" charset="2"/>
              </a:rPr>
              <a:t></a:t>
            </a:r>
            <a:r>
              <a:rPr lang="en-US" sz="1800" i="1"/>
              <a:t>u,v</a:t>
            </a:r>
            <a:r>
              <a:rPr lang="en-US" sz="1800"/>
              <a:t> </a:t>
            </a:r>
            <a:r>
              <a:rPr lang="en-US" sz="1800" b="1">
                <a:latin typeface="Symbol" pitchFamily="18" charset="2"/>
              </a:rPr>
              <a:t>Î</a:t>
            </a:r>
            <a:r>
              <a:rPr lang="en-US" sz="1800"/>
              <a:t> </a:t>
            </a:r>
            <a:r>
              <a:rPr lang="en-US" sz="1800" i="1"/>
              <a:t>V</a:t>
            </a:r>
            <a:r>
              <a:rPr lang="en-US" sz="1800"/>
              <a:t>:</a:t>
            </a:r>
            <a:r>
              <a:rPr lang="en-US" sz="1800" i="1"/>
              <a:t>  </a:t>
            </a:r>
            <a:r>
              <a:rPr lang="en-US" sz="1800" i="1">
                <a:solidFill>
                  <a:srgbClr val="0000CC"/>
                </a:solidFill>
              </a:rPr>
              <a:t>f</a:t>
            </a:r>
            <a:r>
              <a:rPr lang="en-US" sz="1800">
                <a:solidFill>
                  <a:srgbClr val="0000CC"/>
                </a:solidFill>
              </a:rPr>
              <a:t>(</a:t>
            </a:r>
            <a:r>
              <a:rPr lang="en-US" sz="1800" i="1">
                <a:solidFill>
                  <a:srgbClr val="0000CC"/>
                </a:solidFill>
              </a:rPr>
              <a:t>u,v</a:t>
            </a:r>
            <a:r>
              <a:rPr lang="en-US" sz="1800">
                <a:solidFill>
                  <a:srgbClr val="0000CC"/>
                </a:solidFill>
              </a:rPr>
              <a:t>) </a:t>
            </a:r>
            <a:r>
              <a:rPr lang="en-US" sz="1800" b="1">
                <a:solidFill>
                  <a:srgbClr val="0000CC"/>
                </a:solidFill>
                <a:latin typeface="Symbol" pitchFamily="18" charset="2"/>
              </a:rPr>
              <a:t>£</a:t>
            </a:r>
            <a:r>
              <a:rPr lang="en-US" sz="1800">
                <a:solidFill>
                  <a:srgbClr val="0000CC"/>
                </a:solidFill>
                <a:latin typeface="Symbol" pitchFamily="18" charset="2"/>
              </a:rPr>
              <a:t> </a:t>
            </a:r>
            <a:r>
              <a:rPr lang="en-US" sz="1800" i="1">
                <a:solidFill>
                  <a:srgbClr val="0000CC"/>
                </a:solidFill>
              </a:rPr>
              <a:t>c</a:t>
            </a:r>
            <a:r>
              <a:rPr lang="en-US" sz="1800">
                <a:solidFill>
                  <a:srgbClr val="0000CC"/>
                </a:solidFill>
              </a:rPr>
              <a:t>(</a:t>
            </a:r>
            <a:r>
              <a:rPr lang="en-US" sz="1800" i="1">
                <a:solidFill>
                  <a:srgbClr val="0000CC"/>
                </a:solidFill>
              </a:rPr>
              <a:t>u,v</a:t>
            </a:r>
            <a:r>
              <a:rPr lang="en-US" sz="1800">
                <a:solidFill>
                  <a:srgbClr val="0000CC"/>
                </a:solidFill>
              </a:rPr>
              <a:t>)</a:t>
            </a:r>
          </a:p>
          <a:p>
            <a:pPr lvl="1"/>
            <a:r>
              <a:rPr lang="en-US" sz="1800" i="1"/>
              <a:t>Skew symmetry</a:t>
            </a:r>
            <a:r>
              <a:rPr lang="en-US" sz="1800"/>
              <a:t>:	</a:t>
            </a:r>
            <a:r>
              <a:rPr lang="en-US" sz="1800">
                <a:sym typeface="Symbol" pitchFamily="18" charset="2"/>
              </a:rPr>
              <a:t></a:t>
            </a:r>
            <a:r>
              <a:rPr lang="en-US" sz="1800" i="1"/>
              <a:t>u,v</a:t>
            </a:r>
            <a:r>
              <a:rPr lang="en-US" sz="1800"/>
              <a:t> </a:t>
            </a:r>
            <a:r>
              <a:rPr lang="en-US" sz="1800" b="1">
                <a:latin typeface="Symbol" pitchFamily="18" charset="2"/>
              </a:rPr>
              <a:t>Î</a:t>
            </a:r>
            <a:r>
              <a:rPr lang="en-US" sz="1800"/>
              <a:t> </a:t>
            </a:r>
            <a:r>
              <a:rPr lang="en-US" sz="1800" i="1"/>
              <a:t>V</a:t>
            </a:r>
            <a:r>
              <a:rPr lang="en-US" sz="1800"/>
              <a:t>:</a:t>
            </a:r>
            <a:r>
              <a:rPr lang="en-US" sz="1800" i="1"/>
              <a:t>  </a:t>
            </a:r>
            <a:r>
              <a:rPr lang="en-US" sz="1800" i="1">
                <a:solidFill>
                  <a:srgbClr val="0000CC"/>
                </a:solidFill>
              </a:rPr>
              <a:t>f</a:t>
            </a:r>
            <a:r>
              <a:rPr lang="en-US" sz="1800">
                <a:solidFill>
                  <a:srgbClr val="0000CC"/>
                </a:solidFill>
              </a:rPr>
              <a:t>(</a:t>
            </a:r>
            <a:r>
              <a:rPr lang="en-US" sz="1800" i="1">
                <a:solidFill>
                  <a:srgbClr val="0000CC"/>
                </a:solidFill>
              </a:rPr>
              <a:t>u,v</a:t>
            </a:r>
            <a:r>
              <a:rPr lang="en-US" sz="1800">
                <a:solidFill>
                  <a:srgbClr val="0000CC"/>
                </a:solidFill>
              </a:rPr>
              <a:t>) = –</a:t>
            </a:r>
            <a:r>
              <a:rPr lang="en-US" sz="1800" i="1">
                <a:solidFill>
                  <a:srgbClr val="0000CC"/>
                </a:solidFill>
              </a:rPr>
              <a:t>f</a:t>
            </a:r>
            <a:r>
              <a:rPr lang="en-US" sz="1800">
                <a:solidFill>
                  <a:srgbClr val="0000CC"/>
                </a:solidFill>
              </a:rPr>
              <a:t>(</a:t>
            </a:r>
            <a:r>
              <a:rPr lang="en-US" sz="1800" i="1">
                <a:solidFill>
                  <a:srgbClr val="0000CC"/>
                </a:solidFill>
              </a:rPr>
              <a:t>v,u</a:t>
            </a:r>
            <a:r>
              <a:rPr lang="en-US" sz="1800">
                <a:solidFill>
                  <a:srgbClr val="0000CC"/>
                </a:solidFill>
              </a:rPr>
              <a:t>)</a:t>
            </a:r>
          </a:p>
          <a:p>
            <a:pPr lvl="1"/>
            <a:r>
              <a:rPr lang="en-US" sz="1800" i="1"/>
              <a:t>Flow conservation:	</a:t>
            </a:r>
            <a:r>
              <a:rPr lang="en-US" sz="1800">
                <a:sym typeface="Symbol" pitchFamily="18" charset="2"/>
              </a:rPr>
              <a:t></a:t>
            </a:r>
            <a:r>
              <a:rPr lang="en-US" sz="1800" i="1"/>
              <a:t>u</a:t>
            </a:r>
            <a:r>
              <a:rPr lang="en-US" sz="1800"/>
              <a:t> </a:t>
            </a:r>
            <a:r>
              <a:rPr lang="en-US" sz="1800" b="1">
                <a:latin typeface="Symbol" pitchFamily="18" charset="2"/>
              </a:rPr>
              <a:t>Î</a:t>
            </a:r>
            <a:r>
              <a:rPr lang="en-US" sz="1800"/>
              <a:t> </a:t>
            </a:r>
            <a:r>
              <a:rPr lang="en-US" sz="1800" i="1"/>
              <a:t>V</a:t>
            </a:r>
            <a:r>
              <a:rPr lang="en-US" sz="1800"/>
              <a:t> – {</a:t>
            </a:r>
            <a:r>
              <a:rPr lang="en-US" sz="1800" i="1"/>
              <a:t>s, t</a:t>
            </a:r>
            <a:r>
              <a:rPr lang="en-US" sz="1800"/>
              <a:t>}:</a:t>
            </a:r>
          </a:p>
          <a:p>
            <a:pPr lvl="2">
              <a:buFontTx/>
              <a:buNone/>
            </a:pPr>
            <a:endParaRPr lang="en-US" sz="1600"/>
          </a:p>
        </p:txBody>
      </p:sp>
      <p:graphicFrame>
        <p:nvGraphicFramePr>
          <p:cNvPr id="158724" name="Object 4"/>
          <p:cNvGraphicFramePr>
            <a:graphicFrameLocks noChangeAspect="1"/>
          </p:cNvGraphicFramePr>
          <p:nvPr/>
        </p:nvGraphicFramePr>
        <p:xfrm>
          <a:off x="5334000" y="5029200"/>
          <a:ext cx="2933700" cy="1328738"/>
        </p:xfrm>
        <a:graphic>
          <a:graphicData uri="http://schemas.openxmlformats.org/presentationml/2006/ole">
            <p:oleObj spid="_x0000_s67586" name="Equation" r:id="rId3" imgW="1523880" imgH="6858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8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8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87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872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872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872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58723">
                                            <p:txEl>
                                              <p:pRg st="8" end="8"/>
                                            </p:txEl>
                                          </p:spTgt>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499"/>
                                          </p:stCondLst>
                                        </p:cTn>
                                        <p:tgtEl>
                                          <p:spTgt spid="158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Flow in a Flow Network</a:t>
            </a:r>
            <a:endParaRPr lang="tr-TR"/>
          </a:p>
        </p:txBody>
      </p:sp>
      <p:sp>
        <p:nvSpPr>
          <p:cNvPr id="60419" name="Rectangle 3"/>
          <p:cNvSpPr>
            <a:spLocks noGrp="1" noChangeArrowheads="1"/>
          </p:cNvSpPr>
          <p:nvPr>
            <p:ph type="body" idx="1"/>
          </p:nvPr>
        </p:nvSpPr>
        <p:spPr>
          <a:xfrm>
            <a:off x="971550" y="1700213"/>
            <a:ext cx="7878763" cy="4681537"/>
          </a:xfrm>
        </p:spPr>
        <p:txBody>
          <a:bodyPr/>
          <a:lstStyle/>
          <a:p>
            <a:pPr lvl="1"/>
            <a:r>
              <a:rPr lang="en-US" dirty="0">
                <a:solidFill>
                  <a:schemeClr val="tx2"/>
                </a:solidFill>
                <a:latin typeface="Times New Roman" pitchFamily="18" charset="0"/>
                <a:cs typeface="Courier New" pitchFamily="49" charset="0"/>
              </a:rPr>
              <a:t>A </a:t>
            </a:r>
            <a:r>
              <a:rPr lang="en-US" u="sng" dirty="0">
                <a:solidFill>
                  <a:schemeClr val="tx2"/>
                </a:solidFill>
                <a:latin typeface="Times New Roman" pitchFamily="18" charset="0"/>
                <a:cs typeface="Courier New" pitchFamily="49" charset="0"/>
              </a:rPr>
              <a:t>flow</a:t>
            </a:r>
            <a:r>
              <a:rPr lang="en-US" dirty="0">
                <a:solidFill>
                  <a:schemeClr val="tx2"/>
                </a:solidFill>
                <a:latin typeface="Times New Roman" pitchFamily="18" charset="0"/>
                <a:cs typeface="Courier New" pitchFamily="49" charset="0"/>
              </a:rPr>
              <a:t> in the network is an integer-valued function f defined on the edges of G </a:t>
            </a:r>
            <a:r>
              <a:rPr lang="en-US" dirty="0" smtClean="0">
                <a:solidFill>
                  <a:schemeClr val="tx2"/>
                </a:solidFill>
                <a:latin typeface="Times New Roman" pitchFamily="18" charset="0"/>
                <a:cs typeface="Courier New" pitchFamily="49" charset="0"/>
              </a:rPr>
              <a:t>satisfying  </a:t>
            </a:r>
            <a:r>
              <a:rPr lang="en-US" dirty="0">
                <a:solidFill>
                  <a:srgbClr val="FF0000"/>
                </a:solidFill>
                <a:latin typeface="Times New Roman" pitchFamily="18" charset="0"/>
                <a:cs typeface="Courier New" pitchFamily="49" charset="0"/>
              </a:rPr>
              <a:t>0 </a:t>
            </a:r>
            <a:r>
              <a:rPr lang="en-US" dirty="0">
                <a:solidFill>
                  <a:srgbClr val="FF0000"/>
                </a:solidFill>
                <a:latin typeface="Times New Roman" pitchFamily="18" charset="0"/>
                <a:cs typeface="Courier New" pitchFamily="49" charset="0"/>
                <a:sym typeface="Symbol" pitchFamily="18" charset="2"/>
              </a:rPr>
              <a:t></a:t>
            </a:r>
            <a:r>
              <a:rPr lang="en-US" dirty="0">
                <a:solidFill>
                  <a:srgbClr val="FF0000"/>
                </a:solidFill>
                <a:latin typeface="Times New Roman" pitchFamily="18" charset="0"/>
                <a:cs typeface="Courier New" pitchFamily="49" charset="0"/>
              </a:rPr>
              <a:t> f(</a:t>
            </a:r>
            <a:r>
              <a:rPr lang="en-US" dirty="0" err="1">
                <a:solidFill>
                  <a:srgbClr val="FF0000"/>
                </a:solidFill>
                <a:latin typeface="Times New Roman" pitchFamily="18" charset="0"/>
                <a:cs typeface="Courier New" pitchFamily="49" charset="0"/>
              </a:rPr>
              <a:t>i,j</a:t>
            </a:r>
            <a:r>
              <a:rPr lang="en-US" dirty="0">
                <a:solidFill>
                  <a:srgbClr val="FF0000"/>
                </a:solidFill>
                <a:latin typeface="Times New Roman" pitchFamily="18" charset="0"/>
                <a:cs typeface="Courier New" pitchFamily="49" charset="0"/>
              </a:rPr>
              <a:t>) </a:t>
            </a:r>
            <a:r>
              <a:rPr lang="en-US" dirty="0">
                <a:solidFill>
                  <a:srgbClr val="FF0000"/>
                </a:solidFill>
                <a:latin typeface="Times New Roman" pitchFamily="18" charset="0"/>
                <a:cs typeface="Courier New" pitchFamily="49" charset="0"/>
                <a:sym typeface="Symbol" pitchFamily="18" charset="2"/>
              </a:rPr>
              <a:t></a:t>
            </a:r>
            <a:r>
              <a:rPr lang="en-US" dirty="0">
                <a:solidFill>
                  <a:srgbClr val="FF0000"/>
                </a:solidFill>
                <a:latin typeface="Times New Roman" pitchFamily="18" charset="0"/>
                <a:cs typeface="Courier New" pitchFamily="49" charset="0"/>
              </a:rPr>
              <a:t> c(</a:t>
            </a:r>
            <a:r>
              <a:rPr lang="en-US" dirty="0" err="1">
                <a:solidFill>
                  <a:srgbClr val="FF0000"/>
                </a:solidFill>
                <a:latin typeface="Times New Roman" pitchFamily="18" charset="0"/>
                <a:cs typeface="Courier New" pitchFamily="49" charset="0"/>
              </a:rPr>
              <a:t>i,j</a:t>
            </a:r>
            <a:r>
              <a:rPr lang="en-US" dirty="0">
                <a:solidFill>
                  <a:srgbClr val="FF0000"/>
                </a:solidFill>
                <a:latin typeface="Times New Roman" pitchFamily="18" charset="0"/>
                <a:cs typeface="Courier New" pitchFamily="49" charset="0"/>
              </a:rPr>
              <a:t>)</a:t>
            </a:r>
            <a:r>
              <a:rPr lang="en-US" dirty="0">
                <a:solidFill>
                  <a:schemeClr val="tx2"/>
                </a:solidFill>
                <a:latin typeface="Times New Roman" pitchFamily="18" charset="0"/>
                <a:cs typeface="Courier New" pitchFamily="49" charset="0"/>
              </a:rPr>
              <a:t> for every edge (</a:t>
            </a:r>
            <a:r>
              <a:rPr lang="en-US" dirty="0" err="1">
                <a:solidFill>
                  <a:schemeClr val="tx2"/>
                </a:solidFill>
                <a:latin typeface="Times New Roman" pitchFamily="18" charset="0"/>
                <a:cs typeface="Courier New" pitchFamily="49" charset="0"/>
              </a:rPr>
              <a:t>i,j</a:t>
            </a:r>
            <a:r>
              <a:rPr lang="en-US" dirty="0">
                <a:solidFill>
                  <a:schemeClr val="tx2"/>
                </a:solidFill>
                <a:latin typeface="Times New Roman" pitchFamily="18" charset="0"/>
                <a:cs typeface="Courier New" pitchFamily="49" charset="0"/>
              </a:rPr>
              <a:t>) in E.</a:t>
            </a:r>
            <a:endParaRPr lang="tr-TR" dirty="0">
              <a:solidFill>
                <a:schemeClr val="tx2"/>
              </a:solidFill>
              <a:latin typeface="Times New Roman" pitchFamily="18" charset="0"/>
              <a:cs typeface="Courier New" pitchFamily="49" charset="0"/>
            </a:endParaRPr>
          </a:p>
        </p:txBody>
      </p:sp>
      <p:sp>
        <p:nvSpPr>
          <p:cNvPr id="60498" name="Text Box 82"/>
          <p:cNvSpPr txBox="1">
            <a:spLocks noChangeArrowheads="1"/>
          </p:cNvSpPr>
          <p:nvPr/>
        </p:nvSpPr>
        <p:spPr bwMode="auto">
          <a:xfrm>
            <a:off x="1524000" y="4267200"/>
            <a:ext cx="6781800" cy="396875"/>
          </a:xfrm>
          <a:prstGeom prst="rect">
            <a:avLst/>
          </a:prstGeom>
          <a:noFill/>
          <a:ln w="9525">
            <a:noFill/>
            <a:miter lim="800000"/>
            <a:headEnd/>
            <a:tailEnd/>
          </a:ln>
          <a:effectLst/>
        </p:spPr>
        <p:txBody>
          <a:bodyPr>
            <a:spAutoFit/>
          </a:bodyPr>
          <a:lstStyle/>
          <a:p>
            <a:pPr>
              <a:lnSpc>
                <a:spcPct val="100000"/>
              </a:lnSpc>
              <a:spcBef>
                <a:spcPct val="50000"/>
              </a:spcBef>
              <a:buClrTx/>
              <a:buSzTx/>
              <a:buFontTx/>
              <a:buNone/>
            </a:pPr>
            <a:endParaRPr lang="tr-TR">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The Value of a </a:t>
            </a:r>
            <a:r>
              <a:rPr lang="tr-TR"/>
              <a:t>F</a:t>
            </a:r>
            <a:r>
              <a:rPr lang="en-US"/>
              <a:t>low</a:t>
            </a:r>
            <a:endParaRPr lang="tr-TR"/>
          </a:p>
        </p:txBody>
      </p:sp>
      <p:sp>
        <p:nvSpPr>
          <p:cNvPr id="29699" name="Rectangle 3"/>
          <p:cNvSpPr>
            <a:spLocks noChangeArrowheads="1"/>
          </p:cNvSpPr>
          <p:nvPr/>
        </p:nvSpPr>
        <p:spPr bwMode="auto">
          <a:xfrm>
            <a:off x="1219200" y="1524000"/>
            <a:ext cx="7391400" cy="457200"/>
          </a:xfrm>
          <a:prstGeom prst="rect">
            <a:avLst/>
          </a:prstGeom>
          <a:noFill/>
          <a:ln w="9525">
            <a:noFill/>
            <a:miter lim="800000"/>
            <a:headEnd/>
            <a:tailEnd/>
          </a:ln>
          <a:effectLst/>
        </p:spPr>
        <p:txBody>
          <a:bodyPr>
            <a:spAutoFit/>
          </a:bodyPr>
          <a:lstStyle/>
          <a:p>
            <a:pPr>
              <a:lnSpc>
                <a:spcPct val="100000"/>
              </a:lnSpc>
              <a:spcBef>
                <a:spcPct val="50000"/>
              </a:spcBef>
              <a:buClrTx/>
              <a:buSzTx/>
              <a:buFont typeface="Wingdings" pitchFamily="2" charset="2"/>
              <a:buChar char="§"/>
            </a:pPr>
            <a:r>
              <a:rPr lang="en-US" sz="2400"/>
              <a:t>The value of a flow is given by </a:t>
            </a:r>
            <a:endParaRPr lang="en-US" sz="2400">
              <a:solidFill>
                <a:schemeClr val="tx1"/>
              </a:solidFill>
            </a:endParaRPr>
          </a:p>
        </p:txBody>
      </p:sp>
      <p:grpSp>
        <p:nvGrpSpPr>
          <p:cNvPr id="2" name="Group 4"/>
          <p:cNvGrpSpPr>
            <a:grpSpLocks/>
          </p:cNvGrpSpPr>
          <p:nvPr/>
        </p:nvGrpSpPr>
        <p:grpSpPr bwMode="auto">
          <a:xfrm>
            <a:off x="1219200" y="2743200"/>
            <a:ext cx="7391400" cy="1358900"/>
            <a:chOff x="376" y="1568"/>
            <a:chExt cx="4656" cy="856"/>
          </a:xfrm>
        </p:grpSpPr>
        <p:sp>
          <p:nvSpPr>
            <p:cNvPr id="29701" name="Rectangle 5"/>
            <p:cNvSpPr>
              <a:spLocks noChangeArrowheads="1"/>
            </p:cNvSpPr>
            <p:nvPr/>
          </p:nvSpPr>
          <p:spPr bwMode="auto">
            <a:xfrm>
              <a:off x="376" y="1568"/>
              <a:ext cx="4656" cy="856"/>
            </a:xfrm>
            <a:prstGeom prst="rect">
              <a:avLst/>
            </a:prstGeom>
            <a:solidFill>
              <a:srgbClr val="CCFFFF"/>
            </a:solidFill>
            <a:ln w="9525">
              <a:solidFill>
                <a:schemeClr val="tx1"/>
              </a:solidFill>
              <a:miter lim="800000"/>
              <a:headEnd/>
              <a:tailEnd/>
            </a:ln>
            <a:effectLst/>
          </p:spPr>
          <p:txBody>
            <a:bodyPr wrap="none" anchor="ctr"/>
            <a:lstStyle/>
            <a:p>
              <a:pPr algn="ctr">
                <a:lnSpc>
                  <a:spcPct val="100000"/>
                </a:lnSpc>
                <a:spcBef>
                  <a:spcPct val="0"/>
                </a:spcBef>
                <a:buClrTx/>
                <a:buSzTx/>
                <a:buFontTx/>
                <a:buNone/>
              </a:pPr>
              <a:endParaRPr lang="tr-TR" sz="2400">
                <a:solidFill>
                  <a:srgbClr val="FFFF00"/>
                </a:solidFill>
                <a:latin typeface="Comic Sans MS" pitchFamily="66" charset="0"/>
              </a:endParaRPr>
            </a:p>
          </p:txBody>
        </p:sp>
        <p:graphicFrame>
          <p:nvGraphicFramePr>
            <p:cNvPr id="29702" name="Object 6"/>
            <p:cNvGraphicFramePr>
              <a:graphicFrameLocks noChangeAspect="1"/>
            </p:cNvGraphicFramePr>
            <p:nvPr/>
          </p:nvGraphicFramePr>
          <p:xfrm>
            <a:off x="772" y="1628"/>
            <a:ext cx="3750" cy="779"/>
          </p:xfrm>
          <a:graphic>
            <a:graphicData uri="http://schemas.openxmlformats.org/presentationml/2006/ole">
              <p:oleObj spid="_x0000_s68610" name="Equation" r:id="rId3" imgW="1650960" imgH="342720" progId="Equation.3">
                <p:embed/>
              </p:oleObj>
            </a:graphicData>
          </a:graphic>
        </p:graphicFrame>
      </p:grpSp>
      <p:sp>
        <p:nvSpPr>
          <p:cNvPr id="29703" name="Rectangle 7"/>
          <p:cNvSpPr>
            <a:spLocks noChangeArrowheads="1"/>
          </p:cNvSpPr>
          <p:nvPr/>
        </p:nvSpPr>
        <p:spPr bwMode="auto">
          <a:xfrm>
            <a:off x="1219200" y="4343400"/>
            <a:ext cx="7510463" cy="822325"/>
          </a:xfrm>
          <a:prstGeom prst="rect">
            <a:avLst/>
          </a:prstGeom>
          <a:noFill/>
          <a:ln w="9525">
            <a:noFill/>
            <a:miter lim="800000"/>
            <a:headEnd/>
            <a:tailEnd/>
          </a:ln>
          <a:effectLst/>
        </p:spPr>
        <p:txBody>
          <a:bodyPr>
            <a:spAutoFit/>
          </a:bodyPr>
          <a:lstStyle/>
          <a:p>
            <a:pPr>
              <a:lnSpc>
                <a:spcPct val="100000"/>
              </a:lnSpc>
              <a:spcBef>
                <a:spcPct val="0"/>
              </a:spcBef>
              <a:buClrTx/>
              <a:buSzTx/>
              <a:buFont typeface="Wingdings" pitchFamily="2" charset="2"/>
              <a:buNone/>
            </a:pPr>
            <a:endParaRPr lang="tr-TR" sz="2400"/>
          </a:p>
          <a:p>
            <a:pPr>
              <a:lnSpc>
                <a:spcPct val="100000"/>
              </a:lnSpc>
              <a:spcBef>
                <a:spcPct val="0"/>
              </a:spcBef>
              <a:buClrTx/>
              <a:buSzTx/>
              <a:buFont typeface="Wingdings" pitchFamily="2" charset="2"/>
              <a:buChar char="§"/>
            </a:pPr>
            <a:r>
              <a:rPr lang="en-US" sz="2400"/>
              <a:t>This it the total flow leaving s  = the total flow arriving in t</a:t>
            </a:r>
            <a:endParaRPr lang="tr-TR" sz="2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Example:</a:t>
            </a:r>
          </a:p>
        </p:txBody>
      </p:sp>
      <p:sp>
        <p:nvSpPr>
          <p:cNvPr id="159747" name="Rectangle 3"/>
          <p:cNvSpPr>
            <a:spLocks noGrp="1" noChangeArrowheads="1"/>
          </p:cNvSpPr>
          <p:nvPr>
            <p:ph type="body" idx="1"/>
          </p:nvPr>
        </p:nvSpPr>
        <p:spPr>
          <a:xfrm>
            <a:off x="1389063" y="4059238"/>
            <a:ext cx="7340600" cy="2009775"/>
          </a:xfrm>
          <a:noFill/>
          <a:ln/>
        </p:spPr>
        <p:txBody>
          <a:bodyPr/>
          <a:lstStyle/>
          <a:p>
            <a:pPr>
              <a:buFont typeface="Wingdings" pitchFamily="2" charset="2"/>
              <a:buNone/>
            </a:pPr>
            <a:r>
              <a:rPr lang="en-US" sz="1800"/>
              <a:t>|f| = f(s, v</a:t>
            </a:r>
            <a:r>
              <a:rPr lang="en-US" sz="1800" baseline="-25000"/>
              <a:t>1</a:t>
            </a:r>
            <a:r>
              <a:rPr lang="en-US" sz="1800"/>
              <a:t>) + f(s, v</a:t>
            </a:r>
            <a:r>
              <a:rPr lang="en-US" sz="1800" baseline="-25000"/>
              <a:t>2</a:t>
            </a:r>
            <a:r>
              <a:rPr lang="en-US" sz="1800"/>
              <a:t>) + f(s, v</a:t>
            </a:r>
            <a:r>
              <a:rPr lang="en-US" sz="1800" baseline="-25000"/>
              <a:t>3</a:t>
            </a:r>
            <a:r>
              <a:rPr lang="en-US" sz="1800"/>
              <a:t>) + f(s, v</a:t>
            </a:r>
            <a:r>
              <a:rPr lang="en-US" sz="1800" baseline="-25000"/>
              <a:t>4</a:t>
            </a:r>
            <a:r>
              <a:rPr lang="en-US" sz="1800"/>
              <a:t>) + f(s, t) = </a:t>
            </a:r>
          </a:p>
          <a:p>
            <a:pPr>
              <a:buFont typeface="Wingdings" pitchFamily="2" charset="2"/>
              <a:buNone/>
            </a:pPr>
            <a:r>
              <a:rPr lang="en-US" sz="1800"/>
              <a:t>             11    +     8     +     0      +      0    +     0     = 19 </a:t>
            </a:r>
          </a:p>
          <a:p>
            <a:pPr>
              <a:buFont typeface="Wingdings" pitchFamily="2" charset="2"/>
              <a:buNone/>
            </a:pPr>
            <a:endParaRPr lang="en-US" sz="1800"/>
          </a:p>
          <a:p>
            <a:pPr>
              <a:buFont typeface="Wingdings" pitchFamily="2" charset="2"/>
              <a:buNone/>
            </a:pPr>
            <a:r>
              <a:rPr lang="en-US" sz="1800"/>
              <a:t>|f|= f(s, t) +  f(v</a:t>
            </a:r>
            <a:r>
              <a:rPr lang="en-US" sz="1800" baseline="-25000"/>
              <a:t>1</a:t>
            </a:r>
            <a:r>
              <a:rPr lang="en-US" sz="1800"/>
              <a:t>, t) + f(v</a:t>
            </a:r>
            <a:r>
              <a:rPr lang="en-US" sz="1800" baseline="-25000"/>
              <a:t>2</a:t>
            </a:r>
            <a:r>
              <a:rPr lang="en-US" sz="1800"/>
              <a:t>, t) + f(v</a:t>
            </a:r>
            <a:r>
              <a:rPr lang="en-US" sz="1800" baseline="-25000"/>
              <a:t>3</a:t>
            </a:r>
            <a:r>
              <a:rPr lang="en-US" sz="1800"/>
              <a:t>, t) +  f(v</a:t>
            </a:r>
            <a:r>
              <a:rPr lang="en-US" sz="1800" baseline="-25000"/>
              <a:t>4</a:t>
            </a:r>
            <a:r>
              <a:rPr lang="en-US" sz="1800"/>
              <a:t>, t) =</a:t>
            </a:r>
          </a:p>
          <a:p>
            <a:pPr>
              <a:buFont typeface="Wingdings" pitchFamily="2" charset="2"/>
              <a:buNone/>
            </a:pPr>
            <a:r>
              <a:rPr lang="en-US" sz="1800"/>
              <a:t>           0     +     0      +     0     +     15    +       4     = 19 </a:t>
            </a:r>
          </a:p>
          <a:p>
            <a:pPr>
              <a:buFont typeface="Wingdings" pitchFamily="2" charset="2"/>
              <a:buNone/>
            </a:pPr>
            <a:endParaRPr lang="en-US" sz="1800"/>
          </a:p>
        </p:txBody>
      </p:sp>
      <p:graphicFrame>
        <p:nvGraphicFramePr>
          <p:cNvPr id="159748" name="Object 4"/>
          <p:cNvGraphicFramePr>
            <a:graphicFrameLocks noChangeAspect="1"/>
          </p:cNvGraphicFramePr>
          <p:nvPr/>
        </p:nvGraphicFramePr>
        <p:xfrm>
          <a:off x="1893888" y="1371600"/>
          <a:ext cx="4733925" cy="2325688"/>
        </p:xfrm>
        <a:graphic>
          <a:graphicData uri="http://schemas.openxmlformats.org/presentationml/2006/ole">
            <p:oleObj spid="_x0000_s69634" name="Picture Publisher Image" r:id="rId3" imgW="3781440" imgH="185724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 calcmode="lin" valueType="num">
                                      <p:cBhvr additive="base">
                                        <p:cTn id="7" dur="500" fill="hold"/>
                                        <p:tgtEl>
                                          <p:spTgt spid="1597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9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9747">
                                            <p:txEl>
                                              <p:pRg st="1" end="1"/>
                                            </p:txEl>
                                          </p:spTgt>
                                        </p:tgtEl>
                                        <p:attrNameLst>
                                          <p:attrName>style.visibility</p:attrName>
                                        </p:attrNameLst>
                                      </p:cBhvr>
                                      <p:to>
                                        <p:strVal val="visible"/>
                                      </p:to>
                                    </p:set>
                                    <p:anim calcmode="lin" valueType="num">
                                      <p:cBhvr additive="base">
                                        <p:cTn id="13" dur="500" fill="hold"/>
                                        <p:tgtEl>
                                          <p:spTgt spid="1597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9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9747">
                                            <p:txEl>
                                              <p:pRg st="3" end="3"/>
                                            </p:txEl>
                                          </p:spTgt>
                                        </p:tgtEl>
                                        <p:attrNameLst>
                                          <p:attrName>style.visibility</p:attrName>
                                        </p:attrNameLst>
                                      </p:cBhvr>
                                      <p:to>
                                        <p:strVal val="visible"/>
                                      </p:to>
                                    </p:set>
                                    <p:anim calcmode="lin" valueType="num">
                                      <p:cBhvr additive="base">
                                        <p:cTn id="19" dur="500" fill="hold"/>
                                        <p:tgtEl>
                                          <p:spTgt spid="15974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97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9747">
                                            <p:txEl>
                                              <p:pRg st="4" end="4"/>
                                            </p:txEl>
                                          </p:spTgt>
                                        </p:tgtEl>
                                        <p:attrNameLst>
                                          <p:attrName>style.visibility</p:attrName>
                                        </p:attrNameLst>
                                      </p:cBhvr>
                                      <p:to>
                                        <p:strVal val="visible"/>
                                      </p:to>
                                    </p:set>
                                    <p:anim calcmode="lin" valueType="num">
                                      <p:cBhvr additive="base">
                                        <p:cTn id="25" dur="500" fill="hold"/>
                                        <p:tgtEl>
                                          <p:spTgt spid="15974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974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theme/theme1.xml><?xml version="1.0" encoding="utf-8"?>
<a:theme xmlns:a="http://schemas.openxmlformats.org/drawingml/2006/main" name="Kravat">
  <a:themeElements>
    <a:clrScheme name="Kravat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Kravat">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
            <a:schemeClr val="accent1"/>
          </a:buClr>
          <a:buSzPct val="80000"/>
          <a:buFont typeface="Wingdings" pitchFamily="2" charset="2"/>
          <a:buChar char="n"/>
          <a:tabLst/>
          <a:defRPr kumimoji="0" lang="en-US" sz="2000" b="0" i="0" u="none" strike="noStrike" cap="none" normalizeH="0" baseline="0" smtClean="0">
            <a:ln>
              <a:noFill/>
            </a:ln>
            <a:solidFill>
              <a:schemeClr val="tx2"/>
            </a:solidFill>
            <a:effectLst/>
            <a:latin typeface="Times New Roman" pitchFamily="18" charset="0"/>
            <a:cs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
            <a:schemeClr val="accent1"/>
          </a:buClr>
          <a:buSzPct val="80000"/>
          <a:buFont typeface="Wingdings" pitchFamily="2" charset="2"/>
          <a:buChar char="n"/>
          <a:tabLst/>
          <a:defRPr kumimoji="0" lang="en-US" sz="2000" b="0" i="0" u="none" strike="noStrike" cap="none" normalizeH="0" baseline="0" smtClean="0">
            <a:ln>
              <a:noFill/>
            </a:ln>
            <a:solidFill>
              <a:schemeClr val="tx2"/>
            </a:solidFill>
            <a:effectLst/>
            <a:latin typeface="Times New Roman" pitchFamily="18" charset="0"/>
            <a:cs typeface="Arial" pitchFamily="34" charset="0"/>
          </a:defRPr>
        </a:defPPr>
      </a:lstStyle>
    </a:lnDef>
  </a:objectDefaults>
  <a:extraClrSchemeLst>
    <a:extraClrScheme>
      <a:clrScheme name="Kravat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Kravat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Krava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Kravat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Kravat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Kravat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Designs\Kravat.pot</Template>
  <TotalTime>1577</TotalTime>
  <Words>2588</Words>
  <Application>Microsoft PowerPoint</Application>
  <PresentationFormat>On-screen Show (4:3)</PresentationFormat>
  <Paragraphs>370</Paragraphs>
  <Slides>59</Slides>
  <Notes>4</Notes>
  <HiddenSlides>1</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59</vt:i4>
      </vt:variant>
    </vt:vector>
  </HeadingPairs>
  <TitlesOfParts>
    <vt:vector size="63" baseType="lpstr">
      <vt:lpstr>Kravat</vt:lpstr>
      <vt:lpstr>Picture Publisher Image</vt:lpstr>
      <vt:lpstr>Equation</vt:lpstr>
      <vt:lpstr>Bit Eşlem Resmi</vt:lpstr>
      <vt:lpstr>NETWORK FLOW</vt:lpstr>
      <vt:lpstr>Example Graph</vt:lpstr>
      <vt:lpstr>Simplified Model</vt:lpstr>
      <vt:lpstr>Some assumptions…</vt:lpstr>
      <vt:lpstr>What is Network Flow?</vt:lpstr>
      <vt:lpstr>Formalization</vt:lpstr>
      <vt:lpstr>Flow in a Flow Network</vt:lpstr>
      <vt:lpstr>The Value of a Flow</vt:lpstr>
      <vt:lpstr>Example:</vt:lpstr>
      <vt:lpstr>Example of a Flow</vt:lpstr>
      <vt:lpstr>Maximum flow</vt:lpstr>
      <vt:lpstr>Network Flow</vt:lpstr>
      <vt:lpstr>The Problem</vt:lpstr>
      <vt:lpstr>A flow in a network </vt:lpstr>
      <vt:lpstr>Some Lemmas:</vt:lpstr>
      <vt:lpstr>Cuts</vt:lpstr>
      <vt:lpstr>The Net Flow Through a Cut(S,T)</vt:lpstr>
      <vt:lpstr>The Capacity of Cut(S,T)</vt:lpstr>
      <vt:lpstr>Maxflow-Mincut Theorem</vt:lpstr>
      <vt:lpstr>The Ford-Fulkerson Method</vt:lpstr>
      <vt:lpstr>Example of  residual capacities </vt:lpstr>
      <vt:lpstr>In Class exercise:  Find an augmenting path p and use it to augment the flow along p. Draw the flow network of the augmented flow. </vt:lpstr>
      <vt:lpstr>Why  do we need residual networks?</vt:lpstr>
      <vt:lpstr>Example </vt:lpstr>
      <vt:lpstr>Augmenting Paths</vt:lpstr>
      <vt:lpstr>Augmenting Paths - example</vt:lpstr>
      <vt:lpstr>Ford-Fulkerson Method</vt:lpstr>
      <vt:lpstr>Example                                        </vt:lpstr>
      <vt:lpstr>Example </vt:lpstr>
      <vt:lpstr>Example</vt:lpstr>
      <vt:lpstr>Example</vt:lpstr>
      <vt:lpstr>Example</vt:lpstr>
      <vt:lpstr>Example</vt:lpstr>
      <vt:lpstr>Example</vt:lpstr>
      <vt:lpstr>Example</vt:lpstr>
      <vt:lpstr>Ford-Fulkerson method, with details</vt:lpstr>
      <vt:lpstr>Time Analysis I </vt:lpstr>
      <vt:lpstr>Analysis </vt:lpstr>
      <vt:lpstr>Analysis</vt:lpstr>
      <vt:lpstr>The basic Ford-Fulkerson Algorithm</vt:lpstr>
      <vt:lpstr>Run Ford-Fulkerson on this example</vt:lpstr>
      <vt:lpstr>Run Ford-Fulkerson on this example</vt:lpstr>
      <vt:lpstr>Run Ford-Fulkerson on this example</vt:lpstr>
      <vt:lpstr>The Edmonds-Karp Algorithm</vt:lpstr>
      <vt:lpstr>The Edmonds-Karp Algorithm</vt:lpstr>
      <vt:lpstr>The Edmonds-Karp Algorithm - example</vt:lpstr>
      <vt:lpstr>Time Complexity</vt:lpstr>
      <vt:lpstr>Conditions</vt:lpstr>
      <vt:lpstr>R1: Multiple sources and sinks </vt:lpstr>
      <vt:lpstr>R2: Removing vertex capacities </vt:lpstr>
      <vt:lpstr>R3: Reduction to acyclic network </vt:lpstr>
      <vt:lpstr>R4: Reduction from undirected networks </vt:lpstr>
      <vt:lpstr>R5: Feasible flow </vt:lpstr>
      <vt:lpstr>R5: Reduction from feasible solution</vt:lpstr>
      <vt:lpstr>R6: Bipartite matching</vt:lpstr>
      <vt:lpstr>Model for Matching Problem</vt:lpstr>
      <vt:lpstr>Solution Using Max Flow</vt:lpstr>
      <vt:lpstr>Edge Connectivity</vt:lpstr>
      <vt:lpstr>Vertex Connectivity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FLOW</dc:title>
  <dc:creator>Syed Monowar Hossain</dc:creator>
  <cp:lastModifiedBy>Shamsujjoha</cp:lastModifiedBy>
  <cp:revision>197</cp:revision>
  <cp:lastPrinted>1601-01-01T00:00:00Z</cp:lastPrinted>
  <dcterms:created xsi:type="dcterms:W3CDTF">2005-04-12T11:44:01Z</dcterms:created>
  <dcterms:modified xsi:type="dcterms:W3CDTF">2015-07-27T14:32:49Z</dcterms:modified>
</cp:coreProperties>
</file>