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9"/>
  </p:notesMasterIdLst>
  <p:sldIdLst>
    <p:sldId id="256" r:id="rId2"/>
    <p:sldId id="297" r:id="rId3"/>
    <p:sldId id="298" r:id="rId4"/>
    <p:sldId id="313" r:id="rId5"/>
    <p:sldId id="314" r:id="rId6"/>
    <p:sldId id="299" r:id="rId7"/>
    <p:sldId id="300" r:id="rId8"/>
    <p:sldId id="301" r:id="rId9"/>
    <p:sldId id="302" r:id="rId10"/>
    <p:sldId id="317" r:id="rId11"/>
    <p:sldId id="281" r:id="rId12"/>
    <p:sldId id="290" r:id="rId13"/>
    <p:sldId id="282" r:id="rId14"/>
    <p:sldId id="283" r:id="rId15"/>
    <p:sldId id="291" r:id="rId16"/>
    <p:sldId id="285" r:id="rId17"/>
    <p:sldId id="315" r:id="rId18"/>
    <p:sldId id="292" r:id="rId19"/>
    <p:sldId id="316" r:id="rId20"/>
    <p:sldId id="293" r:id="rId21"/>
    <p:sldId id="364" r:id="rId22"/>
    <p:sldId id="294" r:id="rId23"/>
    <p:sldId id="318" r:id="rId24"/>
    <p:sldId id="296" r:id="rId25"/>
    <p:sldId id="361" r:id="rId26"/>
    <p:sldId id="362" r:id="rId27"/>
    <p:sldId id="36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8973D3-2C80-486D-BB2F-F7C7FEF8168B}" type="datetimeFigureOut">
              <a:rPr lang="en-US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E99326D-3515-42F6-BA57-0E39510E1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511E9-8B12-4735-B053-75298BF5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A87F0-D501-44E0-BB19-44FFB5BC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14742-21BE-4D2B-86C1-E7BD14485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7316-9F08-4EDB-8327-44D372B13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B2FBE-C061-40D6-A073-EE1BFBB7E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0C64-DAA4-4912-A8AB-8B1DE48E1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131C-464D-4B8B-88B1-67EEB06DC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1864A-0FBB-4342-BEC7-4BEB056EA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5F141-9530-4BA7-BBE7-2994CD920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8AD6-482E-464C-ABA4-875B5F9DC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5C8C5-B135-434E-8C03-4A59AF592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23BD9-1FBA-4E71-9AD9-2D48C96F5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A70681-9BB7-4BC1-9F07-8ECAF2306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</a:rPr>
              <a:t>CSE245 –Algorithms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Number Theoretic Algorithms</a:t>
            </a:r>
          </a:p>
          <a:p>
            <a:pPr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Chapter 31</a:t>
            </a:r>
          </a:p>
          <a:p>
            <a:pPr>
              <a:buFont typeface="Wingdings 2" pitchFamily="18" charset="2"/>
              <a:buNone/>
            </a:pPr>
            <a:endParaRPr lang="en-US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304800" y="1828800"/>
            <a:ext cx="853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Greatest Common Divisor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447800"/>
            <a:ext cx="7861300" cy="2286000"/>
          </a:xfrm>
          <a:noFill/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7620000" y="1828800"/>
            <a:ext cx="8382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The GCD and Linear Combinations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</a:rPr>
              <a:t>Theorem 31.2: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are integers not both 0, then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is the smallest positive element of the set {</a:t>
            </a:r>
            <a:r>
              <a:rPr lang="en-US" i="1" smtClean="0">
                <a:latin typeface="Times New Roman" pitchFamily="18" charset="0"/>
              </a:rPr>
              <a:t>ax + by</a:t>
            </a:r>
            <a:r>
              <a:rPr lang="en-US" smtClean="0">
                <a:latin typeface="Times New Roman" pitchFamily="18" charset="0"/>
              </a:rPr>
              <a:t> : x, y are integers} of linear combinations of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.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 </a:t>
            </a:r>
            <a:r>
              <a:rPr lang="en-US" smtClean="0">
                <a:latin typeface="Times New Roman" pitchFamily="18" charset="0"/>
              </a:rPr>
              <a:t>see text p. 853.</a:t>
            </a: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The GCD and Linear Combinations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Corollaries: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For any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if </a:t>
            </a:r>
            <a:r>
              <a:rPr lang="en-US" i="1" smtClean="0">
                <a:latin typeface="Times New Roman" pitchFamily="18" charset="0"/>
              </a:rPr>
              <a:t>d|a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d|b</a:t>
            </a:r>
            <a:r>
              <a:rPr lang="en-US" smtClean="0">
                <a:latin typeface="Times New Roman" pitchFamily="18" charset="0"/>
              </a:rPr>
              <a:t> then</a:t>
            </a:r>
            <a:br>
              <a:rPr lang="en-US" smtClean="0">
                <a:latin typeface="Times New Roman" pitchFamily="18" charset="0"/>
              </a:rPr>
            </a:br>
            <a:r>
              <a:rPr lang="en-US" i="1" smtClean="0">
                <a:latin typeface="Times New Roman" pitchFamily="18" charset="0"/>
              </a:rPr>
              <a:t>d|</a:t>
            </a: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For all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and any nonegative integer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, gcd(</a:t>
            </a:r>
            <a:r>
              <a:rPr lang="en-US" i="1" smtClean="0">
                <a:latin typeface="Times New Roman" pitchFamily="18" charset="0"/>
              </a:rPr>
              <a:t>an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bn</a:t>
            </a:r>
            <a:r>
              <a:rPr lang="en-US" smtClean="0">
                <a:latin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For all positive integers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if </a:t>
            </a:r>
            <a:r>
              <a:rPr lang="en-US" i="1" smtClean="0">
                <a:latin typeface="Times New Roman" pitchFamily="18" charset="0"/>
              </a:rPr>
              <a:t>n|ab</a:t>
            </a:r>
            <a:r>
              <a:rPr lang="en-US" smtClean="0">
                <a:latin typeface="Times New Roman" pitchFamily="18" charset="0"/>
              </a:rPr>
              <a:t> and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 = 1, then </a:t>
            </a:r>
            <a:r>
              <a:rPr lang="en-US" i="1" smtClean="0">
                <a:latin typeface="Times New Roman" pitchFamily="18" charset="0"/>
              </a:rPr>
              <a:t>n|b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Relatively Prime Integers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Two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are </a:t>
            </a:r>
            <a:r>
              <a:rPr lang="en-US" i="1" smtClean="0">
                <a:latin typeface="Times New Roman" pitchFamily="18" charset="0"/>
              </a:rPr>
              <a:t>relatively prime</a:t>
            </a:r>
            <a:r>
              <a:rPr lang="en-US" smtClean="0">
                <a:latin typeface="Times New Roman" pitchFamily="18" charset="0"/>
              </a:rPr>
              <a:t> if and only if their only common divisor is 1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(i.e., 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= 1).</a:t>
            </a:r>
          </a:p>
          <a:p>
            <a:r>
              <a:rPr lang="en-US" b="1" smtClean="0">
                <a:latin typeface="Times New Roman" pitchFamily="18" charset="0"/>
              </a:rPr>
              <a:t>Theorem 31.6: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For any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and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, if both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 = 1 and gcd(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 = 1, then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 = 1.</a:t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</a:t>
            </a:r>
            <a:r>
              <a:rPr lang="en-US" smtClean="0">
                <a:latin typeface="Times New Roman" pitchFamily="18" charset="0"/>
              </a:rPr>
              <a:t> p. 854 in text.</a:t>
            </a:r>
            <a:endParaRPr lang="en-US" b="1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Divisibility by Primes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</a:rPr>
              <a:t>Theorem 31.7: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For all primes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 and all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if </a:t>
            </a:r>
            <a:r>
              <a:rPr lang="en-US" i="1" smtClean="0">
                <a:latin typeface="Times New Roman" pitchFamily="18" charset="0"/>
              </a:rPr>
              <a:t>p|ab</a:t>
            </a:r>
            <a:r>
              <a:rPr lang="en-US" smtClean="0">
                <a:latin typeface="Times New Roman" pitchFamily="18" charset="0"/>
              </a:rPr>
              <a:t>, then </a:t>
            </a:r>
            <a:r>
              <a:rPr lang="en-US" i="1" smtClean="0">
                <a:latin typeface="Times New Roman" pitchFamily="18" charset="0"/>
              </a:rPr>
              <a:t>p|a</a:t>
            </a:r>
            <a:r>
              <a:rPr lang="en-US" smtClean="0">
                <a:latin typeface="Times New Roman" pitchFamily="18" charset="0"/>
              </a:rPr>
              <a:t> or </a:t>
            </a:r>
            <a:r>
              <a:rPr lang="en-US" i="1" smtClean="0">
                <a:latin typeface="Times New Roman" pitchFamily="18" charset="0"/>
              </a:rPr>
              <a:t>p|b</a:t>
            </a:r>
            <a:r>
              <a:rPr lang="en-US" smtClean="0">
                <a:latin typeface="Times New Roman" pitchFamily="18" charset="0"/>
              </a:rPr>
              <a:t> (or both).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</a:t>
            </a:r>
            <a:r>
              <a:rPr lang="en-US" smtClean="0">
                <a:latin typeface="Times New Roman" pitchFamily="18" charset="0"/>
              </a:rPr>
              <a:t> p. 854 in text</a:t>
            </a:r>
            <a:endParaRPr lang="en-US" b="1" smtClean="0">
              <a:latin typeface="Times New Roman" pitchFamily="18" charset="0"/>
            </a:endParaRPr>
          </a:p>
          <a:p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</a:rPr>
              <a:t>The Unique Factorization Theorem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b="1" smtClean="0">
                <a:latin typeface="Times New Roman" pitchFamily="18" charset="0"/>
              </a:rPr>
              <a:t>Theorem 31.8 (Unique Factorization):</a:t>
            </a: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A composite number 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</a:rPr>
              <a:t> can be written in exactly one way as a product of the form</a:t>
            </a:r>
            <a:endParaRPr lang="en-US" sz="44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where the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i</a:t>
            </a:r>
            <a:r>
              <a:rPr lang="en-US" sz="2800" smtClean="0">
                <a:latin typeface="Times New Roman" pitchFamily="18" charset="0"/>
              </a:rPr>
              <a:t> are prime,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</a:rPr>
              <a:t> &lt;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&lt; </a:t>
            </a:r>
            <a:r>
              <a:rPr lang="en-US" sz="2800" i="1" smtClean="0">
                <a:latin typeface="Times New Roman" pitchFamily="18" charset="0"/>
              </a:rPr>
              <a:t>…</a:t>
            </a:r>
            <a:r>
              <a:rPr lang="en-US" sz="2800" smtClean="0">
                <a:latin typeface="Times New Roman" pitchFamily="18" charset="0"/>
              </a:rPr>
              <a:t>&lt;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r</a:t>
            </a:r>
            <a:r>
              <a:rPr lang="en-US" sz="2800" smtClean="0">
                <a:latin typeface="Times New Roman" pitchFamily="18" charset="0"/>
              </a:rPr>
              <a:t>, and the </a:t>
            </a:r>
            <a:r>
              <a:rPr lang="en-US" sz="2800" i="1" smtClean="0">
                <a:latin typeface="Times New Roman" pitchFamily="18" charset="0"/>
              </a:rPr>
              <a:t>e</a:t>
            </a:r>
            <a:r>
              <a:rPr lang="en-US" sz="2800" i="1" baseline="-25000" smtClean="0">
                <a:latin typeface="Times New Roman" pitchFamily="18" charset="0"/>
              </a:rPr>
              <a:t>i</a:t>
            </a:r>
            <a:r>
              <a:rPr lang="en-US" sz="2800" smtClean="0">
                <a:latin typeface="Times New Roman" pitchFamily="18" charset="0"/>
              </a:rPr>
              <a:t> are positive integers. </a:t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</a:rPr>
              <a:t>Proof:</a:t>
            </a:r>
            <a:r>
              <a:rPr lang="en-US" sz="2800" smtClean="0">
                <a:latin typeface="Times New Roman" pitchFamily="18" charset="0"/>
              </a:rPr>
              <a:t> Exercise 31.1-10 in text</a:t>
            </a:r>
            <a:endParaRPr lang="en-US" sz="2800" b="1" smtClean="0">
              <a:latin typeface="Times New Roman" pitchFamily="18" charset="0"/>
            </a:endParaRPr>
          </a:p>
          <a:p>
            <a:endParaRPr lang="en-US" sz="2800" smtClean="0">
              <a:latin typeface="Times New Roman" pitchFamily="18" charset="0"/>
            </a:endParaRPr>
          </a:p>
          <a:p>
            <a:endParaRPr lang="el-GR" sz="2800" smtClean="0">
              <a:latin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52600" y="3048000"/>
          <a:ext cx="2819400" cy="685800"/>
        </p:xfrm>
        <a:graphic>
          <a:graphicData uri="http://schemas.openxmlformats.org/presentationml/2006/ole">
            <p:oleObj spid="_x0000_s1026" name="Equation" r:id="rId3" imgW="939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The GCD Recursion Theorem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</a:rPr>
              <a:t>Theorem 31.9 (GCD recursion theorem):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For any nonnegative integer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any positive integer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= gcd(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mod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).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</a:t>
            </a:r>
            <a:r>
              <a:rPr lang="en-US" smtClean="0">
                <a:latin typeface="Times New Roman" pitchFamily="18" charset="0"/>
              </a:rPr>
              <a:t> p. 857 of the text.</a:t>
            </a:r>
            <a:endParaRPr lang="en-US" b="1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500" smtClean="0">
                <a:solidFill>
                  <a:srgbClr val="7B98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Euclid’s Algorithm – Finding GCD</a:t>
            </a:r>
            <a:endParaRPr lang="en-US" altLang="ko-KR" sz="3500" smtClean="0">
              <a:solidFill>
                <a:srgbClr val="7B98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Dotum" pitchFamily="34" charset="-127"/>
              <a:sym typeface="Symbol" pitchFamily="18" charset="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935913" cy="51514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400" dirty="0" smtClean="0">
                <a:cs typeface="Batang" pitchFamily="18" charset="-127"/>
              </a:rPr>
              <a:t>Based on the following theorem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2000" dirty="0" err="1" smtClean="0">
                <a:solidFill>
                  <a:srgbClr val="0033CC"/>
                </a:solidFill>
                <a:cs typeface="Batang" pitchFamily="18" charset="-127"/>
              </a:rPr>
              <a:t>gcd</a:t>
            </a:r>
            <a:r>
              <a:rPr lang="en-US" altLang="ko-KR" sz="2000" dirty="0" smtClean="0">
                <a:solidFill>
                  <a:srgbClr val="0033CC"/>
                </a:solidFill>
                <a:cs typeface="Batang" pitchFamily="18" charset="-127"/>
              </a:rPr>
              <a:t>(a, b) = </a:t>
            </a:r>
            <a:r>
              <a:rPr lang="en-US" altLang="ko-KR" sz="2000" dirty="0" err="1" smtClean="0">
                <a:solidFill>
                  <a:srgbClr val="0033CC"/>
                </a:solidFill>
                <a:cs typeface="Batang" pitchFamily="18" charset="-127"/>
              </a:rPr>
              <a:t>gcd</a:t>
            </a:r>
            <a:r>
              <a:rPr lang="en-US" altLang="ko-KR" sz="2000" dirty="0" smtClean="0">
                <a:solidFill>
                  <a:srgbClr val="0033CC"/>
                </a:solidFill>
                <a:cs typeface="Batang" pitchFamily="18" charset="-127"/>
              </a:rPr>
              <a:t>(b, a mod b)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2000" dirty="0" smtClean="0">
                <a:cs typeface="Batang" pitchFamily="18" charset="-127"/>
              </a:rPr>
              <a:t>Proof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cs typeface="Batang" pitchFamily="18" charset="-127"/>
              </a:rPr>
              <a:t>If d =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(a, b), then </a:t>
            </a:r>
            <a:r>
              <a:rPr lang="en-US" altLang="ko-KR" sz="1800" dirty="0" err="1" smtClean="0">
                <a:cs typeface="Batang" pitchFamily="18" charset="-127"/>
              </a:rPr>
              <a:t>d|a</a:t>
            </a:r>
            <a:r>
              <a:rPr lang="en-US" altLang="ko-KR" sz="1800" dirty="0" smtClean="0">
                <a:cs typeface="Batang" pitchFamily="18" charset="-127"/>
              </a:rPr>
              <a:t> and </a:t>
            </a:r>
            <a:r>
              <a:rPr lang="en-US" altLang="ko-KR" sz="1800" dirty="0" err="1" smtClean="0">
                <a:cs typeface="Batang" pitchFamily="18" charset="-127"/>
              </a:rPr>
              <a:t>d|b</a:t>
            </a:r>
            <a:endParaRPr lang="en-US" altLang="ko-KR" sz="1800" dirty="0" smtClean="0">
              <a:cs typeface="Batang" pitchFamily="18" charset="-127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300" dirty="0" smtClean="0">
                <a:cs typeface="Batang" pitchFamily="18" charset="-127"/>
              </a:rPr>
              <a:t>For any positive integer b, a = kb + r ≡ r mod b, a mod b = 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cs typeface="Batang" pitchFamily="18" charset="-127"/>
              </a:rPr>
              <a:t>a mod b = a – kb (for some integer k)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1600" dirty="0" smtClean="0">
                <a:cs typeface="Batang" pitchFamily="18" charset="-127"/>
              </a:rPr>
              <a:t>because </a:t>
            </a:r>
            <a:r>
              <a:rPr lang="en-US" altLang="ko-KR" sz="1600" dirty="0" err="1" smtClean="0">
                <a:cs typeface="Batang" pitchFamily="18" charset="-127"/>
              </a:rPr>
              <a:t>d|b</a:t>
            </a:r>
            <a:r>
              <a:rPr lang="en-US" altLang="ko-KR" sz="1600" dirty="0" smtClean="0">
                <a:cs typeface="Batang" pitchFamily="18" charset="-127"/>
              </a:rPr>
              <a:t>, </a:t>
            </a:r>
            <a:r>
              <a:rPr lang="en-US" altLang="ko-KR" sz="1600" dirty="0" err="1" smtClean="0">
                <a:cs typeface="Batang" pitchFamily="18" charset="-127"/>
              </a:rPr>
              <a:t>d|kb</a:t>
            </a:r>
            <a:endParaRPr lang="en-US" altLang="ko-KR" sz="1600" dirty="0" smtClean="0">
              <a:cs typeface="Batang" pitchFamily="18" charset="-127"/>
            </a:endParaRP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1600" dirty="0" smtClean="0">
                <a:cs typeface="Batang" pitchFamily="18" charset="-127"/>
              </a:rPr>
              <a:t>because </a:t>
            </a:r>
            <a:r>
              <a:rPr lang="en-US" altLang="ko-KR" sz="1600" dirty="0" err="1" smtClean="0">
                <a:cs typeface="Batang" pitchFamily="18" charset="-127"/>
              </a:rPr>
              <a:t>d|a</a:t>
            </a:r>
            <a:r>
              <a:rPr lang="en-US" altLang="ko-KR" sz="1600" dirty="0" smtClean="0">
                <a:cs typeface="Batang" pitchFamily="18" charset="-127"/>
              </a:rPr>
              <a:t>, d|(a mod b)</a:t>
            </a:r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r>
              <a:rPr lang="en-US" altLang="ko-KR" sz="1800" dirty="0" smtClean="0">
                <a:cs typeface="Batang" pitchFamily="18" charset="-127"/>
              </a:rPr>
              <a:t>∴ d is a common divisor of b and (a mod b)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cs typeface="Batang" pitchFamily="18" charset="-127"/>
              </a:rPr>
              <a:t>Conversely, if d is a common divisor of b and (a mod b), then </a:t>
            </a:r>
            <a:r>
              <a:rPr lang="en-US" altLang="ko-KR" sz="1800" dirty="0" err="1" smtClean="0">
                <a:cs typeface="Batang" pitchFamily="18" charset="-127"/>
              </a:rPr>
              <a:t>d|kb</a:t>
            </a:r>
            <a:r>
              <a:rPr lang="en-US" altLang="ko-KR" sz="1800" dirty="0" smtClean="0">
                <a:cs typeface="Batang" pitchFamily="18" charset="-127"/>
              </a:rPr>
              <a:t> and d|[ kb+(a mod b)]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cs typeface="Batang" pitchFamily="18" charset="-127"/>
              </a:rPr>
              <a:t>d|[ kb+(a mod b)] = </a:t>
            </a:r>
            <a:r>
              <a:rPr lang="en-US" altLang="ko-KR" sz="1800" dirty="0" err="1" smtClean="0">
                <a:cs typeface="Batang" pitchFamily="18" charset="-127"/>
              </a:rPr>
              <a:t>d|a</a:t>
            </a:r>
            <a:endParaRPr lang="en-US" altLang="ko-KR" sz="1800" dirty="0" smtClean="0">
              <a:cs typeface="Batang" pitchFamily="18" charset="-127"/>
            </a:endParaRPr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r>
              <a:rPr lang="en-US" altLang="ko-KR" sz="1800" dirty="0" smtClean="0">
                <a:cs typeface="Batang" pitchFamily="18" charset="-127"/>
              </a:rPr>
              <a:t>∴ Set of common divisors of a and b is equal to the set of common divisors of b and (a mod b)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cs typeface="Batang" pitchFamily="18" charset="-127"/>
              </a:rPr>
              <a:t> ex)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(18,12) =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(12,6) =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(6,0) = 6 </a:t>
            </a:r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r>
              <a:rPr lang="en-US" altLang="ko-KR" sz="1800" dirty="0" smtClean="0">
                <a:cs typeface="Batang" pitchFamily="18" charset="-127"/>
              </a:rPr>
              <a:t>      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(11,10) =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(10,1) = </a:t>
            </a:r>
            <a:r>
              <a:rPr lang="en-US" altLang="ko-KR" sz="1800" dirty="0" err="1" smtClean="0">
                <a:cs typeface="Batang" pitchFamily="18" charset="-127"/>
              </a:rPr>
              <a:t>gcd</a:t>
            </a:r>
            <a:r>
              <a:rPr lang="en-US" altLang="ko-KR" sz="1800" dirty="0" smtClean="0">
                <a:cs typeface="Batang" pitchFamily="18" charset="-127"/>
              </a:rPr>
              <a:t>(1,0)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Euclid’s GCD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Euclid(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):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if</a:t>
            </a:r>
            <a:r>
              <a:rPr lang="en-US" smtClean="0">
                <a:latin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== 0)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		</a:t>
            </a:r>
            <a:r>
              <a:rPr lang="en-US" b="1" smtClean="0">
                <a:latin typeface="Times New Roman" pitchFamily="18" charset="0"/>
              </a:rPr>
              <a:t>return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a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else</a:t>
            </a:r>
          </a:p>
          <a:p>
            <a:pPr>
              <a:buFontTx/>
              <a:buNone/>
            </a:pPr>
            <a:r>
              <a:rPr lang="en-US" b="1" smtClean="0">
                <a:latin typeface="Times New Roman" pitchFamily="18" charset="0"/>
              </a:rPr>
              <a:t>		return </a:t>
            </a:r>
            <a:r>
              <a:rPr lang="en-US" smtClean="0">
                <a:latin typeface="Times New Roman" pitchFamily="18" charset="0"/>
              </a:rPr>
              <a:t>Euclid(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mod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b="1" smtClean="0">
              <a:latin typeface="Times New Roman" pitchFamily="18" charset="0"/>
            </a:endParaRPr>
          </a:p>
          <a:p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900" smtClean="0">
                <a:solidFill>
                  <a:srgbClr val="7B98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Euclid’s Algorithm – Finding GCD</a:t>
            </a:r>
            <a:endParaRPr lang="en-US" altLang="ko-KR" sz="3900" smtClean="0">
              <a:solidFill>
                <a:srgbClr val="7B98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돋움"/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20775" y="1428750"/>
            <a:ext cx="6826250" cy="4681538"/>
          </a:xfrm>
        </p:spPr>
        <p:txBody>
          <a:bodyPr/>
          <a:lstStyle/>
          <a:p>
            <a:r>
              <a:rPr lang="en-US" altLang="ko-KR" sz="2000" smtClean="0">
                <a:cs typeface="Batang" pitchFamily="18" charset="-127"/>
              </a:rPr>
              <a:t>Recursive algorithm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Function Euclid (a, b)	 	/* assume a </a:t>
            </a: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 b  0 */</a:t>
            </a:r>
            <a:endParaRPr lang="en-US" altLang="ko-KR" sz="1800" smtClean="0">
              <a:cs typeface="Batang" pitchFamily="18" charset="-127"/>
            </a:endParaRP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	      if b = 0 then return a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	      	      else return Euclid(b, a mod b)</a:t>
            </a:r>
          </a:p>
          <a:p>
            <a:r>
              <a:rPr lang="en-US" altLang="ko-KR" sz="2000" smtClean="0">
                <a:cs typeface="Batang" pitchFamily="18" charset="-127"/>
              </a:rPr>
              <a:t>Iterative algorithm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Euclid(d, f)			/* assume d </a:t>
            </a: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&gt; f &gt; 0 */</a:t>
            </a:r>
            <a:endParaRPr lang="en-US" altLang="ko-KR" sz="1800" smtClean="0">
              <a:cs typeface="Batang" pitchFamily="18" charset="-127"/>
            </a:endParaRP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1.   X </a:t>
            </a: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 d;  Y  f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2.   if  Y=0  return X = gcd(d, f)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3.   R = X mod Y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4.   X  Y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5.   Y  R</a:t>
            </a:r>
          </a:p>
          <a:p>
            <a:pPr lvl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6.   goto 2</a:t>
            </a:r>
            <a:endParaRPr lang="en-US" altLang="ko-KR" sz="1800" smtClean="0">
              <a:cs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B9899"/>
                </a:solidFill>
              </a:rPr>
              <a:t>Divisors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391400" cy="4114800"/>
          </a:xfrm>
        </p:spPr>
        <p:txBody>
          <a:bodyPr rtlCol="0">
            <a:normAutofit/>
          </a:bodyPr>
          <a:lstStyle/>
          <a:p>
            <a:pPr marL="273050" indent="-27305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Let 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 </a:t>
            </a:r>
            <a:r>
              <a:rPr lang="en-US" sz="2800" dirty="0" smtClean="0"/>
              <a:t>and </a:t>
            </a:r>
            <a:r>
              <a:rPr lang="en-US" sz="2800" i="1" dirty="0" smtClean="0"/>
              <a:t>c </a:t>
            </a:r>
            <a:r>
              <a:rPr lang="en-US" sz="2800" dirty="0" smtClean="0"/>
              <a:t>be integers such that</a:t>
            </a:r>
          </a:p>
          <a:p>
            <a:pPr marL="273050" indent="-27305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i="1" dirty="0" smtClean="0"/>
              <a:t> a </a:t>
            </a:r>
            <a:r>
              <a:rPr lang="en-US" sz="2800" dirty="0" smtClean="0"/>
              <a:t>= </a:t>
            </a:r>
            <a:r>
              <a:rPr lang="en-US" sz="2800" i="1" dirty="0" smtClean="0"/>
              <a:t>b </a:t>
            </a:r>
            <a:r>
              <a:rPr lang="en-US" sz="2800" i="1" dirty="0" smtClean="0">
                <a:latin typeface="Times New Roman" pitchFamily="18" charset="0"/>
              </a:rPr>
              <a:t>·</a:t>
            </a:r>
            <a:r>
              <a:rPr lang="en-US" sz="2800" i="1" dirty="0" smtClean="0"/>
              <a:t>c </a:t>
            </a:r>
            <a:r>
              <a:rPr lang="en-US" sz="2800" dirty="0" smtClean="0"/>
              <a:t>.</a:t>
            </a:r>
          </a:p>
          <a:p>
            <a:pPr marL="273050" indent="15875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Then </a:t>
            </a:r>
            <a:r>
              <a:rPr lang="en-US" sz="2800" i="1" dirty="0" smtClean="0"/>
              <a:t>b </a:t>
            </a:r>
            <a:r>
              <a:rPr lang="en-US" sz="2800" dirty="0" smtClean="0"/>
              <a:t>and </a:t>
            </a:r>
            <a:r>
              <a:rPr lang="en-US" sz="2800" i="1" dirty="0" smtClean="0"/>
              <a:t>c  </a:t>
            </a:r>
            <a:r>
              <a:rPr lang="en-US" sz="2800" dirty="0" smtClean="0"/>
              <a:t>are said to </a:t>
            </a:r>
            <a:r>
              <a:rPr lang="en-US" sz="2800" b="1" i="1" dirty="0" smtClean="0"/>
              <a:t>divide </a:t>
            </a:r>
            <a:r>
              <a:rPr lang="en-US" sz="2800" dirty="0" smtClean="0"/>
              <a:t>(or are </a:t>
            </a:r>
            <a:r>
              <a:rPr lang="en-US" sz="2800" b="1" i="1" dirty="0" smtClean="0"/>
              <a:t>factors</a:t>
            </a:r>
            <a:r>
              <a:rPr lang="en-US" sz="2800" dirty="0" smtClean="0"/>
              <a:t>) of </a:t>
            </a:r>
            <a:r>
              <a:rPr lang="en-US" sz="2800" i="1" dirty="0" smtClean="0"/>
              <a:t>a;  </a:t>
            </a:r>
            <a:r>
              <a:rPr lang="en-US" sz="2800" dirty="0" smtClean="0"/>
              <a:t>while </a:t>
            </a:r>
            <a:r>
              <a:rPr lang="en-US" sz="2800" i="1" dirty="0" smtClean="0"/>
              <a:t>a </a:t>
            </a:r>
            <a:r>
              <a:rPr lang="en-US" sz="2800" dirty="0" smtClean="0"/>
              <a:t>is said to be a </a:t>
            </a:r>
            <a:r>
              <a:rPr lang="en-US" sz="2800" b="1" i="1" dirty="0" smtClean="0"/>
              <a:t>multiple </a:t>
            </a:r>
            <a:r>
              <a:rPr lang="en-US" sz="2800" dirty="0" smtClean="0"/>
              <a:t>of </a:t>
            </a:r>
            <a:r>
              <a:rPr lang="en-US" sz="2800" i="1" dirty="0" smtClean="0"/>
              <a:t>b </a:t>
            </a:r>
            <a:r>
              <a:rPr lang="en-US" sz="2800" dirty="0" smtClean="0"/>
              <a:t>(as well as of </a:t>
            </a:r>
            <a:r>
              <a:rPr lang="en-US" sz="2800" i="1" dirty="0" smtClean="0"/>
              <a:t>c</a:t>
            </a:r>
            <a:r>
              <a:rPr lang="en-US" sz="2800" dirty="0" smtClean="0"/>
              <a:t>).  The pipe symbol </a:t>
            </a:r>
            <a:r>
              <a:rPr lang="en-US" sz="28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|</a:t>
            </a:r>
            <a:r>
              <a:rPr lang="en-US" sz="2800" dirty="0" smtClean="0">
                <a:latin typeface="Times New Roman" pitchFamily="18" charset="0"/>
              </a:rPr>
              <a:t>”</a:t>
            </a:r>
            <a:r>
              <a:rPr lang="en-US" sz="2800" dirty="0" smtClean="0"/>
              <a:t> denotes </a:t>
            </a:r>
            <a:r>
              <a:rPr lang="en-US" sz="28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divides</a:t>
            </a:r>
            <a:r>
              <a:rPr lang="en-US" sz="2800" dirty="0" smtClean="0">
                <a:latin typeface="Times New Roman" pitchFamily="18" charset="0"/>
              </a:rPr>
              <a:t>”</a:t>
            </a:r>
            <a:r>
              <a:rPr lang="en-US" sz="2800" dirty="0" smtClean="0"/>
              <a:t> so the situation is summarized by:</a:t>
            </a:r>
          </a:p>
          <a:p>
            <a:pPr marL="273050" indent="-27305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i="1" dirty="0" smtClean="0"/>
              <a:t>b </a:t>
            </a:r>
            <a:r>
              <a:rPr lang="en-US" sz="2800" dirty="0" smtClean="0"/>
              <a:t>| </a:t>
            </a:r>
            <a:r>
              <a:rPr lang="en-US" sz="2800" i="1" dirty="0" smtClean="0"/>
              <a:t>a  </a:t>
            </a:r>
            <a:r>
              <a:rPr lang="en-US" sz="3600" dirty="0" smtClean="0">
                <a:sym typeface="Symbol" pitchFamily="18" charset="2"/>
              </a:rPr>
              <a:t> </a:t>
            </a:r>
            <a:r>
              <a:rPr lang="en-US" sz="2800" i="1" dirty="0" smtClean="0"/>
              <a:t>c </a:t>
            </a:r>
            <a:r>
              <a:rPr lang="en-US" sz="2800" dirty="0" smtClean="0"/>
              <a:t>| </a:t>
            </a:r>
            <a:r>
              <a:rPr lang="en-US" sz="2800" i="1" dirty="0" smtClean="0"/>
              <a:t>a 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Euclid’s Algorithm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Euclid(1155, 546) =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Euclid(546, 63)     =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Euclid(63, 42)       =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Euclid(42, 21)       =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Euclid(21, 0)</a:t>
            </a: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</a:rPr>
              <a:t>The gcd of 1155 and 546 is 21.</a:t>
            </a:r>
            <a:endParaRPr lang="el-GR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 Class Exercise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0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Properties of Euclid’s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Since the second argument is monotonically decreasing, and the gcd is positive, the algorithm terminates.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Theorem 31.9 implies that the algorithm computes the gcd correctly.</a:t>
            </a:r>
            <a:br>
              <a:rPr lang="en-US" smtClean="0">
                <a:latin typeface="Times New Roman" pitchFamily="18" charset="0"/>
              </a:rPr>
            </a:br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Extended Euclidean Algorithm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You are given two integer number </a:t>
            </a:r>
            <a:r>
              <a:rPr lang="en-US" sz="2800" smtClean="0">
                <a:solidFill>
                  <a:srgbClr val="0033CC"/>
                </a:solidFill>
              </a:rPr>
              <a:t>a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0033CC"/>
                </a:solidFill>
              </a:rPr>
              <a:t>b</a:t>
            </a:r>
            <a:r>
              <a:rPr lang="en-US" sz="2800" smtClean="0"/>
              <a:t>. Find integer coefficients </a:t>
            </a:r>
            <a:r>
              <a:rPr lang="en-US" sz="2800" smtClean="0">
                <a:solidFill>
                  <a:srgbClr val="0033CC"/>
                </a:solidFill>
              </a:rPr>
              <a:t>x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0033CC"/>
                </a:solidFill>
              </a:rPr>
              <a:t>y</a:t>
            </a:r>
            <a:r>
              <a:rPr lang="en-US" sz="2800" smtClean="0"/>
              <a:t> such that</a:t>
            </a:r>
          </a:p>
          <a:p>
            <a:pPr algn="ct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smtClean="0">
                <a:solidFill>
                  <a:srgbClr val="008000"/>
                </a:solidFill>
              </a:rPr>
              <a:t>d=gcd(a, b) = ax+by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extended Euclidean algorithm works the same as the regular Euclidean algorithm except that we keep track of more details –namely the quotient </a:t>
            </a:r>
            <a:r>
              <a:rPr lang="en-US" sz="2800" i="1" smtClean="0"/>
              <a:t>q </a:t>
            </a:r>
            <a:r>
              <a:rPr lang="en-US" sz="2800" smtClean="0"/>
              <a:t>= </a:t>
            </a:r>
            <a:r>
              <a:rPr lang="en-US" sz="2800" i="1" smtClean="0"/>
              <a:t>a/b </a:t>
            </a:r>
            <a:r>
              <a:rPr lang="en-US" sz="2800" smtClean="0"/>
              <a:t>in addition to the remainder </a:t>
            </a:r>
            <a:r>
              <a:rPr lang="en-US" sz="2800" i="1" smtClean="0"/>
              <a:t>r = a </a:t>
            </a:r>
            <a:r>
              <a:rPr lang="en-US" sz="2800" b="1" smtClean="0"/>
              <a:t>mod b</a:t>
            </a:r>
            <a:r>
              <a:rPr lang="en-US" sz="2800" smtClean="0"/>
              <a:t>.  This allows us to backtrack and write the gcd(</a:t>
            </a:r>
            <a:r>
              <a:rPr lang="en-US" sz="2800" i="1" smtClean="0"/>
              <a:t>a,b</a:t>
            </a:r>
            <a:r>
              <a:rPr lang="en-US" sz="2800" smtClean="0"/>
              <a:t>) as a linear combination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.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Extended Euclid’s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ExtEuclid(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):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== 0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</a:rPr>
              <a:t>		</a:t>
            </a:r>
            <a:r>
              <a:rPr lang="en-US" b="1" smtClean="0">
                <a:latin typeface="Times New Roman" pitchFamily="18" charset="0"/>
              </a:rPr>
              <a:t>return</a:t>
            </a:r>
            <a:r>
              <a:rPr lang="en-US" smtClean="0">
                <a:latin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1, 0)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</a:rPr>
              <a:t>	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← ExtEuclid(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← 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´-floor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b)·y´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return 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</a:rPr>
              <a:t> = 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</a:rPr>
              <a:t>ax</a:t>
            </a:r>
            <a:r>
              <a:rPr lang="en-US" smtClean="0">
                <a:latin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</a:rPr>
              <a:t>by</a:t>
            </a:r>
            <a:endParaRPr lang="el-GR" i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Extended Euclid’s Algorithm</a:t>
            </a:r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Suppose</a:t>
            </a:r>
            <a:r>
              <a:rPr lang="en-US" sz="2000" smtClean="0">
                <a:solidFill>
                  <a:srgbClr val="008000"/>
                </a:solidFill>
              </a:rPr>
              <a:t> a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008000"/>
                </a:solidFill>
              </a:rPr>
              <a:t>b</a:t>
            </a:r>
            <a:r>
              <a:rPr lang="en-US" sz="2000" smtClean="0"/>
              <a:t> are given. Find </a:t>
            </a:r>
            <a:r>
              <a:rPr lang="en-US" sz="2000" smtClean="0">
                <a:solidFill>
                  <a:srgbClr val="FF0000"/>
                </a:solidFill>
              </a:rPr>
              <a:t>x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0000"/>
                </a:solidFill>
              </a:rPr>
              <a:t>y</a:t>
            </a:r>
            <a:r>
              <a:rPr lang="en-US" sz="2000" smtClean="0"/>
              <a:t> such that,</a:t>
            </a:r>
          </a:p>
          <a:p>
            <a:pPr marL="692150" indent="-609600" algn="ctr">
              <a:buFont typeface="Wingdings 2" pitchFamily="18" charset="2"/>
              <a:buNone/>
            </a:pPr>
            <a:r>
              <a:rPr lang="en-US" sz="2000" smtClean="0">
                <a:solidFill>
                  <a:srgbClr val="008000"/>
                </a:solidFill>
              </a:rPr>
              <a:t>ax+by=gcd (a,b)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Let, </a:t>
            </a:r>
            <a:r>
              <a:rPr lang="en-US" sz="2000" smtClean="0">
                <a:solidFill>
                  <a:srgbClr val="008000"/>
                </a:solidFill>
              </a:rPr>
              <a:t>d=gcd(a,b)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Then, </a:t>
            </a:r>
            <a:r>
              <a:rPr lang="en-US" sz="2000" smtClean="0">
                <a:solidFill>
                  <a:srgbClr val="0033CC"/>
                </a:solidFill>
              </a:rPr>
              <a:t>ax+by=d</a:t>
            </a:r>
            <a:r>
              <a:rPr lang="en-US" sz="2000" smtClean="0"/>
              <a:t> [by Thm 31.2]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Again, </a:t>
            </a:r>
            <a:r>
              <a:rPr lang="en-US" sz="2000" smtClean="0">
                <a:solidFill>
                  <a:srgbClr val="008000"/>
                </a:solidFill>
              </a:rPr>
              <a:t>gcd(a,b)=gcd(b, </a:t>
            </a:r>
            <a:r>
              <a:rPr lang="en-US" sz="2000" b="1" smtClean="0">
                <a:solidFill>
                  <a:srgbClr val="008000"/>
                </a:solidFill>
              </a:rPr>
              <a:t>a mod b</a:t>
            </a:r>
            <a:r>
              <a:rPr lang="en-US" sz="2000" smtClean="0">
                <a:solidFill>
                  <a:srgbClr val="008000"/>
                </a:solidFill>
              </a:rPr>
              <a:t>)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So, </a:t>
            </a:r>
            <a:r>
              <a:rPr lang="en-US" sz="2000" smtClean="0">
                <a:solidFill>
                  <a:srgbClr val="0033CC"/>
                </a:solidFill>
              </a:rPr>
              <a:t>ax+by = d = bx´+(</a:t>
            </a:r>
            <a:r>
              <a:rPr lang="en-US" sz="2000" b="1" smtClean="0">
                <a:solidFill>
                  <a:srgbClr val="0033CC"/>
                </a:solidFill>
              </a:rPr>
              <a:t>a mod b</a:t>
            </a:r>
            <a:r>
              <a:rPr lang="en-US" sz="2000" smtClean="0">
                <a:solidFill>
                  <a:srgbClr val="0033CC"/>
                </a:solidFill>
              </a:rPr>
              <a:t>)y´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We know that, </a:t>
            </a:r>
            <a:r>
              <a:rPr lang="en-US" sz="2000" smtClean="0">
                <a:solidFill>
                  <a:srgbClr val="008000"/>
                </a:solidFill>
              </a:rPr>
              <a:t>a = b.</a:t>
            </a:r>
            <a:r>
              <a:rPr lang="en-US" sz="2000" smtClean="0">
                <a:solidFill>
                  <a:srgbClr val="008000"/>
                </a:solidFill>
                <a:sym typeface="Symbol" pitchFamily="18" charset="2"/>
              </a:rPr>
              <a:t>a/b+a mod b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>
                <a:sym typeface="Symbol" pitchFamily="18" charset="2"/>
              </a:rPr>
              <a:t>So, </a:t>
            </a:r>
            <a:r>
              <a:rPr lang="en-US" sz="2000" b="1" smtClean="0">
                <a:solidFill>
                  <a:srgbClr val="0033CC"/>
                </a:solidFill>
                <a:sym typeface="Symbol" pitchFamily="18" charset="2"/>
              </a:rPr>
              <a:t>a mod b</a:t>
            </a:r>
            <a:r>
              <a:rPr lang="en-US" sz="2000" smtClean="0">
                <a:solidFill>
                  <a:srgbClr val="0033CC"/>
                </a:solidFill>
                <a:sym typeface="Symbol" pitchFamily="18" charset="2"/>
              </a:rPr>
              <a:t> = a – b.a/b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>
                <a:sym typeface="Symbol" pitchFamily="18" charset="2"/>
              </a:rPr>
              <a:t>Thus, ax+by = bx</a:t>
            </a:r>
            <a:r>
              <a:rPr lang="en-US" sz="2000" smtClean="0"/>
              <a:t>´</a:t>
            </a:r>
            <a:r>
              <a:rPr lang="en-US" sz="2000" smtClean="0">
                <a:sym typeface="Symbol" pitchFamily="18" charset="2"/>
              </a:rPr>
              <a:t>+(a – b.a/b).y</a:t>
            </a:r>
            <a:r>
              <a:rPr lang="en-US" sz="2000" smtClean="0"/>
              <a:t>´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		         = ay´+b(x´- </a:t>
            </a:r>
            <a:r>
              <a:rPr lang="en-US" sz="2000" smtClean="0">
                <a:sym typeface="Symbol" pitchFamily="18" charset="2"/>
              </a:rPr>
              <a:t>a/b.y</a:t>
            </a:r>
            <a:r>
              <a:rPr lang="en-US" sz="2000" smtClean="0"/>
              <a:t>´)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/>
              <a:t>Finally, </a:t>
            </a:r>
            <a:r>
              <a:rPr lang="en-US" sz="2000" smtClean="0">
                <a:solidFill>
                  <a:srgbClr val="FF0000"/>
                </a:solidFill>
              </a:rPr>
              <a:t>x = y´</a:t>
            </a:r>
          </a:p>
          <a:p>
            <a:pPr marL="692150" indent="-609600">
              <a:buFont typeface="Wingdings 2" pitchFamily="18" charset="2"/>
              <a:buNone/>
            </a:pPr>
            <a:r>
              <a:rPr lang="en-US" sz="2000" smtClean="0">
                <a:sym typeface="Symbol" pitchFamily="18" charset="2"/>
              </a:rPr>
              <a:t>	 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y =</a:t>
            </a:r>
            <a:r>
              <a:rPr lang="en-US" sz="2000" smtClean="0">
                <a:solidFill>
                  <a:srgbClr val="FF0000"/>
                </a:solidFill>
              </a:rPr>
              <a:t>x´-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a/b.y</a:t>
            </a:r>
            <a:r>
              <a:rPr lang="en-US" sz="2000" smtClean="0">
                <a:solidFill>
                  <a:srgbClr val="FF0000"/>
                </a:solidFill>
              </a:rPr>
              <a:t>´</a:t>
            </a:r>
            <a:endParaRPr lang="en-US" sz="2000" smtClean="0">
              <a:solidFill>
                <a:srgbClr val="FF0000"/>
              </a:solidFill>
              <a:sym typeface="Symbol" pitchFamily="18" charset="2"/>
            </a:endParaRPr>
          </a:p>
          <a:p>
            <a:pPr marL="692150" indent="-609600">
              <a:buFont typeface="Wingdings 2" pitchFamily="18" charset="2"/>
              <a:buNone/>
            </a:pPr>
            <a:endParaRPr lang="en-US" sz="2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Extended Euclid’s Example 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3" y="3429000"/>
            <a:ext cx="90058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  <a:noFill/>
        </p:spPr>
        <p:txBody>
          <a:bodyPr/>
          <a:lstStyle/>
          <a:p>
            <a:r>
              <a:rPr lang="en-US" smtClean="0"/>
              <a:t>Extended Euclid’s Example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B9899"/>
                </a:solidFill>
              </a:rPr>
              <a:t>Divisors Examples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mtClean="0"/>
              <a:t>Q:  Which of the following is true?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77 | 7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7 | 77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24 | 24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0 | 24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24 |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B9899"/>
                </a:solidFill>
              </a:rPr>
              <a:t>Division &amp; Remainders</a:t>
            </a:r>
          </a:p>
        </p:txBody>
      </p:sp>
      <p:pic>
        <p:nvPicPr>
          <p:cNvPr id="7171" name="Picture 4" descr="803_Div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338" y="1733550"/>
            <a:ext cx="7621587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2" name="Group 12"/>
          <p:cNvGrpSpPr>
            <a:grpSpLocks/>
          </p:cNvGrpSpPr>
          <p:nvPr/>
        </p:nvGrpSpPr>
        <p:grpSpPr bwMode="auto">
          <a:xfrm>
            <a:off x="1160463" y="3657600"/>
            <a:ext cx="6992937" cy="2155825"/>
            <a:chOff x="618" y="2327"/>
            <a:chExt cx="4405" cy="1358"/>
          </a:xfrm>
        </p:grpSpPr>
        <p:pic>
          <p:nvPicPr>
            <p:cNvPr id="7174" name="Picture 6" descr="803_QuotRe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8" y="2327"/>
              <a:ext cx="4405" cy="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4430" y="2919"/>
              <a:ext cx="375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550923" name="Text Box 11"/>
            <p:cNvSpPr txBox="1">
              <a:spLocks noChangeArrowheads="1"/>
            </p:cNvSpPr>
            <p:nvPr/>
          </p:nvSpPr>
          <p:spPr bwMode="auto">
            <a:xfrm>
              <a:off x="4444" y="3403"/>
              <a:ext cx="375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2181225" y="1857375"/>
            <a:ext cx="381000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latin typeface="Times New Roman" pitchFamily="18" charset="0"/>
              </a:rPr>
              <a:t>31.1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B9899"/>
                </a:solidFill>
              </a:rPr>
              <a:t>Common Divisors</a:t>
            </a:r>
          </a:p>
        </p:txBody>
      </p:sp>
      <p:pic>
        <p:nvPicPr>
          <p:cNvPr id="8195" name="Picture 6" descr="8043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64857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7848600" y="35814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7829550" y="4419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7839075" y="5562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7B9899"/>
                </a:solidFill>
              </a:rPr>
              <a:t>Greatest Common Divisor</a:t>
            </a:r>
            <a:br>
              <a:rPr lang="en-US" sz="2800" smtClean="0">
                <a:solidFill>
                  <a:srgbClr val="7B9899"/>
                </a:solidFill>
              </a:rPr>
            </a:br>
            <a:r>
              <a:rPr lang="en-US" sz="2800" smtClean="0">
                <a:solidFill>
                  <a:srgbClr val="7B9899"/>
                </a:solidFill>
              </a:rPr>
              <a:t>Relatively Prime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772400" cy="4114800"/>
          </a:xfrm>
        </p:spPr>
        <p:txBody>
          <a:bodyPr/>
          <a:lstStyle/>
          <a:p>
            <a:pPr marL="609600" indent="-609600">
              <a:buFontTx/>
              <a:buChar char="•"/>
            </a:pPr>
            <a:r>
              <a:rPr lang="en-US" sz="2400" smtClean="0"/>
              <a:t>Let </a:t>
            </a:r>
            <a:r>
              <a:rPr lang="en-US" sz="2400" i="1" smtClean="0"/>
              <a:t>a</a:t>
            </a:r>
            <a:r>
              <a:rPr lang="en-US" sz="2400" smtClean="0"/>
              <a:t>,</a:t>
            </a:r>
            <a:r>
              <a:rPr lang="en-US" sz="2400" i="1" smtClean="0"/>
              <a:t>b </a:t>
            </a:r>
            <a:r>
              <a:rPr lang="en-US" sz="2400" smtClean="0"/>
              <a:t>be integers, not both zero.  The </a:t>
            </a:r>
            <a:r>
              <a:rPr lang="en-US" sz="2400" b="1" i="1" smtClean="0"/>
              <a:t>greatest common divisor</a:t>
            </a:r>
            <a:r>
              <a:rPr lang="en-US" sz="2400" smtClean="0"/>
              <a:t> of </a:t>
            </a:r>
            <a:r>
              <a:rPr lang="en-US" sz="2400" i="1" smtClean="0"/>
              <a:t>a </a:t>
            </a:r>
            <a:r>
              <a:rPr lang="en-US" sz="2400" smtClean="0"/>
              <a:t>and </a:t>
            </a:r>
            <a:r>
              <a:rPr lang="en-US" sz="2400" i="1" smtClean="0"/>
              <a:t>b</a:t>
            </a:r>
            <a:r>
              <a:rPr lang="en-US" sz="2400" smtClean="0"/>
              <a:t>  (or gcd(</a:t>
            </a:r>
            <a:r>
              <a:rPr lang="en-US" sz="2400" i="1" smtClean="0"/>
              <a:t>a,b</a:t>
            </a:r>
            <a:r>
              <a:rPr lang="en-US" sz="2400" smtClean="0"/>
              <a:t>) ) is the biggest number </a:t>
            </a:r>
            <a:r>
              <a:rPr lang="en-US" sz="2400" i="1" smtClean="0"/>
              <a:t>d </a:t>
            </a:r>
            <a:r>
              <a:rPr lang="en-US" sz="2400" smtClean="0"/>
              <a:t>which divides both </a:t>
            </a:r>
            <a:r>
              <a:rPr lang="en-US" sz="2400" i="1" smtClean="0"/>
              <a:t>a </a:t>
            </a:r>
            <a:r>
              <a:rPr lang="en-US" sz="2400" smtClean="0"/>
              <a:t>and </a:t>
            </a:r>
            <a:r>
              <a:rPr lang="en-US" sz="2400" i="1" smtClean="0"/>
              <a:t>b</a:t>
            </a:r>
            <a:r>
              <a:rPr lang="en-US" sz="2400" smtClean="0"/>
              <a:t>.</a:t>
            </a:r>
          </a:p>
          <a:p>
            <a:pPr marL="609600" indent="-609600">
              <a:buFontTx/>
              <a:buChar char="•"/>
            </a:pPr>
            <a:r>
              <a:rPr lang="en-US" sz="2400" i="1" smtClean="0"/>
              <a:t>a </a:t>
            </a:r>
            <a:r>
              <a:rPr lang="en-US" sz="2400" smtClean="0"/>
              <a:t>and </a:t>
            </a:r>
            <a:r>
              <a:rPr lang="en-US" sz="2400" i="1" smtClean="0"/>
              <a:t>b </a:t>
            </a:r>
            <a:r>
              <a:rPr lang="en-US" sz="2400" smtClean="0"/>
              <a:t>are said to be </a:t>
            </a:r>
            <a:r>
              <a:rPr lang="en-US" sz="2400" b="1" i="1" smtClean="0"/>
              <a:t>relatively prime</a:t>
            </a:r>
            <a:r>
              <a:rPr lang="en-US" sz="2400" b="1" smtClean="0"/>
              <a:t> </a:t>
            </a:r>
            <a:r>
              <a:rPr lang="en-US" sz="2400" smtClean="0"/>
              <a:t>if gcd(</a:t>
            </a:r>
            <a:r>
              <a:rPr lang="en-US" sz="2400" i="1" smtClean="0"/>
              <a:t>a</a:t>
            </a:r>
            <a:r>
              <a:rPr lang="en-US" sz="2400" smtClean="0"/>
              <a:t>,</a:t>
            </a:r>
            <a:r>
              <a:rPr lang="en-US" sz="2400" i="1" smtClean="0"/>
              <a:t>b</a:t>
            </a:r>
            <a:r>
              <a:rPr lang="en-US" sz="2400" smtClean="0"/>
              <a:t>) =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smtClean="0"/>
              <a:t>, so no prime common divisors.</a:t>
            </a:r>
          </a:p>
          <a:p>
            <a:pPr marL="609600" indent="-609600">
              <a:buFontTx/>
              <a:buChar char="•"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Greatest Common Divisor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Relatively Prime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mtClean="0"/>
              <a:t>Q:  Find the following gcd</a:t>
            </a:r>
            <a:r>
              <a:rPr lang="en-US" smtClean="0">
                <a:latin typeface="Times New Roman" pitchFamily="18" charset="0"/>
              </a:rPr>
              <a:t>’</a:t>
            </a:r>
            <a:r>
              <a:rPr lang="en-US" smtClean="0"/>
              <a:t>s: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gcd(11,77)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gcd(33,77)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gcd(24,36)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/>
              <a:t>gcd(24,25)</a:t>
            </a:r>
          </a:p>
          <a:p>
            <a:pPr marL="609600" indent="-609600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Greatest Common Divisor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Relatively Prime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gcd(11,77) = 11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gcd(33,77) = 11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gcd(24,36) = 12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gcd(24,25) = 1.  Therefore 24 and 25 are relatively prime.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NOTE:  A prime number are relatively prime to all other numbers which it doesn’t divide.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Greatest Common Divisor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Relatively Prime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EG:  More realistic.  Find gcd(98,420).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Find prime decomposition of each number and find all the common factors: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98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49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420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210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105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35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	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5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Underline common factors: </a:t>
            </a:r>
            <a:r>
              <a:rPr lang="en-US" sz="2800" u="sng" smtClean="0"/>
              <a:t>2</a:t>
            </a:r>
            <a:r>
              <a:rPr lang="en-US" sz="2800" u="sng" smtClean="0">
                <a:latin typeface="Times New Roman" pitchFamily="18" charset="0"/>
              </a:rPr>
              <a:t>·</a:t>
            </a:r>
            <a:r>
              <a:rPr lang="en-US" sz="2800" u="sng" smtClean="0"/>
              <a:t>7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7, 2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u="sng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5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u="sng" smtClean="0"/>
              <a:t>7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 smtClean="0"/>
              <a:t>Therefore, gcd(98,420) 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818</Words>
  <Application>Microsoft Office PowerPoint</Application>
  <PresentationFormat>On-screen Show (4:3)</PresentationFormat>
  <Paragraphs>136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Math5</vt:lpstr>
      <vt:lpstr>Arial</vt:lpstr>
      <vt:lpstr>Calibri</vt:lpstr>
      <vt:lpstr>Times New Roman</vt:lpstr>
      <vt:lpstr>Wingdings 2</vt:lpstr>
      <vt:lpstr>Symbol</vt:lpstr>
      <vt:lpstr>Wingdings</vt:lpstr>
      <vt:lpstr>Malgun Gothic</vt:lpstr>
      <vt:lpstr>Dotum</vt:lpstr>
      <vt:lpstr>Batang</vt:lpstr>
      <vt:lpstr>Office Theme</vt:lpstr>
      <vt:lpstr>Microsoft Equation 3.0</vt:lpstr>
      <vt:lpstr>CSE245 –Algorithms</vt:lpstr>
      <vt:lpstr>Divisors</vt:lpstr>
      <vt:lpstr>Divisors Examples</vt:lpstr>
      <vt:lpstr>Division &amp; Remainders</vt:lpstr>
      <vt:lpstr>Common Divisors</vt:lpstr>
      <vt:lpstr>Greatest Common Divisor Relatively Prime</vt:lpstr>
      <vt:lpstr>Greatest Common Divisor Relatively Prime</vt:lpstr>
      <vt:lpstr>Greatest Common Divisor Relatively Prime</vt:lpstr>
      <vt:lpstr>Greatest Common Divisor Relatively Prime</vt:lpstr>
      <vt:lpstr>Greatest Common Divisor</vt:lpstr>
      <vt:lpstr>The GCD and Linear Combinations</vt:lpstr>
      <vt:lpstr>The GCD and Linear Combinations (2)</vt:lpstr>
      <vt:lpstr>Relatively Prime Integers</vt:lpstr>
      <vt:lpstr>Divisibility by Primes</vt:lpstr>
      <vt:lpstr>The Unique Factorization Theorem</vt:lpstr>
      <vt:lpstr>The GCD Recursion Theorem</vt:lpstr>
      <vt:lpstr>Euclid’s Algorithm – Finding GCD</vt:lpstr>
      <vt:lpstr>Euclid’s GCD Algorithm</vt:lpstr>
      <vt:lpstr>Euclid’s Algorithm – Finding GCD</vt:lpstr>
      <vt:lpstr>Euclid’s Algorithm Example</vt:lpstr>
      <vt:lpstr>In Class Exercise</vt:lpstr>
      <vt:lpstr>Properties of Euclid’s Algorithm</vt:lpstr>
      <vt:lpstr>Extended Euclidean Algorithm</vt:lpstr>
      <vt:lpstr>Extended Euclid’s Algorithm</vt:lpstr>
      <vt:lpstr>Extended Euclid’s Algorithm</vt:lpstr>
      <vt:lpstr>Extended Euclid’s Example </vt:lpstr>
      <vt:lpstr>Extended Euclid’s Example </vt:lpstr>
    </vt:vector>
  </TitlesOfParts>
  <Company>Bucknell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350 – Spring 2006</dc:title>
  <dc:creator>ISR</dc:creator>
  <cp:lastModifiedBy>Shamsujjoha</cp:lastModifiedBy>
  <cp:revision>147</cp:revision>
  <dcterms:created xsi:type="dcterms:W3CDTF">2006-01-18T01:41:48Z</dcterms:created>
  <dcterms:modified xsi:type="dcterms:W3CDTF">2016-12-02T17:10:09Z</dcterms:modified>
</cp:coreProperties>
</file>