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609" r:id="rId2"/>
    <p:sldId id="610" r:id="rId3"/>
    <p:sldId id="611" r:id="rId4"/>
    <p:sldId id="612" r:id="rId5"/>
    <p:sldId id="613" r:id="rId6"/>
    <p:sldId id="614" r:id="rId7"/>
    <p:sldId id="615" r:id="rId8"/>
    <p:sldId id="616" r:id="rId9"/>
    <p:sldId id="617" r:id="rId10"/>
    <p:sldId id="618" r:id="rId11"/>
    <p:sldId id="608" r:id="rId12"/>
    <p:sldId id="572" r:id="rId13"/>
    <p:sldId id="574" r:id="rId14"/>
    <p:sldId id="573" r:id="rId15"/>
    <p:sldId id="575" r:id="rId16"/>
    <p:sldId id="578" r:id="rId17"/>
    <p:sldId id="579" r:id="rId18"/>
    <p:sldId id="580" r:id="rId19"/>
    <p:sldId id="584" r:id="rId20"/>
    <p:sldId id="585" r:id="rId21"/>
    <p:sldId id="586" r:id="rId22"/>
    <p:sldId id="587" r:id="rId23"/>
    <p:sldId id="581" r:id="rId24"/>
    <p:sldId id="570" r:id="rId25"/>
    <p:sldId id="582" r:id="rId26"/>
    <p:sldId id="583" r:id="rId27"/>
    <p:sldId id="588" r:id="rId28"/>
    <p:sldId id="589" r:id="rId29"/>
  </p:sldIdLst>
  <p:sldSz cx="9144000" cy="6858000" type="screen4x3"/>
  <p:notesSz cx="6781800" cy="9918700"/>
  <p:custDataLst>
    <p:tags r:id="rId32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6666"/>
    <a:srgbClr val="66FF66"/>
    <a:srgbClr val="000099"/>
    <a:srgbClr val="191919"/>
    <a:srgbClr val="FF0000"/>
    <a:srgbClr val="FFFF01"/>
    <a:srgbClr val="B6AA03"/>
    <a:srgbClr val="BBE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61" autoAdjust="0"/>
    <p:restoredTop sz="90933" autoAdjust="0"/>
  </p:normalViewPr>
  <p:slideViewPr>
    <p:cSldViewPr>
      <p:cViewPr>
        <p:scale>
          <a:sx n="50" d="100"/>
          <a:sy n="50" d="100"/>
        </p:scale>
        <p:origin x="-1626" y="-1056"/>
      </p:cViewPr>
      <p:guideLst>
        <p:guide orient="horz" pos="672"/>
        <p:guide orient="horz" pos="4140"/>
        <p:guide orient="horz" pos="192"/>
        <p:guide orient="horz" pos="4224"/>
        <p:guide orient="horz" pos="720"/>
        <p:guide/>
        <p:guide pos="5616"/>
        <p:guide pos="56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2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746E792-A17E-415D-8A5F-BC9943C85BC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3288"/>
            <a:ext cx="4975225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8C3401-A04D-47AE-A088-0F0AE2B8C1C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380CC-141F-482D-A595-58FC81D23234}" type="slidenum">
              <a:rPr lang="de-DE" smtClean="0"/>
              <a:pPr/>
              <a:t>12</a:t>
            </a:fld>
            <a:endParaRPr lang="de-DE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3EA696-1D55-4376-9C12-503B360808D5}" type="slidenum">
              <a:rPr lang="de-DE" smtClean="0"/>
              <a:pPr/>
              <a:t>21</a:t>
            </a:fld>
            <a:endParaRPr lang="de-DE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7170F3-00B6-4351-BC37-017CF541A8C0}" type="slidenum">
              <a:rPr lang="de-DE" smtClean="0"/>
              <a:pPr/>
              <a:t>22</a:t>
            </a:fld>
            <a:endParaRPr lang="de-DE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72344-9D66-48EC-8BAC-539B22FB6DE9}" type="slidenum">
              <a:rPr lang="de-DE" smtClean="0"/>
              <a:pPr/>
              <a:t>23</a:t>
            </a:fld>
            <a:endParaRPr lang="de-DE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24D27-2363-47BB-AD23-AB59FFE39A95}" type="slidenum">
              <a:rPr lang="de-DE" smtClean="0"/>
              <a:pPr/>
              <a:t>24</a:t>
            </a:fld>
            <a:endParaRPr lang="de-D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072381-DA9F-4A85-BFC5-B4CBA61BB100}" type="slidenum">
              <a:rPr lang="de-DE" smtClean="0"/>
              <a:pPr/>
              <a:t>25</a:t>
            </a:fld>
            <a:endParaRPr lang="de-DE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C3FDCE-6300-4A4C-AE05-2F9D68FB0809}" type="slidenum">
              <a:rPr lang="de-DE" smtClean="0"/>
              <a:pPr/>
              <a:t>26</a:t>
            </a:fld>
            <a:endParaRPr lang="de-DE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E212D-E341-4AA1-866C-4A44D86FAB9C}" type="slidenum">
              <a:rPr lang="de-DE" smtClean="0"/>
              <a:pPr/>
              <a:t>27</a:t>
            </a:fld>
            <a:endParaRPr lang="de-DE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5352A7-E236-461D-B007-B374DF95C91D}" type="slidenum">
              <a:rPr lang="de-DE" smtClean="0"/>
              <a:pPr/>
              <a:t>28</a:t>
            </a:fld>
            <a:endParaRPr lang="de-DE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0A774-6204-4F95-B69D-ECF0B66271B8}" type="slidenum">
              <a:rPr lang="de-DE" smtClean="0"/>
              <a:pPr/>
              <a:t>13</a:t>
            </a:fld>
            <a:endParaRPr lang="de-DE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A0EDD-ACA5-4468-8FB6-089FF786C794}" type="slidenum">
              <a:rPr lang="de-DE" smtClean="0"/>
              <a:pPr/>
              <a:t>14</a:t>
            </a:fld>
            <a:endParaRPr lang="de-DE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1EDD6-FD0C-4A54-A9DE-30609ADFE96A}" type="slidenum">
              <a:rPr lang="de-DE" smtClean="0"/>
              <a:pPr/>
              <a:t>15</a:t>
            </a:fld>
            <a:endParaRPr lang="de-DE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AC65BB-6519-41BA-A632-A3B4820D46EC}" type="slidenum">
              <a:rPr lang="de-DE" smtClean="0"/>
              <a:pPr/>
              <a:t>16</a:t>
            </a:fld>
            <a:endParaRPr lang="de-DE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43A54-7430-43B9-9C72-1E13E6BCC9A6}" type="slidenum">
              <a:rPr lang="de-DE" smtClean="0"/>
              <a:pPr/>
              <a:t>17</a:t>
            </a:fld>
            <a:endParaRPr lang="de-DE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9A2F3-3491-4314-83FB-CE798FE0155A}" type="slidenum">
              <a:rPr lang="de-DE" smtClean="0"/>
              <a:pPr/>
              <a:t>18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B0847-E692-4084-8471-2309111FCD70}" type="slidenum">
              <a:rPr lang="de-DE" smtClean="0"/>
              <a:pPr/>
              <a:t>19</a:t>
            </a:fld>
            <a:endParaRPr lang="de-DE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90657-4D84-4852-8102-FCCDBEB43A6B}" type="slidenum">
              <a:rPr lang="de-DE" smtClean="0"/>
              <a:pPr/>
              <a:t>20</a:t>
            </a:fld>
            <a:endParaRPr lang="de-DE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1066800"/>
            <a:ext cx="6319838" cy="5791200"/>
            <a:chOff x="0" y="672"/>
            <a:chExt cx="4313" cy="3648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solidFill>
              <a:srgbClr val="0046A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solidFill>
              <a:srgbClr val="0046A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319838" y="1588"/>
            <a:ext cx="2824162" cy="165100"/>
          </a:xfrm>
          <a:prstGeom prst="rect">
            <a:avLst/>
          </a:prstGeom>
          <a:solidFill>
            <a:srgbClr val="0046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8986838" y="0"/>
            <a:ext cx="157162" cy="1079500"/>
          </a:xfrm>
          <a:prstGeom prst="rect">
            <a:avLst/>
          </a:prstGeom>
          <a:solidFill>
            <a:srgbClr val="0046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Text Box 392"/>
          <p:cNvSpPr txBox="1">
            <a:spLocks noChangeArrowheads="1"/>
          </p:cNvSpPr>
          <p:nvPr userDrawn="1"/>
        </p:nvSpPr>
        <p:spPr bwMode="auto">
          <a:xfrm>
            <a:off x="8774113" y="6607175"/>
            <a:ext cx="3540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fld id="{F03600DC-4404-45DC-AD57-43E967815EF6}" type="slidenum">
              <a:rPr lang="de-DE" sz="1100">
                <a:solidFill>
                  <a:srgbClr val="0046A0"/>
                </a:solidFill>
              </a:rPr>
              <a:pPr algn="ctr">
                <a:defRPr/>
              </a:pPr>
              <a:t>‹#›</a:t>
            </a:fld>
            <a:endParaRPr lang="de-DE" sz="1100">
              <a:solidFill>
                <a:srgbClr val="0046A0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32063" y="2286000"/>
            <a:ext cx="5908675" cy="1143000"/>
          </a:xfrm>
        </p:spPr>
        <p:txBody>
          <a:bodyPr lIns="0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29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4414838" y="3962400"/>
            <a:ext cx="3857625" cy="1676400"/>
          </a:xfrm>
        </p:spPr>
        <p:txBody>
          <a:bodyPr/>
          <a:lstStyle>
            <a:lvl1pPr marL="0" indent="0">
              <a:defRPr sz="1400" b="0" i="1"/>
            </a:lvl1pPr>
          </a:lstStyle>
          <a:p>
            <a:r>
              <a:rPr lang="de-DE"/>
              <a:t>Master-Untertitelformat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0"/>
            <a:ext cx="2225675" cy="6510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26213" cy="6510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185863"/>
            <a:ext cx="4224338" cy="5324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185863"/>
            <a:ext cx="4225925" cy="5324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185863"/>
            <a:ext cx="4224338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185863"/>
            <a:ext cx="4225925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2595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185863"/>
            <a:ext cx="8602663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0" y="6692900"/>
            <a:ext cx="6319838" cy="165100"/>
          </a:xfrm>
          <a:prstGeom prst="rect">
            <a:avLst/>
          </a:prstGeom>
          <a:solidFill>
            <a:srgbClr val="0046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0" y="1066800"/>
            <a:ext cx="157163" cy="5791200"/>
          </a:xfrm>
          <a:prstGeom prst="rect">
            <a:avLst/>
          </a:prstGeom>
          <a:solidFill>
            <a:srgbClr val="0046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6319838" y="1588"/>
            <a:ext cx="2824162" cy="165100"/>
          </a:xfrm>
          <a:prstGeom prst="rect">
            <a:avLst/>
          </a:prstGeom>
          <a:solidFill>
            <a:srgbClr val="0046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8986838" y="3175"/>
            <a:ext cx="157162" cy="1079500"/>
          </a:xfrm>
          <a:prstGeom prst="rect">
            <a:avLst/>
          </a:prstGeom>
          <a:solidFill>
            <a:srgbClr val="0046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4" name="Text Box 90"/>
          <p:cNvSpPr txBox="1">
            <a:spLocks noChangeArrowheads="1"/>
          </p:cNvSpPr>
          <p:nvPr userDrawn="1"/>
        </p:nvSpPr>
        <p:spPr bwMode="auto">
          <a:xfrm>
            <a:off x="8774113" y="6607175"/>
            <a:ext cx="3540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fld id="{4B9A29A4-ABF3-4B15-8700-C0ACEF8F55BF}" type="slidenum">
              <a:rPr lang="de-DE" sz="1100">
                <a:solidFill>
                  <a:srgbClr val="0046A0"/>
                </a:solidFill>
              </a:rPr>
              <a:pPr algn="ctr">
                <a:defRPr/>
              </a:pPr>
              <a:t>‹#›</a:t>
            </a:fld>
            <a:endParaRPr lang="de-DE" sz="1100">
              <a:solidFill>
                <a:srgbClr val="0046A0"/>
              </a:solidFill>
            </a:endParaRPr>
          </a:p>
        </p:txBody>
      </p:sp>
      <p:sp>
        <p:nvSpPr>
          <p:cNvPr id="1117" name="Rectangle 93"/>
          <p:cNvSpPr>
            <a:spLocks noChangeArrowheads="1"/>
          </p:cNvSpPr>
          <p:nvPr userDrawn="1"/>
        </p:nvSpPr>
        <p:spPr bwMode="auto">
          <a:xfrm>
            <a:off x="2333625" y="-1081088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solidFill>
                <a:srgbClr val="0768B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046A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046A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046A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046A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046A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046A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046A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046A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046A0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200" b="1">
          <a:solidFill>
            <a:srgbClr val="0046A0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46A0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46A0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0046A0"/>
          </a:solidFill>
          <a:latin typeface="+mn-lt"/>
        </a:defRPr>
      </a:lvl4pPr>
      <a:lvl5pPr marL="1816100" indent="-1905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*"/>
        <a:defRPr sz="2000">
          <a:solidFill>
            <a:srgbClr val="0046A0"/>
          </a:solidFill>
          <a:latin typeface="+mn-lt"/>
        </a:defRPr>
      </a:lvl5pPr>
      <a:lvl6pPr marL="2273300" indent="-1905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*"/>
        <a:defRPr>
          <a:solidFill>
            <a:srgbClr val="0046A0"/>
          </a:solidFill>
          <a:latin typeface="+mn-lt"/>
        </a:defRPr>
      </a:lvl6pPr>
      <a:lvl7pPr marL="2730500" indent="-1905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*"/>
        <a:defRPr>
          <a:solidFill>
            <a:srgbClr val="0046A0"/>
          </a:solidFill>
          <a:latin typeface="+mn-lt"/>
        </a:defRPr>
      </a:lvl7pPr>
      <a:lvl8pPr marL="3187700" indent="-1905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*"/>
        <a:defRPr>
          <a:solidFill>
            <a:srgbClr val="0046A0"/>
          </a:solidFill>
          <a:latin typeface="+mn-lt"/>
        </a:defRPr>
      </a:lvl8pPr>
      <a:lvl9pPr marL="3644900" indent="-1905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*"/>
        <a:defRPr>
          <a:solidFill>
            <a:srgbClr val="0046A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905000"/>
          </a:xfrm>
        </p:spPr>
        <p:txBody>
          <a:bodyPr/>
          <a:lstStyle/>
          <a:p>
            <a:pPr algn="ctr"/>
            <a:r>
              <a:rPr lang="en-US" sz="4000" dirty="0" smtClean="0"/>
              <a:t>CSE 245: Algorithms</a:t>
            </a:r>
            <a:br>
              <a:rPr lang="en-US" sz="4000" dirty="0" smtClean="0"/>
            </a:br>
            <a:r>
              <a:rPr lang="en-US" sz="4000" dirty="0" smtClean="0"/>
              <a:t>String Matching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Once we use the modulo arithmetic, when p=t</a:t>
            </a:r>
            <a:r>
              <a:rPr lang="en-US" sz="2400" baseline="-25000" smtClean="0"/>
              <a:t>s</a:t>
            </a:r>
            <a:r>
              <a:rPr lang="en-US" sz="2400" smtClean="0"/>
              <a:t> for some s, we can no longer be sure that P[0 .. M-1] is equal to T[s .. S+ m -1 ]</a:t>
            </a:r>
          </a:p>
          <a:p>
            <a:endParaRPr lang="en-US" sz="2400" smtClean="0"/>
          </a:p>
          <a:p>
            <a:r>
              <a:rPr lang="en-US" sz="2400" smtClean="0"/>
              <a:t>Therefore, after the equality test p = t</a:t>
            </a:r>
            <a:r>
              <a:rPr lang="en-US" sz="2400" baseline="-25000" smtClean="0"/>
              <a:t>s</a:t>
            </a:r>
            <a:r>
              <a:rPr lang="en-US" sz="2400" smtClean="0"/>
              <a:t>, we should compare P[0..m-1] with T[s..s+m-1] character by character to ensure that we really have a match.</a:t>
            </a:r>
          </a:p>
          <a:p>
            <a:endParaRPr lang="en-US" sz="2400" smtClean="0"/>
          </a:p>
          <a:p>
            <a:r>
              <a:rPr lang="en-US" sz="2400" smtClean="0"/>
              <a:t>So the worst-case running time becomes O(nm), but it avoids a lot of unnecessary string matchings in practice.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667000"/>
            <a:ext cx="8059738" cy="1143000"/>
          </a:xfrm>
        </p:spPr>
        <p:txBody>
          <a:bodyPr/>
          <a:lstStyle/>
          <a:p>
            <a:pPr algn="ctr"/>
            <a:r>
              <a:rPr lang="en-US" dirty="0" smtClean="0"/>
              <a:t>String Matching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smtClean="0"/>
              <a:t>Finite Automata</a:t>
            </a:r>
            <a:br>
              <a:rPr lang="en-US" dirty="0" smtClean="0"/>
            </a:b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(I)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185863"/>
            <a:ext cx="4224338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 b="0" smtClean="0"/>
              <a:t>Q is a finite set of </a:t>
            </a:r>
            <a:r>
              <a:rPr lang="en-US" sz="2000" b="0" smtClean="0">
                <a:solidFill>
                  <a:schemeClr val="tx1"/>
                </a:solidFill>
              </a:rPr>
              <a:t>states</a:t>
            </a:r>
            <a:endParaRPr lang="en-US" sz="2000" b="0" smtClean="0"/>
          </a:p>
          <a:p>
            <a:pPr marL="0" indent="0">
              <a:buFont typeface="Wingdings" pitchFamily="2" charset="2"/>
              <a:buNone/>
            </a:pPr>
            <a:r>
              <a:rPr lang="en-US" sz="2000" b="0" smtClean="0"/>
              <a:t>q</a:t>
            </a:r>
            <a:r>
              <a:rPr lang="en-US" sz="2000" b="0" baseline="-25000" smtClean="0"/>
              <a:t>0</a:t>
            </a:r>
            <a:r>
              <a:rPr lang="en-US" sz="2000" b="0" smtClean="0"/>
              <a:t> </a:t>
            </a:r>
            <a:r>
              <a:rPr lang="en-US" sz="1800" b="0" smtClean="0"/>
              <a:t> </a:t>
            </a:r>
            <a:r>
              <a:rPr lang="en-US" sz="1800" b="0" smtClean="0">
                <a:sym typeface="Symbol" pitchFamily="18" charset="2"/>
              </a:rPr>
              <a:t></a:t>
            </a:r>
            <a:r>
              <a:rPr lang="en-US" sz="2000" b="0" smtClean="0">
                <a:sym typeface="Symbol" pitchFamily="18" charset="2"/>
              </a:rPr>
              <a:t> </a:t>
            </a:r>
            <a:r>
              <a:rPr lang="en-US" sz="2400" smtClean="0"/>
              <a:t>Q</a:t>
            </a:r>
            <a:r>
              <a:rPr lang="en-US" sz="2800" b="0" smtClean="0">
                <a:sym typeface="Symbol" pitchFamily="18" charset="2"/>
              </a:rPr>
              <a:t> </a:t>
            </a:r>
            <a:r>
              <a:rPr lang="en-US" sz="2000" b="0" smtClean="0"/>
              <a:t>is the </a:t>
            </a:r>
            <a:r>
              <a:rPr lang="en-US" sz="2000" b="0" smtClean="0">
                <a:solidFill>
                  <a:srgbClr val="B6AA03"/>
                </a:solidFill>
              </a:rPr>
              <a:t>start state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b="0" smtClean="0">
                <a:sym typeface="Symbol" pitchFamily="18" charset="2"/>
              </a:rPr>
              <a:t>Q is a set of </a:t>
            </a:r>
            <a:r>
              <a:rPr lang="en-US" sz="2000" b="0" smtClean="0">
                <a:solidFill>
                  <a:srgbClr val="00B600"/>
                </a:solidFill>
                <a:sym typeface="Symbol" pitchFamily="18" charset="2"/>
              </a:rPr>
              <a:t>accepting sates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/>
              <a:t>: </a:t>
            </a:r>
            <a:r>
              <a:rPr lang="en-US" sz="2000" b="0" smtClean="0">
                <a:solidFill>
                  <a:schemeClr val="tx1"/>
                </a:solidFill>
              </a:rPr>
              <a:t>input alphabet</a:t>
            </a:r>
            <a:endParaRPr lang="en-US" sz="2000" b="0" smtClean="0"/>
          </a:p>
          <a:p>
            <a:pPr marL="0" indent="0"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000" b="0" smtClean="0"/>
              <a:t>: Q </a:t>
            </a:r>
            <a:r>
              <a:rPr lang="en-US" sz="2000" b="0" smtClean="0">
                <a:sym typeface="Symbol" pitchFamily="18" charset="2"/>
              </a:rPr>
              <a:t>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>
                <a:sym typeface="Symbol" pitchFamily="18" charset="2"/>
              </a:rPr>
              <a:t>   Q: </a:t>
            </a:r>
            <a:r>
              <a:rPr lang="en-US" sz="2000" b="0" smtClean="0">
                <a:solidFill>
                  <a:schemeClr val="tx1"/>
                </a:solidFill>
                <a:sym typeface="Symbol" pitchFamily="18" charset="2"/>
              </a:rPr>
              <a:t>transition function</a:t>
            </a:r>
          </a:p>
          <a:p>
            <a:pPr marL="0" indent="0">
              <a:buFont typeface="Wingdings" pitchFamily="2" charset="2"/>
              <a:buNone/>
            </a:pPr>
            <a:endParaRPr lang="en-US" sz="2000" b="0" smtClean="0"/>
          </a:p>
        </p:txBody>
      </p:sp>
      <p:sp>
        <p:nvSpPr>
          <p:cNvPr id="4100" name="Oval 5"/>
          <p:cNvSpPr>
            <a:spLocks noChangeArrowheads="1"/>
          </p:cNvSpPr>
          <p:nvPr/>
        </p:nvSpPr>
        <p:spPr bwMode="auto">
          <a:xfrm>
            <a:off x="5257800" y="2209800"/>
            <a:ext cx="609600" cy="6096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6629400" y="15240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endParaRPr lang="en-US"/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5410200" y="3810000"/>
            <a:ext cx="609600" cy="609600"/>
          </a:xfrm>
          <a:prstGeom prst="ellipse">
            <a:avLst/>
          </a:prstGeom>
          <a:noFill/>
          <a:ln w="38100">
            <a:solidFill>
              <a:srgbClr val="00B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4</a:t>
            </a:r>
            <a:endParaRPr lang="en-US"/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7772400" y="28194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2</a:t>
            </a:r>
            <a:endParaRPr lang="en-US"/>
          </a:p>
        </p:txBody>
      </p:sp>
      <p:sp>
        <p:nvSpPr>
          <p:cNvPr id="4104" name="Oval 9"/>
          <p:cNvSpPr>
            <a:spLocks noChangeArrowheads="1"/>
          </p:cNvSpPr>
          <p:nvPr/>
        </p:nvSpPr>
        <p:spPr bwMode="auto">
          <a:xfrm>
            <a:off x="7086600" y="4114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3</a:t>
            </a:r>
            <a:endParaRPr lang="en-US"/>
          </a:p>
        </p:txBody>
      </p:sp>
      <p:sp>
        <p:nvSpPr>
          <p:cNvPr id="4105" name="Rectangle 176"/>
          <p:cNvSpPr>
            <a:spLocks noChangeArrowheads="1"/>
          </p:cNvSpPr>
          <p:nvPr/>
        </p:nvSpPr>
        <p:spPr bwMode="auto"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106" name="Rectangle 177"/>
          <p:cNvSpPr>
            <a:spLocks noChangeArrowheads="1"/>
          </p:cNvSpPr>
          <p:nvPr/>
        </p:nvSpPr>
        <p:spPr bwMode="auto"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107" name="Rectangle 178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108" name="Rectangle 179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109" name="Rectangle 180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110" name="Rectangle 181"/>
          <p:cNvSpPr>
            <a:spLocks noChangeArrowheads="1"/>
          </p:cNvSpPr>
          <p:nvPr/>
        </p:nvSpPr>
        <p:spPr bwMode="auto"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111" name="Rectangle 183"/>
          <p:cNvSpPr>
            <a:spLocks noChangeArrowheads="1"/>
          </p:cNvSpPr>
          <p:nvPr/>
        </p:nvSpPr>
        <p:spPr bwMode="auto"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112" name="Rectangle 185"/>
          <p:cNvSpPr>
            <a:spLocks noChangeArrowheads="1"/>
          </p:cNvSpPr>
          <p:nvPr/>
        </p:nvSpPr>
        <p:spPr bwMode="auto"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113" name="Rectangle 186"/>
          <p:cNvSpPr>
            <a:spLocks noChangeArrowheads="1"/>
          </p:cNvSpPr>
          <p:nvPr/>
        </p:nvSpPr>
        <p:spPr bwMode="auto"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114" name="Rectangle 187"/>
          <p:cNvSpPr>
            <a:spLocks noChangeArrowheads="1"/>
          </p:cNvSpPr>
          <p:nvPr/>
        </p:nvSpPr>
        <p:spPr bwMode="auto"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115" name="Text Box 211"/>
          <p:cNvSpPr txBox="1">
            <a:spLocks noChangeArrowheads="1"/>
          </p:cNvSpPr>
          <p:nvPr/>
        </p:nvSpPr>
        <p:spPr bwMode="auto">
          <a:xfrm>
            <a:off x="3124200" y="53594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input:</a:t>
            </a:r>
          </a:p>
        </p:txBody>
      </p:sp>
      <p:sp>
        <p:nvSpPr>
          <p:cNvPr id="4116" name="Text Box 212"/>
          <p:cNvSpPr txBox="1">
            <a:spLocks noChangeArrowheads="1"/>
          </p:cNvSpPr>
          <p:nvPr/>
        </p:nvSpPr>
        <p:spPr bwMode="auto">
          <a:xfrm>
            <a:off x="6324600" y="28194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(II)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185863"/>
            <a:ext cx="4224338" cy="24717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0" smtClean="0"/>
              <a:t>Q is a finite set of </a:t>
            </a:r>
            <a:r>
              <a:rPr lang="en-US" sz="2000" b="0" smtClean="0">
                <a:solidFill>
                  <a:schemeClr val="tx1"/>
                </a:solidFill>
              </a:rPr>
              <a:t>states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/>
              <a:t>q</a:t>
            </a:r>
            <a:r>
              <a:rPr lang="en-US" sz="2000" b="0" baseline="-25000" smtClean="0"/>
              <a:t>0</a:t>
            </a:r>
            <a:r>
              <a:rPr lang="en-US" sz="2000" b="0" smtClean="0"/>
              <a:t> </a:t>
            </a:r>
            <a:r>
              <a:rPr lang="en-US" sz="1800" b="0" smtClean="0"/>
              <a:t> </a:t>
            </a:r>
            <a:r>
              <a:rPr lang="en-US" sz="1800" b="0" smtClean="0">
                <a:sym typeface="Symbol" pitchFamily="18" charset="2"/>
              </a:rPr>
              <a:t></a:t>
            </a:r>
            <a:r>
              <a:rPr lang="en-US" sz="2000" b="0" smtClean="0">
                <a:sym typeface="Symbol" pitchFamily="18" charset="2"/>
              </a:rPr>
              <a:t> </a:t>
            </a:r>
            <a:r>
              <a:rPr lang="en-US" sz="2400" smtClean="0"/>
              <a:t>Q</a:t>
            </a:r>
            <a:r>
              <a:rPr lang="en-US" sz="2800" b="0" smtClean="0">
                <a:sym typeface="Symbol" pitchFamily="18" charset="2"/>
              </a:rPr>
              <a:t> </a:t>
            </a:r>
            <a:r>
              <a:rPr lang="en-US" sz="2000" b="0" smtClean="0"/>
              <a:t>is the </a:t>
            </a:r>
            <a:r>
              <a:rPr lang="en-US" sz="2000" b="0" smtClean="0">
                <a:solidFill>
                  <a:srgbClr val="B6AA03"/>
                </a:solidFill>
              </a:rPr>
              <a:t>start state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sym typeface="Symbol" pitchFamily="18" charset="2"/>
              </a:rPr>
              <a:t>Q is a set of </a:t>
            </a:r>
            <a:r>
              <a:rPr lang="en-US" sz="2000" b="0" smtClean="0">
                <a:solidFill>
                  <a:srgbClr val="00B600"/>
                </a:solidFill>
                <a:sym typeface="Symbol" pitchFamily="18" charset="2"/>
              </a:rPr>
              <a:t>accepting sates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/>
              <a:t>: </a:t>
            </a:r>
            <a:r>
              <a:rPr lang="en-US" sz="2000" b="0" smtClean="0">
                <a:solidFill>
                  <a:schemeClr val="tx1"/>
                </a:solidFill>
              </a:rPr>
              <a:t>input alphabet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000" b="0" smtClean="0"/>
              <a:t>: Q </a:t>
            </a:r>
            <a:r>
              <a:rPr lang="en-US" sz="2000" b="0" smtClean="0">
                <a:sym typeface="Symbol" pitchFamily="18" charset="2"/>
              </a:rPr>
              <a:t>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>
                <a:sym typeface="Symbol" pitchFamily="18" charset="2"/>
              </a:rPr>
              <a:t>   Q: </a:t>
            </a:r>
            <a:r>
              <a:rPr lang="en-US" sz="2000" b="0" smtClean="0">
                <a:solidFill>
                  <a:schemeClr val="tx1"/>
                </a:solidFill>
                <a:sym typeface="Symbol" pitchFamily="18" charset="2"/>
              </a:rPr>
              <a:t>transition function</a:t>
            </a:r>
          </a:p>
          <a:p>
            <a:pPr>
              <a:buFont typeface="Wingdings" pitchFamily="2" charset="2"/>
              <a:buNone/>
            </a:pPr>
            <a:endParaRPr lang="en-US" sz="2000" b="0" smtClean="0"/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5257800" y="2209800"/>
            <a:ext cx="609600" cy="6096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6629400" y="15240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endParaRPr lang="en-US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5410200" y="3810000"/>
            <a:ext cx="609600" cy="609600"/>
          </a:xfrm>
          <a:prstGeom prst="ellipse">
            <a:avLst/>
          </a:prstGeom>
          <a:noFill/>
          <a:ln w="38100">
            <a:solidFill>
              <a:srgbClr val="00B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4</a:t>
            </a:r>
            <a:endParaRPr lang="en-US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7772400" y="28194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2</a:t>
            </a:r>
            <a:endParaRPr lang="en-US"/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7086600" y="4114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3</a:t>
            </a:r>
            <a:endParaRPr lang="en-US"/>
          </a:p>
        </p:txBody>
      </p:sp>
      <p:graphicFrame>
        <p:nvGraphicFramePr>
          <p:cNvPr id="704541" name="Group 29"/>
          <p:cNvGraphicFramePr>
            <a:graphicFrameLocks noGrp="1"/>
          </p:cNvGraphicFramePr>
          <p:nvPr/>
        </p:nvGraphicFramePr>
        <p:xfrm>
          <a:off x="914400" y="3352800"/>
          <a:ext cx="2209800" cy="3183892"/>
        </p:xfrm>
        <a:graphic>
          <a:graphicData uri="http://schemas.openxmlformats.org/drawingml/2006/table">
            <a:tbl>
              <a:tblPr/>
              <a:tblGrid>
                <a:gridCol w="990600"/>
                <a:gridCol w="642938"/>
                <a:gridCol w="5762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     input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6AA03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6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8" name="Text Box 99"/>
          <p:cNvSpPr txBox="1">
            <a:spLocks noChangeArrowheads="1"/>
          </p:cNvSpPr>
          <p:nvPr/>
        </p:nvSpPr>
        <p:spPr bwMode="auto">
          <a:xfrm>
            <a:off x="6324600" y="28194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(III)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185863"/>
            <a:ext cx="4224338" cy="24717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0" smtClean="0"/>
              <a:t>Q is a finite set of </a:t>
            </a:r>
            <a:r>
              <a:rPr lang="en-US" sz="2000" b="0" smtClean="0">
                <a:solidFill>
                  <a:schemeClr val="tx1"/>
                </a:solidFill>
              </a:rPr>
              <a:t>states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/>
              <a:t>q</a:t>
            </a:r>
            <a:r>
              <a:rPr lang="en-US" sz="2000" b="0" baseline="-25000" smtClean="0"/>
              <a:t>0</a:t>
            </a:r>
            <a:r>
              <a:rPr lang="en-US" sz="2000" b="0" smtClean="0"/>
              <a:t> </a:t>
            </a:r>
            <a:r>
              <a:rPr lang="en-US" sz="1800" b="0" smtClean="0"/>
              <a:t> </a:t>
            </a:r>
            <a:r>
              <a:rPr lang="en-US" sz="1800" b="0" smtClean="0">
                <a:sym typeface="Symbol" pitchFamily="18" charset="2"/>
              </a:rPr>
              <a:t></a:t>
            </a:r>
            <a:r>
              <a:rPr lang="en-US" sz="2000" b="0" smtClean="0">
                <a:sym typeface="Symbol" pitchFamily="18" charset="2"/>
              </a:rPr>
              <a:t> </a:t>
            </a:r>
            <a:r>
              <a:rPr lang="en-US" sz="2400" smtClean="0"/>
              <a:t>Q</a:t>
            </a:r>
            <a:r>
              <a:rPr lang="en-US" sz="2800" b="0" smtClean="0">
                <a:sym typeface="Symbol" pitchFamily="18" charset="2"/>
              </a:rPr>
              <a:t> </a:t>
            </a:r>
            <a:r>
              <a:rPr lang="en-US" sz="2000" b="0" smtClean="0"/>
              <a:t>is the </a:t>
            </a:r>
            <a:r>
              <a:rPr lang="en-US" sz="2000" b="0" smtClean="0">
                <a:solidFill>
                  <a:srgbClr val="B6AA03"/>
                </a:solidFill>
              </a:rPr>
              <a:t>start state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sym typeface="Symbol" pitchFamily="18" charset="2"/>
              </a:rPr>
              <a:t>Q is a set of </a:t>
            </a:r>
            <a:r>
              <a:rPr lang="en-US" sz="2000" b="0" smtClean="0">
                <a:solidFill>
                  <a:srgbClr val="00B600"/>
                </a:solidFill>
                <a:sym typeface="Symbol" pitchFamily="18" charset="2"/>
              </a:rPr>
              <a:t>accepting sates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/>
              <a:t>: </a:t>
            </a:r>
            <a:r>
              <a:rPr lang="en-US" sz="2000" b="0" smtClean="0">
                <a:solidFill>
                  <a:schemeClr val="tx1"/>
                </a:solidFill>
              </a:rPr>
              <a:t>input alphabet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000" b="0" smtClean="0"/>
              <a:t>: Q </a:t>
            </a:r>
            <a:r>
              <a:rPr lang="en-US" sz="2000" b="0" smtClean="0">
                <a:sym typeface="Symbol" pitchFamily="18" charset="2"/>
              </a:rPr>
              <a:t>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>
                <a:sym typeface="Symbol" pitchFamily="18" charset="2"/>
              </a:rPr>
              <a:t>   Q: </a:t>
            </a:r>
            <a:r>
              <a:rPr lang="en-US" sz="2000" b="0" smtClean="0">
                <a:solidFill>
                  <a:schemeClr val="tx1"/>
                </a:solidFill>
                <a:sym typeface="Symbol" pitchFamily="18" charset="2"/>
              </a:rPr>
              <a:t>transition function</a:t>
            </a:r>
          </a:p>
          <a:p>
            <a:pPr>
              <a:buFont typeface="Wingdings" pitchFamily="2" charset="2"/>
              <a:buNone/>
            </a:pPr>
            <a:endParaRPr lang="en-US" sz="2000" b="0" smtClean="0"/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5257800" y="2209800"/>
            <a:ext cx="609600" cy="6096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6629400" y="15240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endParaRPr 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5410200" y="3810000"/>
            <a:ext cx="609600" cy="609600"/>
          </a:xfrm>
          <a:prstGeom prst="ellipse">
            <a:avLst/>
          </a:prstGeom>
          <a:noFill/>
          <a:ln w="38100">
            <a:solidFill>
              <a:srgbClr val="00B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4</a:t>
            </a:r>
            <a:endParaRPr lang="en-US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7772400" y="28194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2</a:t>
            </a:r>
            <a:endParaRPr 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7086600" y="4114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3</a:t>
            </a:r>
            <a:endParaRPr lang="en-US"/>
          </a:p>
        </p:txBody>
      </p:sp>
      <p:cxnSp>
        <p:nvCxnSpPr>
          <p:cNvPr id="6153" name="AutoShape 9"/>
          <p:cNvCxnSpPr>
            <a:cxnSpLocks noChangeShapeType="1"/>
            <a:stCxn id="6148" idx="7"/>
            <a:endCxn id="6149" idx="2"/>
          </p:cNvCxnSpPr>
          <p:nvPr/>
        </p:nvCxnSpPr>
        <p:spPr bwMode="auto">
          <a:xfrm flipV="1">
            <a:off x="5778500" y="1828800"/>
            <a:ext cx="831850" cy="4508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4" name="AutoShape 10"/>
          <p:cNvCxnSpPr>
            <a:cxnSpLocks noChangeShapeType="1"/>
            <a:stCxn id="6149" idx="5"/>
            <a:endCxn id="6151" idx="1"/>
          </p:cNvCxnSpPr>
          <p:nvPr/>
        </p:nvCxnSpPr>
        <p:spPr bwMode="auto">
          <a:xfrm>
            <a:off x="7150100" y="2063750"/>
            <a:ext cx="711200" cy="8255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5" name="AutoShape 11"/>
          <p:cNvCxnSpPr>
            <a:cxnSpLocks noChangeShapeType="1"/>
            <a:stCxn id="6151" idx="4"/>
            <a:endCxn id="6152" idx="7"/>
          </p:cNvCxnSpPr>
          <p:nvPr/>
        </p:nvCxnSpPr>
        <p:spPr bwMode="auto">
          <a:xfrm flipH="1">
            <a:off x="7607300" y="3448050"/>
            <a:ext cx="469900" cy="736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6" name="AutoShape 12"/>
          <p:cNvCxnSpPr>
            <a:cxnSpLocks noChangeShapeType="1"/>
            <a:stCxn id="6152" idx="2"/>
            <a:endCxn id="6150" idx="5"/>
          </p:cNvCxnSpPr>
          <p:nvPr/>
        </p:nvCxnSpPr>
        <p:spPr bwMode="auto">
          <a:xfrm flipH="1" flipV="1">
            <a:off x="5930900" y="4349750"/>
            <a:ext cx="1136650" cy="698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7" name="AutoShape 13"/>
          <p:cNvCxnSpPr>
            <a:cxnSpLocks noChangeShapeType="1"/>
            <a:stCxn id="6150" idx="6"/>
            <a:endCxn id="6151" idx="3"/>
          </p:cNvCxnSpPr>
          <p:nvPr/>
        </p:nvCxnSpPr>
        <p:spPr bwMode="auto">
          <a:xfrm flipV="1">
            <a:off x="6038850" y="3359150"/>
            <a:ext cx="1822450" cy="755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5791200" y="1524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391400" y="1905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7848600" y="3657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324600" y="43434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cxnSp>
        <p:nvCxnSpPr>
          <p:cNvPr id="6162" name="AutoShape 18"/>
          <p:cNvCxnSpPr>
            <a:cxnSpLocks noChangeShapeType="1"/>
            <a:stCxn id="6151" idx="2"/>
            <a:endCxn id="6149" idx="4"/>
          </p:cNvCxnSpPr>
          <p:nvPr/>
        </p:nvCxnSpPr>
        <p:spPr bwMode="auto">
          <a:xfrm rot="10800000">
            <a:off x="6934200" y="2152650"/>
            <a:ext cx="819150" cy="97155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6934200" y="2690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6164" name="AutoShape 20"/>
          <p:cNvCxnSpPr>
            <a:cxnSpLocks noChangeShapeType="1"/>
            <a:stCxn id="6152" idx="1"/>
            <a:endCxn id="6148" idx="5"/>
          </p:cNvCxnSpPr>
          <p:nvPr/>
        </p:nvCxnSpPr>
        <p:spPr bwMode="auto">
          <a:xfrm flipH="1" flipV="1">
            <a:off x="5778500" y="2749550"/>
            <a:ext cx="1397000" cy="1435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6427788" y="3124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6166" name="AutoShape 22"/>
          <p:cNvCxnSpPr>
            <a:cxnSpLocks noChangeShapeType="1"/>
            <a:stCxn id="6149" idx="6"/>
            <a:endCxn id="6149" idx="0"/>
          </p:cNvCxnSpPr>
          <p:nvPr/>
        </p:nvCxnSpPr>
        <p:spPr bwMode="auto">
          <a:xfrm flipH="1" flipV="1">
            <a:off x="6934200" y="15049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724400" y="1676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6934200" y="3200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6169" name="AutoShape 25"/>
          <p:cNvCxnSpPr>
            <a:cxnSpLocks noChangeShapeType="1"/>
            <a:stCxn id="6148" idx="0"/>
            <a:endCxn id="6148" idx="2"/>
          </p:cNvCxnSpPr>
          <p:nvPr/>
        </p:nvCxnSpPr>
        <p:spPr bwMode="auto">
          <a:xfrm rot="-5400000" flipH="1" flipV="1">
            <a:off x="5238750" y="21907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7543800" y="114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6171" name="AutoShape 27"/>
          <p:cNvCxnSpPr>
            <a:cxnSpLocks noChangeShapeType="1"/>
            <a:stCxn id="6150" idx="7"/>
            <a:endCxn id="6149" idx="3"/>
          </p:cNvCxnSpPr>
          <p:nvPr/>
        </p:nvCxnSpPr>
        <p:spPr bwMode="auto">
          <a:xfrm flipV="1">
            <a:off x="5930900" y="2063750"/>
            <a:ext cx="787400" cy="1816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6400800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graphicFrame>
        <p:nvGraphicFramePr>
          <p:cNvPr id="703517" name="Group 29"/>
          <p:cNvGraphicFramePr>
            <a:graphicFrameLocks noGrp="1"/>
          </p:cNvGraphicFramePr>
          <p:nvPr/>
        </p:nvGraphicFramePr>
        <p:xfrm>
          <a:off x="914400" y="3352800"/>
          <a:ext cx="2209800" cy="3183892"/>
        </p:xfrm>
        <a:graphic>
          <a:graphicData uri="http://schemas.openxmlformats.org/drawingml/2006/table">
            <a:tbl>
              <a:tblPr/>
              <a:tblGrid>
                <a:gridCol w="990600"/>
                <a:gridCol w="642938"/>
                <a:gridCol w="5762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     input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6AA03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6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(IV)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185863"/>
            <a:ext cx="4224338" cy="24717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0" smtClean="0"/>
              <a:t>Q is a finite set of </a:t>
            </a:r>
            <a:r>
              <a:rPr lang="en-US" sz="2000" b="0" smtClean="0">
                <a:solidFill>
                  <a:schemeClr val="tx1"/>
                </a:solidFill>
              </a:rPr>
              <a:t>states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/>
              <a:t>q</a:t>
            </a:r>
            <a:r>
              <a:rPr lang="en-US" sz="2000" b="0" baseline="-25000" smtClean="0"/>
              <a:t>0</a:t>
            </a:r>
            <a:r>
              <a:rPr lang="en-US" sz="2000" b="0" smtClean="0"/>
              <a:t> </a:t>
            </a:r>
            <a:r>
              <a:rPr lang="en-US" sz="1800" b="0" smtClean="0"/>
              <a:t> </a:t>
            </a:r>
            <a:r>
              <a:rPr lang="en-US" sz="1800" b="0" smtClean="0">
                <a:sym typeface="Symbol" pitchFamily="18" charset="2"/>
              </a:rPr>
              <a:t></a:t>
            </a:r>
            <a:r>
              <a:rPr lang="en-US" sz="2000" b="0" smtClean="0">
                <a:sym typeface="Symbol" pitchFamily="18" charset="2"/>
              </a:rPr>
              <a:t> </a:t>
            </a:r>
            <a:r>
              <a:rPr lang="en-US" sz="2400" smtClean="0"/>
              <a:t>Q</a:t>
            </a:r>
            <a:r>
              <a:rPr lang="en-US" sz="2800" b="0" smtClean="0">
                <a:sym typeface="Symbol" pitchFamily="18" charset="2"/>
              </a:rPr>
              <a:t> </a:t>
            </a:r>
            <a:r>
              <a:rPr lang="en-US" sz="2000" b="0" smtClean="0"/>
              <a:t>is the </a:t>
            </a:r>
            <a:r>
              <a:rPr lang="en-US" sz="2000" b="0" smtClean="0">
                <a:solidFill>
                  <a:srgbClr val="B6AA03"/>
                </a:solidFill>
              </a:rPr>
              <a:t>start state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sym typeface="Symbol" pitchFamily="18" charset="2"/>
              </a:rPr>
              <a:t>Q is a set of </a:t>
            </a:r>
            <a:r>
              <a:rPr lang="en-US" sz="2000" b="0" smtClean="0">
                <a:solidFill>
                  <a:srgbClr val="00B600"/>
                </a:solidFill>
                <a:sym typeface="Symbol" pitchFamily="18" charset="2"/>
              </a:rPr>
              <a:t>accepting sates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/>
              <a:t>: </a:t>
            </a:r>
            <a:r>
              <a:rPr lang="en-US" sz="2000" b="0" smtClean="0">
                <a:solidFill>
                  <a:schemeClr val="tx1"/>
                </a:solidFill>
              </a:rPr>
              <a:t>input alphabet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000" b="0" smtClean="0"/>
              <a:t>: Q </a:t>
            </a:r>
            <a:r>
              <a:rPr lang="en-US" sz="2000" b="0" smtClean="0">
                <a:sym typeface="Symbol" pitchFamily="18" charset="2"/>
              </a:rPr>
              <a:t>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>
                <a:sym typeface="Symbol" pitchFamily="18" charset="2"/>
              </a:rPr>
              <a:t>   Q: </a:t>
            </a:r>
            <a:r>
              <a:rPr lang="en-US" sz="2000" b="0" smtClean="0">
                <a:solidFill>
                  <a:schemeClr val="tx1"/>
                </a:solidFill>
                <a:sym typeface="Symbol" pitchFamily="18" charset="2"/>
              </a:rPr>
              <a:t>transition function</a:t>
            </a:r>
          </a:p>
          <a:p>
            <a:pPr>
              <a:buFont typeface="Wingdings" pitchFamily="2" charset="2"/>
              <a:buNone/>
            </a:pPr>
            <a:endParaRPr lang="en-US" sz="2000" b="0" smtClean="0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5257800" y="2209800"/>
            <a:ext cx="609600" cy="609600"/>
          </a:xfrm>
          <a:prstGeom prst="ellipse">
            <a:avLst/>
          </a:prstGeom>
          <a:solidFill>
            <a:srgbClr val="FFFF01"/>
          </a:solidFill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6629400" y="15240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endParaRPr 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5410200" y="3810000"/>
            <a:ext cx="609600" cy="609600"/>
          </a:xfrm>
          <a:prstGeom prst="ellipse">
            <a:avLst/>
          </a:prstGeom>
          <a:noFill/>
          <a:ln w="38100">
            <a:solidFill>
              <a:srgbClr val="00B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4</a:t>
            </a:r>
            <a:endParaRPr 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7772400" y="28194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2</a:t>
            </a:r>
            <a:endParaRPr 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7086600" y="4114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3</a:t>
            </a:r>
            <a:endParaRPr lang="en-US"/>
          </a:p>
        </p:txBody>
      </p:sp>
      <p:cxnSp>
        <p:nvCxnSpPr>
          <p:cNvPr id="7177" name="AutoShape 9"/>
          <p:cNvCxnSpPr>
            <a:cxnSpLocks noChangeShapeType="1"/>
            <a:stCxn id="7172" idx="7"/>
            <a:endCxn id="7173" idx="2"/>
          </p:cNvCxnSpPr>
          <p:nvPr/>
        </p:nvCxnSpPr>
        <p:spPr bwMode="auto">
          <a:xfrm flipV="1">
            <a:off x="5778500" y="1828800"/>
            <a:ext cx="831850" cy="4508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78" name="AutoShape 10"/>
          <p:cNvCxnSpPr>
            <a:cxnSpLocks noChangeShapeType="1"/>
            <a:stCxn id="7173" idx="5"/>
            <a:endCxn id="7175" idx="1"/>
          </p:cNvCxnSpPr>
          <p:nvPr/>
        </p:nvCxnSpPr>
        <p:spPr bwMode="auto">
          <a:xfrm>
            <a:off x="7150100" y="2063750"/>
            <a:ext cx="711200" cy="8255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79" name="AutoShape 11"/>
          <p:cNvCxnSpPr>
            <a:cxnSpLocks noChangeShapeType="1"/>
            <a:stCxn id="7175" idx="4"/>
            <a:endCxn id="7176" idx="7"/>
          </p:cNvCxnSpPr>
          <p:nvPr/>
        </p:nvCxnSpPr>
        <p:spPr bwMode="auto">
          <a:xfrm flipH="1">
            <a:off x="7607300" y="3448050"/>
            <a:ext cx="469900" cy="736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80" name="AutoShape 12"/>
          <p:cNvCxnSpPr>
            <a:cxnSpLocks noChangeShapeType="1"/>
            <a:stCxn id="7176" idx="2"/>
            <a:endCxn id="7174" idx="5"/>
          </p:cNvCxnSpPr>
          <p:nvPr/>
        </p:nvCxnSpPr>
        <p:spPr bwMode="auto">
          <a:xfrm flipH="1" flipV="1">
            <a:off x="5930900" y="4349750"/>
            <a:ext cx="1136650" cy="698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81" name="AutoShape 13"/>
          <p:cNvCxnSpPr>
            <a:cxnSpLocks noChangeShapeType="1"/>
            <a:stCxn id="7174" idx="6"/>
            <a:endCxn id="7175" idx="3"/>
          </p:cNvCxnSpPr>
          <p:nvPr/>
        </p:nvCxnSpPr>
        <p:spPr bwMode="auto">
          <a:xfrm flipV="1">
            <a:off x="6038850" y="3359150"/>
            <a:ext cx="1822450" cy="755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5791200" y="1524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7391400" y="1905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7848600" y="3657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6324600" y="43434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cxnSp>
        <p:nvCxnSpPr>
          <p:cNvPr id="7186" name="AutoShape 18"/>
          <p:cNvCxnSpPr>
            <a:cxnSpLocks noChangeShapeType="1"/>
            <a:stCxn id="7175" idx="2"/>
            <a:endCxn id="7173" idx="4"/>
          </p:cNvCxnSpPr>
          <p:nvPr/>
        </p:nvCxnSpPr>
        <p:spPr bwMode="auto">
          <a:xfrm rot="10800000">
            <a:off x="6934200" y="2152650"/>
            <a:ext cx="819150" cy="97155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6934200" y="2690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7188" name="AutoShape 20"/>
          <p:cNvCxnSpPr>
            <a:cxnSpLocks noChangeShapeType="1"/>
            <a:stCxn id="7176" idx="1"/>
            <a:endCxn id="7172" idx="5"/>
          </p:cNvCxnSpPr>
          <p:nvPr/>
        </p:nvCxnSpPr>
        <p:spPr bwMode="auto">
          <a:xfrm flipH="1" flipV="1">
            <a:off x="5778500" y="2749550"/>
            <a:ext cx="1397000" cy="1435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427788" y="3124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7190" name="AutoShape 22"/>
          <p:cNvCxnSpPr>
            <a:cxnSpLocks noChangeShapeType="1"/>
            <a:stCxn id="7173" idx="6"/>
            <a:endCxn id="7173" idx="0"/>
          </p:cNvCxnSpPr>
          <p:nvPr/>
        </p:nvCxnSpPr>
        <p:spPr bwMode="auto">
          <a:xfrm flipH="1" flipV="1">
            <a:off x="6934200" y="15049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4724400" y="1676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6934200" y="3200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7193" name="AutoShape 25"/>
          <p:cNvCxnSpPr>
            <a:cxnSpLocks noChangeShapeType="1"/>
            <a:stCxn id="7172" idx="0"/>
            <a:endCxn id="7172" idx="2"/>
          </p:cNvCxnSpPr>
          <p:nvPr/>
        </p:nvCxnSpPr>
        <p:spPr bwMode="auto">
          <a:xfrm rot="-5400000" flipH="1" flipV="1">
            <a:off x="5238750" y="21907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7543800" y="114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7195" name="AutoShape 27"/>
          <p:cNvCxnSpPr>
            <a:cxnSpLocks noChangeShapeType="1"/>
            <a:stCxn id="7174" idx="7"/>
            <a:endCxn id="7173" idx="3"/>
          </p:cNvCxnSpPr>
          <p:nvPr/>
        </p:nvCxnSpPr>
        <p:spPr bwMode="auto">
          <a:xfrm flipV="1">
            <a:off x="5930900" y="2063750"/>
            <a:ext cx="787400" cy="1816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6400800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graphicFrame>
        <p:nvGraphicFramePr>
          <p:cNvPr id="705636" name="Group 100"/>
          <p:cNvGraphicFramePr>
            <a:graphicFrameLocks noGrp="1"/>
          </p:cNvGraphicFramePr>
          <p:nvPr/>
        </p:nvGraphicFramePr>
        <p:xfrm>
          <a:off x="914400" y="3352800"/>
          <a:ext cx="2209800" cy="3183892"/>
        </p:xfrm>
        <a:graphic>
          <a:graphicData uri="http://schemas.openxmlformats.org/drawingml/2006/table">
            <a:tbl>
              <a:tblPr/>
              <a:tblGrid>
                <a:gridCol w="990600"/>
                <a:gridCol w="642938"/>
                <a:gridCol w="5762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     input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6AA03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6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6" name="Rectangle 67"/>
          <p:cNvSpPr>
            <a:spLocks noChangeArrowheads="1"/>
          </p:cNvSpPr>
          <p:nvPr/>
        </p:nvSpPr>
        <p:spPr bwMode="auto"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227" name="Rectangle 68"/>
          <p:cNvSpPr>
            <a:spLocks noChangeArrowheads="1"/>
          </p:cNvSpPr>
          <p:nvPr/>
        </p:nvSpPr>
        <p:spPr bwMode="auto"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228" name="Rectangle 69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229" name="Rectangle 70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230" name="Rectangle 71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231" name="Rectangle 72"/>
          <p:cNvSpPr>
            <a:spLocks noChangeArrowheads="1"/>
          </p:cNvSpPr>
          <p:nvPr/>
        </p:nvSpPr>
        <p:spPr bwMode="auto"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232" name="Rectangle 73"/>
          <p:cNvSpPr>
            <a:spLocks noChangeArrowheads="1"/>
          </p:cNvSpPr>
          <p:nvPr/>
        </p:nvSpPr>
        <p:spPr bwMode="auto"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233" name="Rectangle 74"/>
          <p:cNvSpPr>
            <a:spLocks noChangeArrowheads="1"/>
          </p:cNvSpPr>
          <p:nvPr/>
        </p:nvSpPr>
        <p:spPr bwMode="auto"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234" name="Rectangle 75"/>
          <p:cNvSpPr>
            <a:spLocks noChangeArrowheads="1"/>
          </p:cNvSpPr>
          <p:nvPr/>
        </p:nvSpPr>
        <p:spPr bwMode="auto"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235" name="Rectangle 76"/>
          <p:cNvSpPr>
            <a:spLocks noChangeArrowheads="1"/>
          </p:cNvSpPr>
          <p:nvPr/>
        </p:nvSpPr>
        <p:spPr bwMode="auto"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236" name="Oval 77"/>
          <p:cNvSpPr>
            <a:spLocks noChangeArrowheads="1"/>
          </p:cNvSpPr>
          <p:nvPr/>
        </p:nvSpPr>
        <p:spPr bwMode="auto">
          <a:xfrm>
            <a:off x="3810000" y="6019800"/>
            <a:ext cx="304800" cy="304800"/>
          </a:xfrm>
          <a:prstGeom prst="ellipse">
            <a:avLst/>
          </a:prstGeom>
          <a:solidFill>
            <a:srgbClr val="FFFF01"/>
          </a:solidFill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0</a:t>
            </a:r>
            <a:endParaRPr lang="en-US" sz="900"/>
          </a:p>
        </p:txBody>
      </p:sp>
      <p:cxnSp>
        <p:nvCxnSpPr>
          <p:cNvPr id="7237" name="AutoShape 79"/>
          <p:cNvCxnSpPr>
            <a:cxnSpLocks noChangeShapeType="1"/>
            <a:stCxn id="7236" idx="0"/>
          </p:cNvCxnSpPr>
          <p:nvPr/>
        </p:nvCxnSpPr>
        <p:spPr bwMode="auto">
          <a:xfrm rot="5400000" flipV="1">
            <a:off x="41148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(V)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185863"/>
            <a:ext cx="4224338" cy="24717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0" smtClean="0"/>
              <a:t>Q is a finite set of </a:t>
            </a:r>
            <a:r>
              <a:rPr lang="en-US" sz="2000" b="0" smtClean="0">
                <a:solidFill>
                  <a:schemeClr val="tx1"/>
                </a:solidFill>
              </a:rPr>
              <a:t>states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/>
              <a:t>q</a:t>
            </a:r>
            <a:r>
              <a:rPr lang="en-US" sz="2000" b="0" baseline="-25000" smtClean="0"/>
              <a:t>0</a:t>
            </a:r>
            <a:r>
              <a:rPr lang="en-US" sz="2000" b="0" smtClean="0"/>
              <a:t> </a:t>
            </a:r>
            <a:r>
              <a:rPr lang="en-US" sz="1800" b="0" smtClean="0"/>
              <a:t> </a:t>
            </a:r>
            <a:r>
              <a:rPr lang="en-US" sz="1800" b="0" smtClean="0">
                <a:sym typeface="Symbol" pitchFamily="18" charset="2"/>
              </a:rPr>
              <a:t></a:t>
            </a:r>
            <a:r>
              <a:rPr lang="en-US" sz="2000" b="0" smtClean="0">
                <a:sym typeface="Symbol" pitchFamily="18" charset="2"/>
              </a:rPr>
              <a:t> </a:t>
            </a:r>
            <a:r>
              <a:rPr lang="en-US" sz="2400" smtClean="0"/>
              <a:t>Q</a:t>
            </a:r>
            <a:r>
              <a:rPr lang="en-US" sz="2800" b="0" smtClean="0">
                <a:sym typeface="Symbol" pitchFamily="18" charset="2"/>
              </a:rPr>
              <a:t> </a:t>
            </a:r>
            <a:r>
              <a:rPr lang="en-US" sz="2000" b="0" smtClean="0"/>
              <a:t>is the </a:t>
            </a:r>
            <a:r>
              <a:rPr lang="en-US" sz="2000" b="0" smtClean="0">
                <a:solidFill>
                  <a:srgbClr val="B6AA03"/>
                </a:solidFill>
              </a:rPr>
              <a:t>start state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sym typeface="Symbol" pitchFamily="18" charset="2"/>
              </a:rPr>
              <a:t>Q is a set of </a:t>
            </a:r>
            <a:r>
              <a:rPr lang="en-US" sz="2000" b="0" smtClean="0">
                <a:solidFill>
                  <a:srgbClr val="00B600"/>
                </a:solidFill>
                <a:sym typeface="Symbol" pitchFamily="18" charset="2"/>
              </a:rPr>
              <a:t>accepting sates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/>
              <a:t>: </a:t>
            </a:r>
            <a:r>
              <a:rPr lang="en-US" sz="2000" b="0" smtClean="0">
                <a:solidFill>
                  <a:schemeClr val="tx1"/>
                </a:solidFill>
              </a:rPr>
              <a:t>input alphabet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000" b="0" smtClean="0"/>
              <a:t>: Q </a:t>
            </a:r>
            <a:r>
              <a:rPr lang="en-US" sz="2000" b="0" smtClean="0">
                <a:sym typeface="Symbol" pitchFamily="18" charset="2"/>
              </a:rPr>
              <a:t>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>
                <a:sym typeface="Symbol" pitchFamily="18" charset="2"/>
              </a:rPr>
              <a:t>   Q: </a:t>
            </a:r>
            <a:r>
              <a:rPr lang="en-US" sz="2000" b="0" smtClean="0">
                <a:solidFill>
                  <a:schemeClr val="tx1"/>
                </a:solidFill>
                <a:sym typeface="Symbol" pitchFamily="18" charset="2"/>
              </a:rPr>
              <a:t>transition function</a:t>
            </a:r>
          </a:p>
          <a:p>
            <a:pPr>
              <a:buFont typeface="Wingdings" pitchFamily="2" charset="2"/>
              <a:buNone/>
            </a:pPr>
            <a:endParaRPr lang="en-US" sz="2000" b="0" smtClean="0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5257800" y="2209800"/>
            <a:ext cx="609600" cy="6096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6629400" y="1524000"/>
            <a:ext cx="609600" cy="609600"/>
          </a:xfrm>
          <a:prstGeom prst="ellipse">
            <a:avLst/>
          </a:prstGeom>
          <a:solidFill>
            <a:srgbClr val="FFFF0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5410200" y="3810000"/>
            <a:ext cx="609600" cy="609600"/>
          </a:xfrm>
          <a:prstGeom prst="ellipse">
            <a:avLst/>
          </a:prstGeom>
          <a:noFill/>
          <a:ln w="38100">
            <a:solidFill>
              <a:srgbClr val="00B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4</a:t>
            </a:r>
            <a:endParaRPr 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7772400" y="28194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2</a:t>
            </a:r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7086600" y="4114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3</a:t>
            </a:r>
            <a:endParaRPr lang="en-US"/>
          </a:p>
        </p:txBody>
      </p:sp>
      <p:cxnSp>
        <p:nvCxnSpPr>
          <p:cNvPr id="8201" name="AutoShape 9"/>
          <p:cNvCxnSpPr>
            <a:cxnSpLocks noChangeShapeType="1"/>
            <a:stCxn id="8196" idx="7"/>
            <a:endCxn id="8197" idx="2"/>
          </p:cNvCxnSpPr>
          <p:nvPr/>
        </p:nvCxnSpPr>
        <p:spPr bwMode="auto">
          <a:xfrm flipV="1">
            <a:off x="5778500" y="1828800"/>
            <a:ext cx="831850" cy="4508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2" name="AutoShape 10"/>
          <p:cNvCxnSpPr>
            <a:cxnSpLocks noChangeShapeType="1"/>
            <a:stCxn id="8197" idx="5"/>
            <a:endCxn id="8199" idx="1"/>
          </p:cNvCxnSpPr>
          <p:nvPr/>
        </p:nvCxnSpPr>
        <p:spPr bwMode="auto">
          <a:xfrm>
            <a:off x="7150100" y="2063750"/>
            <a:ext cx="711200" cy="8255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3" name="AutoShape 11"/>
          <p:cNvCxnSpPr>
            <a:cxnSpLocks noChangeShapeType="1"/>
            <a:stCxn id="8199" idx="4"/>
            <a:endCxn id="8200" idx="7"/>
          </p:cNvCxnSpPr>
          <p:nvPr/>
        </p:nvCxnSpPr>
        <p:spPr bwMode="auto">
          <a:xfrm flipH="1">
            <a:off x="7607300" y="3448050"/>
            <a:ext cx="469900" cy="736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4" name="AutoShape 12"/>
          <p:cNvCxnSpPr>
            <a:cxnSpLocks noChangeShapeType="1"/>
            <a:stCxn id="8200" idx="2"/>
            <a:endCxn id="8198" idx="5"/>
          </p:cNvCxnSpPr>
          <p:nvPr/>
        </p:nvCxnSpPr>
        <p:spPr bwMode="auto">
          <a:xfrm flipH="1" flipV="1">
            <a:off x="5930900" y="4349750"/>
            <a:ext cx="1136650" cy="698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5" name="AutoShape 13"/>
          <p:cNvCxnSpPr>
            <a:cxnSpLocks noChangeShapeType="1"/>
            <a:stCxn id="8198" idx="6"/>
            <a:endCxn id="8199" idx="3"/>
          </p:cNvCxnSpPr>
          <p:nvPr/>
        </p:nvCxnSpPr>
        <p:spPr bwMode="auto">
          <a:xfrm flipV="1">
            <a:off x="6038850" y="3359150"/>
            <a:ext cx="1822450" cy="755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791200" y="1524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7391400" y="1905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7848600" y="3657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324600" y="43434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cxnSp>
        <p:nvCxnSpPr>
          <p:cNvPr id="8210" name="AutoShape 18"/>
          <p:cNvCxnSpPr>
            <a:cxnSpLocks noChangeShapeType="1"/>
            <a:stCxn id="8199" idx="2"/>
            <a:endCxn id="8197" idx="4"/>
          </p:cNvCxnSpPr>
          <p:nvPr/>
        </p:nvCxnSpPr>
        <p:spPr bwMode="auto">
          <a:xfrm rot="10800000">
            <a:off x="6934200" y="2152650"/>
            <a:ext cx="819150" cy="97155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934200" y="2690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8212" name="AutoShape 20"/>
          <p:cNvCxnSpPr>
            <a:cxnSpLocks noChangeShapeType="1"/>
            <a:stCxn id="8200" idx="1"/>
            <a:endCxn id="8196" idx="5"/>
          </p:cNvCxnSpPr>
          <p:nvPr/>
        </p:nvCxnSpPr>
        <p:spPr bwMode="auto">
          <a:xfrm flipH="1" flipV="1">
            <a:off x="5778500" y="2749550"/>
            <a:ext cx="1397000" cy="1435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6427788" y="3124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8214" name="AutoShape 22"/>
          <p:cNvCxnSpPr>
            <a:cxnSpLocks noChangeShapeType="1"/>
            <a:stCxn id="8197" idx="6"/>
            <a:endCxn id="8197" idx="0"/>
          </p:cNvCxnSpPr>
          <p:nvPr/>
        </p:nvCxnSpPr>
        <p:spPr bwMode="auto">
          <a:xfrm flipH="1" flipV="1">
            <a:off x="6934200" y="15049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4724400" y="1676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34200" y="3200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8217" name="AutoShape 25"/>
          <p:cNvCxnSpPr>
            <a:cxnSpLocks noChangeShapeType="1"/>
            <a:stCxn id="8196" idx="0"/>
            <a:endCxn id="8196" idx="2"/>
          </p:cNvCxnSpPr>
          <p:nvPr/>
        </p:nvCxnSpPr>
        <p:spPr bwMode="auto">
          <a:xfrm rot="-5400000" flipH="1" flipV="1">
            <a:off x="5238750" y="21907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7543800" y="114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8219" name="AutoShape 27"/>
          <p:cNvCxnSpPr>
            <a:cxnSpLocks noChangeShapeType="1"/>
            <a:stCxn id="8198" idx="7"/>
            <a:endCxn id="8197" idx="3"/>
          </p:cNvCxnSpPr>
          <p:nvPr/>
        </p:nvCxnSpPr>
        <p:spPr bwMode="auto">
          <a:xfrm flipV="1">
            <a:off x="5930900" y="2063750"/>
            <a:ext cx="787400" cy="1816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6400800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graphicFrame>
        <p:nvGraphicFramePr>
          <p:cNvPr id="708707" name="Group 99"/>
          <p:cNvGraphicFramePr>
            <a:graphicFrameLocks noGrp="1"/>
          </p:cNvGraphicFramePr>
          <p:nvPr/>
        </p:nvGraphicFramePr>
        <p:xfrm>
          <a:off x="914400" y="3352800"/>
          <a:ext cx="2209800" cy="3183892"/>
        </p:xfrm>
        <a:graphic>
          <a:graphicData uri="http://schemas.openxmlformats.org/drawingml/2006/table">
            <a:tbl>
              <a:tblPr/>
              <a:tblGrid>
                <a:gridCol w="990600"/>
                <a:gridCol w="642938"/>
                <a:gridCol w="5762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     input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6AA03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6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50" name="Rectangle 67"/>
          <p:cNvSpPr>
            <a:spLocks noChangeArrowheads="1"/>
          </p:cNvSpPr>
          <p:nvPr/>
        </p:nvSpPr>
        <p:spPr bwMode="auto"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8251" name="Rectangle 68"/>
          <p:cNvSpPr>
            <a:spLocks noChangeArrowheads="1"/>
          </p:cNvSpPr>
          <p:nvPr/>
        </p:nvSpPr>
        <p:spPr bwMode="auto"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8252" name="Rectangle 69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8253" name="Rectangle 70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8254" name="Rectangle 71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8255" name="Rectangle 72"/>
          <p:cNvSpPr>
            <a:spLocks noChangeArrowheads="1"/>
          </p:cNvSpPr>
          <p:nvPr/>
        </p:nvSpPr>
        <p:spPr bwMode="auto"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8256" name="Rectangle 73"/>
          <p:cNvSpPr>
            <a:spLocks noChangeArrowheads="1"/>
          </p:cNvSpPr>
          <p:nvPr/>
        </p:nvSpPr>
        <p:spPr bwMode="auto"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8257" name="Rectangle 74"/>
          <p:cNvSpPr>
            <a:spLocks noChangeArrowheads="1"/>
          </p:cNvSpPr>
          <p:nvPr/>
        </p:nvSpPr>
        <p:spPr bwMode="auto"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8258" name="Rectangle 75"/>
          <p:cNvSpPr>
            <a:spLocks noChangeArrowheads="1"/>
          </p:cNvSpPr>
          <p:nvPr/>
        </p:nvSpPr>
        <p:spPr bwMode="auto"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8259" name="Rectangle 76"/>
          <p:cNvSpPr>
            <a:spLocks noChangeArrowheads="1"/>
          </p:cNvSpPr>
          <p:nvPr/>
        </p:nvSpPr>
        <p:spPr bwMode="auto"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8260" name="Oval 77"/>
          <p:cNvSpPr>
            <a:spLocks noChangeArrowheads="1"/>
          </p:cNvSpPr>
          <p:nvPr/>
        </p:nvSpPr>
        <p:spPr bwMode="auto">
          <a:xfrm>
            <a:off x="3810000" y="6019800"/>
            <a:ext cx="304800" cy="3048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0</a:t>
            </a:r>
            <a:endParaRPr lang="en-US" sz="900"/>
          </a:p>
        </p:txBody>
      </p:sp>
      <p:sp>
        <p:nvSpPr>
          <p:cNvPr id="8261" name="Oval 78"/>
          <p:cNvSpPr>
            <a:spLocks noChangeArrowheads="1"/>
          </p:cNvSpPr>
          <p:nvPr/>
        </p:nvSpPr>
        <p:spPr bwMode="auto">
          <a:xfrm>
            <a:off x="4267200" y="6019800"/>
            <a:ext cx="304800" cy="304800"/>
          </a:xfrm>
          <a:prstGeom prst="ellipse">
            <a:avLst/>
          </a:prstGeom>
          <a:solidFill>
            <a:srgbClr val="FFFF0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endParaRPr lang="en-US" sz="900"/>
          </a:p>
        </p:txBody>
      </p:sp>
      <p:cxnSp>
        <p:nvCxnSpPr>
          <p:cNvPr id="8262" name="AutoShape 79"/>
          <p:cNvCxnSpPr>
            <a:cxnSpLocks noChangeShapeType="1"/>
            <a:stCxn id="8260" idx="0"/>
            <a:endCxn id="8261" idx="1"/>
          </p:cNvCxnSpPr>
          <p:nvPr/>
        </p:nvCxnSpPr>
        <p:spPr bwMode="auto">
          <a:xfrm rot="5400000" flipV="1">
            <a:off x="41148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63" name="AutoShape 81"/>
          <p:cNvCxnSpPr>
            <a:cxnSpLocks noChangeShapeType="1"/>
          </p:cNvCxnSpPr>
          <p:nvPr/>
        </p:nvCxnSpPr>
        <p:spPr bwMode="auto">
          <a:xfrm rot="5400000" flipV="1">
            <a:off x="45720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(VI)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185863"/>
            <a:ext cx="4224338" cy="24717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0" smtClean="0"/>
              <a:t>Q is a finite set of </a:t>
            </a:r>
            <a:r>
              <a:rPr lang="en-US" sz="2000" b="0" smtClean="0">
                <a:solidFill>
                  <a:schemeClr val="tx1"/>
                </a:solidFill>
              </a:rPr>
              <a:t>states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/>
              <a:t>q</a:t>
            </a:r>
            <a:r>
              <a:rPr lang="en-US" sz="2000" b="0" baseline="-25000" smtClean="0"/>
              <a:t>0</a:t>
            </a:r>
            <a:r>
              <a:rPr lang="en-US" sz="2000" b="0" smtClean="0"/>
              <a:t> </a:t>
            </a:r>
            <a:r>
              <a:rPr lang="en-US" sz="1800" b="0" smtClean="0"/>
              <a:t> </a:t>
            </a:r>
            <a:r>
              <a:rPr lang="en-US" sz="1800" b="0" smtClean="0">
                <a:sym typeface="Symbol" pitchFamily="18" charset="2"/>
              </a:rPr>
              <a:t></a:t>
            </a:r>
            <a:r>
              <a:rPr lang="en-US" sz="2000" b="0" smtClean="0">
                <a:sym typeface="Symbol" pitchFamily="18" charset="2"/>
              </a:rPr>
              <a:t> </a:t>
            </a:r>
            <a:r>
              <a:rPr lang="en-US" sz="2400" smtClean="0"/>
              <a:t>Q</a:t>
            </a:r>
            <a:r>
              <a:rPr lang="en-US" sz="2800" b="0" smtClean="0">
                <a:sym typeface="Symbol" pitchFamily="18" charset="2"/>
              </a:rPr>
              <a:t> </a:t>
            </a:r>
            <a:r>
              <a:rPr lang="en-US" sz="2000" b="0" smtClean="0"/>
              <a:t>is the </a:t>
            </a:r>
            <a:r>
              <a:rPr lang="en-US" sz="2000" b="0" smtClean="0">
                <a:solidFill>
                  <a:srgbClr val="B6AA03"/>
                </a:solidFill>
              </a:rPr>
              <a:t>start state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sym typeface="Symbol" pitchFamily="18" charset="2"/>
              </a:rPr>
              <a:t>Q is a set of </a:t>
            </a:r>
            <a:r>
              <a:rPr lang="en-US" sz="2000" b="0" smtClean="0">
                <a:solidFill>
                  <a:srgbClr val="00B600"/>
                </a:solidFill>
                <a:sym typeface="Symbol" pitchFamily="18" charset="2"/>
              </a:rPr>
              <a:t>accepting sates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/>
              <a:t>: </a:t>
            </a:r>
            <a:r>
              <a:rPr lang="en-US" sz="2000" b="0" smtClean="0">
                <a:solidFill>
                  <a:schemeClr val="tx1"/>
                </a:solidFill>
              </a:rPr>
              <a:t>input alphabet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000" b="0" smtClean="0"/>
              <a:t>: Q </a:t>
            </a:r>
            <a:r>
              <a:rPr lang="en-US" sz="2000" b="0" smtClean="0">
                <a:sym typeface="Symbol" pitchFamily="18" charset="2"/>
              </a:rPr>
              <a:t>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>
                <a:sym typeface="Symbol" pitchFamily="18" charset="2"/>
              </a:rPr>
              <a:t>   Q: </a:t>
            </a:r>
            <a:r>
              <a:rPr lang="en-US" sz="2000" b="0" smtClean="0">
                <a:solidFill>
                  <a:schemeClr val="tx1"/>
                </a:solidFill>
                <a:sym typeface="Symbol" pitchFamily="18" charset="2"/>
              </a:rPr>
              <a:t>transition function</a:t>
            </a:r>
          </a:p>
          <a:p>
            <a:pPr>
              <a:buFont typeface="Wingdings" pitchFamily="2" charset="2"/>
              <a:buNone/>
            </a:pPr>
            <a:endParaRPr lang="en-US" sz="2000" b="0" smtClean="0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5257800" y="2209800"/>
            <a:ext cx="609600" cy="6096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6629400" y="15240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410200" y="3810000"/>
            <a:ext cx="609600" cy="609600"/>
          </a:xfrm>
          <a:prstGeom prst="ellipse">
            <a:avLst/>
          </a:prstGeom>
          <a:noFill/>
          <a:ln w="38100">
            <a:solidFill>
              <a:srgbClr val="00B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4</a:t>
            </a:r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7772400" y="2819400"/>
            <a:ext cx="609600" cy="609600"/>
          </a:xfrm>
          <a:prstGeom prst="ellipse">
            <a:avLst/>
          </a:prstGeom>
          <a:solidFill>
            <a:srgbClr val="FFFF0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2</a:t>
            </a:r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7086600" y="4114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3</a:t>
            </a:r>
            <a:endParaRPr lang="en-US"/>
          </a:p>
        </p:txBody>
      </p:sp>
      <p:cxnSp>
        <p:nvCxnSpPr>
          <p:cNvPr id="9225" name="AutoShape 9"/>
          <p:cNvCxnSpPr>
            <a:cxnSpLocks noChangeShapeType="1"/>
            <a:stCxn id="9220" idx="7"/>
            <a:endCxn id="9221" idx="2"/>
          </p:cNvCxnSpPr>
          <p:nvPr/>
        </p:nvCxnSpPr>
        <p:spPr bwMode="auto">
          <a:xfrm flipV="1">
            <a:off x="5778500" y="1828800"/>
            <a:ext cx="831850" cy="4508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21" idx="5"/>
            <a:endCxn id="9223" idx="1"/>
          </p:cNvCxnSpPr>
          <p:nvPr/>
        </p:nvCxnSpPr>
        <p:spPr bwMode="auto">
          <a:xfrm>
            <a:off x="7150100" y="2063750"/>
            <a:ext cx="711200" cy="8255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AutoShape 11"/>
          <p:cNvCxnSpPr>
            <a:cxnSpLocks noChangeShapeType="1"/>
            <a:stCxn id="9223" idx="4"/>
            <a:endCxn id="9224" idx="7"/>
          </p:cNvCxnSpPr>
          <p:nvPr/>
        </p:nvCxnSpPr>
        <p:spPr bwMode="auto">
          <a:xfrm flipH="1">
            <a:off x="7607300" y="3448050"/>
            <a:ext cx="469900" cy="736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8" name="AutoShape 12"/>
          <p:cNvCxnSpPr>
            <a:cxnSpLocks noChangeShapeType="1"/>
            <a:stCxn id="9224" idx="2"/>
            <a:endCxn id="9222" idx="5"/>
          </p:cNvCxnSpPr>
          <p:nvPr/>
        </p:nvCxnSpPr>
        <p:spPr bwMode="auto">
          <a:xfrm flipH="1" flipV="1">
            <a:off x="5930900" y="4349750"/>
            <a:ext cx="1136650" cy="698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9" name="AutoShape 13"/>
          <p:cNvCxnSpPr>
            <a:cxnSpLocks noChangeShapeType="1"/>
            <a:stCxn id="9222" idx="6"/>
            <a:endCxn id="9223" idx="3"/>
          </p:cNvCxnSpPr>
          <p:nvPr/>
        </p:nvCxnSpPr>
        <p:spPr bwMode="auto">
          <a:xfrm flipV="1">
            <a:off x="6038850" y="3359150"/>
            <a:ext cx="1822450" cy="755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791200" y="1524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391400" y="1905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7848600" y="3657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324600" y="43434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cxnSp>
        <p:nvCxnSpPr>
          <p:cNvPr id="9234" name="AutoShape 18"/>
          <p:cNvCxnSpPr>
            <a:cxnSpLocks noChangeShapeType="1"/>
            <a:stCxn id="9223" idx="2"/>
            <a:endCxn id="9221" idx="4"/>
          </p:cNvCxnSpPr>
          <p:nvPr/>
        </p:nvCxnSpPr>
        <p:spPr bwMode="auto">
          <a:xfrm rot="10800000">
            <a:off x="6934200" y="2152650"/>
            <a:ext cx="819150" cy="97155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6934200" y="2690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9236" name="AutoShape 20"/>
          <p:cNvCxnSpPr>
            <a:cxnSpLocks noChangeShapeType="1"/>
            <a:stCxn id="9224" idx="1"/>
            <a:endCxn id="9220" idx="5"/>
          </p:cNvCxnSpPr>
          <p:nvPr/>
        </p:nvCxnSpPr>
        <p:spPr bwMode="auto">
          <a:xfrm flipH="1" flipV="1">
            <a:off x="5778500" y="2749550"/>
            <a:ext cx="1397000" cy="1435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6427788" y="3124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9238" name="AutoShape 22"/>
          <p:cNvCxnSpPr>
            <a:cxnSpLocks noChangeShapeType="1"/>
            <a:stCxn id="9221" idx="6"/>
            <a:endCxn id="9221" idx="0"/>
          </p:cNvCxnSpPr>
          <p:nvPr/>
        </p:nvCxnSpPr>
        <p:spPr bwMode="auto">
          <a:xfrm flipH="1" flipV="1">
            <a:off x="6934200" y="15049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724400" y="1676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934200" y="3200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9241" name="AutoShape 25"/>
          <p:cNvCxnSpPr>
            <a:cxnSpLocks noChangeShapeType="1"/>
            <a:stCxn id="9220" idx="0"/>
            <a:endCxn id="9220" idx="2"/>
          </p:cNvCxnSpPr>
          <p:nvPr/>
        </p:nvCxnSpPr>
        <p:spPr bwMode="auto">
          <a:xfrm rot="-5400000" flipH="1" flipV="1">
            <a:off x="5238750" y="21907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7543800" y="114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9243" name="AutoShape 27"/>
          <p:cNvCxnSpPr>
            <a:cxnSpLocks noChangeShapeType="1"/>
            <a:stCxn id="9222" idx="7"/>
            <a:endCxn id="9221" idx="3"/>
          </p:cNvCxnSpPr>
          <p:nvPr/>
        </p:nvCxnSpPr>
        <p:spPr bwMode="auto">
          <a:xfrm flipV="1">
            <a:off x="5930900" y="2063750"/>
            <a:ext cx="787400" cy="1816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400800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graphicFrame>
        <p:nvGraphicFramePr>
          <p:cNvPr id="709731" name="Group 99"/>
          <p:cNvGraphicFramePr>
            <a:graphicFrameLocks noGrp="1"/>
          </p:cNvGraphicFramePr>
          <p:nvPr/>
        </p:nvGraphicFramePr>
        <p:xfrm>
          <a:off x="914400" y="3352800"/>
          <a:ext cx="2209800" cy="3183892"/>
        </p:xfrm>
        <a:graphic>
          <a:graphicData uri="http://schemas.openxmlformats.org/drawingml/2006/table">
            <a:tbl>
              <a:tblPr/>
              <a:tblGrid>
                <a:gridCol w="990600"/>
                <a:gridCol w="642938"/>
                <a:gridCol w="5762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     input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6AA03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6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74" name="Rectangle 67"/>
          <p:cNvSpPr>
            <a:spLocks noChangeArrowheads="1"/>
          </p:cNvSpPr>
          <p:nvPr/>
        </p:nvSpPr>
        <p:spPr bwMode="auto"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275" name="Rectangle 68"/>
          <p:cNvSpPr>
            <a:spLocks noChangeArrowheads="1"/>
          </p:cNvSpPr>
          <p:nvPr/>
        </p:nvSpPr>
        <p:spPr bwMode="auto"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276" name="Rectangle 69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277" name="Rectangle 70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278" name="Rectangle 71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279" name="Rectangle 72"/>
          <p:cNvSpPr>
            <a:spLocks noChangeArrowheads="1"/>
          </p:cNvSpPr>
          <p:nvPr/>
        </p:nvSpPr>
        <p:spPr bwMode="auto"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280" name="Rectangle 73"/>
          <p:cNvSpPr>
            <a:spLocks noChangeArrowheads="1"/>
          </p:cNvSpPr>
          <p:nvPr/>
        </p:nvSpPr>
        <p:spPr bwMode="auto"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281" name="Rectangle 74"/>
          <p:cNvSpPr>
            <a:spLocks noChangeArrowheads="1"/>
          </p:cNvSpPr>
          <p:nvPr/>
        </p:nvSpPr>
        <p:spPr bwMode="auto"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282" name="Rectangle 75"/>
          <p:cNvSpPr>
            <a:spLocks noChangeArrowheads="1"/>
          </p:cNvSpPr>
          <p:nvPr/>
        </p:nvSpPr>
        <p:spPr bwMode="auto"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283" name="Rectangle 76"/>
          <p:cNvSpPr>
            <a:spLocks noChangeArrowheads="1"/>
          </p:cNvSpPr>
          <p:nvPr/>
        </p:nvSpPr>
        <p:spPr bwMode="auto"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284" name="Oval 77"/>
          <p:cNvSpPr>
            <a:spLocks noChangeArrowheads="1"/>
          </p:cNvSpPr>
          <p:nvPr/>
        </p:nvSpPr>
        <p:spPr bwMode="auto">
          <a:xfrm>
            <a:off x="3810000" y="6019800"/>
            <a:ext cx="304800" cy="3048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0</a:t>
            </a:r>
            <a:endParaRPr lang="en-US" sz="900"/>
          </a:p>
        </p:txBody>
      </p:sp>
      <p:sp>
        <p:nvSpPr>
          <p:cNvPr id="9285" name="Oval 78"/>
          <p:cNvSpPr>
            <a:spLocks noChangeArrowheads="1"/>
          </p:cNvSpPr>
          <p:nvPr/>
        </p:nvSpPr>
        <p:spPr bwMode="auto">
          <a:xfrm>
            <a:off x="42672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endParaRPr lang="en-US" sz="900"/>
          </a:p>
        </p:txBody>
      </p:sp>
      <p:cxnSp>
        <p:nvCxnSpPr>
          <p:cNvPr id="9286" name="AutoShape 79"/>
          <p:cNvCxnSpPr>
            <a:cxnSpLocks noChangeShapeType="1"/>
            <a:stCxn id="9284" idx="0"/>
            <a:endCxn id="9285" idx="1"/>
          </p:cNvCxnSpPr>
          <p:nvPr/>
        </p:nvCxnSpPr>
        <p:spPr bwMode="auto">
          <a:xfrm rot="5400000" flipV="1">
            <a:off x="41148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87" name="Oval 80"/>
          <p:cNvSpPr>
            <a:spLocks noChangeArrowheads="1"/>
          </p:cNvSpPr>
          <p:nvPr/>
        </p:nvSpPr>
        <p:spPr bwMode="auto">
          <a:xfrm>
            <a:off x="4724400" y="6019800"/>
            <a:ext cx="304800" cy="304800"/>
          </a:xfrm>
          <a:prstGeom prst="ellipse">
            <a:avLst/>
          </a:prstGeom>
          <a:solidFill>
            <a:srgbClr val="FFFF0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2</a:t>
            </a:r>
            <a:endParaRPr lang="en-US" sz="900"/>
          </a:p>
        </p:txBody>
      </p:sp>
      <p:cxnSp>
        <p:nvCxnSpPr>
          <p:cNvPr id="9288" name="AutoShape 81"/>
          <p:cNvCxnSpPr>
            <a:cxnSpLocks noChangeShapeType="1"/>
            <a:endCxn id="9287" idx="1"/>
          </p:cNvCxnSpPr>
          <p:nvPr/>
        </p:nvCxnSpPr>
        <p:spPr bwMode="auto">
          <a:xfrm rot="5400000" flipV="1">
            <a:off x="45720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89" name="AutoShape 83"/>
          <p:cNvCxnSpPr>
            <a:cxnSpLocks noChangeShapeType="1"/>
          </p:cNvCxnSpPr>
          <p:nvPr/>
        </p:nvCxnSpPr>
        <p:spPr bwMode="auto">
          <a:xfrm rot="5400000" flipV="1">
            <a:off x="50292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(VII)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185863"/>
            <a:ext cx="4224338" cy="24717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0" smtClean="0"/>
              <a:t>Q is a finite set of </a:t>
            </a:r>
            <a:r>
              <a:rPr lang="en-US" sz="2000" b="0" smtClean="0">
                <a:solidFill>
                  <a:schemeClr val="tx1"/>
                </a:solidFill>
              </a:rPr>
              <a:t>states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/>
              <a:t>q</a:t>
            </a:r>
            <a:r>
              <a:rPr lang="en-US" sz="2000" b="0" baseline="-25000" smtClean="0"/>
              <a:t>0</a:t>
            </a:r>
            <a:r>
              <a:rPr lang="en-US" sz="2000" b="0" smtClean="0"/>
              <a:t> </a:t>
            </a:r>
            <a:r>
              <a:rPr lang="en-US" sz="1800" b="0" smtClean="0"/>
              <a:t> </a:t>
            </a:r>
            <a:r>
              <a:rPr lang="en-US" sz="1800" b="0" smtClean="0">
                <a:sym typeface="Symbol" pitchFamily="18" charset="2"/>
              </a:rPr>
              <a:t></a:t>
            </a:r>
            <a:r>
              <a:rPr lang="en-US" sz="2000" b="0" smtClean="0">
                <a:sym typeface="Symbol" pitchFamily="18" charset="2"/>
              </a:rPr>
              <a:t> </a:t>
            </a:r>
            <a:r>
              <a:rPr lang="en-US" sz="2400" smtClean="0"/>
              <a:t>Q</a:t>
            </a:r>
            <a:r>
              <a:rPr lang="en-US" sz="2800" b="0" smtClean="0">
                <a:sym typeface="Symbol" pitchFamily="18" charset="2"/>
              </a:rPr>
              <a:t> </a:t>
            </a:r>
            <a:r>
              <a:rPr lang="en-US" sz="2000" b="0" smtClean="0"/>
              <a:t>is the </a:t>
            </a:r>
            <a:r>
              <a:rPr lang="en-US" sz="2000" b="0" smtClean="0">
                <a:solidFill>
                  <a:srgbClr val="B6AA03"/>
                </a:solidFill>
              </a:rPr>
              <a:t>start state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sym typeface="Symbol" pitchFamily="18" charset="2"/>
              </a:rPr>
              <a:t>Q is a set of </a:t>
            </a:r>
            <a:r>
              <a:rPr lang="en-US" sz="2000" b="0" smtClean="0">
                <a:solidFill>
                  <a:srgbClr val="00B600"/>
                </a:solidFill>
                <a:sym typeface="Symbol" pitchFamily="18" charset="2"/>
              </a:rPr>
              <a:t>accepting sates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/>
              <a:t>: </a:t>
            </a:r>
            <a:r>
              <a:rPr lang="en-US" sz="2000" b="0" smtClean="0">
                <a:solidFill>
                  <a:schemeClr val="tx1"/>
                </a:solidFill>
              </a:rPr>
              <a:t>input alphabet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000" b="0" smtClean="0"/>
              <a:t>: Q </a:t>
            </a:r>
            <a:r>
              <a:rPr lang="en-US" sz="2000" b="0" smtClean="0">
                <a:sym typeface="Symbol" pitchFamily="18" charset="2"/>
              </a:rPr>
              <a:t>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>
                <a:sym typeface="Symbol" pitchFamily="18" charset="2"/>
              </a:rPr>
              <a:t>   Q: </a:t>
            </a:r>
            <a:r>
              <a:rPr lang="en-US" sz="2000" b="0" smtClean="0">
                <a:solidFill>
                  <a:schemeClr val="tx1"/>
                </a:solidFill>
                <a:sym typeface="Symbol" pitchFamily="18" charset="2"/>
              </a:rPr>
              <a:t>transition function</a:t>
            </a:r>
          </a:p>
          <a:p>
            <a:pPr>
              <a:buFont typeface="Wingdings" pitchFamily="2" charset="2"/>
              <a:buNone/>
            </a:pPr>
            <a:endParaRPr lang="en-US" sz="2000" b="0" smtClean="0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5257800" y="2209800"/>
            <a:ext cx="609600" cy="6096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6629400" y="1524000"/>
            <a:ext cx="609600" cy="609600"/>
          </a:xfrm>
          <a:prstGeom prst="ellipse">
            <a:avLst/>
          </a:prstGeom>
          <a:solidFill>
            <a:srgbClr val="FFFF0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endParaRPr 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5410200" y="3810000"/>
            <a:ext cx="609600" cy="609600"/>
          </a:xfrm>
          <a:prstGeom prst="ellipse">
            <a:avLst/>
          </a:prstGeom>
          <a:noFill/>
          <a:ln w="38100">
            <a:solidFill>
              <a:srgbClr val="00B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4</a:t>
            </a:r>
            <a:endParaRPr 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7772400" y="28194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2</a:t>
            </a:r>
            <a:endParaRPr 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7086600" y="4114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3</a:t>
            </a:r>
            <a:endParaRPr lang="en-US"/>
          </a:p>
        </p:txBody>
      </p:sp>
      <p:cxnSp>
        <p:nvCxnSpPr>
          <p:cNvPr id="10249" name="AutoShape 9"/>
          <p:cNvCxnSpPr>
            <a:cxnSpLocks noChangeShapeType="1"/>
            <a:stCxn id="10244" idx="7"/>
            <a:endCxn id="10245" idx="2"/>
          </p:cNvCxnSpPr>
          <p:nvPr/>
        </p:nvCxnSpPr>
        <p:spPr bwMode="auto">
          <a:xfrm flipV="1">
            <a:off x="5778500" y="1828800"/>
            <a:ext cx="831850" cy="4508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0" name="AutoShape 10"/>
          <p:cNvCxnSpPr>
            <a:cxnSpLocks noChangeShapeType="1"/>
            <a:stCxn id="10245" idx="5"/>
            <a:endCxn id="10247" idx="1"/>
          </p:cNvCxnSpPr>
          <p:nvPr/>
        </p:nvCxnSpPr>
        <p:spPr bwMode="auto">
          <a:xfrm>
            <a:off x="7150100" y="2063750"/>
            <a:ext cx="711200" cy="8255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1" name="AutoShape 11"/>
          <p:cNvCxnSpPr>
            <a:cxnSpLocks noChangeShapeType="1"/>
            <a:stCxn id="10247" idx="4"/>
            <a:endCxn id="10248" idx="7"/>
          </p:cNvCxnSpPr>
          <p:nvPr/>
        </p:nvCxnSpPr>
        <p:spPr bwMode="auto">
          <a:xfrm flipH="1">
            <a:off x="7607300" y="3448050"/>
            <a:ext cx="469900" cy="736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2" name="AutoShape 12"/>
          <p:cNvCxnSpPr>
            <a:cxnSpLocks noChangeShapeType="1"/>
            <a:stCxn id="10248" idx="2"/>
            <a:endCxn id="10246" idx="5"/>
          </p:cNvCxnSpPr>
          <p:nvPr/>
        </p:nvCxnSpPr>
        <p:spPr bwMode="auto">
          <a:xfrm flipH="1" flipV="1">
            <a:off x="5930900" y="4349750"/>
            <a:ext cx="1136650" cy="698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3"/>
          <p:cNvCxnSpPr>
            <a:cxnSpLocks noChangeShapeType="1"/>
            <a:stCxn id="10246" idx="6"/>
            <a:endCxn id="10247" idx="3"/>
          </p:cNvCxnSpPr>
          <p:nvPr/>
        </p:nvCxnSpPr>
        <p:spPr bwMode="auto">
          <a:xfrm flipV="1">
            <a:off x="6038850" y="3359150"/>
            <a:ext cx="1822450" cy="755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5791200" y="1524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391400" y="1905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7848600" y="3657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324600" y="43434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cxnSp>
        <p:nvCxnSpPr>
          <p:cNvPr id="10258" name="AutoShape 18"/>
          <p:cNvCxnSpPr>
            <a:cxnSpLocks noChangeShapeType="1"/>
            <a:stCxn id="10247" idx="2"/>
            <a:endCxn id="10245" idx="4"/>
          </p:cNvCxnSpPr>
          <p:nvPr/>
        </p:nvCxnSpPr>
        <p:spPr bwMode="auto">
          <a:xfrm rot="10800000">
            <a:off x="6934200" y="2152650"/>
            <a:ext cx="819150" cy="97155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6934200" y="2690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10260" name="AutoShape 20"/>
          <p:cNvCxnSpPr>
            <a:cxnSpLocks noChangeShapeType="1"/>
            <a:stCxn id="10248" idx="1"/>
            <a:endCxn id="10244" idx="5"/>
          </p:cNvCxnSpPr>
          <p:nvPr/>
        </p:nvCxnSpPr>
        <p:spPr bwMode="auto">
          <a:xfrm flipH="1" flipV="1">
            <a:off x="5778500" y="2749550"/>
            <a:ext cx="1397000" cy="1435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427788" y="3124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10262" name="AutoShape 22"/>
          <p:cNvCxnSpPr>
            <a:cxnSpLocks noChangeShapeType="1"/>
            <a:stCxn id="10245" idx="6"/>
            <a:endCxn id="10245" idx="0"/>
          </p:cNvCxnSpPr>
          <p:nvPr/>
        </p:nvCxnSpPr>
        <p:spPr bwMode="auto">
          <a:xfrm flipH="1" flipV="1">
            <a:off x="6934200" y="15049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4724400" y="1676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6934200" y="3200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10265" name="AutoShape 25"/>
          <p:cNvCxnSpPr>
            <a:cxnSpLocks noChangeShapeType="1"/>
            <a:stCxn id="10244" idx="0"/>
            <a:endCxn id="10244" idx="2"/>
          </p:cNvCxnSpPr>
          <p:nvPr/>
        </p:nvCxnSpPr>
        <p:spPr bwMode="auto">
          <a:xfrm rot="-5400000" flipH="1" flipV="1">
            <a:off x="5238750" y="21907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7543800" y="114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10267" name="AutoShape 27"/>
          <p:cNvCxnSpPr>
            <a:cxnSpLocks noChangeShapeType="1"/>
            <a:stCxn id="10246" idx="7"/>
            <a:endCxn id="10245" idx="3"/>
          </p:cNvCxnSpPr>
          <p:nvPr/>
        </p:nvCxnSpPr>
        <p:spPr bwMode="auto">
          <a:xfrm flipV="1">
            <a:off x="5930900" y="2063750"/>
            <a:ext cx="787400" cy="1816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400800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graphicFrame>
        <p:nvGraphicFramePr>
          <p:cNvPr id="710755" name="Group 99"/>
          <p:cNvGraphicFramePr>
            <a:graphicFrameLocks noGrp="1"/>
          </p:cNvGraphicFramePr>
          <p:nvPr/>
        </p:nvGraphicFramePr>
        <p:xfrm>
          <a:off x="914400" y="3352800"/>
          <a:ext cx="2209800" cy="3183892"/>
        </p:xfrm>
        <a:graphic>
          <a:graphicData uri="http://schemas.openxmlformats.org/drawingml/2006/table">
            <a:tbl>
              <a:tblPr/>
              <a:tblGrid>
                <a:gridCol w="990600"/>
                <a:gridCol w="642938"/>
                <a:gridCol w="5762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     input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6AA03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6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8" name="Rectangle 67"/>
          <p:cNvSpPr>
            <a:spLocks noChangeArrowheads="1"/>
          </p:cNvSpPr>
          <p:nvPr/>
        </p:nvSpPr>
        <p:spPr bwMode="auto"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299" name="Rectangle 68"/>
          <p:cNvSpPr>
            <a:spLocks noChangeArrowheads="1"/>
          </p:cNvSpPr>
          <p:nvPr/>
        </p:nvSpPr>
        <p:spPr bwMode="auto"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300" name="Rectangle 69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301" name="Rectangle 70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302" name="Rectangle 71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303" name="Rectangle 72"/>
          <p:cNvSpPr>
            <a:spLocks noChangeArrowheads="1"/>
          </p:cNvSpPr>
          <p:nvPr/>
        </p:nvSpPr>
        <p:spPr bwMode="auto"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304" name="Rectangle 73"/>
          <p:cNvSpPr>
            <a:spLocks noChangeArrowheads="1"/>
          </p:cNvSpPr>
          <p:nvPr/>
        </p:nvSpPr>
        <p:spPr bwMode="auto"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305" name="Rectangle 74"/>
          <p:cNvSpPr>
            <a:spLocks noChangeArrowheads="1"/>
          </p:cNvSpPr>
          <p:nvPr/>
        </p:nvSpPr>
        <p:spPr bwMode="auto"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306" name="Rectangle 75"/>
          <p:cNvSpPr>
            <a:spLocks noChangeArrowheads="1"/>
          </p:cNvSpPr>
          <p:nvPr/>
        </p:nvSpPr>
        <p:spPr bwMode="auto"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307" name="Rectangle 76"/>
          <p:cNvSpPr>
            <a:spLocks noChangeArrowheads="1"/>
          </p:cNvSpPr>
          <p:nvPr/>
        </p:nvSpPr>
        <p:spPr bwMode="auto"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308" name="Oval 77"/>
          <p:cNvSpPr>
            <a:spLocks noChangeArrowheads="1"/>
          </p:cNvSpPr>
          <p:nvPr/>
        </p:nvSpPr>
        <p:spPr bwMode="auto">
          <a:xfrm>
            <a:off x="3810000" y="6019800"/>
            <a:ext cx="304800" cy="3048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0</a:t>
            </a:r>
            <a:endParaRPr lang="en-US" sz="900"/>
          </a:p>
        </p:txBody>
      </p:sp>
      <p:sp>
        <p:nvSpPr>
          <p:cNvPr id="10309" name="Oval 78"/>
          <p:cNvSpPr>
            <a:spLocks noChangeArrowheads="1"/>
          </p:cNvSpPr>
          <p:nvPr/>
        </p:nvSpPr>
        <p:spPr bwMode="auto">
          <a:xfrm>
            <a:off x="42672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endParaRPr lang="en-US" sz="900"/>
          </a:p>
        </p:txBody>
      </p:sp>
      <p:cxnSp>
        <p:nvCxnSpPr>
          <p:cNvPr id="10310" name="AutoShape 79"/>
          <p:cNvCxnSpPr>
            <a:cxnSpLocks noChangeShapeType="1"/>
            <a:stCxn id="10308" idx="0"/>
            <a:endCxn id="10309" idx="1"/>
          </p:cNvCxnSpPr>
          <p:nvPr/>
        </p:nvCxnSpPr>
        <p:spPr bwMode="auto">
          <a:xfrm rot="5400000" flipV="1">
            <a:off x="41148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311" name="Oval 80"/>
          <p:cNvSpPr>
            <a:spLocks noChangeArrowheads="1"/>
          </p:cNvSpPr>
          <p:nvPr/>
        </p:nvSpPr>
        <p:spPr bwMode="auto">
          <a:xfrm>
            <a:off x="47244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2</a:t>
            </a:r>
            <a:endParaRPr lang="en-US" sz="900"/>
          </a:p>
        </p:txBody>
      </p:sp>
      <p:cxnSp>
        <p:nvCxnSpPr>
          <p:cNvPr id="10312" name="AutoShape 81"/>
          <p:cNvCxnSpPr>
            <a:cxnSpLocks noChangeShapeType="1"/>
            <a:endCxn id="10311" idx="1"/>
          </p:cNvCxnSpPr>
          <p:nvPr/>
        </p:nvCxnSpPr>
        <p:spPr bwMode="auto">
          <a:xfrm rot="5400000" flipV="1">
            <a:off x="45720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313" name="Oval 82"/>
          <p:cNvSpPr>
            <a:spLocks noChangeArrowheads="1"/>
          </p:cNvSpPr>
          <p:nvPr/>
        </p:nvSpPr>
        <p:spPr bwMode="auto">
          <a:xfrm>
            <a:off x="5181600" y="6019800"/>
            <a:ext cx="304800" cy="304800"/>
          </a:xfrm>
          <a:prstGeom prst="ellipse">
            <a:avLst/>
          </a:prstGeom>
          <a:solidFill>
            <a:srgbClr val="FFFF0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endParaRPr lang="en-US" sz="900"/>
          </a:p>
        </p:txBody>
      </p:sp>
      <p:cxnSp>
        <p:nvCxnSpPr>
          <p:cNvPr id="10314" name="AutoShape 83"/>
          <p:cNvCxnSpPr>
            <a:cxnSpLocks noChangeShapeType="1"/>
            <a:endCxn id="10313" idx="1"/>
          </p:cNvCxnSpPr>
          <p:nvPr/>
        </p:nvCxnSpPr>
        <p:spPr bwMode="auto">
          <a:xfrm rot="5400000" flipV="1">
            <a:off x="50292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315" name="AutoShape 85"/>
          <p:cNvCxnSpPr>
            <a:cxnSpLocks noChangeShapeType="1"/>
          </p:cNvCxnSpPr>
          <p:nvPr/>
        </p:nvCxnSpPr>
        <p:spPr bwMode="auto">
          <a:xfrm rot="5400000" flipV="1">
            <a:off x="54864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(VIII)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185863"/>
            <a:ext cx="4224338" cy="24717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0" smtClean="0"/>
              <a:t>Q is a finite set of </a:t>
            </a:r>
            <a:r>
              <a:rPr lang="en-US" sz="2000" b="0" smtClean="0">
                <a:solidFill>
                  <a:schemeClr val="tx1"/>
                </a:solidFill>
              </a:rPr>
              <a:t>states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/>
              <a:t>q</a:t>
            </a:r>
            <a:r>
              <a:rPr lang="en-US" sz="2000" b="0" baseline="-25000" smtClean="0"/>
              <a:t>0</a:t>
            </a:r>
            <a:r>
              <a:rPr lang="en-US" sz="2000" b="0" smtClean="0"/>
              <a:t> </a:t>
            </a:r>
            <a:r>
              <a:rPr lang="en-US" sz="1800" b="0" smtClean="0"/>
              <a:t> </a:t>
            </a:r>
            <a:r>
              <a:rPr lang="en-US" sz="1800" b="0" smtClean="0">
                <a:sym typeface="Symbol" pitchFamily="18" charset="2"/>
              </a:rPr>
              <a:t></a:t>
            </a:r>
            <a:r>
              <a:rPr lang="en-US" sz="2000" b="0" smtClean="0">
                <a:sym typeface="Symbol" pitchFamily="18" charset="2"/>
              </a:rPr>
              <a:t> </a:t>
            </a:r>
            <a:r>
              <a:rPr lang="en-US" sz="2400" smtClean="0"/>
              <a:t>Q</a:t>
            </a:r>
            <a:r>
              <a:rPr lang="en-US" sz="2800" b="0" smtClean="0">
                <a:sym typeface="Symbol" pitchFamily="18" charset="2"/>
              </a:rPr>
              <a:t> </a:t>
            </a:r>
            <a:r>
              <a:rPr lang="en-US" sz="2000" b="0" smtClean="0"/>
              <a:t>is the </a:t>
            </a:r>
            <a:r>
              <a:rPr lang="en-US" sz="2000" b="0" smtClean="0">
                <a:solidFill>
                  <a:srgbClr val="B6AA03"/>
                </a:solidFill>
              </a:rPr>
              <a:t>start state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sym typeface="Symbol" pitchFamily="18" charset="2"/>
              </a:rPr>
              <a:t>Q is a set of </a:t>
            </a:r>
            <a:r>
              <a:rPr lang="en-US" sz="2000" b="0" smtClean="0">
                <a:solidFill>
                  <a:srgbClr val="00B600"/>
                </a:solidFill>
                <a:sym typeface="Symbol" pitchFamily="18" charset="2"/>
              </a:rPr>
              <a:t>accepting sates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/>
              <a:t>: </a:t>
            </a:r>
            <a:r>
              <a:rPr lang="en-US" sz="2000" b="0" smtClean="0">
                <a:solidFill>
                  <a:schemeClr val="tx1"/>
                </a:solidFill>
              </a:rPr>
              <a:t>input alphabet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000" b="0" smtClean="0"/>
              <a:t>: Q </a:t>
            </a:r>
            <a:r>
              <a:rPr lang="en-US" sz="2000" b="0" smtClean="0">
                <a:sym typeface="Symbol" pitchFamily="18" charset="2"/>
              </a:rPr>
              <a:t>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>
                <a:sym typeface="Symbol" pitchFamily="18" charset="2"/>
              </a:rPr>
              <a:t>   Q: </a:t>
            </a:r>
            <a:r>
              <a:rPr lang="en-US" sz="2000" b="0" smtClean="0">
                <a:solidFill>
                  <a:schemeClr val="tx1"/>
                </a:solidFill>
                <a:sym typeface="Symbol" pitchFamily="18" charset="2"/>
              </a:rPr>
              <a:t>transition function</a:t>
            </a:r>
          </a:p>
          <a:p>
            <a:pPr>
              <a:buFont typeface="Wingdings" pitchFamily="2" charset="2"/>
              <a:buNone/>
            </a:pPr>
            <a:endParaRPr lang="en-US" sz="2000" b="0" smtClean="0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5257800" y="2209800"/>
            <a:ext cx="609600" cy="6096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6629400" y="15240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endParaRPr lang="en-US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5410200" y="3810000"/>
            <a:ext cx="609600" cy="609600"/>
          </a:xfrm>
          <a:prstGeom prst="ellipse">
            <a:avLst/>
          </a:prstGeom>
          <a:noFill/>
          <a:ln w="38100">
            <a:solidFill>
              <a:srgbClr val="00B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4</a:t>
            </a:r>
            <a:endParaRPr 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7772400" y="2819400"/>
            <a:ext cx="609600" cy="609600"/>
          </a:xfrm>
          <a:prstGeom prst="ellipse">
            <a:avLst/>
          </a:prstGeom>
          <a:solidFill>
            <a:srgbClr val="FFFF0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2</a:t>
            </a:r>
            <a:endParaRPr 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7086600" y="4114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3</a:t>
            </a:r>
            <a:endParaRPr lang="en-US"/>
          </a:p>
        </p:txBody>
      </p:sp>
      <p:cxnSp>
        <p:nvCxnSpPr>
          <p:cNvPr id="11273" name="AutoShape 9"/>
          <p:cNvCxnSpPr>
            <a:cxnSpLocks noChangeShapeType="1"/>
            <a:stCxn id="11268" idx="7"/>
            <a:endCxn id="11269" idx="2"/>
          </p:cNvCxnSpPr>
          <p:nvPr/>
        </p:nvCxnSpPr>
        <p:spPr bwMode="auto">
          <a:xfrm flipV="1">
            <a:off x="5778500" y="1828800"/>
            <a:ext cx="831850" cy="4508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274" name="AutoShape 10"/>
          <p:cNvCxnSpPr>
            <a:cxnSpLocks noChangeShapeType="1"/>
            <a:stCxn id="11269" idx="5"/>
            <a:endCxn id="11271" idx="1"/>
          </p:cNvCxnSpPr>
          <p:nvPr/>
        </p:nvCxnSpPr>
        <p:spPr bwMode="auto">
          <a:xfrm>
            <a:off x="7150100" y="2063750"/>
            <a:ext cx="711200" cy="8255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275" name="AutoShape 11"/>
          <p:cNvCxnSpPr>
            <a:cxnSpLocks noChangeShapeType="1"/>
            <a:stCxn id="11271" idx="4"/>
            <a:endCxn id="11272" idx="7"/>
          </p:cNvCxnSpPr>
          <p:nvPr/>
        </p:nvCxnSpPr>
        <p:spPr bwMode="auto">
          <a:xfrm flipH="1">
            <a:off x="7607300" y="3448050"/>
            <a:ext cx="469900" cy="736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276" name="AutoShape 12"/>
          <p:cNvCxnSpPr>
            <a:cxnSpLocks noChangeShapeType="1"/>
            <a:stCxn id="11272" idx="2"/>
            <a:endCxn id="11270" idx="5"/>
          </p:cNvCxnSpPr>
          <p:nvPr/>
        </p:nvCxnSpPr>
        <p:spPr bwMode="auto">
          <a:xfrm flipH="1" flipV="1">
            <a:off x="5930900" y="4349750"/>
            <a:ext cx="1136650" cy="698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277" name="AutoShape 13"/>
          <p:cNvCxnSpPr>
            <a:cxnSpLocks noChangeShapeType="1"/>
            <a:stCxn id="11270" idx="6"/>
            <a:endCxn id="11271" idx="3"/>
          </p:cNvCxnSpPr>
          <p:nvPr/>
        </p:nvCxnSpPr>
        <p:spPr bwMode="auto">
          <a:xfrm flipV="1">
            <a:off x="6038850" y="3359150"/>
            <a:ext cx="1822450" cy="755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791200" y="1524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391400" y="1905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7848600" y="3657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324600" y="43434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cxnSp>
        <p:nvCxnSpPr>
          <p:cNvPr id="11282" name="AutoShape 18"/>
          <p:cNvCxnSpPr>
            <a:cxnSpLocks noChangeShapeType="1"/>
            <a:stCxn id="11271" idx="2"/>
            <a:endCxn id="11269" idx="4"/>
          </p:cNvCxnSpPr>
          <p:nvPr/>
        </p:nvCxnSpPr>
        <p:spPr bwMode="auto">
          <a:xfrm rot="10800000">
            <a:off x="6934200" y="2152650"/>
            <a:ext cx="819150" cy="97155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6934200" y="2690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11284" name="AutoShape 20"/>
          <p:cNvCxnSpPr>
            <a:cxnSpLocks noChangeShapeType="1"/>
            <a:stCxn id="11272" idx="1"/>
            <a:endCxn id="11268" idx="5"/>
          </p:cNvCxnSpPr>
          <p:nvPr/>
        </p:nvCxnSpPr>
        <p:spPr bwMode="auto">
          <a:xfrm flipH="1" flipV="1">
            <a:off x="5778500" y="2749550"/>
            <a:ext cx="1397000" cy="1435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6427788" y="3124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11286" name="AutoShape 22"/>
          <p:cNvCxnSpPr>
            <a:cxnSpLocks noChangeShapeType="1"/>
            <a:stCxn id="11269" idx="6"/>
            <a:endCxn id="11269" idx="0"/>
          </p:cNvCxnSpPr>
          <p:nvPr/>
        </p:nvCxnSpPr>
        <p:spPr bwMode="auto">
          <a:xfrm flipH="1" flipV="1">
            <a:off x="6934200" y="15049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4724400" y="1676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6934200" y="3200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11289" name="AutoShape 25"/>
          <p:cNvCxnSpPr>
            <a:cxnSpLocks noChangeShapeType="1"/>
            <a:stCxn id="11268" idx="0"/>
            <a:endCxn id="11268" idx="2"/>
          </p:cNvCxnSpPr>
          <p:nvPr/>
        </p:nvCxnSpPr>
        <p:spPr bwMode="auto">
          <a:xfrm rot="-5400000" flipH="1" flipV="1">
            <a:off x="5238750" y="21907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7543800" y="114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11291" name="AutoShape 27"/>
          <p:cNvCxnSpPr>
            <a:cxnSpLocks noChangeShapeType="1"/>
            <a:stCxn id="11270" idx="7"/>
            <a:endCxn id="11269" idx="3"/>
          </p:cNvCxnSpPr>
          <p:nvPr/>
        </p:nvCxnSpPr>
        <p:spPr bwMode="auto">
          <a:xfrm flipV="1">
            <a:off x="5930900" y="2063750"/>
            <a:ext cx="787400" cy="1816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6400800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graphicFrame>
        <p:nvGraphicFramePr>
          <p:cNvPr id="729186" name="Group 98"/>
          <p:cNvGraphicFramePr>
            <a:graphicFrameLocks noGrp="1"/>
          </p:cNvGraphicFramePr>
          <p:nvPr/>
        </p:nvGraphicFramePr>
        <p:xfrm>
          <a:off x="914400" y="3352800"/>
          <a:ext cx="2209800" cy="3183892"/>
        </p:xfrm>
        <a:graphic>
          <a:graphicData uri="http://schemas.openxmlformats.org/drawingml/2006/table">
            <a:tbl>
              <a:tblPr/>
              <a:tblGrid>
                <a:gridCol w="990600"/>
                <a:gridCol w="642938"/>
                <a:gridCol w="5762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     input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6AA03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6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2" name="Rectangle 67"/>
          <p:cNvSpPr>
            <a:spLocks noChangeArrowheads="1"/>
          </p:cNvSpPr>
          <p:nvPr/>
        </p:nvSpPr>
        <p:spPr bwMode="auto"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323" name="Rectangle 68"/>
          <p:cNvSpPr>
            <a:spLocks noChangeArrowheads="1"/>
          </p:cNvSpPr>
          <p:nvPr/>
        </p:nvSpPr>
        <p:spPr bwMode="auto"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324" name="Rectangle 69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325" name="Rectangle 70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326" name="Rectangle 71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327" name="Rectangle 72"/>
          <p:cNvSpPr>
            <a:spLocks noChangeArrowheads="1"/>
          </p:cNvSpPr>
          <p:nvPr/>
        </p:nvSpPr>
        <p:spPr bwMode="auto"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328" name="Rectangle 73"/>
          <p:cNvSpPr>
            <a:spLocks noChangeArrowheads="1"/>
          </p:cNvSpPr>
          <p:nvPr/>
        </p:nvSpPr>
        <p:spPr bwMode="auto"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329" name="Rectangle 74"/>
          <p:cNvSpPr>
            <a:spLocks noChangeArrowheads="1"/>
          </p:cNvSpPr>
          <p:nvPr/>
        </p:nvSpPr>
        <p:spPr bwMode="auto"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330" name="Rectangle 75"/>
          <p:cNvSpPr>
            <a:spLocks noChangeArrowheads="1"/>
          </p:cNvSpPr>
          <p:nvPr/>
        </p:nvSpPr>
        <p:spPr bwMode="auto"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331" name="Rectangle 76"/>
          <p:cNvSpPr>
            <a:spLocks noChangeArrowheads="1"/>
          </p:cNvSpPr>
          <p:nvPr/>
        </p:nvSpPr>
        <p:spPr bwMode="auto"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332" name="Oval 77"/>
          <p:cNvSpPr>
            <a:spLocks noChangeArrowheads="1"/>
          </p:cNvSpPr>
          <p:nvPr/>
        </p:nvSpPr>
        <p:spPr bwMode="auto">
          <a:xfrm>
            <a:off x="3810000" y="6019800"/>
            <a:ext cx="304800" cy="3048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0</a:t>
            </a:r>
            <a:endParaRPr lang="en-US" sz="900"/>
          </a:p>
        </p:txBody>
      </p:sp>
      <p:sp>
        <p:nvSpPr>
          <p:cNvPr id="11333" name="Oval 78"/>
          <p:cNvSpPr>
            <a:spLocks noChangeArrowheads="1"/>
          </p:cNvSpPr>
          <p:nvPr/>
        </p:nvSpPr>
        <p:spPr bwMode="auto">
          <a:xfrm>
            <a:off x="42672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endParaRPr lang="en-US" sz="900"/>
          </a:p>
        </p:txBody>
      </p:sp>
      <p:cxnSp>
        <p:nvCxnSpPr>
          <p:cNvPr id="11334" name="AutoShape 79"/>
          <p:cNvCxnSpPr>
            <a:cxnSpLocks noChangeShapeType="1"/>
            <a:stCxn id="11332" idx="0"/>
            <a:endCxn id="11333" idx="1"/>
          </p:cNvCxnSpPr>
          <p:nvPr/>
        </p:nvCxnSpPr>
        <p:spPr bwMode="auto">
          <a:xfrm rot="5400000" flipV="1">
            <a:off x="41148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335" name="Oval 80"/>
          <p:cNvSpPr>
            <a:spLocks noChangeArrowheads="1"/>
          </p:cNvSpPr>
          <p:nvPr/>
        </p:nvSpPr>
        <p:spPr bwMode="auto">
          <a:xfrm>
            <a:off x="47244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2</a:t>
            </a:r>
            <a:endParaRPr lang="en-US" sz="900"/>
          </a:p>
        </p:txBody>
      </p:sp>
      <p:cxnSp>
        <p:nvCxnSpPr>
          <p:cNvPr id="11336" name="AutoShape 81"/>
          <p:cNvCxnSpPr>
            <a:cxnSpLocks noChangeShapeType="1"/>
            <a:endCxn id="11335" idx="1"/>
          </p:cNvCxnSpPr>
          <p:nvPr/>
        </p:nvCxnSpPr>
        <p:spPr bwMode="auto">
          <a:xfrm rot="5400000" flipV="1">
            <a:off x="45720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337" name="Oval 82"/>
          <p:cNvSpPr>
            <a:spLocks noChangeArrowheads="1"/>
          </p:cNvSpPr>
          <p:nvPr/>
        </p:nvSpPr>
        <p:spPr bwMode="auto">
          <a:xfrm>
            <a:off x="51816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endParaRPr lang="en-US" sz="900"/>
          </a:p>
        </p:txBody>
      </p:sp>
      <p:cxnSp>
        <p:nvCxnSpPr>
          <p:cNvPr id="11338" name="AutoShape 83"/>
          <p:cNvCxnSpPr>
            <a:cxnSpLocks noChangeShapeType="1"/>
            <a:endCxn id="11337" idx="1"/>
          </p:cNvCxnSpPr>
          <p:nvPr/>
        </p:nvCxnSpPr>
        <p:spPr bwMode="auto">
          <a:xfrm rot="5400000" flipV="1">
            <a:off x="50292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339" name="Oval 84"/>
          <p:cNvSpPr>
            <a:spLocks noChangeArrowheads="1"/>
          </p:cNvSpPr>
          <p:nvPr/>
        </p:nvSpPr>
        <p:spPr bwMode="auto">
          <a:xfrm>
            <a:off x="5638800" y="6019800"/>
            <a:ext cx="304800" cy="304800"/>
          </a:xfrm>
          <a:prstGeom prst="ellipse">
            <a:avLst/>
          </a:prstGeom>
          <a:solidFill>
            <a:srgbClr val="FFFF0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2</a:t>
            </a:r>
            <a:endParaRPr lang="en-US" sz="900"/>
          </a:p>
        </p:txBody>
      </p:sp>
      <p:cxnSp>
        <p:nvCxnSpPr>
          <p:cNvPr id="11340" name="AutoShape 85"/>
          <p:cNvCxnSpPr>
            <a:cxnSpLocks noChangeShapeType="1"/>
            <a:endCxn id="11339" idx="1"/>
          </p:cNvCxnSpPr>
          <p:nvPr/>
        </p:nvCxnSpPr>
        <p:spPr bwMode="auto">
          <a:xfrm rot="5400000" flipV="1">
            <a:off x="54864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341" name="AutoShape 87"/>
          <p:cNvCxnSpPr>
            <a:cxnSpLocks noChangeShapeType="1"/>
          </p:cNvCxnSpPr>
          <p:nvPr/>
        </p:nvCxnSpPr>
        <p:spPr bwMode="auto">
          <a:xfrm rot="5400000" flipV="1">
            <a:off x="59436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 Matching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Given a </a:t>
            </a:r>
            <a:r>
              <a:rPr lang="en-US" smtClean="0">
                <a:solidFill>
                  <a:srgbClr val="00FF00"/>
                </a:solidFill>
              </a:rPr>
              <a:t>text</a:t>
            </a:r>
            <a:r>
              <a:rPr lang="en-US" smtClean="0"/>
              <a:t> string T[0..n-1] and a </a:t>
            </a:r>
            <a:r>
              <a:rPr lang="en-US" smtClean="0">
                <a:solidFill>
                  <a:srgbClr val="00FF00"/>
                </a:solidFill>
              </a:rPr>
              <a:t>pattern </a:t>
            </a:r>
            <a:r>
              <a:rPr lang="en-US" smtClean="0"/>
              <a:t>P[0..m-1],  find all occurrences of the pattern within the text.</a:t>
            </a:r>
          </a:p>
          <a:p>
            <a:endParaRPr lang="en-US" smtClean="0"/>
          </a:p>
          <a:p>
            <a:r>
              <a:rPr lang="en-US" smtClean="0"/>
              <a:t>Example: T = 000010001010001 and P = 0001, the occurrences are:</a:t>
            </a:r>
          </a:p>
          <a:p>
            <a:pPr lvl="1"/>
            <a:r>
              <a:rPr lang="en-US" smtClean="0"/>
              <a:t>first occurrence starts at T[1]</a:t>
            </a:r>
          </a:p>
          <a:p>
            <a:pPr lvl="1"/>
            <a:r>
              <a:rPr lang="en-US" smtClean="0"/>
              <a:t>second occurrence starts at T[5] </a:t>
            </a:r>
          </a:p>
          <a:p>
            <a:pPr lvl="1"/>
            <a:r>
              <a:rPr lang="en-US" smtClean="0"/>
              <a:t>third occurrence starts at T[11]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(IX)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185863"/>
            <a:ext cx="4224338" cy="24717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0" smtClean="0"/>
              <a:t>Q is a finite set of </a:t>
            </a:r>
            <a:r>
              <a:rPr lang="en-US" sz="2000" b="0" smtClean="0">
                <a:solidFill>
                  <a:schemeClr val="tx1"/>
                </a:solidFill>
              </a:rPr>
              <a:t>states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/>
              <a:t>q</a:t>
            </a:r>
            <a:r>
              <a:rPr lang="en-US" sz="2000" b="0" baseline="-25000" smtClean="0"/>
              <a:t>0</a:t>
            </a:r>
            <a:r>
              <a:rPr lang="en-US" sz="2000" b="0" smtClean="0"/>
              <a:t> </a:t>
            </a:r>
            <a:r>
              <a:rPr lang="en-US" sz="1800" b="0" smtClean="0"/>
              <a:t> </a:t>
            </a:r>
            <a:r>
              <a:rPr lang="en-US" sz="1800" b="0" smtClean="0">
                <a:sym typeface="Symbol" pitchFamily="18" charset="2"/>
              </a:rPr>
              <a:t></a:t>
            </a:r>
            <a:r>
              <a:rPr lang="en-US" sz="2000" b="0" smtClean="0">
                <a:sym typeface="Symbol" pitchFamily="18" charset="2"/>
              </a:rPr>
              <a:t> </a:t>
            </a:r>
            <a:r>
              <a:rPr lang="en-US" sz="2400" smtClean="0"/>
              <a:t>Q</a:t>
            </a:r>
            <a:r>
              <a:rPr lang="en-US" sz="2800" b="0" smtClean="0">
                <a:sym typeface="Symbol" pitchFamily="18" charset="2"/>
              </a:rPr>
              <a:t> </a:t>
            </a:r>
            <a:r>
              <a:rPr lang="en-US" sz="2000" b="0" smtClean="0"/>
              <a:t>is the </a:t>
            </a:r>
            <a:r>
              <a:rPr lang="en-US" sz="2000" b="0" smtClean="0">
                <a:solidFill>
                  <a:srgbClr val="B6AA03"/>
                </a:solidFill>
              </a:rPr>
              <a:t>start state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sym typeface="Symbol" pitchFamily="18" charset="2"/>
              </a:rPr>
              <a:t>Q is a set of </a:t>
            </a:r>
            <a:r>
              <a:rPr lang="en-US" sz="2000" b="0" smtClean="0">
                <a:solidFill>
                  <a:srgbClr val="00B600"/>
                </a:solidFill>
                <a:sym typeface="Symbol" pitchFamily="18" charset="2"/>
              </a:rPr>
              <a:t>accepting sates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/>
              <a:t>: </a:t>
            </a:r>
            <a:r>
              <a:rPr lang="en-US" sz="2000" b="0" smtClean="0">
                <a:solidFill>
                  <a:schemeClr val="tx1"/>
                </a:solidFill>
              </a:rPr>
              <a:t>input alphabet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000" b="0" smtClean="0"/>
              <a:t>: Q </a:t>
            </a:r>
            <a:r>
              <a:rPr lang="en-US" sz="2000" b="0" smtClean="0">
                <a:sym typeface="Symbol" pitchFamily="18" charset="2"/>
              </a:rPr>
              <a:t>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>
                <a:sym typeface="Symbol" pitchFamily="18" charset="2"/>
              </a:rPr>
              <a:t>   Q: </a:t>
            </a:r>
            <a:r>
              <a:rPr lang="en-US" sz="2000" b="0" smtClean="0">
                <a:solidFill>
                  <a:schemeClr val="tx1"/>
                </a:solidFill>
                <a:sym typeface="Symbol" pitchFamily="18" charset="2"/>
              </a:rPr>
              <a:t>transition function</a:t>
            </a:r>
          </a:p>
          <a:p>
            <a:pPr>
              <a:buFont typeface="Wingdings" pitchFamily="2" charset="2"/>
              <a:buNone/>
            </a:pPr>
            <a:endParaRPr lang="en-US" sz="2000" b="0" smtClean="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5257800" y="2209800"/>
            <a:ext cx="609600" cy="6096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6629400" y="15240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5410200" y="3810000"/>
            <a:ext cx="609600" cy="609600"/>
          </a:xfrm>
          <a:prstGeom prst="ellipse">
            <a:avLst/>
          </a:prstGeom>
          <a:noFill/>
          <a:ln w="38100">
            <a:solidFill>
              <a:srgbClr val="00B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4</a:t>
            </a:r>
            <a:endParaRPr 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7772400" y="28194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2</a:t>
            </a:r>
            <a:endParaRPr 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7086600" y="4114800"/>
            <a:ext cx="609600" cy="609600"/>
          </a:xfrm>
          <a:prstGeom prst="ellipse">
            <a:avLst/>
          </a:prstGeom>
          <a:solidFill>
            <a:srgbClr val="FFFF0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3</a:t>
            </a:r>
            <a:endParaRPr lang="en-US"/>
          </a:p>
        </p:txBody>
      </p:sp>
      <p:cxnSp>
        <p:nvCxnSpPr>
          <p:cNvPr id="12297" name="AutoShape 9"/>
          <p:cNvCxnSpPr>
            <a:cxnSpLocks noChangeShapeType="1"/>
            <a:stCxn id="12292" idx="7"/>
            <a:endCxn id="12293" idx="2"/>
          </p:cNvCxnSpPr>
          <p:nvPr/>
        </p:nvCxnSpPr>
        <p:spPr bwMode="auto">
          <a:xfrm flipV="1">
            <a:off x="5778500" y="1828800"/>
            <a:ext cx="831850" cy="4508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298" name="AutoShape 10"/>
          <p:cNvCxnSpPr>
            <a:cxnSpLocks noChangeShapeType="1"/>
            <a:stCxn id="12293" idx="5"/>
            <a:endCxn id="12295" idx="1"/>
          </p:cNvCxnSpPr>
          <p:nvPr/>
        </p:nvCxnSpPr>
        <p:spPr bwMode="auto">
          <a:xfrm>
            <a:off x="7150100" y="2063750"/>
            <a:ext cx="711200" cy="8255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299" name="AutoShape 11"/>
          <p:cNvCxnSpPr>
            <a:cxnSpLocks noChangeShapeType="1"/>
            <a:stCxn id="12295" idx="4"/>
            <a:endCxn id="12296" idx="7"/>
          </p:cNvCxnSpPr>
          <p:nvPr/>
        </p:nvCxnSpPr>
        <p:spPr bwMode="auto">
          <a:xfrm flipH="1">
            <a:off x="7607300" y="3448050"/>
            <a:ext cx="469900" cy="736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0" name="AutoShape 12"/>
          <p:cNvCxnSpPr>
            <a:cxnSpLocks noChangeShapeType="1"/>
            <a:stCxn id="12296" idx="2"/>
            <a:endCxn id="12294" idx="5"/>
          </p:cNvCxnSpPr>
          <p:nvPr/>
        </p:nvCxnSpPr>
        <p:spPr bwMode="auto">
          <a:xfrm flipH="1" flipV="1">
            <a:off x="5930900" y="4349750"/>
            <a:ext cx="1136650" cy="698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1" name="AutoShape 13"/>
          <p:cNvCxnSpPr>
            <a:cxnSpLocks noChangeShapeType="1"/>
            <a:stCxn id="12294" idx="6"/>
            <a:endCxn id="12295" idx="3"/>
          </p:cNvCxnSpPr>
          <p:nvPr/>
        </p:nvCxnSpPr>
        <p:spPr bwMode="auto">
          <a:xfrm flipV="1">
            <a:off x="6038850" y="3359150"/>
            <a:ext cx="1822450" cy="755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791200" y="1524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7391400" y="1905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7848600" y="3657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324600" y="43434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cxnSp>
        <p:nvCxnSpPr>
          <p:cNvPr id="12306" name="AutoShape 18"/>
          <p:cNvCxnSpPr>
            <a:cxnSpLocks noChangeShapeType="1"/>
            <a:stCxn id="12295" idx="2"/>
            <a:endCxn id="12293" idx="4"/>
          </p:cNvCxnSpPr>
          <p:nvPr/>
        </p:nvCxnSpPr>
        <p:spPr bwMode="auto">
          <a:xfrm rot="10800000">
            <a:off x="6934200" y="2152650"/>
            <a:ext cx="819150" cy="97155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6934200" y="2690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12308" name="AutoShape 20"/>
          <p:cNvCxnSpPr>
            <a:cxnSpLocks noChangeShapeType="1"/>
            <a:stCxn id="12296" idx="1"/>
            <a:endCxn id="12292" idx="5"/>
          </p:cNvCxnSpPr>
          <p:nvPr/>
        </p:nvCxnSpPr>
        <p:spPr bwMode="auto">
          <a:xfrm flipH="1" flipV="1">
            <a:off x="5778500" y="2749550"/>
            <a:ext cx="1397000" cy="1435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427788" y="3124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12310" name="AutoShape 22"/>
          <p:cNvCxnSpPr>
            <a:cxnSpLocks noChangeShapeType="1"/>
            <a:stCxn id="12293" idx="6"/>
            <a:endCxn id="12293" idx="0"/>
          </p:cNvCxnSpPr>
          <p:nvPr/>
        </p:nvCxnSpPr>
        <p:spPr bwMode="auto">
          <a:xfrm flipH="1" flipV="1">
            <a:off x="6934200" y="15049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724400" y="1676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6934200" y="3200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12313" name="AutoShape 25"/>
          <p:cNvCxnSpPr>
            <a:cxnSpLocks noChangeShapeType="1"/>
            <a:stCxn id="12292" idx="0"/>
            <a:endCxn id="12292" idx="2"/>
          </p:cNvCxnSpPr>
          <p:nvPr/>
        </p:nvCxnSpPr>
        <p:spPr bwMode="auto">
          <a:xfrm rot="-5400000" flipH="1" flipV="1">
            <a:off x="5238750" y="21907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7543800" y="114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12315" name="AutoShape 27"/>
          <p:cNvCxnSpPr>
            <a:cxnSpLocks noChangeShapeType="1"/>
            <a:stCxn id="12294" idx="7"/>
            <a:endCxn id="12293" idx="3"/>
          </p:cNvCxnSpPr>
          <p:nvPr/>
        </p:nvCxnSpPr>
        <p:spPr bwMode="auto">
          <a:xfrm flipV="1">
            <a:off x="5930900" y="2063750"/>
            <a:ext cx="787400" cy="1816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6400800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graphicFrame>
        <p:nvGraphicFramePr>
          <p:cNvPr id="731234" name="Group 98"/>
          <p:cNvGraphicFramePr>
            <a:graphicFrameLocks noGrp="1"/>
          </p:cNvGraphicFramePr>
          <p:nvPr/>
        </p:nvGraphicFramePr>
        <p:xfrm>
          <a:off x="914400" y="3352800"/>
          <a:ext cx="2209800" cy="3183892"/>
        </p:xfrm>
        <a:graphic>
          <a:graphicData uri="http://schemas.openxmlformats.org/drawingml/2006/table">
            <a:tbl>
              <a:tblPr/>
              <a:tblGrid>
                <a:gridCol w="990600"/>
                <a:gridCol w="642938"/>
                <a:gridCol w="5762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     input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6AA03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6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1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46" name="Rectangle 67"/>
          <p:cNvSpPr>
            <a:spLocks noChangeArrowheads="1"/>
          </p:cNvSpPr>
          <p:nvPr/>
        </p:nvSpPr>
        <p:spPr bwMode="auto"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347" name="Rectangle 68"/>
          <p:cNvSpPr>
            <a:spLocks noChangeArrowheads="1"/>
          </p:cNvSpPr>
          <p:nvPr/>
        </p:nvSpPr>
        <p:spPr bwMode="auto"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348" name="Rectangle 69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349" name="Rectangle 70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350" name="Rectangle 71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351" name="Rectangle 72"/>
          <p:cNvSpPr>
            <a:spLocks noChangeArrowheads="1"/>
          </p:cNvSpPr>
          <p:nvPr/>
        </p:nvSpPr>
        <p:spPr bwMode="auto"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352" name="Rectangle 73"/>
          <p:cNvSpPr>
            <a:spLocks noChangeArrowheads="1"/>
          </p:cNvSpPr>
          <p:nvPr/>
        </p:nvSpPr>
        <p:spPr bwMode="auto"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353" name="Rectangle 74"/>
          <p:cNvSpPr>
            <a:spLocks noChangeArrowheads="1"/>
          </p:cNvSpPr>
          <p:nvPr/>
        </p:nvSpPr>
        <p:spPr bwMode="auto"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354" name="Rectangle 75"/>
          <p:cNvSpPr>
            <a:spLocks noChangeArrowheads="1"/>
          </p:cNvSpPr>
          <p:nvPr/>
        </p:nvSpPr>
        <p:spPr bwMode="auto"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355" name="Rectangle 76"/>
          <p:cNvSpPr>
            <a:spLocks noChangeArrowheads="1"/>
          </p:cNvSpPr>
          <p:nvPr/>
        </p:nvSpPr>
        <p:spPr bwMode="auto"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356" name="Oval 77"/>
          <p:cNvSpPr>
            <a:spLocks noChangeArrowheads="1"/>
          </p:cNvSpPr>
          <p:nvPr/>
        </p:nvSpPr>
        <p:spPr bwMode="auto">
          <a:xfrm>
            <a:off x="3810000" y="6019800"/>
            <a:ext cx="304800" cy="3048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0</a:t>
            </a:r>
            <a:endParaRPr lang="en-US" sz="900"/>
          </a:p>
        </p:txBody>
      </p:sp>
      <p:sp>
        <p:nvSpPr>
          <p:cNvPr id="12357" name="Oval 78"/>
          <p:cNvSpPr>
            <a:spLocks noChangeArrowheads="1"/>
          </p:cNvSpPr>
          <p:nvPr/>
        </p:nvSpPr>
        <p:spPr bwMode="auto">
          <a:xfrm>
            <a:off x="42672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endParaRPr lang="en-US" sz="900"/>
          </a:p>
        </p:txBody>
      </p:sp>
      <p:cxnSp>
        <p:nvCxnSpPr>
          <p:cNvPr id="12358" name="AutoShape 79"/>
          <p:cNvCxnSpPr>
            <a:cxnSpLocks noChangeShapeType="1"/>
            <a:stCxn id="12356" idx="0"/>
            <a:endCxn id="12357" idx="1"/>
          </p:cNvCxnSpPr>
          <p:nvPr/>
        </p:nvCxnSpPr>
        <p:spPr bwMode="auto">
          <a:xfrm rot="5400000" flipV="1">
            <a:off x="41148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59" name="Oval 80"/>
          <p:cNvSpPr>
            <a:spLocks noChangeArrowheads="1"/>
          </p:cNvSpPr>
          <p:nvPr/>
        </p:nvSpPr>
        <p:spPr bwMode="auto">
          <a:xfrm>
            <a:off x="47244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2</a:t>
            </a:r>
            <a:endParaRPr lang="en-US" sz="900"/>
          </a:p>
        </p:txBody>
      </p:sp>
      <p:cxnSp>
        <p:nvCxnSpPr>
          <p:cNvPr id="12360" name="AutoShape 81"/>
          <p:cNvCxnSpPr>
            <a:cxnSpLocks noChangeShapeType="1"/>
            <a:endCxn id="12359" idx="1"/>
          </p:cNvCxnSpPr>
          <p:nvPr/>
        </p:nvCxnSpPr>
        <p:spPr bwMode="auto">
          <a:xfrm rot="5400000" flipV="1">
            <a:off x="45720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61" name="Oval 82"/>
          <p:cNvSpPr>
            <a:spLocks noChangeArrowheads="1"/>
          </p:cNvSpPr>
          <p:nvPr/>
        </p:nvSpPr>
        <p:spPr bwMode="auto">
          <a:xfrm>
            <a:off x="51816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endParaRPr lang="en-US" sz="900"/>
          </a:p>
        </p:txBody>
      </p:sp>
      <p:cxnSp>
        <p:nvCxnSpPr>
          <p:cNvPr id="12362" name="AutoShape 83"/>
          <p:cNvCxnSpPr>
            <a:cxnSpLocks noChangeShapeType="1"/>
            <a:endCxn id="12361" idx="1"/>
          </p:cNvCxnSpPr>
          <p:nvPr/>
        </p:nvCxnSpPr>
        <p:spPr bwMode="auto">
          <a:xfrm rot="5400000" flipV="1">
            <a:off x="50292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63" name="Oval 84"/>
          <p:cNvSpPr>
            <a:spLocks noChangeArrowheads="1"/>
          </p:cNvSpPr>
          <p:nvPr/>
        </p:nvSpPr>
        <p:spPr bwMode="auto">
          <a:xfrm>
            <a:off x="56388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2</a:t>
            </a:r>
            <a:endParaRPr lang="en-US" sz="900"/>
          </a:p>
        </p:txBody>
      </p:sp>
      <p:cxnSp>
        <p:nvCxnSpPr>
          <p:cNvPr id="12364" name="AutoShape 85"/>
          <p:cNvCxnSpPr>
            <a:cxnSpLocks noChangeShapeType="1"/>
            <a:endCxn id="12363" idx="1"/>
          </p:cNvCxnSpPr>
          <p:nvPr/>
        </p:nvCxnSpPr>
        <p:spPr bwMode="auto">
          <a:xfrm rot="5400000" flipV="1">
            <a:off x="54864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65" name="Oval 86"/>
          <p:cNvSpPr>
            <a:spLocks noChangeArrowheads="1"/>
          </p:cNvSpPr>
          <p:nvPr/>
        </p:nvSpPr>
        <p:spPr bwMode="auto">
          <a:xfrm>
            <a:off x="6096000" y="6019800"/>
            <a:ext cx="304800" cy="304800"/>
          </a:xfrm>
          <a:prstGeom prst="ellipse">
            <a:avLst/>
          </a:prstGeom>
          <a:solidFill>
            <a:srgbClr val="FFFF0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3</a:t>
            </a:r>
            <a:endParaRPr lang="en-US" sz="900"/>
          </a:p>
        </p:txBody>
      </p:sp>
      <p:cxnSp>
        <p:nvCxnSpPr>
          <p:cNvPr id="12366" name="AutoShape 87"/>
          <p:cNvCxnSpPr>
            <a:cxnSpLocks noChangeShapeType="1"/>
            <a:endCxn id="12365" idx="1"/>
          </p:cNvCxnSpPr>
          <p:nvPr/>
        </p:nvCxnSpPr>
        <p:spPr bwMode="auto">
          <a:xfrm rot="5400000" flipV="1">
            <a:off x="59436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67" name="AutoShape 89"/>
          <p:cNvCxnSpPr>
            <a:cxnSpLocks noChangeShapeType="1"/>
          </p:cNvCxnSpPr>
          <p:nvPr/>
        </p:nvCxnSpPr>
        <p:spPr bwMode="auto">
          <a:xfrm rot="5400000" flipV="1">
            <a:off x="64008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(X)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185863"/>
            <a:ext cx="4224338" cy="24717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0" smtClean="0"/>
              <a:t>Q is a finite set of </a:t>
            </a:r>
            <a:r>
              <a:rPr lang="en-US" sz="2000" b="0" smtClean="0">
                <a:solidFill>
                  <a:schemeClr val="tx1"/>
                </a:solidFill>
              </a:rPr>
              <a:t>states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/>
              <a:t>q</a:t>
            </a:r>
            <a:r>
              <a:rPr lang="en-US" sz="2000" b="0" baseline="-25000" smtClean="0"/>
              <a:t>0</a:t>
            </a:r>
            <a:r>
              <a:rPr lang="en-US" sz="2000" b="0" smtClean="0"/>
              <a:t> </a:t>
            </a:r>
            <a:r>
              <a:rPr lang="en-US" sz="1800" b="0" smtClean="0"/>
              <a:t> </a:t>
            </a:r>
            <a:r>
              <a:rPr lang="en-US" sz="1800" b="0" smtClean="0">
                <a:sym typeface="Symbol" pitchFamily="18" charset="2"/>
              </a:rPr>
              <a:t></a:t>
            </a:r>
            <a:r>
              <a:rPr lang="en-US" sz="2000" b="0" smtClean="0">
                <a:sym typeface="Symbol" pitchFamily="18" charset="2"/>
              </a:rPr>
              <a:t> </a:t>
            </a:r>
            <a:r>
              <a:rPr lang="en-US" sz="2400" smtClean="0"/>
              <a:t>Q</a:t>
            </a:r>
            <a:r>
              <a:rPr lang="en-US" sz="2800" b="0" smtClean="0">
                <a:sym typeface="Symbol" pitchFamily="18" charset="2"/>
              </a:rPr>
              <a:t> </a:t>
            </a:r>
            <a:r>
              <a:rPr lang="en-US" sz="2000" b="0" smtClean="0"/>
              <a:t>is the </a:t>
            </a:r>
            <a:r>
              <a:rPr lang="en-US" sz="2000" b="0" smtClean="0">
                <a:solidFill>
                  <a:srgbClr val="B6AA03"/>
                </a:solidFill>
              </a:rPr>
              <a:t>start state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sym typeface="Symbol" pitchFamily="18" charset="2"/>
              </a:rPr>
              <a:t>Q is a set of </a:t>
            </a:r>
            <a:r>
              <a:rPr lang="en-US" sz="2000" b="0" smtClean="0">
                <a:solidFill>
                  <a:srgbClr val="00B600"/>
                </a:solidFill>
                <a:sym typeface="Symbol" pitchFamily="18" charset="2"/>
              </a:rPr>
              <a:t>accepting sates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/>
              <a:t>: </a:t>
            </a:r>
            <a:r>
              <a:rPr lang="en-US" sz="2000" b="0" smtClean="0">
                <a:solidFill>
                  <a:schemeClr val="tx1"/>
                </a:solidFill>
              </a:rPr>
              <a:t>input alphabet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000" b="0" smtClean="0"/>
              <a:t>: Q </a:t>
            </a:r>
            <a:r>
              <a:rPr lang="en-US" sz="2000" b="0" smtClean="0">
                <a:sym typeface="Symbol" pitchFamily="18" charset="2"/>
              </a:rPr>
              <a:t>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>
                <a:sym typeface="Symbol" pitchFamily="18" charset="2"/>
              </a:rPr>
              <a:t>   Q: </a:t>
            </a:r>
            <a:r>
              <a:rPr lang="en-US" sz="2000" b="0" smtClean="0">
                <a:solidFill>
                  <a:schemeClr val="tx1"/>
                </a:solidFill>
                <a:sym typeface="Symbol" pitchFamily="18" charset="2"/>
              </a:rPr>
              <a:t>transition function</a:t>
            </a:r>
          </a:p>
          <a:p>
            <a:pPr>
              <a:buFont typeface="Wingdings" pitchFamily="2" charset="2"/>
              <a:buNone/>
            </a:pPr>
            <a:endParaRPr lang="en-US" sz="2000" b="0" smtClean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257800" y="2209800"/>
            <a:ext cx="609600" cy="6096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629400" y="15240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410200" y="3810000"/>
            <a:ext cx="609600" cy="609600"/>
          </a:xfrm>
          <a:prstGeom prst="ellipse">
            <a:avLst/>
          </a:prstGeom>
          <a:solidFill>
            <a:srgbClr val="FFFF01"/>
          </a:solidFill>
          <a:ln w="38100">
            <a:solidFill>
              <a:srgbClr val="00B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4</a:t>
            </a:r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7772400" y="28194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2</a:t>
            </a:r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7086600" y="4114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3</a:t>
            </a:r>
            <a:endParaRPr lang="en-US"/>
          </a:p>
        </p:txBody>
      </p:sp>
      <p:cxnSp>
        <p:nvCxnSpPr>
          <p:cNvPr id="13321" name="AutoShape 9"/>
          <p:cNvCxnSpPr>
            <a:cxnSpLocks noChangeShapeType="1"/>
            <a:stCxn id="13316" idx="7"/>
            <a:endCxn id="13317" idx="2"/>
          </p:cNvCxnSpPr>
          <p:nvPr/>
        </p:nvCxnSpPr>
        <p:spPr bwMode="auto">
          <a:xfrm flipV="1">
            <a:off x="5778500" y="1828800"/>
            <a:ext cx="831850" cy="4508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2" name="AutoShape 10"/>
          <p:cNvCxnSpPr>
            <a:cxnSpLocks noChangeShapeType="1"/>
            <a:stCxn id="13317" idx="5"/>
            <a:endCxn id="13319" idx="1"/>
          </p:cNvCxnSpPr>
          <p:nvPr/>
        </p:nvCxnSpPr>
        <p:spPr bwMode="auto">
          <a:xfrm>
            <a:off x="7150100" y="2063750"/>
            <a:ext cx="711200" cy="8255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3" name="AutoShape 11"/>
          <p:cNvCxnSpPr>
            <a:cxnSpLocks noChangeShapeType="1"/>
            <a:stCxn id="13319" idx="4"/>
            <a:endCxn id="13320" idx="7"/>
          </p:cNvCxnSpPr>
          <p:nvPr/>
        </p:nvCxnSpPr>
        <p:spPr bwMode="auto">
          <a:xfrm flipH="1">
            <a:off x="7607300" y="3448050"/>
            <a:ext cx="469900" cy="736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4" name="AutoShape 12"/>
          <p:cNvCxnSpPr>
            <a:cxnSpLocks noChangeShapeType="1"/>
            <a:stCxn id="13320" idx="2"/>
            <a:endCxn id="13318" idx="5"/>
          </p:cNvCxnSpPr>
          <p:nvPr/>
        </p:nvCxnSpPr>
        <p:spPr bwMode="auto">
          <a:xfrm flipH="1" flipV="1">
            <a:off x="5930900" y="4349750"/>
            <a:ext cx="1136650" cy="698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5" name="AutoShape 13"/>
          <p:cNvCxnSpPr>
            <a:cxnSpLocks noChangeShapeType="1"/>
            <a:stCxn id="13318" idx="6"/>
            <a:endCxn id="13319" idx="3"/>
          </p:cNvCxnSpPr>
          <p:nvPr/>
        </p:nvCxnSpPr>
        <p:spPr bwMode="auto">
          <a:xfrm flipV="1">
            <a:off x="6038850" y="3359150"/>
            <a:ext cx="1822450" cy="755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791200" y="1524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7391400" y="1905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7848600" y="3657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6324600" y="43434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cxnSp>
        <p:nvCxnSpPr>
          <p:cNvPr id="13330" name="AutoShape 18"/>
          <p:cNvCxnSpPr>
            <a:cxnSpLocks noChangeShapeType="1"/>
            <a:stCxn id="13319" idx="2"/>
            <a:endCxn id="13317" idx="4"/>
          </p:cNvCxnSpPr>
          <p:nvPr/>
        </p:nvCxnSpPr>
        <p:spPr bwMode="auto">
          <a:xfrm rot="10800000">
            <a:off x="6934200" y="2152650"/>
            <a:ext cx="819150" cy="97155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6934200" y="2690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13332" name="AutoShape 20"/>
          <p:cNvCxnSpPr>
            <a:cxnSpLocks noChangeShapeType="1"/>
            <a:stCxn id="13320" idx="1"/>
            <a:endCxn id="13316" idx="5"/>
          </p:cNvCxnSpPr>
          <p:nvPr/>
        </p:nvCxnSpPr>
        <p:spPr bwMode="auto">
          <a:xfrm flipH="1" flipV="1">
            <a:off x="5778500" y="2749550"/>
            <a:ext cx="1397000" cy="1435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6427788" y="3124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13334" name="AutoShape 22"/>
          <p:cNvCxnSpPr>
            <a:cxnSpLocks noChangeShapeType="1"/>
            <a:stCxn id="13317" idx="6"/>
            <a:endCxn id="13317" idx="0"/>
          </p:cNvCxnSpPr>
          <p:nvPr/>
        </p:nvCxnSpPr>
        <p:spPr bwMode="auto">
          <a:xfrm flipH="1" flipV="1">
            <a:off x="6934200" y="15049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4724400" y="1676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6934200" y="3200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13337" name="AutoShape 25"/>
          <p:cNvCxnSpPr>
            <a:cxnSpLocks noChangeShapeType="1"/>
            <a:stCxn id="13316" idx="0"/>
            <a:endCxn id="13316" idx="2"/>
          </p:cNvCxnSpPr>
          <p:nvPr/>
        </p:nvCxnSpPr>
        <p:spPr bwMode="auto">
          <a:xfrm rot="-5400000" flipH="1" flipV="1">
            <a:off x="5238750" y="21907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7543800" y="114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13339" name="AutoShape 27"/>
          <p:cNvCxnSpPr>
            <a:cxnSpLocks noChangeShapeType="1"/>
            <a:stCxn id="13318" idx="7"/>
            <a:endCxn id="13317" idx="3"/>
          </p:cNvCxnSpPr>
          <p:nvPr/>
        </p:nvCxnSpPr>
        <p:spPr bwMode="auto">
          <a:xfrm flipV="1">
            <a:off x="5930900" y="2063750"/>
            <a:ext cx="787400" cy="1816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6400800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graphicFrame>
        <p:nvGraphicFramePr>
          <p:cNvPr id="733283" name="Group 99"/>
          <p:cNvGraphicFramePr>
            <a:graphicFrameLocks noGrp="1"/>
          </p:cNvGraphicFramePr>
          <p:nvPr/>
        </p:nvGraphicFramePr>
        <p:xfrm>
          <a:off x="914400" y="3352800"/>
          <a:ext cx="2209800" cy="3183892"/>
        </p:xfrm>
        <a:graphic>
          <a:graphicData uri="http://schemas.openxmlformats.org/drawingml/2006/table">
            <a:tbl>
              <a:tblPr/>
              <a:tblGrid>
                <a:gridCol w="990600"/>
                <a:gridCol w="642938"/>
                <a:gridCol w="5762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     input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6AA03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6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sp>
        <p:nvSpPr>
          <p:cNvPr id="13370" name="Rectangle 67"/>
          <p:cNvSpPr>
            <a:spLocks noChangeArrowheads="1"/>
          </p:cNvSpPr>
          <p:nvPr/>
        </p:nvSpPr>
        <p:spPr bwMode="auto"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3371" name="Rectangle 68"/>
          <p:cNvSpPr>
            <a:spLocks noChangeArrowheads="1"/>
          </p:cNvSpPr>
          <p:nvPr/>
        </p:nvSpPr>
        <p:spPr bwMode="auto"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3372" name="Rectangle 69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373" name="Rectangle 70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374" name="Rectangle 71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3375" name="Rectangle 72"/>
          <p:cNvSpPr>
            <a:spLocks noChangeArrowheads="1"/>
          </p:cNvSpPr>
          <p:nvPr/>
        </p:nvSpPr>
        <p:spPr bwMode="auto"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376" name="Rectangle 73"/>
          <p:cNvSpPr>
            <a:spLocks noChangeArrowheads="1"/>
          </p:cNvSpPr>
          <p:nvPr/>
        </p:nvSpPr>
        <p:spPr bwMode="auto"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3377" name="Rectangle 74"/>
          <p:cNvSpPr>
            <a:spLocks noChangeArrowheads="1"/>
          </p:cNvSpPr>
          <p:nvPr/>
        </p:nvSpPr>
        <p:spPr bwMode="auto"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378" name="Rectangle 75"/>
          <p:cNvSpPr>
            <a:spLocks noChangeArrowheads="1"/>
          </p:cNvSpPr>
          <p:nvPr/>
        </p:nvSpPr>
        <p:spPr bwMode="auto"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3379" name="Rectangle 76"/>
          <p:cNvSpPr>
            <a:spLocks noChangeArrowheads="1"/>
          </p:cNvSpPr>
          <p:nvPr/>
        </p:nvSpPr>
        <p:spPr bwMode="auto"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380" name="Oval 77"/>
          <p:cNvSpPr>
            <a:spLocks noChangeArrowheads="1"/>
          </p:cNvSpPr>
          <p:nvPr/>
        </p:nvSpPr>
        <p:spPr bwMode="auto">
          <a:xfrm>
            <a:off x="3810000" y="6019800"/>
            <a:ext cx="304800" cy="3048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0</a:t>
            </a:r>
            <a:endParaRPr lang="en-US" sz="900"/>
          </a:p>
        </p:txBody>
      </p:sp>
      <p:sp>
        <p:nvSpPr>
          <p:cNvPr id="13381" name="Oval 78"/>
          <p:cNvSpPr>
            <a:spLocks noChangeArrowheads="1"/>
          </p:cNvSpPr>
          <p:nvPr/>
        </p:nvSpPr>
        <p:spPr bwMode="auto">
          <a:xfrm>
            <a:off x="42672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endParaRPr lang="en-US" sz="900"/>
          </a:p>
        </p:txBody>
      </p:sp>
      <p:cxnSp>
        <p:nvCxnSpPr>
          <p:cNvPr id="13382" name="AutoShape 79"/>
          <p:cNvCxnSpPr>
            <a:cxnSpLocks noChangeShapeType="1"/>
            <a:stCxn id="13380" idx="0"/>
            <a:endCxn id="13381" idx="1"/>
          </p:cNvCxnSpPr>
          <p:nvPr/>
        </p:nvCxnSpPr>
        <p:spPr bwMode="auto">
          <a:xfrm rot="5400000" flipV="1">
            <a:off x="41148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83" name="Oval 80"/>
          <p:cNvSpPr>
            <a:spLocks noChangeArrowheads="1"/>
          </p:cNvSpPr>
          <p:nvPr/>
        </p:nvSpPr>
        <p:spPr bwMode="auto">
          <a:xfrm>
            <a:off x="47244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2</a:t>
            </a:r>
            <a:endParaRPr lang="en-US" sz="900"/>
          </a:p>
        </p:txBody>
      </p:sp>
      <p:cxnSp>
        <p:nvCxnSpPr>
          <p:cNvPr id="13384" name="AutoShape 81"/>
          <p:cNvCxnSpPr>
            <a:cxnSpLocks noChangeShapeType="1"/>
            <a:endCxn id="13383" idx="1"/>
          </p:cNvCxnSpPr>
          <p:nvPr/>
        </p:nvCxnSpPr>
        <p:spPr bwMode="auto">
          <a:xfrm rot="5400000" flipV="1">
            <a:off x="45720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85" name="Oval 82"/>
          <p:cNvSpPr>
            <a:spLocks noChangeArrowheads="1"/>
          </p:cNvSpPr>
          <p:nvPr/>
        </p:nvSpPr>
        <p:spPr bwMode="auto">
          <a:xfrm>
            <a:off x="51816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endParaRPr lang="en-US" sz="900"/>
          </a:p>
        </p:txBody>
      </p:sp>
      <p:cxnSp>
        <p:nvCxnSpPr>
          <p:cNvPr id="13386" name="AutoShape 83"/>
          <p:cNvCxnSpPr>
            <a:cxnSpLocks noChangeShapeType="1"/>
            <a:endCxn id="13385" idx="1"/>
          </p:cNvCxnSpPr>
          <p:nvPr/>
        </p:nvCxnSpPr>
        <p:spPr bwMode="auto">
          <a:xfrm rot="5400000" flipV="1">
            <a:off x="50292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87" name="Oval 84"/>
          <p:cNvSpPr>
            <a:spLocks noChangeArrowheads="1"/>
          </p:cNvSpPr>
          <p:nvPr/>
        </p:nvSpPr>
        <p:spPr bwMode="auto">
          <a:xfrm>
            <a:off x="56388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2</a:t>
            </a:r>
            <a:endParaRPr lang="en-US" sz="900"/>
          </a:p>
        </p:txBody>
      </p:sp>
      <p:cxnSp>
        <p:nvCxnSpPr>
          <p:cNvPr id="13388" name="AutoShape 85"/>
          <p:cNvCxnSpPr>
            <a:cxnSpLocks noChangeShapeType="1"/>
            <a:endCxn id="13387" idx="1"/>
          </p:cNvCxnSpPr>
          <p:nvPr/>
        </p:nvCxnSpPr>
        <p:spPr bwMode="auto">
          <a:xfrm rot="5400000" flipV="1">
            <a:off x="54864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89" name="Oval 86"/>
          <p:cNvSpPr>
            <a:spLocks noChangeArrowheads="1"/>
          </p:cNvSpPr>
          <p:nvPr/>
        </p:nvSpPr>
        <p:spPr bwMode="auto">
          <a:xfrm>
            <a:off x="60960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3</a:t>
            </a:r>
            <a:endParaRPr lang="en-US" sz="900"/>
          </a:p>
        </p:txBody>
      </p:sp>
      <p:cxnSp>
        <p:nvCxnSpPr>
          <p:cNvPr id="13390" name="AutoShape 87"/>
          <p:cNvCxnSpPr>
            <a:cxnSpLocks noChangeShapeType="1"/>
            <a:endCxn id="13389" idx="1"/>
          </p:cNvCxnSpPr>
          <p:nvPr/>
        </p:nvCxnSpPr>
        <p:spPr bwMode="auto">
          <a:xfrm rot="5400000" flipV="1">
            <a:off x="59436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91" name="Oval 88"/>
          <p:cNvSpPr>
            <a:spLocks noChangeArrowheads="1"/>
          </p:cNvSpPr>
          <p:nvPr/>
        </p:nvSpPr>
        <p:spPr bwMode="auto">
          <a:xfrm>
            <a:off x="6553200" y="6038850"/>
            <a:ext cx="304800" cy="304800"/>
          </a:xfrm>
          <a:prstGeom prst="ellipse">
            <a:avLst/>
          </a:prstGeom>
          <a:solidFill>
            <a:srgbClr val="FFFF01"/>
          </a:solidFill>
          <a:ln w="38100">
            <a:solidFill>
              <a:srgbClr val="00B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  <a:endParaRPr lang="en-US" sz="900"/>
          </a:p>
        </p:txBody>
      </p:sp>
      <p:cxnSp>
        <p:nvCxnSpPr>
          <p:cNvPr id="13392" name="AutoShape 89"/>
          <p:cNvCxnSpPr>
            <a:cxnSpLocks noChangeShapeType="1"/>
            <a:endCxn id="13391" idx="1"/>
          </p:cNvCxnSpPr>
          <p:nvPr/>
        </p:nvCxnSpPr>
        <p:spPr bwMode="auto">
          <a:xfrm rot="5400000" flipV="1">
            <a:off x="6400800" y="586740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93" name="AutoShape 91"/>
          <p:cNvCxnSpPr>
            <a:cxnSpLocks noChangeShapeType="1"/>
          </p:cNvCxnSpPr>
          <p:nvPr/>
        </p:nvCxnSpPr>
        <p:spPr bwMode="auto">
          <a:xfrm rot="5400000" flipV="1">
            <a:off x="6858000" y="586740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(XI)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185863"/>
            <a:ext cx="4224338" cy="24717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0" smtClean="0"/>
              <a:t>Q is a finite set of </a:t>
            </a:r>
            <a:r>
              <a:rPr lang="en-US" sz="2000" b="0" smtClean="0">
                <a:solidFill>
                  <a:schemeClr val="tx1"/>
                </a:solidFill>
              </a:rPr>
              <a:t>states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/>
              <a:t>q</a:t>
            </a:r>
            <a:r>
              <a:rPr lang="en-US" sz="2000" b="0" baseline="-25000" smtClean="0"/>
              <a:t>0</a:t>
            </a:r>
            <a:r>
              <a:rPr lang="en-US" sz="2000" b="0" smtClean="0"/>
              <a:t> </a:t>
            </a:r>
            <a:r>
              <a:rPr lang="en-US" sz="1800" b="0" smtClean="0"/>
              <a:t> </a:t>
            </a:r>
            <a:r>
              <a:rPr lang="en-US" sz="1800" b="0" smtClean="0">
                <a:sym typeface="Symbol" pitchFamily="18" charset="2"/>
              </a:rPr>
              <a:t></a:t>
            </a:r>
            <a:r>
              <a:rPr lang="en-US" sz="2000" b="0" smtClean="0">
                <a:sym typeface="Symbol" pitchFamily="18" charset="2"/>
              </a:rPr>
              <a:t> </a:t>
            </a:r>
            <a:r>
              <a:rPr lang="en-US" sz="2400" smtClean="0"/>
              <a:t>Q</a:t>
            </a:r>
            <a:r>
              <a:rPr lang="en-US" sz="2800" b="0" smtClean="0">
                <a:sym typeface="Symbol" pitchFamily="18" charset="2"/>
              </a:rPr>
              <a:t> </a:t>
            </a:r>
            <a:r>
              <a:rPr lang="en-US" sz="2000" b="0" smtClean="0"/>
              <a:t>is the </a:t>
            </a:r>
            <a:r>
              <a:rPr lang="en-US" sz="2000" b="0" smtClean="0">
                <a:solidFill>
                  <a:srgbClr val="B6AA03"/>
                </a:solidFill>
              </a:rPr>
              <a:t>start state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sym typeface="Symbol" pitchFamily="18" charset="2"/>
              </a:rPr>
              <a:t>Q is a set of </a:t>
            </a:r>
            <a:r>
              <a:rPr lang="en-US" sz="2000" b="0" smtClean="0">
                <a:solidFill>
                  <a:srgbClr val="00B600"/>
                </a:solidFill>
                <a:sym typeface="Symbol" pitchFamily="18" charset="2"/>
              </a:rPr>
              <a:t>accepting sates</a:t>
            </a:r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/>
              <a:t>: </a:t>
            </a:r>
            <a:r>
              <a:rPr lang="en-US" sz="2000" b="0" smtClean="0">
                <a:solidFill>
                  <a:schemeClr val="tx1"/>
                </a:solidFill>
              </a:rPr>
              <a:t>input alphabet</a:t>
            </a:r>
            <a:endParaRPr lang="en-US" sz="2000" b="0" smtClean="0"/>
          </a:p>
          <a:p>
            <a:pPr>
              <a:buFont typeface="Wingdings" pitchFamily="2" charset="2"/>
              <a:buNone/>
            </a:pPr>
            <a:r>
              <a:rPr lang="en-US" sz="20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000" b="0" smtClean="0"/>
              <a:t>: Q </a:t>
            </a:r>
            <a:r>
              <a:rPr lang="en-US" sz="2000" b="0" smtClean="0">
                <a:sym typeface="Symbol" pitchFamily="18" charset="2"/>
              </a:rPr>
              <a:t>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b="0" smtClean="0">
                <a:sym typeface="Symbol" pitchFamily="18" charset="2"/>
              </a:rPr>
              <a:t>   Q: </a:t>
            </a:r>
            <a:r>
              <a:rPr lang="en-US" sz="2000" b="0" smtClean="0">
                <a:solidFill>
                  <a:schemeClr val="tx1"/>
                </a:solidFill>
                <a:sym typeface="Symbol" pitchFamily="18" charset="2"/>
              </a:rPr>
              <a:t>transition function</a:t>
            </a:r>
          </a:p>
          <a:p>
            <a:pPr>
              <a:buFont typeface="Wingdings" pitchFamily="2" charset="2"/>
              <a:buNone/>
            </a:pPr>
            <a:endParaRPr lang="en-US" sz="2000" b="0" smtClean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5257800" y="2209800"/>
            <a:ext cx="609600" cy="6096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6629400" y="15240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1</a:t>
            </a:r>
            <a:endParaRPr 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5410200" y="3810000"/>
            <a:ext cx="609600" cy="609600"/>
          </a:xfrm>
          <a:prstGeom prst="ellipse">
            <a:avLst/>
          </a:prstGeom>
          <a:noFill/>
          <a:ln w="38100">
            <a:solidFill>
              <a:srgbClr val="00B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4</a:t>
            </a:r>
            <a:endParaRPr 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7772400" y="28194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2</a:t>
            </a:r>
            <a:endParaRPr 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7086600" y="4114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3</a:t>
            </a:r>
            <a:endParaRPr lang="en-US"/>
          </a:p>
        </p:txBody>
      </p:sp>
      <p:cxnSp>
        <p:nvCxnSpPr>
          <p:cNvPr id="14345" name="AutoShape 9"/>
          <p:cNvCxnSpPr>
            <a:cxnSpLocks noChangeShapeType="1"/>
            <a:stCxn id="14340" idx="7"/>
            <a:endCxn id="14341" idx="2"/>
          </p:cNvCxnSpPr>
          <p:nvPr/>
        </p:nvCxnSpPr>
        <p:spPr bwMode="auto">
          <a:xfrm flipV="1">
            <a:off x="5778500" y="1828800"/>
            <a:ext cx="831850" cy="4508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6" name="AutoShape 10"/>
          <p:cNvCxnSpPr>
            <a:cxnSpLocks noChangeShapeType="1"/>
            <a:stCxn id="14341" idx="5"/>
            <a:endCxn id="14343" idx="1"/>
          </p:cNvCxnSpPr>
          <p:nvPr/>
        </p:nvCxnSpPr>
        <p:spPr bwMode="auto">
          <a:xfrm>
            <a:off x="7150100" y="2063750"/>
            <a:ext cx="711200" cy="8255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7" name="AutoShape 11"/>
          <p:cNvCxnSpPr>
            <a:cxnSpLocks noChangeShapeType="1"/>
            <a:stCxn id="14343" idx="4"/>
            <a:endCxn id="14344" idx="7"/>
          </p:cNvCxnSpPr>
          <p:nvPr/>
        </p:nvCxnSpPr>
        <p:spPr bwMode="auto">
          <a:xfrm flipH="1">
            <a:off x="7607300" y="3448050"/>
            <a:ext cx="469900" cy="736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8" name="AutoShape 12"/>
          <p:cNvCxnSpPr>
            <a:cxnSpLocks noChangeShapeType="1"/>
            <a:stCxn id="14344" idx="2"/>
            <a:endCxn id="14342" idx="5"/>
          </p:cNvCxnSpPr>
          <p:nvPr/>
        </p:nvCxnSpPr>
        <p:spPr bwMode="auto">
          <a:xfrm flipH="1" flipV="1">
            <a:off x="5930900" y="4349750"/>
            <a:ext cx="1136650" cy="698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9" name="AutoShape 13"/>
          <p:cNvCxnSpPr>
            <a:cxnSpLocks noChangeShapeType="1"/>
            <a:stCxn id="14342" idx="6"/>
            <a:endCxn id="14343" idx="3"/>
          </p:cNvCxnSpPr>
          <p:nvPr/>
        </p:nvCxnSpPr>
        <p:spPr bwMode="auto">
          <a:xfrm flipV="1">
            <a:off x="6038850" y="3359150"/>
            <a:ext cx="1822450" cy="755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791200" y="1524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7391400" y="1905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7848600" y="3657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  <a:endParaRPr lang="en-US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324600" y="43434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endParaRPr lang="en-US"/>
          </a:p>
        </p:txBody>
      </p:sp>
      <p:cxnSp>
        <p:nvCxnSpPr>
          <p:cNvPr id="14354" name="AutoShape 18"/>
          <p:cNvCxnSpPr>
            <a:cxnSpLocks noChangeShapeType="1"/>
            <a:stCxn id="14343" idx="2"/>
            <a:endCxn id="14341" idx="4"/>
          </p:cNvCxnSpPr>
          <p:nvPr/>
        </p:nvCxnSpPr>
        <p:spPr bwMode="auto">
          <a:xfrm rot="10800000">
            <a:off x="6934200" y="2152650"/>
            <a:ext cx="819150" cy="97155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934200" y="2690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14356" name="AutoShape 20"/>
          <p:cNvCxnSpPr>
            <a:cxnSpLocks noChangeShapeType="1"/>
            <a:stCxn id="14344" idx="1"/>
            <a:endCxn id="14340" idx="5"/>
          </p:cNvCxnSpPr>
          <p:nvPr/>
        </p:nvCxnSpPr>
        <p:spPr bwMode="auto">
          <a:xfrm flipH="1" flipV="1">
            <a:off x="5778500" y="2749550"/>
            <a:ext cx="1397000" cy="1435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6427788" y="3124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14358" name="AutoShape 22"/>
          <p:cNvCxnSpPr>
            <a:cxnSpLocks noChangeShapeType="1"/>
            <a:stCxn id="14341" idx="6"/>
            <a:endCxn id="14341" idx="0"/>
          </p:cNvCxnSpPr>
          <p:nvPr/>
        </p:nvCxnSpPr>
        <p:spPr bwMode="auto">
          <a:xfrm flipH="1" flipV="1">
            <a:off x="6934200" y="15049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4724400" y="1676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6934200" y="3200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  <a:endParaRPr lang="en-US" sz="1000"/>
          </a:p>
        </p:txBody>
      </p:sp>
      <p:cxnSp>
        <p:nvCxnSpPr>
          <p:cNvPr id="14361" name="AutoShape 25"/>
          <p:cNvCxnSpPr>
            <a:cxnSpLocks noChangeShapeType="1"/>
            <a:stCxn id="14340" idx="0"/>
            <a:endCxn id="14340" idx="2"/>
          </p:cNvCxnSpPr>
          <p:nvPr/>
        </p:nvCxnSpPr>
        <p:spPr bwMode="auto">
          <a:xfrm rot="-5400000" flipH="1" flipV="1">
            <a:off x="5238750" y="2190750"/>
            <a:ext cx="323850" cy="323850"/>
          </a:xfrm>
          <a:prstGeom prst="curvedConnector4">
            <a:avLst>
              <a:gd name="adj1" fmla="val -64704"/>
              <a:gd name="adj2" fmla="val 16470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7543800" y="114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cxnSp>
        <p:nvCxnSpPr>
          <p:cNvPr id="14363" name="AutoShape 27"/>
          <p:cNvCxnSpPr>
            <a:cxnSpLocks noChangeShapeType="1"/>
            <a:stCxn id="14342" idx="7"/>
            <a:endCxn id="14341" idx="3"/>
          </p:cNvCxnSpPr>
          <p:nvPr/>
        </p:nvCxnSpPr>
        <p:spPr bwMode="auto">
          <a:xfrm flipV="1">
            <a:off x="5930900" y="2063750"/>
            <a:ext cx="787400" cy="1816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400800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  <a:endParaRPr lang="en-US" sz="1000"/>
          </a:p>
        </p:txBody>
      </p:sp>
      <p:graphicFrame>
        <p:nvGraphicFramePr>
          <p:cNvPr id="735261" name="Group 29"/>
          <p:cNvGraphicFramePr>
            <a:graphicFrameLocks noGrp="1"/>
          </p:cNvGraphicFramePr>
          <p:nvPr/>
        </p:nvGraphicFramePr>
        <p:xfrm>
          <a:off x="914400" y="3352800"/>
          <a:ext cx="2209800" cy="3183892"/>
        </p:xfrm>
        <a:graphic>
          <a:graphicData uri="http://schemas.openxmlformats.org/drawingml/2006/table">
            <a:tbl>
              <a:tblPr/>
              <a:tblGrid>
                <a:gridCol w="990600"/>
                <a:gridCol w="642938"/>
                <a:gridCol w="5762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     input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6AA03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6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46A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6A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94" name="Rectangle 67"/>
          <p:cNvSpPr>
            <a:spLocks noChangeArrowheads="1"/>
          </p:cNvSpPr>
          <p:nvPr/>
        </p:nvSpPr>
        <p:spPr bwMode="auto"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4395" name="Rectangle 68"/>
          <p:cNvSpPr>
            <a:spLocks noChangeArrowheads="1"/>
          </p:cNvSpPr>
          <p:nvPr/>
        </p:nvSpPr>
        <p:spPr bwMode="auto"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4396" name="Rectangle 69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397" name="Rectangle 70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398" name="Rectangle 71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4399" name="Rectangle 72"/>
          <p:cNvSpPr>
            <a:spLocks noChangeArrowheads="1"/>
          </p:cNvSpPr>
          <p:nvPr/>
        </p:nvSpPr>
        <p:spPr bwMode="auto"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400" name="Rectangle 73"/>
          <p:cNvSpPr>
            <a:spLocks noChangeArrowheads="1"/>
          </p:cNvSpPr>
          <p:nvPr/>
        </p:nvSpPr>
        <p:spPr bwMode="auto"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4401" name="Rectangle 74"/>
          <p:cNvSpPr>
            <a:spLocks noChangeArrowheads="1"/>
          </p:cNvSpPr>
          <p:nvPr/>
        </p:nvSpPr>
        <p:spPr bwMode="auto"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402" name="Rectangle 75"/>
          <p:cNvSpPr>
            <a:spLocks noChangeArrowheads="1"/>
          </p:cNvSpPr>
          <p:nvPr/>
        </p:nvSpPr>
        <p:spPr bwMode="auto"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4403" name="Rectangle 76"/>
          <p:cNvSpPr>
            <a:spLocks noChangeArrowheads="1"/>
          </p:cNvSpPr>
          <p:nvPr/>
        </p:nvSpPr>
        <p:spPr bwMode="auto"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4404" name="Oval 77"/>
          <p:cNvSpPr>
            <a:spLocks noChangeArrowheads="1"/>
          </p:cNvSpPr>
          <p:nvPr/>
        </p:nvSpPr>
        <p:spPr bwMode="auto">
          <a:xfrm>
            <a:off x="3810000" y="6019800"/>
            <a:ext cx="304800" cy="304800"/>
          </a:xfrm>
          <a:prstGeom prst="ellipse">
            <a:avLst/>
          </a:prstGeom>
          <a:noFill/>
          <a:ln w="38100">
            <a:solidFill>
              <a:srgbClr val="B6AA0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0</a:t>
            </a:r>
            <a:endParaRPr lang="en-US" sz="900"/>
          </a:p>
        </p:txBody>
      </p:sp>
      <p:sp>
        <p:nvSpPr>
          <p:cNvPr id="14405" name="Oval 78"/>
          <p:cNvSpPr>
            <a:spLocks noChangeArrowheads="1"/>
          </p:cNvSpPr>
          <p:nvPr/>
        </p:nvSpPr>
        <p:spPr bwMode="auto">
          <a:xfrm>
            <a:off x="42672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endParaRPr lang="en-US" sz="900"/>
          </a:p>
        </p:txBody>
      </p:sp>
      <p:cxnSp>
        <p:nvCxnSpPr>
          <p:cNvPr id="14406" name="AutoShape 79"/>
          <p:cNvCxnSpPr>
            <a:cxnSpLocks noChangeShapeType="1"/>
            <a:stCxn id="14404" idx="0"/>
            <a:endCxn id="14405" idx="1"/>
          </p:cNvCxnSpPr>
          <p:nvPr/>
        </p:nvCxnSpPr>
        <p:spPr bwMode="auto">
          <a:xfrm rot="5400000" flipV="1">
            <a:off x="41148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407" name="Oval 80"/>
          <p:cNvSpPr>
            <a:spLocks noChangeArrowheads="1"/>
          </p:cNvSpPr>
          <p:nvPr/>
        </p:nvSpPr>
        <p:spPr bwMode="auto">
          <a:xfrm>
            <a:off x="47244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2</a:t>
            </a:r>
            <a:endParaRPr lang="en-US" sz="900"/>
          </a:p>
        </p:txBody>
      </p:sp>
      <p:cxnSp>
        <p:nvCxnSpPr>
          <p:cNvPr id="14408" name="AutoShape 81"/>
          <p:cNvCxnSpPr>
            <a:cxnSpLocks noChangeShapeType="1"/>
            <a:endCxn id="14407" idx="1"/>
          </p:cNvCxnSpPr>
          <p:nvPr/>
        </p:nvCxnSpPr>
        <p:spPr bwMode="auto">
          <a:xfrm rot="5400000" flipV="1">
            <a:off x="45720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409" name="Oval 82"/>
          <p:cNvSpPr>
            <a:spLocks noChangeArrowheads="1"/>
          </p:cNvSpPr>
          <p:nvPr/>
        </p:nvSpPr>
        <p:spPr bwMode="auto">
          <a:xfrm>
            <a:off x="51816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endParaRPr lang="en-US" sz="900"/>
          </a:p>
        </p:txBody>
      </p:sp>
      <p:cxnSp>
        <p:nvCxnSpPr>
          <p:cNvPr id="14410" name="AutoShape 83"/>
          <p:cNvCxnSpPr>
            <a:cxnSpLocks noChangeShapeType="1"/>
            <a:endCxn id="14409" idx="1"/>
          </p:cNvCxnSpPr>
          <p:nvPr/>
        </p:nvCxnSpPr>
        <p:spPr bwMode="auto">
          <a:xfrm rot="5400000" flipV="1">
            <a:off x="50292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411" name="Oval 84"/>
          <p:cNvSpPr>
            <a:spLocks noChangeArrowheads="1"/>
          </p:cNvSpPr>
          <p:nvPr/>
        </p:nvSpPr>
        <p:spPr bwMode="auto">
          <a:xfrm>
            <a:off x="56388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2</a:t>
            </a:r>
            <a:endParaRPr lang="en-US" sz="900"/>
          </a:p>
        </p:txBody>
      </p:sp>
      <p:cxnSp>
        <p:nvCxnSpPr>
          <p:cNvPr id="14412" name="AutoShape 85"/>
          <p:cNvCxnSpPr>
            <a:cxnSpLocks noChangeShapeType="1"/>
            <a:endCxn id="14411" idx="1"/>
          </p:cNvCxnSpPr>
          <p:nvPr/>
        </p:nvCxnSpPr>
        <p:spPr bwMode="auto">
          <a:xfrm rot="5400000" flipV="1">
            <a:off x="54864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413" name="Oval 86"/>
          <p:cNvSpPr>
            <a:spLocks noChangeArrowheads="1"/>
          </p:cNvSpPr>
          <p:nvPr/>
        </p:nvSpPr>
        <p:spPr bwMode="auto">
          <a:xfrm>
            <a:off x="60960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3</a:t>
            </a:r>
            <a:endParaRPr lang="en-US" sz="900"/>
          </a:p>
        </p:txBody>
      </p:sp>
      <p:cxnSp>
        <p:nvCxnSpPr>
          <p:cNvPr id="14414" name="AutoShape 87"/>
          <p:cNvCxnSpPr>
            <a:cxnSpLocks noChangeShapeType="1"/>
            <a:endCxn id="14413" idx="1"/>
          </p:cNvCxnSpPr>
          <p:nvPr/>
        </p:nvCxnSpPr>
        <p:spPr bwMode="auto">
          <a:xfrm rot="5400000" flipV="1">
            <a:off x="59436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415" name="Oval 88"/>
          <p:cNvSpPr>
            <a:spLocks noChangeArrowheads="1"/>
          </p:cNvSpPr>
          <p:nvPr/>
        </p:nvSpPr>
        <p:spPr bwMode="auto">
          <a:xfrm>
            <a:off x="6553200" y="6038850"/>
            <a:ext cx="304800" cy="304800"/>
          </a:xfrm>
          <a:prstGeom prst="ellipse">
            <a:avLst/>
          </a:prstGeom>
          <a:noFill/>
          <a:ln w="38100">
            <a:solidFill>
              <a:srgbClr val="00B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  <a:endParaRPr lang="en-US" sz="900"/>
          </a:p>
        </p:txBody>
      </p:sp>
      <p:cxnSp>
        <p:nvCxnSpPr>
          <p:cNvPr id="14416" name="AutoShape 89"/>
          <p:cNvCxnSpPr>
            <a:cxnSpLocks noChangeShapeType="1"/>
            <a:endCxn id="14415" idx="1"/>
          </p:cNvCxnSpPr>
          <p:nvPr/>
        </p:nvCxnSpPr>
        <p:spPr bwMode="auto">
          <a:xfrm rot="5400000" flipV="1">
            <a:off x="6400800" y="586740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417" name="Oval 90"/>
          <p:cNvSpPr>
            <a:spLocks noChangeArrowheads="1"/>
          </p:cNvSpPr>
          <p:nvPr/>
        </p:nvSpPr>
        <p:spPr bwMode="auto">
          <a:xfrm>
            <a:off x="7010400" y="603885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2</a:t>
            </a:r>
            <a:endParaRPr lang="en-US" sz="900"/>
          </a:p>
        </p:txBody>
      </p:sp>
      <p:cxnSp>
        <p:nvCxnSpPr>
          <p:cNvPr id="14418" name="AutoShape 91"/>
          <p:cNvCxnSpPr>
            <a:cxnSpLocks noChangeShapeType="1"/>
            <a:endCxn id="14417" idx="1"/>
          </p:cNvCxnSpPr>
          <p:nvPr/>
        </p:nvCxnSpPr>
        <p:spPr bwMode="auto">
          <a:xfrm rot="5400000" flipV="1">
            <a:off x="6858000" y="586740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419" name="Oval 92"/>
          <p:cNvSpPr>
            <a:spLocks noChangeArrowheads="1"/>
          </p:cNvSpPr>
          <p:nvPr/>
        </p:nvSpPr>
        <p:spPr bwMode="auto">
          <a:xfrm>
            <a:off x="74676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3</a:t>
            </a:r>
            <a:endParaRPr lang="en-US" sz="900"/>
          </a:p>
        </p:txBody>
      </p:sp>
      <p:cxnSp>
        <p:nvCxnSpPr>
          <p:cNvPr id="14420" name="AutoShape 93"/>
          <p:cNvCxnSpPr>
            <a:cxnSpLocks noChangeShapeType="1"/>
            <a:endCxn id="14419" idx="1"/>
          </p:cNvCxnSpPr>
          <p:nvPr/>
        </p:nvCxnSpPr>
        <p:spPr bwMode="auto">
          <a:xfrm rot="5400000" flipV="1">
            <a:off x="73152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421" name="Oval 94"/>
          <p:cNvSpPr>
            <a:spLocks noChangeArrowheads="1"/>
          </p:cNvSpPr>
          <p:nvPr/>
        </p:nvSpPr>
        <p:spPr bwMode="auto">
          <a:xfrm>
            <a:off x="7924800" y="6019800"/>
            <a:ext cx="304800" cy="304800"/>
          </a:xfrm>
          <a:prstGeom prst="ellipse">
            <a:avLst/>
          </a:prstGeom>
          <a:noFill/>
          <a:ln w="38100">
            <a:solidFill>
              <a:srgbClr val="00B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  <a:endParaRPr lang="en-US" sz="900"/>
          </a:p>
        </p:txBody>
      </p:sp>
      <p:cxnSp>
        <p:nvCxnSpPr>
          <p:cNvPr id="14422" name="AutoShape 95"/>
          <p:cNvCxnSpPr>
            <a:cxnSpLocks noChangeShapeType="1"/>
            <a:endCxn id="14421" idx="1"/>
          </p:cNvCxnSpPr>
          <p:nvPr/>
        </p:nvCxnSpPr>
        <p:spPr bwMode="auto">
          <a:xfrm rot="5400000" flipV="1">
            <a:off x="77724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423" name="Oval 96"/>
          <p:cNvSpPr>
            <a:spLocks noChangeArrowheads="1"/>
          </p:cNvSpPr>
          <p:nvPr/>
        </p:nvSpPr>
        <p:spPr bwMode="auto">
          <a:xfrm>
            <a:off x="8382000" y="6019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</a:t>
            </a:r>
            <a:endParaRPr lang="en-US" sz="900"/>
          </a:p>
        </p:txBody>
      </p:sp>
      <p:cxnSp>
        <p:nvCxnSpPr>
          <p:cNvPr id="14424" name="AutoShape 97"/>
          <p:cNvCxnSpPr>
            <a:cxnSpLocks noChangeShapeType="1"/>
            <a:endCxn id="14423" idx="1"/>
          </p:cNvCxnSpPr>
          <p:nvPr/>
        </p:nvCxnSpPr>
        <p:spPr bwMode="auto">
          <a:xfrm rot="5400000" flipV="1">
            <a:off x="8229600" y="5848350"/>
            <a:ext cx="44450" cy="349250"/>
          </a:xfrm>
          <a:prstGeom prst="curvedConnector3">
            <a:avLst>
              <a:gd name="adj1" fmla="val -4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Finite-Automaton-Matcher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000" smtClean="0"/>
              <a:t>The example automaton accepts at the end of occurrences of the pattern </a:t>
            </a:r>
            <a:r>
              <a:rPr lang="en-US" sz="2000" smtClean="0">
                <a:solidFill>
                  <a:srgbClr val="00B050"/>
                </a:solidFill>
              </a:rPr>
              <a:t>abba</a:t>
            </a:r>
            <a:endParaRPr lang="en-US" sz="2000" smtClean="0"/>
          </a:p>
          <a:p>
            <a:pPr marL="342900" indent="-342900"/>
            <a:r>
              <a:rPr lang="en-US" sz="2000" smtClean="0"/>
              <a:t>For </a:t>
            </a:r>
            <a:r>
              <a:rPr lang="en-US" sz="2000" smtClean="0">
                <a:solidFill>
                  <a:srgbClr val="00B050"/>
                </a:solidFill>
              </a:rPr>
              <a:t>every pattern of length m </a:t>
            </a:r>
            <a:r>
              <a:rPr lang="en-US" sz="2000" smtClean="0"/>
              <a:t>there exists an automaton with </a:t>
            </a:r>
            <a:r>
              <a:rPr lang="en-US" sz="2000" smtClean="0">
                <a:solidFill>
                  <a:srgbClr val="00B050"/>
                </a:solidFill>
              </a:rPr>
              <a:t>m+1 states </a:t>
            </a:r>
            <a:r>
              <a:rPr lang="en-US" sz="2000" smtClean="0"/>
              <a:t>that solves the pattern matching problem with the following algorithm:</a:t>
            </a:r>
            <a:endParaRPr lang="en-US" sz="2000" smtClean="0">
              <a:latin typeface="Courier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000" smtClean="0"/>
          </a:p>
          <a:p>
            <a:pPr marL="342900" indent="-342900">
              <a:buFont typeface="Wingdings" pitchFamily="2" charset="2"/>
              <a:buNone/>
            </a:pPr>
            <a:r>
              <a:rPr lang="en-US" sz="2000" smtClean="0"/>
              <a:t>Finite-Automaton-Matcher(T,</a:t>
            </a:r>
            <a:r>
              <a:rPr lang="en-US" sz="28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000" smtClean="0"/>
              <a:t>,P)</a:t>
            </a:r>
          </a:p>
          <a:p>
            <a:pPr marL="342900" indent="-342900">
              <a:buFont typeface="Arial" charset="0"/>
              <a:buAutoNum type="arabicPeriod"/>
            </a:pPr>
            <a:r>
              <a:rPr lang="en-US" sz="2000" smtClean="0"/>
              <a:t>n </a:t>
            </a:r>
            <a:r>
              <a:rPr lang="en-US" sz="2000" smtClean="0">
                <a:sym typeface="Symbol" pitchFamily="18" charset="2"/>
              </a:rPr>
              <a:t> length(T)</a:t>
            </a:r>
          </a:p>
          <a:p>
            <a:pPr marL="342900" indent="-342900">
              <a:buFont typeface="Arial" charset="0"/>
              <a:buAutoNum type="arabicPeriod"/>
            </a:pPr>
            <a:r>
              <a:rPr lang="en-US" sz="2000" smtClean="0">
                <a:sym typeface="Symbol" pitchFamily="18" charset="2"/>
              </a:rPr>
              <a:t>q 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 0</a:t>
            </a:r>
          </a:p>
          <a:p>
            <a:pPr marL="342900" indent="-342900">
              <a:buFont typeface="Arial" charset="0"/>
              <a:buAutoNum type="arabicPeriod"/>
            </a:pPr>
            <a:r>
              <a:rPr lang="en-US" sz="2000" smtClean="0">
                <a:sym typeface="Symbol" pitchFamily="18" charset="2"/>
              </a:rPr>
              <a:t>for i  1 to n do</a:t>
            </a:r>
          </a:p>
          <a:p>
            <a:pPr marL="342900" indent="-342900">
              <a:buFont typeface="Arial" charset="0"/>
              <a:buAutoNum type="arabicPeriod"/>
            </a:pPr>
            <a:r>
              <a:rPr lang="en-US" sz="2000" smtClean="0">
                <a:sym typeface="Symbol" pitchFamily="18" charset="2"/>
              </a:rPr>
              <a:t> 	q  </a:t>
            </a:r>
            <a:r>
              <a:rPr lang="en-US" sz="28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000" smtClean="0">
                <a:sym typeface="Symbol" pitchFamily="18" charset="2"/>
              </a:rPr>
              <a:t>(q,T[i])</a:t>
            </a:r>
          </a:p>
          <a:p>
            <a:pPr marL="342900" indent="-342900">
              <a:buFont typeface="Arial" charset="0"/>
              <a:buAutoNum type="arabicPeriod"/>
            </a:pPr>
            <a:r>
              <a:rPr lang="en-US" sz="2000" smtClean="0">
                <a:sym typeface="Symbol" pitchFamily="18" charset="2"/>
              </a:rPr>
              <a:t> 	if q = m then</a:t>
            </a:r>
          </a:p>
          <a:p>
            <a:pPr marL="342900" indent="-342900">
              <a:buFont typeface="Arial" charset="0"/>
              <a:buAutoNum type="arabicPeriod"/>
            </a:pPr>
            <a:r>
              <a:rPr lang="en-US" sz="2000" smtClean="0">
                <a:sym typeface="Symbol" pitchFamily="18" charset="2"/>
              </a:rPr>
              <a:t> 		s  i - m</a:t>
            </a:r>
          </a:p>
          <a:p>
            <a:pPr marL="342900" indent="-342900">
              <a:buFont typeface="Arial" charset="0"/>
              <a:buAutoNum type="arabicPeriod"/>
            </a:pPr>
            <a:r>
              <a:rPr lang="en-US" sz="2000" smtClean="0">
                <a:sym typeface="Symbol" pitchFamily="18" charset="2"/>
              </a:rPr>
              <a:t> 		return “Pattern occurs with shift”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Transition Function:</a:t>
            </a:r>
            <a:br>
              <a:rPr lang="en-US" smtClean="0"/>
            </a:br>
            <a:r>
              <a:rPr lang="en-US" smtClean="0"/>
              <a:t>The Idea!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1676400" y="2362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295400" y="2362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2057400" y="2362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2819400" y="2362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2438400" y="2362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3962400" y="2362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3581400" y="2362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4343400" y="2362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5105400" y="2362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4724400" y="2362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5486400" y="2362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6399" name="Rectangle 16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6400" name="Rectangle 17"/>
          <p:cNvSpPr>
            <a:spLocks noChangeArrowheads="1"/>
          </p:cNvSpPr>
          <p:nvPr/>
        </p:nvSpPr>
        <p:spPr bwMode="auto">
          <a:xfrm>
            <a:off x="5867400" y="2362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6401" name="Rectangle 18"/>
          <p:cNvSpPr>
            <a:spLocks noChangeArrowheads="1"/>
          </p:cNvSpPr>
          <p:nvPr/>
        </p:nvSpPr>
        <p:spPr bwMode="auto">
          <a:xfrm>
            <a:off x="6629400" y="2362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6402" name="Rectangle 31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403" name="Rectangle 32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404" name="Rectangle 33"/>
          <p:cNvSpPr>
            <a:spLocks noChangeArrowheads="1"/>
          </p:cNvSpPr>
          <p:nvPr/>
        </p:nvSpPr>
        <p:spPr bwMode="auto">
          <a:xfrm>
            <a:off x="1676400" y="2819400"/>
            <a:ext cx="304800" cy="3048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405" name="Rectangle 34"/>
          <p:cNvSpPr>
            <a:spLocks noChangeArrowheads="1"/>
          </p:cNvSpPr>
          <p:nvPr/>
        </p:nvSpPr>
        <p:spPr bwMode="auto">
          <a:xfrm>
            <a:off x="2438400" y="2819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406" name="Rectangle 35"/>
          <p:cNvSpPr>
            <a:spLocks noChangeArrowheads="1"/>
          </p:cNvSpPr>
          <p:nvPr/>
        </p:nvSpPr>
        <p:spPr bwMode="auto">
          <a:xfrm>
            <a:off x="2438400" y="32004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407" name="Rectangle 36"/>
          <p:cNvSpPr>
            <a:spLocks noChangeArrowheads="1"/>
          </p:cNvSpPr>
          <p:nvPr/>
        </p:nvSpPr>
        <p:spPr bwMode="auto">
          <a:xfrm>
            <a:off x="3200400" y="3200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408" name="Rectangle 37"/>
          <p:cNvSpPr>
            <a:spLocks noChangeArrowheads="1"/>
          </p:cNvSpPr>
          <p:nvPr/>
        </p:nvSpPr>
        <p:spPr bwMode="auto">
          <a:xfrm>
            <a:off x="2819400" y="3200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409" name="Rectangle 38"/>
          <p:cNvSpPr>
            <a:spLocks noChangeArrowheads="1"/>
          </p:cNvSpPr>
          <p:nvPr/>
        </p:nvSpPr>
        <p:spPr bwMode="auto">
          <a:xfrm>
            <a:off x="3581400" y="3200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410" name="Rectangle 39"/>
          <p:cNvSpPr>
            <a:spLocks noChangeArrowheads="1"/>
          </p:cNvSpPr>
          <p:nvPr/>
        </p:nvSpPr>
        <p:spPr bwMode="auto">
          <a:xfrm>
            <a:off x="2819400" y="3581400"/>
            <a:ext cx="304800" cy="3048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411" name="Rectangle 40"/>
          <p:cNvSpPr>
            <a:spLocks noChangeArrowheads="1"/>
          </p:cNvSpPr>
          <p:nvPr/>
        </p:nvSpPr>
        <p:spPr bwMode="auto">
          <a:xfrm>
            <a:off x="3581400" y="3581400"/>
            <a:ext cx="304800" cy="3048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412" name="Rectangle 41"/>
          <p:cNvSpPr>
            <a:spLocks noChangeArrowheads="1"/>
          </p:cNvSpPr>
          <p:nvPr/>
        </p:nvSpPr>
        <p:spPr bwMode="auto">
          <a:xfrm>
            <a:off x="3200400" y="3581400"/>
            <a:ext cx="304800" cy="3048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413" name="Rectangle 42"/>
          <p:cNvSpPr>
            <a:spLocks noChangeArrowheads="1"/>
          </p:cNvSpPr>
          <p:nvPr/>
        </p:nvSpPr>
        <p:spPr bwMode="auto">
          <a:xfrm>
            <a:off x="3962400" y="3581400"/>
            <a:ext cx="304800" cy="3048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414" name="Rectangle 43"/>
          <p:cNvSpPr>
            <a:spLocks noChangeArrowheads="1"/>
          </p:cNvSpPr>
          <p:nvPr/>
        </p:nvSpPr>
        <p:spPr bwMode="auto">
          <a:xfrm>
            <a:off x="3581400" y="3962400"/>
            <a:ext cx="304800" cy="3048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415" name="Rectangle 44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416" name="Rectangle 45"/>
          <p:cNvSpPr>
            <a:spLocks noChangeArrowheads="1"/>
          </p:cNvSpPr>
          <p:nvPr/>
        </p:nvSpPr>
        <p:spPr bwMode="auto">
          <a:xfrm>
            <a:off x="3962400" y="3962400"/>
            <a:ext cx="304800" cy="3048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417" name="Rectangle 46"/>
          <p:cNvSpPr>
            <a:spLocks noChangeArrowheads="1"/>
          </p:cNvSpPr>
          <p:nvPr/>
        </p:nvSpPr>
        <p:spPr bwMode="auto">
          <a:xfrm>
            <a:off x="4724400" y="3962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418" name="Rectangle 47"/>
          <p:cNvSpPr>
            <a:spLocks noChangeArrowheads="1"/>
          </p:cNvSpPr>
          <p:nvPr/>
        </p:nvSpPr>
        <p:spPr bwMode="auto">
          <a:xfrm>
            <a:off x="4724400" y="43434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419" name="Rectangle 48"/>
          <p:cNvSpPr>
            <a:spLocks noChangeArrowheads="1"/>
          </p:cNvSpPr>
          <p:nvPr/>
        </p:nvSpPr>
        <p:spPr bwMode="auto">
          <a:xfrm>
            <a:off x="5486400" y="4343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420" name="Rectangle 49"/>
          <p:cNvSpPr>
            <a:spLocks noChangeArrowheads="1"/>
          </p:cNvSpPr>
          <p:nvPr/>
        </p:nvSpPr>
        <p:spPr bwMode="auto">
          <a:xfrm>
            <a:off x="5105400" y="4343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421" name="Rectangle 50"/>
          <p:cNvSpPr>
            <a:spLocks noChangeArrowheads="1"/>
          </p:cNvSpPr>
          <p:nvPr/>
        </p:nvSpPr>
        <p:spPr bwMode="auto">
          <a:xfrm>
            <a:off x="5867400" y="43434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422" name="Rectangle 52"/>
          <p:cNvSpPr>
            <a:spLocks noChangeArrowheads="1"/>
          </p:cNvSpPr>
          <p:nvPr/>
        </p:nvSpPr>
        <p:spPr bwMode="auto">
          <a:xfrm>
            <a:off x="5105400" y="48006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423" name="Rectangle 53"/>
          <p:cNvSpPr>
            <a:spLocks noChangeArrowheads="1"/>
          </p:cNvSpPr>
          <p:nvPr/>
        </p:nvSpPr>
        <p:spPr bwMode="auto">
          <a:xfrm>
            <a:off x="5867400" y="48006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424" name="Rectangle 54"/>
          <p:cNvSpPr>
            <a:spLocks noChangeArrowheads="1"/>
          </p:cNvSpPr>
          <p:nvPr/>
        </p:nvSpPr>
        <p:spPr bwMode="auto">
          <a:xfrm>
            <a:off x="5486400" y="48006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425" name="Rectangle 55"/>
          <p:cNvSpPr>
            <a:spLocks noChangeArrowheads="1"/>
          </p:cNvSpPr>
          <p:nvPr/>
        </p:nvSpPr>
        <p:spPr bwMode="auto">
          <a:xfrm>
            <a:off x="6248400" y="48006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426" name="Rectangle 56"/>
          <p:cNvSpPr>
            <a:spLocks noChangeArrowheads="1"/>
          </p:cNvSpPr>
          <p:nvPr/>
        </p:nvSpPr>
        <p:spPr bwMode="auto">
          <a:xfrm>
            <a:off x="5486400" y="52578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427" name="Rectangle 57"/>
          <p:cNvSpPr>
            <a:spLocks noChangeArrowheads="1"/>
          </p:cNvSpPr>
          <p:nvPr/>
        </p:nvSpPr>
        <p:spPr bwMode="auto">
          <a:xfrm>
            <a:off x="6248400" y="5257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6428" name="Rectangle 58"/>
          <p:cNvSpPr>
            <a:spLocks noChangeArrowheads="1"/>
          </p:cNvSpPr>
          <p:nvPr/>
        </p:nvSpPr>
        <p:spPr bwMode="auto">
          <a:xfrm>
            <a:off x="5867400" y="5257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429" name="Rectangle 59"/>
          <p:cNvSpPr>
            <a:spLocks noChangeArrowheads="1"/>
          </p:cNvSpPr>
          <p:nvPr/>
        </p:nvSpPr>
        <p:spPr bwMode="auto">
          <a:xfrm>
            <a:off x="6629400" y="5257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6430" name="Line 60"/>
          <p:cNvSpPr>
            <a:spLocks noChangeShapeType="1"/>
          </p:cNvSpPr>
          <p:nvPr/>
        </p:nvSpPr>
        <p:spPr bwMode="auto">
          <a:xfrm>
            <a:off x="43434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Line 61"/>
          <p:cNvSpPr>
            <a:spLocks noChangeShapeType="1"/>
          </p:cNvSpPr>
          <p:nvPr/>
        </p:nvSpPr>
        <p:spPr bwMode="auto">
          <a:xfrm>
            <a:off x="46482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Line 62"/>
          <p:cNvSpPr>
            <a:spLocks noChangeShapeType="1"/>
          </p:cNvSpPr>
          <p:nvPr/>
        </p:nvSpPr>
        <p:spPr bwMode="auto">
          <a:xfrm>
            <a:off x="47244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3" name="Line 63"/>
          <p:cNvSpPr>
            <a:spLocks noChangeShapeType="1"/>
          </p:cNvSpPr>
          <p:nvPr/>
        </p:nvSpPr>
        <p:spPr bwMode="auto">
          <a:xfrm>
            <a:off x="50292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4" name="Line 64"/>
          <p:cNvSpPr>
            <a:spLocks noChangeShapeType="1"/>
          </p:cNvSpPr>
          <p:nvPr/>
        </p:nvSpPr>
        <p:spPr bwMode="auto">
          <a:xfrm>
            <a:off x="54102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Line 65"/>
          <p:cNvSpPr>
            <a:spLocks noChangeShapeType="1"/>
          </p:cNvSpPr>
          <p:nvPr/>
        </p:nvSpPr>
        <p:spPr bwMode="auto">
          <a:xfrm>
            <a:off x="51054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6" name="Line 66"/>
          <p:cNvSpPr>
            <a:spLocks noChangeShapeType="1"/>
          </p:cNvSpPr>
          <p:nvPr/>
        </p:nvSpPr>
        <p:spPr bwMode="auto">
          <a:xfrm>
            <a:off x="57912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7" name="Line 67"/>
          <p:cNvSpPr>
            <a:spLocks noChangeShapeType="1"/>
          </p:cNvSpPr>
          <p:nvPr/>
        </p:nvSpPr>
        <p:spPr bwMode="auto">
          <a:xfrm>
            <a:off x="58674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8" name="Line 68"/>
          <p:cNvSpPr>
            <a:spLocks noChangeShapeType="1"/>
          </p:cNvSpPr>
          <p:nvPr/>
        </p:nvSpPr>
        <p:spPr bwMode="auto">
          <a:xfrm>
            <a:off x="61722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9" name="Line 69"/>
          <p:cNvSpPr>
            <a:spLocks noChangeShapeType="1"/>
          </p:cNvSpPr>
          <p:nvPr/>
        </p:nvSpPr>
        <p:spPr bwMode="auto">
          <a:xfrm>
            <a:off x="62484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0" name="Line 70"/>
          <p:cNvSpPr>
            <a:spLocks noChangeShapeType="1"/>
          </p:cNvSpPr>
          <p:nvPr/>
        </p:nvSpPr>
        <p:spPr bwMode="auto">
          <a:xfrm>
            <a:off x="65532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1" name="Line 71"/>
          <p:cNvSpPr>
            <a:spLocks noChangeShapeType="1"/>
          </p:cNvSpPr>
          <p:nvPr/>
        </p:nvSpPr>
        <p:spPr bwMode="auto">
          <a:xfrm>
            <a:off x="66294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2" name="Line 72"/>
          <p:cNvSpPr>
            <a:spLocks noChangeShapeType="1"/>
          </p:cNvSpPr>
          <p:nvPr/>
        </p:nvSpPr>
        <p:spPr bwMode="auto">
          <a:xfrm>
            <a:off x="42672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3" name="Line 73"/>
          <p:cNvSpPr>
            <a:spLocks noChangeShapeType="1"/>
          </p:cNvSpPr>
          <p:nvPr/>
        </p:nvSpPr>
        <p:spPr bwMode="auto">
          <a:xfrm>
            <a:off x="39624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4" name="Line 74"/>
          <p:cNvSpPr>
            <a:spLocks noChangeShapeType="1"/>
          </p:cNvSpPr>
          <p:nvPr/>
        </p:nvSpPr>
        <p:spPr bwMode="auto">
          <a:xfrm>
            <a:off x="38862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5" name="Line 75"/>
          <p:cNvSpPr>
            <a:spLocks noChangeShapeType="1"/>
          </p:cNvSpPr>
          <p:nvPr/>
        </p:nvSpPr>
        <p:spPr bwMode="auto">
          <a:xfrm>
            <a:off x="35814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6" name="Line 76"/>
          <p:cNvSpPr>
            <a:spLocks noChangeShapeType="1"/>
          </p:cNvSpPr>
          <p:nvPr/>
        </p:nvSpPr>
        <p:spPr bwMode="auto">
          <a:xfrm>
            <a:off x="35052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7" name="Line 77"/>
          <p:cNvSpPr>
            <a:spLocks noChangeShapeType="1"/>
          </p:cNvSpPr>
          <p:nvPr/>
        </p:nvSpPr>
        <p:spPr bwMode="auto">
          <a:xfrm>
            <a:off x="12954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8" name="Line 78"/>
          <p:cNvSpPr>
            <a:spLocks noChangeShapeType="1"/>
          </p:cNvSpPr>
          <p:nvPr/>
        </p:nvSpPr>
        <p:spPr bwMode="auto">
          <a:xfrm>
            <a:off x="16002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9" name="Line 79"/>
          <p:cNvSpPr>
            <a:spLocks noChangeShapeType="1"/>
          </p:cNvSpPr>
          <p:nvPr/>
        </p:nvSpPr>
        <p:spPr bwMode="auto">
          <a:xfrm>
            <a:off x="16764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0" name="Line 80"/>
          <p:cNvSpPr>
            <a:spLocks noChangeShapeType="1"/>
          </p:cNvSpPr>
          <p:nvPr/>
        </p:nvSpPr>
        <p:spPr bwMode="auto">
          <a:xfrm>
            <a:off x="19812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1" name="Line 81"/>
          <p:cNvSpPr>
            <a:spLocks noChangeShapeType="1"/>
          </p:cNvSpPr>
          <p:nvPr/>
        </p:nvSpPr>
        <p:spPr bwMode="auto">
          <a:xfrm>
            <a:off x="20574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2" name="Line 82"/>
          <p:cNvSpPr>
            <a:spLocks noChangeShapeType="1"/>
          </p:cNvSpPr>
          <p:nvPr/>
        </p:nvSpPr>
        <p:spPr bwMode="auto">
          <a:xfrm>
            <a:off x="23622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3" name="Line 83"/>
          <p:cNvSpPr>
            <a:spLocks noChangeShapeType="1"/>
          </p:cNvSpPr>
          <p:nvPr/>
        </p:nvSpPr>
        <p:spPr bwMode="auto">
          <a:xfrm>
            <a:off x="24384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4" name="Line 84"/>
          <p:cNvSpPr>
            <a:spLocks noChangeShapeType="1"/>
          </p:cNvSpPr>
          <p:nvPr/>
        </p:nvSpPr>
        <p:spPr bwMode="auto">
          <a:xfrm>
            <a:off x="27432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5" name="Line 85"/>
          <p:cNvSpPr>
            <a:spLocks noChangeShapeType="1"/>
          </p:cNvSpPr>
          <p:nvPr/>
        </p:nvSpPr>
        <p:spPr bwMode="auto">
          <a:xfrm>
            <a:off x="28194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6" name="Line 86"/>
          <p:cNvSpPr>
            <a:spLocks noChangeShapeType="1"/>
          </p:cNvSpPr>
          <p:nvPr/>
        </p:nvSpPr>
        <p:spPr bwMode="auto">
          <a:xfrm>
            <a:off x="31242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7" name="Line 87"/>
          <p:cNvSpPr>
            <a:spLocks noChangeShapeType="1"/>
          </p:cNvSpPr>
          <p:nvPr/>
        </p:nvSpPr>
        <p:spPr bwMode="auto">
          <a:xfrm>
            <a:off x="32004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8" name="Line 88"/>
          <p:cNvSpPr>
            <a:spLocks noChangeShapeType="1"/>
          </p:cNvSpPr>
          <p:nvPr/>
        </p:nvSpPr>
        <p:spPr bwMode="auto">
          <a:xfrm>
            <a:off x="54864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59" name="Line 89"/>
          <p:cNvSpPr>
            <a:spLocks noChangeShapeType="1"/>
          </p:cNvSpPr>
          <p:nvPr/>
        </p:nvSpPr>
        <p:spPr bwMode="auto">
          <a:xfrm>
            <a:off x="69342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Compute the Transition Function?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000" b="0" smtClean="0"/>
              <a:t>A string </a:t>
            </a:r>
            <a:r>
              <a:rPr lang="en-US" sz="2000" b="0" i="1" smtClean="0"/>
              <a:t>u</a:t>
            </a:r>
            <a:r>
              <a:rPr lang="en-US" sz="2000" b="0" smtClean="0"/>
              <a:t> is a </a:t>
            </a:r>
            <a:r>
              <a:rPr lang="en-US" sz="2000" smtClean="0"/>
              <a:t>prefix</a:t>
            </a:r>
            <a:r>
              <a:rPr lang="en-US" sz="2000" b="0" smtClean="0"/>
              <a:t> of string </a:t>
            </a:r>
            <a:r>
              <a:rPr lang="en-US" sz="2000" b="0" i="1" smtClean="0"/>
              <a:t>v</a:t>
            </a:r>
            <a:r>
              <a:rPr lang="en-US" sz="2000" b="0" smtClean="0"/>
              <a:t> if there exists a string </a:t>
            </a:r>
            <a:r>
              <a:rPr lang="en-US" sz="2000" b="0" i="1" smtClean="0"/>
              <a:t>a</a:t>
            </a:r>
            <a:r>
              <a:rPr lang="en-US" sz="2000" b="0" smtClean="0"/>
              <a:t> such that:	</a:t>
            </a:r>
            <a:r>
              <a:rPr lang="en-US" sz="2000" b="0" i="1" smtClean="0"/>
              <a:t>ua = v</a:t>
            </a:r>
          </a:p>
          <a:p>
            <a:pPr marL="342900" indent="-342900">
              <a:lnSpc>
                <a:spcPct val="90000"/>
              </a:lnSpc>
            </a:pPr>
            <a:r>
              <a:rPr lang="en-US" sz="2000" b="0" smtClean="0"/>
              <a:t>A string </a:t>
            </a:r>
            <a:r>
              <a:rPr lang="en-US" sz="2000" b="0" i="1" smtClean="0"/>
              <a:t>u</a:t>
            </a:r>
            <a:r>
              <a:rPr lang="en-US" sz="2000" b="0" smtClean="0"/>
              <a:t> is a </a:t>
            </a:r>
            <a:r>
              <a:rPr lang="en-US" sz="2000" smtClean="0"/>
              <a:t>suffix</a:t>
            </a:r>
            <a:r>
              <a:rPr lang="en-US" sz="2000" b="0" smtClean="0"/>
              <a:t> of string </a:t>
            </a:r>
            <a:r>
              <a:rPr lang="en-US" sz="2000" b="0" i="1" smtClean="0"/>
              <a:t>v</a:t>
            </a:r>
            <a:r>
              <a:rPr lang="en-US" sz="2000" b="0" smtClean="0"/>
              <a:t> if there exists a string </a:t>
            </a:r>
            <a:r>
              <a:rPr lang="en-US" sz="2000" b="0" i="1" smtClean="0"/>
              <a:t>a</a:t>
            </a:r>
            <a:r>
              <a:rPr lang="en-US" sz="2000" b="0" smtClean="0"/>
              <a:t> such that:	 a</a:t>
            </a:r>
            <a:r>
              <a:rPr lang="en-US" sz="2000" b="0" i="1" smtClean="0"/>
              <a:t>u = v</a:t>
            </a:r>
          </a:p>
          <a:p>
            <a:pPr marL="342900" indent="-342900">
              <a:lnSpc>
                <a:spcPct val="90000"/>
              </a:lnSpc>
            </a:pPr>
            <a:r>
              <a:rPr lang="en-US" sz="2000" b="0" smtClean="0"/>
              <a:t>Let P</a:t>
            </a:r>
            <a:r>
              <a:rPr lang="en-US" sz="2000" b="0" baseline="-25000" smtClean="0"/>
              <a:t>k</a:t>
            </a:r>
            <a:r>
              <a:rPr lang="en-US" sz="2000" b="0" smtClean="0"/>
              <a:t> denote the first k letter string of P</a:t>
            </a:r>
            <a:endParaRPr lang="en-US" sz="2000" i="1" smtClean="0"/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Compute-Transition-Function(P, </a:t>
            </a:r>
            <a:r>
              <a:rPr lang="en-US" sz="28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smtClean="0"/>
              <a:t>)</a:t>
            </a:r>
          </a:p>
          <a:p>
            <a:pPr marL="342900" indent="-3429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/>
              <a:t>m </a:t>
            </a:r>
            <a:r>
              <a:rPr lang="en-US" sz="2000" smtClean="0">
                <a:sym typeface="Symbol" pitchFamily="18" charset="2"/>
              </a:rPr>
              <a:t> length(P)</a:t>
            </a:r>
          </a:p>
          <a:p>
            <a:pPr marL="342900" indent="-3429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>
                <a:sym typeface="Symbol" pitchFamily="18" charset="2"/>
              </a:rPr>
              <a:t>for q  0 to m do</a:t>
            </a:r>
          </a:p>
          <a:p>
            <a:pPr marL="342900" indent="-3429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>
                <a:sym typeface="Symbol" pitchFamily="18" charset="2"/>
              </a:rPr>
              <a:t> 	for each character a 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2000" smtClean="0">
                <a:sym typeface="Symbol" pitchFamily="18" charset="2"/>
              </a:rPr>
              <a:t> do</a:t>
            </a:r>
          </a:p>
          <a:p>
            <a:pPr marL="342900" indent="-3429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>
                <a:sym typeface="Symbol" pitchFamily="18" charset="2"/>
              </a:rPr>
              <a:t> 		k  1+min(m,q+1)</a:t>
            </a:r>
          </a:p>
          <a:p>
            <a:pPr marL="342900" indent="-3429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>
                <a:sym typeface="Symbol" pitchFamily="18" charset="2"/>
              </a:rPr>
              <a:t> 		repeat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 			k  k-1</a:t>
            </a:r>
          </a:p>
          <a:p>
            <a:pPr marL="342900" indent="-3429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>
                <a:sym typeface="Symbol" pitchFamily="18" charset="2"/>
              </a:rPr>
              <a:t> 		until P</a:t>
            </a:r>
            <a:r>
              <a:rPr lang="en-US" sz="2000" baseline="-25000" smtClean="0">
                <a:sym typeface="Symbol" pitchFamily="18" charset="2"/>
              </a:rPr>
              <a:t>k</a:t>
            </a:r>
            <a:r>
              <a:rPr lang="en-US" sz="2000" smtClean="0">
                <a:sym typeface="Symbol" pitchFamily="18" charset="2"/>
              </a:rPr>
              <a:t> is a suffix of P</a:t>
            </a:r>
            <a:r>
              <a:rPr lang="en-US" sz="2000" baseline="-25000" smtClean="0">
                <a:sym typeface="Symbol" pitchFamily="18" charset="2"/>
              </a:rPr>
              <a:t>q</a:t>
            </a:r>
            <a:r>
              <a:rPr lang="en-US" sz="2000" smtClean="0">
                <a:sym typeface="Symbol" pitchFamily="18" charset="2"/>
              </a:rPr>
              <a:t>a</a:t>
            </a:r>
          </a:p>
          <a:p>
            <a:pPr marL="342900" indent="-3429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>
                <a:sym typeface="Symbol" pitchFamily="18" charset="2"/>
              </a:rPr>
              <a:t> 		 </a:t>
            </a:r>
            <a:r>
              <a:rPr lang="en-US" sz="28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2000" smtClean="0">
                <a:sym typeface="Symbol" pitchFamily="18" charset="2"/>
              </a:rPr>
              <a:t>(q,a)  k</a:t>
            </a:r>
          </a:p>
          <a:p>
            <a:pPr marL="342900" indent="-342900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>
              <a:tabLst>
                <a:tab pos="666750" algn="l"/>
                <a:tab pos="1042988" algn="l"/>
              </a:tabLst>
            </a:pPr>
            <a:r>
              <a:rPr lang="en-US" sz="1600" b="0" smtClean="0"/>
              <a:t>A string </a:t>
            </a:r>
            <a:r>
              <a:rPr lang="en-US" sz="1600" b="0" i="1" smtClean="0"/>
              <a:t>u</a:t>
            </a:r>
            <a:r>
              <a:rPr lang="en-US" sz="1600" b="0" smtClean="0"/>
              <a:t> is a </a:t>
            </a:r>
            <a:r>
              <a:rPr lang="en-US" sz="1600" smtClean="0"/>
              <a:t>prefix</a:t>
            </a:r>
            <a:r>
              <a:rPr lang="en-US" sz="1600" b="0" smtClean="0"/>
              <a:t> of string </a:t>
            </a:r>
            <a:r>
              <a:rPr lang="en-US" sz="1600" b="0" i="1" smtClean="0"/>
              <a:t>v</a:t>
            </a:r>
            <a:r>
              <a:rPr lang="en-US" sz="1600" b="0" smtClean="0"/>
              <a:t> if there exists a string </a:t>
            </a:r>
            <a:r>
              <a:rPr lang="en-US" sz="1600" b="0" i="1" smtClean="0"/>
              <a:t>a</a:t>
            </a:r>
            <a:r>
              <a:rPr lang="en-US" sz="1600" b="0" smtClean="0"/>
              <a:t> such that:	 </a:t>
            </a:r>
            <a:r>
              <a:rPr lang="en-US" sz="1600" b="0" i="1" smtClean="0"/>
              <a:t>ua = v</a:t>
            </a:r>
          </a:p>
          <a:p>
            <a:pPr marL="342900" indent="-342900">
              <a:tabLst>
                <a:tab pos="666750" algn="l"/>
                <a:tab pos="1042988" algn="l"/>
              </a:tabLst>
            </a:pPr>
            <a:r>
              <a:rPr lang="en-US" sz="1600" b="0" smtClean="0"/>
              <a:t>A string </a:t>
            </a:r>
            <a:r>
              <a:rPr lang="en-US" sz="1600" b="0" i="1" smtClean="0"/>
              <a:t>u</a:t>
            </a:r>
            <a:r>
              <a:rPr lang="en-US" sz="1600" b="0" smtClean="0"/>
              <a:t> is a </a:t>
            </a:r>
            <a:r>
              <a:rPr lang="en-US" sz="1600" smtClean="0"/>
              <a:t>suffix</a:t>
            </a:r>
            <a:r>
              <a:rPr lang="en-US" sz="1600" b="0" smtClean="0"/>
              <a:t> of string </a:t>
            </a:r>
            <a:r>
              <a:rPr lang="en-US" sz="1600" b="0" i="1" smtClean="0"/>
              <a:t>v</a:t>
            </a:r>
            <a:r>
              <a:rPr lang="en-US" sz="1600" b="0" smtClean="0"/>
              <a:t> if there exists a string </a:t>
            </a:r>
            <a:r>
              <a:rPr lang="en-US" sz="1600" b="0" i="1" smtClean="0"/>
              <a:t>a</a:t>
            </a:r>
            <a:r>
              <a:rPr lang="en-US" sz="1600" b="0" smtClean="0"/>
              <a:t> such that:	 a</a:t>
            </a:r>
            <a:r>
              <a:rPr lang="en-US" sz="1600" b="0" i="1" smtClean="0"/>
              <a:t>u = v</a:t>
            </a:r>
            <a:r>
              <a:rPr lang="en-US" sz="1600" b="0" smtClean="0"/>
              <a:t> </a:t>
            </a:r>
          </a:p>
          <a:p>
            <a:pPr marL="342900" indent="-342900">
              <a:tabLst>
                <a:tab pos="666750" algn="l"/>
                <a:tab pos="1042988" algn="l"/>
              </a:tabLst>
            </a:pPr>
            <a:r>
              <a:rPr lang="en-US" sz="1600" b="0" smtClean="0"/>
              <a:t>Let P</a:t>
            </a:r>
            <a:r>
              <a:rPr lang="en-US" sz="1600" b="0" baseline="-25000" smtClean="0"/>
              <a:t>k</a:t>
            </a:r>
            <a:r>
              <a:rPr lang="en-US" sz="1600" b="0" smtClean="0"/>
              <a:t> denote the first k letter string of P</a:t>
            </a:r>
            <a:endParaRPr lang="en-US" sz="1600" i="1" smtClean="0"/>
          </a:p>
          <a:p>
            <a:pPr marL="342900" indent="-342900">
              <a:buFont typeface="Wingdings" pitchFamily="2" charset="2"/>
              <a:buNone/>
              <a:tabLst>
                <a:tab pos="666750" algn="l"/>
                <a:tab pos="1042988" algn="l"/>
              </a:tabLst>
            </a:pPr>
            <a:endParaRPr lang="en-US" sz="1600" smtClean="0"/>
          </a:p>
          <a:p>
            <a:pPr marL="342900" indent="-342900">
              <a:buFont typeface="Wingdings" pitchFamily="2" charset="2"/>
              <a:buNone/>
              <a:tabLst>
                <a:tab pos="666750" algn="l"/>
                <a:tab pos="1042988" algn="l"/>
              </a:tabLst>
            </a:pPr>
            <a:r>
              <a:rPr lang="en-US" sz="1600" smtClean="0"/>
              <a:t>Compute-Transition-Function(P,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1600" smtClean="0"/>
              <a:t>)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/>
              <a:t>m </a:t>
            </a:r>
            <a:r>
              <a:rPr lang="en-US" sz="1600" smtClean="0">
                <a:sym typeface="Symbol" pitchFamily="18" charset="2"/>
              </a:rPr>
              <a:t> length(P)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for q  0 to m do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 	for each character a  </a:t>
            </a:r>
            <a:r>
              <a:rPr lang="en-US" sz="160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1600" smtClean="0">
                <a:sym typeface="Symbol" pitchFamily="18" charset="2"/>
              </a:rPr>
              <a:t> do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 		k  1+min(m,q+1)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 		repeat</a:t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> 			k  k-1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 		until P</a:t>
            </a:r>
            <a:r>
              <a:rPr lang="en-US" sz="1600" baseline="-25000" smtClean="0">
                <a:sym typeface="Symbol" pitchFamily="18" charset="2"/>
              </a:rPr>
              <a:t>k</a:t>
            </a:r>
            <a:r>
              <a:rPr lang="en-US" sz="1600" smtClean="0">
                <a:sym typeface="Symbol" pitchFamily="18" charset="2"/>
              </a:rPr>
              <a:t> is a suffix of P</a:t>
            </a:r>
            <a:r>
              <a:rPr lang="en-US" sz="1600" baseline="-25000" smtClean="0">
                <a:sym typeface="Symbol" pitchFamily="18" charset="2"/>
              </a:rPr>
              <a:t>q</a:t>
            </a:r>
            <a:r>
              <a:rPr lang="en-US" sz="1600" smtClean="0">
                <a:sym typeface="Symbol" pitchFamily="18" charset="2"/>
              </a:rPr>
              <a:t>a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 		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1600" smtClean="0">
                <a:sym typeface="Symbol" pitchFamily="18" charset="2"/>
              </a:rPr>
              <a:t>(q,a)  k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	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endParaRPr lang="en-US" sz="1600" smtClean="0">
              <a:sym typeface="Symbol" pitchFamily="18" charset="2"/>
            </a:endParaRPr>
          </a:p>
          <a:p>
            <a:pPr marL="342900" indent="-342900">
              <a:tabLst>
                <a:tab pos="666750" algn="l"/>
                <a:tab pos="1042988" algn="l"/>
              </a:tabLst>
            </a:pPr>
            <a:endParaRPr lang="en-US" sz="1600" smtClean="0"/>
          </a:p>
        </p:txBody>
      </p:sp>
      <p:sp>
        <p:nvSpPr>
          <p:cNvPr id="18436" name="Rectangle 66"/>
          <p:cNvSpPr>
            <a:spLocks noChangeArrowheads="1"/>
          </p:cNvSpPr>
          <p:nvPr/>
        </p:nvSpPr>
        <p:spPr bwMode="auto">
          <a:xfrm>
            <a:off x="5181600" y="2743200"/>
            <a:ext cx="2743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67"/>
          <p:cNvSpPr>
            <a:spLocks noChangeArrowheads="1"/>
          </p:cNvSpPr>
          <p:nvPr/>
        </p:nvSpPr>
        <p:spPr bwMode="auto">
          <a:xfrm>
            <a:off x="5638800" y="2819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8438" name="Rectangle 68"/>
          <p:cNvSpPr>
            <a:spLocks noChangeArrowheads="1"/>
          </p:cNvSpPr>
          <p:nvPr/>
        </p:nvSpPr>
        <p:spPr bwMode="auto">
          <a:xfrm>
            <a:off x="5257800" y="2819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39" name="Rectangle 69"/>
          <p:cNvSpPr>
            <a:spLocks noChangeArrowheads="1"/>
          </p:cNvSpPr>
          <p:nvPr/>
        </p:nvSpPr>
        <p:spPr bwMode="auto">
          <a:xfrm>
            <a:off x="6019800" y="2819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40" name="Rectangle 70"/>
          <p:cNvSpPr>
            <a:spLocks noChangeArrowheads="1"/>
          </p:cNvSpPr>
          <p:nvPr/>
        </p:nvSpPr>
        <p:spPr bwMode="auto">
          <a:xfrm>
            <a:off x="6781800" y="2819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8441" name="Rectangle 71"/>
          <p:cNvSpPr>
            <a:spLocks noChangeArrowheads="1"/>
          </p:cNvSpPr>
          <p:nvPr/>
        </p:nvSpPr>
        <p:spPr bwMode="auto">
          <a:xfrm>
            <a:off x="6400800" y="2819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42" name="Rectangle 72"/>
          <p:cNvSpPr>
            <a:spLocks noChangeArrowheads="1"/>
          </p:cNvSpPr>
          <p:nvPr/>
        </p:nvSpPr>
        <p:spPr bwMode="auto">
          <a:xfrm>
            <a:off x="7543800" y="2819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43" name="Rectangle 73"/>
          <p:cNvSpPr>
            <a:spLocks noChangeArrowheads="1"/>
          </p:cNvSpPr>
          <p:nvPr/>
        </p:nvSpPr>
        <p:spPr bwMode="auto">
          <a:xfrm>
            <a:off x="8001000" y="2819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44" name="Rectangle 74"/>
          <p:cNvSpPr>
            <a:spLocks noChangeArrowheads="1"/>
          </p:cNvSpPr>
          <p:nvPr/>
        </p:nvSpPr>
        <p:spPr bwMode="auto">
          <a:xfrm>
            <a:off x="7162800" y="2819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45" name="Rectangle 75"/>
          <p:cNvSpPr>
            <a:spLocks noChangeArrowheads="1"/>
          </p:cNvSpPr>
          <p:nvPr/>
        </p:nvSpPr>
        <p:spPr bwMode="auto">
          <a:xfrm>
            <a:off x="8001000" y="3352800"/>
            <a:ext cx="304800" cy="304800"/>
          </a:xfrm>
          <a:prstGeom prst="rect">
            <a:avLst/>
          </a:prstGeom>
          <a:solidFill>
            <a:srgbClr val="FFFF0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46" name="Rectangle 76"/>
          <p:cNvSpPr>
            <a:spLocks noChangeArrowheads="1"/>
          </p:cNvSpPr>
          <p:nvPr/>
        </p:nvSpPr>
        <p:spPr bwMode="auto">
          <a:xfrm>
            <a:off x="8458200" y="2819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47" name="Rectangle 77"/>
          <p:cNvSpPr>
            <a:spLocks noChangeArrowheads="1"/>
          </p:cNvSpPr>
          <p:nvPr/>
        </p:nvSpPr>
        <p:spPr bwMode="auto">
          <a:xfrm>
            <a:off x="5181600" y="3810000"/>
            <a:ext cx="3200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Rectangle 78"/>
          <p:cNvSpPr>
            <a:spLocks noChangeArrowheads="1"/>
          </p:cNvSpPr>
          <p:nvPr/>
        </p:nvSpPr>
        <p:spPr bwMode="auto">
          <a:xfrm>
            <a:off x="5638800" y="3886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8449" name="Rectangle 79"/>
          <p:cNvSpPr>
            <a:spLocks noChangeArrowheads="1"/>
          </p:cNvSpPr>
          <p:nvPr/>
        </p:nvSpPr>
        <p:spPr bwMode="auto">
          <a:xfrm>
            <a:off x="5257800" y="3886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50" name="Rectangle 80"/>
          <p:cNvSpPr>
            <a:spLocks noChangeArrowheads="1"/>
          </p:cNvSpPr>
          <p:nvPr/>
        </p:nvSpPr>
        <p:spPr bwMode="auto">
          <a:xfrm>
            <a:off x="6019800" y="3886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51" name="Rectangle 81"/>
          <p:cNvSpPr>
            <a:spLocks noChangeArrowheads="1"/>
          </p:cNvSpPr>
          <p:nvPr/>
        </p:nvSpPr>
        <p:spPr bwMode="auto">
          <a:xfrm>
            <a:off x="6781800" y="3886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8452" name="Rectangle 82"/>
          <p:cNvSpPr>
            <a:spLocks noChangeArrowheads="1"/>
          </p:cNvSpPr>
          <p:nvPr/>
        </p:nvSpPr>
        <p:spPr bwMode="auto">
          <a:xfrm>
            <a:off x="6400800" y="3886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53" name="Rectangle 83"/>
          <p:cNvSpPr>
            <a:spLocks noChangeArrowheads="1"/>
          </p:cNvSpPr>
          <p:nvPr/>
        </p:nvSpPr>
        <p:spPr bwMode="auto">
          <a:xfrm>
            <a:off x="7543800" y="3886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54" name="Rectangle 84"/>
          <p:cNvSpPr>
            <a:spLocks noChangeArrowheads="1"/>
          </p:cNvSpPr>
          <p:nvPr/>
        </p:nvSpPr>
        <p:spPr bwMode="auto">
          <a:xfrm>
            <a:off x="8001000" y="3886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55" name="Rectangle 85"/>
          <p:cNvSpPr>
            <a:spLocks noChangeArrowheads="1"/>
          </p:cNvSpPr>
          <p:nvPr/>
        </p:nvSpPr>
        <p:spPr bwMode="auto">
          <a:xfrm>
            <a:off x="7162800" y="3886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56" name="Rectangle 87"/>
          <p:cNvSpPr>
            <a:spLocks noChangeArrowheads="1"/>
          </p:cNvSpPr>
          <p:nvPr/>
        </p:nvSpPr>
        <p:spPr bwMode="auto">
          <a:xfrm>
            <a:off x="5638800" y="3352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8457" name="Rectangle 88"/>
          <p:cNvSpPr>
            <a:spLocks noChangeArrowheads="1"/>
          </p:cNvSpPr>
          <p:nvPr/>
        </p:nvSpPr>
        <p:spPr bwMode="auto">
          <a:xfrm>
            <a:off x="5257800" y="3352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58" name="Rectangle 89"/>
          <p:cNvSpPr>
            <a:spLocks noChangeArrowheads="1"/>
          </p:cNvSpPr>
          <p:nvPr/>
        </p:nvSpPr>
        <p:spPr bwMode="auto">
          <a:xfrm>
            <a:off x="6019800" y="3352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59" name="Rectangle 90"/>
          <p:cNvSpPr>
            <a:spLocks noChangeArrowheads="1"/>
          </p:cNvSpPr>
          <p:nvPr/>
        </p:nvSpPr>
        <p:spPr bwMode="auto">
          <a:xfrm>
            <a:off x="6781800" y="3352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8460" name="Rectangle 91"/>
          <p:cNvSpPr>
            <a:spLocks noChangeArrowheads="1"/>
          </p:cNvSpPr>
          <p:nvPr/>
        </p:nvSpPr>
        <p:spPr bwMode="auto">
          <a:xfrm>
            <a:off x="6400800" y="3352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61" name="Rectangle 92"/>
          <p:cNvSpPr>
            <a:spLocks noChangeArrowheads="1"/>
          </p:cNvSpPr>
          <p:nvPr/>
        </p:nvSpPr>
        <p:spPr bwMode="auto">
          <a:xfrm>
            <a:off x="7543800" y="3352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62" name="Rectangle 93"/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463" name="Rectangle 94"/>
          <p:cNvSpPr>
            <a:spLocks noChangeArrowheads="1"/>
          </p:cNvSpPr>
          <p:nvPr/>
        </p:nvSpPr>
        <p:spPr bwMode="auto">
          <a:xfrm>
            <a:off x="8458200" y="385445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46A0"/>
                </a:solidFill>
              </a:rPr>
              <a:t>P</a:t>
            </a:r>
            <a:r>
              <a:rPr lang="en-US" sz="1600" baseline="-25000">
                <a:solidFill>
                  <a:srgbClr val="0046A0"/>
                </a:solidFill>
              </a:rPr>
              <a:t>8</a:t>
            </a:r>
          </a:p>
        </p:txBody>
      </p:sp>
      <p:sp>
        <p:nvSpPr>
          <p:cNvPr id="18464" name="Rectangle 95"/>
          <p:cNvSpPr>
            <a:spLocks noChangeArrowheads="1"/>
          </p:cNvSpPr>
          <p:nvPr/>
        </p:nvSpPr>
        <p:spPr bwMode="auto">
          <a:xfrm>
            <a:off x="8480425" y="3352800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46A0"/>
                </a:solidFill>
              </a:rPr>
              <a:t>P</a:t>
            </a:r>
            <a:r>
              <a:rPr lang="en-US" sz="1600" baseline="-25000">
                <a:solidFill>
                  <a:srgbClr val="0046A0"/>
                </a:solidFill>
              </a:rPr>
              <a:t>7</a:t>
            </a:r>
            <a:r>
              <a:rPr lang="en-US" sz="1600">
                <a:solidFill>
                  <a:srgbClr val="0046A0"/>
                </a:solidFill>
              </a:rPr>
              <a:t>a</a:t>
            </a:r>
            <a:endParaRPr lang="en-US" sz="1600" baseline="-25000">
              <a:solidFill>
                <a:srgbClr val="0046A0"/>
              </a:solidFill>
            </a:endParaRPr>
          </a:p>
        </p:txBody>
      </p:sp>
      <p:sp>
        <p:nvSpPr>
          <p:cNvPr id="18465" name="Text Box 96"/>
          <p:cNvSpPr txBox="1">
            <a:spLocks noChangeArrowheads="1"/>
          </p:cNvSpPr>
          <p:nvPr/>
        </p:nvSpPr>
        <p:spPr bwMode="auto">
          <a:xfrm>
            <a:off x="4724400" y="3352800"/>
            <a:ext cx="81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</a:t>
            </a:r>
          </a:p>
        </p:txBody>
      </p:sp>
      <p:sp>
        <p:nvSpPr>
          <p:cNvPr id="18466" name="Text Box 97"/>
          <p:cNvSpPr txBox="1">
            <a:spLocks noChangeArrowheads="1"/>
          </p:cNvSpPr>
          <p:nvPr/>
        </p:nvSpPr>
        <p:spPr bwMode="auto">
          <a:xfrm>
            <a:off x="4854575" y="2286000"/>
            <a:ext cx="81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105400" y="1752600"/>
            <a:ext cx="2743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185863"/>
            <a:ext cx="4117975" cy="5324475"/>
          </a:xfrm>
        </p:spPr>
        <p:txBody>
          <a:bodyPr/>
          <a:lstStyle/>
          <a:p>
            <a:pPr marL="342900" indent="-342900">
              <a:tabLst>
                <a:tab pos="666750" algn="l"/>
                <a:tab pos="1042988" algn="l"/>
              </a:tabLst>
            </a:pPr>
            <a:r>
              <a:rPr lang="en-US" sz="1600" b="0" smtClean="0"/>
              <a:t>A string </a:t>
            </a:r>
            <a:r>
              <a:rPr lang="en-US" sz="1600" b="0" i="1" smtClean="0"/>
              <a:t>u</a:t>
            </a:r>
            <a:r>
              <a:rPr lang="en-US" sz="1600" b="0" smtClean="0"/>
              <a:t> is a </a:t>
            </a:r>
            <a:r>
              <a:rPr lang="en-US" sz="1600" smtClean="0"/>
              <a:t>prefix</a:t>
            </a:r>
            <a:r>
              <a:rPr lang="en-US" sz="1600" b="0" smtClean="0"/>
              <a:t> of string </a:t>
            </a:r>
            <a:r>
              <a:rPr lang="en-US" sz="1600" b="0" i="1" smtClean="0"/>
              <a:t>v</a:t>
            </a:r>
            <a:r>
              <a:rPr lang="en-US" sz="1600" b="0" smtClean="0"/>
              <a:t> if there exists a string </a:t>
            </a:r>
            <a:r>
              <a:rPr lang="en-US" sz="1600" b="0" i="1" smtClean="0"/>
              <a:t>a</a:t>
            </a:r>
            <a:r>
              <a:rPr lang="en-US" sz="1600" b="0" smtClean="0"/>
              <a:t> such that:	 </a:t>
            </a:r>
            <a:r>
              <a:rPr lang="en-US" sz="1600" b="0" i="1" smtClean="0"/>
              <a:t>ua = v</a:t>
            </a:r>
            <a:r>
              <a:rPr lang="en-US" sz="1600" b="0" smtClean="0"/>
              <a:t> </a:t>
            </a:r>
          </a:p>
          <a:p>
            <a:pPr marL="342900" indent="-342900">
              <a:tabLst>
                <a:tab pos="666750" algn="l"/>
                <a:tab pos="1042988" algn="l"/>
              </a:tabLst>
            </a:pPr>
            <a:r>
              <a:rPr lang="en-US" sz="1600" b="0" smtClean="0"/>
              <a:t>A string </a:t>
            </a:r>
            <a:r>
              <a:rPr lang="en-US" sz="1600" b="0" i="1" smtClean="0"/>
              <a:t>u</a:t>
            </a:r>
            <a:r>
              <a:rPr lang="en-US" sz="1600" b="0" smtClean="0"/>
              <a:t> is a </a:t>
            </a:r>
            <a:r>
              <a:rPr lang="en-US" sz="1600" smtClean="0"/>
              <a:t>suffix</a:t>
            </a:r>
            <a:r>
              <a:rPr lang="en-US" sz="1600" b="0" smtClean="0"/>
              <a:t> of string </a:t>
            </a:r>
            <a:r>
              <a:rPr lang="en-US" sz="1600" b="0" i="1" smtClean="0"/>
              <a:t>v</a:t>
            </a:r>
            <a:r>
              <a:rPr lang="en-US" sz="1600" b="0" smtClean="0"/>
              <a:t> if there exists a string </a:t>
            </a:r>
            <a:r>
              <a:rPr lang="en-US" sz="1600" b="0" i="1" smtClean="0"/>
              <a:t>a</a:t>
            </a:r>
            <a:r>
              <a:rPr lang="en-US" sz="1600" b="0" smtClean="0"/>
              <a:t> such that:	 a</a:t>
            </a:r>
            <a:r>
              <a:rPr lang="en-US" sz="1600" b="0" i="1" smtClean="0"/>
              <a:t>u = v</a:t>
            </a:r>
          </a:p>
          <a:p>
            <a:pPr marL="342900" indent="-342900">
              <a:tabLst>
                <a:tab pos="666750" algn="l"/>
                <a:tab pos="1042988" algn="l"/>
              </a:tabLst>
            </a:pPr>
            <a:r>
              <a:rPr lang="en-US" sz="1600" b="0" smtClean="0"/>
              <a:t>Let P</a:t>
            </a:r>
            <a:r>
              <a:rPr lang="en-US" sz="1600" b="0" baseline="-25000" smtClean="0"/>
              <a:t>k</a:t>
            </a:r>
            <a:r>
              <a:rPr lang="en-US" sz="1600" b="0" smtClean="0"/>
              <a:t> denote the first k letter string of P</a:t>
            </a:r>
            <a:endParaRPr lang="en-US" sz="1600" i="1" smtClean="0"/>
          </a:p>
          <a:p>
            <a:pPr marL="342900" indent="-342900">
              <a:buFont typeface="Wingdings" pitchFamily="2" charset="2"/>
              <a:buNone/>
              <a:tabLst>
                <a:tab pos="666750" algn="l"/>
                <a:tab pos="1042988" algn="l"/>
              </a:tabLst>
            </a:pPr>
            <a:endParaRPr lang="en-US" sz="1600" smtClean="0"/>
          </a:p>
          <a:p>
            <a:pPr marL="342900" indent="-342900">
              <a:buFont typeface="Wingdings" pitchFamily="2" charset="2"/>
              <a:buNone/>
              <a:tabLst>
                <a:tab pos="666750" algn="l"/>
                <a:tab pos="1042988" algn="l"/>
              </a:tabLst>
            </a:pPr>
            <a:r>
              <a:rPr lang="en-US" sz="1600" smtClean="0"/>
              <a:t>Compute-Transition-Function(P,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1600" smtClean="0"/>
              <a:t>)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/>
              <a:t>m </a:t>
            </a:r>
            <a:r>
              <a:rPr lang="en-US" sz="1600" smtClean="0">
                <a:sym typeface="Symbol" pitchFamily="18" charset="2"/>
              </a:rPr>
              <a:t> length(P)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for q  0 to m do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 	for each character a  </a:t>
            </a:r>
            <a:r>
              <a:rPr lang="en-US" sz="160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1600" smtClean="0">
                <a:sym typeface="Symbol" pitchFamily="18" charset="2"/>
              </a:rPr>
              <a:t> do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 		k  1+min(m,q+1)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 		repeat</a:t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> 			k  k-1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 		until P</a:t>
            </a:r>
            <a:r>
              <a:rPr lang="en-US" sz="1600" baseline="-25000" smtClean="0">
                <a:sym typeface="Symbol" pitchFamily="18" charset="2"/>
              </a:rPr>
              <a:t>k</a:t>
            </a:r>
            <a:r>
              <a:rPr lang="en-US" sz="1600" smtClean="0">
                <a:sym typeface="Symbol" pitchFamily="18" charset="2"/>
              </a:rPr>
              <a:t> is a suffix of P</a:t>
            </a:r>
            <a:r>
              <a:rPr lang="en-US" sz="1600" baseline="-25000" smtClean="0">
                <a:sym typeface="Symbol" pitchFamily="18" charset="2"/>
              </a:rPr>
              <a:t>q</a:t>
            </a:r>
            <a:r>
              <a:rPr lang="en-US" sz="1600" smtClean="0">
                <a:sym typeface="Symbol" pitchFamily="18" charset="2"/>
              </a:rPr>
              <a:t>a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 		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1600" smtClean="0">
                <a:sym typeface="Symbol" pitchFamily="18" charset="2"/>
              </a:rPr>
              <a:t>(q,a)  k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	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endParaRPr lang="en-US" sz="1600" smtClean="0">
              <a:sym typeface="Symbol" pitchFamily="18" charset="2"/>
            </a:endParaRPr>
          </a:p>
          <a:p>
            <a:pPr marL="342900" indent="-342900">
              <a:tabLst>
                <a:tab pos="666750" algn="l"/>
                <a:tab pos="1042988" algn="l"/>
              </a:tabLst>
            </a:pPr>
            <a:endParaRPr lang="en-US" sz="160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562600" y="18288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181600" y="18288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943600" y="18288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705600" y="18288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324600" y="18288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467600" y="18288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7924800" y="18288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7086600" y="18288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7924800" y="2362200"/>
            <a:ext cx="304800" cy="304800"/>
          </a:xfrm>
          <a:prstGeom prst="rect">
            <a:avLst/>
          </a:prstGeom>
          <a:solidFill>
            <a:srgbClr val="FFFF0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8305800" y="18288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5105400" y="2819400"/>
            <a:ext cx="3200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5562600" y="2895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5181600" y="2895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5943600" y="2895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705600" y="2895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6324600" y="2895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7467600" y="2895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7924800" y="28956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7086600" y="28956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80" name="Rectangle 25"/>
          <p:cNvSpPr>
            <a:spLocks noChangeArrowheads="1"/>
          </p:cNvSpPr>
          <p:nvPr/>
        </p:nvSpPr>
        <p:spPr bwMode="auto">
          <a:xfrm>
            <a:off x="5562600" y="2362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481" name="Rectangle 26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82" name="Rectangle 27"/>
          <p:cNvSpPr>
            <a:spLocks noChangeArrowheads="1"/>
          </p:cNvSpPr>
          <p:nvPr/>
        </p:nvSpPr>
        <p:spPr bwMode="auto">
          <a:xfrm>
            <a:off x="5943600" y="2362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83" name="Rectangle 28"/>
          <p:cNvSpPr>
            <a:spLocks noChangeArrowheads="1"/>
          </p:cNvSpPr>
          <p:nvPr/>
        </p:nvSpPr>
        <p:spPr bwMode="auto">
          <a:xfrm>
            <a:off x="6705600" y="2362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484" name="Rectangle 29"/>
          <p:cNvSpPr>
            <a:spLocks noChangeArrowheads="1"/>
          </p:cNvSpPr>
          <p:nvPr/>
        </p:nvSpPr>
        <p:spPr bwMode="auto">
          <a:xfrm>
            <a:off x="6324600" y="2362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85" name="Rectangle 30"/>
          <p:cNvSpPr>
            <a:spLocks noChangeArrowheads="1"/>
          </p:cNvSpPr>
          <p:nvPr/>
        </p:nvSpPr>
        <p:spPr bwMode="auto">
          <a:xfrm>
            <a:off x="7467600" y="2362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86" name="Rectangle 31"/>
          <p:cNvSpPr>
            <a:spLocks noChangeArrowheads="1"/>
          </p:cNvSpPr>
          <p:nvPr/>
        </p:nvSpPr>
        <p:spPr bwMode="auto">
          <a:xfrm>
            <a:off x="7086600" y="2362200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87" name="Rectangle 60"/>
          <p:cNvSpPr>
            <a:spLocks noChangeArrowheads="1"/>
          </p:cNvSpPr>
          <p:nvPr/>
        </p:nvSpPr>
        <p:spPr bwMode="auto">
          <a:xfrm>
            <a:off x="5486400" y="3429000"/>
            <a:ext cx="2819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Rectangle 61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489" name="Rectangle 62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90" name="Rectangle 63"/>
          <p:cNvSpPr>
            <a:spLocks noChangeArrowheads="1"/>
          </p:cNvSpPr>
          <p:nvPr/>
        </p:nvSpPr>
        <p:spPr bwMode="auto">
          <a:xfrm>
            <a:off x="6324600" y="3505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91" name="Rectangle 64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492" name="Rectangle 65"/>
          <p:cNvSpPr>
            <a:spLocks noChangeArrowheads="1"/>
          </p:cNvSpPr>
          <p:nvPr/>
        </p:nvSpPr>
        <p:spPr bwMode="auto">
          <a:xfrm>
            <a:off x="6705600" y="35052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93" name="Rectangle 66"/>
          <p:cNvSpPr>
            <a:spLocks noChangeArrowheads="1"/>
          </p:cNvSpPr>
          <p:nvPr/>
        </p:nvSpPr>
        <p:spPr bwMode="auto">
          <a:xfrm>
            <a:off x="7924800" y="35052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94" name="Rectangle 68"/>
          <p:cNvSpPr>
            <a:spLocks noChangeArrowheads="1"/>
          </p:cNvSpPr>
          <p:nvPr/>
        </p:nvSpPr>
        <p:spPr bwMode="auto">
          <a:xfrm>
            <a:off x="7467600" y="35052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95" name="Rectangle 79"/>
          <p:cNvSpPr>
            <a:spLocks noChangeArrowheads="1"/>
          </p:cNvSpPr>
          <p:nvPr/>
        </p:nvSpPr>
        <p:spPr bwMode="auto">
          <a:xfrm>
            <a:off x="5867400" y="4038600"/>
            <a:ext cx="2438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Rectangle 80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497" name="Rectangle 81"/>
          <p:cNvSpPr>
            <a:spLocks noChangeArrowheads="1"/>
          </p:cNvSpPr>
          <p:nvPr/>
        </p:nvSpPr>
        <p:spPr bwMode="auto">
          <a:xfrm>
            <a:off x="5943600" y="41148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98" name="Rectangle 82"/>
          <p:cNvSpPr>
            <a:spLocks noChangeArrowheads="1"/>
          </p:cNvSpPr>
          <p:nvPr/>
        </p:nvSpPr>
        <p:spPr bwMode="auto">
          <a:xfrm>
            <a:off x="6705600" y="41148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499" name="Rectangle 83"/>
          <p:cNvSpPr>
            <a:spLocks noChangeArrowheads="1"/>
          </p:cNvSpPr>
          <p:nvPr/>
        </p:nvSpPr>
        <p:spPr bwMode="auto">
          <a:xfrm>
            <a:off x="7467600" y="41148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500" name="Rectangle 84"/>
          <p:cNvSpPr>
            <a:spLocks noChangeArrowheads="1"/>
          </p:cNvSpPr>
          <p:nvPr/>
        </p:nvSpPr>
        <p:spPr bwMode="auto">
          <a:xfrm>
            <a:off x="7086600" y="41148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501" name="Rectangle 87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502" name="Rectangle 88"/>
          <p:cNvSpPr>
            <a:spLocks noChangeArrowheads="1"/>
          </p:cNvSpPr>
          <p:nvPr/>
        </p:nvSpPr>
        <p:spPr bwMode="auto">
          <a:xfrm>
            <a:off x="6248400" y="4648200"/>
            <a:ext cx="2057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Rectangle 89"/>
          <p:cNvSpPr>
            <a:spLocks noChangeArrowheads="1"/>
          </p:cNvSpPr>
          <p:nvPr/>
        </p:nvSpPr>
        <p:spPr bwMode="auto">
          <a:xfrm>
            <a:off x="67056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504" name="Rectangle 90"/>
          <p:cNvSpPr>
            <a:spLocks noChangeArrowheads="1"/>
          </p:cNvSpPr>
          <p:nvPr/>
        </p:nvSpPr>
        <p:spPr bwMode="auto">
          <a:xfrm>
            <a:off x="63246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505" name="Rectangle 91"/>
          <p:cNvSpPr>
            <a:spLocks noChangeArrowheads="1"/>
          </p:cNvSpPr>
          <p:nvPr/>
        </p:nvSpPr>
        <p:spPr bwMode="auto">
          <a:xfrm>
            <a:off x="70866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506" name="Rectangle 92"/>
          <p:cNvSpPr>
            <a:spLocks noChangeArrowheads="1"/>
          </p:cNvSpPr>
          <p:nvPr/>
        </p:nvSpPr>
        <p:spPr bwMode="auto">
          <a:xfrm>
            <a:off x="79248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507" name="Rectangle 93"/>
          <p:cNvSpPr>
            <a:spLocks noChangeArrowheads="1"/>
          </p:cNvSpPr>
          <p:nvPr/>
        </p:nvSpPr>
        <p:spPr bwMode="auto">
          <a:xfrm>
            <a:off x="7467600" y="4724400"/>
            <a:ext cx="304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9508" name="Rectangle 106"/>
          <p:cNvSpPr>
            <a:spLocks noChangeArrowheads="1"/>
          </p:cNvSpPr>
          <p:nvPr/>
        </p:nvSpPr>
        <p:spPr bwMode="auto">
          <a:xfrm>
            <a:off x="8458200" y="286385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46A0"/>
                </a:solidFill>
              </a:rPr>
              <a:t>P</a:t>
            </a:r>
            <a:r>
              <a:rPr lang="en-US" sz="1600" baseline="-25000">
                <a:solidFill>
                  <a:srgbClr val="0046A0"/>
                </a:solidFill>
              </a:rPr>
              <a:t>8</a:t>
            </a:r>
          </a:p>
        </p:txBody>
      </p:sp>
      <p:sp>
        <p:nvSpPr>
          <p:cNvPr id="19509" name="Rectangle 107"/>
          <p:cNvSpPr>
            <a:spLocks noChangeArrowheads="1"/>
          </p:cNvSpPr>
          <p:nvPr/>
        </p:nvSpPr>
        <p:spPr bwMode="auto">
          <a:xfrm>
            <a:off x="8480425" y="2362200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46A0"/>
                </a:solidFill>
              </a:rPr>
              <a:t>P</a:t>
            </a:r>
            <a:r>
              <a:rPr lang="en-US" sz="1600" baseline="-25000">
                <a:solidFill>
                  <a:srgbClr val="0046A0"/>
                </a:solidFill>
              </a:rPr>
              <a:t>7</a:t>
            </a:r>
            <a:r>
              <a:rPr lang="en-US" sz="1600">
                <a:solidFill>
                  <a:srgbClr val="0046A0"/>
                </a:solidFill>
              </a:rPr>
              <a:t>b</a:t>
            </a:r>
            <a:endParaRPr lang="en-US" sz="1600" baseline="-25000">
              <a:solidFill>
                <a:srgbClr val="0046A0"/>
              </a:solidFill>
            </a:endParaRPr>
          </a:p>
        </p:txBody>
      </p:sp>
      <p:sp>
        <p:nvSpPr>
          <p:cNvPr id="19510" name="Rectangle 108"/>
          <p:cNvSpPr>
            <a:spLocks noChangeArrowheads="1"/>
          </p:cNvSpPr>
          <p:nvPr/>
        </p:nvSpPr>
        <p:spPr bwMode="auto">
          <a:xfrm>
            <a:off x="8458200" y="347345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46A0"/>
                </a:solidFill>
              </a:rPr>
              <a:t>P</a:t>
            </a:r>
            <a:r>
              <a:rPr lang="en-US" sz="1600" baseline="-25000">
                <a:solidFill>
                  <a:srgbClr val="0046A0"/>
                </a:solidFill>
              </a:rPr>
              <a:t>7</a:t>
            </a:r>
          </a:p>
        </p:txBody>
      </p:sp>
      <p:sp>
        <p:nvSpPr>
          <p:cNvPr id="19511" name="Rectangle 109"/>
          <p:cNvSpPr>
            <a:spLocks noChangeArrowheads="1"/>
          </p:cNvSpPr>
          <p:nvPr/>
        </p:nvSpPr>
        <p:spPr bwMode="auto">
          <a:xfrm>
            <a:off x="8458200" y="408305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46A0"/>
                </a:solidFill>
              </a:rPr>
              <a:t>P</a:t>
            </a:r>
            <a:r>
              <a:rPr lang="en-US" sz="1600" baseline="-25000">
                <a:solidFill>
                  <a:srgbClr val="0046A0"/>
                </a:solidFill>
              </a:rPr>
              <a:t>6</a:t>
            </a:r>
          </a:p>
        </p:txBody>
      </p:sp>
      <p:sp>
        <p:nvSpPr>
          <p:cNvPr id="19512" name="Rectangle 110"/>
          <p:cNvSpPr>
            <a:spLocks noChangeArrowheads="1"/>
          </p:cNvSpPr>
          <p:nvPr/>
        </p:nvSpPr>
        <p:spPr bwMode="auto">
          <a:xfrm>
            <a:off x="8458200" y="469265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46A0"/>
                </a:solidFill>
              </a:rPr>
              <a:t>P</a:t>
            </a:r>
            <a:r>
              <a:rPr lang="en-US" sz="1600" baseline="-25000">
                <a:solidFill>
                  <a:srgbClr val="0046A0"/>
                </a:solidFill>
              </a:rPr>
              <a:t>5</a:t>
            </a:r>
          </a:p>
        </p:txBody>
      </p:sp>
      <p:sp>
        <p:nvSpPr>
          <p:cNvPr id="19513" name="Text Box 111"/>
          <p:cNvSpPr txBox="1">
            <a:spLocks noChangeArrowheads="1"/>
          </p:cNvSpPr>
          <p:nvPr/>
        </p:nvSpPr>
        <p:spPr bwMode="auto">
          <a:xfrm>
            <a:off x="4594225" y="2362200"/>
            <a:ext cx="81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</a:t>
            </a:r>
          </a:p>
        </p:txBody>
      </p:sp>
      <p:sp>
        <p:nvSpPr>
          <p:cNvPr id="19514" name="Text Box 112"/>
          <p:cNvSpPr txBox="1">
            <a:spLocks noChangeArrowheads="1"/>
          </p:cNvSpPr>
          <p:nvPr/>
        </p:nvSpPr>
        <p:spPr bwMode="auto">
          <a:xfrm>
            <a:off x="4724400" y="1295400"/>
            <a:ext cx="81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time of Compute Transition-Function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185863"/>
            <a:ext cx="4117975" cy="5324475"/>
          </a:xfrm>
        </p:spPr>
        <p:txBody>
          <a:bodyPr/>
          <a:lstStyle/>
          <a:p>
            <a:pPr marL="342900" indent="-342900">
              <a:tabLst>
                <a:tab pos="666750" algn="l"/>
                <a:tab pos="1042988" algn="l"/>
              </a:tabLst>
            </a:pPr>
            <a:r>
              <a:rPr lang="en-US" sz="1600" b="0" smtClean="0"/>
              <a:t>A string </a:t>
            </a:r>
            <a:r>
              <a:rPr lang="en-US" sz="1600" b="0" i="1" smtClean="0"/>
              <a:t>u</a:t>
            </a:r>
            <a:r>
              <a:rPr lang="en-US" sz="1600" b="0" smtClean="0"/>
              <a:t> is a </a:t>
            </a:r>
            <a:r>
              <a:rPr lang="en-US" sz="1600" smtClean="0"/>
              <a:t>prefix</a:t>
            </a:r>
            <a:r>
              <a:rPr lang="en-US" sz="1600" b="0" smtClean="0"/>
              <a:t> of string </a:t>
            </a:r>
            <a:r>
              <a:rPr lang="en-US" sz="1600" b="0" i="1" smtClean="0"/>
              <a:t>v</a:t>
            </a:r>
            <a:r>
              <a:rPr lang="en-US" sz="1600" b="0" smtClean="0"/>
              <a:t> if there exists a string </a:t>
            </a:r>
            <a:r>
              <a:rPr lang="en-US" sz="1600" b="0" i="1" smtClean="0"/>
              <a:t>a</a:t>
            </a:r>
            <a:r>
              <a:rPr lang="en-US" sz="1600" b="0" smtClean="0"/>
              <a:t> such that:	 </a:t>
            </a:r>
            <a:r>
              <a:rPr lang="en-US" sz="1600" b="0" i="1" smtClean="0"/>
              <a:t>ua = v</a:t>
            </a:r>
            <a:r>
              <a:rPr lang="en-US" sz="1600" b="0" smtClean="0"/>
              <a:t> </a:t>
            </a:r>
          </a:p>
          <a:p>
            <a:pPr marL="342900" indent="-342900">
              <a:tabLst>
                <a:tab pos="666750" algn="l"/>
                <a:tab pos="1042988" algn="l"/>
              </a:tabLst>
            </a:pPr>
            <a:r>
              <a:rPr lang="en-US" sz="1600" b="0" smtClean="0"/>
              <a:t>A string </a:t>
            </a:r>
            <a:r>
              <a:rPr lang="en-US" sz="1600" b="0" i="1" smtClean="0"/>
              <a:t>u</a:t>
            </a:r>
            <a:r>
              <a:rPr lang="en-US" sz="1600" b="0" smtClean="0"/>
              <a:t> is a </a:t>
            </a:r>
            <a:r>
              <a:rPr lang="en-US" sz="1600" smtClean="0"/>
              <a:t>suffix</a:t>
            </a:r>
            <a:r>
              <a:rPr lang="en-US" sz="1600" b="0" smtClean="0"/>
              <a:t> of string </a:t>
            </a:r>
            <a:r>
              <a:rPr lang="en-US" sz="1600" b="0" i="1" smtClean="0"/>
              <a:t>v</a:t>
            </a:r>
            <a:r>
              <a:rPr lang="en-US" sz="1600" b="0" smtClean="0"/>
              <a:t> if there exists a string </a:t>
            </a:r>
            <a:r>
              <a:rPr lang="en-US" sz="1600" b="0" i="1" smtClean="0"/>
              <a:t>a</a:t>
            </a:r>
            <a:r>
              <a:rPr lang="en-US" sz="1600" b="0" smtClean="0"/>
              <a:t> such that:	a</a:t>
            </a:r>
            <a:r>
              <a:rPr lang="en-US" sz="1600" b="0" i="1" smtClean="0"/>
              <a:t>u = v</a:t>
            </a:r>
          </a:p>
          <a:p>
            <a:pPr marL="342900" indent="-342900">
              <a:tabLst>
                <a:tab pos="666750" algn="l"/>
                <a:tab pos="1042988" algn="l"/>
              </a:tabLst>
            </a:pPr>
            <a:r>
              <a:rPr lang="en-US" sz="1600" b="0" smtClean="0"/>
              <a:t>Let P</a:t>
            </a:r>
            <a:r>
              <a:rPr lang="en-US" sz="1600" b="0" baseline="-25000" smtClean="0"/>
              <a:t>k</a:t>
            </a:r>
            <a:r>
              <a:rPr lang="en-US" sz="1600" b="0" smtClean="0"/>
              <a:t> denote the first k letter string of P</a:t>
            </a:r>
            <a:endParaRPr lang="en-US" sz="1600" i="1" smtClean="0"/>
          </a:p>
          <a:p>
            <a:pPr marL="342900" indent="-342900">
              <a:buFont typeface="Wingdings" pitchFamily="2" charset="2"/>
              <a:buNone/>
              <a:tabLst>
                <a:tab pos="666750" algn="l"/>
                <a:tab pos="1042988" algn="l"/>
              </a:tabLst>
            </a:pPr>
            <a:endParaRPr lang="en-US" sz="1600" smtClean="0"/>
          </a:p>
          <a:p>
            <a:pPr marL="342900" indent="-342900">
              <a:buFont typeface="Wingdings" pitchFamily="2" charset="2"/>
              <a:buNone/>
              <a:tabLst>
                <a:tab pos="666750" algn="l"/>
                <a:tab pos="1042988" algn="l"/>
              </a:tabLst>
            </a:pPr>
            <a:r>
              <a:rPr lang="en-US" sz="1600" smtClean="0"/>
              <a:t>Compute-Transition-Function(P,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1600" smtClean="0"/>
              <a:t>)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/>
              <a:t>m </a:t>
            </a:r>
            <a:r>
              <a:rPr lang="en-US" sz="1600" smtClean="0">
                <a:sym typeface="Symbol" pitchFamily="18" charset="2"/>
              </a:rPr>
              <a:t> length(P)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for q  0 to m do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 	for each character a  </a:t>
            </a:r>
            <a:r>
              <a:rPr lang="en-US" sz="1600" smtClean="0">
                <a:latin typeface="Symbol" pitchFamily="18" charset="2"/>
                <a:sym typeface="Symbol" pitchFamily="18" charset="2"/>
              </a:rPr>
              <a:t></a:t>
            </a:r>
            <a:r>
              <a:rPr lang="en-US" sz="1600" smtClean="0">
                <a:sym typeface="Symbol" pitchFamily="18" charset="2"/>
              </a:rPr>
              <a:t> do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 		k  1+min(m,q+1)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 		repeat</a:t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> 			k  k-1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 		until P</a:t>
            </a:r>
            <a:r>
              <a:rPr lang="en-US" sz="1600" baseline="-25000" smtClean="0">
                <a:sym typeface="Symbol" pitchFamily="18" charset="2"/>
              </a:rPr>
              <a:t>k</a:t>
            </a:r>
            <a:r>
              <a:rPr lang="en-US" sz="1600" smtClean="0">
                <a:sym typeface="Symbol" pitchFamily="18" charset="2"/>
              </a:rPr>
              <a:t> is a suffix of P</a:t>
            </a:r>
            <a:r>
              <a:rPr lang="en-US" sz="1600" baseline="-25000" smtClean="0">
                <a:sym typeface="Symbol" pitchFamily="18" charset="2"/>
              </a:rPr>
              <a:t>q</a:t>
            </a:r>
            <a:r>
              <a:rPr lang="en-US" sz="1600" smtClean="0">
                <a:sym typeface="Symbol" pitchFamily="18" charset="2"/>
              </a:rPr>
              <a:t>a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 		 </a:t>
            </a:r>
            <a:r>
              <a:rPr lang="en-US" sz="2000" b="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sz="1600" smtClean="0">
                <a:sym typeface="Symbol" pitchFamily="18" charset="2"/>
              </a:rPr>
              <a:t>(q,a)  k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r>
              <a:rPr lang="en-US" sz="1600" smtClean="0">
                <a:sym typeface="Symbol" pitchFamily="18" charset="2"/>
              </a:rPr>
              <a:t>	</a:t>
            </a:r>
          </a:p>
          <a:p>
            <a:pPr marL="342900" indent="-342900">
              <a:buFont typeface="Arial" charset="0"/>
              <a:buAutoNum type="arabicPeriod"/>
              <a:tabLst>
                <a:tab pos="666750" algn="l"/>
                <a:tab pos="1042988" algn="l"/>
              </a:tabLst>
            </a:pPr>
            <a:endParaRPr lang="en-US" sz="1600" smtClean="0">
              <a:sym typeface="Symbol" pitchFamily="18" charset="2"/>
            </a:endParaRPr>
          </a:p>
          <a:p>
            <a:pPr marL="342900" indent="-342900">
              <a:tabLst>
                <a:tab pos="666750" algn="l"/>
                <a:tab pos="1042988" algn="l"/>
              </a:tabLst>
            </a:pPr>
            <a:endParaRPr lang="en-US" sz="1600" smtClean="0"/>
          </a:p>
        </p:txBody>
      </p:sp>
      <p:sp>
        <p:nvSpPr>
          <p:cNvPr id="20484" name="AutoShape 59"/>
          <p:cNvSpPr>
            <a:spLocks noChangeArrowheads="1"/>
          </p:cNvSpPr>
          <p:nvPr/>
        </p:nvSpPr>
        <p:spPr bwMode="auto">
          <a:xfrm>
            <a:off x="5562600" y="2590800"/>
            <a:ext cx="1219200" cy="457200"/>
          </a:xfrm>
          <a:prstGeom prst="wedgeRoundRectCallout">
            <a:avLst>
              <a:gd name="adj1" fmla="val -301042"/>
              <a:gd name="adj2" fmla="val 184028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Factor: m+1</a:t>
            </a:r>
          </a:p>
        </p:txBody>
      </p:sp>
      <p:sp>
        <p:nvSpPr>
          <p:cNvPr id="20485" name="AutoShape 60"/>
          <p:cNvSpPr>
            <a:spLocks noChangeArrowheads="1"/>
          </p:cNvSpPr>
          <p:nvPr/>
        </p:nvSpPr>
        <p:spPr bwMode="auto">
          <a:xfrm>
            <a:off x="6096000" y="3352800"/>
            <a:ext cx="1219200" cy="457200"/>
          </a:xfrm>
          <a:prstGeom prst="wedgeRoundRectCallout">
            <a:avLst>
              <a:gd name="adj1" fmla="val -235417"/>
              <a:gd name="adj2" fmla="val 70139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Factor: |</a:t>
            </a:r>
            <a:r>
              <a:rPr lang="en-US" sz="1800" b="1">
                <a:latin typeface="Symbol" pitchFamily="18" charset="2"/>
                <a:sym typeface="Symbol" pitchFamily="18" charset="2"/>
              </a:rPr>
              <a:t></a:t>
            </a:r>
            <a:r>
              <a:rPr lang="en-US" sz="1600"/>
              <a:t>| </a:t>
            </a:r>
          </a:p>
        </p:txBody>
      </p:sp>
      <p:sp>
        <p:nvSpPr>
          <p:cNvPr id="20486" name="AutoShape 61"/>
          <p:cNvSpPr>
            <a:spLocks noChangeArrowheads="1"/>
          </p:cNvSpPr>
          <p:nvPr/>
        </p:nvSpPr>
        <p:spPr bwMode="auto">
          <a:xfrm>
            <a:off x="6400800" y="4114800"/>
            <a:ext cx="1219200" cy="457200"/>
          </a:xfrm>
          <a:prstGeom prst="wedgeRoundRectCallout">
            <a:avLst>
              <a:gd name="adj1" fmla="val -248958"/>
              <a:gd name="adj2" fmla="val 147917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Factor: m</a:t>
            </a:r>
          </a:p>
        </p:txBody>
      </p:sp>
      <p:sp>
        <p:nvSpPr>
          <p:cNvPr id="20487" name="AutoShape 62"/>
          <p:cNvSpPr>
            <a:spLocks noChangeArrowheads="1"/>
          </p:cNvSpPr>
          <p:nvPr/>
        </p:nvSpPr>
        <p:spPr bwMode="auto">
          <a:xfrm>
            <a:off x="6705600" y="4953000"/>
            <a:ext cx="1524000" cy="609600"/>
          </a:xfrm>
          <a:prstGeom prst="wedgeRoundRectCallout">
            <a:avLst>
              <a:gd name="adj1" fmla="val -219167"/>
              <a:gd name="adj2" fmla="val -14060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Time for check</a:t>
            </a:r>
            <a:br>
              <a:rPr lang="en-US" sz="1600"/>
            </a:br>
            <a:r>
              <a:rPr lang="en-US" sz="1600"/>
              <a:t> of equality: m</a:t>
            </a:r>
          </a:p>
        </p:txBody>
      </p:sp>
      <p:sp>
        <p:nvSpPr>
          <p:cNvPr id="20488" name="Line 63"/>
          <p:cNvSpPr>
            <a:spLocks noChangeShapeType="1"/>
          </p:cNvSpPr>
          <p:nvPr/>
        </p:nvSpPr>
        <p:spPr bwMode="auto">
          <a:xfrm>
            <a:off x="5334000" y="5715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AutoShape 64"/>
          <p:cNvSpPr>
            <a:spLocks noChangeArrowheads="1"/>
          </p:cNvSpPr>
          <p:nvPr/>
        </p:nvSpPr>
        <p:spPr bwMode="auto">
          <a:xfrm>
            <a:off x="5410200" y="5791200"/>
            <a:ext cx="2971800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Running time of procedure:</a:t>
            </a:r>
          </a:p>
          <a:p>
            <a:pPr algn="ctr"/>
            <a:r>
              <a:rPr lang="en-US" sz="1800"/>
              <a:t>O(m</a:t>
            </a:r>
            <a:r>
              <a:rPr lang="en-US" sz="1800" baseline="30000"/>
              <a:t>3</a:t>
            </a:r>
            <a:r>
              <a:rPr lang="en-US" sz="1800"/>
              <a:t> |</a:t>
            </a:r>
            <a:r>
              <a:rPr lang="en-US" sz="2000" b="1">
                <a:latin typeface="Symbol" pitchFamily="18" charset="2"/>
                <a:sym typeface="Symbol" pitchFamily="18" charset="2"/>
              </a:rPr>
              <a:t></a:t>
            </a:r>
            <a:r>
              <a:rPr lang="en-US" sz="1800"/>
              <a:t>|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algorithm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838200" y="838200"/>
          <a:ext cx="5638800" cy="1387475"/>
        </p:xfrm>
        <a:graphic>
          <a:graphicData uri="http://schemas.openxmlformats.org/presentationml/2006/ole">
            <p:oleObj spid="_x0000_s53250" name="Bitmap Image" r:id="rId3" imgW="6542857" imgH="1609524" progId="PBrush">
              <p:embed/>
            </p:oleObj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838200" y="2209800"/>
          <a:ext cx="4011613" cy="4343400"/>
        </p:xfrm>
        <a:graphic>
          <a:graphicData uri="http://schemas.openxmlformats.org/presentationml/2006/ole">
            <p:oleObj spid="_x0000_s53251" name="Bitmap Image" r:id="rId4" imgW="5315692" imgH="5753903" progId="PBrush">
              <p:embed/>
            </p:oleObj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881563" y="5105400"/>
            <a:ext cx="4262437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/>
              <a:t>Worst-case running time = O(nm).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Rabin-Karp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Key idea: </a:t>
            </a:r>
          </a:p>
          <a:p>
            <a:pPr lvl="1"/>
            <a:r>
              <a:rPr lang="en-US" smtClean="0"/>
              <a:t>think of the pattern P[0..m-1] as a key, transform (hash) it into an equivalent integer </a:t>
            </a:r>
            <a:r>
              <a:rPr lang="en-US" i="1" smtClean="0"/>
              <a:t>p</a:t>
            </a:r>
          </a:p>
          <a:p>
            <a:pPr lvl="1"/>
            <a:r>
              <a:rPr lang="en-US" smtClean="0"/>
              <a:t>Similarly, we transform substrings in the text string T[] into integers</a:t>
            </a:r>
          </a:p>
          <a:p>
            <a:pPr lvl="2"/>
            <a:r>
              <a:rPr lang="en-US" smtClean="0"/>
              <a:t>For s=0,1,…,n-m, transform T[s..s+m-1] to an equivalent integer t</a:t>
            </a:r>
            <a:r>
              <a:rPr lang="en-US" baseline="-25000" smtClean="0"/>
              <a:t>s</a:t>
            </a:r>
          </a:p>
          <a:p>
            <a:pPr lvl="1"/>
            <a:r>
              <a:rPr lang="en-US" smtClean="0"/>
              <a:t>The pattern occurs at position s if and only if p=t</a:t>
            </a:r>
            <a:r>
              <a:rPr lang="en-US" baseline="-25000" smtClean="0"/>
              <a:t>s</a:t>
            </a:r>
          </a:p>
          <a:p>
            <a:r>
              <a:rPr lang="en-US" smtClean="0"/>
              <a:t>If we compute p and t</a:t>
            </a:r>
            <a:r>
              <a:rPr lang="en-US" baseline="-25000" smtClean="0"/>
              <a:t>s</a:t>
            </a:r>
            <a:r>
              <a:rPr lang="en-US" smtClean="0"/>
              <a:t> quickly, then the pattern matching problem is reduced to comparing p with n-m+1 integers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Rabin-Karp Algorithm …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idx="1"/>
          </p:nvPr>
        </p:nvGraphicFramePr>
        <p:xfrm>
          <a:off x="1084263" y="3633788"/>
          <a:ext cx="6973887" cy="457200"/>
        </p:xfrm>
        <a:graphic>
          <a:graphicData uri="http://schemas.openxmlformats.org/presentationml/2006/ole">
            <p:oleObj spid="_x0000_s54274" name="Bitmap Image" r:id="rId3" imgW="6973273" imgH="457143" progId="PBrush">
              <p:embed/>
            </p:oleObj>
          </a:graphicData>
        </a:graphic>
      </p:graphicFrame>
      <p:sp>
        <p:nvSpPr>
          <p:cNvPr id="20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848600" cy="4953000"/>
          </a:xfrm>
        </p:spPr>
        <p:txBody>
          <a:bodyPr/>
          <a:lstStyle/>
          <a:p>
            <a:r>
              <a:rPr lang="en-US" dirty="0" smtClean="0"/>
              <a:t>How to compute p?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/>
              <a:t>p = 2</a:t>
            </a:r>
            <a:r>
              <a:rPr lang="en-US" baseline="30000" dirty="0" smtClean="0"/>
              <a:t>m-1</a:t>
            </a:r>
            <a:r>
              <a:rPr lang="en-US" dirty="0" smtClean="0"/>
              <a:t> P[0] + 2</a:t>
            </a:r>
            <a:r>
              <a:rPr lang="en-US" baseline="30000" dirty="0" smtClean="0"/>
              <a:t>m-2</a:t>
            </a:r>
            <a:r>
              <a:rPr lang="en-US" dirty="0" smtClean="0"/>
              <a:t> P[1] + … + 2 P[m-2] + P[m-1] 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horner’s</a:t>
            </a:r>
            <a:r>
              <a:rPr lang="en-US" dirty="0" smtClean="0"/>
              <a:t> rule</a:t>
            </a:r>
          </a:p>
          <a:p>
            <a:endParaRPr lang="en-US" dirty="0" smtClean="0"/>
          </a:p>
        </p:txBody>
      </p:sp>
      <p:graphicFrame>
        <p:nvGraphicFramePr>
          <p:cNvPr id="2051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838200" y="4495800"/>
          <a:ext cx="3429000" cy="1292225"/>
        </p:xfrm>
        <a:graphic>
          <a:graphicData uri="http://schemas.openxmlformats.org/presentationml/2006/ole">
            <p:oleObj spid="_x0000_s54275" name="Bitmap Image" r:id="rId4" imgW="2933333" imgH="1104762" progId="PBrush">
              <p:embed/>
            </p:oleObj>
          </a:graphicData>
        </a:graphic>
      </p:graphicFrame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746125" y="6030913"/>
            <a:ext cx="7483475" cy="7016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/>
              <a:t>This takes O(m) time, assuming each arithmetic operation can be done in O(1)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Rabin-Karp Algorithm …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idx="1"/>
          </p:nvPr>
        </p:nvGraphicFramePr>
        <p:xfrm>
          <a:off x="1676400" y="2590800"/>
          <a:ext cx="5181600" cy="2122488"/>
        </p:xfrm>
        <a:graphic>
          <a:graphicData uri="http://schemas.openxmlformats.org/presentationml/2006/ole">
            <p:oleObj spid="_x0000_s55298" name="Bitmap Image" r:id="rId3" imgW="3952381" imgH="1619476" progId="PBrush">
              <p:embed/>
            </p:oleObj>
          </a:graphicData>
        </a:graphic>
      </p:graphicFrame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848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Similarly, to compute the (n-m+1) integers t</a:t>
            </a:r>
            <a:r>
              <a:rPr lang="en-US" sz="2400" baseline="-25000" smtClean="0"/>
              <a:t>s  </a:t>
            </a:r>
            <a:r>
              <a:rPr lang="en-US" sz="2400" smtClean="0"/>
              <a:t>from the text string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This takes O((n – m + 1) m) time, assuming that each arithmetic operation can be done in O(1) time.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This is a bit time-consuming.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Rabin-Karp Algorithm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idx="1"/>
          </p:nvPr>
        </p:nvGraphicFramePr>
        <p:xfrm>
          <a:off x="1371600" y="2286000"/>
          <a:ext cx="6018213" cy="2678113"/>
        </p:xfrm>
        <a:graphic>
          <a:graphicData uri="http://schemas.openxmlformats.org/presentationml/2006/ole">
            <p:oleObj spid="_x0000_s56322" name="Bitmap Image" r:id="rId3" imgW="5714286" imgH="2542857" progId="PBrush">
              <p:embed/>
            </p:oleObj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848600" cy="4953000"/>
          </a:xfrm>
        </p:spPr>
        <p:txBody>
          <a:bodyPr/>
          <a:lstStyle/>
          <a:p>
            <a:r>
              <a:rPr lang="en-US" smtClean="0"/>
              <a:t>A better method to compute the integers is: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838200" y="5334000"/>
            <a:ext cx="7331075" cy="7016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/>
              <a:t>This takes O(n+m) time, assuming that each arithmetic operation can be done in O(1)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problem with the previous strategy is that when m is large, it is unreasonable to assume that each arithmetic operation can be done in O(1) time.</a:t>
            </a:r>
          </a:p>
          <a:p>
            <a:pPr lvl="1"/>
            <a:r>
              <a:rPr lang="en-US" sz="2000" smtClean="0"/>
              <a:t>In fact, given a very long integer, we may not even be able to use the default integer type to represent it.</a:t>
            </a:r>
          </a:p>
          <a:p>
            <a:endParaRPr lang="en-US" sz="2400" smtClean="0"/>
          </a:p>
          <a:p>
            <a:r>
              <a:rPr lang="en-US" sz="2400" smtClean="0"/>
              <a:t>Therefore, we will use modulo arithmetic.  Let q be a prime number so that 2q can be stored in one computer word.  </a:t>
            </a:r>
          </a:p>
          <a:p>
            <a:pPr lvl="1"/>
            <a:r>
              <a:rPr lang="en-US" sz="2000" smtClean="0"/>
              <a:t>This makes sure that all computations can be done using single-precision arithmetic.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idx="1"/>
          </p:nvPr>
        </p:nvGraphicFramePr>
        <p:xfrm>
          <a:off x="838200" y="1143000"/>
          <a:ext cx="7843298" cy="4495800"/>
        </p:xfrm>
        <a:graphic>
          <a:graphicData uri="http://schemas.openxmlformats.org/presentationml/2006/ole">
            <p:oleObj spid="_x0000_s57346" name="Bitmap Image" r:id="rId3" imgW="6647619" imgH="3809524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Standarddesign">
  <a:themeElements>
    <a:clrScheme name="Standarddesign 8">
      <a:dk1>
        <a:srgbClr val="000000"/>
      </a:dk1>
      <a:lt1>
        <a:srgbClr val="FFFFFF"/>
      </a:lt1>
      <a:dk2>
        <a:srgbClr val="0046A0"/>
      </a:dk2>
      <a:lt2>
        <a:srgbClr val="808080"/>
      </a:lt2>
      <a:accent1>
        <a:srgbClr val="6699FF"/>
      </a:accent1>
      <a:accent2>
        <a:srgbClr val="0046A0"/>
      </a:accent2>
      <a:accent3>
        <a:srgbClr val="FFFFFF"/>
      </a:accent3>
      <a:accent4>
        <a:srgbClr val="000000"/>
      </a:accent4>
      <a:accent5>
        <a:srgbClr val="B8CAFF"/>
      </a:accent5>
      <a:accent6>
        <a:srgbClr val="003F91"/>
      </a:accent6>
      <a:hlink>
        <a:srgbClr val="B4C8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46A0"/>
        </a:dk2>
        <a:lt2>
          <a:srgbClr val="808080"/>
        </a:lt2>
        <a:accent1>
          <a:srgbClr val="6699FF"/>
        </a:accent1>
        <a:accent2>
          <a:srgbClr val="0046A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3F91"/>
        </a:accent6>
        <a:hlink>
          <a:srgbClr val="B4C8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1680</Words>
  <Application>Microsoft PowerPoint</Application>
  <PresentationFormat>On-screen Show (4:3)</PresentationFormat>
  <Paragraphs>784</Paragraphs>
  <Slides>28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Standarddesign</vt:lpstr>
      <vt:lpstr>Bitmap Image</vt:lpstr>
      <vt:lpstr>CSE 245: Algorithms String Matching</vt:lpstr>
      <vt:lpstr>Pattern Matching</vt:lpstr>
      <vt:lpstr>Naïve algorithm</vt:lpstr>
      <vt:lpstr>Rabin-Karp Algorithm</vt:lpstr>
      <vt:lpstr>Rabin-Karp Algorithm …</vt:lpstr>
      <vt:lpstr>Rabin-Karp Algorithm …</vt:lpstr>
      <vt:lpstr>Rabin-Karp Algorithm</vt:lpstr>
      <vt:lpstr>Problem</vt:lpstr>
      <vt:lpstr>Slide 9</vt:lpstr>
      <vt:lpstr>Slide 10</vt:lpstr>
      <vt:lpstr>String Matching  Using Finite Automata  </vt:lpstr>
      <vt:lpstr>Example (I)</vt:lpstr>
      <vt:lpstr>Example (II)</vt:lpstr>
      <vt:lpstr>Example (III)</vt:lpstr>
      <vt:lpstr>Example (IV)</vt:lpstr>
      <vt:lpstr>Example (V)</vt:lpstr>
      <vt:lpstr>Example (VI)</vt:lpstr>
      <vt:lpstr>Example (VII)</vt:lpstr>
      <vt:lpstr>Example (VIII)</vt:lpstr>
      <vt:lpstr>Example (IX)</vt:lpstr>
      <vt:lpstr>Example (X)</vt:lpstr>
      <vt:lpstr>Example (XI)</vt:lpstr>
      <vt:lpstr>Finite-Automaton-Matcher</vt:lpstr>
      <vt:lpstr>Computing the Transition Function: The Idea!</vt:lpstr>
      <vt:lpstr>How to Compute the Transition Function?</vt:lpstr>
      <vt:lpstr>Example</vt:lpstr>
      <vt:lpstr>Example</vt:lpstr>
      <vt:lpstr>Running time of Compute Transition-Function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</dc:title>
  <dc:creator>Shamsujjoha</dc:creator>
  <cp:lastModifiedBy>Shamsujjoha</cp:lastModifiedBy>
  <cp:revision>825</cp:revision>
  <cp:lastPrinted>2004-10-17T19:47:20Z</cp:lastPrinted>
  <dcterms:created xsi:type="dcterms:W3CDTF">2001-06-06T06:42:24Z</dcterms:created>
  <dcterms:modified xsi:type="dcterms:W3CDTF">2015-08-10T02:46:22Z</dcterms:modified>
</cp:coreProperties>
</file>