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359" r:id="rId3"/>
    <p:sldId id="360" r:id="rId4"/>
    <p:sldId id="361" r:id="rId5"/>
    <p:sldId id="363" r:id="rId6"/>
    <p:sldId id="364" r:id="rId7"/>
    <p:sldId id="365" r:id="rId8"/>
    <p:sldId id="362" r:id="rId9"/>
    <p:sldId id="351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96" r:id="rId24"/>
    <p:sldId id="398" r:id="rId25"/>
    <p:sldId id="405" r:id="rId26"/>
    <p:sldId id="397" r:id="rId27"/>
    <p:sldId id="406" r:id="rId28"/>
    <p:sldId id="407" r:id="rId29"/>
    <p:sldId id="408" r:id="rId30"/>
    <p:sldId id="409" r:id="rId31"/>
    <p:sldId id="410" r:id="rId32"/>
    <p:sldId id="399" r:id="rId33"/>
    <p:sldId id="400" r:id="rId34"/>
    <p:sldId id="401" r:id="rId35"/>
    <p:sldId id="402" r:id="rId36"/>
    <p:sldId id="403" r:id="rId37"/>
    <p:sldId id="404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411" r:id="rId51"/>
    <p:sldId id="412" r:id="rId52"/>
    <p:sldId id="413" r:id="rId53"/>
    <p:sldId id="414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67" autoAdjust="0"/>
    <p:restoredTop sz="94649" autoAdjust="0"/>
  </p:normalViewPr>
  <p:slideViewPr>
    <p:cSldViewPr snapToGrid="0">
      <p:cViewPr varScale="1">
        <p:scale>
          <a:sx n="99" d="100"/>
          <a:sy n="99" d="100"/>
        </p:scale>
        <p:origin x="-2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8.wmf"/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8.wmf"/><Relationship Id="rId1" Type="http://schemas.openxmlformats.org/officeDocument/2006/relationships/image" Target="../media/image19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9B94437-D36C-42AC-B5DA-B03F443F0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For each function, find the simplest and g(n) such that f_i(n) = O(g(n))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2D0EE-ACC2-4959-9F8C-00F2079AC4F5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B94437-D36C-42AC-B5DA-B03F443F06E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5A267-7476-4CCC-B71F-7A6CC0A27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A3B95-3278-47BA-AC8F-11413F068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85B30-CDB6-49A8-8502-3F516BCE9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BBDCF-3074-4F3D-9435-6FA2312A1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5ED86-7295-4CA9-A300-2E0C3E601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3C84C-BA7E-48F7-8F1D-F0A5BD629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50838" y="3829050"/>
            <a:ext cx="8229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0952-CEEF-416D-B516-316C9E41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CAE00-D577-42E5-BE7F-357146817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ED936-42EC-4482-92FC-0DE6C631E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F36F8-930E-4FEE-8E96-D6ECF5F37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95BAB-3C46-422B-8409-D90CADACC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35F76-CCB4-4E7A-935F-941F1886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4D6C7-FC6B-48ED-8897-CD516C4F4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4A7C9-90BF-4A69-A577-29EA8D33A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69610-880D-4DDD-B8BB-1A019E6FB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80AA54E-8819-4610-A72C-D305CED48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9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smtClean="0"/>
              <a:t>CSE-245: Algorithm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Notation II</a:t>
            </a:r>
          </a:p>
          <a:p>
            <a:pPr eaLnBrk="1" hangingPunct="1"/>
            <a:r>
              <a:rPr lang="en-US" smtClean="0"/>
              <a:t>and Recurrence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Asymptotic Notation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080375" cy="5076825"/>
          </a:xfrm>
        </p:spPr>
        <p:txBody>
          <a:bodyPr/>
          <a:lstStyle/>
          <a:p>
            <a:r>
              <a:rPr lang="en-US" smtClean="0"/>
              <a:t>cO(f(n)) = O(f(n))</a:t>
            </a:r>
          </a:p>
          <a:p>
            <a:r>
              <a:rPr lang="en-US" smtClean="0"/>
              <a:t>O(O(f(n))) = O(f(n))</a:t>
            </a:r>
          </a:p>
          <a:p>
            <a:r>
              <a:rPr lang="en-US" smtClean="0"/>
              <a:t>O(f(n))O(g(n)) = O(f(n)g(n))</a:t>
            </a:r>
          </a:p>
          <a:p>
            <a:r>
              <a:rPr lang="en-US" smtClean="0"/>
              <a:t>O(f(n)g(n)) = f(n)O(g(n))</a:t>
            </a:r>
          </a:p>
          <a:p>
            <a:r>
              <a:rPr lang="en-US" smtClean="0"/>
              <a:t>O(f(n)+g(n)) = ( max ( f(n),g(n))</a:t>
            </a:r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06450" y="4087813"/>
          <a:ext cx="3430588" cy="1089025"/>
        </p:xfrm>
        <a:graphic>
          <a:graphicData uri="http://schemas.openxmlformats.org/presentationml/2006/ole">
            <p:oleObj spid="_x0000_s5122" name="Equation" r:id="rId3" imgW="15872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More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sz="2400" smtClean="0">
                <a:solidFill>
                  <a:schemeClr val="tx1"/>
                </a:solidFill>
              </a:rPr>
              <a:t>(a) 0.5n</a:t>
            </a:r>
            <a:r>
              <a:rPr lang="th-TH" sz="2400" b="1" baseline="30000" smtClean="0">
                <a:solidFill>
                  <a:schemeClr val="tx1"/>
                </a:solidFill>
              </a:rPr>
              <a:t>2</a:t>
            </a:r>
            <a:r>
              <a:rPr lang="th-TH" sz="2400" smtClean="0">
                <a:solidFill>
                  <a:schemeClr val="tx1"/>
                </a:solidFill>
              </a:rPr>
              <a:t> - 5n + 2 = </a:t>
            </a:r>
            <a:r>
              <a:rPr lang="th-TH" sz="2400" smtClean="0">
                <a:solidFill>
                  <a:schemeClr val="tx1"/>
                </a:solidFill>
                <a:latin typeface="Symbol" pitchFamily="18" charset="2"/>
              </a:rPr>
              <a:t>W</a:t>
            </a:r>
            <a:r>
              <a:rPr lang="th-TH" sz="2400" smtClean="0">
                <a:solidFill>
                  <a:schemeClr val="tx1"/>
                </a:solidFill>
              </a:rPr>
              <a:t>( n</a:t>
            </a:r>
            <a:r>
              <a:rPr lang="th-TH" sz="2400" b="1" baseline="30000" smtClean="0">
                <a:solidFill>
                  <a:schemeClr val="tx1"/>
                </a:solidFill>
              </a:rPr>
              <a:t>2</a:t>
            </a:r>
            <a:r>
              <a:rPr lang="th-TH" sz="2400" smtClean="0">
                <a:solidFill>
                  <a:schemeClr val="tx1"/>
                </a:solidFill>
              </a:rPr>
              <a:t>). </a:t>
            </a:r>
            <a:endParaRPr lang="en-US" sz="240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		</a:t>
            </a:r>
            <a:r>
              <a:rPr lang="th-TH" sz="2400" smtClean="0">
                <a:solidFill>
                  <a:schemeClr val="tx1"/>
                </a:solidFill>
              </a:rPr>
              <a:t>Let c = 0.25 and n</a:t>
            </a:r>
            <a:r>
              <a:rPr lang="th-TH" sz="2400" b="1" baseline="-25000" smtClean="0">
                <a:solidFill>
                  <a:schemeClr val="tx1"/>
                </a:solidFill>
              </a:rPr>
              <a:t>0</a:t>
            </a:r>
            <a:r>
              <a:rPr lang="th-TH" sz="2400" smtClean="0">
                <a:solidFill>
                  <a:schemeClr val="tx1"/>
                </a:solidFill>
              </a:rPr>
              <a:t> = 25.</a:t>
            </a:r>
          </a:p>
          <a:p>
            <a:pPr>
              <a:buFontTx/>
              <a:buNone/>
            </a:pPr>
            <a:r>
              <a:rPr lang="th-TH" sz="2400" smtClean="0">
                <a:solidFill>
                  <a:schemeClr val="tx1"/>
                </a:solidFill>
              </a:rPr>
              <a:t>           0.5 n</a:t>
            </a:r>
            <a:r>
              <a:rPr lang="th-TH" sz="2400" b="1" baseline="30000" smtClean="0">
                <a:solidFill>
                  <a:schemeClr val="tx1"/>
                </a:solidFill>
              </a:rPr>
              <a:t>2</a:t>
            </a:r>
            <a:r>
              <a:rPr lang="th-TH" sz="2400" smtClean="0">
                <a:solidFill>
                  <a:schemeClr val="tx1"/>
                </a:solidFill>
              </a:rPr>
              <a:t> - 5n + 2 = 0.25( n</a:t>
            </a:r>
            <a:r>
              <a:rPr lang="th-TH" sz="2400" b="1" baseline="30000" smtClean="0">
                <a:solidFill>
                  <a:schemeClr val="tx1"/>
                </a:solidFill>
              </a:rPr>
              <a:t>2</a:t>
            </a:r>
            <a:r>
              <a:rPr lang="th-TH" sz="2400" smtClean="0">
                <a:solidFill>
                  <a:schemeClr val="tx1"/>
                </a:solidFill>
              </a:rPr>
              <a:t>) for all n = 25</a:t>
            </a:r>
          </a:p>
          <a:p>
            <a:pPr>
              <a:buFontTx/>
              <a:buNone/>
            </a:pPr>
            <a:endParaRPr lang="th-TH" sz="240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th-TH" sz="2400" smtClean="0">
                <a:solidFill>
                  <a:schemeClr val="tx1"/>
                </a:solidFill>
              </a:rPr>
              <a:t>(b) 0.5 n</a:t>
            </a:r>
            <a:r>
              <a:rPr lang="th-TH" sz="2400" b="1" baseline="30000" smtClean="0">
                <a:solidFill>
                  <a:schemeClr val="tx1"/>
                </a:solidFill>
              </a:rPr>
              <a:t>2</a:t>
            </a:r>
            <a:r>
              <a:rPr lang="th-TH" sz="2400" smtClean="0">
                <a:solidFill>
                  <a:schemeClr val="tx1"/>
                </a:solidFill>
              </a:rPr>
              <a:t> - 5n + 2 = O( n</a:t>
            </a:r>
            <a:r>
              <a:rPr lang="th-TH" sz="2400" b="1" baseline="30000" smtClean="0">
                <a:solidFill>
                  <a:schemeClr val="tx1"/>
                </a:solidFill>
              </a:rPr>
              <a:t>2</a:t>
            </a:r>
            <a:r>
              <a:rPr lang="th-TH" sz="2400" smtClean="0">
                <a:solidFill>
                  <a:schemeClr val="tx1"/>
                </a:solidFill>
              </a:rPr>
              <a:t>). </a:t>
            </a:r>
            <a:endParaRPr lang="en-US" sz="240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		</a:t>
            </a:r>
            <a:r>
              <a:rPr lang="th-TH" sz="2400" smtClean="0">
                <a:solidFill>
                  <a:schemeClr val="tx1"/>
                </a:solidFill>
              </a:rPr>
              <a:t>Let c = 0.5 and n</a:t>
            </a:r>
            <a:r>
              <a:rPr lang="th-TH" sz="2400" b="1" baseline="-25000" smtClean="0">
                <a:solidFill>
                  <a:schemeClr val="tx1"/>
                </a:solidFill>
              </a:rPr>
              <a:t>0</a:t>
            </a:r>
            <a:r>
              <a:rPr lang="th-TH" sz="2400" smtClean="0">
                <a:solidFill>
                  <a:schemeClr val="tx1"/>
                </a:solidFill>
              </a:rPr>
              <a:t> = 1.</a:t>
            </a:r>
          </a:p>
          <a:p>
            <a:pPr>
              <a:buFontTx/>
              <a:buNone/>
            </a:pPr>
            <a:r>
              <a:rPr lang="th-TH" sz="2400" smtClean="0">
                <a:solidFill>
                  <a:schemeClr val="tx1"/>
                </a:solidFill>
              </a:rPr>
              <a:t>        </a:t>
            </a:r>
            <a:r>
              <a:rPr lang="en-US" sz="2400" smtClean="0">
                <a:solidFill>
                  <a:schemeClr val="tx1"/>
                </a:solidFill>
              </a:rPr>
              <a:t>	</a:t>
            </a:r>
            <a:r>
              <a:rPr lang="th-TH" sz="2400" smtClean="0">
                <a:solidFill>
                  <a:schemeClr val="tx1"/>
                </a:solidFill>
              </a:rPr>
              <a:t>0.5( n</a:t>
            </a:r>
            <a:r>
              <a:rPr lang="th-TH" sz="2400" b="1" baseline="30000" smtClean="0">
                <a:solidFill>
                  <a:schemeClr val="tx1"/>
                </a:solidFill>
              </a:rPr>
              <a:t>2</a:t>
            </a:r>
            <a:r>
              <a:rPr lang="th-TH" sz="2400" smtClean="0">
                <a:solidFill>
                  <a:schemeClr val="tx1"/>
                </a:solidFill>
              </a:rPr>
              <a:t>) = 0.5 n</a:t>
            </a:r>
            <a:r>
              <a:rPr lang="th-TH" sz="2400" b="1" baseline="30000" smtClean="0">
                <a:solidFill>
                  <a:schemeClr val="tx1"/>
                </a:solidFill>
              </a:rPr>
              <a:t>2</a:t>
            </a:r>
            <a:r>
              <a:rPr lang="th-TH" sz="2400" smtClean="0">
                <a:solidFill>
                  <a:schemeClr val="tx1"/>
                </a:solidFill>
              </a:rPr>
              <a:t> - 5n + 2 for all n = 1</a:t>
            </a:r>
          </a:p>
          <a:p>
            <a:pPr>
              <a:buFontTx/>
              <a:buNone/>
            </a:pPr>
            <a:endParaRPr lang="th-TH" sz="240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th-TH" sz="2400" smtClean="0">
                <a:solidFill>
                  <a:schemeClr val="tx1"/>
                </a:solidFill>
              </a:rPr>
              <a:t>(c) 0.5 n</a:t>
            </a:r>
            <a:r>
              <a:rPr lang="th-TH" sz="2400" b="1" baseline="30000" smtClean="0">
                <a:solidFill>
                  <a:schemeClr val="tx1"/>
                </a:solidFill>
              </a:rPr>
              <a:t>2</a:t>
            </a:r>
            <a:r>
              <a:rPr lang="th-TH" sz="2400" baseline="30000" smtClean="0">
                <a:solidFill>
                  <a:schemeClr val="tx1"/>
                </a:solidFill>
              </a:rPr>
              <a:t> </a:t>
            </a:r>
            <a:r>
              <a:rPr lang="th-TH" sz="2400" smtClean="0">
                <a:solidFill>
                  <a:schemeClr val="tx1"/>
                </a:solidFill>
              </a:rPr>
              <a:t>- 5n + 2 = </a:t>
            </a:r>
            <a:r>
              <a:rPr lang="th-TH" sz="2400" smtClean="0">
                <a:solidFill>
                  <a:schemeClr val="tx1"/>
                </a:solidFill>
                <a:latin typeface="Symbol" pitchFamily="18" charset="2"/>
              </a:rPr>
              <a:t>Q</a:t>
            </a:r>
            <a:r>
              <a:rPr lang="th-TH" sz="2400" smtClean="0">
                <a:solidFill>
                  <a:schemeClr val="tx1"/>
                </a:solidFill>
              </a:rPr>
              <a:t>( n</a:t>
            </a:r>
            <a:r>
              <a:rPr lang="th-TH" sz="2400" b="1" baseline="30000" smtClean="0">
                <a:solidFill>
                  <a:schemeClr val="tx1"/>
                </a:solidFill>
              </a:rPr>
              <a:t>2</a:t>
            </a:r>
            <a:r>
              <a:rPr lang="th-TH" sz="2400" smtClean="0">
                <a:solidFill>
                  <a:schemeClr val="tx1"/>
                </a:solidFill>
              </a:rPr>
              <a:t>) </a:t>
            </a:r>
            <a:endParaRPr lang="en-US" sz="240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		</a:t>
            </a:r>
            <a:r>
              <a:rPr lang="th-TH" sz="2400" smtClean="0">
                <a:solidFill>
                  <a:schemeClr val="tx1"/>
                </a:solidFill>
              </a:rPr>
              <a:t>from (a) and (b) above.</a:t>
            </a:r>
          </a:p>
          <a:p>
            <a:pPr>
              <a:buFontTx/>
              <a:buNone/>
            </a:pPr>
            <a:r>
              <a:rPr lang="th-TH" sz="2400" smtClean="0">
                <a:solidFill>
                  <a:schemeClr val="tx1"/>
                </a:solidFill>
              </a:rPr>
              <a:t>          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th-TH" sz="2400" smtClean="0">
                <a:solidFill>
                  <a:schemeClr val="tx1"/>
                </a:solidFill>
              </a:rPr>
              <a:t>Use n</a:t>
            </a:r>
            <a:r>
              <a:rPr lang="th-TH" sz="2400" b="1" baseline="-25000" smtClean="0">
                <a:solidFill>
                  <a:schemeClr val="tx1"/>
                </a:solidFill>
              </a:rPr>
              <a:t>0</a:t>
            </a:r>
            <a:r>
              <a:rPr lang="th-TH" sz="2400" smtClean="0">
                <a:solidFill>
                  <a:schemeClr val="tx1"/>
                </a:solidFill>
              </a:rPr>
              <a:t> = 25, c</a:t>
            </a:r>
            <a:r>
              <a:rPr lang="th-TH" sz="2400" b="1" baseline="-25000" smtClean="0">
                <a:solidFill>
                  <a:schemeClr val="tx1"/>
                </a:solidFill>
              </a:rPr>
              <a:t>1</a:t>
            </a:r>
            <a:r>
              <a:rPr lang="th-TH" sz="2400" smtClean="0">
                <a:solidFill>
                  <a:schemeClr val="tx1"/>
                </a:solidFill>
              </a:rPr>
              <a:t> = 0.25, c</a:t>
            </a:r>
            <a:r>
              <a:rPr lang="th-TH" sz="2400" b="1" baseline="-25000" smtClean="0">
                <a:solidFill>
                  <a:schemeClr val="tx1"/>
                </a:solidFill>
              </a:rPr>
              <a:t>2</a:t>
            </a:r>
            <a:r>
              <a:rPr lang="th-TH" sz="2400" smtClean="0">
                <a:solidFill>
                  <a:schemeClr val="tx1"/>
                </a:solidFill>
              </a:rPr>
              <a:t> = 0.5 in the definition.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smtClean="0"/>
              <a:t>GENERAL RULES FOR ANALYSIS</a:t>
            </a:r>
            <a:r>
              <a:rPr lang="en-US" sz="3600" smtClean="0"/>
              <a:t>(1/5)</a:t>
            </a:r>
            <a:endParaRPr lang="th-TH" sz="36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th-TH" smtClean="0"/>
              <a:t>1. Consecutive statements</a:t>
            </a:r>
          </a:p>
          <a:p>
            <a:pPr lvl="1"/>
            <a:r>
              <a:rPr lang="th-TH" smtClean="0"/>
              <a:t>Maximum statement is the one counted</a:t>
            </a:r>
          </a:p>
          <a:p>
            <a:pPr lvl="2">
              <a:buFontTx/>
              <a:buNone/>
            </a:pPr>
            <a:r>
              <a:rPr lang="th-TH" smtClean="0"/>
              <a:t>e.g. a fragment with single for-loop followed by double for- loop is O(n</a:t>
            </a:r>
            <a:r>
              <a:rPr lang="th-TH" sz="2400" b="1" baseline="30000" smtClean="0"/>
              <a:t>2</a:t>
            </a:r>
            <a:r>
              <a:rPr lang="th-TH" smtClean="0"/>
              <a:t>).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900113" y="3716338"/>
            <a:ext cx="3024187" cy="2232025"/>
            <a:chOff x="612" y="2115"/>
            <a:chExt cx="1905" cy="1406"/>
          </a:xfrm>
        </p:grpSpPr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917" y="2353"/>
              <a:ext cx="861" cy="29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sz="2400">
                  <a:solidFill>
                    <a:schemeClr val="bg2"/>
                  </a:solidFill>
                  <a:cs typeface="Arial" charset="0"/>
                </a:rPr>
                <a:t>Block #1</a:t>
              </a:r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930" y="2931"/>
              <a:ext cx="861" cy="29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sz="2400">
                  <a:solidFill>
                    <a:schemeClr val="bg2"/>
                  </a:solidFill>
                  <a:cs typeface="Arial" charset="0"/>
                </a:rPr>
                <a:t>Block #2</a:t>
              </a:r>
            </a:p>
          </p:txBody>
        </p:sp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>
              <a:off x="1338" y="2659"/>
              <a:ext cx="0" cy="272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2064" y="2341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sz="2400">
                  <a:solidFill>
                    <a:schemeClr val="bg2"/>
                  </a:solidFill>
                  <a:cs typeface="Arial" charset="0"/>
                </a:rPr>
                <a:t>t</a:t>
              </a:r>
              <a:r>
                <a:rPr kumimoji="1" lang="en-US" sz="2400" baseline="-25000">
                  <a:solidFill>
                    <a:schemeClr val="bg2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2109" y="2931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sz="2400">
                  <a:solidFill>
                    <a:schemeClr val="bg2"/>
                  </a:solidFill>
                  <a:cs typeface="Arial" charset="0"/>
                </a:rPr>
                <a:t>t</a:t>
              </a:r>
              <a:r>
                <a:rPr kumimoji="1" lang="en-US" sz="2400" baseline="-25000">
                  <a:solidFill>
                    <a:schemeClr val="bg2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612" y="2115"/>
              <a:ext cx="1905" cy="140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7" name="Text Box 11"/>
          <p:cNvSpPr txBox="1">
            <a:spLocks noChangeArrowheads="1"/>
          </p:cNvSpPr>
          <p:nvPr/>
        </p:nvSpPr>
        <p:spPr bwMode="auto">
          <a:xfrm>
            <a:off x="4408488" y="4383088"/>
            <a:ext cx="2359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sz="2400">
                <a:solidFill>
                  <a:schemeClr val="bg2"/>
                </a:solidFill>
                <a:cs typeface="Arial" charset="0"/>
              </a:rPr>
              <a:t>t</a:t>
            </a:r>
            <a:r>
              <a:rPr kumimoji="1" lang="en-US" sz="2400" baseline="-25000">
                <a:solidFill>
                  <a:schemeClr val="bg2"/>
                </a:solidFill>
                <a:cs typeface="Arial" charset="0"/>
              </a:rPr>
              <a:t>1</a:t>
            </a:r>
            <a:r>
              <a:rPr kumimoji="1" lang="en-US" sz="2400">
                <a:solidFill>
                  <a:schemeClr val="bg2"/>
                </a:solidFill>
                <a:cs typeface="Arial" charset="0"/>
              </a:rPr>
              <a:t>+t</a:t>
            </a:r>
            <a:r>
              <a:rPr kumimoji="1" lang="en-US" sz="2400" baseline="-25000">
                <a:solidFill>
                  <a:schemeClr val="bg2"/>
                </a:solidFill>
                <a:cs typeface="Arial" charset="0"/>
              </a:rPr>
              <a:t>2</a:t>
            </a:r>
            <a:r>
              <a:rPr kumimoji="1" lang="en-US" sz="2400">
                <a:solidFill>
                  <a:schemeClr val="bg2"/>
                </a:solidFill>
                <a:cs typeface="Arial" charset="0"/>
              </a:rPr>
              <a:t> = max(t</a:t>
            </a:r>
            <a:r>
              <a:rPr kumimoji="1" lang="en-US" sz="2400" baseline="-25000">
                <a:solidFill>
                  <a:schemeClr val="bg2"/>
                </a:solidFill>
                <a:cs typeface="Arial" charset="0"/>
              </a:rPr>
              <a:t>1</a:t>
            </a:r>
            <a:r>
              <a:rPr kumimoji="1" lang="en-US" sz="2400">
                <a:solidFill>
                  <a:schemeClr val="bg2"/>
                </a:solidFill>
                <a:cs typeface="Arial" charset="0"/>
              </a:rPr>
              <a:t>,t</a:t>
            </a:r>
            <a:r>
              <a:rPr kumimoji="1" lang="en-US" sz="2400" baseline="-25000">
                <a:solidFill>
                  <a:schemeClr val="bg2"/>
                </a:solidFill>
                <a:cs typeface="Arial" charset="0"/>
              </a:rPr>
              <a:t>2</a:t>
            </a:r>
            <a:r>
              <a:rPr kumimoji="1" lang="en-US" sz="2400">
                <a:solidFill>
                  <a:schemeClr val="bg2"/>
                </a:solidFill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smtClean="0"/>
              <a:t>GENERAL RULES FOR ANALYSIS</a:t>
            </a:r>
            <a:r>
              <a:rPr lang="en-US" sz="3600" smtClean="0"/>
              <a:t>(2/5)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smtClean="0"/>
              <a:t>2. If/Else</a:t>
            </a:r>
          </a:p>
          <a:p>
            <a:pPr>
              <a:buFontTx/>
              <a:buNone/>
            </a:pPr>
            <a:r>
              <a:rPr lang="th-TH" smtClean="0"/>
              <a:t>if cond then  S1</a:t>
            </a:r>
          </a:p>
          <a:p>
            <a:pPr>
              <a:buFontTx/>
              <a:buNone/>
            </a:pPr>
            <a:r>
              <a:rPr lang="th-TH" smtClean="0"/>
              <a:t>    else</a:t>
            </a:r>
          </a:p>
          <a:p>
            <a:pPr>
              <a:buFontTx/>
              <a:buNone/>
            </a:pPr>
            <a:r>
              <a:rPr lang="th-TH" smtClean="0"/>
              <a:t>        S2</a:t>
            </a:r>
          </a:p>
          <a:p>
            <a:pPr>
              <a:buFontTx/>
              <a:buNone/>
            </a:pPr>
            <a:endParaRPr lang="en-US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627313" y="2060575"/>
            <a:ext cx="4414837" cy="3095625"/>
            <a:chOff x="2562" y="1525"/>
            <a:chExt cx="2781" cy="1950"/>
          </a:xfrm>
        </p:grpSpPr>
        <p:sp>
          <p:nvSpPr>
            <p:cNvPr id="29702" name="AutoShape 5"/>
            <p:cNvSpPr>
              <a:spLocks noChangeArrowheads="1"/>
            </p:cNvSpPr>
            <p:nvPr/>
          </p:nvSpPr>
          <p:spPr bwMode="auto">
            <a:xfrm>
              <a:off x="3243" y="1888"/>
              <a:ext cx="1134" cy="544"/>
            </a:xfrm>
            <a:prstGeom prst="flowChartDecision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Text Box 6"/>
            <p:cNvSpPr txBox="1">
              <a:spLocks noChangeArrowheads="1"/>
            </p:cNvSpPr>
            <p:nvPr/>
          </p:nvSpPr>
          <p:spPr bwMode="auto">
            <a:xfrm>
              <a:off x="2562" y="2659"/>
              <a:ext cx="861" cy="29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sz="2400">
                  <a:solidFill>
                    <a:schemeClr val="bg2"/>
                  </a:solidFill>
                  <a:cs typeface="Arial" charset="0"/>
                </a:rPr>
                <a:t>Block #1</a:t>
              </a:r>
            </a:p>
          </p:txBody>
        </p:sp>
        <p:sp>
          <p:nvSpPr>
            <p:cNvPr id="29704" name="Text Box 7"/>
            <p:cNvSpPr txBox="1">
              <a:spLocks noChangeArrowheads="1"/>
            </p:cNvSpPr>
            <p:nvPr/>
          </p:nvSpPr>
          <p:spPr bwMode="auto">
            <a:xfrm>
              <a:off x="4150" y="2659"/>
              <a:ext cx="861" cy="29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sz="2400">
                  <a:solidFill>
                    <a:schemeClr val="bg2"/>
                  </a:solidFill>
                  <a:cs typeface="Arial" charset="0"/>
                </a:rPr>
                <a:t>Block #2</a:t>
              </a:r>
            </a:p>
          </p:txBody>
        </p:sp>
        <p:cxnSp>
          <p:nvCxnSpPr>
            <p:cNvPr id="29705" name="AutoShape 8"/>
            <p:cNvCxnSpPr>
              <a:cxnSpLocks noChangeShapeType="1"/>
              <a:stCxn id="29702" idx="1"/>
              <a:endCxn id="29703" idx="0"/>
            </p:cNvCxnSpPr>
            <p:nvPr/>
          </p:nvCxnSpPr>
          <p:spPr bwMode="auto">
            <a:xfrm rot="10800000" flipV="1">
              <a:off x="2993" y="2160"/>
              <a:ext cx="250" cy="499"/>
            </a:xfrm>
            <a:prstGeom prst="bentConnector2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29706" name="AutoShape 9"/>
            <p:cNvCxnSpPr>
              <a:cxnSpLocks noChangeShapeType="1"/>
              <a:stCxn id="29702" idx="3"/>
              <a:endCxn id="29704" idx="0"/>
            </p:cNvCxnSpPr>
            <p:nvPr/>
          </p:nvCxnSpPr>
          <p:spPr bwMode="auto">
            <a:xfrm>
              <a:off x="4377" y="2160"/>
              <a:ext cx="204" cy="499"/>
            </a:xfrm>
            <a:prstGeom prst="bentConnector2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29707" name="AutoShape 10"/>
            <p:cNvCxnSpPr>
              <a:cxnSpLocks noChangeShapeType="1"/>
              <a:stCxn id="29703" idx="2"/>
              <a:endCxn id="29704" idx="2"/>
            </p:cNvCxnSpPr>
            <p:nvPr/>
          </p:nvCxnSpPr>
          <p:spPr bwMode="auto">
            <a:xfrm rot="16200000" flipH="1">
              <a:off x="3786" y="2162"/>
              <a:ext cx="1" cy="1588"/>
            </a:xfrm>
            <a:prstGeom prst="bentConnector3">
              <a:avLst>
                <a:gd name="adj1" fmla="val 14400005"/>
              </a:avLst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</p:cxn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>
              <a:off x="3833" y="3113"/>
              <a:ext cx="0" cy="362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2"/>
            <p:cNvSpPr>
              <a:spLocks noChangeShapeType="1"/>
            </p:cNvSpPr>
            <p:nvPr/>
          </p:nvSpPr>
          <p:spPr bwMode="auto">
            <a:xfrm>
              <a:off x="3833" y="1525"/>
              <a:ext cx="0" cy="363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3515" y="2659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sz="2400">
                  <a:solidFill>
                    <a:schemeClr val="bg2"/>
                  </a:solidFill>
                  <a:cs typeface="Arial" charset="0"/>
                </a:rPr>
                <a:t>t</a:t>
              </a:r>
              <a:r>
                <a:rPr kumimoji="1" lang="en-US" sz="2400" baseline="-25000">
                  <a:solidFill>
                    <a:schemeClr val="bg2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5103" y="2659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sz="2400">
                  <a:solidFill>
                    <a:schemeClr val="bg2"/>
                  </a:solidFill>
                  <a:cs typeface="Arial" charset="0"/>
                </a:rPr>
                <a:t>t</a:t>
              </a:r>
              <a:r>
                <a:rPr kumimoji="1" lang="en-US" sz="2400" baseline="-25000">
                  <a:solidFill>
                    <a:schemeClr val="bg2"/>
                  </a:solidFill>
                  <a:cs typeface="Arial" charset="0"/>
                </a:rPr>
                <a:t>2</a:t>
              </a:r>
            </a:p>
          </p:txBody>
        </p:sp>
      </p:grpSp>
      <p:sp>
        <p:nvSpPr>
          <p:cNvPr id="29701" name="Text Box 15"/>
          <p:cNvSpPr txBox="1">
            <a:spLocks noChangeArrowheads="1"/>
          </p:cNvSpPr>
          <p:nvPr/>
        </p:nvSpPr>
        <p:spPr bwMode="auto">
          <a:xfrm>
            <a:off x="7451725" y="3860800"/>
            <a:ext cx="1441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sz="2400">
                <a:solidFill>
                  <a:schemeClr val="bg2"/>
                </a:solidFill>
                <a:cs typeface="Arial" charset="0"/>
              </a:rPr>
              <a:t>Max(t</a:t>
            </a:r>
            <a:r>
              <a:rPr kumimoji="1" lang="en-US" sz="2400" baseline="-25000">
                <a:solidFill>
                  <a:schemeClr val="bg2"/>
                </a:solidFill>
                <a:cs typeface="Arial" charset="0"/>
              </a:rPr>
              <a:t>1</a:t>
            </a:r>
            <a:r>
              <a:rPr kumimoji="1" lang="en-US" sz="2400">
                <a:solidFill>
                  <a:schemeClr val="bg2"/>
                </a:solidFill>
                <a:cs typeface="Arial" charset="0"/>
              </a:rPr>
              <a:t>,t</a:t>
            </a:r>
            <a:r>
              <a:rPr kumimoji="1" lang="en-US" sz="2400" baseline="-25000">
                <a:solidFill>
                  <a:schemeClr val="bg2"/>
                </a:solidFill>
                <a:cs typeface="Arial" charset="0"/>
              </a:rPr>
              <a:t>2</a:t>
            </a:r>
            <a:r>
              <a:rPr kumimoji="1" lang="en-US" sz="2400">
                <a:solidFill>
                  <a:schemeClr val="bg2"/>
                </a:solidFill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smtClean="0"/>
              <a:t>GENERAL RULES FOR ANALYSIS</a:t>
            </a:r>
            <a:r>
              <a:rPr lang="en-US" sz="3600" smtClean="0"/>
              <a:t>(3/5)</a:t>
            </a:r>
            <a:endParaRPr lang="th-TH" sz="36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smtClean="0"/>
              <a:t>3. For Loops</a:t>
            </a:r>
          </a:p>
          <a:p>
            <a:r>
              <a:rPr lang="th-TH" smtClean="0"/>
              <a:t>Running time of a for-loop is at most the running time of the statements inside the for-loop times number of iterations</a:t>
            </a:r>
          </a:p>
          <a:p>
            <a:pPr>
              <a:buFontTx/>
              <a:buNone/>
            </a:pPr>
            <a:r>
              <a:rPr lang="th-TH" smtClean="0"/>
              <a:t>                        </a:t>
            </a:r>
            <a:r>
              <a:rPr lang="th-TH" smtClean="0">
                <a:solidFill>
                  <a:srgbClr val="FF3300"/>
                </a:solidFill>
              </a:rPr>
              <a:t>for (i = sum = 0; i &lt; n; i++)</a:t>
            </a:r>
          </a:p>
          <a:p>
            <a:pPr>
              <a:buFontTx/>
              <a:buNone/>
            </a:pPr>
            <a:r>
              <a:rPr lang="th-TH" smtClean="0">
                <a:solidFill>
                  <a:srgbClr val="FF3300"/>
                </a:solidFill>
              </a:rPr>
              <a:t>                            sum += a[i];</a:t>
            </a:r>
          </a:p>
          <a:p>
            <a:r>
              <a:rPr lang="th-TH" smtClean="0"/>
              <a:t>for loop iterates n times, executes 2 assignment statements each iteration ==&gt; asymptotic complexity of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smtClean="0"/>
              <a:t>GENERAL RULES FOR ANALYSIS</a:t>
            </a:r>
            <a:r>
              <a:rPr lang="en-US" sz="3600" smtClean="0"/>
              <a:t>(4/5)</a:t>
            </a:r>
            <a:endParaRPr lang="th-TH" sz="36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smtClean="0"/>
              <a:t>4. Nested For-Loops</a:t>
            </a:r>
          </a:p>
          <a:p>
            <a:r>
              <a:rPr lang="th-TH" smtClean="0"/>
              <a:t>Analyze inside-out. Total running time is running time of the statement multiplied by product of the sizes of all the for-loops</a:t>
            </a:r>
          </a:p>
          <a:p>
            <a:pPr>
              <a:buFontTx/>
              <a:buNone/>
            </a:pPr>
            <a:r>
              <a:rPr lang="th-TH" smtClean="0">
                <a:solidFill>
                  <a:srgbClr val="FF3300"/>
                </a:solidFill>
              </a:rPr>
              <a:t>e.g. for (i =0; i &lt; n; i++)</a:t>
            </a:r>
          </a:p>
          <a:p>
            <a:pPr>
              <a:buFontTx/>
              <a:buNone/>
            </a:pPr>
            <a:r>
              <a:rPr lang="th-TH" smtClean="0">
                <a:solidFill>
                  <a:srgbClr val="FF3300"/>
                </a:solidFill>
              </a:rPr>
              <a:t>          for (j = 0, sum = a[0]; j &lt;= i ; j++)</a:t>
            </a:r>
          </a:p>
          <a:p>
            <a:pPr>
              <a:buFontTx/>
              <a:buNone/>
            </a:pPr>
            <a:r>
              <a:rPr lang="th-TH" smtClean="0">
                <a:solidFill>
                  <a:srgbClr val="FF3300"/>
                </a:solidFill>
              </a:rPr>
              <a:t>                 sum += a[j];</a:t>
            </a:r>
          </a:p>
          <a:p>
            <a:pPr lvl="1">
              <a:buFontTx/>
              <a:buNone/>
            </a:pPr>
            <a:r>
              <a:rPr lang="th-TH" smtClean="0">
                <a:solidFill>
                  <a:srgbClr val="FF3300"/>
                </a:solidFill>
              </a:rPr>
              <a:t> printf("sum for subarray - through %d is %d\n", i, sum);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smtClean="0"/>
              <a:t>GENERAL RULES FOR ANALYSIS</a:t>
            </a:r>
            <a:r>
              <a:rPr lang="en-US" sz="3600" smtClean="0"/>
              <a:t>(5/5)</a:t>
            </a:r>
            <a:endParaRPr lang="th-TH" sz="3600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ph idx="1"/>
          </p:nvPr>
        </p:nvGraphicFramePr>
        <p:xfrm>
          <a:off x="1873250" y="1244600"/>
          <a:ext cx="3395663" cy="5013325"/>
        </p:xfrm>
        <a:graphic>
          <a:graphicData uri="http://schemas.openxmlformats.org/presentationml/2006/ole">
            <p:oleObj spid="_x0000_s6146" name="Equation" r:id="rId3" imgW="1282680" imgH="1625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</a:t>
            </a:r>
            <a:r>
              <a:rPr lang="th-TH" smtClean="0"/>
              <a:t>ecurrence Relations</a:t>
            </a:r>
            <a:r>
              <a:rPr lang="en-US" smtClean="0"/>
              <a:t> (1/2)</a:t>
            </a:r>
            <a:endParaRPr lang="th-TH" smtClean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mtClean="0"/>
              <a:t>A recurrence relation is an equation which is defined in terms of itself.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mtClean="0"/>
              <a:t>Why are recurrences good things?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mtClean="0"/>
              <a:t>Many natural functions are easily expressed as recurrences: </a:t>
            </a:r>
          </a:p>
          <a:p>
            <a:pPr lvl="2"/>
            <a:r>
              <a:rPr lang="th-TH" smtClean="0"/>
              <a:t>a</a:t>
            </a:r>
            <a:r>
              <a:rPr lang="th-TH" sz="2800" b="1" baseline="-25000" smtClean="0"/>
              <a:t>n</a:t>
            </a:r>
            <a:r>
              <a:rPr lang="th-TH" smtClean="0"/>
              <a:t> = a </a:t>
            </a:r>
            <a:r>
              <a:rPr lang="th-TH" sz="2800" b="1" baseline="-25000" smtClean="0"/>
              <a:t>n-1</a:t>
            </a:r>
            <a:r>
              <a:rPr lang="th-TH" smtClean="0"/>
              <a:t> + 1, a</a:t>
            </a:r>
            <a:r>
              <a:rPr lang="th-TH" sz="2800" b="1" baseline="-25000" smtClean="0"/>
              <a:t>1</a:t>
            </a:r>
            <a:r>
              <a:rPr lang="th-TH" smtClean="0"/>
              <a:t> = 1</a:t>
            </a:r>
            <a:r>
              <a:rPr lang="th-TH" smtClean="0">
                <a:latin typeface="Symbol" pitchFamily="18" charset="2"/>
              </a:rPr>
              <a:t>--&gt;</a:t>
            </a:r>
            <a:r>
              <a:rPr lang="th-TH" smtClean="0"/>
              <a:t> a</a:t>
            </a:r>
            <a:r>
              <a:rPr lang="th-TH" sz="2800" b="1" baseline="-25000" smtClean="0"/>
              <a:t>n</a:t>
            </a:r>
            <a:r>
              <a:rPr lang="th-TH" smtClean="0"/>
              <a:t> = n (polynomial)</a:t>
            </a:r>
          </a:p>
          <a:p>
            <a:pPr lvl="2"/>
            <a:r>
              <a:rPr lang="th-TH" smtClean="0"/>
              <a:t>a</a:t>
            </a:r>
            <a:r>
              <a:rPr lang="th-TH" sz="2800" b="1" baseline="-25000" smtClean="0"/>
              <a:t>n</a:t>
            </a:r>
            <a:r>
              <a:rPr lang="th-TH" smtClean="0"/>
              <a:t> = 2a </a:t>
            </a:r>
            <a:r>
              <a:rPr lang="th-TH" sz="2800" b="1" baseline="-25000" smtClean="0"/>
              <a:t>n-1  </a:t>
            </a:r>
            <a:r>
              <a:rPr lang="th-TH" sz="2800" b="1" smtClean="0"/>
              <a:t>,</a:t>
            </a:r>
            <a:r>
              <a:rPr lang="th-TH" smtClean="0"/>
              <a:t>a</a:t>
            </a:r>
            <a:r>
              <a:rPr lang="th-TH" sz="2800" b="1" baseline="-25000" smtClean="0"/>
              <a:t>1</a:t>
            </a:r>
            <a:r>
              <a:rPr lang="th-TH" smtClean="0"/>
              <a:t> = 1</a:t>
            </a:r>
            <a:r>
              <a:rPr lang="th-TH" smtClean="0">
                <a:latin typeface="Symbol" pitchFamily="18" charset="2"/>
              </a:rPr>
              <a:t>--&gt;</a:t>
            </a:r>
            <a:r>
              <a:rPr lang="th-TH" smtClean="0"/>
              <a:t> a</a:t>
            </a:r>
            <a:r>
              <a:rPr lang="th-TH" sz="2800" b="1" baseline="-25000" smtClean="0"/>
              <a:t>n</a:t>
            </a:r>
            <a:r>
              <a:rPr lang="th-TH" smtClean="0"/>
              <a:t> = 2</a:t>
            </a:r>
            <a:r>
              <a:rPr lang="th-TH" sz="2800" b="1" baseline="30000" smtClean="0"/>
              <a:t>n</a:t>
            </a:r>
            <a:r>
              <a:rPr lang="th-TH" smtClean="0"/>
              <a:t> (exponential)</a:t>
            </a:r>
          </a:p>
          <a:p>
            <a:pPr lvl="2"/>
            <a:r>
              <a:rPr lang="th-TH" smtClean="0"/>
              <a:t>a</a:t>
            </a:r>
            <a:r>
              <a:rPr lang="th-TH" sz="2800" b="1" baseline="-25000" smtClean="0"/>
              <a:t>n</a:t>
            </a:r>
            <a:r>
              <a:rPr lang="th-TH" smtClean="0"/>
              <a:t> = na </a:t>
            </a:r>
            <a:r>
              <a:rPr lang="th-TH" sz="2800" b="1" baseline="-25000" smtClean="0"/>
              <a:t>n-1  </a:t>
            </a:r>
            <a:r>
              <a:rPr lang="th-TH" sz="2800" b="1" smtClean="0"/>
              <a:t>,</a:t>
            </a:r>
            <a:r>
              <a:rPr lang="th-TH" smtClean="0"/>
              <a:t>a</a:t>
            </a:r>
            <a:r>
              <a:rPr lang="th-TH" sz="2800" b="1" baseline="-25000" smtClean="0"/>
              <a:t>1</a:t>
            </a:r>
            <a:r>
              <a:rPr lang="th-TH" smtClean="0"/>
              <a:t> = 1</a:t>
            </a:r>
            <a:r>
              <a:rPr lang="th-TH" smtClean="0">
                <a:latin typeface="Symbol" pitchFamily="18" charset="2"/>
              </a:rPr>
              <a:t>--&gt;</a:t>
            </a:r>
            <a:r>
              <a:rPr lang="th-TH" smtClean="0"/>
              <a:t> a</a:t>
            </a:r>
            <a:r>
              <a:rPr lang="th-TH" sz="2800" b="1" baseline="-25000" smtClean="0"/>
              <a:t>n</a:t>
            </a:r>
            <a:r>
              <a:rPr lang="th-TH" smtClean="0"/>
              <a:t> = n! (weird function)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mtClean="0"/>
              <a:t>It is often easy to find a recurrence as the solution of a counting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Recurrence Relations (</a:t>
            </a:r>
            <a:r>
              <a:rPr lang="en-US" smtClean="0"/>
              <a:t>2/2)</a:t>
            </a:r>
            <a:endParaRPr lang="th-TH" smtClean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mtClean="0"/>
              <a:t>In both, we have general and boundary conditions, with the general condition breaking the problem into smaller and smaller pieces.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mtClean="0"/>
              <a:t>The initial or boundary condition terminate the recursion.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Recurrence Equations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60888"/>
          </a:xfrm>
        </p:spPr>
        <p:txBody>
          <a:bodyPr/>
          <a:lstStyle/>
          <a:p>
            <a:r>
              <a:rPr lang="en-US" sz="2000" smtClean="0"/>
              <a:t>A recurrence equation defines a function, say T(n). The function is defined recursively, that is, the function T(.) appear in its definition. (recall recursive function call).    The recurrence equation should has a base case.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/>
              <a:t>For example: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smtClean="0"/>
              <a:t>		T(n) =      T(n-1)+T(n-2),        if n&gt;1</a:t>
            </a:r>
          </a:p>
          <a:p>
            <a:pPr lvl="2">
              <a:buFontTx/>
              <a:buNone/>
            </a:pPr>
            <a:r>
              <a:rPr lang="en-US" sz="1800" smtClean="0"/>
              <a:t>                1,                           if n=1 or n=0.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		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		base case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for convenient, we sometime write the recurrence equation as: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              T(n) =  T(n-1)+T(n-2)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              T(0) =  T(1) = 1.</a:t>
            </a:r>
          </a:p>
          <a:p>
            <a:pPr>
              <a:buFont typeface="Wingdings" pitchFamily="2" charset="2"/>
              <a:buNone/>
            </a:pPr>
            <a:endParaRPr lang="en-US" sz="1200" smtClean="0"/>
          </a:p>
        </p:txBody>
      </p:sp>
      <p:sp>
        <p:nvSpPr>
          <p:cNvPr id="34820" name="AutoShape 4"/>
          <p:cNvSpPr>
            <a:spLocks/>
          </p:cNvSpPr>
          <p:nvPr/>
        </p:nvSpPr>
        <p:spPr bwMode="auto">
          <a:xfrm>
            <a:off x="2411413" y="3933825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2484438" y="4581525"/>
            <a:ext cx="288925" cy="2159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notations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122737" cy="5076825"/>
          </a:xfrm>
        </p:spPr>
        <p:txBody>
          <a:bodyPr/>
          <a:lstStyle/>
          <a:p>
            <a:r>
              <a:rPr lang="en-US" sz="2400" smtClean="0">
                <a:latin typeface="Monotype Corsiva" pitchFamily="66" charset="0"/>
              </a:rPr>
              <a:t>O-notation</a:t>
            </a:r>
          </a:p>
          <a:p>
            <a:endParaRPr lang="en-US" sz="24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39775" y="1736725"/>
          <a:ext cx="7769225" cy="4395788"/>
        </p:xfrm>
        <a:graphic>
          <a:graphicData uri="http://schemas.openxmlformats.org/presentationml/2006/ole">
            <p:oleObj spid="_x0000_s1026" name="Paint Shop Pro Image" r:id="rId3" imgW="7736585" imgH="4380488" progId="PaintShopPro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accent2"/>
              </a:solidFill>
              <a:latin typeface="Monotype Corsiva" pitchFamily="66" charset="0"/>
              <a:sym typeface="Symbol" pitchFamily="18" charset="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97388" y="2789238"/>
            <a:ext cx="4122737" cy="251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Intuitively: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O(g(n))</a:t>
            </a:r>
            <a:r>
              <a:rPr lang="en-US" sz="2000">
                <a:solidFill>
                  <a:schemeClr val="accent2"/>
                </a:solidFill>
              </a:rPr>
              <a:t> = the set of functions with a smaller or same order of growth as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Recurrences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expression: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is a </a:t>
            </a:r>
            <a:r>
              <a:rPr lang="en-US" i="1" smtClean="0">
                <a:solidFill>
                  <a:srgbClr val="FF3300"/>
                </a:solidFill>
              </a:rPr>
              <a:t>recurrence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Recurrence: an equation that describes a function in terms of its value on smaller functions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171575" y="2263775"/>
          <a:ext cx="3760788" cy="1935163"/>
        </p:xfrm>
        <a:graphic>
          <a:graphicData uri="http://schemas.openxmlformats.org/presentationml/2006/ole">
            <p:oleObj spid="_x0000_s7170" name="Equation" r:id="rId3" imgW="167616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Recurrence Examples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00063" y="1898650"/>
          <a:ext cx="3409950" cy="966788"/>
        </p:xfrm>
        <a:graphic>
          <a:graphicData uri="http://schemas.openxmlformats.org/presentationml/2006/ole">
            <p:oleObj spid="_x0000_s8194" name="Equation" r:id="rId3" imgW="1612800" imgH="4572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313363" y="1898650"/>
          <a:ext cx="3448050" cy="969963"/>
        </p:xfrm>
        <a:graphic>
          <a:graphicData uri="http://schemas.openxmlformats.org/presentationml/2006/ole">
            <p:oleObj spid="_x0000_s8195" name="Equation" r:id="rId4" imgW="1625400" imgH="45720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00063" y="4086225"/>
          <a:ext cx="3394075" cy="1830388"/>
        </p:xfrm>
        <a:graphic>
          <a:graphicData uri="http://schemas.openxmlformats.org/presentationml/2006/ole">
            <p:oleObj spid="_x0000_s8196" name="Equation" r:id="rId5" imgW="1600200" imgH="863280" progId="Equation.3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148263" y="3860800"/>
          <a:ext cx="3587750" cy="2212975"/>
        </p:xfrm>
        <a:graphic>
          <a:graphicData uri="http://schemas.openxmlformats.org/presentationml/2006/ole">
            <p:oleObj spid="_x0000_s8197" name="Equation" r:id="rId6" imgW="168876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Recurrence equations: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11188" y="1508125"/>
            <a:ext cx="24907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T(n) = 2 * T(n/2) + 1,</a:t>
            </a:r>
          </a:p>
          <a:p>
            <a:r>
              <a:rPr lang="en-US" sz="2000">
                <a:cs typeface="Arial" charset="0"/>
              </a:rPr>
              <a:t>T(1) = 1.</a:t>
            </a:r>
          </a:p>
        </p:txBody>
      </p:sp>
      <p:sp>
        <p:nvSpPr>
          <p:cNvPr id="35844" name="Freeform 5"/>
          <p:cNvSpPr>
            <a:spLocks/>
          </p:cNvSpPr>
          <p:nvPr/>
        </p:nvSpPr>
        <p:spPr bwMode="auto">
          <a:xfrm flipH="1">
            <a:off x="1971675" y="1978025"/>
            <a:ext cx="1447800" cy="152400"/>
          </a:xfrm>
          <a:custGeom>
            <a:avLst/>
            <a:gdLst>
              <a:gd name="T0" fmla="*/ 0 w 449"/>
              <a:gd name="T1" fmla="*/ 88987581 h 261"/>
              <a:gd name="T2" fmla="*/ 2058684785 w 449"/>
              <a:gd name="T3" fmla="*/ 16365772 h 261"/>
              <a:gd name="T4" fmla="*/ 2147483647 w 449"/>
              <a:gd name="T5" fmla="*/ 682005 h 261"/>
              <a:gd name="T6" fmla="*/ 2147483647 w 449"/>
              <a:gd name="T7" fmla="*/ 682005 h 261"/>
              <a:gd name="T8" fmla="*/ 0 60000 65536"/>
              <a:gd name="T9" fmla="*/ 0 60000 65536"/>
              <a:gd name="T10" fmla="*/ 0 60000 65536"/>
              <a:gd name="T11" fmla="*/ 0 60000 65536"/>
              <a:gd name="T12" fmla="*/ 0 w 449"/>
              <a:gd name="T13" fmla="*/ 0 h 261"/>
              <a:gd name="T14" fmla="*/ 449 w 449"/>
              <a:gd name="T15" fmla="*/ 261 h 2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" h="261">
                <a:moveTo>
                  <a:pt x="0" y="261"/>
                </a:moveTo>
                <a:cubicBezTo>
                  <a:pt x="44" y="172"/>
                  <a:pt x="119" y="106"/>
                  <a:pt x="198" y="48"/>
                </a:cubicBezTo>
                <a:cubicBezTo>
                  <a:pt x="223" y="30"/>
                  <a:pt x="257" y="3"/>
                  <a:pt x="289" y="2"/>
                </a:cubicBezTo>
                <a:cubicBezTo>
                  <a:pt x="342" y="0"/>
                  <a:pt x="396" y="2"/>
                  <a:pt x="449" y="2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3419475" y="1795463"/>
            <a:ext cx="19224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Arial" charset="0"/>
              </a:rPr>
              <a:t>Base case;</a:t>
            </a:r>
          </a:p>
          <a:p>
            <a:r>
              <a:rPr lang="en-US" sz="2000">
                <a:solidFill>
                  <a:schemeClr val="accent2"/>
                </a:solidFill>
                <a:cs typeface="Arial" charset="0"/>
              </a:rPr>
              <a:t>initial condition.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617538" y="2579688"/>
            <a:ext cx="2125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T(n) = T(n-1) + n,</a:t>
            </a:r>
          </a:p>
          <a:p>
            <a:r>
              <a:rPr lang="en-US" sz="2000">
                <a:cs typeface="Arial" charset="0"/>
              </a:rPr>
              <a:t>T(1) = 1.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4500563" y="2732088"/>
            <a:ext cx="176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Arial" charset="0"/>
              </a:rPr>
              <a:t>Selection Sort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188" y="3379788"/>
            <a:ext cx="24907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T(n) = 2* T(n/2)  + n,</a:t>
            </a:r>
          </a:p>
          <a:p>
            <a:r>
              <a:rPr lang="en-US" sz="2000">
                <a:cs typeface="Arial" charset="0"/>
              </a:rPr>
              <a:t>T(1) = 1.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4497388" y="3303588"/>
            <a:ext cx="1438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Arial" charset="0"/>
              </a:rPr>
              <a:t>Merge Sort</a:t>
            </a:r>
          </a:p>
          <a:p>
            <a:r>
              <a:rPr lang="en-US" sz="2000">
                <a:solidFill>
                  <a:schemeClr val="accent2"/>
                </a:solidFill>
                <a:cs typeface="Arial" charset="0"/>
              </a:rPr>
              <a:t>Quick Sort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611188" y="4171950"/>
            <a:ext cx="2760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T(n) = 2*T(n/2) + log n,</a:t>
            </a:r>
          </a:p>
          <a:p>
            <a:r>
              <a:rPr lang="en-US" sz="2000">
                <a:cs typeface="Arial" charset="0"/>
              </a:rPr>
              <a:t>T(1) = 1.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4356100" y="4171950"/>
            <a:ext cx="242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Arial" charset="0"/>
              </a:rPr>
              <a:t>  Heap Construction</a:t>
            </a: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611188" y="5180013"/>
            <a:ext cx="2111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T(n) = T(n/2) + 1,</a:t>
            </a:r>
          </a:p>
          <a:p>
            <a:r>
              <a:rPr lang="en-US" sz="2000">
                <a:cs typeface="Arial" charset="0"/>
              </a:rPr>
              <a:t>T(1) = 0.</a:t>
            </a: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4500563" y="5180013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Arial" charset="0"/>
              </a:rPr>
              <a:t>Binary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0F8847-4431-48A5-8118-20DF77C8FFBD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for Solving Recurrences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sz="2400" smtClean="0"/>
              <a:t>Iteration method</a:t>
            </a:r>
          </a:p>
          <a:p>
            <a:pPr>
              <a:lnSpc>
                <a:spcPct val="300000"/>
              </a:lnSpc>
            </a:pPr>
            <a:r>
              <a:rPr lang="en-US" sz="2400" smtClean="0"/>
              <a:t>Substitution method</a:t>
            </a:r>
          </a:p>
          <a:p>
            <a:pPr>
              <a:lnSpc>
                <a:spcPct val="300000"/>
              </a:lnSpc>
            </a:pPr>
            <a:r>
              <a:rPr lang="en-US" sz="2400" smtClean="0"/>
              <a:t>Recursion tree method</a:t>
            </a:r>
          </a:p>
          <a:p>
            <a:pPr>
              <a:lnSpc>
                <a:spcPct val="300000"/>
              </a:lnSpc>
            </a:pPr>
            <a:r>
              <a:rPr lang="en-US" sz="2400" smtClean="0"/>
              <a:t>Master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Simplications: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mtClean="0"/>
              <a:t>There are two simplications we apply that won't affect asymptotic analysis</a:t>
            </a:r>
          </a:p>
          <a:p>
            <a:pPr lvl="1"/>
            <a:r>
              <a:rPr lang="th-TH" smtClean="0"/>
              <a:t> ignore floors and ceilings (justification in text)</a:t>
            </a:r>
          </a:p>
          <a:p>
            <a:pPr lvl="1"/>
            <a:r>
              <a:rPr lang="th-TH" smtClean="0"/>
              <a:t> assume base cases are constant, i.e., T</a:t>
            </a:r>
            <a:r>
              <a:rPr lang="en-US" smtClean="0"/>
              <a:t>(</a:t>
            </a:r>
            <a:r>
              <a:rPr lang="th-TH" smtClean="0"/>
              <a:t>n) = </a:t>
            </a:r>
            <a:r>
              <a:rPr lang="th-TH" smtClean="0">
                <a:latin typeface="Symbol" pitchFamily="18" charset="2"/>
              </a:rPr>
              <a:t>Q</a:t>
            </a:r>
            <a:r>
              <a:rPr lang="th-TH" smtClean="0"/>
              <a:t>(1) for n small enough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Solving Recurrences: Iteration (convert to summation)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Expand the recurrence </a:t>
            </a:r>
          </a:p>
          <a:p>
            <a:r>
              <a:rPr lang="en-US" smtClean="0"/>
              <a:t>Work some algebra to express as a summation</a:t>
            </a:r>
          </a:p>
          <a:p>
            <a:r>
              <a:rPr lang="en-US" smtClean="0"/>
              <a:t>Evaluate the summation</a:t>
            </a:r>
          </a:p>
          <a:p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E56ACF-0556-400F-85D0-F16949E1602E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Iteration Method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b="1" smtClean="0">
                <a:latin typeface="Comic Sans MS" pitchFamily="66" charset="0"/>
              </a:rPr>
              <a:t>T(n) = c + T(n/2)</a:t>
            </a:r>
            <a:endParaRPr lang="en-US" smtClean="0"/>
          </a:p>
          <a:p>
            <a:pPr>
              <a:buFontTx/>
              <a:buNone/>
            </a:pPr>
            <a:r>
              <a:rPr lang="en-US" smtClean="0">
                <a:latin typeface="Comic Sans MS" pitchFamily="66" charset="0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T(n) = c + T(n/2)		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	  = c + c + T(n/4)		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	  = c + c + c + T(n/8)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Assume n = 2</a:t>
            </a:r>
            <a:r>
              <a:rPr lang="en-US" baseline="30000" smtClean="0">
                <a:solidFill>
                  <a:schemeClr val="tx1"/>
                </a:solidFill>
                <a:latin typeface="Comic Sans MS" pitchFamily="66" charset="0"/>
              </a:rPr>
              <a:t>k</a:t>
            </a:r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T(n) = c + c + … + c + T(1) </a:t>
            </a:r>
          </a:p>
          <a:p>
            <a:pPr>
              <a:buFontTx/>
              <a:buNone/>
            </a:pPr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	   = clgn + T(1)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	   = </a:t>
            </a:r>
            <a:r>
              <a:rPr lang="el-GR" smtClean="0">
                <a:solidFill>
                  <a:schemeClr val="tx1"/>
                </a:solidFill>
                <a:latin typeface="Comic Sans MS" pitchFamily="66" charset="0"/>
              </a:rPr>
              <a:t>Θ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(lgn)</a:t>
            </a:r>
            <a:endParaRPr lang="el-GR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80228" name="AutoShape 4"/>
          <p:cNvSpPr>
            <a:spLocks/>
          </p:cNvSpPr>
          <p:nvPr/>
        </p:nvSpPr>
        <p:spPr bwMode="auto">
          <a:xfrm rot="-5400000">
            <a:off x="2862263" y="3436937"/>
            <a:ext cx="147638" cy="2049463"/>
          </a:xfrm>
          <a:prstGeom prst="leftBrace">
            <a:avLst>
              <a:gd name="adj1" fmla="val 115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363788" y="452278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k times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4976813" y="1870075"/>
            <a:ext cx="331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T(n/2) = c + T(n/4)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5046663" y="2360613"/>
            <a:ext cx="3319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T(n/4) = c + T(n/8)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  <p:bldP spid="180228" grpId="0" animBg="1"/>
      <p:bldP spid="180229" grpId="0"/>
      <p:bldP spid="180230" grpId="0"/>
      <p:bldP spid="1802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s(n) =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c + s(n-1)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c + c + s(n-2)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2c + s(n-2)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2c + c + s(n-3)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3c + s(n-3)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…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kc + s(n-k) = ck + s(n-k)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ph type="title"/>
          </p:nvPr>
        </p:nvGraphicFramePr>
        <p:xfrm>
          <a:off x="2528888" y="228600"/>
          <a:ext cx="4010025" cy="1136650"/>
        </p:xfrm>
        <a:graphic>
          <a:graphicData uri="http://schemas.openxmlformats.org/presentationml/2006/ole">
            <p:oleObj spid="_x0000_s9218" name="Equation" r:id="rId3" imgW="1612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 far for n &gt;= k we have </a:t>
            </a:r>
          </a:p>
          <a:p>
            <a:pPr lvl="1"/>
            <a:r>
              <a:rPr lang="en-US" smtClean="0"/>
              <a:t>s(n) = ck + s(n-k)</a:t>
            </a:r>
          </a:p>
          <a:p>
            <a:r>
              <a:rPr lang="en-US" smtClean="0"/>
              <a:t>What if k = n?</a:t>
            </a:r>
          </a:p>
          <a:p>
            <a:pPr lvl="1"/>
            <a:r>
              <a:rPr lang="en-US" smtClean="0"/>
              <a:t>s(n) = cn + s(0) = cn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ph type="title"/>
          </p:nvPr>
        </p:nvGraphicFramePr>
        <p:xfrm>
          <a:off x="2528888" y="228600"/>
          <a:ext cx="4010025" cy="1136650"/>
        </p:xfrm>
        <a:graphic>
          <a:graphicData uri="http://schemas.openxmlformats.org/presentationml/2006/ole">
            <p:oleObj spid="_x0000_s10242" name="Equation" r:id="rId3" imgW="1612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60888"/>
          </a:xfrm>
        </p:spPr>
        <p:txBody>
          <a:bodyPr/>
          <a:lstStyle/>
          <a:p>
            <a:r>
              <a:rPr lang="en-US" smtClean="0"/>
              <a:t>So far for n &gt;= k we have </a:t>
            </a:r>
          </a:p>
          <a:p>
            <a:pPr lvl="1"/>
            <a:r>
              <a:rPr lang="en-US" smtClean="0"/>
              <a:t>s(n) = ck + s(n-k)</a:t>
            </a:r>
          </a:p>
          <a:p>
            <a:r>
              <a:rPr lang="en-US" smtClean="0"/>
              <a:t>What if k = n?</a:t>
            </a:r>
          </a:p>
          <a:p>
            <a:pPr lvl="1"/>
            <a:r>
              <a:rPr lang="en-US" smtClean="0"/>
              <a:t>s(n) = cn + s(0) = cn</a:t>
            </a:r>
          </a:p>
          <a:p>
            <a:r>
              <a:rPr lang="en-US" smtClean="0"/>
              <a:t>So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Thus in general </a:t>
            </a:r>
          </a:p>
          <a:p>
            <a:pPr lvl="1"/>
            <a:r>
              <a:rPr lang="en-US" smtClean="0"/>
              <a:t>s(n) = cn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ph type="title"/>
          </p:nvPr>
        </p:nvGraphicFramePr>
        <p:xfrm>
          <a:off x="2528888" y="84138"/>
          <a:ext cx="4010025" cy="1136650"/>
        </p:xfrm>
        <a:graphic>
          <a:graphicData uri="http://schemas.openxmlformats.org/presentationml/2006/ole">
            <p:oleObj spid="_x0000_s11266" name="Equation" r:id="rId3" imgW="1612800" imgH="45720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323975" y="3816350"/>
          <a:ext cx="4010025" cy="1136650"/>
        </p:xfrm>
        <a:graphic>
          <a:graphicData uri="http://schemas.openxmlformats.org/presentationml/2006/ole">
            <p:oleObj spid="_x0000_s11267" name="Equation" r:id="rId4" imgW="1612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notations (cont.)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>
                <a:latin typeface="Monotype Corsiva" pitchFamily="66" charset="0"/>
                <a:sym typeface="Symbol" pitchFamily="18" charset="2"/>
              </a:rPr>
              <a:t> - notation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6388" y="1620838"/>
          <a:ext cx="7615237" cy="4562475"/>
        </p:xfrm>
        <a:graphic>
          <a:graphicData uri="http://schemas.openxmlformats.org/presentationml/2006/ole">
            <p:oleObj spid="_x0000_s2050" name="Paint Shop Pro Image" r:id="rId3" imgW="7619512" imgH="4565854" progId="PaintShopPro">
              <p:embed/>
            </p:oleObj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429125" y="2479675"/>
            <a:ext cx="44831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Intuitively: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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(g(n))</a:t>
            </a:r>
            <a:r>
              <a:rPr lang="en-US" sz="2000">
                <a:solidFill>
                  <a:schemeClr val="accent2"/>
                </a:solidFill>
              </a:rPr>
              <a:t> = the set of functions with a larger or same order of growth as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Solving Recurrences: Iteration (convert to summation)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h-TH" sz="2400" smtClean="0"/>
              <a:t>Example:	T(n) = 4T(n/2) + n</a:t>
            </a:r>
          </a:p>
          <a:p>
            <a:pPr>
              <a:buFont typeface="Wingdings" pitchFamily="2" charset="2"/>
              <a:buNone/>
            </a:pPr>
            <a:r>
              <a:rPr lang="th-TH" sz="2400" smtClean="0"/>
              <a:t>	 T(n) = 4T(n/2) + n		/**expand**/</a:t>
            </a:r>
          </a:p>
          <a:p>
            <a:pPr>
              <a:buFont typeface="Wingdings" pitchFamily="2" charset="2"/>
              <a:buNone/>
            </a:pPr>
            <a:r>
              <a:rPr lang="th-TH" sz="2400" smtClean="0"/>
              <a:t>		  = 4(n/2 + 4T(n/4)) + n	/**simplify**/</a:t>
            </a:r>
          </a:p>
          <a:p>
            <a:pPr>
              <a:buFont typeface="Wingdings" pitchFamily="2" charset="2"/>
              <a:buNone/>
            </a:pPr>
            <a:r>
              <a:rPr lang="th-TH" sz="2400" smtClean="0"/>
              <a:t>		  = 16T(n/4) + 2n + n	/**expand**/</a:t>
            </a:r>
          </a:p>
          <a:p>
            <a:pPr>
              <a:buFont typeface="Wingdings" pitchFamily="2" charset="2"/>
              <a:buNone/>
            </a:pPr>
            <a:r>
              <a:rPr lang="th-TH" sz="2400" smtClean="0"/>
              <a:t>		  = 16(n/4 + 4T(n/8)) + 2n + n /**simplify**/</a:t>
            </a:r>
          </a:p>
          <a:p>
            <a:pPr>
              <a:buFont typeface="Wingdings" pitchFamily="2" charset="2"/>
              <a:buNone/>
            </a:pPr>
            <a:r>
              <a:rPr lang="th-TH" sz="2400" smtClean="0"/>
              <a:t>		  = 4</a:t>
            </a:r>
            <a:r>
              <a:rPr lang="th-TH" sz="2400" b="1" baseline="30000" smtClean="0"/>
              <a:t>log n</a:t>
            </a:r>
            <a:r>
              <a:rPr lang="th-TH" sz="2400" smtClean="0"/>
              <a:t> T(1)+ … + 4n + 2n + n /** #levels = log n **/						  </a:t>
            </a:r>
          </a:p>
          <a:p>
            <a:pPr>
              <a:buFont typeface="Wingdings" pitchFamily="2" charset="2"/>
              <a:buNone/>
            </a:pPr>
            <a:r>
              <a:rPr lang="th-TH" sz="2400" smtClean="0"/>
              <a:t>		  = c4</a:t>
            </a:r>
            <a:r>
              <a:rPr lang="th-TH" sz="2400" b="1" baseline="30000" smtClean="0"/>
              <a:t>log n </a:t>
            </a:r>
            <a:r>
              <a:rPr lang="th-TH" sz="2400" smtClean="0"/>
              <a:t>+</a:t>
            </a:r>
            <a:r>
              <a:rPr lang="th-TH" sz="2400" b="1" smtClean="0"/>
              <a:t> 			</a:t>
            </a:r>
            <a:r>
              <a:rPr lang="th-TH" sz="2400" smtClean="0"/>
              <a:t>/** convert to summation**/</a:t>
            </a:r>
          </a:p>
          <a:p>
            <a:pPr>
              <a:buFont typeface="Wingdings" pitchFamily="2" charset="2"/>
              <a:buNone/>
            </a:pPr>
            <a:r>
              <a:rPr lang="th-TH" sz="2400" b="1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th-TH" sz="2400" b="1" smtClean="0"/>
              <a:t>		 				</a:t>
            </a:r>
            <a:r>
              <a:rPr lang="th-TH" sz="2400" smtClean="0"/>
              <a:t>/** a</a:t>
            </a:r>
            <a:r>
              <a:rPr lang="th-TH" sz="2400" b="1" baseline="30000" smtClean="0"/>
              <a:t>log b</a:t>
            </a:r>
            <a:r>
              <a:rPr lang="th-TH" sz="2400" smtClean="0"/>
              <a:t> = b</a:t>
            </a:r>
            <a:r>
              <a:rPr lang="th-TH" sz="2400" b="1" baseline="30000" smtClean="0"/>
              <a:t>log a</a:t>
            </a:r>
            <a:r>
              <a:rPr lang="th-TH" sz="2400" smtClean="0"/>
              <a:t> **/</a:t>
            </a:r>
          </a:p>
          <a:p>
            <a:pPr>
              <a:buFont typeface="Wingdings" pitchFamily="2" charset="2"/>
              <a:buNone/>
            </a:pPr>
            <a:endParaRPr lang="th-TH" sz="2400" b="1" smtClean="0"/>
          </a:p>
        </p:txBody>
      </p:sp>
      <p:graphicFrame>
        <p:nvGraphicFramePr>
          <p:cNvPr id="328708" name="Object 2"/>
          <p:cNvGraphicFramePr>
            <a:graphicFrameLocks noChangeAspect="1"/>
          </p:cNvGraphicFramePr>
          <p:nvPr/>
        </p:nvGraphicFramePr>
        <p:xfrm>
          <a:off x="3019425" y="4343400"/>
          <a:ext cx="990600" cy="990600"/>
        </p:xfrm>
        <a:graphic>
          <a:graphicData uri="http://schemas.openxmlformats.org/presentationml/2006/ole">
            <p:oleObj spid="_x0000_s12290" name="Equation" r:id="rId3" imgW="469800" imgH="469800" progId="Equation.3">
              <p:embed/>
            </p:oleObj>
          </a:graphicData>
        </a:graphic>
      </p:graphicFrame>
      <p:graphicFrame>
        <p:nvGraphicFramePr>
          <p:cNvPr id="328709" name="Object 3"/>
          <p:cNvGraphicFramePr>
            <a:graphicFrameLocks noChangeAspect="1"/>
          </p:cNvGraphicFramePr>
          <p:nvPr/>
        </p:nvGraphicFramePr>
        <p:xfrm>
          <a:off x="1408113" y="5257800"/>
          <a:ext cx="3176587" cy="877888"/>
        </p:xfrm>
        <a:graphic>
          <a:graphicData uri="http://schemas.openxmlformats.org/presentationml/2006/ole">
            <p:oleObj spid="_x0000_s12291" name="Equation" r:id="rId4" imgW="1295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Solving Recurrences: Iteration (convert to summation) (cont.)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th-TH" b="1" smtClean="0"/>
              <a:t>	</a:t>
            </a:r>
            <a:r>
              <a:rPr lang="th-TH" smtClean="0"/>
              <a:t>	=</a:t>
            </a:r>
            <a:r>
              <a:rPr lang="th-TH" b="1" smtClean="0"/>
              <a:t> </a:t>
            </a:r>
            <a:r>
              <a:rPr lang="th-TH" smtClean="0"/>
              <a:t>cn</a:t>
            </a:r>
            <a:r>
              <a:rPr lang="th-TH" b="1" baseline="30000" smtClean="0"/>
              <a:t>2</a:t>
            </a:r>
            <a:r>
              <a:rPr lang="th-TH" smtClean="0"/>
              <a:t>+n(n</a:t>
            </a:r>
            <a:r>
              <a:rPr lang="th-TH" b="1" baseline="30000" smtClean="0"/>
              <a:t>log 2 </a:t>
            </a:r>
            <a:r>
              <a:rPr lang="th-TH" smtClean="0"/>
              <a:t>-1)		 /** 2</a:t>
            </a:r>
            <a:r>
              <a:rPr lang="th-TH" b="1" baseline="30000" smtClean="0"/>
              <a:t>log n</a:t>
            </a:r>
            <a:r>
              <a:rPr lang="th-TH" smtClean="0"/>
              <a:t> = n</a:t>
            </a:r>
            <a:r>
              <a:rPr lang="th-TH" b="1" baseline="30000" smtClean="0"/>
              <a:t>log 2</a:t>
            </a:r>
            <a:r>
              <a:rPr lang="th-TH" smtClean="0"/>
              <a:t> **/ </a:t>
            </a:r>
          </a:p>
          <a:p>
            <a:pPr>
              <a:buFont typeface="Wingdings" pitchFamily="2" charset="2"/>
              <a:buNone/>
            </a:pPr>
            <a:r>
              <a:rPr lang="th-TH" smtClean="0"/>
              <a:t>		= cn</a:t>
            </a:r>
            <a:r>
              <a:rPr lang="th-TH" b="1" baseline="30000" smtClean="0"/>
              <a:t>2</a:t>
            </a:r>
            <a:r>
              <a:rPr lang="th-TH" smtClean="0"/>
              <a:t> +n(n - 1)</a:t>
            </a:r>
          </a:p>
          <a:p>
            <a:pPr>
              <a:buFont typeface="Wingdings" pitchFamily="2" charset="2"/>
              <a:buNone/>
            </a:pPr>
            <a:r>
              <a:rPr lang="th-TH" smtClean="0"/>
              <a:t>		= cn</a:t>
            </a:r>
            <a:r>
              <a:rPr lang="th-TH" b="1" baseline="30000" smtClean="0"/>
              <a:t>2</a:t>
            </a:r>
            <a:r>
              <a:rPr lang="th-TH" smtClean="0"/>
              <a:t> +n</a:t>
            </a:r>
            <a:r>
              <a:rPr lang="th-TH" b="1" baseline="30000" smtClean="0"/>
              <a:t>2</a:t>
            </a:r>
            <a:r>
              <a:rPr lang="th-TH" smtClean="0"/>
              <a:t> - n</a:t>
            </a:r>
          </a:p>
          <a:p>
            <a:pPr>
              <a:buFont typeface="Wingdings" pitchFamily="2" charset="2"/>
              <a:buNone/>
            </a:pPr>
            <a:r>
              <a:rPr lang="th-TH" smtClean="0"/>
              <a:t>		= </a:t>
            </a:r>
            <a:r>
              <a:rPr lang="th-TH" smtClean="0">
                <a:latin typeface="Symbol" pitchFamily="18" charset="2"/>
              </a:rPr>
              <a:t>Q</a:t>
            </a:r>
            <a:r>
              <a:rPr lang="th-TH" smtClean="0"/>
              <a:t>(n</a:t>
            </a:r>
            <a:r>
              <a:rPr lang="th-TH" b="1" baseline="30000" smtClean="0"/>
              <a:t>2</a:t>
            </a:r>
            <a:r>
              <a:rPr lang="th-TH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CB33AA-BA69-429F-AC42-05EC233670A3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substitution method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514600"/>
            <a:ext cx="6019800" cy="2133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 marL="533400" indent="-533400" algn="ctr">
              <a:buFontTx/>
              <a:buAutoNum type="arabicPeriod"/>
            </a:pPr>
            <a:r>
              <a:rPr lang="en-US" smtClean="0"/>
              <a:t>Guess a solution</a:t>
            </a:r>
          </a:p>
          <a:p>
            <a:pPr marL="533400" indent="-533400" algn="ctr">
              <a:buFontTx/>
              <a:buAutoNum type="arabicPeriod"/>
            </a:pPr>
            <a:endParaRPr lang="en-US" smtClean="0"/>
          </a:p>
          <a:p>
            <a:pPr marL="533400" indent="-533400" algn="ctr">
              <a:buFontTx/>
              <a:buAutoNum type="arabicPeriod"/>
            </a:pPr>
            <a:r>
              <a:rPr lang="en-US" smtClean="0"/>
              <a:t>Use induction to prove that the solution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2E69B-9631-4647-993E-58B2191AC5D9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Substitution method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sz="2400" smtClean="0"/>
              <a:t>Guess a solution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smtClean="0"/>
              <a:t> </a:t>
            </a:r>
            <a:r>
              <a:rPr lang="en-US" sz="2000" smtClean="0">
                <a:latin typeface="Comic Sans MS" pitchFamily="66" charset="0"/>
              </a:rPr>
              <a:t>T(n) = O(g(n))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smtClean="0"/>
              <a:t>Induction goal: </a:t>
            </a:r>
            <a:r>
              <a:rPr lang="en-US" sz="2000" smtClean="0">
                <a:solidFill>
                  <a:srgbClr val="DD0111"/>
                </a:solidFill>
              </a:rPr>
              <a:t>apply the definition of the asymptotic notation</a:t>
            </a:r>
          </a:p>
          <a:p>
            <a:pPr marL="1295400" lvl="2" indent="-381000">
              <a:lnSpc>
                <a:spcPct val="150000"/>
              </a:lnSpc>
            </a:pPr>
            <a:r>
              <a:rPr lang="en-US" smtClean="0">
                <a:latin typeface="Comic Sans MS" pitchFamily="66" charset="0"/>
              </a:rPr>
              <a:t>T(n)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d g(n)</a:t>
            </a:r>
            <a:r>
              <a:rPr lang="en-US" smtClean="0"/>
              <a:t>, for some </a:t>
            </a:r>
            <a:r>
              <a:rPr lang="en-US" smtClean="0">
                <a:latin typeface="Comic Sans MS" pitchFamily="66" charset="0"/>
              </a:rPr>
              <a:t>d &gt; 0</a:t>
            </a:r>
            <a:r>
              <a:rPr lang="en-US" smtClean="0"/>
              <a:t> and </a:t>
            </a:r>
            <a:r>
              <a:rPr lang="en-US" smtClean="0">
                <a:latin typeface="Comic Sans MS" pitchFamily="66" charset="0"/>
              </a:rPr>
              <a:t>n </a:t>
            </a:r>
            <a:r>
              <a:rPr lang="en-US" smtClean="0">
                <a:latin typeface="Comic Sans MS" pitchFamily="66" charset="0"/>
                <a:cs typeface="Arial" charset="0"/>
              </a:rPr>
              <a:t>≥ n</a:t>
            </a:r>
            <a:r>
              <a:rPr lang="en-US" baseline="-25000" smtClean="0">
                <a:latin typeface="Comic Sans MS" pitchFamily="66" charset="0"/>
                <a:cs typeface="Arial" charset="0"/>
              </a:rPr>
              <a:t>0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smtClean="0">
                <a:cs typeface="Arial" charset="0"/>
              </a:rPr>
              <a:t>Induction</a:t>
            </a:r>
            <a:r>
              <a:rPr lang="en-US" sz="2000" smtClean="0"/>
              <a:t> hypothesis: </a:t>
            </a:r>
            <a:r>
              <a:rPr lang="en-US" sz="2000" smtClean="0">
                <a:latin typeface="Comic Sans MS" pitchFamily="66" charset="0"/>
              </a:rPr>
              <a:t>T(k) </a:t>
            </a:r>
            <a:r>
              <a:rPr lang="en-US" sz="2000" smtClean="0">
                <a:latin typeface="Comic Sans MS" pitchFamily="66" charset="0"/>
                <a:cs typeface="Arial" charset="0"/>
              </a:rPr>
              <a:t>≤ </a:t>
            </a:r>
            <a:r>
              <a:rPr lang="en-US" sz="2000" smtClean="0">
                <a:latin typeface="Comic Sans MS" pitchFamily="66" charset="0"/>
              </a:rPr>
              <a:t>d g(k) for all k &lt; n </a:t>
            </a:r>
            <a:endParaRPr lang="en-US" sz="2000" smtClean="0"/>
          </a:p>
          <a:p>
            <a:pPr marL="533400" indent="-533400">
              <a:lnSpc>
                <a:spcPct val="150000"/>
              </a:lnSpc>
            </a:pPr>
            <a:r>
              <a:rPr lang="en-US" sz="2400" smtClean="0"/>
              <a:t>Prove the induction goal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smtClean="0"/>
              <a:t>Use the </a:t>
            </a:r>
            <a:r>
              <a:rPr lang="en-US" sz="2000" b="1" smtClean="0"/>
              <a:t>induction hypothesis</a:t>
            </a:r>
            <a:r>
              <a:rPr lang="en-US" sz="2000" smtClean="0"/>
              <a:t> to </a:t>
            </a:r>
            <a:r>
              <a:rPr lang="en-US" sz="2000" smtClean="0">
                <a:solidFill>
                  <a:srgbClr val="DD0111"/>
                </a:solidFill>
              </a:rPr>
              <a:t>find some values of the constants </a:t>
            </a:r>
            <a:r>
              <a:rPr lang="en-US" sz="2000" smtClean="0">
                <a:solidFill>
                  <a:srgbClr val="DD0111"/>
                </a:solidFill>
                <a:latin typeface="Comic Sans MS" pitchFamily="66" charset="0"/>
              </a:rPr>
              <a:t>d </a:t>
            </a:r>
            <a:r>
              <a:rPr lang="en-US" sz="2000" smtClean="0">
                <a:solidFill>
                  <a:srgbClr val="DD0111"/>
                </a:solidFill>
              </a:rPr>
              <a:t>and</a:t>
            </a:r>
            <a:r>
              <a:rPr lang="en-US" sz="2000" smtClean="0">
                <a:solidFill>
                  <a:srgbClr val="DD0111"/>
                </a:solidFill>
                <a:latin typeface="Comic Sans MS" pitchFamily="66" charset="0"/>
              </a:rPr>
              <a:t> n</a:t>
            </a:r>
            <a:r>
              <a:rPr lang="en-US" sz="2000" baseline="-25000" smtClean="0">
                <a:solidFill>
                  <a:srgbClr val="DD0111"/>
                </a:solidFill>
                <a:latin typeface="Comic Sans MS" pitchFamily="66" charset="0"/>
              </a:rPr>
              <a:t>0</a:t>
            </a:r>
            <a:r>
              <a:rPr lang="en-US" sz="2000" smtClean="0"/>
              <a:t> for which the </a:t>
            </a:r>
            <a:r>
              <a:rPr lang="en-US" sz="2000" b="1" smtClean="0"/>
              <a:t>induction goal</a:t>
            </a:r>
            <a:r>
              <a:rPr lang="en-US" sz="2000" smtClean="0"/>
              <a:t> holds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6A1D07-FC07-4ED1-BE1E-3865AAFB82B4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Binary Search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7912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mtClean="0"/>
              <a:t>				</a:t>
            </a:r>
            <a:r>
              <a:rPr lang="en-US" b="1" smtClean="0">
                <a:latin typeface="Comic Sans MS" pitchFamily="66" charset="0"/>
              </a:rPr>
              <a:t>T(n) = c + T(n/2)</a:t>
            </a:r>
          </a:p>
          <a:p>
            <a:pPr marL="533400" indent="-533400">
              <a:lnSpc>
                <a:spcPct val="130000"/>
              </a:lnSpc>
            </a:pPr>
            <a:r>
              <a:rPr lang="en-US" smtClean="0"/>
              <a:t>Guess: </a:t>
            </a:r>
            <a:r>
              <a:rPr lang="en-US" smtClean="0">
                <a:latin typeface="Comic Sans MS" pitchFamily="66" charset="0"/>
              </a:rPr>
              <a:t>T(n) = O(lgn)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smtClean="0"/>
              <a:t>Induction goal: </a:t>
            </a:r>
            <a:r>
              <a:rPr lang="en-US" smtClean="0">
                <a:latin typeface="Comic Sans MS" pitchFamily="66" charset="0"/>
              </a:rPr>
              <a:t>T(n)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d lgn</a:t>
            </a:r>
            <a:r>
              <a:rPr lang="en-US" smtClean="0"/>
              <a:t>, for some 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smtClean="0"/>
              <a:t> and </a:t>
            </a:r>
            <a:r>
              <a:rPr lang="en-US" smtClean="0">
                <a:latin typeface="Comic Sans MS" pitchFamily="66" charset="0"/>
              </a:rPr>
              <a:t>n </a:t>
            </a:r>
            <a:r>
              <a:rPr lang="en-US" smtClean="0">
                <a:latin typeface="Comic Sans MS" pitchFamily="66" charset="0"/>
                <a:cs typeface="Arial" charset="0"/>
              </a:rPr>
              <a:t>≥ n</a:t>
            </a:r>
            <a:r>
              <a:rPr lang="en-US" baseline="-25000" smtClean="0">
                <a:latin typeface="Comic Sans MS" pitchFamily="66" charset="0"/>
                <a:cs typeface="Arial" charset="0"/>
              </a:rPr>
              <a:t>0</a:t>
            </a:r>
            <a:endParaRPr lang="en-US" smtClean="0">
              <a:latin typeface="Comic Sans MS" pitchFamily="66" charset="0"/>
              <a:cs typeface="Arial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smtClean="0">
                <a:cs typeface="Arial" charset="0"/>
              </a:rPr>
              <a:t>Induction</a:t>
            </a:r>
            <a:r>
              <a:rPr lang="en-US" smtClean="0"/>
              <a:t> hypothesis: </a:t>
            </a:r>
            <a:r>
              <a:rPr lang="en-US" smtClean="0">
                <a:latin typeface="Comic Sans MS" pitchFamily="66" charset="0"/>
              </a:rPr>
              <a:t>T(n/2)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d lg(n/2)</a:t>
            </a:r>
          </a:p>
          <a:p>
            <a:pPr marL="533400" indent="-533400">
              <a:lnSpc>
                <a:spcPct val="130000"/>
              </a:lnSpc>
            </a:pPr>
            <a:r>
              <a:rPr lang="en-US" smtClean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T(n) = T(n/2) + c 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≤ d 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lg(n/2) + c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	    = d lgn – d + c 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≤ d lgn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					</a:t>
            </a:r>
            <a:r>
              <a:rPr lang="en-US" smtClean="0">
                <a:solidFill>
                  <a:schemeClr val="tx1"/>
                </a:solidFill>
                <a:cs typeface="Arial" charset="0"/>
              </a:rPr>
              <a:t>if: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 – d + c ≤ 0, d ≥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47038-BF8F-4883-AEEE-FEB323454FA3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488362" cy="5367338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smtClean="0"/>
              <a:t>				</a:t>
            </a:r>
            <a:r>
              <a:rPr lang="en-US" sz="2400" b="1" smtClean="0">
                <a:latin typeface="Comic Sans MS" pitchFamily="66" charset="0"/>
              </a:rPr>
              <a:t>T(n) = T(n-1) + n</a:t>
            </a:r>
          </a:p>
          <a:p>
            <a:pPr marL="533400" indent="-533400">
              <a:lnSpc>
                <a:spcPct val="130000"/>
              </a:lnSpc>
            </a:pPr>
            <a:r>
              <a:rPr lang="en-US" sz="2400" smtClean="0"/>
              <a:t>Guess: </a:t>
            </a:r>
            <a:r>
              <a:rPr lang="en-US" sz="2400" smtClean="0">
                <a:latin typeface="Comic Sans MS" pitchFamily="66" charset="0"/>
              </a:rPr>
              <a:t>T(n) = O(n</a:t>
            </a:r>
            <a:r>
              <a:rPr lang="en-US" sz="2400" baseline="30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sz="2000" smtClean="0"/>
              <a:t>Induction goal: </a:t>
            </a:r>
            <a:r>
              <a:rPr lang="en-US" sz="2000" smtClean="0">
                <a:latin typeface="Comic Sans MS" pitchFamily="66" charset="0"/>
              </a:rPr>
              <a:t>T(n) </a:t>
            </a:r>
            <a:r>
              <a:rPr lang="en-US" sz="2000" smtClean="0">
                <a:latin typeface="Comic Sans MS" pitchFamily="66" charset="0"/>
                <a:cs typeface="Arial" charset="0"/>
              </a:rPr>
              <a:t>≤ </a:t>
            </a:r>
            <a:r>
              <a:rPr lang="en-US" sz="2000" smtClean="0">
                <a:latin typeface="Comic Sans MS" pitchFamily="66" charset="0"/>
              </a:rPr>
              <a:t>c n</a:t>
            </a:r>
            <a:r>
              <a:rPr lang="en-US" sz="2000" baseline="30000" smtClean="0">
                <a:latin typeface="Comic Sans MS" pitchFamily="66" charset="0"/>
              </a:rPr>
              <a:t>2</a:t>
            </a:r>
            <a:r>
              <a:rPr lang="en-US" sz="2000" smtClean="0"/>
              <a:t>, for some </a:t>
            </a:r>
            <a:r>
              <a:rPr lang="en-US" sz="2000" smtClean="0">
                <a:latin typeface="Comic Sans MS" pitchFamily="66" charset="0"/>
              </a:rPr>
              <a:t>c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itchFamily="66" charset="0"/>
              </a:rPr>
              <a:t>n </a:t>
            </a:r>
            <a:r>
              <a:rPr lang="en-US" sz="2000" smtClean="0">
                <a:latin typeface="Comic Sans MS" pitchFamily="66" charset="0"/>
                <a:cs typeface="Arial" charset="0"/>
              </a:rPr>
              <a:t>≥ n</a:t>
            </a:r>
            <a:r>
              <a:rPr lang="en-US" sz="2000" baseline="-25000" smtClean="0">
                <a:latin typeface="Comic Sans MS" pitchFamily="66" charset="0"/>
                <a:cs typeface="Arial" charset="0"/>
              </a:rPr>
              <a:t>0</a:t>
            </a:r>
            <a:endParaRPr lang="en-US" sz="2000" smtClean="0">
              <a:latin typeface="Comic Sans MS" pitchFamily="66" charset="0"/>
              <a:cs typeface="Arial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sz="2000" smtClean="0">
                <a:cs typeface="Arial" charset="0"/>
              </a:rPr>
              <a:t>Induction</a:t>
            </a:r>
            <a:r>
              <a:rPr lang="en-US" sz="2000" smtClean="0"/>
              <a:t> hypothesis: </a:t>
            </a:r>
            <a:r>
              <a:rPr lang="en-US" sz="2000" smtClean="0">
                <a:latin typeface="Comic Sans MS" pitchFamily="66" charset="0"/>
              </a:rPr>
              <a:t>T(k-1) </a:t>
            </a:r>
            <a:r>
              <a:rPr lang="en-US" sz="2000" smtClean="0">
                <a:latin typeface="Comic Sans MS" pitchFamily="66" charset="0"/>
                <a:cs typeface="Arial" charset="0"/>
              </a:rPr>
              <a:t>≤ </a:t>
            </a:r>
            <a:r>
              <a:rPr lang="en-US" sz="2000" smtClean="0">
                <a:latin typeface="Comic Sans MS" pitchFamily="66" charset="0"/>
              </a:rPr>
              <a:t>c(k-1)</a:t>
            </a:r>
            <a:r>
              <a:rPr lang="en-US" sz="2000" baseline="30000" smtClean="0">
                <a:latin typeface="Comic Sans MS" pitchFamily="66" charset="0"/>
              </a:rPr>
              <a:t>2</a:t>
            </a:r>
            <a:r>
              <a:rPr lang="en-US" sz="2000" smtClean="0"/>
              <a:t> for all </a:t>
            </a:r>
            <a:r>
              <a:rPr lang="en-US" sz="2000" smtClean="0">
                <a:latin typeface="Comic Sans MS" pitchFamily="66" charset="0"/>
              </a:rPr>
              <a:t>k </a:t>
            </a:r>
            <a:r>
              <a:rPr lang="en-US" sz="2000" smtClean="0">
                <a:latin typeface="Comic Sans MS" pitchFamily="66" charset="0"/>
                <a:cs typeface="Arial" charset="0"/>
              </a:rPr>
              <a:t>&lt;</a:t>
            </a:r>
            <a:r>
              <a:rPr lang="en-US" sz="2000" smtClean="0">
                <a:latin typeface="Comic Sans MS" pitchFamily="66" charset="0"/>
              </a:rPr>
              <a:t> n</a:t>
            </a:r>
          </a:p>
          <a:p>
            <a:pPr marL="533400" indent="-533400">
              <a:lnSpc>
                <a:spcPct val="130000"/>
              </a:lnSpc>
            </a:pPr>
            <a:r>
              <a:rPr lang="en-US" sz="2400" smtClean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T(n) = T(n-1) + n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≤ c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(n-1)</a:t>
            </a:r>
            <a:r>
              <a:rPr lang="en-US" sz="2400" baseline="3000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 + n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		= cn</a:t>
            </a:r>
            <a:r>
              <a:rPr lang="en-US" sz="2400" baseline="3000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 – (2cn – c - n)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≤ cn</a:t>
            </a:r>
            <a:r>
              <a:rPr lang="en-US" sz="2400" baseline="300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2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		if:  2cn – c – n ≥ 0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 c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≥ n/(2n-1)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 c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≥ 1/(2 – 1/n)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sz="2000" smtClean="0">
                <a:cs typeface="Arial" charset="0"/>
                <a:sym typeface="Symbol" pitchFamily="18" charset="2"/>
              </a:rPr>
              <a:t>For n </a:t>
            </a:r>
            <a:r>
              <a:rPr lang="en-US" sz="2000" smtClean="0">
                <a:latin typeface="Comic Sans MS" pitchFamily="66" charset="0"/>
                <a:cs typeface="Arial" charset="0"/>
              </a:rPr>
              <a:t>≥ 1 </a:t>
            </a:r>
            <a:r>
              <a:rPr lang="en-US" sz="2000" smtClean="0">
                <a:latin typeface="Comic Sans MS" pitchFamily="66" charset="0"/>
                <a:cs typeface="Arial" charset="0"/>
                <a:sym typeface="Symbol" pitchFamily="18" charset="2"/>
              </a:rPr>
              <a:t></a:t>
            </a:r>
            <a:r>
              <a:rPr lang="en-US" sz="2000" smtClean="0">
                <a:latin typeface="Comic Sans MS" pitchFamily="66" charset="0"/>
                <a:cs typeface="Arial" charset="0"/>
              </a:rPr>
              <a:t> 2 – 1/n ≥ 1 </a:t>
            </a:r>
            <a:r>
              <a:rPr lang="en-US" sz="2000" smtClean="0">
                <a:latin typeface="Comic Sans MS" pitchFamily="66" charset="0"/>
                <a:cs typeface="Arial" charset="0"/>
                <a:sym typeface="Symbol" pitchFamily="18" charset="2"/>
              </a:rPr>
              <a:t></a:t>
            </a:r>
            <a:r>
              <a:rPr lang="en-US" sz="2000" smtClean="0">
                <a:latin typeface="Comic Sans MS" pitchFamily="66" charset="0"/>
                <a:cs typeface="Arial" charset="0"/>
              </a:rPr>
              <a:t> </a:t>
            </a:r>
            <a:r>
              <a:rPr lang="en-US" sz="2000" smtClean="0">
                <a:cs typeface="Arial" charset="0"/>
              </a:rPr>
              <a:t>any </a:t>
            </a:r>
            <a:r>
              <a:rPr lang="en-US" sz="2000" smtClean="0">
                <a:latin typeface="Comic Sans MS" pitchFamily="66" charset="0"/>
                <a:cs typeface="Arial" charset="0"/>
              </a:rPr>
              <a:t>c ≥ 1 </a:t>
            </a:r>
            <a:r>
              <a:rPr lang="en-US" sz="2000" smtClean="0">
                <a:cs typeface="Arial" charset="0"/>
              </a:rPr>
              <a:t>will work</a:t>
            </a:r>
            <a:endParaRPr lang="en-US" sz="2000" smtClean="0"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C7E640-6887-4EC0-A872-B48FBEEC06AB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2038"/>
            <a:ext cx="9097963" cy="5872162"/>
          </a:xfrm>
        </p:spPr>
        <p:txBody>
          <a:bodyPr/>
          <a:lstStyle/>
          <a:p>
            <a:pPr marL="533400" indent="-533400" algn="ctr">
              <a:lnSpc>
                <a:spcPct val="130000"/>
              </a:lnSpc>
              <a:buFontTx/>
              <a:buNone/>
            </a:pPr>
            <a:r>
              <a:rPr lang="en-US" b="1" smtClean="0">
                <a:latin typeface="Comic Sans MS" pitchFamily="66" charset="0"/>
              </a:rPr>
              <a:t>T(n) = 2T(n/2) + n</a:t>
            </a:r>
          </a:p>
          <a:p>
            <a:pPr marL="533400" indent="-533400">
              <a:lnSpc>
                <a:spcPct val="130000"/>
              </a:lnSpc>
            </a:pPr>
            <a:r>
              <a:rPr lang="en-US" smtClean="0"/>
              <a:t>Guess: </a:t>
            </a:r>
            <a:r>
              <a:rPr lang="en-US" smtClean="0">
                <a:latin typeface="Comic Sans MS" pitchFamily="66" charset="0"/>
              </a:rPr>
              <a:t>T(n) = O(nlgn)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smtClean="0"/>
              <a:t>Induction goal: </a:t>
            </a:r>
            <a:r>
              <a:rPr lang="en-US" smtClean="0">
                <a:latin typeface="Comic Sans MS" pitchFamily="66" charset="0"/>
              </a:rPr>
              <a:t>T(n)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cn lgn</a:t>
            </a:r>
            <a:r>
              <a:rPr lang="en-US" smtClean="0"/>
              <a:t>, for some </a:t>
            </a:r>
            <a:r>
              <a:rPr lang="en-US" smtClean="0">
                <a:latin typeface="Comic Sans MS" pitchFamily="66" charset="0"/>
              </a:rPr>
              <a:t>c</a:t>
            </a:r>
            <a:r>
              <a:rPr lang="en-US" smtClean="0"/>
              <a:t> and </a:t>
            </a:r>
            <a:r>
              <a:rPr lang="en-US" smtClean="0">
                <a:latin typeface="Comic Sans MS" pitchFamily="66" charset="0"/>
              </a:rPr>
              <a:t>n </a:t>
            </a:r>
            <a:r>
              <a:rPr lang="en-US" smtClean="0">
                <a:latin typeface="Comic Sans MS" pitchFamily="66" charset="0"/>
                <a:cs typeface="Arial" charset="0"/>
              </a:rPr>
              <a:t>≥ n</a:t>
            </a:r>
            <a:r>
              <a:rPr lang="en-US" baseline="-25000" smtClean="0">
                <a:latin typeface="Comic Sans MS" pitchFamily="66" charset="0"/>
                <a:cs typeface="Arial" charset="0"/>
              </a:rPr>
              <a:t>0</a:t>
            </a:r>
            <a:endParaRPr lang="en-US" smtClean="0">
              <a:latin typeface="Comic Sans MS" pitchFamily="66" charset="0"/>
              <a:cs typeface="Arial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smtClean="0">
                <a:cs typeface="Arial" charset="0"/>
              </a:rPr>
              <a:t>Induction</a:t>
            </a:r>
            <a:r>
              <a:rPr lang="en-US" smtClean="0"/>
              <a:t> hypothesis: </a:t>
            </a:r>
            <a:r>
              <a:rPr lang="en-US" smtClean="0">
                <a:latin typeface="Comic Sans MS" pitchFamily="66" charset="0"/>
              </a:rPr>
              <a:t>T(n/2)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cn/2 lg(n/2)</a:t>
            </a:r>
          </a:p>
          <a:p>
            <a:pPr marL="533400" indent="-533400">
              <a:lnSpc>
                <a:spcPct val="130000"/>
              </a:lnSpc>
            </a:pPr>
            <a:r>
              <a:rPr lang="en-US" smtClean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mic Sans MS" pitchFamily="66" charset="0"/>
              </a:rPr>
              <a:t>T(n) = 2T(n/2) + n </a:t>
            </a:r>
            <a:r>
              <a:rPr lang="en-US" smtClean="0">
                <a:latin typeface="Comic Sans MS" pitchFamily="66" charset="0"/>
                <a:cs typeface="Arial" charset="0"/>
              </a:rPr>
              <a:t>≤ 2c (n/2)</a:t>
            </a:r>
            <a:r>
              <a:rPr lang="en-US" smtClean="0">
                <a:latin typeface="Comic Sans MS" pitchFamily="66" charset="0"/>
              </a:rPr>
              <a:t>lg(n/2) + n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	        = cn lgn – cn + n </a:t>
            </a:r>
            <a:r>
              <a:rPr lang="en-US" smtClean="0">
                <a:latin typeface="Comic Sans MS" pitchFamily="66" charset="0"/>
                <a:cs typeface="Arial" charset="0"/>
              </a:rPr>
              <a:t>≤ cn lgn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					if:  - cn + n ≤ 0 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 c </a:t>
            </a:r>
            <a:r>
              <a:rPr lang="en-US" smtClean="0">
                <a:latin typeface="Comic Sans MS" pitchFamily="66" charset="0"/>
                <a:cs typeface="Arial" charset="0"/>
              </a:rPr>
              <a:t>≥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2FD0C-C5E5-4A8B-84B9-7DE648C46C30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variables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350838" y="1828800"/>
            <a:ext cx="8229600" cy="4462463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sz="2800" smtClean="0"/>
              <a:t>Rename: </a:t>
            </a:r>
            <a:r>
              <a:rPr lang="en-US" sz="2800" smtClean="0">
                <a:latin typeface="Comic Sans MS" pitchFamily="66" charset="0"/>
              </a:rPr>
              <a:t>m = lgn</a:t>
            </a:r>
            <a:r>
              <a:rPr lang="en-US" sz="2800" smtClean="0"/>
              <a:t> 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 n = 2</a:t>
            </a:r>
            <a:r>
              <a:rPr lang="en-US" sz="2800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m</a:t>
            </a:r>
            <a:endParaRPr lang="en-US" sz="2800" smtClean="0"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smtClean="0">
                <a:cs typeface="Arial" charset="0"/>
                <a:sym typeface="Symbol" pitchFamily="18" charset="2"/>
              </a:rPr>
              <a:t>T (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z="2800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m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) = 2T(2</a:t>
            </a:r>
            <a:r>
              <a:rPr lang="en-US" sz="2800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m/2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) + m</a:t>
            </a:r>
          </a:p>
          <a:p>
            <a:pPr lvl="1">
              <a:lnSpc>
                <a:spcPct val="120000"/>
              </a:lnSpc>
            </a:pPr>
            <a:r>
              <a:rPr lang="en-US" sz="2800" smtClean="0">
                <a:cs typeface="Arial" charset="0"/>
                <a:sym typeface="Symbol" pitchFamily="18" charset="2"/>
              </a:rPr>
              <a:t>Rename: 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S(m) = T(2</a:t>
            </a:r>
            <a:r>
              <a:rPr lang="en-US" sz="2800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m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S(m) = 2S(m/2) + m  S(m) = O(mlgm)</a:t>
            </a:r>
            <a:r>
              <a:rPr lang="en-US" sz="2800" smtClean="0">
                <a:cs typeface="Arial" charset="0"/>
                <a:sym typeface="Symbol" pitchFamily="18" charset="2"/>
              </a:rPr>
              <a:t> (demonstrated before)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T(n) = T(2</a:t>
            </a:r>
            <a:r>
              <a:rPr lang="en-US" sz="2800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m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) = S(m) = O(mlgm)=O(lgnlglgn)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smtClean="0">
                <a:solidFill>
                  <a:srgbClr val="DD0111"/>
                </a:solidFill>
                <a:cs typeface="Arial" charset="0"/>
                <a:sym typeface="Symbol" pitchFamily="18" charset="2"/>
              </a:rPr>
              <a:t>Idea: transform the recurrence to one that you have seen before</a:t>
            </a:r>
            <a:endParaRPr lang="en-US" sz="2800" smtClean="0"/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320925" y="1233488"/>
            <a:ext cx="33639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algn="ctr"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T(n) = 2T(    ) + lgn</a:t>
            </a:r>
            <a:r>
              <a:rPr lang="en-US" sz="2800"/>
              <a:t> 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3981450" y="1287463"/>
          <a:ext cx="457200" cy="431800"/>
        </p:xfrm>
        <a:graphic>
          <a:graphicData uri="http://schemas.openxmlformats.org/presentationml/2006/ole">
            <p:oleObj spid="_x0000_s13314" name="Equation" r:id="rId3" imgW="241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81000" y="2514600"/>
          <a:ext cx="8458200" cy="4343400"/>
        </p:xfrm>
        <a:graphic>
          <a:graphicData uri="http://schemas.openxmlformats.org/presentationml/2006/ole">
            <p:oleObj spid="_x0000_s14338" name="Photo Editor Photo" r:id="rId3" imgW="7658764" imgH="4031329" progId="MSPhotoEd.3">
              <p:embed/>
            </p:oleObj>
          </a:graphicData>
        </a:graphic>
      </p:graphicFrame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Evaluate recursive equation</a:t>
            </a:r>
            <a:br>
              <a:rPr lang="en-US" smtClean="0"/>
            </a:br>
            <a:r>
              <a:rPr lang="en-US" smtClean="0"/>
              <a:t>using Recursion Tree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Evaluate:  T(n) = T(n/2) + T(n/2) + n</a:t>
            </a:r>
          </a:p>
          <a:p>
            <a:pPr lvl="1"/>
            <a:r>
              <a:rPr lang="en-US" smtClean="0"/>
              <a:t>Work copy: T(k) = T(k/2) + T(k/2) + k</a:t>
            </a:r>
          </a:p>
          <a:p>
            <a:pPr lvl="1"/>
            <a:r>
              <a:rPr lang="en-US" smtClean="0"/>
              <a:t>For k=n/2,  T(n/2) = T(n/4) + T(n/4) + (n/2)</a:t>
            </a:r>
          </a:p>
          <a:p>
            <a:r>
              <a:rPr lang="en-US" smtClean="0"/>
              <a:t>[size|cost]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Recursion-tree method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077200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/>
              <a:t>A recursion tree models the costs (time) of a recursive execution of an algorithm.</a:t>
            </a:r>
          </a:p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/>
              <a:t>The recursion tree method is </a:t>
            </a:r>
            <a:r>
              <a:rPr lang="en-US" sz="3200">
                <a:solidFill>
                  <a:srgbClr val="009999"/>
                </a:solidFill>
              </a:rPr>
              <a:t>good for generating guesses</a:t>
            </a:r>
            <a:r>
              <a:rPr lang="en-US" sz="3200"/>
              <a:t> for the substitution method.</a:t>
            </a:r>
          </a:p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/>
              <a:t>The recursion-tree method can be </a:t>
            </a:r>
            <a:r>
              <a:rPr lang="en-US" sz="3200">
                <a:solidFill>
                  <a:srgbClr val="009999"/>
                </a:solidFill>
              </a:rPr>
              <a:t>unreliable.</a:t>
            </a:r>
            <a:endParaRPr lang="en-US" sz="3200"/>
          </a:p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/>
              <a:t>The recursion-tree method promotes intuition, however.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notations (cont.)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Monotype Corsiva" pitchFamily="66" charset="0"/>
                <a:sym typeface="Symbol" pitchFamily="18" charset="2"/>
              </a:rPr>
              <a:t>-notation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85750" y="2574925"/>
          <a:ext cx="5676900" cy="3871913"/>
        </p:xfrm>
        <a:graphic>
          <a:graphicData uri="http://schemas.openxmlformats.org/presentationml/2006/ole">
            <p:oleObj spid="_x0000_s3074" name="Paint Shop Pro Image" r:id="rId3" imgW="5678049" imgH="3873171" progId="PaintShopPro">
              <p:embed/>
            </p:oleObj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85750" y="1614488"/>
          <a:ext cx="8048625" cy="858837"/>
        </p:xfrm>
        <a:graphic>
          <a:graphicData uri="http://schemas.openxmlformats.org/presentationml/2006/ole">
            <p:oleObj spid="_x0000_s3075" name="Paint Shop Pro Image" r:id="rId4" imgW="8048780" imgH="858537" progId="PaintShopPro">
              <p:embed/>
            </p:oleObj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286250" y="2846388"/>
            <a:ext cx="4576763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Intuitively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(g(n))</a:t>
            </a:r>
            <a:r>
              <a:rPr lang="en-US" sz="2000">
                <a:solidFill>
                  <a:schemeClr val="accent2"/>
                </a:solidFill>
              </a:rPr>
              <a:t> = the set of functions with the same order of growth as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g(n)</a:t>
            </a:r>
            <a:endParaRPr lang="en-US" sz="2400">
              <a:solidFill>
                <a:srgbClr val="DD0111"/>
              </a:solidFill>
              <a:latin typeface="Comic Sans MS" pitchFamily="66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accent2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Recursion Tree e.g.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To evaluate the total cost of the recursion tree</a:t>
            </a:r>
          </a:p>
          <a:p>
            <a:pPr lvl="1"/>
            <a:r>
              <a:rPr lang="en-US" sz="2000" smtClean="0"/>
              <a:t>sum all the non-recursive costs of all nodes </a:t>
            </a:r>
          </a:p>
          <a:p>
            <a:pPr lvl="1"/>
            <a:r>
              <a:rPr lang="en-US" sz="2000" smtClean="0"/>
              <a:t>= Sum (rowSum(cost of all nodes at the same depth))</a:t>
            </a:r>
          </a:p>
          <a:p>
            <a:r>
              <a:rPr lang="en-US" sz="2400" smtClean="0"/>
              <a:t>Determine the maximum depth of the recursion tree:</a:t>
            </a:r>
          </a:p>
          <a:p>
            <a:pPr lvl="1"/>
            <a:r>
              <a:rPr lang="en-US" sz="2000" smtClean="0"/>
              <a:t>For our example, at tree depth d</a:t>
            </a:r>
            <a:br>
              <a:rPr lang="en-US" sz="2000" smtClean="0"/>
            </a:br>
            <a:r>
              <a:rPr lang="en-US" sz="2000" smtClean="0"/>
              <a:t>the size parameter is n/(2</a:t>
            </a:r>
            <a:r>
              <a:rPr lang="en-US" sz="2000" baseline="30000" smtClean="0"/>
              <a:t>d</a:t>
            </a:r>
            <a:r>
              <a:rPr lang="en-US" sz="2000" smtClean="0"/>
              <a:t>)</a:t>
            </a:r>
          </a:p>
          <a:p>
            <a:pPr lvl="1"/>
            <a:r>
              <a:rPr lang="en-US" sz="2000" smtClean="0"/>
              <a:t>the size parameter converging to base case, i.e. case 1</a:t>
            </a:r>
          </a:p>
          <a:p>
            <a:pPr lvl="1"/>
            <a:r>
              <a:rPr lang="en-US" sz="2000" smtClean="0"/>
              <a:t>such that, n/(2</a:t>
            </a:r>
            <a:r>
              <a:rPr lang="en-US" sz="2000" baseline="30000" smtClean="0"/>
              <a:t>d</a:t>
            </a:r>
            <a:r>
              <a:rPr lang="en-US" sz="2000" smtClean="0"/>
              <a:t>) = 1, </a:t>
            </a:r>
          </a:p>
          <a:p>
            <a:pPr lvl="1"/>
            <a:r>
              <a:rPr lang="en-US" sz="2000" smtClean="0"/>
              <a:t>d = lg(n)</a:t>
            </a:r>
          </a:p>
          <a:p>
            <a:pPr lvl="1"/>
            <a:r>
              <a:rPr lang="en-US" sz="2000" smtClean="0"/>
              <a:t>The rowSum for each row is n</a:t>
            </a:r>
          </a:p>
          <a:p>
            <a:r>
              <a:rPr lang="en-US" sz="2400" smtClean="0"/>
              <a:t>Therefore, the total cost, T(n) = n lg(n)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recursion tree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recursion tree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429000" y="2209800"/>
            <a:ext cx="882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recursion tree</a:t>
            </a: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1600200" y="2895600"/>
            <a:ext cx="4419600" cy="595313"/>
            <a:chOff x="1488" y="1968"/>
            <a:chExt cx="2784" cy="375"/>
          </a:xfrm>
        </p:grpSpPr>
        <p:sp>
          <p:nvSpPr>
            <p:cNvPr id="51208" name="Rectangle 6"/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3200" i="1">
                  <a:solidFill>
                    <a:srgbClr val="009999"/>
                  </a:solidFill>
                </a:rPr>
                <a:t>T</a:t>
              </a:r>
              <a:r>
                <a:rPr lang="en-US" sz="3200">
                  <a:solidFill>
                    <a:srgbClr val="009999"/>
                  </a:solidFill>
                </a:rPr>
                <a:t>(</a:t>
              </a:r>
              <a:r>
                <a:rPr lang="en-US" sz="3200" i="1">
                  <a:solidFill>
                    <a:srgbClr val="009999"/>
                  </a:solidFill>
                </a:rPr>
                <a:t>n</a:t>
              </a:r>
              <a:r>
                <a:rPr lang="en-US" sz="3200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51209" name="Rectangle 7"/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3200" i="1">
                  <a:solidFill>
                    <a:srgbClr val="009999"/>
                  </a:solidFill>
                </a:rPr>
                <a:t>T</a:t>
              </a:r>
              <a:r>
                <a:rPr lang="en-US" sz="3200">
                  <a:solidFill>
                    <a:srgbClr val="009999"/>
                  </a:solidFill>
                </a:rPr>
                <a:t>(</a:t>
              </a:r>
              <a:r>
                <a:rPr lang="en-US" sz="3200" i="1">
                  <a:solidFill>
                    <a:srgbClr val="009999"/>
                  </a:solidFill>
                </a:rPr>
                <a:t>n</a:t>
              </a:r>
              <a:r>
                <a:rPr lang="en-US" sz="3200">
                  <a:solidFill>
                    <a:srgbClr val="009999"/>
                  </a:solidFill>
                </a:rPr>
                <a:t>/2)</a:t>
              </a:r>
            </a:p>
          </p:txBody>
        </p:sp>
      </p:grp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recursion tree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685800" y="3733800"/>
            <a:ext cx="14017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2438400" y="3733800"/>
            <a:ext cx="11985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987800" y="3732213"/>
            <a:ext cx="1198563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638800" y="3732213"/>
            <a:ext cx="1198563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recursion tree</a:t>
            </a: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/>
              <a:t>…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recursion tree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/>
              <a:t>…</a:t>
            </a:r>
          </a:p>
        </p:txBody>
      </p:sp>
      <p:graphicFrame>
        <p:nvGraphicFramePr>
          <p:cNvPr id="15362" name="Object 20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p:oleObj spid="_x0000_s15362" name="Equation" r:id="rId3" imgW="406080" imgH="406080" progId="Equation.3">
              <p:embed/>
            </p:oleObj>
          </a:graphicData>
        </a:graphic>
      </p:graphicFrame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Line 2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recursion tree</a:t>
            </a: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6400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6401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6402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6403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6404" name="Rectangle 1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6405" name="Rectangle 1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/>
              <a:t>…</a:t>
            </a:r>
          </a:p>
        </p:txBody>
      </p:sp>
      <p:graphicFrame>
        <p:nvGraphicFramePr>
          <p:cNvPr id="16386" name="Object 21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p:oleObj spid="_x0000_s16386" name="Equation" r:id="rId3" imgW="838080" imgH="799920" progId="Equation.3">
              <p:embed/>
            </p:oleObj>
          </a:graphicData>
        </a:graphic>
      </p:graphicFrame>
      <p:graphicFrame>
        <p:nvGraphicFramePr>
          <p:cNvPr id="16387" name="Object 22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p:oleObj spid="_x0000_s16387" name="Equation" r:id="rId4" imgW="406080" imgH="406080" progId="Equation.3">
              <p:embed/>
            </p:oleObj>
          </a:graphicData>
        </a:graphic>
      </p:graphicFrame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recursion tree</a:t>
            </a:r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17419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7425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7426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7427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7428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7429" name="Rectangle 18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7430" name="Text Box 19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/>
              <a:t>…</a:t>
            </a:r>
          </a:p>
        </p:txBody>
      </p:sp>
      <p:sp>
        <p:nvSpPr>
          <p:cNvPr id="17431" name="Line 20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410" name="Object 21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p:oleObj spid="_x0000_s17410" name="Equation" r:id="rId3" imgW="838080" imgH="799920" progId="Equation.3">
              <p:embed/>
            </p:oleObj>
          </a:graphicData>
        </a:graphic>
      </p:graphicFrame>
      <p:graphicFrame>
        <p:nvGraphicFramePr>
          <p:cNvPr id="17411" name="Object 22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p:oleObj spid="_x0000_s17411" name="Equation" r:id="rId4" imgW="406080" imgH="406080" progId="Equation.3">
              <p:embed/>
            </p:oleObj>
          </a:graphicData>
        </a:graphic>
      </p:graphicFrame>
      <p:graphicFrame>
        <p:nvGraphicFramePr>
          <p:cNvPr id="17412" name="Object 23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p:oleObj spid="_x0000_s17412" name="Equation" r:id="rId5" imgW="1091880" imgH="799920" progId="Equation.3">
              <p:embed/>
            </p:oleObj>
          </a:graphicData>
        </a:graphic>
      </p:graphicFrame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…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recursion tree</a:t>
            </a:r>
          </a:p>
        </p:txBody>
      </p:sp>
      <p:sp>
        <p:nvSpPr>
          <p:cNvPr id="18441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6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18444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8450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8451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8452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8453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8454" name="Rectangle 18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8455" name="Text Box 19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/>
              <a:t>…</a:t>
            </a:r>
          </a:p>
        </p:txBody>
      </p:sp>
      <p:sp>
        <p:nvSpPr>
          <p:cNvPr id="18456" name="Line 20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21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34" name="Object 22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p:oleObj spid="_x0000_s18434" name="Equation" r:id="rId4" imgW="838080" imgH="799920" progId="Equation.3">
              <p:embed/>
            </p:oleObj>
          </a:graphicData>
        </a:graphic>
      </p:graphicFrame>
      <p:graphicFrame>
        <p:nvGraphicFramePr>
          <p:cNvPr id="18435" name="Object 23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p:oleObj spid="_x0000_s18435" name="Equation" r:id="rId5" imgW="406080" imgH="406080" progId="Equation.3">
              <p:embed/>
            </p:oleObj>
          </a:graphicData>
        </a:graphic>
      </p:graphicFrame>
      <p:graphicFrame>
        <p:nvGraphicFramePr>
          <p:cNvPr id="18436" name="Object 24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p:oleObj spid="_x0000_s18436" name="Equation" r:id="rId6" imgW="1091880" imgH="799920" progId="Equation.3">
              <p:embed/>
            </p:oleObj>
          </a:graphicData>
        </a:graphic>
      </p:graphicFrame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37" name="Object 26"/>
          <p:cNvGraphicFramePr>
            <a:graphicFrameLocks noChangeAspect="1"/>
          </p:cNvGraphicFramePr>
          <p:nvPr/>
        </p:nvGraphicFramePr>
        <p:xfrm>
          <a:off x="4502150" y="5270500"/>
          <a:ext cx="4432300" cy="723900"/>
        </p:xfrm>
        <a:graphic>
          <a:graphicData uri="http://schemas.openxmlformats.org/presentationml/2006/ole">
            <p:oleObj spid="_x0000_s18437" name="Equation" r:id="rId7" imgW="4431960" imgH="723600" progId="Equation.3">
              <p:embed/>
            </p:oleObj>
          </a:graphicData>
        </a:graphic>
      </p:graphicFrame>
      <p:sp>
        <p:nvSpPr>
          <p:cNvPr id="18459" name="Text Box 27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3048000" y="5364163"/>
            <a:ext cx="147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3200"/>
              <a:t>Total  </a:t>
            </a:r>
            <a:r>
              <a:rPr lang="en-US" sz="3200">
                <a:solidFill>
                  <a:srgbClr val="009999"/>
                </a:solidFill>
              </a:rPr>
              <a:t>=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098925" y="5897563"/>
            <a:ext cx="142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9999"/>
                </a:solidFill>
              </a:rPr>
              <a:t>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5851525" y="5897563"/>
            <a:ext cx="2863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chemeClr val="accent2"/>
                </a:solidFill>
              </a:rPr>
              <a:t>geometric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Exercise on O-notation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50" charset="-127"/>
              </a:rPr>
              <a:t>Show that 3n</a:t>
            </a:r>
            <a:r>
              <a:rPr lang="en-US" altLang="ko-KR" sz="3200" baseline="30000" smtClean="0">
                <a:ea typeface="굴림" pitchFamily="50" charset="-127"/>
              </a:rPr>
              <a:t>2</a:t>
            </a:r>
            <a:r>
              <a:rPr lang="en-US" altLang="ko-KR" sz="3200" smtClean="0">
                <a:ea typeface="굴림" pitchFamily="50" charset="-127"/>
              </a:rPr>
              <a:t>+2n+5 = O(n</a:t>
            </a:r>
            <a:r>
              <a:rPr lang="en-US" altLang="ko-KR" sz="3200" baseline="30000" smtClean="0">
                <a:ea typeface="굴림" pitchFamily="50" charset="-127"/>
              </a:rPr>
              <a:t>2</a:t>
            </a:r>
            <a:r>
              <a:rPr lang="en-US" altLang="ko-KR" sz="3200" smtClean="0">
                <a:ea typeface="굴림" pitchFamily="50" charset="-127"/>
              </a:rPr>
              <a:t>)</a:t>
            </a:r>
          </a:p>
          <a:p>
            <a:endParaRPr lang="en-US" altLang="ko-KR" sz="3200" smtClean="0">
              <a:ea typeface="굴림" pitchFamily="50" charset="-127"/>
            </a:endParaRPr>
          </a:p>
          <a:p>
            <a:pPr lvl="1">
              <a:buFontTx/>
              <a:buNone/>
            </a:pPr>
            <a:r>
              <a:rPr lang="en-US" altLang="ko-KR" smtClean="0">
                <a:ea typeface="굴림" pitchFamily="50" charset="-127"/>
              </a:rPr>
              <a:t>10 n</a:t>
            </a:r>
            <a:r>
              <a:rPr lang="en-US" altLang="ko-KR" baseline="30000" smtClean="0">
                <a:ea typeface="굴림" pitchFamily="50" charset="-127"/>
              </a:rPr>
              <a:t>2 </a:t>
            </a:r>
            <a:r>
              <a:rPr lang="en-US" altLang="ko-KR" smtClean="0">
                <a:ea typeface="굴림" pitchFamily="50" charset="-127"/>
              </a:rPr>
              <a:t> = 3n</a:t>
            </a:r>
            <a:r>
              <a:rPr lang="en-US" altLang="ko-KR" baseline="30000" smtClean="0">
                <a:ea typeface="굴림" pitchFamily="50" charset="-127"/>
              </a:rPr>
              <a:t>2</a:t>
            </a:r>
            <a:r>
              <a:rPr lang="en-US" altLang="ko-KR" smtClean="0">
                <a:ea typeface="굴림" pitchFamily="50" charset="-127"/>
              </a:rPr>
              <a:t> + 2n</a:t>
            </a:r>
            <a:r>
              <a:rPr lang="en-US" altLang="ko-KR" baseline="30000" smtClean="0">
                <a:ea typeface="굴림" pitchFamily="50" charset="-127"/>
              </a:rPr>
              <a:t>2</a:t>
            </a:r>
            <a:r>
              <a:rPr lang="en-US" altLang="ko-KR" smtClean="0">
                <a:ea typeface="굴림" pitchFamily="50" charset="-127"/>
              </a:rPr>
              <a:t> + 5n</a:t>
            </a:r>
            <a:r>
              <a:rPr lang="en-US" altLang="ko-KR" baseline="30000" smtClean="0">
                <a:ea typeface="굴림" pitchFamily="50" charset="-127"/>
              </a:rPr>
              <a:t>2</a:t>
            </a:r>
          </a:p>
          <a:p>
            <a:pPr lvl="1">
              <a:buFontTx/>
              <a:buNone/>
            </a:pPr>
            <a:r>
              <a:rPr lang="en-US" altLang="ko-KR" smtClean="0">
                <a:ea typeface="굴림" pitchFamily="50" charset="-127"/>
              </a:rPr>
              <a:t>          </a:t>
            </a:r>
            <a:r>
              <a:rPr lang="en-US" altLang="ko-KR" smtClean="0">
                <a:ea typeface="굴림" pitchFamily="50" charset="-127"/>
                <a:cs typeface="Times New Roman" pitchFamily="18" charset="0"/>
                <a:sym typeface="Symbol" pitchFamily="18" charset="2"/>
              </a:rPr>
              <a:t> 3n</a:t>
            </a:r>
            <a:r>
              <a:rPr lang="en-US" altLang="ko-KR" baseline="30000" smtClean="0">
                <a:ea typeface="굴림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ea typeface="굴림" pitchFamily="50" charset="-127"/>
                <a:cs typeface="Times New Roman" pitchFamily="18" charset="0"/>
                <a:sym typeface="Symbol" pitchFamily="18" charset="2"/>
              </a:rPr>
              <a:t> + 2n + 5 for n  1</a:t>
            </a:r>
          </a:p>
          <a:p>
            <a:pPr lvl="1">
              <a:buFontTx/>
              <a:buNone/>
            </a:pPr>
            <a:endParaRPr lang="en-US" altLang="ko-KR" smtClean="0">
              <a:ea typeface="굴림" pitchFamily="50" charset="-127"/>
              <a:cs typeface="Times New Roman" pitchFamily="18" charset="0"/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altLang="ko-KR" i="1" smtClean="0">
                <a:ea typeface="굴림" pitchFamily="50" charset="-127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mtClean="0">
                <a:ea typeface="굴림" pitchFamily="50" charset="-127"/>
                <a:cs typeface="Times New Roman" pitchFamily="18" charset="0"/>
                <a:sym typeface="Symbol" pitchFamily="18" charset="2"/>
              </a:rPr>
              <a:t> = 10, n</a:t>
            </a:r>
            <a:r>
              <a:rPr lang="en-US" altLang="ko-KR" baseline="-25000" smtClean="0">
                <a:ea typeface="굴림" pitchFamily="50" charset="-127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ko-KR" smtClean="0">
                <a:ea typeface="굴림" pitchFamily="50" charset="-127"/>
                <a:cs typeface="Times New Roman" pitchFamily="18" charset="0"/>
                <a:sym typeface="Symbol" pitchFamily="18" charset="2"/>
              </a:rPr>
              <a:t> =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Master Method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6313"/>
            <a:ext cx="8458200" cy="5119687"/>
          </a:xfrm>
        </p:spPr>
        <p:txBody>
          <a:bodyPr/>
          <a:lstStyle/>
          <a:p>
            <a:r>
              <a:rPr lang="en-US" smtClean="0"/>
              <a:t>Based on the </a:t>
            </a:r>
            <a:r>
              <a:rPr lang="en-US" smtClean="0">
                <a:solidFill>
                  <a:srgbClr val="CC3300"/>
                </a:solidFill>
              </a:rPr>
              <a:t>Master theorem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CC3300"/>
                </a:solidFill>
              </a:rPr>
              <a:t>“Cookbook”</a:t>
            </a:r>
            <a:r>
              <a:rPr lang="en-US" smtClean="0"/>
              <a:t> approach for solving recurrences of the form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    </a:t>
            </a:r>
            <a:r>
              <a:rPr lang="en-US" i="1" smtClean="0">
                <a:solidFill>
                  <a:schemeClr val="hlink"/>
                </a:solidFill>
              </a:rPr>
              <a:t>T</a:t>
            </a:r>
            <a:r>
              <a:rPr lang="en-US" smtClean="0">
                <a:solidFill>
                  <a:schemeClr val="hlink"/>
                </a:solidFill>
              </a:rPr>
              <a:t>(</a:t>
            </a:r>
            <a:r>
              <a:rPr lang="en-US" i="1" smtClean="0">
                <a:solidFill>
                  <a:schemeClr val="hlink"/>
                </a:solidFill>
              </a:rPr>
              <a:t>n</a:t>
            </a:r>
            <a:r>
              <a:rPr lang="en-US" smtClean="0">
                <a:solidFill>
                  <a:schemeClr val="hlink"/>
                </a:solidFill>
              </a:rPr>
              <a:t>) = </a:t>
            </a:r>
            <a:r>
              <a:rPr lang="en-US" i="1" smtClean="0">
                <a:solidFill>
                  <a:schemeClr val="hlink"/>
                </a:solidFill>
              </a:rPr>
              <a:t>aT</a:t>
            </a:r>
            <a:r>
              <a:rPr lang="en-US" smtClean="0">
                <a:solidFill>
                  <a:schemeClr val="hlink"/>
                </a:solidFill>
              </a:rPr>
              <a:t>(</a:t>
            </a:r>
            <a:r>
              <a:rPr lang="en-US" i="1" smtClean="0">
                <a:solidFill>
                  <a:schemeClr val="hlink"/>
                </a:solidFill>
              </a:rPr>
              <a:t>n</a:t>
            </a:r>
            <a:r>
              <a:rPr lang="en-US" smtClean="0">
                <a:solidFill>
                  <a:schemeClr val="hlink"/>
                </a:solidFill>
              </a:rPr>
              <a:t>/</a:t>
            </a:r>
            <a:r>
              <a:rPr lang="en-US" i="1" smtClean="0">
                <a:solidFill>
                  <a:schemeClr val="hlink"/>
                </a:solidFill>
              </a:rPr>
              <a:t>b</a:t>
            </a:r>
            <a:r>
              <a:rPr lang="en-US" smtClean="0">
                <a:solidFill>
                  <a:schemeClr val="hlink"/>
                </a:solidFill>
              </a:rPr>
              <a:t>) + </a:t>
            </a:r>
            <a:r>
              <a:rPr lang="en-US" i="1" smtClean="0">
                <a:solidFill>
                  <a:schemeClr val="hlink"/>
                </a:solidFill>
              </a:rPr>
              <a:t>f</a:t>
            </a:r>
            <a:r>
              <a:rPr lang="en-US" smtClean="0">
                <a:solidFill>
                  <a:schemeClr val="hlink"/>
                </a:solidFill>
              </a:rPr>
              <a:t>(</a:t>
            </a:r>
            <a:r>
              <a:rPr lang="en-US" i="1" smtClean="0">
                <a:solidFill>
                  <a:schemeClr val="hlink"/>
                </a:solidFill>
              </a:rPr>
              <a:t>n</a:t>
            </a:r>
            <a:r>
              <a:rPr lang="en-US" smtClean="0">
                <a:solidFill>
                  <a:schemeClr val="hlink"/>
                </a:solidFill>
              </a:rPr>
              <a:t>)</a:t>
            </a:r>
          </a:p>
          <a:p>
            <a:pPr lvl="2"/>
            <a:r>
              <a:rPr lang="en-US" i="1" smtClean="0"/>
              <a:t>a </a:t>
            </a:r>
            <a:r>
              <a:rPr lang="en-US" smtClean="0">
                <a:sym typeface="Symbol" pitchFamily="18" charset="2"/>
              </a:rPr>
              <a:t> 1,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&gt; 1 are constants.</a:t>
            </a:r>
          </a:p>
          <a:p>
            <a:pPr lvl="2"/>
            <a:r>
              <a:rPr lang="en-US" i="1" smtClean="0">
                <a:sym typeface="Symbol" pitchFamily="18" charset="2"/>
              </a:rPr>
              <a:t>f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) is asymptotically positive.</a:t>
            </a:r>
          </a:p>
          <a:p>
            <a:pPr lvl="2"/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/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may not be an integer, but we ignore floors and ceilings. </a:t>
            </a:r>
            <a:endParaRPr lang="en-US" u="sng" smtClean="0">
              <a:solidFill>
                <a:schemeClr val="hlink"/>
              </a:solidFill>
              <a:sym typeface="Symbol" pitchFamily="18" charset="2"/>
            </a:endParaRPr>
          </a:p>
          <a:p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Requires memorization of three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Master Theorem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612775" y="1084263"/>
            <a:ext cx="8218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76200" y="1044575"/>
            <a:ext cx="8950325" cy="40036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b="1">
                <a:solidFill>
                  <a:schemeClr val="hlink"/>
                </a:solidFill>
              </a:rPr>
              <a:t>Theorem 4.1</a:t>
            </a:r>
            <a:endParaRPr lang="en-US"/>
          </a:p>
          <a:p>
            <a:pPr marL="457200" indent="-457200">
              <a:defRPr/>
            </a:pPr>
            <a:r>
              <a:rPr lang="en-US"/>
              <a:t>Let </a:t>
            </a:r>
            <a:r>
              <a:rPr lang="en-US" sz="2800" i="1">
                <a:solidFill>
                  <a:srgbClr val="CC3300"/>
                </a:solidFill>
              </a:rPr>
              <a:t>a 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 1</a:t>
            </a:r>
            <a:r>
              <a:rPr lang="en-US" sz="2800">
                <a:solidFill>
                  <a:srgbClr val="010000"/>
                </a:solidFill>
                <a:sym typeface="Symbol" pitchFamily="18" charset="2"/>
              </a:rPr>
              <a:t> and </a:t>
            </a:r>
            <a:r>
              <a:rPr lang="en-US" sz="2800" i="1">
                <a:solidFill>
                  <a:srgbClr val="CC3300"/>
                </a:solidFill>
                <a:sym typeface="Symbol" pitchFamily="18" charset="2"/>
              </a:rPr>
              <a:t>b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 &gt; 1</a:t>
            </a:r>
            <a:r>
              <a:rPr lang="en-US" i="1"/>
              <a:t> </a:t>
            </a:r>
            <a:r>
              <a:rPr lang="en-US"/>
              <a:t>be constants, let </a:t>
            </a:r>
            <a:r>
              <a:rPr lang="en-US" i="1">
                <a:solidFill>
                  <a:srgbClr val="CC3300"/>
                </a:solidFill>
              </a:rPr>
              <a:t>f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rgbClr val="CC3300"/>
                </a:solidFill>
              </a:rPr>
              <a:t>) be a function</a:t>
            </a:r>
            <a:r>
              <a:rPr lang="en-US"/>
              <a:t>, and </a:t>
            </a:r>
            <a:br>
              <a:rPr lang="en-US"/>
            </a:br>
            <a:r>
              <a:rPr lang="en-US"/>
              <a:t>Let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be defined on nonnegative integers by the recurrence </a:t>
            </a:r>
            <a:br>
              <a:rPr lang="en-US"/>
            </a:br>
            <a:r>
              <a:rPr lang="en-US" i="1">
                <a:solidFill>
                  <a:srgbClr val="CC3300"/>
                </a:solidFill>
              </a:rPr>
              <a:t>T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rgbClr val="CC3300"/>
                </a:solidFill>
              </a:rPr>
              <a:t>) = </a:t>
            </a:r>
            <a:r>
              <a:rPr lang="en-US" i="1">
                <a:solidFill>
                  <a:srgbClr val="CC3300"/>
                </a:solidFill>
              </a:rPr>
              <a:t>aT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rgbClr val="CC3300"/>
                </a:solidFill>
              </a:rPr>
              <a:t>/</a:t>
            </a:r>
            <a:r>
              <a:rPr lang="en-US" i="1">
                <a:solidFill>
                  <a:srgbClr val="CC3300"/>
                </a:solidFill>
              </a:rPr>
              <a:t>b</a:t>
            </a:r>
            <a:r>
              <a:rPr lang="en-US">
                <a:solidFill>
                  <a:srgbClr val="CC3300"/>
                </a:solidFill>
              </a:rPr>
              <a:t>) + </a:t>
            </a:r>
            <a:r>
              <a:rPr lang="en-US" i="1">
                <a:solidFill>
                  <a:srgbClr val="CC3300"/>
                </a:solidFill>
              </a:rPr>
              <a:t>f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rgbClr val="CC3300"/>
                </a:solidFill>
              </a:rPr>
              <a:t>)</a:t>
            </a:r>
            <a:r>
              <a:rPr lang="en-US"/>
              <a:t>, where we can replace 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b</a:t>
            </a:r>
            <a:r>
              <a:rPr lang="en-US"/>
              <a:t> by </a:t>
            </a:r>
            <a:r>
              <a:rPr lang="en-US">
                <a:sym typeface="Symbol" pitchFamily="18" charset="2"/>
              </a:rPr>
              <a:t>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b</a:t>
            </a:r>
            <a:r>
              <a:rPr lang="en-US">
                <a:sym typeface="Symbol" pitchFamily="18" charset="2"/>
              </a:rPr>
              <a:t> or 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b</a:t>
            </a:r>
            <a:r>
              <a:rPr lang="en-US">
                <a:sym typeface="Symbol" pitchFamily="18" charset="2"/>
              </a:rPr>
              <a:t></a:t>
            </a:r>
            <a:r>
              <a:rPr lang="en-US"/>
              <a:t>. </a:t>
            </a:r>
            <a:br>
              <a:rPr lang="en-US"/>
            </a:b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can be bounded asymptotically in three cases: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/>
              <a:t>If  </a:t>
            </a:r>
            <a:r>
              <a:rPr lang="en-US" b="1" i="1">
                <a:solidFill>
                  <a:srgbClr val="339933"/>
                </a:solidFill>
              </a:rPr>
              <a:t>f</a:t>
            </a:r>
            <a:r>
              <a:rPr lang="en-US" b="1">
                <a:solidFill>
                  <a:srgbClr val="339933"/>
                </a:solidFill>
              </a:rPr>
              <a:t>(</a:t>
            </a:r>
            <a:r>
              <a:rPr lang="en-US" b="1" i="1">
                <a:solidFill>
                  <a:srgbClr val="339933"/>
                </a:solidFill>
              </a:rPr>
              <a:t>n</a:t>
            </a:r>
            <a:r>
              <a:rPr lang="en-US" b="1">
                <a:solidFill>
                  <a:srgbClr val="339933"/>
                </a:solidFill>
              </a:rPr>
              <a:t>) = </a:t>
            </a:r>
            <a:r>
              <a:rPr lang="en-US" b="1" i="1">
                <a:solidFill>
                  <a:srgbClr val="339933"/>
                </a:solidFill>
              </a:rPr>
              <a:t>O</a:t>
            </a:r>
            <a:r>
              <a:rPr lang="en-US" b="1">
                <a:solidFill>
                  <a:srgbClr val="339933"/>
                </a:solidFill>
              </a:rPr>
              <a:t>(</a:t>
            </a:r>
            <a:r>
              <a:rPr lang="en-US" b="1" i="1">
                <a:solidFill>
                  <a:srgbClr val="339933"/>
                </a:solidFill>
              </a:rPr>
              <a:t>n</a:t>
            </a:r>
            <a:r>
              <a:rPr lang="en-US" b="1" baseline="30000">
                <a:solidFill>
                  <a:srgbClr val="339933"/>
                </a:solidFill>
              </a:rPr>
              <a:t>log</a:t>
            </a:r>
            <a:r>
              <a:rPr lang="en-US" sz="1600" b="1" i="1" baseline="20000">
                <a:solidFill>
                  <a:srgbClr val="339933"/>
                </a:solidFill>
              </a:rPr>
              <a:t>b</a:t>
            </a:r>
            <a:r>
              <a:rPr lang="en-US" b="1" i="1" baseline="30000">
                <a:solidFill>
                  <a:srgbClr val="339933"/>
                </a:solidFill>
              </a:rPr>
              <a:t>a</a:t>
            </a:r>
            <a:r>
              <a:rPr lang="en-US" b="1" baseline="30000">
                <a:solidFill>
                  <a:srgbClr val="339933"/>
                </a:solidFill>
              </a:rPr>
              <a:t>–</a:t>
            </a:r>
            <a:r>
              <a:rPr lang="en-US" b="1" baseline="30000">
                <a:solidFill>
                  <a:srgbClr val="339933"/>
                </a:solidFill>
                <a:sym typeface="Symbol" pitchFamily="18" charset="2"/>
              </a:rPr>
              <a:t>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 for some constant </a:t>
            </a:r>
            <a:r>
              <a:rPr lang="en-US">
                <a:sym typeface="Symbol" pitchFamily="18" charset="2"/>
              </a:rPr>
              <a:t> &gt; 0, then </a:t>
            </a:r>
            <a:r>
              <a:rPr lang="en-US" b="1" i="1">
                <a:solidFill>
                  <a:srgbClr val="339933"/>
                </a:solidFill>
                <a:sym typeface="Symbol" pitchFamily="18" charset="2"/>
              </a:rPr>
              <a:t>T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) = </a:t>
            </a:r>
            <a:r>
              <a:rPr lang="en-US" sz="2800" b="1">
                <a:solidFill>
                  <a:srgbClr val="339933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rgbClr val="339933"/>
                </a:solidFill>
              </a:rPr>
              <a:t>n</a:t>
            </a:r>
            <a:r>
              <a:rPr lang="en-US" b="1" baseline="30000">
                <a:solidFill>
                  <a:srgbClr val="339933"/>
                </a:solidFill>
              </a:rPr>
              <a:t>log</a:t>
            </a:r>
            <a:r>
              <a:rPr lang="en-US" sz="1600" b="1" i="1" baseline="20000">
                <a:solidFill>
                  <a:srgbClr val="339933"/>
                </a:solidFill>
              </a:rPr>
              <a:t>b</a:t>
            </a:r>
            <a:r>
              <a:rPr lang="en-US" b="1" i="1" baseline="30000">
                <a:solidFill>
                  <a:srgbClr val="339933"/>
                </a:solidFill>
              </a:rPr>
              <a:t>a</a:t>
            </a:r>
            <a:r>
              <a:rPr lang="en-US" b="1">
                <a:solidFill>
                  <a:srgbClr val="339933"/>
                </a:solidFill>
              </a:rPr>
              <a:t>)</a:t>
            </a:r>
            <a:r>
              <a:rPr lang="en-US"/>
              <a:t>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/>
              <a:t>If  </a:t>
            </a:r>
            <a:r>
              <a:rPr lang="en-US" b="1" i="1">
                <a:solidFill>
                  <a:srgbClr val="339933"/>
                </a:solidFill>
              </a:rPr>
              <a:t>f</a:t>
            </a:r>
            <a:r>
              <a:rPr lang="en-US" b="1">
                <a:solidFill>
                  <a:srgbClr val="339933"/>
                </a:solidFill>
              </a:rPr>
              <a:t>(</a:t>
            </a:r>
            <a:r>
              <a:rPr lang="en-US" b="1" i="1">
                <a:solidFill>
                  <a:srgbClr val="339933"/>
                </a:solidFill>
              </a:rPr>
              <a:t>n</a:t>
            </a:r>
            <a:r>
              <a:rPr lang="en-US" b="1">
                <a:solidFill>
                  <a:srgbClr val="339933"/>
                </a:solidFill>
              </a:rPr>
              <a:t>) = </a:t>
            </a:r>
            <a:r>
              <a:rPr lang="en-US" sz="2800" b="1">
                <a:solidFill>
                  <a:srgbClr val="339933"/>
                </a:solidFill>
                <a:sym typeface="Symbol" pitchFamily="18" charset="2"/>
              </a:rPr>
              <a:t></a:t>
            </a:r>
            <a:r>
              <a:rPr lang="en-US" b="1">
                <a:solidFill>
                  <a:srgbClr val="339933"/>
                </a:solidFill>
              </a:rPr>
              <a:t>(</a:t>
            </a:r>
            <a:r>
              <a:rPr lang="en-US" b="1" i="1">
                <a:solidFill>
                  <a:srgbClr val="339933"/>
                </a:solidFill>
              </a:rPr>
              <a:t>n</a:t>
            </a:r>
            <a:r>
              <a:rPr lang="en-US" b="1" baseline="30000">
                <a:solidFill>
                  <a:srgbClr val="339933"/>
                </a:solidFill>
              </a:rPr>
              <a:t>log</a:t>
            </a:r>
            <a:r>
              <a:rPr lang="en-US" sz="1600" b="1" i="1" baseline="20000">
                <a:solidFill>
                  <a:srgbClr val="339933"/>
                </a:solidFill>
              </a:rPr>
              <a:t>b</a:t>
            </a:r>
            <a:r>
              <a:rPr lang="en-US" b="1" i="1" baseline="30000">
                <a:solidFill>
                  <a:srgbClr val="339933"/>
                </a:solidFill>
              </a:rPr>
              <a:t>a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, then </a:t>
            </a:r>
            <a:r>
              <a:rPr lang="en-US" b="1" i="1">
                <a:solidFill>
                  <a:srgbClr val="339933"/>
                </a:solidFill>
                <a:sym typeface="Symbol" pitchFamily="18" charset="2"/>
              </a:rPr>
              <a:t>T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) = </a:t>
            </a:r>
            <a:r>
              <a:rPr lang="en-US" sz="2800" b="1">
                <a:solidFill>
                  <a:srgbClr val="339933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rgbClr val="339933"/>
                </a:solidFill>
              </a:rPr>
              <a:t>n</a:t>
            </a:r>
            <a:r>
              <a:rPr lang="en-US" b="1" baseline="30000">
                <a:solidFill>
                  <a:srgbClr val="339933"/>
                </a:solidFill>
              </a:rPr>
              <a:t>log</a:t>
            </a:r>
            <a:r>
              <a:rPr lang="en-US" sz="1600" b="1" i="1" baseline="20000">
                <a:solidFill>
                  <a:srgbClr val="339933"/>
                </a:solidFill>
              </a:rPr>
              <a:t>b</a:t>
            </a:r>
            <a:r>
              <a:rPr lang="en-US" b="1" i="1" baseline="30000">
                <a:solidFill>
                  <a:srgbClr val="339933"/>
                </a:solidFill>
              </a:rPr>
              <a:t>a</a:t>
            </a:r>
            <a:r>
              <a:rPr lang="en-US" b="1">
                <a:solidFill>
                  <a:srgbClr val="339933"/>
                </a:solidFill>
              </a:rPr>
              <a:t>lg </a:t>
            </a:r>
            <a:r>
              <a:rPr lang="en-US" b="1" i="1">
                <a:solidFill>
                  <a:srgbClr val="339933"/>
                </a:solidFill>
              </a:rPr>
              <a:t>n</a:t>
            </a:r>
            <a:r>
              <a:rPr lang="en-US" b="1">
                <a:solidFill>
                  <a:srgbClr val="339933"/>
                </a:solidFill>
              </a:rPr>
              <a:t>)</a:t>
            </a:r>
            <a:r>
              <a:rPr lang="en-US"/>
              <a:t>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/>
              <a:t>If  </a:t>
            </a:r>
            <a:r>
              <a:rPr lang="en-US" b="1" i="1">
                <a:solidFill>
                  <a:srgbClr val="339933"/>
                </a:solidFill>
              </a:rPr>
              <a:t>f</a:t>
            </a:r>
            <a:r>
              <a:rPr lang="en-US" b="1">
                <a:solidFill>
                  <a:srgbClr val="339933"/>
                </a:solidFill>
              </a:rPr>
              <a:t>(</a:t>
            </a:r>
            <a:r>
              <a:rPr lang="en-US" b="1" i="1">
                <a:solidFill>
                  <a:srgbClr val="339933"/>
                </a:solidFill>
              </a:rPr>
              <a:t>n</a:t>
            </a:r>
            <a:r>
              <a:rPr lang="en-US" b="1">
                <a:solidFill>
                  <a:srgbClr val="339933"/>
                </a:solidFill>
              </a:rPr>
              <a:t>) = 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</a:t>
            </a:r>
            <a:r>
              <a:rPr lang="en-US" b="1">
                <a:solidFill>
                  <a:srgbClr val="339933"/>
                </a:solidFill>
              </a:rPr>
              <a:t>(</a:t>
            </a:r>
            <a:r>
              <a:rPr lang="en-US" b="1" i="1">
                <a:solidFill>
                  <a:srgbClr val="339933"/>
                </a:solidFill>
              </a:rPr>
              <a:t>n</a:t>
            </a:r>
            <a:r>
              <a:rPr lang="en-US" b="1" baseline="30000">
                <a:solidFill>
                  <a:srgbClr val="339933"/>
                </a:solidFill>
              </a:rPr>
              <a:t>log</a:t>
            </a:r>
            <a:r>
              <a:rPr lang="en-US" sz="1600" b="1" i="1" baseline="20000">
                <a:solidFill>
                  <a:srgbClr val="339933"/>
                </a:solidFill>
              </a:rPr>
              <a:t>b</a:t>
            </a:r>
            <a:r>
              <a:rPr lang="en-US" b="1" i="1" baseline="30000">
                <a:solidFill>
                  <a:srgbClr val="339933"/>
                </a:solidFill>
              </a:rPr>
              <a:t>a</a:t>
            </a:r>
            <a:r>
              <a:rPr lang="en-US" b="1" baseline="30000">
                <a:solidFill>
                  <a:srgbClr val="339933"/>
                </a:solidFill>
              </a:rPr>
              <a:t>+</a:t>
            </a:r>
            <a:r>
              <a:rPr lang="en-US" b="1" baseline="30000">
                <a:solidFill>
                  <a:srgbClr val="339933"/>
                </a:solidFill>
                <a:sym typeface="Symbol" pitchFamily="18" charset="2"/>
              </a:rPr>
              <a:t>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 for some constant </a:t>
            </a:r>
            <a:r>
              <a:rPr lang="en-US">
                <a:sym typeface="Symbol" pitchFamily="18" charset="2"/>
              </a:rPr>
              <a:t> &gt; 0,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and if, for some constant </a:t>
            </a:r>
            <a:r>
              <a:rPr lang="en-US" i="1">
                <a:sym typeface="Symbol" pitchFamily="18" charset="2"/>
              </a:rPr>
              <a:t>c </a:t>
            </a:r>
            <a:r>
              <a:rPr lang="en-US">
                <a:sym typeface="Symbol" pitchFamily="18" charset="2"/>
              </a:rPr>
              <a:t>&lt; 1 and all sufficiently large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,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we have </a:t>
            </a:r>
            <a:r>
              <a:rPr lang="en-US" i="1">
                <a:solidFill>
                  <a:srgbClr val="339933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339933"/>
                </a:solidFill>
                <a:sym typeface="Symbol" pitchFamily="18" charset="2"/>
              </a:rPr>
              <a:t>·</a:t>
            </a:r>
            <a:r>
              <a:rPr lang="en-US" i="1">
                <a:solidFill>
                  <a:srgbClr val="339933"/>
                </a:solidFill>
                <a:sym typeface="Symbol" pitchFamily="18" charset="2"/>
              </a:rPr>
              <a:t>f</a:t>
            </a:r>
            <a:r>
              <a:rPr lang="en-US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rgbClr val="339933"/>
                </a:solidFill>
                <a:sym typeface="Symbol" pitchFamily="18" charset="2"/>
              </a:rPr>
              <a:t>/</a:t>
            </a:r>
            <a:r>
              <a:rPr lang="en-US" i="1">
                <a:solidFill>
                  <a:srgbClr val="339933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rgbClr val="339933"/>
                </a:solidFill>
                <a:sym typeface="Symbol" pitchFamily="18" charset="2"/>
              </a:rPr>
              <a:t>)  </a:t>
            </a:r>
            <a:r>
              <a:rPr lang="en-US" i="1">
                <a:solidFill>
                  <a:srgbClr val="339933"/>
                </a:solidFill>
                <a:sym typeface="Symbol" pitchFamily="18" charset="2"/>
              </a:rPr>
              <a:t>c f</a:t>
            </a:r>
            <a:r>
              <a:rPr lang="en-US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, then </a:t>
            </a:r>
            <a:r>
              <a:rPr lang="en-US" b="1" i="1">
                <a:solidFill>
                  <a:srgbClr val="339933"/>
                </a:solidFill>
                <a:sym typeface="Symbol" pitchFamily="18" charset="2"/>
              </a:rPr>
              <a:t>T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) = </a:t>
            </a:r>
            <a:r>
              <a:rPr lang="en-US" sz="2800" b="1">
                <a:solidFill>
                  <a:srgbClr val="339933"/>
                </a:solidFill>
                <a:sym typeface="Symbol" pitchFamily="18" charset="2"/>
              </a:rPr>
              <a:t>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rgbClr val="339933"/>
                </a:solidFill>
                <a:sym typeface="Symbol" pitchFamily="18" charset="2"/>
              </a:rPr>
              <a:t>f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))</a:t>
            </a:r>
            <a:r>
              <a:rPr lang="en-US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Method – Examples 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) = 16</a:t>
            </a:r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/4)+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endParaRPr lang="en-US" smtClean="0">
              <a:solidFill>
                <a:srgbClr val="CC3300"/>
              </a:solidFill>
            </a:endParaRPr>
          </a:p>
          <a:p>
            <a:pPr lvl="1"/>
            <a:r>
              <a:rPr lang="en-US" i="1" smtClean="0"/>
              <a:t>a </a:t>
            </a:r>
            <a:r>
              <a:rPr lang="en-US" smtClean="0"/>
              <a:t>= 16, </a:t>
            </a:r>
            <a:r>
              <a:rPr lang="en-US" i="1" smtClean="0"/>
              <a:t>b</a:t>
            </a:r>
            <a:r>
              <a:rPr lang="en-US" smtClean="0"/>
              <a:t> = 4, </a:t>
            </a:r>
            <a:r>
              <a:rPr lang="en-US" i="1" smtClean="0"/>
              <a:t>n</a:t>
            </a:r>
            <a:r>
              <a:rPr lang="en-US" baseline="30000" smtClean="0"/>
              <a:t>log</a:t>
            </a:r>
            <a:r>
              <a:rPr lang="en-US" sz="2000" i="1" baseline="20000" smtClean="0"/>
              <a:t>b</a:t>
            </a:r>
            <a:r>
              <a:rPr lang="en-US" i="1" baseline="30000" smtClean="0"/>
              <a:t>a</a:t>
            </a:r>
            <a:r>
              <a:rPr lang="en-US" i="1" smtClean="0"/>
              <a:t> = n</a:t>
            </a:r>
            <a:r>
              <a:rPr lang="en-US" baseline="30000" smtClean="0"/>
              <a:t>log</a:t>
            </a:r>
            <a:r>
              <a:rPr lang="en-US" sz="2000" baseline="20000" smtClean="0"/>
              <a:t>4</a:t>
            </a:r>
            <a:r>
              <a:rPr lang="en-US" baseline="30000" smtClean="0"/>
              <a:t>16</a:t>
            </a:r>
            <a:r>
              <a:rPr lang="en-US" i="1" smtClean="0"/>
              <a:t> = 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</a:p>
          <a:p>
            <a:pPr lvl="1"/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= </a:t>
            </a:r>
            <a:r>
              <a:rPr lang="en-US" i="1" smtClean="0"/>
              <a:t>n</a:t>
            </a:r>
            <a:r>
              <a:rPr lang="en-US" smtClean="0"/>
              <a:t>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baseline="30000" smtClean="0"/>
              <a:t>log</a:t>
            </a:r>
            <a:r>
              <a:rPr lang="en-US" sz="2000" i="1" baseline="20000" smtClean="0"/>
              <a:t>b</a:t>
            </a:r>
            <a:r>
              <a:rPr lang="en-US" i="1" baseline="30000" smtClean="0"/>
              <a:t>a-</a:t>
            </a:r>
            <a:r>
              <a:rPr lang="en-US" baseline="30000" smtClean="0">
                <a:sym typeface="Symbol" pitchFamily="18" charset="2"/>
              </a:rPr>
              <a:t></a:t>
            </a:r>
            <a:r>
              <a:rPr lang="en-US" smtClean="0">
                <a:sym typeface="Symbol" pitchFamily="18" charset="2"/>
              </a:rPr>
              <a:t>) = </a:t>
            </a:r>
            <a:r>
              <a:rPr lang="en-US" i="1" smtClean="0">
                <a:sym typeface="Symbol" pitchFamily="18" charset="2"/>
              </a:rPr>
              <a:t>O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baseline="30000" smtClean="0"/>
              <a:t>2</a:t>
            </a:r>
            <a:r>
              <a:rPr lang="en-US" i="1" baseline="30000" smtClean="0"/>
              <a:t>-</a:t>
            </a:r>
            <a:r>
              <a:rPr lang="en-US" baseline="30000" smtClean="0">
                <a:sym typeface="Symbol" pitchFamily="18" charset="2"/>
              </a:rPr>
              <a:t> </a:t>
            </a:r>
            <a:r>
              <a:rPr lang="en-US" smtClean="0">
                <a:sym typeface="Symbol" pitchFamily="18" charset="2"/>
              </a:rPr>
              <a:t>), where  = 1 </a:t>
            </a:r>
            <a:r>
              <a:rPr lang="en-US" b="1" smtClean="0">
                <a:solidFill>
                  <a:schemeClr val="hlink"/>
                </a:solidFill>
                <a:sym typeface="Symbol" pitchFamily="18" charset="2"/>
              </a:rPr>
              <a:t> Case 1.</a:t>
            </a:r>
            <a:endParaRPr lang="en-US" sz="3200" b="1" smtClean="0">
              <a:solidFill>
                <a:schemeClr val="hlink"/>
              </a:solidFill>
              <a:sym typeface="Symbol" pitchFamily="18" charset="2"/>
            </a:endParaRPr>
          </a:p>
          <a:p>
            <a:pPr lvl="1"/>
            <a:r>
              <a:rPr lang="en-US" smtClean="0">
                <a:sym typeface="Symbol" pitchFamily="18" charset="2"/>
              </a:rPr>
              <a:t>Hence, 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) = (</a:t>
            </a:r>
            <a:r>
              <a:rPr lang="en-US" i="1" smtClean="0"/>
              <a:t>n</a:t>
            </a:r>
            <a:r>
              <a:rPr lang="en-US" baseline="30000" smtClean="0"/>
              <a:t>log</a:t>
            </a:r>
            <a:r>
              <a:rPr lang="en-US" sz="2000" i="1" baseline="20000" smtClean="0"/>
              <a:t>b</a:t>
            </a:r>
            <a:r>
              <a:rPr lang="en-US" i="1" baseline="30000" smtClean="0"/>
              <a:t>a </a:t>
            </a:r>
            <a:r>
              <a:rPr lang="en-US" smtClean="0">
                <a:sym typeface="Symbol" pitchFamily="18" charset="2"/>
              </a:rPr>
              <a:t>) = (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baseline="30000" smtClean="0"/>
              <a:t>2</a:t>
            </a:r>
            <a:r>
              <a:rPr lang="en-US" smtClean="0">
                <a:sym typeface="Symbol" pitchFamily="18" charset="2"/>
              </a:rPr>
              <a:t>).</a:t>
            </a:r>
          </a:p>
          <a:p>
            <a:pPr lvl="1"/>
            <a:endParaRPr lang="en-US" smtClean="0">
              <a:sym typeface="Symbol" pitchFamily="18" charset="2"/>
            </a:endParaRPr>
          </a:p>
          <a:p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)</a:t>
            </a:r>
            <a:r>
              <a:rPr lang="en-US" i="1" smtClean="0">
                <a:solidFill>
                  <a:srgbClr val="CC3300"/>
                </a:solidFill>
              </a:rPr>
              <a:t> = T</a:t>
            </a:r>
            <a:r>
              <a:rPr lang="en-US" smtClean="0">
                <a:solidFill>
                  <a:srgbClr val="CC3300"/>
                </a:solidFill>
              </a:rPr>
              <a:t>(3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/7)</a:t>
            </a:r>
            <a:r>
              <a:rPr lang="en-US" i="1" smtClean="0">
                <a:solidFill>
                  <a:srgbClr val="CC3300"/>
                </a:solidFill>
              </a:rPr>
              <a:t> + </a:t>
            </a:r>
            <a:r>
              <a:rPr lang="en-US" smtClean="0">
                <a:solidFill>
                  <a:srgbClr val="CC3300"/>
                </a:solidFill>
              </a:rPr>
              <a:t>1</a:t>
            </a:r>
          </a:p>
          <a:p>
            <a:pPr lvl="1"/>
            <a:r>
              <a:rPr lang="en-US" smtClean="0"/>
              <a:t> </a:t>
            </a:r>
            <a:r>
              <a:rPr lang="en-US" i="1" smtClean="0"/>
              <a:t>a = </a:t>
            </a:r>
            <a:r>
              <a:rPr lang="en-US" smtClean="0"/>
              <a:t>1</a:t>
            </a:r>
            <a:r>
              <a:rPr lang="en-US" i="1" smtClean="0"/>
              <a:t>, b=</a:t>
            </a:r>
            <a:r>
              <a:rPr lang="en-US" smtClean="0"/>
              <a:t>7/3</a:t>
            </a:r>
            <a:r>
              <a:rPr lang="en-US" i="1" smtClean="0"/>
              <a:t>, </a:t>
            </a:r>
            <a:r>
              <a:rPr lang="en-US" smtClean="0"/>
              <a:t>and</a:t>
            </a:r>
            <a:r>
              <a:rPr lang="en-US" i="1" smtClean="0"/>
              <a:t> n</a:t>
            </a:r>
            <a:r>
              <a:rPr lang="en-US" baseline="30000" smtClean="0"/>
              <a:t>log</a:t>
            </a:r>
            <a:r>
              <a:rPr lang="en-US" sz="2000" i="1" baseline="20000" smtClean="0"/>
              <a:t>b</a:t>
            </a:r>
            <a:r>
              <a:rPr lang="en-US" i="1" baseline="30000" smtClean="0"/>
              <a:t>a</a:t>
            </a:r>
            <a:r>
              <a:rPr lang="en-US" i="1" smtClean="0"/>
              <a:t> = n</a:t>
            </a:r>
            <a:r>
              <a:rPr lang="en-US" baseline="30000" smtClean="0"/>
              <a:t>log</a:t>
            </a:r>
            <a:r>
              <a:rPr lang="en-US" i="1" baseline="30000" smtClean="0"/>
              <a:t> </a:t>
            </a:r>
            <a:r>
              <a:rPr lang="en-US" sz="2000" baseline="20000" smtClean="0"/>
              <a:t>7/3</a:t>
            </a:r>
            <a:r>
              <a:rPr lang="en-US" i="1" baseline="20000" smtClean="0"/>
              <a:t> </a:t>
            </a:r>
            <a:r>
              <a:rPr lang="en-US" baseline="30000" smtClean="0"/>
              <a:t>1</a:t>
            </a:r>
            <a:r>
              <a:rPr lang="en-US" i="1" smtClean="0"/>
              <a:t> = n</a:t>
            </a:r>
            <a:r>
              <a:rPr lang="en-US" baseline="30000" smtClean="0"/>
              <a:t>0</a:t>
            </a:r>
            <a:r>
              <a:rPr lang="en-US" i="1" smtClean="0"/>
              <a:t> = </a:t>
            </a:r>
            <a:r>
              <a:rPr lang="en-US" smtClean="0"/>
              <a:t>1</a:t>
            </a:r>
            <a:endParaRPr lang="en-US" smtClean="0">
              <a:sym typeface="Symbol" pitchFamily="18" charset="2"/>
            </a:endParaRPr>
          </a:p>
          <a:p>
            <a:pPr lvl="1"/>
            <a:r>
              <a:rPr lang="en-US" i="1" smtClean="0"/>
              <a:t> 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= 1</a:t>
            </a:r>
            <a:r>
              <a:rPr lang="en-US" i="1" smtClean="0"/>
              <a:t> =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baseline="30000" smtClean="0"/>
              <a:t>log</a:t>
            </a:r>
            <a:r>
              <a:rPr lang="en-US" sz="2000" i="1" baseline="20000" smtClean="0"/>
              <a:t>b</a:t>
            </a:r>
            <a:r>
              <a:rPr lang="en-US" i="1" baseline="30000" smtClean="0"/>
              <a:t>a</a:t>
            </a:r>
            <a:r>
              <a:rPr lang="en-US" smtClean="0"/>
              <a:t>)</a:t>
            </a:r>
            <a:r>
              <a:rPr lang="en-US" i="1" smtClean="0"/>
              <a:t> </a:t>
            </a:r>
            <a:r>
              <a:rPr lang="en-US" b="1" smtClean="0">
                <a:solidFill>
                  <a:schemeClr val="hlink"/>
                </a:solidFill>
                <a:sym typeface="Symbol" pitchFamily="18" charset="2"/>
              </a:rPr>
              <a:t></a:t>
            </a:r>
            <a:r>
              <a:rPr lang="en-US" b="1" smtClean="0">
                <a:solidFill>
                  <a:schemeClr val="hlink"/>
                </a:solidFill>
              </a:rPr>
              <a:t> Case 2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Therefore,</a:t>
            </a:r>
            <a:r>
              <a:rPr lang="en-US" i="1" smtClean="0"/>
              <a:t> 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r>
              <a:rPr lang="en-US" i="1" smtClean="0"/>
              <a:t> =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baseline="30000" smtClean="0"/>
              <a:t>log</a:t>
            </a:r>
            <a:r>
              <a:rPr lang="en-US" i="1" baseline="20000" smtClean="0"/>
              <a:t>b</a:t>
            </a:r>
            <a:r>
              <a:rPr lang="en-US" sz="3200" i="1" baseline="30000" smtClean="0"/>
              <a:t>a </a:t>
            </a:r>
            <a:r>
              <a:rPr lang="en-US" smtClean="0"/>
              <a:t>lg</a:t>
            </a:r>
            <a:r>
              <a:rPr lang="en-US" i="1" smtClean="0"/>
              <a:t> n</a:t>
            </a:r>
            <a:r>
              <a:rPr lang="en-US" smtClean="0"/>
              <a:t>)</a:t>
            </a:r>
            <a:r>
              <a:rPr lang="en-US" i="1" smtClean="0"/>
              <a:t> =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(lg</a:t>
            </a:r>
            <a:r>
              <a:rPr lang="en-US" i="1" smtClean="0"/>
              <a:t> n</a:t>
            </a:r>
            <a:r>
              <a:rPr lang="en-US" smtClean="0"/>
              <a:t>)</a:t>
            </a:r>
          </a:p>
          <a:p>
            <a:pPr lvl="1"/>
            <a:endParaRPr lang="en-US" i="1" smtClean="0"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endParaRPr lang="en-US" i="1" baseline="30000" smtClean="0"/>
          </a:p>
          <a:p>
            <a:pPr lvl="1"/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Method – Examples 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43938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)</a:t>
            </a:r>
            <a:r>
              <a:rPr lang="en-US" i="1" smtClean="0">
                <a:solidFill>
                  <a:srgbClr val="CC3300"/>
                </a:solidFill>
              </a:rPr>
              <a:t> = </a:t>
            </a:r>
            <a:r>
              <a:rPr lang="en-US" smtClean="0">
                <a:solidFill>
                  <a:srgbClr val="CC3300"/>
                </a:solidFill>
              </a:rPr>
              <a:t>3</a:t>
            </a:r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/4)</a:t>
            </a:r>
            <a:r>
              <a:rPr lang="en-US" i="1" smtClean="0">
                <a:solidFill>
                  <a:srgbClr val="CC3300"/>
                </a:solidFill>
              </a:rPr>
              <a:t> + n </a:t>
            </a:r>
            <a:r>
              <a:rPr lang="en-US" smtClean="0">
                <a:solidFill>
                  <a:srgbClr val="CC3300"/>
                </a:solidFill>
              </a:rPr>
              <a:t>lg</a:t>
            </a:r>
            <a:r>
              <a:rPr lang="en-US" i="1" smtClean="0">
                <a:solidFill>
                  <a:srgbClr val="CC3300"/>
                </a:solidFill>
              </a:rPr>
              <a:t> 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 </a:t>
            </a:r>
            <a:r>
              <a:rPr lang="en-US" i="1" smtClean="0"/>
              <a:t>a = </a:t>
            </a:r>
            <a:r>
              <a:rPr lang="en-US" smtClean="0"/>
              <a:t>3</a:t>
            </a:r>
            <a:r>
              <a:rPr lang="en-US" i="1" smtClean="0"/>
              <a:t>, b=</a:t>
            </a:r>
            <a:r>
              <a:rPr lang="en-US" smtClean="0"/>
              <a:t>4</a:t>
            </a:r>
            <a:r>
              <a:rPr lang="en-US" i="1" smtClean="0"/>
              <a:t>, </a:t>
            </a:r>
            <a:r>
              <a:rPr lang="en-US" sz="2600" smtClean="0"/>
              <a:t>thus</a:t>
            </a:r>
            <a:r>
              <a:rPr lang="en-US" i="1" smtClean="0"/>
              <a:t> n</a:t>
            </a:r>
            <a:r>
              <a:rPr lang="en-US" baseline="30000" smtClean="0"/>
              <a:t>log</a:t>
            </a:r>
            <a:r>
              <a:rPr lang="en-US" sz="2000" i="1" baseline="20000" smtClean="0"/>
              <a:t>b</a:t>
            </a:r>
            <a:r>
              <a:rPr lang="en-US" i="1" baseline="30000" smtClean="0"/>
              <a:t>a</a:t>
            </a:r>
            <a:r>
              <a:rPr lang="en-US" i="1" smtClean="0"/>
              <a:t> = n</a:t>
            </a:r>
            <a:r>
              <a:rPr lang="en-US" baseline="30000" smtClean="0"/>
              <a:t>log</a:t>
            </a:r>
            <a:r>
              <a:rPr lang="en-US" sz="2000" baseline="20000" smtClean="0"/>
              <a:t>4</a:t>
            </a:r>
            <a:r>
              <a:rPr lang="en-US" baseline="30000" smtClean="0"/>
              <a:t>3</a:t>
            </a:r>
            <a:r>
              <a:rPr lang="en-US" i="1" smtClean="0"/>
              <a:t> = 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baseline="30000" smtClean="0"/>
              <a:t>0</a:t>
            </a:r>
            <a:r>
              <a:rPr lang="en-US" i="1" baseline="30000" smtClean="0"/>
              <a:t>.</a:t>
            </a:r>
            <a:r>
              <a:rPr lang="en-US" baseline="30000" smtClean="0"/>
              <a:t>793</a:t>
            </a:r>
            <a:r>
              <a:rPr lang="en-US" smtClean="0"/>
              <a:t>)</a:t>
            </a:r>
            <a:endParaRPr lang="en-US" i="1" smtClean="0"/>
          </a:p>
          <a:p>
            <a:pPr lvl="1">
              <a:lnSpc>
                <a:spcPct val="90000"/>
              </a:lnSpc>
            </a:pPr>
            <a:r>
              <a:rPr lang="en-US" i="1" smtClean="0"/>
              <a:t> 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r>
              <a:rPr lang="en-US" i="1" smtClean="0"/>
              <a:t> = n </a:t>
            </a:r>
            <a:r>
              <a:rPr lang="en-US" smtClean="0"/>
              <a:t>lg</a:t>
            </a:r>
            <a:r>
              <a:rPr lang="en-US" i="1" smtClean="0"/>
              <a:t> n = </a:t>
            </a:r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baseline="30000" smtClean="0"/>
              <a:t>log</a:t>
            </a:r>
            <a:r>
              <a:rPr lang="en-US" sz="2000" baseline="20000" smtClean="0"/>
              <a:t>4</a:t>
            </a:r>
            <a:r>
              <a:rPr lang="en-US" baseline="30000" smtClean="0"/>
              <a:t>3</a:t>
            </a:r>
            <a:r>
              <a:rPr lang="en-US" i="1" baseline="30000" smtClean="0"/>
              <a:t> + </a:t>
            </a:r>
            <a:r>
              <a:rPr lang="en-US" i="1" baseline="30000" smtClean="0">
                <a:sym typeface="Symbol" pitchFamily="18" charset="2"/>
              </a:rPr>
              <a:t></a:t>
            </a:r>
            <a:r>
              <a:rPr lang="en-US" i="1" smtClean="0"/>
              <a:t> </a:t>
            </a:r>
            <a:r>
              <a:rPr lang="en-US" smtClean="0"/>
              <a:t>)</a:t>
            </a:r>
            <a:r>
              <a:rPr lang="en-US" i="1" smtClean="0"/>
              <a:t> </a:t>
            </a:r>
            <a:r>
              <a:rPr lang="en-US" smtClean="0"/>
              <a:t>where </a:t>
            </a:r>
            <a:r>
              <a:rPr lang="en-US" i="1" smtClean="0">
                <a:sym typeface="Symbol" pitchFamily="18" charset="2"/>
              </a:rPr>
              <a:t></a:t>
            </a:r>
            <a:r>
              <a:rPr lang="en-US" i="1" smtClean="0"/>
              <a:t> </a:t>
            </a:r>
            <a:r>
              <a:rPr lang="en-US" smtClean="0">
                <a:sym typeface="Symbol" pitchFamily="18" charset="2"/>
              </a:rPr>
              <a:t>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0</a:t>
            </a:r>
            <a:r>
              <a:rPr lang="en-US" i="1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2</a:t>
            </a:r>
            <a:r>
              <a:rPr lang="en-US" smtClean="0"/>
              <a:t> </a:t>
            </a:r>
            <a:r>
              <a:rPr lang="en-US" b="1" smtClean="0">
                <a:solidFill>
                  <a:srgbClr val="CC3300"/>
                </a:solidFill>
                <a:sym typeface="Symbol" pitchFamily="18" charset="2"/>
              </a:rPr>
              <a:t></a:t>
            </a:r>
            <a:r>
              <a:rPr lang="en-US" b="1" smtClean="0">
                <a:solidFill>
                  <a:srgbClr val="CC3300"/>
                </a:solidFill>
              </a:rPr>
              <a:t> Case 3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Therefore,</a:t>
            </a:r>
            <a:r>
              <a:rPr lang="en-US" i="1" smtClean="0"/>
              <a:t> 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r>
              <a:rPr lang="en-US" i="1" smtClean="0"/>
              <a:t> =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</a:t>
            </a:r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</a:t>
            </a:r>
            <a:r>
              <a:rPr lang="en-US" i="1" smtClean="0"/>
              <a:t> =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</a:t>
            </a:r>
            <a:r>
              <a:rPr lang="en-US" i="1" smtClean="0"/>
              <a:t>n </a:t>
            </a:r>
            <a:r>
              <a:rPr lang="en-US" smtClean="0"/>
              <a:t>lg</a:t>
            </a:r>
            <a:r>
              <a:rPr lang="en-US" i="1" smtClean="0"/>
              <a:t> n</a:t>
            </a:r>
            <a:r>
              <a:rPr lang="en-US" smtClean="0"/>
              <a:t>).</a:t>
            </a:r>
          </a:p>
          <a:p>
            <a:pPr>
              <a:lnSpc>
                <a:spcPct val="90000"/>
              </a:lnSpc>
            </a:pPr>
            <a:endParaRPr lang="en-US" i="1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)</a:t>
            </a:r>
            <a:r>
              <a:rPr lang="en-US" i="1" smtClean="0">
                <a:solidFill>
                  <a:srgbClr val="CC3300"/>
                </a:solidFill>
              </a:rPr>
              <a:t> = </a:t>
            </a:r>
            <a:r>
              <a:rPr lang="en-US" smtClean="0">
                <a:solidFill>
                  <a:srgbClr val="CC3300"/>
                </a:solidFill>
              </a:rPr>
              <a:t>2</a:t>
            </a:r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/2)</a:t>
            </a:r>
            <a:r>
              <a:rPr lang="en-US" i="1" smtClean="0">
                <a:solidFill>
                  <a:srgbClr val="CC3300"/>
                </a:solidFill>
              </a:rPr>
              <a:t> + n </a:t>
            </a:r>
            <a:r>
              <a:rPr lang="en-US" smtClean="0">
                <a:solidFill>
                  <a:srgbClr val="CC3300"/>
                </a:solidFill>
              </a:rPr>
              <a:t>lg</a:t>
            </a:r>
            <a:r>
              <a:rPr lang="en-US" i="1" smtClean="0">
                <a:solidFill>
                  <a:srgbClr val="CC3300"/>
                </a:solidFill>
              </a:rPr>
              <a:t> 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 </a:t>
            </a:r>
            <a:r>
              <a:rPr lang="en-US" i="1" smtClean="0"/>
              <a:t>a = </a:t>
            </a:r>
            <a:r>
              <a:rPr lang="en-US" smtClean="0"/>
              <a:t>2</a:t>
            </a:r>
            <a:r>
              <a:rPr lang="en-US" i="1" smtClean="0"/>
              <a:t>, b=</a:t>
            </a:r>
            <a:r>
              <a:rPr lang="en-US" smtClean="0"/>
              <a:t>2</a:t>
            </a:r>
            <a:r>
              <a:rPr lang="en-US" i="1" smtClean="0"/>
              <a:t>, 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r>
              <a:rPr lang="en-US" i="1" smtClean="0"/>
              <a:t> = n </a:t>
            </a:r>
            <a:r>
              <a:rPr lang="en-US" smtClean="0"/>
              <a:t>lg</a:t>
            </a:r>
            <a:r>
              <a:rPr lang="en-US" i="1" smtClean="0"/>
              <a:t> n, </a:t>
            </a:r>
            <a:r>
              <a:rPr lang="en-US" smtClean="0"/>
              <a:t>and </a:t>
            </a:r>
            <a:r>
              <a:rPr lang="en-US" i="1" smtClean="0"/>
              <a:t>n</a:t>
            </a:r>
            <a:r>
              <a:rPr lang="en-US" baseline="30000" smtClean="0"/>
              <a:t>log</a:t>
            </a:r>
            <a:r>
              <a:rPr lang="en-US" sz="2000" i="1" baseline="20000" smtClean="0"/>
              <a:t>b</a:t>
            </a:r>
            <a:r>
              <a:rPr lang="en-US" i="1" baseline="30000" smtClean="0"/>
              <a:t>a</a:t>
            </a:r>
            <a:r>
              <a:rPr lang="en-US" i="1" smtClean="0"/>
              <a:t> = n</a:t>
            </a:r>
            <a:r>
              <a:rPr lang="en-US" baseline="30000" smtClean="0"/>
              <a:t>log</a:t>
            </a:r>
            <a:r>
              <a:rPr lang="en-US" sz="2000" baseline="20000" smtClean="0"/>
              <a:t>2</a:t>
            </a:r>
            <a:r>
              <a:rPr lang="en-US" baseline="30000" smtClean="0"/>
              <a:t>2</a:t>
            </a:r>
            <a:r>
              <a:rPr lang="en-US" i="1" smtClean="0"/>
              <a:t> = 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  </a:t>
            </a:r>
            <a:r>
              <a:rPr lang="en-US" sz="2600" b="1" i="1" smtClean="0">
                <a:solidFill>
                  <a:schemeClr val="hlink"/>
                </a:solidFill>
              </a:rPr>
              <a:t>f</a:t>
            </a:r>
            <a:r>
              <a:rPr lang="en-US" sz="2600" b="1" smtClean="0">
                <a:solidFill>
                  <a:schemeClr val="hlink"/>
                </a:solidFill>
              </a:rPr>
              <a:t>(</a:t>
            </a:r>
            <a:r>
              <a:rPr lang="en-US" sz="2600" b="1" i="1" smtClean="0">
                <a:solidFill>
                  <a:schemeClr val="hlink"/>
                </a:solidFill>
              </a:rPr>
              <a:t>n</a:t>
            </a:r>
            <a:r>
              <a:rPr lang="en-US" sz="2600" b="1" smtClean="0">
                <a:solidFill>
                  <a:schemeClr val="hlink"/>
                </a:solidFill>
              </a:rPr>
              <a:t>)</a:t>
            </a:r>
            <a:r>
              <a:rPr lang="en-US" sz="2600" i="1" smtClean="0"/>
              <a:t> </a:t>
            </a:r>
            <a:r>
              <a:rPr lang="en-US" sz="2600" smtClean="0"/>
              <a:t>is asymptotically larger than</a:t>
            </a:r>
            <a:r>
              <a:rPr lang="en-US" smtClean="0"/>
              <a:t> </a:t>
            </a:r>
            <a:r>
              <a:rPr lang="en-US" i="1" smtClean="0"/>
              <a:t>n</a:t>
            </a:r>
            <a:r>
              <a:rPr lang="en-US" baseline="30000" smtClean="0"/>
              <a:t>log</a:t>
            </a:r>
            <a:r>
              <a:rPr lang="en-US" sz="2000" i="1" baseline="20000" smtClean="0"/>
              <a:t>b</a:t>
            </a:r>
            <a:r>
              <a:rPr lang="en-US" i="1" baseline="30000" smtClean="0"/>
              <a:t>a</a:t>
            </a:r>
            <a:r>
              <a:rPr lang="en-US" smtClean="0"/>
              <a:t>, </a:t>
            </a:r>
            <a:r>
              <a:rPr lang="en-US" sz="2500" smtClean="0"/>
              <a:t>but </a:t>
            </a:r>
            <a:r>
              <a:rPr lang="en-US" sz="2500" smtClean="0">
                <a:solidFill>
                  <a:schemeClr val="hlink"/>
                </a:solidFill>
              </a:rPr>
              <a:t>not polynomially larger</a:t>
            </a:r>
            <a:r>
              <a:rPr lang="en-US" sz="2500" smtClean="0"/>
              <a:t>. The ratio lg</a:t>
            </a:r>
            <a:r>
              <a:rPr lang="en-US" sz="2500" i="1" smtClean="0"/>
              <a:t> n</a:t>
            </a:r>
            <a:r>
              <a:rPr lang="en-US" sz="2500" smtClean="0"/>
              <a:t> is asymptotically less than </a:t>
            </a:r>
            <a:r>
              <a:rPr lang="en-US" sz="2500" i="1" smtClean="0"/>
              <a:t>n</a:t>
            </a:r>
            <a:r>
              <a:rPr lang="en-US" sz="2500" i="1" baseline="30000" smtClean="0">
                <a:sym typeface="Symbol" pitchFamily="18" charset="2"/>
              </a:rPr>
              <a:t></a:t>
            </a:r>
            <a:r>
              <a:rPr lang="en-US" sz="2500" smtClean="0"/>
              <a:t> for any positive </a:t>
            </a:r>
            <a:r>
              <a:rPr lang="en-US" i="1" smtClean="0">
                <a:sym typeface="Symbol" pitchFamily="18" charset="2"/>
              </a:rPr>
              <a:t></a:t>
            </a:r>
            <a:r>
              <a:rPr lang="en-US" sz="2500" smtClean="0"/>
              <a:t>.   Thus, the Master Theorem </a:t>
            </a:r>
            <a:r>
              <a:rPr lang="en-US" sz="2500" b="1" i="1" smtClean="0">
                <a:solidFill>
                  <a:schemeClr val="hlink"/>
                </a:solidFill>
              </a:rPr>
              <a:t>doesn’t</a:t>
            </a:r>
            <a:r>
              <a:rPr lang="en-US" sz="2500" smtClean="0"/>
              <a:t> apply here.</a:t>
            </a:r>
          </a:p>
          <a:p>
            <a:pPr lvl="1">
              <a:lnSpc>
                <a:spcPct val="90000"/>
              </a:lnSpc>
            </a:pPr>
            <a:endParaRPr lang="en-US" i="1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Exercise on O-notation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  <a:cs typeface="Times New Roman" pitchFamily="18" charset="0"/>
              </a:rPr>
              <a:t>f1(n) = 10 n + 25 n</a:t>
            </a:r>
            <a:r>
              <a:rPr lang="en-US" altLang="ko-KR" baseline="30000" smtClean="0">
                <a:ea typeface="굴림" pitchFamily="50" charset="-127"/>
                <a:cs typeface="Times New Roman" pitchFamily="18" charset="0"/>
              </a:rPr>
              <a:t>2</a:t>
            </a:r>
          </a:p>
          <a:p>
            <a:r>
              <a:rPr lang="en-US" altLang="ko-KR" smtClean="0">
                <a:ea typeface="굴림" pitchFamily="50" charset="-127"/>
                <a:cs typeface="Times New Roman" pitchFamily="18" charset="0"/>
              </a:rPr>
              <a:t>f2(n) = 20 n log n + 5 n</a:t>
            </a:r>
          </a:p>
          <a:p>
            <a:r>
              <a:rPr lang="en-US" altLang="ko-KR" smtClean="0">
                <a:ea typeface="굴림" pitchFamily="50" charset="-127"/>
                <a:cs typeface="Times New Roman" pitchFamily="18" charset="0"/>
              </a:rPr>
              <a:t>f3(n) = 12 n log n + 0.05 n</a:t>
            </a:r>
            <a:r>
              <a:rPr lang="en-US" altLang="ko-KR" baseline="30000" smtClean="0">
                <a:ea typeface="굴림" pitchFamily="50" charset="-127"/>
                <a:cs typeface="Times New Roman" pitchFamily="18" charset="0"/>
              </a:rPr>
              <a:t>2</a:t>
            </a:r>
          </a:p>
          <a:p>
            <a:r>
              <a:rPr lang="en-US" altLang="ko-KR" smtClean="0">
                <a:ea typeface="굴림" pitchFamily="50" charset="-127"/>
                <a:cs typeface="Times New Roman" pitchFamily="18" charset="0"/>
              </a:rPr>
              <a:t>f4(n) = n</a:t>
            </a:r>
            <a:r>
              <a:rPr lang="en-US" altLang="ko-KR" baseline="30000" smtClean="0">
                <a:ea typeface="굴림" pitchFamily="50" charset="-127"/>
                <a:cs typeface="Times New Roman" pitchFamily="18" charset="0"/>
              </a:rPr>
              <a:t>1/2</a:t>
            </a:r>
            <a:r>
              <a:rPr lang="en-US" altLang="ko-KR" smtClean="0">
                <a:ea typeface="굴림" pitchFamily="50" charset="-127"/>
                <a:cs typeface="Times New Roman" pitchFamily="18" charset="0"/>
              </a:rPr>
              <a:t> + 3 n log n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5776913" y="1181100"/>
            <a:ext cx="2819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0000"/>
                </a:solidFill>
                <a:ea typeface="굴림" pitchFamily="50" charset="-127"/>
                <a:cs typeface="Times New Roman" pitchFamily="18" charset="0"/>
              </a:rPr>
              <a:t>O(n</a:t>
            </a:r>
            <a:r>
              <a:rPr lang="en-US" sz="2800" baseline="30000">
                <a:solidFill>
                  <a:srgbClr val="CC0000"/>
                </a:solidFill>
                <a:ea typeface="굴림" pitchFamily="50" charset="-127"/>
                <a:cs typeface="Times New Roman" pitchFamily="18" charset="0"/>
              </a:rPr>
              <a:t>2</a:t>
            </a:r>
            <a:r>
              <a:rPr lang="en-US" sz="2800">
                <a:solidFill>
                  <a:srgbClr val="CC0000"/>
                </a:solidFill>
                <a:ea typeface="굴림" pitchFamily="50" charset="-127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0000"/>
                </a:solidFill>
                <a:ea typeface="굴림" pitchFamily="50" charset="-127"/>
                <a:cs typeface="Times New Roman" pitchFamily="18" charset="0"/>
              </a:rPr>
              <a:t>O(n log n)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0000"/>
                </a:solidFill>
                <a:ea typeface="굴림" pitchFamily="50" charset="-127"/>
                <a:cs typeface="Times New Roman" pitchFamily="18" charset="0"/>
              </a:rPr>
              <a:t>O(n</a:t>
            </a:r>
            <a:r>
              <a:rPr lang="en-US" sz="2800" baseline="30000">
                <a:solidFill>
                  <a:srgbClr val="CC0000"/>
                </a:solidFill>
                <a:ea typeface="굴림" pitchFamily="50" charset="-127"/>
                <a:cs typeface="Times New Roman" pitchFamily="18" charset="0"/>
              </a:rPr>
              <a:t>2</a:t>
            </a:r>
            <a:r>
              <a:rPr lang="en-US" sz="2800">
                <a:solidFill>
                  <a:srgbClr val="CC0000"/>
                </a:solidFill>
                <a:ea typeface="굴림" pitchFamily="50" charset="-127"/>
                <a:cs typeface="Times New Roman" pitchFamily="18" charset="0"/>
              </a:rPr>
              <a:t>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0000"/>
                </a:solidFill>
                <a:ea typeface="굴림" pitchFamily="50" charset="-127"/>
                <a:cs typeface="Times New Roman" pitchFamily="18" charset="0"/>
              </a:rPr>
              <a:t>O(n log n)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CC0000"/>
              </a:solidFill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O Fact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polynomial of degree k is O(n</a:t>
            </a:r>
            <a:r>
              <a:rPr lang="en-US" baseline="30000" smtClean="0"/>
              <a:t>k</a:t>
            </a:r>
            <a:r>
              <a:rPr lang="en-US" smtClean="0"/>
              <a:t>)</a:t>
            </a:r>
          </a:p>
          <a:p>
            <a:r>
              <a:rPr lang="en-US" smtClean="0"/>
              <a:t>Proof:</a:t>
            </a:r>
          </a:p>
          <a:p>
            <a:pPr lvl="1"/>
            <a:r>
              <a:rPr lang="en-US" smtClean="0"/>
              <a:t>Suppose f(n) = b</a:t>
            </a:r>
            <a:r>
              <a:rPr lang="en-US" baseline="-25000" smtClean="0"/>
              <a:t>k</a:t>
            </a:r>
            <a:r>
              <a:rPr lang="en-US" smtClean="0"/>
              <a:t>n</a:t>
            </a:r>
            <a:r>
              <a:rPr lang="en-US" baseline="30000" smtClean="0"/>
              <a:t>k</a:t>
            </a:r>
            <a:r>
              <a:rPr lang="en-US" smtClean="0"/>
              <a:t> + b</a:t>
            </a:r>
            <a:r>
              <a:rPr lang="en-US" baseline="-25000" smtClean="0"/>
              <a:t>k-1</a:t>
            </a:r>
            <a:r>
              <a:rPr lang="en-US" smtClean="0"/>
              <a:t>n</a:t>
            </a:r>
            <a:r>
              <a:rPr lang="en-US" baseline="30000" smtClean="0"/>
              <a:t>k-1</a:t>
            </a:r>
            <a:r>
              <a:rPr lang="en-US" smtClean="0"/>
              <a:t> + … + b</a:t>
            </a:r>
            <a:r>
              <a:rPr lang="en-US" baseline="-25000" smtClean="0"/>
              <a:t>1</a:t>
            </a:r>
            <a:r>
              <a:rPr lang="en-US" smtClean="0"/>
              <a:t>n + b</a:t>
            </a:r>
            <a:r>
              <a:rPr lang="en-US" baseline="-25000" smtClean="0"/>
              <a:t>0</a:t>
            </a:r>
            <a:endParaRPr lang="en-US" smtClean="0"/>
          </a:p>
          <a:p>
            <a:pPr lvl="2"/>
            <a:r>
              <a:rPr lang="en-US" smtClean="0"/>
              <a:t>Let a</a:t>
            </a:r>
            <a:r>
              <a:rPr lang="en-US" baseline="-25000" smtClean="0"/>
              <a:t>i</a:t>
            </a:r>
            <a:r>
              <a:rPr lang="en-US" smtClean="0"/>
              <a:t> = | b</a:t>
            </a:r>
            <a:r>
              <a:rPr lang="en-US" baseline="-25000" smtClean="0"/>
              <a:t>i </a:t>
            </a:r>
            <a:r>
              <a:rPr lang="en-US" smtClean="0"/>
              <a:t>|</a:t>
            </a:r>
          </a:p>
          <a:p>
            <a:pPr lvl="1"/>
            <a:r>
              <a:rPr lang="en-US" smtClean="0"/>
              <a:t>f(n) </a:t>
            </a:r>
            <a:r>
              <a:rPr lang="en-US" smtClean="0">
                <a:sym typeface="Symbol" pitchFamily="18" charset="2"/>
              </a:rPr>
              <a:t> a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n</a:t>
            </a:r>
            <a:r>
              <a:rPr lang="en-US" baseline="30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+ a</a:t>
            </a:r>
            <a:r>
              <a:rPr lang="en-US" baseline="-25000" smtClean="0">
                <a:sym typeface="Symbol" pitchFamily="18" charset="2"/>
              </a:rPr>
              <a:t>k-1</a:t>
            </a:r>
            <a:r>
              <a:rPr lang="en-US" smtClean="0">
                <a:sym typeface="Symbol" pitchFamily="18" charset="2"/>
              </a:rPr>
              <a:t>n</a:t>
            </a:r>
            <a:r>
              <a:rPr lang="en-US" baseline="30000" smtClean="0">
                <a:sym typeface="Symbol" pitchFamily="18" charset="2"/>
              </a:rPr>
              <a:t>k-1</a:t>
            </a:r>
            <a:r>
              <a:rPr lang="en-US" smtClean="0">
                <a:sym typeface="Symbol" pitchFamily="18" charset="2"/>
              </a:rPr>
              <a:t> + … + a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n + a</a:t>
            </a:r>
            <a:r>
              <a:rPr lang="en-US" baseline="-25000" smtClean="0">
                <a:sym typeface="Symbol" pitchFamily="18" charset="2"/>
              </a:rPr>
              <a:t>0</a:t>
            </a:r>
            <a:endParaRPr lang="en-US" smtClean="0">
              <a:sym typeface="Symbol" pitchFamily="18" charset="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403350" y="3933825"/>
          <a:ext cx="5538788" cy="939800"/>
        </p:xfrm>
        <a:graphic>
          <a:graphicData uri="http://schemas.openxmlformats.org/presentationml/2006/ole">
            <p:oleObj spid="_x0000_s4098" name="Equation" r:id="rId3" imgW="24634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Comparisons of Functions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Transitivity</a:t>
            </a:r>
            <a:r>
              <a:rPr lang="en-US" sz="2400" b="1" smtClean="0"/>
              <a:t>:</a:t>
            </a:r>
          </a:p>
          <a:p>
            <a:pPr lvl="1"/>
            <a:r>
              <a:rPr lang="en-US" sz="2000" smtClean="0">
                <a:latin typeface="Comic Sans MS" pitchFamily="66" charset="0"/>
              </a:rPr>
              <a:t>f(n) 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 smtClean="0">
                <a:latin typeface="Comic Sans MS" pitchFamily="66" charset="0"/>
              </a:rPr>
              <a:t>(g(n))</a:t>
            </a:r>
            <a:r>
              <a:rPr lang="en-US" sz="2000" smtClean="0">
                <a:latin typeface="Monotype Corsiva" pitchFamily="66" charset="0"/>
              </a:rPr>
              <a:t> </a:t>
            </a:r>
            <a:r>
              <a:rPr lang="en-US" sz="2000" smtClean="0"/>
              <a:t>and</a:t>
            </a:r>
            <a:r>
              <a:rPr lang="en-US" sz="2000" smtClean="0">
                <a:latin typeface="Monotype Corsiva" pitchFamily="66" charset="0"/>
              </a:rPr>
              <a:t> </a:t>
            </a:r>
            <a:r>
              <a:rPr lang="en-US" sz="2000" smtClean="0">
                <a:latin typeface="Comic Sans MS" pitchFamily="66" charset="0"/>
              </a:rPr>
              <a:t>g(n) 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 smtClean="0">
                <a:latin typeface="Comic Sans MS" pitchFamily="66" charset="0"/>
              </a:rPr>
              <a:t>(h(n))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sz="2000" smtClean="0">
                <a:latin typeface="Comic Sans MS" pitchFamily="66" charset="0"/>
              </a:rPr>
              <a:t> f(n) 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 smtClean="0">
                <a:latin typeface="Comic Sans MS" pitchFamily="66" charset="0"/>
              </a:rPr>
              <a:t>(h(n))</a:t>
            </a:r>
          </a:p>
          <a:p>
            <a:pPr lvl="1"/>
            <a:r>
              <a:rPr lang="en-US" sz="2000" smtClean="0"/>
              <a:t>Same for </a:t>
            </a:r>
            <a:r>
              <a:rPr lang="en-US" sz="2000" smtClean="0">
                <a:latin typeface="Comic Sans MS" pitchFamily="66" charset="0"/>
              </a:rPr>
              <a:t>O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</a:t>
            </a:r>
            <a:endParaRPr lang="en-US" sz="2000" smtClean="0"/>
          </a:p>
          <a:p>
            <a:r>
              <a:rPr lang="en-US" sz="2400" smtClean="0"/>
              <a:t>Reflexivity:</a:t>
            </a:r>
          </a:p>
          <a:p>
            <a:pPr lvl="1"/>
            <a:r>
              <a:rPr lang="en-US" sz="2000" smtClean="0">
                <a:latin typeface="Comic Sans MS" pitchFamily="66" charset="0"/>
              </a:rPr>
              <a:t>f(n) 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 smtClean="0">
                <a:latin typeface="Comic Sans MS" pitchFamily="66" charset="0"/>
              </a:rPr>
              <a:t>(f(n))</a:t>
            </a:r>
          </a:p>
          <a:p>
            <a:pPr lvl="1"/>
            <a:r>
              <a:rPr lang="en-US" sz="2000" smtClean="0"/>
              <a:t>Same for </a:t>
            </a:r>
            <a:r>
              <a:rPr lang="en-US" sz="2000" smtClean="0">
                <a:latin typeface="Comic Sans MS" pitchFamily="66" charset="0"/>
              </a:rPr>
              <a:t>O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</a:t>
            </a:r>
            <a:endParaRPr lang="en-US" sz="2000" smtClean="0"/>
          </a:p>
          <a:p>
            <a:r>
              <a:rPr lang="en-US" sz="2400" smtClean="0"/>
              <a:t>Symmetry:</a:t>
            </a:r>
          </a:p>
          <a:p>
            <a:pPr lvl="1"/>
            <a:r>
              <a:rPr lang="en-US" sz="2000" smtClean="0">
                <a:latin typeface="Comic Sans MS" pitchFamily="66" charset="0"/>
              </a:rPr>
              <a:t>f(n) 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 smtClean="0">
                <a:latin typeface="Comic Sans MS" pitchFamily="66" charset="0"/>
              </a:rPr>
              <a:t>(g(n)) </a:t>
            </a:r>
            <a:r>
              <a:rPr lang="en-US" sz="2000" smtClean="0"/>
              <a:t>if and only if </a:t>
            </a:r>
            <a:r>
              <a:rPr lang="en-US" sz="2000" smtClean="0">
                <a:latin typeface="Comic Sans MS" pitchFamily="66" charset="0"/>
              </a:rPr>
              <a:t>g(n) 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 smtClean="0">
                <a:latin typeface="Comic Sans MS" pitchFamily="66" charset="0"/>
              </a:rPr>
              <a:t>(f(n))</a:t>
            </a:r>
          </a:p>
          <a:p>
            <a:r>
              <a:rPr lang="en-US" sz="2400" smtClean="0"/>
              <a:t>Transpose symmetry:</a:t>
            </a:r>
          </a:p>
          <a:p>
            <a:pPr lvl="1"/>
            <a:r>
              <a:rPr lang="en-US" sz="2000" smtClean="0">
                <a:latin typeface="Comic Sans MS" pitchFamily="66" charset="0"/>
              </a:rPr>
              <a:t>f(n) = O(g(n)) </a:t>
            </a:r>
            <a:r>
              <a:rPr lang="en-US" sz="2000" smtClean="0"/>
              <a:t>if and only if </a:t>
            </a:r>
            <a:r>
              <a:rPr lang="en-US" sz="2000" smtClean="0">
                <a:latin typeface="Comic Sans MS" pitchFamily="66" charset="0"/>
              </a:rPr>
              <a:t>g(n) =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</a:t>
            </a:r>
            <a:r>
              <a:rPr lang="en-US" sz="2000" smtClean="0">
                <a:latin typeface="Comic Sans MS" pitchFamily="66" charset="0"/>
              </a:rPr>
              <a:t>(f(n))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2B78CF-D055-4273-8D1E-E5F72FEB972C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Simplifying Assumptions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1. If f(n) = O(g(n)) and g(n) = O(h(n)), then f(n) = O(h(n))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2. If f(n) = O(kg(n)) for any k &gt; 0, then f(n) = O(g(n))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3. If f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(n) = O(g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(n)) and f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(n) = O(g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(n)),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		then f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(n) + f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(n) = O(max (g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(n), g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(n)))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4. If f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(n) = O(g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(n)) and f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(n) = O(g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(n)),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		then f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(n) * f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(n) = O(g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(n) * g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2100</Words>
  <Application>Microsoft PowerPoint</Application>
  <PresentationFormat>On-screen Show (4:3)</PresentationFormat>
  <Paragraphs>407</Paragraphs>
  <Slides>53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Monotype Corsiva</vt:lpstr>
      <vt:lpstr>Symbol</vt:lpstr>
      <vt:lpstr>Comic Sans MS</vt:lpstr>
      <vt:lpstr>굴림</vt:lpstr>
      <vt:lpstr>Times New Roman</vt:lpstr>
      <vt:lpstr>Wingdings</vt:lpstr>
      <vt:lpstr>Default Design</vt:lpstr>
      <vt:lpstr>Paint Shop Pro Image</vt:lpstr>
      <vt:lpstr>Microsoft Equation 3.0</vt:lpstr>
      <vt:lpstr>Microsoft Photo Editor 3.0 Photo</vt:lpstr>
      <vt:lpstr>CSE-245: Algorithm</vt:lpstr>
      <vt:lpstr>Asymptotic notations</vt:lpstr>
      <vt:lpstr>Asymptotic notations (cont.)</vt:lpstr>
      <vt:lpstr>Asymptotic notations (cont.)</vt:lpstr>
      <vt:lpstr>Exercise on O-notation</vt:lpstr>
      <vt:lpstr>Exercise on O-notation</vt:lpstr>
      <vt:lpstr>Big O Fact</vt:lpstr>
      <vt:lpstr>Comparisons of Functions</vt:lpstr>
      <vt:lpstr>Simplifying Assumptions</vt:lpstr>
      <vt:lpstr>Manipulating Asymptotic Notation</vt:lpstr>
      <vt:lpstr>More Examples</vt:lpstr>
      <vt:lpstr>GENERAL RULES FOR ANALYSIS(1/5)</vt:lpstr>
      <vt:lpstr>GENERAL RULES FOR ANALYSIS(2/5)</vt:lpstr>
      <vt:lpstr>GENERAL RULES FOR ANALYSIS(3/5)</vt:lpstr>
      <vt:lpstr>GENERAL RULES FOR ANALYSIS(4/5)</vt:lpstr>
      <vt:lpstr>GENERAL RULES FOR ANALYSIS(5/5)</vt:lpstr>
      <vt:lpstr>Recurrence Relations (1/2)</vt:lpstr>
      <vt:lpstr>Recurrence Relations (2/2)</vt:lpstr>
      <vt:lpstr>Recurrence Equations</vt:lpstr>
      <vt:lpstr>Recurrences</vt:lpstr>
      <vt:lpstr>Recurrence Examples</vt:lpstr>
      <vt:lpstr>More Recurrence equations:</vt:lpstr>
      <vt:lpstr>Methods for Solving Recurrences</vt:lpstr>
      <vt:lpstr>Simplications:</vt:lpstr>
      <vt:lpstr>Solving Recurrences: Iteration (convert to summation)</vt:lpstr>
      <vt:lpstr>The Iteration Method</vt:lpstr>
      <vt:lpstr>Slide 27</vt:lpstr>
      <vt:lpstr>Slide 28</vt:lpstr>
      <vt:lpstr>Slide 29</vt:lpstr>
      <vt:lpstr>Solving Recurrences: Iteration (convert to summation)</vt:lpstr>
      <vt:lpstr>Solving Recurrences: Iteration (convert to summation) (cont.)</vt:lpstr>
      <vt:lpstr>The substitution method</vt:lpstr>
      <vt:lpstr>Substitution method</vt:lpstr>
      <vt:lpstr>Example: Binary Search</vt:lpstr>
      <vt:lpstr>Example 2</vt:lpstr>
      <vt:lpstr>Example 3</vt:lpstr>
      <vt:lpstr>Changing variables</vt:lpstr>
      <vt:lpstr>Evaluate recursive equation using Recursion Tree</vt:lpstr>
      <vt:lpstr>Recursion-tree method</vt:lpstr>
      <vt:lpstr>Recursion Tree e.g.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The Master Method</vt:lpstr>
      <vt:lpstr>The Master Theorem</vt:lpstr>
      <vt:lpstr>Master Method – Examples </vt:lpstr>
      <vt:lpstr>Master Method – Examples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CSE-304 Design &amp; Analysis of Algorithm</dc:title>
  <dc:creator>Shamsujjoha</dc:creator>
  <cp:lastModifiedBy>Shamsujjoha</cp:lastModifiedBy>
  <cp:revision>528</cp:revision>
  <dcterms:created xsi:type="dcterms:W3CDTF">2003-07-26T00:47:08Z</dcterms:created>
  <dcterms:modified xsi:type="dcterms:W3CDTF">2015-08-10T02:37:06Z</dcterms:modified>
</cp:coreProperties>
</file>