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73" r:id="rId2"/>
    <p:sldId id="947" r:id="rId3"/>
    <p:sldId id="974" r:id="rId4"/>
    <p:sldId id="975" r:id="rId5"/>
    <p:sldId id="948" r:id="rId6"/>
    <p:sldId id="982" r:id="rId7"/>
    <p:sldId id="981" r:id="rId8"/>
    <p:sldId id="980" r:id="rId9"/>
    <p:sldId id="950" r:id="rId10"/>
    <p:sldId id="951" r:id="rId11"/>
    <p:sldId id="952" r:id="rId12"/>
    <p:sldId id="953" r:id="rId13"/>
    <p:sldId id="954" r:id="rId14"/>
    <p:sldId id="955" r:id="rId15"/>
    <p:sldId id="956" r:id="rId16"/>
    <p:sldId id="983" r:id="rId17"/>
    <p:sldId id="984" r:id="rId18"/>
    <p:sldId id="957" r:id="rId19"/>
    <p:sldId id="958" r:id="rId20"/>
    <p:sldId id="959" r:id="rId21"/>
    <p:sldId id="960" r:id="rId22"/>
    <p:sldId id="961" r:id="rId23"/>
    <p:sldId id="990" r:id="rId24"/>
    <p:sldId id="987" r:id="rId25"/>
    <p:sldId id="988" r:id="rId26"/>
    <p:sldId id="963" r:id="rId27"/>
    <p:sldId id="964" r:id="rId28"/>
    <p:sldId id="965" r:id="rId29"/>
    <p:sldId id="966" r:id="rId30"/>
    <p:sldId id="967" r:id="rId31"/>
    <p:sldId id="970" r:id="rId32"/>
    <p:sldId id="971" r:id="rId33"/>
    <p:sldId id="969" r:id="rId34"/>
    <p:sldId id="978" r:id="rId35"/>
    <p:sldId id="991" r:id="rId36"/>
    <p:sldId id="992" r:id="rId37"/>
    <p:sldId id="993" r:id="rId38"/>
    <p:sldId id="994" r:id="rId39"/>
    <p:sldId id="995" r:id="rId40"/>
    <p:sldId id="996" r:id="rId41"/>
    <p:sldId id="976" r:id="rId42"/>
    <p:sldId id="972" r:id="rId43"/>
    <p:sldId id="973" r:id="rId44"/>
    <p:sldId id="997" r:id="rId45"/>
    <p:sldId id="998" r:id="rId46"/>
    <p:sldId id="865" r:id="rId4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CC0000"/>
    <a:srgbClr val="006699"/>
    <a:srgbClr val="0066FF"/>
    <a:srgbClr val="DD0111"/>
    <a:srgbClr val="990033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02" autoAdjust="0"/>
    <p:restoredTop sz="88698" autoAdjust="0"/>
  </p:normalViewPr>
  <p:slideViewPr>
    <p:cSldViewPr snapToGrid="0">
      <p:cViewPr varScale="1">
        <p:scale>
          <a:sx n="92" d="100"/>
          <a:sy n="92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84803FBD-BD5E-4008-B129-778E6240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1E57715A-70CC-47B2-88BF-98974B597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ycle_%28graph_theory%29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Floyd%E2%80%93Warshall_algorithm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ycle_%28graph_theory%29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Floyd%E2%80%93Warshall_algorith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EA7BF-79C4-4207-8DFD-CCB4AC7FE32E}" type="slidenum">
              <a:rPr lang="en-US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EE93A-00C2-466C-B949-155517B3D000}" type="slidenum">
              <a:rPr lang="en-US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C3D4A-D3E2-4F90-AEE2-F69E0F70F855}" type="slidenum">
              <a:rPr lang="en-US"/>
              <a:pPr/>
              <a:t>13</a:t>
            </a:fld>
            <a:endParaRPr lang="en-U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D3819-ABC3-4515-B2D8-813644FD9F23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86B14-0E10-473C-A2ED-C29C0A9166B2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86B14-0E10-473C-A2ED-C29C0A9166B2}" type="slidenum">
              <a:rPr lang="en-US"/>
              <a:pPr/>
              <a:t>16</a:t>
            </a:fld>
            <a:endParaRPr 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86B14-0E10-473C-A2ED-C29C0A9166B2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511D3-BF6D-4030-A437-FED4B0D6E548}" type="slidenum">
              <a:rPr lang="en-US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60968-0448-4F3A-9DB4-879C5152352B}" type="slidenum">
              <a:rPr lang="en-US"/>
              <a:pPr/>
              <a:t>19</a:t>
            </a:fld>
            <a:endParaRPr 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B35D1-AB12-4AF3-8CFF-504A1F13BD02}" type="slidenum">
              <a:rPr lang="en-US"/>
              <a:pPr/>
              <a:t>20</a:t>
            </a:fld>
            <a:endParaRPr lang="en-US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FDE7A-7502-4509-9B25-5EE20128864F}" type="slidenum">
              <a:rPr lang="en-US"/>
              <a:pPr/>
              <a:t>21</a:t>
            </a:fld>
            <a:endParaRPr lang="en-US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AD9F4-1B00-4750-990C-6297EF4B9E49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E2CC3-F0E2-4F2D-8AA0-39D0060C62EA}" type="slidenum">
              <a:rPr lang="en-US"/>
              <a:pPr/>
              <a:t>22</a:t>
            </a:fld>
            <a:endParaRPr lang="en-US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39EFB-6DD5-4C31-B351-941D08D0EA71}" type="slidenum">
              <a:rPr lang="en-US"/>
              <a:pPr/>
              <a:t>26</a:t>
            </a:fld>
            <a:endParaRPr lang="en-US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B0E5D-7B5C-4633-9348-AA8987A60974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5EB56-6BE3-417C-90DE-AE46EB17B1FC}" type="slidenum">
              <a:rPr lang="en-US"/>
              <a:pPr/>
              <a:t>28</a:t>
            </a:fld>
            <a:endParaRPr lang="en-US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EE112-452A-4109-8821-9F4084C3D24C}" type="slidenum">
              <a:rPr lang="en-US"/>
              <a:pPr/>
              <a:t>29</a:t>
            </a:fld>
            <a:endParaRPr 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840CE-0EE6-4464-A352-7581BDDBF321}" type="slidenum">
              <a:rPr lang="en-US"/>
              <a:pPr/>
              <a:t>30</a:t>
            </a:fld>
            <a:endParaRPr lang="en-US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2A5D9-30F1-4AA3-AB8F-DD0CB854EDCA}" type="slidenum">
              <a:rPr lang="en-US"/>
              <a:pPr/>
              <a:t>33</a:t>
            </a:fld>
            <a:endParaRPr 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7C105-ED7D-4F5D-A2FF-88F9ACFA6BAB}" type="slidenum">
              <a:rPr lang="en-US"/>
              <a:pPr/>
              <a:t>34</a:t>
            </a:fld>
            <a:endParaRPr lang="en-US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Hence, to detect negative </a:t>
            </a:r>
            <a:r>
              <a:rPr lang="en-US" dirty="0" smtClean="0">
                <a:hlinkClick r:id="rId3" tooltip="Cycle (graph theory)"/>
              </a:rPr>
              <a:t>cycles</a:t>
            </a:r>
            <a:r>
              <a:rPr lang="en-US" dirty="0" smtClean="0"/>
              <a:t> using the Floyd–</a:t>
            </a:r>
            <a:r>
              <a:rPr lang="en-US" dirty="0" err="1" smtClean="0"/>
              <a:t>Warshall</a:t>
            </a:r>
            <a:r>
              <a:rPr lang="en-US" dirty="0" smtClean="0"/>
              <a:t> algorithm, one can inspect the diagonal of the path matrix, and the presence of a negative number indicates that the graph contains at least one negative cycle.</a:t>
            </a:r>
            <a:r>
              <a:rPr lang="en-US" baseline="30000" dirty="0" smtClean="0">
                <a:hlinkClick r:id="rId4"/>
              </a:rPr>
              <a:t>[2]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57715A-70CC-47B2-88BF-98974B597E0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Hence, to detect negative </a:t>
            </a:r>
            <a:r>
              <a:rPr lang="en-US" dirty="0" smtClean="0">
                <a:hlinkClick r:id="rId3" tooltip="Cycle (graph theory)"/>
              </a:rPr>
              <a:t>cycles</a:t>
            </a:r>
            <a:r>
              <a:rPr lang="en-US" dirty="0" smtClean="0"/>
              <a:t> using the Floyd–</a:t>
            </a:r>
            <a:r>
              <a:rPr lang="en-US" dirty="0" err="1" smtClean="0"/>
              <a:t>Warshall</a:t>
            </a:r>
            <a:r>
              <a:rPr lang="en-US" dirty="0" smtClean="0"/>
              <a:t> algorithm, one can inspect the diagonal of the path matrix, and the presence of a negative number indicates that the graph contains at least one negative cycle.</a:t>
            </a:r>
            <a:r>
              <a:rPr lang="en-US" baseline="30000" dirty="0" smtClean="0">
                <a:hlinkClick r:id="rId4"/>
              </a:rPr>
              <a:t>[2]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57715A-70CC-47B2-88BF-98974B597E0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16E21-18FC-4AC2-959E-86E52CE2ADB2}" type="slidenum">
              <a:rPr lang="en-US"/>
              <a:pPr/>
              <a:t>5</a:t>
            </a:fld>
            <a:endParaRPr lang="en-US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43EE6-7232-45A7-A677-1BDA682F4ECC}" type="slidenum">
              <a:rPr lang="en-US"/>
              <a:pPr/>
              <a:t>46</a:t>
            </a:fld>
            <a:endParaRPr 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99E79-AF1B-4160-BBCD-2A1E56F73019}" type="slidenum">
              <a:rPr lang="en-US"/>
              <a:pPr/>
              <a:t>6</a:t>
            </a:fld>
            <a:endParaRPr 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99E79-AF1B-4160-BBCD-2A1E56F73019}" type="slidenum">
              <a:rPr lang="en-US"/>
              <a:pPr/>
              <a:t>7</a:t>
            </a:fld>
            <a:endParaRPr 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99E79-AF1B-4160-BBCD-2A1E56F73019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2ECF7-D320-4EEF-852A-2D51F4DE644C}" type="slidenum">
              <a:rPr lang="en-US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755F9-F447-409D-B90D-2011FBC2918E}" type="slidenum">
              <a:rPr lang="en-US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FCBBB-F3AF-4A22-B9EA-988EB75D3708}" type="slidenum">
              <a:rPr lang="en-US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FE749B-7BD4-4050-952D-8D898AB7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A1675-91DD-45D8-A25A-76498E471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345B-014D-4AE3-934B-8870E0D67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1ADE2-2077-465E-A76C-FEF433568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4677-A0B8-4CDB-AD35-1A066B61D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F049-AA58-4B8C-9506-25514E4E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DC7D-1EA3-4723-A40B-F93CDFE2A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EE88B-79CC-440D-93B8-7A8728DAE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6903F-9B06-4635-B85D-4BEEF0626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CE227-CF2C-4529-8D93-C311D0500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AD4D7-1C1A-45F8-91F1-7C9DCFC67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811F7-E094-47B4-8CD2-D4E686AC3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3CF73D3-E2CA-4974-8AF8-FF8D4E124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dirty="0" smtClean="0"/>
              <a:t>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CSE </a:t>
            </a:r>
            <a:r>
              <a:rPr lang="en-US" dirty="0" smtClean="0"/>
              <a:t>245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Pairs of Shortest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24E16-5292-48AF-B4B3-8EE9B3A945F2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Solution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8238"/>
            <a:ext cx="8229600" cy="5438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err="1" smtClean="0">
                <a:latin typeface="Comic Sans MS" pitchFamily="66" charset="0"/>
              </a:rPr>
              <a:t>l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baseline="30000" dirty="0" smtClean="0">
                <a:latin typeface="Comic Sans MS" pitchFamily="66" charset="0"/>
              </a:rPr>
              <a:t>(m)</a:t>
            </a:r>
            <a:r>
              <a:rPr lang="en-US" dirty="0" smtClean="0"/>
              <a:t> = weight of shortest </a:t>
            </a:r>
            <a:r>
              <a:rPr lang="en-US" dirty="0" smtClean="0"/>
              <a:t>path </a:t>
            </a:r>
            <a:r>
              <a:rPr lang="en-US" dirty="0" err="1" smtClean="0"/>
              <a:t>i</a:t>
            </a:r>
            <a:r>
              <a:rPr lang="en-US" dirty="0" smtClean="0"/>
              <a:t>     j that </a:t>
            </a:r>
            <a:r>
              <a:rPr lang="en-US" dirty="0" smtClean="0">
                <a:solidFill>
                  <a:srgbClr val="DD0111"/>
                </a:solidFill>
              </a:rPr>
              <a:t>contains at most 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</a:rPr>
              <a:t>m</a:t>
            </a:r>
            <a:r>
              <a:rPr lang="en-US" dirty="0" smtClean="0">
                <a:solidFill>
                  <a:srgbClr val="DD0111"/>
                </a:solidFill>
              </a:rPr>
              <a:t> edges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m = 0: </a:t>
            </a:r>
            <a:r>
              <a:rPr lang="en-US" dirty="0" err="1" smtClean="0">
                <a:latin typeface="Comic Sans MS" pitchFamily="66" charset="0"/>
              </a:rPr>
              <a:t>l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baseline="30000" dirty="0" smtClean="0">
                <a:latin typeface="Comic Sans MS" pitchFamily="66" charset="0"/>
              </a:rPr>
              <a:t>(0)</a:t>
            </a:r>
            <a:r>
              <a:rPr lang="en-US" dirty="0" smtClean="0"/>
              <a:t> = 		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= j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				</a:t>
            </a:r>
            <a:r>
              <a:rPr lang="en-US" dirty="0" smtClean="0">
                <a:sym typeface="Symbol" pitchFamily="18" charset="2"/>
              </a:rPr>
              <a:t> 	if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 j</a:t>
            </a:r>
          </a:p>
          <a:p>
            <a:pPr eaLnBrk="1" hangingPunct="1">
              <a:lnSpc>
                <a:spcPct val="120000"/>
              </a:lnSpc>
            </a:pPr>
            <a:endParaRPr lang="en-US" sz="900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ym typeface="Symbol" pitchFamily="18" charset="2"/>
              </a:rPr>
              <a:t>m  1: </a:t>
            </a:r>
            <a:r>
              <a:rPr lang="en-US" dirty="0" err="1" smtClean="0">
                <a:latin typeface="Comic Sans MS" pitchFamily="66" charset="0"/>
              </a:rPr>
              <a:t>l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baseline="30000" dirty="0" smtClean="0">
                <a:latin typeface="Comic Sans MS" pitchFamily="66" charset="0"/>
              </a:rPr>
              <a:t>(m)</a:t>
            </a:r>
            <a:r>
              <a:rPr lang="en-US" dirty="0" smtClean="0"/>
              <a:t> = </a:t>
            </a:r>
          </a:p>
          <a:p>
            <a:pPr eaLnBrk="1" hangingPunct="1">
              <a:lnSpc>
                <a:spcPct val="120000"/>
              </a:lnSpc>
            </a:pPr>
            <a:endParaRPr lang="en-US" sz="1000" dirty="0" smtClean="0"/>
          </a:p>
          <a:p>
            <a:pPr lvl="1" eaLnBrk="1" hangingPunct="1">
              <a:lnSpc>
                <a:spcPct val="120000"/>
              </a:lnSpc>
            </a:pP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Shortest path from </a:t>
            </a:r>
            <a:r>
              <a:rPr lang="en-US" dirty="0" err="1" smtClean="0"/>
              <a:t>i</a:t>
            </a:r>
            <a:r>
              <a:rPr lang="en-US" dirty="0" smtClean="0"/>
              <a:t> to j with at most m – 1 edges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Shortest path from </a:t>
            </a:r>
            <a:r>
              <a:rPr lang="en-US" dirty="0" err="1" smtClean="0"/>
              <a:t>i</a:t>
            </a:r>
            <a:r>
              <a:rPr lang="en-US" dirty="0" smtClean="0"/>
              <a:t> to j containing at most m edges, considering all possible predecessors (k) of j</a:t>
            </a:r>
          </a:p>
        </p:txBody>
      </p:sp>
      <p:sp>
        <p:nvSpPr>
          <p:cNvPr id="806916" name="AutoShape 4"/>
          <p:cNvSpPr>
            <a:spLocks/>
          </p:cNvSpPr>
          <p:nvPr/>
        </p:nvSpPr>
        <p:spPr bwMode="auto">
          <a:xfrm>
            <a:off x="3006725" y="2400300"/>
            <a:ext cx="107950" cy="866775"/>
          </a:xfrm>
          <a:prstGeom prst="leftBrace">
            <a:avLst>
              <a:gd name="adj1" fmla="val 6691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7615238" y="3009900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grpSp>
        <p:nvGrpSpPr>
          <p:cNvPr id="12295" name="Group 6"/>
          <p:cNvGrpSpPr>
            <a:grpSpLocks/>
          </p:cNvGrpSpPr>
          <p:nvPr/>
        </p:nvGrpSpPr>
        <p:grpSpPr bwMode="auto">
          <a:xfrm>
            <a:off x="5329238" y="1746250"/>
            <a:ext cx="3643312" cy="1628775"/>
            <a:chOff x="3357" y="866"/>
            <a:chExt cx="2295" cy="1026"/>
          </a:xfrm>
        </p:grpSpPr>
        <p:sp>
          <p:nvSpPr>
            <p:cNvPr id="12303" name="Oval 7"/>
            <p:cNvSpPr>
              <a:spLocks noChangeArrowheads="1"/>
            </p:cNvSpPr>
            <p:nvPr/>
          </p:nvSpPr>
          <p:spPr bwMode="auto">
            <a:xfrm>
              <a:off x="3433" y="155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2304" name="Oval 8"/>
            <p:cNvSpPr>
              <a:spLocks noChangeArrowheads="1"/>
            </p:cNvSpPr>
            <p:nvPr/>
          </p:nvSpPr>
          <p:spPr bwMode="auto">
            <a:xfrm>
              <a:off x="3790" y="122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2305" name="Oval 9"/>
            <p:cNvSpPr>
              <a:spLocks noChangeArrowheads="1"/>
            </p:cNvSpPr>
            <p:nvPr/>
          </p:nvSpPr>
          <p:spPr bwMode="auto">
            <a:xfrm>
              <a:off x="4400" y="123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2306" name="Oval 10"/>
            <p:cNvSpPr>
              <a:spLocks noChangeArrowheads="1"/>
            </p:cNvSpPr>
            <p:nvPr/>
          </p:nvSpPr>
          <p:spPr bwMode="auto">
            <a:xfrm>
              <a:off x="4768" y="1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2307" name="Line 11"/>
            <p:cNvSpPr>
              <a:spLocks noChangeShapeType="1"/>
            </p:cNvSpPr>
            <p:nvPr/>
          </p:nvSpPr>
          <p:spPr bwMode="auto">
            <a:xfrm flipV="1">
              <a:off x="3640" y="1433"/>
              <a:ext cx="15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2"/>
            <p:cNvSpPr>
              <a:spLocks noChangeShapeType="1"/>
            </p:cNvSpPr>
            <p:nvPr/>
          </p:nvSpPr>
          <p:spPr bwMode="auto">
            <a:xfrm>
              <a:off x="4625" y="1475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3"/>
            <p:cNvSpPr>
              <a:spLocks noChangeShapeType="1"/>
            </p:cNvSpPr>
            <p:nvPr/>
          </p:nvSpPr>
          <p:spPr bwMode="auto">
            <a:xfrm flipV="1">
              <a:off x="5047" y="1580"/>
              <a:ext cx="328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14"/>
            <p:cNvSpPr>
              <a:spLocks/>
            </p:cNvSpPr>
            <p:nvPr/>
          </p:nvSpPr>
          <p:spPr bwMode="auto">
            <a:xfrm>
              <a:off x="4045" y="1292"/>
              <a:ext cx="360" cy="27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Oval 15"/>
            <p:cNvSpPr>
              <a:spLocks noChangeArrowheads="1"/>
            </p:cNvSpPr>
            <p:nvPr/>
          </p:nvSpPr>
          <p:spPr bwMode="auto">
            <a:xfrm>
              <a:off x="4423" y="1263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2312" name="Oval 16"/>
            <p:cNvSpPr>
              <a:spLocks noChangeArrowheads="1"/>
            </p:cNvSpPr>
            <p:nvPr/>
          </p:nvSpPr>
          <p:spPr bwMode="auto">
            <a:xfrm>
              <a:off x="4420" y="126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13" name="Oval 17"/>
            <p:cNvSpPr>
              <a:spLocks noChangeArrowheads="1"/>
            </p:cNvSpPr>
            <p:nvPr/>
          </p:nvSpPr>
          <p:spPr bwMode="auto">
            <a:xfrm>
              <a:off x="5386" y="141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j</a:t>
              </a:r>
            </a:p>
          </p:txBody>
        </p:sp>
        <p:sp>
          <p:nvSpPr>
            <p:cNvPr id="12314" name="AutoShape 18"/>
            <p:cNvSpPr>
              <a:spLocks/>
            </p:cNvSpPr>
            <p:nvPr/>
          </p:nvSpPr>
          <p:spPr bwMode="auto">
            <a:xfrm rot="-5400000">
              <a:off x="4437" y="33"/>
              <a:ext cx="78" cy="2238"/>
            </a:xfrm>
            <a:prstGeom prst="rightBrace">
              <a:avLst>
                <a:gd name="adj1" fmla="val 23910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19"/>
            <p:cNvSpPr txBox="1">
              <a:spLocks noChangeArrowheads="1"/>
            </p:cNvSpPr>
            <p:nvPr/>
          </p:nvSpPr>
          <p:spPr bwMode="auto">
            <a:xfrm>
              <a:off x="3914" y="866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 most </a:t>
              </a:r>
              <a:r>
                <a:rPr lang="en-US">
                  <a:latin typeface="Comic Sans MS" pitchFamily="66" charset="0"/>
                </a:rPr>
                <a:t>m</a:t>
              </a:r>
              <a:r>
                <a:rPr lang="en-US"/>
                <a:t> edges</a:t>
              </a:r>
            </a:p>
          </p:txBody>
        </p:sp>
      </p:grpSp>
      <p:sp>
        <p:nvSpPr>
          <p:cNvPr id="806932" name="Rectangle 20"/>
          <p:cNvSpPr>
            <a:spLocks noChangeArrowheads="1"/>
          </p:cNvSpPr>
          <p:nvPr/>
        </p:nvSpPr>
        <p:spPr bwMode="auto">
          <a:xfrm>
            <a:off x="3660775" y="3702050"/>
            <a:ext cx="1019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(m-1)</a:t>
            </a:r>
          </a:p>
        </p:txBody>
      </p:sp>
      <p:sp>
        <p:nvSpPr>
          <p:cNvPr id="806933" name="Rectangle 21"/>
          <p:cNvSpPr>
            <a:spLocks noChangeArrowheads="1"/>
          </p:cNvSpPr>
          <p:nvPr/>
        </p:nvSpPr>
        <p:spPr bwMode="auto">
          <a:xfrm>
            <a:off x="2708275" y="3759200"/>
            <a:ext cx="525303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min {          ,                           }</a:t>
            </a:r>
            <a:endParaRPr lang="en-US" sz="16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06934" name="Rectangle 22"/>
          <p:cNvSpPr>
            <a:spLocks noChangeArrowheads="1"/>
          </p:cNvSpPr>
          <p:nvPr/>
        </p:nvSpPr>
        <p:spPr bwMode="auto">
          <a:xfrm>
            <a:off x="2527300" y="4349750"/>
            <a:ext cx="308768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= min {</a:t>
            </a:r>
            <a:r>
              <a:rPr lang="en-US" sz="2800" dirty="0" err="1">
                <a:latin typeface="Comic Sans MS" pitchFamily="66" charset="0"/>
              </a:rPr>
              <a:t>l</a:t>
            </a:r>
            <a:r>
              <a:rPr lang="en-US" sz="2800" baseline="-25000" dirty="0" err="1">
                <a:latin typeface="Comic Sans MS" pitchFamily="66" charset="0"/>
              </a:rPr>
              <a:t>ik</a:t>
            </a:r>
            <a:r>
              <a:rPr lang="en-US" sz="2800" baseline="30000" dirty="0">
                <a:latin typeface="Comic Sans MS" pitchFamily="66" charset="0"/>
              </a:rPr>
              <a:t>(m-1) </a:t>
            </a:r>
            <a:r>
              <a:rPr lang="en-US" sz="2800" dirty="0">
                <a:latin typeface="Comic Sans MS" pitchFamily="66" charset="0"/>
              </a:rPr>
              <a:t>+ </a:t>
            </a:r>
            <a:r>
              <a:rPr lang="en-US" sz="2800" dirty="0" err="1">
                <a:latin typeface="Comic Sans MS" pitchFamily="66" charset="0"/>
              </a:rPr>
              <a:t>w</a:t>
            </a:r>
            <a:r>
              <a:rPr lang="en-US" sz="2800" baseline="-25000" dirty="0" err="1">
                <a:latin typeface="Comic Sans MS" pitchFamily="66" charset="0"/>
              </a:rPr>
              <a:t>kj</a:t>
            </a: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mic Sans MS" pitchFamily="66" charset="0"/>
              </a:rPr>
              <a:t>  1 </a:t>
            </a:r>
            <a:r>
              <a:rPr lang="en-US" sz="1600" dirty="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 dirty="0">
                <a:sym typeface="Symbol" pitchFamily="18" charset="2"/>
              </a:rPr>
              <a:t> n</a:t>
            </a:r>
            <a:r>
              <a:rPr lang="en-US" sz="1600" dirty="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806935" name="Rectangle 23"/>
          <p:cNvSpPr>
            <a:spLocks noChangeArrowheads="1"/>
          </p:cNvSpPr>
          <p:nvPr/>
        </p:nvSpPr>
        <p:spPr bwMode="auto">
          <a:xfrm>
            <a:off x="3121025" y="23209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0</a:t>
            </a:r>
          </a:p>
        </p:txBody>
      </p:sp>
      <p:sp>
        <p:nvSpPr>
          <p:cNvPr id="806936" name="Rectangle 24"/>
          <p:cNvSpPr>
            <a:spLocks noChangeArrowheads="1"/>
          </p:cNvSpPr>
          <p:nvPr/>
        </p:nvSpPr>
        <p:spPr bwMode="auto">
          <a:xfrm>
            <a:off x="3141663" y="2847975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12301" name="Freeform 25"/>
          <p:cNvSpPr>
            <a:spLocks/>
          </p:cNvSpPr>
          <p:nvPr/>
        </p:nvSpPr>
        <p:spPr bwMode="auto">
          <a:xfrm>
            <a:off x="5649913" y="1441450"/>
            <a:ext cx="363537" cy="90488"/>
          </a:xfrm>
          <a:custGeom>
            <a:avLst/>
            <a:gdLst>
              <a:gd name="T0" fmla="*/ 0 w 229"/>
              <a:gd name="T1" fmla="*/ 26 h 57"/>
              <a:gd name="T2" fmla="*/ 54 w 229"/>
              <a:gd name="T3" fmla="*/ 4 h 57"/>
              <a:gd name="T4" fmla="*/ 108 w 229"/>
              <a:gd name="T5" fmla="*/ 53 h 57"/>
              <a:gd name="T6" fmla="*/ 175 w 229"/>
              <a:gd name="T7" fmla="*/ 26 h 57"/>
              <a:gd name="T8" fmla="*/ 229 w 229"/>
              <a:gd name="T9" fmla="*/ 2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57"/>
              <a:gd name="T17" fmla="*/ 229 w 229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57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38" name="Rectangle 26"/>
          <p:cNvSpPr>
            <a:spLocks noChangeArrowheads="1"/>
          </p:cNvSpPr>
          <p:nvPr/>
        </p:nvSpPr>
        <p:spPr bwMode="auto">
          <a:xfrm>
            <a:off x="4860925" y="3759200"/>
            <a:ext cx="290671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animBg="1"/>
      <p:bldP spid="806932" grpId="0"/>
      <p:bldP spid="806933" grpId="0"/>
      <p:bldP spid="806934" grpId="0"/>
      <p:bldP spid="806935" grpId="0"/>
      <p:bldP spid="806936" grpId="0"/>
      <p:bldP spid="8069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0D5757-EF1C-4CB1-BF25-A0DC97BBD644}" type="slidenum">
              <a:rPr lang="en-US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the Shortest Paths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67700" cy="55149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sym typeface="Symbol" pitchFamily="18" charset="2"/>
              </a:rPr>
              <a:t>m = 1: </a:t>
            </a:r>
            <a:r>
              <a:rPr lang="en-US" sz="2400" smtClean="0">
                <a:latin typeface="Comic Sans MS" pitchFamily="66" charset="0"/>
              </a:rPr>
              <a:t>l</a:t>
            </a:r>
            <a:r>
              <a:rPr lang="en-US" sz="2400" baseline="-25000" smtClean="0">
                <a:latin typeface="Comic Sans MS" pitchFamily="66" charset="0"/>
              </a:rPr>
              <a:t>ij</a:t>
            </a:r>
            <a:r>
              <a:rPr lang="en-US" sz="2400" baseline="30000" smtClean="0">
                <a:latin typeface="Comic Sans MS" pitchFamily="66" charset="0"/>
              </a:rPr>
              <a:t>(1)</a:t>
            </a:r>
            <a:r>
              <a:rPr lang="en-US" sz="2400" smtClean="0"/>
              <a:t> =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The path between i and j is restricted to 1 edge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Given W = (w</a:t>
            </a:r>
            <a:r>
              <a:rPr lang="en-US" sz="2400" baseline="-25000" smtClean="0"/>
              <a:t>ij</a:t>
            </a:r>
            <a:r>
              <a:rPr lang="en-US" sz="2400" smtClean="0"/>
              <a:t>), compute: L</a:t>
            </a:r>
            <a:r>
              <a:rPr lang="en-US" sz="2400" baseline="30000" smtClean="0"/>
              <a:t>(1)</a:t>
            </a:r>
            <a:r>
              <a:rPr lang="en-US" sz="2400" smtClean="0"/>
              <a:t>, L</a:t>
            </a:r>
            <a:r>
              <a:rPr lang="en-US" sz="2400" baseline="30000" smtClean="0"/>
              <a:t>(2)</a:t>
            </a:r>
            <a:r>
              <a:rPr lang="en-US" sz="2400" smtClean="0"/>
              <a:t>, …, L</a:t>
            </a:r>
            <a:r>
              <a:rPr lang="en-US" sz="2400" baseline="30000" smtClean="0"/>
              <a:t>(n-1)</a:t>
            </a:r>
            <a:r>
              <a:rPr lang="en-US" sz="2400" smtClean="0"/>
              <a:t>, where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	 L</a:t>
            </a:r>
            <a:r>
              <a:rPr lang="en-US" sz="2400" baseline="30000" smtClean="0"/>
              <a:t>(m)</a:t>
            </a:r>
            <a:r>
              <a:rPr lang="en-US" sz="2400" smtClean="0"/>
              <a:t> = (l</a:t>
            </a:r>
            <a:r>
              <a:rPr lang="en-US" sz="2400" baseline="-25000" smtClean="0"/>
              <a:t>ij</a:t>
            </a:r>
            <a:r>
              <a:rPr lang="en-US" sz="2400" baseline="30000" smtClean="0"/>
              <a:t>(m)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hlink"/>
                </a:solidFill>
              </a:rPr>
              <a:t>L</a:t>
            </a:r>
            <a:r>
              <a:rPr lang="en-US" sz="2400" baseline="30000" smtClean="0">
                <a:solidFill>
                  <a:schemeClr val="hlink"/>
                </a:solidFill>
              </a:rPr>
              <a:t>(n-1)</a:t>
            </a:r>
            <a:r>
              <a:rPr lang="en-US" sz="2400" smtClean="0">
                <a:solidFill>
                  <a:schemeClr val="hlink"/>
                </a:solidFill>
              </a:rPr>
              <a:t> contains the actual shortest-path weights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 </a:t>
            </a:r>
            <a:r>
              <a:rPr lang="en-US" sz="2400" smtClean="0">
                <a:solidFill>
                  <a:srgbClr val="008080"/>
                </a:solidFill>
              </a:rPr>
              <a:t>Given L</a:t>
            </a:r>
            <a:r>
              <a:rPr lang="en-US" sz="2400" baseline="30000" smtClean="0">
                <a:solidFill>
                  <a:srgbClr val="008080"/>
                </a:solidFill>
              </a:rPr>
              <a:t>(m-1)</a:t>
            </a:r>
            <a:r>
              <a:rPr lang="en-US" sz="2400" smtClean="0">
                <a:solidFill>
                  <a:srgbClr val="008080"/>
                </a:solidFill>
              </a:rPr>
              <a:t> and W </a:t>
            </a:r>
            <a:r>
              <a:rPr lang="en-US" sz="2400" smtClean="0">
                <a:solidFill>
                  <a:srgbClr val="008080"/>
                </a:solidFill>
                <a:sym typeface="Symbol" pitchFamily="18" charset="2"/>
              </a:rPr>
              <a:t> compute </a:t>
            </a:r>
            <a:r>
              <a:rPr lang="en-US" sz="2400" smtClean="0">
                <a:solidFill>
                  <a:srgbClr val="008080"/>
                </a:solidFill>
              </a:rPr>
              <a:t>L</a:t>
            </a:r>
            <a:r>
              <a:rPr lang="en-US" sz="2400" baseline="30000" smtClean="0">
                <a:solidFill>
                  <a:srgbClr val="008080"/>
                </a:solidFill>
              </a:rPr>
              <a:t>(m)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Extend the shortest paths computed so far by one more edge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If the graph has no negative cycles: all simple shortest paths contain at most n - 1 edges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		δ(i, j) = l</a:t>
            </a:r>
            <a:r>
              <a:rPr lang="en-US" sz="2400" baseline="-25000" smtClean="0"/>
              <a:t>ij</a:t>
            </a:r>
            <a:r>
              <a:rPr lang="en-US" sz="2400" baseline="30000" smtClean="0"/>
              <a:t>(n-1)</a:t>
            </a:r>
            <a:r>
              <a:rPr lang="en-US" sz="2400" smtClean="0"/>
              <a:t> and  l</a:t>
            </a:r>
            <a:r>
              <a:rPr lang="en-US" sz="2400" baseline="-25000" smtClean="0"/>
              <a:t>ij</a:t>
            </a:r>
            <a:r>
              <a:rPr lang="en-US" sz="2400" baseline="30000" smtClean="0"/>
              <a:t>(n) </a:t>
            </a:r>
            <a:r>
              <a:rPr lang="en-US" sz="2400" smtClean="0"/>
              <a:t>= l</a:t>
            </a:r>
            <a:r>
              <a:rPr lang="en-US" sz="2400" baseline="-25000" smtClean="0"/>
              <a:t>ij</a:t>
            </a:r>
            <a:r>
              <a:rPr lang="en-US" sz="2400" baseline="30000" smtClean="0"/>
              <a:t>(n+1)</a:t>
            </a:r>
            <a:r>
              <a:rPr lang="en-US" sz="2400" smtClean="0"/>
              <a:t>. . .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 smtClean="0"/>
          </a:p>
        </p:txBody>
      </p:sp>
      <p:sp>
        <p:nvSpPr>
          <p:cNvPr id="807940" name="Text Box 4"/>
          <p:cNvSpPr txBox="1">
            <a:spLocks noChangeArrowheads="1"/>
          </p:cNvSpPr>
          <p:nvPr/>
        </p:nvSpPr>
        <p:spPr bwMode="auto">
          <a:xfrm>
            <a:off x="2679700" y="1255713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w</a:t>
            </a:r>
            <a:r>
              <a:rPr lang="en-US" sz="2400" baseline="-25000">
                <a:latin typeface="Comic Sans MS" pitchFamily="66" charset="0"/>
              </a:rPr>
              <a:t>ij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3649663" y="1257300"/>
            <a:ext cx="1236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</a:t>
            </a:r>
            <a:r>
              <a:rPr lang="en-US" sz="2400" baseline="30000"/>
              <a:t>(1)</a:t>
            </a:r>
            <a:r>
              <a:rPr lang="en-US" sz="2400"/>
              <a:t> = W</a:t>
            </a:r>
          </a:p>
        </p:txBody>
      </p:sp>
      <p:sp>
        <p:nvSpPr>
          <p:cNvPr id="807942" name="Text Box 6"/>
          <p:cNvSpPr txBox="1">
            <a:spLocks noChangeArrowheads="1"/>
          </p:cNvSpPr>
          <p:nvPr/>
        </p:nvSpPr>
        <p:spPr bwMode="auto">
          <a:xfrm>
            <a:off x="6313488" y="5614988"/>
            <a:ext cx="103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= l</a:t>
            </a:r>
            <a:r>
              <a:rPr lang="en-US" sz="2400" baseline="-25000"/>
              <a:t>ij</a:t>
            </a:r>
            <a:r>
              <a:rPr lang="en-US" sz="2400" baseline="30000"/>
              <a:t>(n-1)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/>
      <p:bldP spid="807941" grpId="0"/>
      <p:bldP spid="8079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7D727-EF03-4704-8219-3B73AB0E9139}" type="slidenum">
              <a:rPr lang="en-US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Extending the Shortest Path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708275" y="1387475"/>
            <a:ext cx="3778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(m)</a:t>
            </a:r>
            <a:r>
              <a:rPr lang="en-US"/>
              <a:t> </a:t>
            </a:r>
            <a:r>
              <a:rPr lang="en-US" sz="2800">
                <a:latin typeface="Comic Sans MS" pitchFamily="66" charset="0"/>
              </a:rPr>
              <a:t>=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               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 rot="5400000">
            <a:off x="7427913" y="2435225"/>
            <a:ext cx="260350" cy="1660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412038" y="2449513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333500" y="2449513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 rot="5400000" flipV="1">
            <a:off x="3821113" y="2462213"/>
            <a:ext cx="1663700" cy="1663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6724650" y="2449513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2324100" y="3771900"/>
            <a:ext cx="693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 x n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7400925" y="3136900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28700" y="3063875"/>
            <a:ext cx="1952625" cy="366713"/>
            <a:chOff x="648" y="1930"/>
            <a:chExt cx="1230" cy="231"/>
          </a:xfrm>
        </p:grpSpPr>
        <p:sp>
          <p:nvSpPr>
            <p:cNvPr id="14367" name="Rectangle 12"/>
            <p:cNvSpPr>
              <a:spLocks noChangeArrowheads="1"/>
            </p:cNvSpPr>
            <p:nvPr/>
          </p:nvSpPr>
          <p:spPr bwMode="auto">
            <a:xfrm rot="5400000">
              <a:off x="1278" y="1539"/>
              <a:ext cx="164" cy="10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13"/>
            <p:cNvSpPr txBox="1">
              <a:spLocks noChangeArrowheads="1"/>
            </p:cNvSpPr>
            <p:nvPr/>
          </p:nvSpPr>
          <p:spPr bwMode="auto">
            <a:xfrm>
              <a:off x="648" y="19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7396163" y="20828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6446838" y="30908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14351" name="Text Box 16"/>
          <p:cNvSpPr txBox="1">
            <a:spLocks noChangeArrowheads="1"/>
          </p:cNvSpPr>
          <p:nvPr/>
        </p:nvSpPr>
        <p:spPr bwMode="auto">
          <a:xfrm>
            <a:off x="663575" y="3752850"/>
            <a:ext cx="671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</a:t>
            </a:r>
            <a:r>
              <a:rPr lang="en-US" baseline="30000">
                <a:latin typeface="Comic Sans MS" pitchFamily="66" charset="0"/>
              </a:rPr>
              <a:t>(m-1)</a:t>
            </a:r>
          </a:p>
        </p:txBody>
      </p:sp>
      <p:sp>
        <p:nvSpPr>
          <p:cNvPr id="14352" name="Text Box 17"/>
          <p:cNvSpPr txBox="1">
            <a:spLocks noChangeArrowheads="1"/>
          </p:cNvSpPr>
          <p:nvPr/>
        </p:nvSpPr>
        <p:spPr bwMode="auto">
          <a:xfrm>
            <a:off x="3311525" y="37528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</a:p>
        </p:txBody>
      </p:sp>
      <p:sp>
        <p:nvSpPr>
          <p:cNvPr id="808978" name="Text Box 18"/>
          <p:cNvSpPr txBox="1">
            <a:spLocks noChangeArrowheads="1"/>
          </p:cNvSpPr>
          <p:nvPr/>
        </p:nvSpPr>
        <p:spPr bwMode="auto">
          <a:xfrm>
            <a:off x="3209925" y="31337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*</a:t>
            </a:r>
          </a:p>
        </p:txBody>
      </p:sp>
      <p:sp>
        <p:nvSpPr>
          <p:cNvPr id="808979" name="Text Box 19"/>
          <p:cNvSpPr txBox="1">
            <a:spLocks noChangeArrowheads="1"/>
          </p:cNvSpPr>
          <p:nvPr/>
        </p:nvSpPr>
        <p:spPr bwMode="auto">
          <a:xfrm>
            <a:off x="5654675" y="3171825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=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363663" y="1920875"/>
            <a:ext cx="1676400" cy="449263"/>
            <a:chOff x="847" y="2614"/>
            <a:chExt cx="864" cy="283"/>
          </a:xfrm>
        </p:grpSpPr>
        <p:sp>
          <p:nvSpPr>
            <p:cNvPr id="14365" name="Text Box 21"/>
            <p:cNvSpPr txBox="1">
              <a:spLocks noChangeArrowheads="1"/>
            </p:cNvSpPr>
            <p:nvPr/>
          </p:nvSpPr>
          <p:spPr bwMode="auto">
            <a:xfrm>
              <a:off x="1218" y="2614"/>
              <a:ext cx="1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14366" name="Line 22"/>
            <p:cNvSpPr>
              <a:spLocks noChangeShapeType="1"/>
            </p:cNvSpPr>
            <p:nvPr/>
          </p:nvSpPr>
          <p:spPr bwMode="auto">
            <a:xfrm>
              <a:off x="847" y="2897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467225" y="2044700"/>
            <a:ext cx="711200" cy="2089150"/>
            <a:chOff x="2814" y="1288"/>
            <a:chExt cx="448" cy="1316"/>
          </a:xfrm>
        </p:grpSpPr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2814" y="1550"/>
              <a:ext cx="164" cy="104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2819" y="1288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  <p:grpSp>
          <p:nvGrpSpPr>
            <p:cNvPr id="14362" name="Group 26"/>
            <p:cNvGrpSpPr>
              <a:grpSpLocks/>
            </p:cNvGrpSpPr>
            <p:nvPr/>
          </p:nvGrpSpPr>
          <p:grpSpPr bwMode="auto">
            <a:xfrm>
              <a:off x="3058" y="1562"/>
              <a:ext cx="204" cy="1042"/>
              <a:chOff x="2722" y="3140"/>
              <a:chExt cx="204" cy="802"/>
            </a:xfrm>
          </p:grpSpPr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>
                <a:off x="2722" y="3140"/>
                <a:ext cx="0" cy="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Text Box 28"/>
              <p:cNvSpPr txBox="1">
                <a:spLocks noChangeArrowheads="1"/>
              </p:cNvSpPr>
              <p:nvPr/>
            </p:nvSpPr>
            <p:spPr bwMode="auto">
              <a:xfrm>
                <a:off x="2732" y="3483"/>
                <a:ext cx="19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k</a:t>
                </a:r>
              </a:p>
            </p:txBody>
          </p:sp>
        </p:grpSp>
      </p:grpSp>
      <p:sp>
        <p:nvSpPr>
          <p:cNvPr id="14357" name="Text Box 29"/>
          <p:cNvSpPr txBox="1">
            <a:spLocks noChangeArrowheads="1"/>
          </p:cNvSpPr>
          <p:nvPr/>
        </p:nvSpPr>
        <p:spPr bwMode="auto">
          <a:xfrm>
            <a:off x="6149975" y="375285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</a:t>
            </a:r>
            <a:r>
              <a:rPr lang="en-US" baseline="30000">
                <a:latin typeface="Comic Sans MS" pitchFamily="66" charset="0"/>
              </a:rPr>
              <a:t>(m)</a:t>
            </a:r>
          </a:p>
        </p:txBody>
      </p:sp>
      <p:sp>
        <p:nvSpPr>
          <p:cNvPr id="808990" name="Text Box 30"/>
          <p:cNvSpPr txBox="1">
            <a:spLocks noChangeArrowheads="1"/>
          </p:cNvSpPr>
          <p:nvPr/>
        </p:nvSpPr>
        <p:spPr bwMode="auto">
          <a:xfrm>
            <a:off x="736600" y="4759325"/>
            <a:ext cx="3151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Replace: 	min </a:t>
            </a:r>
            <a:r>
              <a:rPr lang="en-US" sz="2400">
                <a:sym typeface="Symbol" pitchFamily="18" charset="2"/>
              </a:rPr>
              <a:t> +</a:t>
            </a:r>
          </a:p>
          <a:p>
            <a:r>
              <a:rPr lang="en-US" sz="2400">
                <a:sym typeface="Symbol" pitchFamily="18" charset="2"/>
              </a:rPr>
              <a:t>		+      </a:t>
            </a:r>
          </a:p>
        </p:txBody>
      </p:sp>
      <p:sp>
        <p:nvSpPr>
          <p:cNvPr id="808991" name="Text Box 31"/>
          <p:cNvSpPr txBox="1">
            <a:spLocks noChangeArrowheads="1"/>
          </p:cNvSpPr>
          <p:nvPr/>
        </p:nvSpPr>
        <p:spPr bwMode="auto">
          <a:xfrm>
            <a:off x="4622800" y="4759325"/>
            <a:ext cx="3560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Computing L</a:t>
            </a:r>
            <a:r>
              <a:rPr lang="en-US" sz="2400" baseline="30000"/>
              <a:t>(m)</a:t>
            </a:r>
            <a:r>
              <a:rPr lang="en-US" sz="2400"/>
              <a:t> looks like</a:t>
            </a:r>
          </a:p>
          <a:p>
            <a:r>
              <a:rPr lang="en-US" sz="2400"/>
              <a:t>matrix multiplication</a:t>
            </a:r>
            <a:endParaRPr lang="en-US" sz="24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8" grpId="0"/>
      <p:bldP spid="808979" grpId="0"/>
      <p:bldP spid="808990" grpId="0"/>
      <p:bldP spid="8089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C78DD-0677-4238-91EE-DE9F5FDE2B68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EXTEND(</a:t>
            </a:r>
            <a:r>
              <a:rPr lang="en-US" smtClean="0">
                <a:latin typeface="Comic Sans MS" pitchFamily="66" charset="0"/>
              </a:rPr>
              <a:t>L, W, n</a:t>
            </a:r>
            <a:r>
              <a:rPr lang="en-US" smtClean="0"/>
              <a:t>)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72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create L’, an n × n matrix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>
                <a:latin typeface="Comic Sans MS" pitchFamily="66" charset="0"/>
              </a:rPr>
              <a:t>i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for </a:t>
            </a:r>
            <a:r>
              <a:rPr lang="en-US" smtClean="0">
                <a:latin typeface="Comic Sans MS" pitchFamily="66" charset="0"/>
              </a:rPr>
              <a:t>j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           do </a:t>
            </a:r>
            <a:r>
              <a:rPr lang="en-US" smtClean="0">
                <a:latin typeface="Comic Sans MS" pitchFamily="66" charset="0"/>
              </a:rPr>
              <a:t>l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>
                <a:latin typeface="Comic Sans MS" pitchFamily="66" charset="0"/>
              </a:rPr>
              <a:t>’ ←∞</a:t>
            </a:r>
            <a:r>
              <a:rPr lang="en-US" smtClean="0"/>
              <a:t> 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                 </a:t>
            </a:r>
            <a:r>
              <a:rPr lang="en-US" b="1" smtClean="0"/>
              <a:t>for </a:t>
            </a:r>
            <a:r>
              <a:rPr lang="en-US" smtClean="0">
                <a:latin typeface="Comic Sans MS" pitchFamily="66" charset="0"/>
              </a:rPr>
              <a:t>k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                      do </a:t>
            </a:r>
            <a:r>
              <a:rPr lang="en-US" smtClean="0">
                <a:latin typeface="Comic Sans MS" pitchFamily="66" charset="0"/>
              </a:rPr>
              <a:t>l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>
                <a:latin typeface="Comic Sans MS" pitchFamily="66" charset="0"/>
              </a:rPr>
              <a:t>’ ← min(l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>
                <a:latin typeface="Comic Sans MS" pitchFamily="66" charset="0"/>
              </a:rPr>
              <a:t>’, l</a:t>
            </a:r>
            <a:r>
              <a:rPr lang="en-US" baseline="-25000" smtClean="0">
                <a:latin typeface="Comic Sans MS" pitchFamily="66" charset="0"/>
              </a:rPr>
              <a:t>ik</a:t>
            </a:r>
            <a:r>
              <a:rPr lang="en-US" smtClean="0">
                <a:latin typeface="Comic Sans MS" pitchFamily="66" charset="0"/>
              </a:rPr>
              <a:t> + w</a:t>
            </a:r>
            <a:r>
              <a:rPr lang="en-US" baseline="-25000" smtClean="0">
                <a:latin typeface="Comic Sans MS" pitchFamily="66" charset="0"/>
              </a:rPr>
              <a:t>kj</a:t>
            </a:r>
            <a:r>
              <a:rPr lang="en-US" smtClean="0">
                <a:latin typeface="Comic Sans MS" pitchFamily="66" charset="0"/>
              </a:rPr>
              <a:t>)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return </a:t>
            </a:r>
            <a:r>
              <a:rPr lang="en-US" smtClean="0"/>
              <a:t>L’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mtClean="0"/>
              <a:t>			Running time: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 smtClean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832350" y="2387600"/>
            <a:ext cx="3778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(m)</a:t>
            </a:r>
            <a:r>
              <a:rPr lang="en-US"/>
              <a:t> </a:t>
            </a:r>
            <a:r>
              <a:rPr lang="en-US" sz="2800">
                <a:latin typeface="Comic Sans MS" pitchFamily="66" charset="0"/>
              </a:rPr>
              <a:t>=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                  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1DC644-3214-4F44-B84F-20B9C99D6A8E}" type="slidenum">
              <a:rPr lang="en-US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05825" cy="906462"/>
          </a:xfrm>
        </p:spPr>
        <p:txBody>
          <a:bodyPr/>
          <a:lstStyle/>
          <a:p>
            <a:pPr eaLnBrk="1" hangingPunct="1"/>
            <a:r>
              <a:rPr lang="en-US" sz="3600" smtClean="0"/>
              <a:t>S</a:t>
            </a:r>
            <a:r>
              <a:rPr lang="en-US" sz="2800" smtClean="0"/>
              <a:t>LOW</a:t>
            </a:r>
            <a:r>
              <a:rPr lang="en-US" sz="3600" smtClean="0"/>
              <a:t>-A</a:t>
            </a:r>
            <a:r>
              <a:rPr lang="en-US" sz="2800" smtClean="0"/>
              <a:t>LL</a:t>
            </a:r>
            <a:r>
              <a:rPr lang="en-US" sz="3600" smtClean="0"/>
              <a:t>-P</a:t>
            </a:r>
            <a:r>
              <a:rPr lang="en-US" sz="2800" smtClean="0"/>
              <a:t>AIRS</a:t>
            </a:r>
            <a:r>
              <a:rPr lang="en-US" sz="3600" smtClean="0"/>
              <a:t>-S</a:t>
            </a:r>
            <a:r>
              <a:rPr lang="en-US" sz="2800" smtClean="0"/>
              <a:t>HORTEST</a:t>
            </a:r>
            <a:r>
              <a:rPr lang="en-US" sz="3600" smtClean="0"/>
              <a:t>-P</a:t>
            </a:r>
            <a:r>
              <a:rPr lang="en-US" sz="2800" smtClean="0"/>
              <a:t>ATHS</a:t>
            </a:r>
            <a:r>
              <a:rPr lang="en-US" sz="3600" smtClean="0"/>
              <a:t>(</a:t>
            </a:r>
            <a:r>
              <a:rPr lang="en-US" sz="3600" smtClean="0">
                <a:latin typeface="Comic Sans MS" pitchFamily="66" charset="0"/>
              </a:rPr>
              <a:t>W, n</a:t>
            </a:r>
            <a:r>
              <a:rPr lang="en-US" sz="3600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L</a:t>
            </a:r>
            <a:r>
              <a:rPr lang="en-US" baseline="30000" smtClean="0"/>
              <a:t>(1)</a:t>
            </a:r>
            <a:r>
              <a:rPr lang="en-US" smtClean="0"/>
              <a:t> ← W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m ← 2 </a:t>
            </a:r>
            <a:r>
              <a:rPr lang="en-US" b="1" smtClean="0"/>
              <a:t>to </a:t>
            </a:r>
            <a:r>
              <a:rPr lang="en-US" smtClean="0"/>
              <a:t>n - 1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      do </a:t>
            </a:r>
            <a:r>
              <a:rPr lang="en-US" smtClean="0"/>
              <a:t>L</a:t>
            </a:r>
            <a:r>
              <a:rPr lang="en-US" baseline="30000" smtClean="0"/>
              <a:t>(m) </a:t>
            </a:r>
            <a:r>
              <a:rPr lang="en-US" smtClean="0"/>
              <a:t>←EXTEND (</a:t>
            </a:r>
            <a:r>
              <a:rPr lang="en-US" smtClean="0">
                <a:latin typeface="Comic Sans MS" pitchFamily="66" charset="0"/>
              </a:rPr>
              <a:t>L</a:t>
            </a:r>
            <a:r>
              <a:rPr lang="en-US" baseline="30000" smtClean="0">
                <a:latin typeface="Comic Sans MS" pitchFamily="66" charset="0"/>
              </a:rPr>
              <a:t>(m - 1)</a:t>
            </a:r>
            <a:r>
              <a:rPr lang="en-US" smtClean="0">
                <a:latin typeface="Comic Sans MS" pitchFamily="66" charset="0"/>
              </a:rPr>
              <a:t>, W, n</a:t>
            </a:r>
            <a:r>
              <a:rPr lang="en-US" smtClean="0"/>
              <a:t>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return </a:t>
            </a:r>
            <a:r>
              <a:rPr lang="en-US" smtClean="0"/>
              <a:t>L</a:t>
            </a:r>
            <a:r>
              <a:rPr lang="en-US" baseline="30000" smtClean="0"/>
              <a:t>(n - 1)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endParaRPr lang="en-US" baseline="30000" smtClean="0"/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mtClean="0"/>
              <a:t>Running time: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 smtClean="0">
                <a:latin typeface="Comic Sans MS" pitchFamily="66" charset="0"/>
                <a:sym typeface="Symbol" pitchFamily="18" charset="2"/>
              </a:rPr>
              <a:t>4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15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34DA3-64AC-4F7D-9E24-583844350FDB}" type="slidenum">
              <a:rPr lang="en-US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17557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7558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7559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560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7561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7562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3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4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7565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7566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7567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7568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9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0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1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7572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7573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4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5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6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7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7578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7579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12059" name="Group 27"/>
          <p:cNvGraphicFramePr>
            <a:graphicFrameLocks noGrp="1"/>
          </p:cNvGraphicFramePr>
          <p:nvPr>
            <p:ph idx="1"/>
          </p:nvPr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1" name="Text Box 65"/>
          <p:cNvSpPr txBox="1">
            <a:spLocks noChangeArrowheads="1"/>
          </p:cNvSpPr>
          <p:nvPr/>
        </p:nvSpPr>
        <p:spPr bwMode="auto">
          <a:xfrm>
            <a:off x="4283075" y="1200150"/>
            <a:ext cx="1228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</a:t>
            </a:r>
            <a:r>
              <a:rPr lang="en-US" baseline="30000">
                <a:latin typeface="Comic Sans MS" pitchFamily="66" charset="0"/>
              </a:rPr>
              <a:t>(m-1)</a:t>
            </a:r>
            <a:r>
              <a:rPr lang="en-US">
                <a:latin typeface="Comic Sans MS" pitchFamily="66" charset="0"/>
              </a:rPr>
              <a:t> = L</a:t>
            </a:r>
            <a:r>
              <a:rPr lang="en-US" baseline="30000">
                <a:latin typeface="Comic Sans MS" pitchFamily="66" charset="0"/>
              </a:rPr>
              <a:t>(1)</a:t>
            </a:r>
          </a:p>
        </p:txBody>
      </p:sp>
      <p:sp>
        <p:nvSpPr>
          <p:cNvPr id="17452" name="Text Box 66"/>
          <p:cNvSpPr txBox="1">
            <a:spLocks noChangeArrowheads="1"/>
          </p:cNvSpPr>
          <p:nvPr/>
        </p:nvSpPr>
        <p:spPr bwMode="auto">
          <a:xfrm>
            <a:off x="6921500" y="11906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30000">
              <a:latin typeface="Comic Sans MS" pitchFamily="66" charset="0"/>
            </a:endParaRPr>
          </a:p>
        </p:txBody>
      </p:sp>
      <p:graphicFrame>
        <p:nvGraphicFramePr>
          <p:cNvPr id="812099" name="Group 67"/>
          <p:cNvGraphicFramePr>
            <a:graphicFrameLocks noGrp="1"/>
          </p:cNvGraphicFramePr>
          <p:nvPr/>
        </p:nvGraphicFramePr>
        <p:xfrm>
          <a:off x="1189038" y="4133850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1" name="Text Box 105"/>
          <p:cNvSpPr txBox="1">
            <a:spLocks noChangeArrowheads="1"/>
          </p:cNvSpPr>
          <p:nvPr/>
        </p:nvSpPr>
        <p:spPr bwMode="auto">
          <a:xfrm>
            <a:off x="0" y="4962525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</a:t>
            </a:r>
            <a:r>
              <a:rPr lang="en-US" baseline="30000" dirty="0">
                <a:latin typeface="Comic Sans MS" pitchFamily="66" charset="0"/>
              </a:rPr>
              <a:t>(m)</a:t>
            </a:r>
            <a:r>
              <a:rPr lang="en-US" dirty="0">
                <a:latin typeface="Comic Sans MS" pitchFamily="66" charset="0"/>
              </a:rPr>
              <a:t> = L</a:t>
            </a:r>
            <a:r>
              <a:rPr lang="en-US" baseline="30000" dirty="0">
                <a:latin typeface="Comic Sans MS" pitchFamily="66" charset="0"/>
              </a:rPr>
              <a:t>(2)</a:t>
            </a:r>
          </a:p>
        </p:txBody>
      </p:sp>
      <p:graphicFrame>
        <p:nvGraphicFramePr>
          <p:cNvPr id="812138" name="Group 106"/>
          <p:cNvGraphicFramePr>
            <a:graphicFrameLocks noGrp="1"/>
          </p:cNvGraphicFramePr>
          <p:nvPr/>
        </p:nvGraphicFramePr>
        <p:xfrm>
          <a:off x="6446838" y="1657350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2176" name="Text Box 144"/>
          <p:cNvSpPr txBox="1">
            <a:spLocks noChangeArrowheads="1"/>
          </p:cNvSpPr>
          <p:nvPr/>
        </p:nvSpPr>
        <p:spPr bwMode="auto">
          <a:xfrm>
            <a:off x="1260475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77" name="Text Box 145"/>
          <p:cNvSpPr txBox="1">
            <a:spLocks noChangeArrowheads="1"/>
          </p:cNvSpPr>
          <p:nvPr/>
        </p:nvSpPr>
        <p:spPr bwMode="auto">
          <a:xfrm>
            <a:off x="1709738" y="41449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12178" name="Text Box 146"/>
          <p:cNvSpPr txBox="1">
            <a:spLocks noChangeArrowheads="1"/>
          </p:cNvSpPr>
          <p:nvPr/>
        </p:nvSpPr>
        <p:spPr bwMode="auto">
          <a:xfrm>
            <a:off x="2160588" y="41449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812179" name="Text Box 147"/>
          <p:cNvSpPr txBox="1">
            <a:spLocks noChangeArrowheads="1"/>
          </p:cNvSpPr>
          <p:nvPr/>
        </p:nvSpPr>
        <p:spPr bwMode="auto">
          <a:xfrm>
            <a:off x="2609850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12180" name="Text Box 148"/>
          <p:cNvSpPr txBox="1">
            <a:spLocks noChangeArrowheads="1"/>
          </p:cNvSpPr>
          <p:nvPr/>
        </p:nvSpPr>
        <p:spPr bwMode="auto">
          <a:xfrm>
            <a:off x="2984500" y="41449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-4</a:t>
            </a:r>
          </a:p>
        </p:txBody>
      </p:sp>
      <p:sp>
        <p:nvSpPr>
          <p:cNvPr id="812181" name="Text Box 149"/>
          <p:cNvSpPr txBox="1">
            <a:spLocks noChangeArrowheads="1"/>
          </p:cNvSpPr>
          <p:nvPr/>
        </p:nvSpPr>
        <p:spPr bwMode="auto">
          <a:xfrm>
            <a:off x="1270000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12182" name="Text Box 150"/>
          <p:cNvSpPr txBox="1">
            <a:spLocks noChangeArrowheads="1"/>
          </p:cNvSpPr>
          <p:nvPr/>
        </p:nvSpPr>
        <p:spPr bwMode="auto">
          <a:xfrm>
            <a:off x="1719263" y="45735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83" name="Text Box 151"/>
          <p:cNvSpPr txBox="1">
            <a:spLocks noChangeArrowheads="1"/>
          </p:cNvSpPr>
          <p:nvPr/>
        </p:nvSpPr>
        <p:spPr bwMode="auto">
          <a:xfrm>
            <a:off x="2093913" y="457358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812184" name="Text Box 152"/>
          <p:cNvSpPr txBox="1">
            <a:spLocks noChangeArrowheads="1"/>
          </p:cNvSpPr>
          <p:nvPr/>
        </p:nvSpPr>
        <p:spPr bwMode="auto">
          <a:xfrm>
            <a:off x="261937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12185" name="Text Box 153"/>
          <p:cNvSpPr txBox="1">
            <a:spLocks noChangeArrowheads="1"/>
          </p:cNvSpPr>
          <p:nvPr/>
        </p:nvSpPr>
        <p:spPr bwMode="auto">
          <a:xfrm>
            <a:off x="307022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812186" name="Text Box 154"/>
          <p:cNvSpPr txBox="1">
            <a:spLocks noChangeArrowheads="1"/>
          </p:cNvSpPr>
          <p:nvPr/>
        </p:nvSpPr>
        <p:spPr bwMode="auto">
          <a:xfrm>
            <a:off x="1270000" y="5110163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812187" name="Text Box 155"/>
          <p:cNvSpPr txBox="1">
            <a:spLocks noChangeArrowheads="1"/>
          </p:cNvSpPr>
          <p:nvPr/>
        </p:nvSpPr>
        <p:spPr bwMode="auto">
          <a:xfrm>
            <a:off x="171926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812188" name="Text Box 156"/>
          <p:cNvSpPr txBox="1">
            <a:spLocks noChangeArrowheads="1"/>
          </p:cNvSpPr>
          <p:nvPr/>
        </p:nvSpPr>
        <p:spPr bwMode="auto">
          <a:xfrm>
            <a:off x="217011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89" name="Text Box 157"/>
          <p:cNvSpPr txBox="1">
            <a:spLocks noChangeArrowheads="1"/>
          </p:cNvSpPr>
          <p:nvPr/>
        </p:nvSpPr>
        <p:spPr bwMode="auto">
          <a:xfrm>
            <a:off x="2619375" y="50403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12190" name="Text Box 158"/>
          <p:cNvSpPr txBox="1">
            <a:spLocks noChangeArrowheads="1"/>
          </p:cNvSpPr>
          <p:nvPr/>
        </p:nvSpPr>
        <p:spPr bwMode="auto">
          <a:xfrm>
            <a:off x="3061400" y="50403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1279525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12192" name="Text Box 160"/>
          <p:cNvSpPr txBox="1">
            <a:spLocks noChangeArrowheads="1"/>
          </p:cNvSpPr>
          <p:nvPr/>
        </p:nvSpPr>
        <p:spPr bwMode="auto">
          <a:xfrm>
            <a:off x="165258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12193" name="Text Box 161"/>
          <p:cNvSpPr txBox="1">
            <a:spLocks noChangeArrowheads="1"/>
          </p:cNvSpPr>
          <p:nvPr/>
        </p:nvSpPr>
        <p:spPr bwMode="auto">
          <a:xfrm>
            <a:off x="210343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12194" name="Text Box 162"/>
          <p:cNvSpPr txBox="1">
            <a:spLocks noChangeArrowheads="1"/>
          </p:cNvSpPr>
          <p:nvPr/>
        </p:nvSpPr>
        <p:spPr bwMode="auto">
          <a:xfrm>
            <a:off x="2628900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95" name="Text Box 163"/>
          <p:cNvSpPr txBox="1">
            <a:spLocks noChangeArrowheads="1"/>
          </p:cNvSpPr>
          <p:nvPr/>
        </p:nvSpPr>
        <p:spPr bwMode="auto">
          <a:xfrm>
            <a:off x="3041650" y="5497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-2</a:t>
            </a:r>
          </a:p>
        </p:txBody>
      </p:sp>
      <p:sp>
        <p:nvSpPr>
          <p:cNvPr id="812196" name="Text Box 164"/>
          <p:cNvSpPr txBox="1">
            <a:spLocks noChangeArrowheads="1"/>
          </p:cNvSpPr>
          <p:nvPr/>
        </p:nvSpPr>
        <p:spPr bwMode="auto">
          <a:xfrm>
            <a:off x="1270000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812197" name="Text Box 165"/>
          <p:cNvSpPr txBox="1">
            <a:spLocks noChangeArrowheads="1"/>
          </p:cNvSpPr>
          <p:nvPr/>
        </p:nvSpPr>
        <p:spPr bwMode="auto">
          <a:xfrm>
            <a:off x="1719263" y="6024563"/>
            <a:ext cx="347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812198" name="Text Box 166"/>
          <p:cNvSpPr txBox="1">
            <a:spLocks noChangeArrowheads="1"/>
          </p:cNvSpPr>
          <p:nvPr/>
        </p:nvSpPr>
        <p:spPr bwMode="auto">
          <a:xfrm>
            <a:off x="2170113" y="59547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12199" name="Text Box 167"/>
          <p:cNvSpPr txBox="1">
            <a:spLocks noChangeArrowheads="1"/>
          </p:cNvSpPr>
          <p:nvPr/>
        </p:nvSpPr>
        <p:spPr bwMode="auto">
          <a:xfrm>
            <a:off x="261937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812200" name="Text Box 168"/>
          <p:cNvSpPr txBox="1">
            <a:spLocks noChangeArrowheads="1"/>
          </p:cNvSpPr>
          <p:nvPr/>
        </p:nvSpPr>
        <p:spPr bwMode="auto">
          <a:xfrm>
            <a:off x="307022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7556" name="Rectangle 170"/>
          <p:cNvSpPr>
            <a:spLocks noChangeArrowheads="1"/>
          </p:cNvSpPr>
          <p:nvPr/>
        </p:nvSpPr>
        <p:spPr bwMode="auto">
          <a:xfrm>
            <a:off x="4872038" y="268288"/>
            <a:ext cx="3778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(m)</a:t>
            </a:r>
            <a:r>
              <a:rPr lang="en-US"/>
              <a:t> </a:t>
            </a:r>
            <a:r>
              <a:rPr lang="en-US" sz="2800">
                <a:latin typeface="Comic Sans MS" pitchFamily="66" charset="0"/>
              </a:rPr>
              <a:t>=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                  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1" name="Text Box 169"/>
          <p:cNvSpPr txBox="1">
            <a:spLocks noChangeArrowheads="1"/>
          </p:cNvSpPr>
          <p:nvPr/>
        </p:nvSpPr>
        <p:spPr bwMode="auto">
          <a:xfrm>
            <a:off x="3858579" y="4858411"/>
            <a:ext cx="5285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min { D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>
                <a:solidFill>
                  <a:srgbClr val="FF0000"/>
                </a:solidFill>
              </a:rPr>
              <a:t> [2,3], </a:t>
            </a:r>
            <a:r>
              <a:rPr lang="en-US" sz="2000" dirty="0" smtClean="0">
                <a:solidFill>
                  <a:srgbClr val="FF0000"/>
                </a:solidFill>
              </a:rPr>
              <a:t>D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>
                <a:solidFill>
                  <a:srgbClr val="FF0000"/>
                </a:solidFill>
              </a:rPr>
              <a:t> [2,4]+ D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>
                <a:solidFill>
                  <a:srgbClr val="FF0000"/>
                </a:solidFill>
              </a:rPr>
              <a:t> [4,3]}</a:t>
            </a:r>
          </a:p>
          <a:p>
            <a:pPr lvl="0"/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min {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</a:t>
            </a:r>
            <a:r>
              <a:rPr lang="en-US" sz="2000" dirty="0" smtClean="0">
                <a:solidFill>
                  <a:srgbClr val="FF0000"/>
                </a:solidFill>
              </a:rPr>
              <a:t>, 1+(-5)} = -4</a:t>
            </a:r>
            <a:endParaRPr lang="en-US" sz="2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2" name="Text Box 169"/>
          <p:cNvSpPr txBox="1">
            <a:spLocks noChangeArrowheads="1"/>
          </p:cNvSpPr>
          <p:nvPr/>
        </p:nvSpPr>
        <p:spPr bwMode="auto">
          <a:xfrm>
            <a:off x="3858579" y="5559452"/>
            <a:ext cx="5285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min { D</a:t>
            </a:r>
            <a:r>
              <a:rPr lang="en-US" sz="2000" baseline="30000" dirty="0" smtClean="0">
                <a:solidFill>
                  <a:srgbClr val="7030A0"/>
                </a:solidFill>
              </a:rPr>
              <a:t>0</a:t>
            </a:r>
            <a:r>
              <a:rPr lang="en-US" sz="2000" dirty="0" smtClean="0">
                <a:solidFill>
                  <a:srgbClr val="7030A0"/>
                </a:solidFill>
              </a:rPr>
              <a:t> [3,4], </a:t>
            </a:r>
            <a:r>
              <a:rPr lang="en-US" sz="2000" dirty="0" smtClean="0">
                <a:solidFill>
                  <a:srgbClr val="7030A0"/>
                </a:solidFill>
              </a:rPr>
              <a:t>D</a:t>
            </a:r>
            <a:r>
              <a:rPr lang="en-US" sz="2000" baseline="30000" dirty="0" smtClean="0">
                <a:solidFill>
                  <a:srgbClr val="7030A0"/>
                </a:solidFill>
              </a:rPr>
              <a:t>0</a:t>
            </a:r>
            <a:r>
              <a:rPr lang="en-US" sz="2000" dirty="0" smtClean="0">
                <a:solidFill>
                  <a:srgbClr val="7030A0"/>
                </a:solidFill>
              </a:rPr>
              <a:t> [3,2]+ D</a:t>
            </a:r>
            <a:r>
              <a:rPr lang="en-US" sz="2000" baseline="30000" dirty="0" smtClean="0">
                <a:solidFill>
                  <a:srgbClr val="7030A0"/>
                </a:solidFill>
              </a:rPr>
              <a:t>0</a:t>
            </a:r>
            <a:r>
              <a:rPr lang="en-US" sz="2000" dirty="0" smtClean="0">
                <a:solidFill>
                  <a:srgbClr val="7030A0"/>
                </a:solidFill>
              </a:rPr>
              <a:t> [2,4]}</a:t>
            </a:r>
          </a:p>
          <a:p>
            <a:pPr lvl="0"/>
            <a:r>
              <a:rPr lang="en-US" sz="2000" baseline="30000" dirty="0" smtClean="0">
                <a:solidFill>
                  <a:srgbClr val="7030A0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7030A0"/>
                </a:solidFill>
              </a:rPr>
              <a:t>min {</a:t>
            </a:r>
            <a:r>
              <a:rPr lang="en-US" sz="2000" dirty="0" smtClean="0">
                <a:solidFill>
                  <a:srgbClr val="7030A0"/>
                </a:solidFill>
                <a:sym typeface="Symbol" pitchFamily="18" charset="2"/>
              </a:rPr>
              <a:t></a:t>
            </a:r>
            <a:r>
              <a:rPr lang="en-US" sz="2000" dirty="0" smtClean="0">
                <a:solidFill>
                  <a:srgbClr val="7030A0"/>
                </a:solidFill>
              </a:rPr>
              <a:t>, 4+7} = 11</a:t>
            </a:r>
            <a:endParaRPr lang="en-US" sz="2000" baseline="300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63" name="Text Box 169"/>
          <p:cNvSpPr txBox="1">
            <a:spLocks noChangeArrowheads="1"/>
          </p:cNvSpPr>
          <p:nvPr/>
        </p:nvSpPr>
        <p:spPr bwMode="auto">
          <a:xfrm>
            <a:off x="3916329" y="4192663"/>
            <a:ext cx="5285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min { D</a:t>
            </a:r>
            <a:r>
              <a:rPr lang="en-US" sz="2000" baseline="30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[1,4], </a:t>
            </a:r>
            <a:r>
              <a:rPr lang="en-US" sz="2000" dirty="0" smtClean="0">
                <a:solidFill>
                  <a:srgbClr val="0000FF"/>
                </a:solidFill>
              </a:rPr>
              <a:t>D</a:t>
            </a:r>
            <a:r>
              <a:rPr lang="en-US" sz="2000" baseline="30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[1,5]+ D</a:t>
            </a:r>
            <a:r>
              <a:rPr lang="en-US" sz="2000" baseline="30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[5,4]}</a:t>
            </a:r>
          </a:p>
          <a:p>
            <a:pPr lvl="0"/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min {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</a:t>
            </a:r>
            <a:r>
              <a:rPr lang="en-US" sz="2000" dirty="0" smtClean="0">
                <a:solidFill>
                  <a:srgbClr val="0000FF"/>
                </a:solidFill>
              </a:rPr>
              <a:t>, -4+6} = 2</a:t>
            </a:r>
            <a:endParaRPr lang="en-US" sz="2000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1" grpId="0"/>
      <p:bldP spid="17491" grpId="0"/>
      <p:bldP spid="812176" grpId="0"/>
      <p:bldP spid="812177" grpId="0"/>
      <p:bldP spid="812178" grpId="0"/>
      <p:bldP spid="812179" grpId="0"/>
      <p:bldP spid="812180" grpId="0"/>
      <p:bldP spid="812181" grpId="0"/>
      <p:bldP spid="812182" grpId="0"/>
      <p:bldP spid="812183" grpId="0"/>
      <p:bldP spid="812184" grpId="0"/>
      <p:bldP spid="812185" grpId="0"/>
      <p:bldP spid="812186" grpId="0"/>
      <p:bldP spid="812187" grpId="0"/>
      <p:bldP spid="812188" grpId="0"/>
      <p:bldP spid="812189" grpId="0"/>
      <p:bldP spid="812190" grpId="0"/>
      <p:bldP spid="812191" grpId="0"/>
      <p:bldP spid="812192" grpId="0"/>
      <p:bldP spid="812193" grpId="0"/>
      <p:bldP spid="812194" grpId="0"/>
      <p:bldP spid="812195" grpId="0"/>
      <p:bldP spid="812196" grpId="0"/>
      <p:bldP spid="812197" grpId="0"/>
      <p:bldP spid="812198" grpId="0"/>
      <p:bldP spid="812199" grpId="0"/>
      <p:bldP spid="812200" grpId="0"/>
      <p:bldP spid="61" grpId="0"/>
      <p:bldP spid="62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34DA3-64AC-4F7D-9E24-583844350FDB}" type="slidenum">
              <a:rPr lang="en-US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17557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7558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7559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560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561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7562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3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4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7565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7566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7567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7568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9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0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1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7572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7573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4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5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6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7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7578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7579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17451" name="Text Box 65"/>
          <p:cNvSpPr txBox="1">
            <a:spLocks noChangeArrowheads="1"/>
          </p:cNvSpPr>
          <p:nvPr/>
        </p:nvSpPr>
        <p:spPr bwMode="auto">
          <a:xfrm>
            <a:off x="4283075" y="1200150"/>
            <a:ext cx="1265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</a:t>
            </a:r>
            <a:r>
              <a:rPr lang="en-US" baseline="30000" dirty="0">
                <a:latin typeface="Comic Sans MS" pitchFamily="66" charset="0"/>
              </a:rPr>
              <a:t>(m-1)</a:t>
            </a:r>
            <a:r>
              <a:rPr lang="en-US" dirty="0">
                <a:latin typeface="Comic Sans MS" pitchFamily="66" charset="0"/>
              </a:rPr>
              <a:t> = </a:t>
            </a:r>
            <a:r>
              <a:rPr lang="en-US" dirty="0" smtClean="0">
                <a:latin typeface="Comic Sans MS" pitchFamily="66" charset="0"/>
              </a:rPr>
              <a:t>L</a:t>
            </a:r>
            <a:r>
              <a:rPr lang="en-US" baseline="30000" dirty="0" smtClean="0">
                <a:latin typeface="Comic Sans MS" pitchFamily="66" charset="0"/>
              </a:rPr>
              <a:t>(2)</a:t>
            </a:r>
            <a:endParaRPr lang="en-US" baseline="30000" dirty="0">
              <a:latin typeface="Comic Sans MS" pitchFamily="66" charset="0"/>
            </a:endParaRPr>
          </a:p>
        </p:txBody>
      </p:sp>
      <p:graphicFrame>
        <p:nvGraphicFramePr>
          <p:cNvPr id="812099" name="Group 67"/>
          <p:cNvGraphicFramePr>
            <a:graphicFrameLocks noGrp="1"/>
          </p:cNvGraphicFramePr>
          <p:nvPr/>
        </p:nvGraphicFramePr>
        <p:xfrm>
          <a:off x="1189038" y="4133850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1" name="Text Box 105"/>
          <p:cNvSpPr txBox="1">
            <a:spLocks noChangeArrowheads="1"/>
          </p:cNvSpPr>
          <p:nvPr/>
        </p:nvSpPr>
        <p:spPr bwMode="auto">
          <a:xfrm>
            <a:off x="0" y="4962525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</a:t>
            </a:r>
            <a:r>
              <a:rPr lang="en-US" baseline="30000" dirty="0">
                <a:latin typeface="Comic Sans MS" pitchFamily="66" charset="0"/>
              </a:rPr>
              <a:t>(m)</a:t>
            </a:r>
            <a:r>
              <a:rPr lang="en-US" dirty="0">
                <a:latin typeface="Comic Sans MS" pitchFamily="66" charset="0"/>
              </a:rPr>
              <a:t> = </a:t>
            </a:r>
            <a:r>
              <a:rPr lang="en-US" dirty="0" smtClean="0">
                <a:latin typeface="Comic Sans MS" pitchFamily="66" charset="0"/>
              </a:rPr>
              <a:t>L</a:t>
            </a:r>
            <a:r>
              <a:rPr lang="en-US" baseline="30000" dirty="0" smtClean="0">
                <a:latin typeface="Comic Sans MS" pitchFamily="66" charset="0"/>
              </a:rPr>
              <a:t>(3)</a:t>
            </a:r>
            <a:endParaRPr lang="en-US" baseline="30000" dirty="0">
              <a:latin typeface="Comic Sans MS" pitchFamily="66" charset="0"/>
            </a:endParaRPr>
          </a:p>
        </p:txBody>
      </p:sp>
      <p:sp>
        <p:nvSpPr>
          <p:cNvPr id="812176" name="Text Box 144"/>
          <p:cNvSpPr txBox="1">
            <a:spLocks noChangeArrowheads="1"/>
          </p:cNvSpPr>
          <p:nvPr/>
        </p:nvSpPr>
        <p:spPr bwMode="auto">
          <a:xfrm>
            <a:off x="1260475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12177" name="Text Box 145"/>
          <p:cNvSpPr txBox="1">
            <a:spLocks noChangeArrowheads="1"/>
          </p:cNvSpPr>
          <p:nvPr/>
        </p:nvSpPr>
        <p:spPr bwMode="auto">
          <a:xfrm>
            <a:off x="1709738" y="41449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12178" name="Text Box 146"/>
          <p:cNvSpPr txBox="1">
            <a:spLocks noChangeArrowheads="1"/>
          </p:cNvSpPr>
          <p:nvPr/>
        </p:nvSpPr>
        <p:spPr bwMode="auto">
          <a:xfrm>
            <a:off x="2160588" y="4144963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812179" name="Text Box 147"/>
          <p:cNvSpPr txBox="1">
            <a:spLocks noChangeArrowheads="1"/>
          </p:cNvSpPr>
          <p:nvPr/>
        </p:nvSpPr>
        <p:spPr bwMode="auto">
          <a:xfrm>
            <a:off x="2609850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12180" name="Text Box 148"/>
          <p:cNvSpPr txBox="1">
            <a:spLocks noChangeArrowheads="1"/>
          </p:cNvSpPr>
          <p:nvPr/>
        </p:nvSpPr>
        <p:spPr bwMode="auto">
          <a:xfrm>
            <a:off x="2984500" y="41449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812181" name="Text Box 149"/>
          <p:cNvSpPr txBox="1">
            <a:spLocks noChangeArrowheads="1"/>
          </p:cNvSpPr>
          <p:nvPr/>
        </p:nvSpPr>
        <p:spPr bwMode="auto">
          <a:xfrm>
            <a:off x="1270000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12182" name="Text Box 150"/>
          <p:cNvSpPr txBox="1">
            <a:spLocks noChangeArrowheads="1"/>
          </p:cNvSpPr>
          <p:nvPr/>
        </p:nvSpPr>
        <p:spPr bwMode="auto">
          <a:xfrm>
            <a:off x="1719263" y="45735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83" name="Text Box 151"/>
          <p:cNvSpPr txBox="1">
            <a:spLocks noChangeArrowheads="1"/>
          </p:cNvSpPr>
          <p:nvPr/>
        </p:nvSpPr>
        <p:spPr bwMode="auto">
          <a:xfrm>
            <a:off x="2093913" y="457358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812184" name="Text Box 152"/>
          <p:cNvSpPr txBox="1">
            <a:spLocks noChangeArrowheads="1"/>
          </p:cNvSpPr>
          <p:nvPr/>
        </p:nvSpPr>
        <p:spPr bwMode="auto">
          <a:xfrm>
            <a:off x="261937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12185" name="Text Box 153"/>
          <p:cNvSpPr txBox="1">
            <a:spLocks noChangeArrowheads="1"/>
          </p:cNvSpPr>
          <p:nvPr/>
        </p:nvSpPr>
        <p:spPr bwMode="auto">
          <a:xfrm>
            <a:off x="3070225" y="4573588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12186" name="Text Box 154"/>
          <p:cNvSpPr txBox="1">
            <a:spLocks noChangeArrowheads="1"/>
          </p:cNvSpPr>
          <p:nvPr/>
        </p:nvSpPr>
        <p:spPr bwMode="auto">
          <a:xfrm>
            <a:off x="1270000" y="505241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7</a:t>
            </a: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812187" name="Text Box 155"/>
          <p:cNvSpPr txBox="1">
            <a:spLocks noChangeArrowheads="1"/>
          </p:cNvSpPr>
          <p:nvPr/>
        </p:nvSpPr>
        <p:spPr bwMode="auto">
          <a:xfrm>
            <a:off x="171926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812188" name="Text Box 156"/>
          <p:cNvSpPr txBox="1">
            <a:spLocks noChangeArrowheads="1"/>
          </p:cNvSpPr>
          <p:nvPr/>
        </p:nvSpPr>
        <p:spPr bwMode="auto">
          <a:xfrm>
            <a:off x="217011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89" name="Text Box 157"/>
          <p:cNvSpPr txBox="1">
            <a:spLocks noChangeArrowheads="1"/>
          </p:cNvSpPr>
          <p:nvPr/>
        </p:nvSpPr>
        <p:spPr bwMode="auto">
          <a:xfrm>
            <a:off x="2619375" y="50403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12190" name="Text Box 158"/>
          <p:cNvSpPr txBox="1">
            <a:spLocks noChangeArrowheads="1"/>
          </p:cNvSpPr>
          <p:nvPr/>
        </p:nvSpPr>
        <p:spPr bwMode="auto">
          <a:xfrm>
            <a:off x="3061400" y="50403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1279525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12192" name="Text Box 160"/>
          <p:cNvSpPr txBox="1">
            <a:spLocks noChangeArrowheads="1"/>
          </p:cNvSpPr>
          <p:nvPr/>
        </p:nvSpPr>
        <p:spPr bwMode="auto">
          <a:xfrm>
            <a:off x="165258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12193" name="Text Box 161"/>
          <p:cNvSpPr txBox="1">
            <a:spLocks noChangeArrowheads="1"/>
          </p:cNvSpPr>
          <p:nvPr/>
        </p:nvSpPr>
        <p:spPr bwMode="auto">
          <a:xfrm>
            <a:off x="210343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12194" name="Text Box 162"/>
          <p:cNvSpPr txBox="1">
            <a:spLocks noChangeArrowheads="1"/>
          </p:cNvSpPr>
          <p:nvPr/>
        </p:nvSpPr>
        <p:spPr bwMode="auto">
          <a:xfrm>
            <a:off x="2628900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95" name="Text Box 163"/>
          <p:cNvSpPr txBox="1">
            <a:spLocks noChangeArrowheads="1"/>
          </p:cNvSpPr>
          <p:nvPr/>
        </p:nvSpPr>
        <p:spPr bwMode="auto">
          <a:xfrm>
            <a:off x="3041650" y="5497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-2</a:t>
            </a:r>
          </a:p>
        </p:txBody>
      </p:sp>
      <p:sp>
        <p:nvSpPr>
          <p:cNvPr id="812196" name="Text Box 164"/>
          <p:cNvSpPr txBox="1">
            <a:spLocks noChangeArrowheads="1"/>
          </p:cNvSpPr>
          <p:nvPr/>
        </p:nvSpPr>
        <p:spPr bwMode="auto">
          <a:xfrm>
            <a:off x="1270000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812197" name="Text Box 165"/>
          <p:cNvSpPr txBox="1">
            <a:spLocks noChangeArrowheads="1"/>
          </p:cNvSpPr>
          <p:nvPr/>
        </p:nvSpPr>
        <p:spPr bwMode="auto">
          <a:xfrm>
            <a:off x="1719263" y="596681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sym typeface="Symbol" pitchFamily="18" charset="2"/>
              </a:rPr>
              <a:t>5</a:t>
            </a:r>
            <a:endParaRPr lang="en-US" sz="2400" dirty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812198" name="Text Box 166"/>
          <p:cNvSpPr txBox="1">
            <a:spLocks noChangeArrowheads="1"/>
          </p:cNvSpPr>
          <p:nvPr/>
        </p:nvSpPr>
        <p:spPr bwMode="auto">
          <a:xfrm>
            <a:off x="2170113" y="59547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12199" name="Text Box 167"/>
          <p:cNvSpPr txBox="1">
            <a:spLocks noChangeArrowheads="1"/>
          </p:cNvSpPr>
          <p:nvPr/>
        </p:nvSpPr>
        <p:spPr bwMode="auto">
          <a:xfrm>
            <a:off x="261937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812200" name="Text Box 168"/>
          <p:cNvSpPr txBox="1">
            <a:spLocks noChangeArrowheads="1"/>
          </p:cNvSpPr>
          <p:nvPr/>
        </p:nvSpPr>
        <p:spPr bwMode="auto">
          <a:xfrm>
            <a:off x="307022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7556" name="Rectangle 170"/>
          <p:cNvSpPr>
            <a:spLocks noChangeArrowheads="1"/>
          </p:cNvSpPr>
          <p:nvPr/>
        </p:nvSpPr>
        <p:spPr bwMode="auto">
          <a:xfrm>
            <a:off x="4872038" y="268288"/>
            <a:ext cx="3778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(m)</a:t>
            </a:r>
            <a:r>
              <a:rPr lang="en-US"/>
              <a:t> </a:t>
            </a:r>
            <a:r>
              <a:rPr lang="en-US" sz="2800">
                <a:latin typeface="Comic Sans MS" pitchFamily="66" charset="0"/>
              </a:rPr>
              <a:t>=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                  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65" name="Group 67"/>
          <p:cNvGraphicFramePr>
            <a:graphicFrameLocks noGrp="1"/>
          </p:cNvGraphicFramePr>
          <p:nvPr/>
        </p:nvGraphicFramePr>
        <p:xfrm>
          <a:off x="6038566" y="1235042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Text Box 144"/>
          <p:cNvSpPr txBox="1">
            <a:spLocks noChangeArrowheads="1"/>
          </p:cNvSpPr>
          <p:nvPr/>
        </p:nvSpPr>
        <p:spPr bwMode="auto">
          <a:xfrm>
            <a:off x="6110003" y="124615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68" name="Text Box 145"/>
          <p:cNvSpPr txBox="1">
            <a:spLocks noChangeArrowheads="1"/>
          </p:cNvSpPr>
          <p:nvPr/>
        </p:nvSpPr>
        <p:spPr bwMode="auto">
          <a:xfrm>
            <a:off x="6559266" y="124615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69" name="Text Box 146"/>
          <p:cNvSpPr txBox="1">
            <a:spLocks noChangeArrowheads="1"/>
          </p:cNvSpPr>
          <p:nvPr/>
        </p:nvSpPr>
        <p:spPr bwMode="auto">
          <a:xfrm>
            <a:off x="7010116" y="124615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70" name="Text Box 147"/>
          <p:cNvSpPr txBox="1">
            <a:spLocks noChangeArrowheads="1"/>
          </p:cNvSpPr>
          <p:nvPr/>
        </p:nvSpPr>
        <p:spPr bwMode="auto">
          <a:xfrm>
            <a:off x="7459378" y="124615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71" name="Text Box 148"/>
          <p:cNvSpPr txBox="1">
            <a:spLocks noChangeArrowheads="1"/>
          </p:cNvSpPr>
          <p:nvPr/>
        </p:nvSpPr>
        <p:spPr bwMode="auto">
          <a:xfrm>
            <a:off x="7834028" y="124615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72" name="Text Box 149"/>
          <p:cNvSpPr txBox="1">
            <a:spLocks noChangeArrowheads="1"/>
          </p:cNvSpPr>
          <p:nvPr/>
        </p:nvSpPr>
        <p:spPr bwMode="auto">
          <a:xfrm>
            <a:off x="6119528" y="167478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73" name="Text Box 150"/>
          <p:cNvSpPr txBox="1">
            <a:spLocks noChangeArrowheads="1"/>
          </p:cNvSpPr>
          <p:nvPr/>
        </p:nvSpPr>
        <p:spPr bwMode="auto">
          <a:xfrm>
            <a:off x="6568791" y="167478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74" name="Text Box 151"/>
          <p:cNvSpPr txBox="1">
            <a:spLocks noChangeArrowheads="1"/>
          </p:cNvSpPr>
          <p:nvPr/>
        </p:nvSpPr>
        <p:spPr bwMode="auto">
          <a:xfrm>
            <a:off x="6943441" y="167478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75" name="Text Box 152"/>
          <p:cNvSpPr txBox="1">
            <a:spLocks noChangeArrowheads="1"/>
          </p:cNvSpPr>
          <p:nvPr/>
        </p:nvSpPr>
        <p:spPr bwMode="auto">
          <a:xfrm>
            <a:off x="7468903" y="167478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76" name="Text Box 153"/>
          <p:cNvSpPr txBox="1">
            <a:spLocks noChangeArrowheads="1"/>
          </p:cNvSpPr>
          <p:nvPr/>
        </p:nvSpPr>
        <p:spPr bwMode="auto">
          <a:xfrm>
            <a:off x="7919753" y="167478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77" name="Text Box 154"/>
          <p:cNvSpPr txBox="1">
            <a:spLocks noChangeArrowheads="1"/>
          </p:cNvSpPr>
          <p:nvPr/>
        </p:nvSpPr>
        <p:spPr bwMode="auto">
          <a:xfrm>
            <a:off x="6119528" y="2211355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78" name="Text Box 155"/>
          <p:cNvSpPr txBox="1">
            <a:spLocks noChangeArrowheads="1"/>
          </p:cNvSpPr>
          <p:nvPr/>
        </p:nvSpPr>
        <p:spPr bwMode="auto">
          <a:xfrm>
            <a:off x="6568791" y="214150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79" name="Text Box 156"/>
          <p:cNvSpPr txBox="1">
            <a:spLocks noChangeArrowheads="1"/>
          </p:cNvSpPr>
          <p:nvPr/>
        </p:nvSpPr>
        <p:spPr bwMode="auto">
          <a:xfrm>
            <a:off x="7019641" y="214150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" name="Text Box 157"/>
          <p:cNvSpPr txBox="1">
            <a:spLocks noChangeArrowheads="1"/>
          </p:cNvSpPr>
          <p:nvPr/>
        </p:nvSpPr>
        <p:spPr bwMode="auto">
          <a:xfrm>
            <a:off x="7468903" y="214150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1" name="Text Box 158"/>
          <p:cNvSpPr txBox="1">
            <a:spLocks noChangeArrowheads="1"/>
          </p:cNvSpPr>
          <p:nvPr/>
        </p:nvSpPr>
        <p:spPr bwMode="auto">
          <a:xfrm>
            <a:off x="7910928" y="214150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82" name="Text Box 159"/>
          <p:cNvSpPr txBox="1">
            <a:spLocks noChangeArrowheads="1"/>
          </p:cNvSpPr>
          <p:nvPr/>
        </p:nvSpPr>
        <p:spPr bwMode="auto">
          <a:xfrm>
            <a:off x="6129053" y="259870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3" name="Text Box 160"/>
          <p:cNvSpPr txBox="1">
            <a:spLocks noChangeArrowheads="1"/>
          </p:cNvSpPr>
          <p:nvPr/>
        </p:nvSpPr>
        <p:spPr bwMode="auto">
          <a:xfrm>
            <a:off x="6502116" y="259870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4" name="Text Box 161"/>
          <p:cNvSpPr txBox="1">
            <a:spLocks noChangeArrowheads="1"/>
          </p:cNvSpPr>
          <p:nvPr/>
        </p:nvSpPr>
        <p:spPr bwMode="auto">
          <a:xfrm>
            <a:off x="6952966" y="259870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5" name="Text Box 162"/>
          <p:cNvSpPr txBox="1">
            <a:spLocks noChangeArrowheads="1"/>
          </p:cNvSpPr>
          <p:nvPr/>
        </p:nvSpPr>
        <p:spPr bwMode="auto">
          <a:xfrm>
            <a:off x="7478428" y="259870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6" name="Text Box 163"/>
          <p:cNvSpPr txBox="1">
            <a:spLocks noChangeArrowheads="1"/>
          </p:cNvSpPr>
          <p:nvPr/>
        </p:nvSpPr>
        <p:spPr bwMode="auto">
          <a:xfrm>
            <a:off x="7891178" y="259870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-2</a:t>
            </a:r>
          </a:p>
        </p:txBody>
      </p:sp>
      <p:sp>
        <p:nvSpPr>
          <p:cNvPr id="87" name="Text Box 164"/>
          <p:cNvSpPr txBox="1">
            <a:spLocks noChangeArrowheads="1"/>
          </p:cNvSpPr>
          <p:nvPr/>
        </p:nvSpPr>
        <p:spPr bwMode="auto">
          <a:xfrm>
            <a:off x="6119528" y="305590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88" name="Text Box 165"/>
          <p:cNvSpPr txBox="1">
            <a:spLocks noChangeArrowheads="1"/>
          </p:cNvSpPr>
          <p:nvPr/>
        </p:nvSpPr>
        <p:spPr bwMode="auto">
          <a:xfrm>
            <a:off x="6568791" y="3125755"/>
            <a:ext cx="347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89" name="Text Box 166"/>
          <p:cNvSpPr txBox="1">
            <a:spLocks noChangeArrowheads="1"/>
          </p:cNvSpPr>
          <p:nvPr/>
        </p:nvSpPr>
        <p:spPr bwMode="auto">
          <a:xfrm>
            <a:off x="7019641" y="305590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0" name="Text Box 167"/>
          <p:cNvSpPr txBox="1">
            <a:spLocks noChangeArrowheads="1"/>
          </p:cNvSpPr>
          <p:nvPr/>
        </p:nvSpPr>
        <p:spPr bwMode="auto">
          <a:xfrm>
            <a:off x="7468903" y="305590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91" name="Text Box 168"/>
          <p:cNvSpPr txBox="1">
            <a:spLocks noChangeArrowheads="1"/>
          </p:cNvSpPr>
          <p:nvPr/>
        </p:nvSpPr>
        <p:spPr bwMode="auto">
          <a:xfrm>
            <a:off x="7919753" y="305590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19" name="Text Box 169"/>
          <p:cNvSpPr txBox="1">
            <a:spLocks noChangeArrowheads="1"/>
          </p:cNvSpPr>
          <p:nvPr/>
        </p:nvSpPr>
        <p:spPr bwMode="auto">
          <a:xfrm>
            <a:off x="3858579" y="5559452"/>
            <a:ext cx="5285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min { D</a:t>
            </a:r>
            <a:r>
              <a:rPr lang="en-US" sz="2000" baseline="30000" dirty="0" smtClean="0">
                <a:solidFill>
                  <a:srgbClr val="7030A0"/>
                </a:solidFill>
              </a:rPr>
              <a:t>1</a:t>
            </a:r>
            <a:r>
              <a:rPr lang="en-US" sz="2000" dirty="0" smtClean="0">
                <a:solidFill>
                  <a:srgbClr val="7030A0"/>
                </a:solidFill>
              </a:rPr>
              <a:t> [5,2], </a:t>
            </a:r>
            <a:r>
              <a:rPr lang="en-US" sz="2000" dirty="0" smtClean="0">
                <a:solidFill>
                  <a:srgbClr val="7030A0"/>
                </a:solidFill>
              </a:rPr>
              <a:t>D</a:t>
            </a:r>
            <a:r>
              <a:rPr lang="en-US" sz="2000" baseline="30000" dirty="0" smtClean="0">
                <a:solidFill>
                  <a:srgbClr val="7030A0"/>
                </a:solidFill>
              </a:rPr>
              <a:t>1</a:t>
            </a:r>
            <a:r>
              <a:rPr lang="en-US" sz="2000" dirty="0" smtClean="0">
                <a:solidFill>
                  <a:srgbClr val="7030A0"/>
                </a:solidFill>
              </a:rPr>
              <a:t> [5,4]+ D</a:t>
            </a:r>
            <a:r>
              <a:rPr lang="en-US" sz="2000" baseline="30000" dirty="0" smtClean="0">
                <a:solidFill>
                  <a:srgbClr val="7030A0"/>
                </a:solidFill>
              </a:rPr>
              <a:t>1</a:t>
            </a:r>
            <a:r>
              <a:rPr lang="en-US" sz="2000" dirty="0" smtClean="0">
                <a:solidFill>
                  <a:srgbClr val="7030A0"/>
                </a:solidFill>
              </a:rPr>
              <a:t> [4,2]}</a:t>
            </a:r>
          </a:p>
          <a:p>
            <a:pPr lvl="0"/>
            <a:r>
              <a:rPr lang="en-US" sz="2000" baseline="30000" dirty="0" smtClean="0">
                <a:solidFill>
                  <a:srgbClr val="7030A0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7030A0"/>
                </a:solidFill>
              </a:rPr>
              <a:t>min {</a:t>
            </a:r>
            <a:r>
              <a:rPr lang="en-US" sz="2000" dirty="0" smtClean="0">
                <a:solidFill>
                  <a:srgbClr val="7030A0"/>
                </a:solidFill>
                <a:sym typeface="Symbol" pitchFamily="18" charset="2"/>
              </a:rPr>
              <a:t></a:t>
            </a:r>
            <a:r>
              <a:rPr lang="en-US" sz="2000" dirty="0" smtClean="0">
                <a:solidFill>
                  <a:srgbClr val="7030A0"/>
                </a:solidFill>
              </a:rPr>
              <a:t>, 6-1} = 5</a:t>
            </a:r>
            <a:endParaRPr lang="en-US" sz="2000" baseline="300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0" name="Text Box 169"/>
          <p:cNvSpPr txBox="1">
            <a:spLocks noChangeArrowheads="1"/>
          </p:cNvSpPr>
          <p:nvPr/>
        </p:nvSpPr>
        <p:spPr bwMode="auto">
          <a:xfrm>
            <a:off x="3916329" y="4192663"/>
            <a:ext cx="5285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min { D</a:t>
            </a:r>
            <a:r>
              <a:rPr lang="en-US" sz="2000" baseline="30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solidFill>
                  <a:srgbClr val="0000FF"/>
                </a:solidFill>
              </a:rPr>
              <a:t> [2,5], </a:t>
            </a:r>
            <a:r>
              <a:rPr lang="en-US" sz="2000" dirty="0" smtClean="0">
                <a:solidFill>
                  <a:srgbClr val="0000FF"/>
                </a:solidFill>
              </a:rPr>
              <a:t>D</a:t>
            </a:r>
            <a:r>
              <a:rPr lang="en-US" sz="2000" baseline="30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solidFill>
                  <a:srgbClr val="0000FF"/>
                </a:solidFill>
              </a:rPr>
              <a:t> [2,1]+ D</a:t>
            </a:r>
            <a:r>
              <a:rPr lang="en-US" sz="2000" baseline="30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solidFill>
                  <a:srgbClr val="0000FF"/>
                </a:solidFill>
              </a:rPr>
              <a:t> [1,5]}</a:t>
            </a:r>
          </a:p>
          <a:p>
            <a:pPr lvl="0"/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min {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7</a:t>
            </a:r>
            <a:r>
              <a:rPr lang="en-US" sz="2000" dirty="0" smtClean="0">
                <a:solidFill>
                  <a:srgbClr val="0000FF"/>
                </a:solidFill>
              </a:rPr>
              <a:t>, 3-4} = -1</a:t>
            </a:r>
            <a:endParaRPr lang="en-US" sz="2000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1" name="Text Box 169"/>
          <p:cNvSpPr txBox="1">
            <a:spLocks noChangeArrowheads="1"/>
          </p:cNvSpPr>
          <p:nvPr/>
        </p:nvSpPr>
        <p:spPr bwMode="auto">
          <a:xfrm>
            <a:off x="3858579" y="4829535"/>
            <a:ext cx="5285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min { D</a:t>
            </a:r>
            <a:r>
              <a:rPr lang="en-US" sz="2000" baseline="30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[3,1], </a:t>
            </a:r>
            <a:r>
              <a:rPr lang="en-US" sz="2000" dirty="0" smtClean="0">
                <a:solidFill>
                  <a:srgbClr val="FF0000"/>
                </a:solidFill>
              </a:rPr>
              <a:t>D</a:t>
            </a:r>
            <a:r>
              <a:rPr lang="en-US" sz="2000" baseline="30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[3,4]+ D</a:t>
            </a:r>
            <a:r>
              <a:rPr lang="en-US" sz="2000" baseline="30000" dirty="0" smtClean="0">
                <a:solidFill>
                  <a:srgbClr val="FF0000"/>
                </a:solidFill>
              </a:rPr>
              <a:t>1 </a:t>
            </a:r>
            <a:r>
              <a:rPr lang="en-US" sz="2000" dirty="0" smtClean="0">
                <a:solidFill>
                  <a:srgbClr val="FF0000"/>
                </a:solidFill>
              </a:rPr>
              <a:t>[4,1]}</a:t>
            </a:r>
          </a:p>
          <a:p>
            <a:pPr lvl="0"/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min {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</a:t>
            </a:r>
            <a:r>
              <a:rPr lang="en-US" sz="2000" dirty="0" smtClean="0">
                <a:solidFill>
                  <a:srgbClr val="FF0000"/>
                </a:solidFill>
              </a:rPr>
              <a:t>, 5+2} = 7</a:t>
            </a:r>
            <a:endParaRPr lang="en-US" sz="2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34DA3-64AC-4F7D-9E24-583844350FDB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17557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7558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7559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560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561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7562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3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4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7565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7566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7567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7568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9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0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1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7572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7573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4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5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6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7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7578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7579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sp>
        <p:nvSpPr>
          <p:cNvPr id="17451" name="Text Box 65"/>
          <p:cNvSpPr txBox="1">
            <a:spLocks noChangeArrowheads="1"/>
          </p:cNvSpPr>
          <p:nvPr/>
        </p:nvSpPr>
        <p:spPr bwMode="auto">
          <a:xfrm>
            <a:off x="4283075" y="1200150"/>
            <a:ext cx="1265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</a:t>
            </a:r>
            <a:r>
              <a:rPr lang="en-US" baseline="30000" dirty="0">
                <a:latin typeface="Comic Sans MS" pitchFamily="66" charset="0"/>
              </a:rPr>
              <a:t>(m-1)</a:t>
            </a:r>
            <a:r>
              <a:rPr lang="en-US" dirty="0">
                <a:latin typeface="Comic Sans MS" pitchFamily="66" charset="0"/>
              </a:rPr>
              <a:t> = </a:t>
            </a:r>
            <a:r>
              <a:rPr lang="en-US" dirty="0" smtClean="0">
                <a:latin typeface="Comic Sans MS" pitchFamily="66" charset="0"/>
              </a:rPr>
              <a:t>L</a:t>
            </a:r>
            <a:r>
              <a:rPr lang="en-US" baseline="30000" dirty="0" smtClean="0">
                <a:latin typeface="Comic Sans MS" pitchFamily="66" charset="0"/>
              </a:rPr>
              <a:t>(3)</a:t>
            </a:r>
            <a:endParaRPr lang="en-US" baseline="30000" dirty="0">
              <a:latin typeface="Comic Sans MS" pitchFamily="66" charset="0"/>
            </a:endParaRPr>
          </a:p>
        </p:txBody>
      </p:sp>
      <p:graphicFrame>
        <p:nvGraphicFramePr>
          <p:cNvPr id="812099" name="Group 67"/>
          <p:cNvGraphicFramePr>
            <a:graphicFrameLocks noGrp="1"/>
          </p:cNvGraphicFramePr>
          <p:nvPr/>
        </p:nvGraphicFramePr>
        <p:xfrm>
          <a:off x="1189038" y="4133850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1" name="Text Box 105"/>
          <p:cNvSpPr txBox="1">
            <a:spLocks noChangeArrowheads="1"/>
          </p:cNvSpPr>
          <p:nvPr/>
        </p:nvSpPr>
        <p:spPr bwMode="auto">
          <a:xfrm>
            <a:off x="0" y="4962525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</a:t>
            </a:r>
            <a:r>
              <a:rPr lang="en-US" baseline="30000" dirty="0">
                <a:latin typeface="Comic Sans MS" pitchFamily="66" charset="0"/>
              </a:rPr>
              <a:t>(m)</a:t>
            </a:r>
            <a:r>
              <a:rPr lang="en-US" dirty="0">
                <a:latin typeface="Comic Sans MS" pitchFamily="66" charset="0"/>
              </a:rPr>
              <a:t> = </a:t>
            </a:r>
            <a:r>
              <a:rPr lang="en-US" dirty="0" smtClean="0">
                <a:latin typeface="Comic Sans MS" pitchFamily="66" charset="0"/>
              </a:rPr>
              <a:t>L</a:t>
            </a:r>
            <a:r>
              <a:rPr lang="en-US" baseline="30000" dirty="0" smtClean="0">
                <a:latin typeface="Comic Sans MS" pitchFamily="66" charset="0"/>
              </a:rPr>
              <a:t>(4)</a:t>
            </a:r>
            <a:endParaRPr lang="en-US" baseline="30000" dirty="0">
              <a:latin typeface="Comic Sans MS" pitchFamily="66" charset="0"/>
            </a:endParaRPr>
          </a:p>
        </p:txBody>
      </p:sp>
      <p:sp>
        <p:nvSpPr>
          <p:cNvPr id="812176" name="Text Box 144"/>
          <p:cNvSpPr txBox="1">
            <a:spLocks noChangeArrowheads="1"/>
          </p:cNvSpPr>
          <p:nvPr/>
        </p:nvSpPr>
        <p:spPr bwMode="auto">
          <a:xfrm>
            <a:off x="1260475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12177" name="Text Box 145"/>
          <p:cNvSpPr txBox="1">
            <a:spLocks noChangeArrowheads="1"/>
          </p:cNvSpPr>
          <p:nvPr/>
        </p:nvSpPr>
        <p:spPr bwMode="auto">
          <a:xfrm>
            <a:off x="1709738" y="41449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12178" name="Text Box 146"/>
          <p:cNvSpPr txBox="1">
            <a:spLocks noChangeArrowheads="1"/>
          </p:cNvSpPr>
          <p:nvPr/>
        </p:nvSpPr>
        <p:spPr bwMode="auto">
          <a:xfrm>
            <a:off x="2160588" y="4144963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812179" name="Text Box 147"/>
          <p:cNvSpPr txBox="1">
            <a:spLocks noChangeArrowheads="1"/>
          </p:cNvSpPr>
          <p:nvPr/>
        </p:nvSpPr>
        <p:spPr bwMode="auto">
          <a:xfrm>
            <a:off x="2609850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12180" name="Text Box 148"/>
          <p:cNvSpPr txBox="1">
            <a:spLocks noChangeArrowheads="1"/>
          </p:cNvSpPr>
          <p:nvPr/>
        </p:nvSpPr>
        <p:spPr bwMode="auto">
          <a:xfrm>
            <a:off x="2984500" y="41449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812181" name="Text Box 149"/>
          <p:cNvSpPr txBox="1">
            <a:spLocks noChangeArrowheads="1"/>
          </p:cNvSpPr>
          <p:nvPr/>
        </p:nvSpPr>
        <p:spPr bwMode="auto">
          <a:xfrm>
            <a:off x="1270000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12182" name="Text Box 150"/>
          <p:cNvSpPr txBox="1">
            <a:spLocks noChangeArrowheads="1"/>
          </p:cNvSpPr>
          <p:nvPr/>
        </p:nvSpPr>
        <p:spPr bwMode="auto">
          <a:xfrm>
            <a:off x="1719263" y="45735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83" name="Text Box 151"/>
          <p:cNvSpPr txBox="1">
            <a:spLocks noChangeArrowheads="1"/>
          </p:cNvSpPr>
          <p:nvPr/>
        </p:nvSpPr>
        <p:spPr bwMode="auto">
          <a:xfrm>
            <a:off x="2093913" y="457358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812184" name="Text Box 152"/>
          <p:cNvSpPr txBox="1">
            <a:spLocks noChangeArrowheads="1"/>
          </p:cNvSpPr>
          <p:nvPr/>
        </p:nvSpPr>
        <p:spPr bwMode="auto">
          <a:xfrm>
            <a:off x="261937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12185" name="Text Box 153"/>
          <p:cNvSpPr txBox="1">
            <a:spLocks noChangeArrowheads="1"/>
          </p:cNvSpPr>
          <p:nvPr/>
        </p:nvSpPr>
        <p:spPr bwMode="auto">
          <a:xfrm>
            <a:off x="3070225" y="4573588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812186" name="Text Box 154"/>
          <p:cNvSpPr txBox="1">
            <a:spLocks noChangeArrowheads="1"/>
          </p:cNvSpPr>
          <p:nvPr/>
        </p:nvSpPr>
        <p:spPr bwMode="auto">
          <a:xfrm>
            <a:off x="1270000" y="505241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ym typeface="Symbol" pitchFamily="18" charset="2"/>
              </a:rPr>
              <a:t>7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12187" name="Text Box 155"/>
          <p:cNvSpPr txBox="1">
            <a:spLocks noChangeArrowheads="1"/>
          </p:cNvSpPr>
          <p:nvPr/>
        </p:nvSpPr>
        <p:spPr bwMode="auto">
          <a:xfrm>
            <a:off x="171926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812188" name="Text Box 156"/>
          <p:cNvSpPr txBox="1">
            <a:spLocks noChangeArrowheads="1"/>
          </p:cNvSpPr>
          <p:nvPr/>
        </p:nvSpPr>
        <p:spPr bwMode="auto">
          <a:xfrm>
            <a:off x="217011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89" name="Text Box 157"/>
          <p:cNvSpPr txBox="1">
            <a:spLocks noChangeArrowheads="1"/>
          </p:cNvSpPr>
          <p:nvPr/>
        </p:nvSpPr>
        <p:spPr bwMode="auto">
          <a:xfrm>
            <a:off x="2619375" y="50403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12190" name="Text Box 158"/>
          <p:cNvSpPr txBox="1">
            <a:spLocks noChangeArrowheads="1"/>
          </p:cNvSpPr>
          <p:nvPr/>
        </p:nvSpPr>
        <p:spPr bwMode="auto">
          <a:xfrm>
            <a:off x="3080650" y="504031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1279525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12192" name="Text Box 160"/>
          <p:cNvSpPr txBox="1">
            <a:spLocks noChangeArrowheads="1"/>
          </p:cNvSpPr>
          <p:nvPr/>
        </p:nvSpPr>
        <p:spPr bwMode="auto">
          <a:xfrm>
            <a:off x="165258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12193" name="Text Box 161"/>
          <p:cNvSpPr txBox="1">
            <a:spLocks noChangeArrowheads="1"/>
          </p:cNvSpPr>
          <p:nvPr/>
        </p:nvSpPr>
        <p:spPr bwMode="auto">
          <a:xfrm>
            <a:off x="210343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12194" name="Text Box 162"/>
          <p:cNvSpPr txBox="1">
            <a:spLocks noChangeArrowheads="1"/>
          </p:cNvSpPr>
          <p:nvPr/>
        </p:nvSpPr>
        <p:spPr bwMode="auto">
          <a:xfrm>
            <a:off x="2628900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95" name="Text Box 163"/>
          <p:cNvSpPr txBox="1">
            <a:spLocks noChangeArrowheads="1"/>
          </p:cNvSpPr>
          <p:nvPr/>
        </p:nvSpPr>
        <p:spPr bwMode="auto">
          <a:xfrm>
            <a:off x="3041650" y="5497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-2</a:t>
            </a:r>
          </a:p>
        </p:txBody>
      </p:sp>
      <p:sp>
        <p:nvSpPr>
          <p:cNvPr id="812196" name="Text Box 164"/>
          <p:cNvSpPr txBox="1">
            <a:spLocks noChangeArrowheads="1"/>
          </p:cNvSpPr>
          <p:nvPr/>
        </p:nvSpPr>
        <p:spPr bwMode="auto">
          <a:xfrm>
            <a:off x="1270000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812197" name="Text Box 165"/>
          <p:cNvSpPr txBox="1">
            <a:spLocks noChangeArrowheads="1"/>
          </p:cNvSpPr>
          <p:nvPr/>
        </p:nvSpPr>
        <p:spPr bwMode="auto">
          <a:xfrm>
            <a:off x="1719263" y="596681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ym typeface="Symbol" pitchFamily="18" charset="2"/>
              </a:rPr>
              <a:t>5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12198" name="Text Box 166"/>
          <p:cNvSpPr txBox="1">
            <a:spLocks noChangeArrowheads="1"/>
          </p:cNvSpPr>
          <p:nvPr/>
        </p:nvSpPr>
        <p:spPr bwMode="auto">
          <a:xfrm>
            <a:off x="2170113" y="59547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12199" name="Text Box 167"/>
          <p:cNvSpPr txBox="1">
            <a:spLocks noChangeArrowheads="1"/>
          </p:cNvSpPr>
          <p:nvPr/>
        </p:nvSpPr>
        <p:spPr bwMode="auto">
          <a:xfrm>
            <a:off x="261937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812200" name="Text Box 168"/>
          <p:cNvSpPr txBox="1">
            <a:spLocks noChangeArrowheads="1"/>
          </p:cNvSpPr>
          <p:nvPr/>
        </p:nvSpPr>
        <p:spPr bwMode="auto">
          <a:xfrm>
            <a:off x="307022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7556" name="Rectangle 170"/>
          <p:cNvSpPr>
            <a:spLocks noChangeArrowheads="1"/>
          </p:cNvSpPr>
          <p:nvPr/>
        </p:nvSpPr>
        <p:spPr bwMode="auto">
          <a:xfrm>
            <a:off x="4872038" y="268288"/>
            <a:ext cx="3778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(m)</a:t>
            </a:r>
            <a:r>
              <a:rPr lang="en-US"/>
              <a:t> </a:t>
            </a:r>
            <a:r>
              <a:rPr lang="en-US" sz="2800">
                <a:latin typeface="Comic Sans MS" pitchFamily="66" charset="0"/>
              </a:rPr>
              <a:t>=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                  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92" name="Group 67"/>
          <p:cNvGraphicFramePr>
            <a:graphicFrameLocks noGrp="1"/>
          </p:cNvGraphicFramePr>
          <p:nvPr/>
        </p:nvGraphicFramePr>
        <p:xfrm>
          <a:off x="5951939" y="1244667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Text Box 144"/>
          <p:cNvSpPr txBox="1">
            <a:spLocks noChangeArrowheads="1"/>
          </p:cNvSpPr>
          <p:nvPr/>
        </p:nvSpPr>
        <p:spPr bwMode="auto">
          <a:xfrm>
            <a:off x="6023376" y="125578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5" name="Text Box 145"/>
          <p:cNvSpPr txBox="1">
            <a:spLocks noChangeArrowheads="1"/>
          </p:cNvSpPr>
          <p:nvPr/>
        </p:nvSpPr>
        <p:spPr bwMode="auto">
          <a:xfrm>
            <a:off x="6472639" y="125578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96" name="Text Box 146"/>
          <p:cNvSpPr txBox="1">
            <a:spLocks noChangeArrowheads="1"/>
          </p:cNvSpPr>
          <p:nvPr/>
        </p:nvSpPr>
        <p:spPr bwMode="auto">
          <a:xfrm>
            <a:off x="6923489" y="1255780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97" name="Text Box 147"/>
          <p:cNvSpPr txBox="1">
            <a:spLocks noChangeArrowheads="1"/>
          </p:cNvSpPr>
          <p:nvPr/>
        </p:nvSpPr>
        <p:spPr bwMode="auto">
          <a:xfrm>
            <a:off x="7372751" y="125578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8" name="Text Box 148"/>
          <p:cNvSpPr txBox="1">
            <a:spLocks noChangeArrowheads="1"/>
          </p:cNvSpPr>
          <p:nvPr/>
        </p:nvSpPr>
        <p:spPr bwMode="auto">
          <a:xfrm>
            <a:off x="7747401" y="125578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99" name="Text Box 149"/>
          <p:cNvSpPr txBox="1">
            <a:spLocks noChangeArrowheads="1"/>
          </p:cNvSpPr>
          <p:nvPr/>
        </p:nvSpPr>
        <p:spPr bwMode="auto">
          <a:xfrm>
            <a:off x="6032901" y="168440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00" name="Text Box 150"/>
          <p:cNvSpPr txBox="1">
            <a:spLocks noChangeArrowheads="1"/>
          </p:cNvSpPr>
          <p:nvPr/>
        </p:nvSpPr>
        <p:spPr bwMode="auto">
          <a:xfrm>
            <a:off x="6482164" y="168440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01" name="Text Box 151"/>
          <p:cNvSpPr txBox="1">
            <a:spLocks noChangeArrowheads="1"/>
          </p:cNvSpPr>
          <p:nvPr/>
        </p:nvSpPr>
        <p:spPr bwMode="auto">
          <a:xfrm>
            <a:off x="6856814" y="168440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102" name="Text Box 152"/>
          <p:cNvSpPr txBox="1">
            <a:spLocks noChangeArrowheads="1"/>
          </p:cNvSpPr>
          <p:nvPr/>
        </p:nvSpPr>
        <p:spPr bwMode="auto">
          <a:xfrm>
            <a:off x="7382276" y="168440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03" name="Text Box 153"/>
          <p:cNvSpPr txBox="1">
            <a:spLocks noChangeArrowheads="1"/>
          </p:cNvSpPr>
          <p:nvPr/>
        </p:nvSpPr>
        <p:spPr bwMode="auto">
          <a:xfrm>
            <a:off x="7833126" y="1684405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104" name="Text Box 154"/>
          <p:cNvSpPr txBox="1">
            <a:spLocks noChangeArrowheads="1"/>
          </p:cNvSpPr>
          <p:nvPr/>
        </p:nvSpPr>
        <p:spPr bwMode="auto">
          <a:xfrm>
            <a:off x="6032901" y="216323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ym typeface="Symbol" pitchFamily="18" charset="2"/>
              </a:rPr>
              <a:t>7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05" name="Text Box 155"/>
          <p:cNvSpPr txBox="1">
            <a:spLocks noChangeArrowheads="1"/>
          </p:cNvSpPr>
          <p:nvPr/>
        </p:nvSpPr>
        <p:spPr bwMode="auto">
          <a:xfrm>
            <a:off x="6482164" y="215113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06" name="Text Box 156"/>
          <p:cNvSpPr txBox="1">
            <a:spLocks noChangeArrowheads="1"/>
          </p:cNvSpPr>
          <p:nvPr/>
        </p:nvSpPr>
        <p:spPr bwMode="auto">
          <a:xfrm>
            <a:off x="6933014" y="215113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07" name="Text Box 157"/>
          <p:cNvSpPr txBox="1">
            <a:spLocks noChangeArrowheads="1"/>
          </p:cNvSpPr>
          <p:nvPr/>
        </p:nvSpPr>
        <p:spPr bwMode="auto">
          <a:xfrm>
            <a:off x="7382276" y="215113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08" name="Text Box 158"/>
          <p:cNvSpPr txBox="1">
            <a:spLocks noChangeArrowheads="1"/>
          </p:cNvSpPr>
          <p:nvPr/>
        </p:nvSpPr>
        <p:spPr bwMode="auto">
          <a:xfrm>
            <a:off x="7785801" y="215113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109" name="Text Box 159"/>
          <p:cNvSpPr txBox="1">
            <a:spLocks noChangeArrowheads="1"/>
          </p:cNvSpPr>
          <p:nvPr/>
        </p:nvSpPr>
        <p:spPr bwMode="auto">
          <a:xfrm>
            <a:off x="6042426" y="260833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10" name="Text Box 160"/>
          <p:cNvSpPr txBox="1">
            <a:spLocks noChangeArrowheads="1"/>
          </p:cNvSpPr>
          <p:nvPr/>
        </p:nvSpPr>
        <p:spPr bwMode="auto">
          <a:xfrm>
            <a:off x="6415489" y="260833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111" name="Text Box 161"/>
          <p:cNvSpPr txBox="1">
            <a:spLocks noChangeArrowheads="1"/>
          </p:cNvSpPr>
          <p:nvPr/>
        </p:nvSpPr>
        <p:spPr bwMode="auto">
          <a:xfrm>
            <a:off x="6866339" y="260833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112" name="Text Box 162"/>
          <p:cNvSpPr txBox="1">
            <a:spLocks noChangeArrowheads="1"/>
          </p:cNvSpPr>
          <p:nvPr/>
        </p:nvSpPr>
        <p:spPr bwMode="auto">
          <a:xfrm>
            <a:off x="7391801" y="260833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13" name="Text Box 163"/>
          <p:cNvSpPr txBox="1">
            <a:spLocks noChangeArrowheads="1"/>
          </p:cNvSpPr>
          <p:nvPr/>
        </p:nvSpPr>
        <p:spPr bwMode="auto">
          <a:xfrm>
            <a:off x="7804551" y="260833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-2</a:t>
            </a:r>
          </a:p>
        </p:txBody>
      </p:sp>
      <p:sp>
        <p:nvSpPr>
          <p:cNvPr id="114" name="Text Box 164"/>
          <p:cNvSpPr txBox="1">
            <a:spLocks noChangeArrowheads="1"/>
          </p:cNvSpPr>
          <p:nvPr/>
        </p:nvSpPr>
        <p:spPr bwMode="auto">
          <a:xfrm>
            <a:off x="6032901" y="306553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15" name="Text Box 165"/>
          <p:cNvSpPr txBox="1">
            <a:spLocks noChangeArrowheads="1"/>
          </p:cNvSpPr>
          <p:nvPr/>
        </p:nvSpPr>
        <p:spPr bwMode="auto">
          <a:xfrm>
            <a:off x="6482164" y="307763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ym typeface="Symbol" pitchFamily="18" charset="2"/>
              </a:rPr>
              <a:t>5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16" name="Text Box 166"/>
          <p:cNvSpPr txBox="1">
            <a:spLocks noChangeArrowheads="1"/>
          </p:cNvSpPr>
          <p:nvPr/>
        </p:nvSpPr>
        <p:spPr bwMode="auto">
          <a:xfrm>
            <a:off x="6933014" y="306553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17" name="Text Box 167"/>
          <p:cNvSpPr txBox="1">
            <a:spLocks noChangeArrowheads="1"/>
          </p:cNvSpPr>
          <p:nvPr/>
        </p:nvSpPr>
        <p:spPr bwMode="auto">
          <a:xfrm>
            <a:off x="7382276" y="306553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118" name="Text Box 168"/>
          <p:cNvSpPr txBox="1">
            <a:spLocks noChangeArrowheads="1"/>
          </p:cNvSpPr>
          <p:nvPr/>
        </p:nvSpPr>
        <p:spPr bwMode="auto">
          <a:xfrm>
            <a:off x="7833126" y="306553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3" name="Text Box 169"/>
          <p:cNvSpPr txBox="1">
            <a:spLocks noChangeArrowheads="1"/>
          </p:cNvSpPr>
          <p:nvPr/>
        </p:nvSpPr>
        <p:spPr bwMode="auto">
          <a:xfrm>
            <a:off x="3916329" y="4192663"/>
            <a:ext cx="5285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min { D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[1,2], </a:t>
            </a:r>
            <a:r>
              <a:rPr lang="en-US" sz="2000" dirty="0" smtClean="0">
                <a:solidFill>
                  <a:srgbClr val="0000FF"/>
                </a:solidFill>
              </a:rPr>
              <a:t>D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[1,4]+ D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[4,2]}</a:t>
            </a:r>
          </a:p>
          <a:p>
            <a:pPr lvl="0"/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min {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3</a:t>
            </a:r>
            <a:r>
              <a:rPr lang="en-US" sz="2000" dirty="0" smtClean="0">
                <a:solidFill>
                  <a:srgbClr val="0000FF"/>
                </a:solidFill>
              </a:rPr>
              <a:t>, 2-1} = 1</a:t>
            </a:r>
            <a:endParaRPr lang="en-US" sz="2000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4" name="Text Box 169"/>
          <p:cNvSpPr txBox="1">
            <a:spLocks noChangeArrowheads="1"/>
          </p:cNvSpPr>
          <p:nvPr/>
        </p:nvSpPr>
        <p:spPr bwMode="auto">
          <a:xfrm>
            <a:off x="3858579" y="4829535"/>
            <a:ext cx="5285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min { D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[3,5], </a:t>
            </a:r>
            <a:r>
              <a:rPr lang="en-US" sz="2000" dirty="0" smtClean="0">
                <a:solidFill>
                  <a:srgbClr val="FF0000"/>
                </a:solidFill>
              </a:rPr>
              <a:t>D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[3,1]+ D</a:t>
            </a:r>
            <a:r>
              <a:rPr lang="en-US" sz="2000" baseline="30000" dirty="0" smtClean="0">
                <a:solidFill>
                  <a:srgbClr val="FF0000"/>
                </a:solidFill>
              </a:rPr>
              <a:t>2 </a:t>
            </a:r>
            <a:r>
              <a:rPr lang="en-US" sz="2000" dirty="0" smtClean="0">
                <a:solidFill>
                  <a:srgbClr val="FF0000"/>
                </a:solidFill>
              </a:rPr>
              <a:t>[1,5]}</a:t>
            </a:r>
          </a:p>
          <a:p>
            <a:pPr lvl="0"/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min {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11</a:t>
            </a:r>
            <a:r>
              <a:rPr lang="en-US" sz="2000" dirty="0" smtClean="0">
                <a:solidFill>
                  <a:srgbClr val="FF0000"/>
                </a:solidFill>
              </a:rPr>
              <a:t>, 7-4} = 3</a:t>
            </a:r>
            <a:endParaRPr lang="en-US" sz="2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D8D81-DC4C-44D1-BC18-FB62ACF31657}" type="slidenum">
              <a:rPr lang="en-US"/>
              <a:pPr/>
              <a:t>18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Running Time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41624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No need to compute all </a:t>
            </a:r>
            <a:r>
              <a:rPr lang="en-US" sz="2400" dirty="0" smtClean="0">
                <a:latin typeface="Comic Sans MS" pitchFamily="66" charset="0"/>
              </a:rPr>
              <a:t>L</a:t>
            </a:r>
            <a:r>
              <a:rPr lang="en-US" sz="2400" baseline="30000" dirty="0" smtClean="0">
                <a:latin typeface="Comic Sans MS" pitchFamily="66" charset="0"/>
              </a:rPr>
              <a:t>(m)</a:t>
            </a:r>
            <a:r>
              <a:rPr lang="en-US" sz="2400" dirty="0" smtClean="0"/>
              <a:t> matrices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If no negative-weight cycles exist: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 smtClean="0"/>
              <a:t>		L</a:t>
            </a:r>
            <a:r>
              <a:rPr lang="en-US" sz="2400" baseline="30000" dirty="0" smtClean="0"/>
              <a:t>(m)</a:t>
            </a:r>
            <a:r>
              <a:rPr lang="en-US" sz="2400" dirty="0" smtClean="0"/>
              <a:t> = L</a:t>
            </a:r>
            <a:r>
              <a:rPr lang="en-US" sz="2400" baseline="30000" dirty="0" smtClean="0"/>
              <a:t>(n - 1)</a:t>
            </a:r>
            <a:r>
              <a:rPr lang="en-US" sz="2400" dirty="0" smtClean="0"/>
              <a:t> for all m </a:t>
            </a:r>
            <a:r>
              <a:rPr lang="en-US" sz="2400" dirty="0" smtClean="0">
                <a:sym typeface="Symbol" pitchFamily="18" charset="2"/>
              </a:rPr>
              <a:t> n – 1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ym typeface="Symbol" pitchFamily="18" charset="2"/>
              </a:rPr>
              <a:t>We can compute </a:t>
            </a:r>
            <a:r>
              <a:rPr lang="en-US" sz="2400" dirty="0" smtClean="0"/>
              <a:t>L</a:t>
            </a:r>
            <a:r>
              <a:rPr lang="en-US" sz="2400" baseline="30000" dirty="0" smtClean="0"/>
              <a:t>(n-1)</a:t>
            </a:r>
            <a:r>
              <a:rPr lang="en-US" sz="2400" dirty="0" smtClean="0"/>
              <a:t> by computing the sequence</a:t>
            </a:r>
            <a:r>
              <a:rPr lang="en-US" sz="2400" dirty="0" smtClean="0"/>
              <a:t>: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sz="2400" dirty="0" smtClean="0"/>
              <a:t>(Matrix multiplication is associative A*(B*C)=(A*B)*C)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 smtClean="0"/>
              <a:t>	 L</a:t>
            </a:r>
            <a:r>
              <a:rPr lang="en-US" sz="2400" baseline="30000" dirty="0" smtClean="0"/>
              <a:t>(1)</a:t>
            </a:r>
            <a:r>
              <a:rPr lang="en-US" sz="2400" dirty="0" smtClean="0"/>
              <a:t> = W				L</a:t>
            </a:r>
            <a:r>
              <a:rPr lang="en-US" sz="2400" baseline="30000" dirty="0" smtClean="0"/>
              <a:t>(2)</a:t>
            </a:r>
            <a:r>
              <a:rPr lang="en-US" sz="2400" dirty="0" smtClean="0"/>
              <a:t> = W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W </a:t>
            </a:r>
            <a:r>
              <a:rPr lang="en-US" sz="2400" dirty="0" smtClean="0">
                <a:sym typeface="Symbol" pitchFamily="18" charset="2"/>
              </a:rPr>
              <a:t></a:t>
            </a:r>
            <a:r>
              <a:rPr lang="en-US" sz="2400" dirty="0" smtClean="0"/>
              <a:t> W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 smtClean="0"/>
              <a:t>	 L</a:t>
            </a:r>
            <a:r>
              <a:rPr lang="en-US" sz="2400" baseline="30000" dirty="0" smtClean="0"/>
              <a:t>(4)</a:t>
            </a:r>
            <a:r>
              <a:rPr lang="en-US" sz="2400" dirty="0" smtClean="0"/>
              <a:t> = W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= W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</a:t>
            </a:r>
            <a:r>
              <a:rPr lang="en-US" sz="2400" dirty="0" smtClean="0"/>
              <a:t> W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		L</a:t>
            </a:r>
            <a:r>
              <a:rPr lang="en-US" sz="2400" baseline="30000" dirty="0" smtClean="0"/>
              <a:t>(8)</a:t>
            </a:r>
            <a:r>
              <a:rPr lang="en-US" sz="2400" dirty="0" smtClean="0"/>
              <a:t> = W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 = W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</a:t>
            </a:r>
            <a:r>
              <a:rPr lang="en-US" sz="2400" dirty="0" smtClean="0"/>
              <a:t> W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…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1200" dirty="0" smtClean="0"/>
          </a:p>
        </p:txBody>
      </p:sp>
      <p:graphicFrame>
        <p:nvGraphicFramePr>
          <p:cNvPr id="813060" name="Object 4"/>
          <p:cNvGraphicFramePr>
            <a:graphicFrameLocks noChangeAspect="1"/>
          </p:cNvGraphicFramePr>
          <p:nvPr/>
        </p:nvGraphicFramePr>
        <p:xfrm>
          <a:off x="2573137" y="5369744"/>
          <a:ext cx="2901950" cy="696912"/>
        </p:xfrm>
        <a:graphic>
          <a:graphicData uri="http://schemas.openxmlformats.org/presentationml/2006/ole">
            <p:oleObj spid="_x0000_s1026" name="Equation" r:id="rId4" imgW="952200" imgH="228600" progId="Equation.3">
              <p:embed/>
            </p:oleObj>
          </a:graphicData>
        </a:graphic>
      </p:graphicFrame>
      <p:graphicFrame>
        <p:nvGraphicFramePr>
          <p:cNvPr id="813061" name="Object 5"/>
          <p:cNvGraphicFramePr>
            <a:graphicFrameLocks noChangeAspect="1"/>
          </p:cNvGraphicFramePr>
          <p:nvPr/>
        </p:nvGraphicFramePr>
        <p:xfrm>
          <a:off x="3076474" y="4799927"/>
          <a:ext cx="2008188" cy="522288"/>
        </p:xfrm>
        <a:graphic>
          <a:graphicData uri="http://schemas.openxmlformats.org/presentationml/2006/ole">
            <p:oleObj spid="_x0000_s1027" name="Equation" r:id="rId5" imgW="939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77AA5-CB3D-4DEC-9393-AE8F8409369B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FASTER-APSP(</a:t>
            </a:r>
            <a:r>
              <a:rPr lang="en-US" smtClean="0">
                <a:latin typeface="Comic Sans MS" pitchFamily="66" charset="0"/>
              </a:rPr>
              <a:t>W, n</a:t>
            </a:r>
            <a:r>
              <a:rPr lang="en-US" smtClean="0"/>
              <a:t>)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L</a:t>
            </a:r>
            <a:r>
              <a:rPr lang="en-US" baseline="30000" smtClean="0"/>
              <a:t>(1)</a:t>
            </a:r>
            <a:r>
              <a:rPr lang="en-US" smtClean="0"/>
              <a:t> ← W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m ←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while </a:t>
            </a:r>
            <a:r>
              <a:rPr lang="en-US" smtClean="0"/>
              <a:t>m &lt; n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do </a:t>
            </a:r>
            <a:r>
              <a:rPr lang="en-US" smtClean="0"/>
              <a:t>L</a:t>
            </a:r>
            <a:r>
              <a:rPr lang="en-US" baseline="30000" smtClean="0"/>
              <a:t>(2m)</a:t>
            </a:r>
            <a:r>
              <a:rPr lang="en-US" smtClean="0"/>
              <a:t> ← EXTEND(L</a:t>
            </a:r>
            <a:r>
              <a:rPr lang="en-US" baseline="30000" smtClean="0"/>
              <a:t>(m)</a:t>
            </a:r>
            <a:r>
              <a:rPr lang="en-US" smtClean="0"/>
              <a:t>, L</a:t>
            </a:r>
            <a:r>
              <a:rPr lang="en-US" baseline="30000" smtClean="0"/>
              <a:t>(m)</a:t>
            </a:r>
            <a:r>
              <a:rPr lang="en-US" smtClean="0"/>
              <a:t>, n)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m ← 2*m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return </a:t>
            </a:r>
            <a:r>
              <a:rPr lang="en-US" smtClean="0"/>
              <a:t>L</a:t>
            </a:r>
            <a:r>
              <a:rPr lang="en-US" baseline="30000" smtClean="0"/>
              <a:t>(m)</a:t>
            </a:r>
          </a:p>
          <a:p>
            <a:pPr marL="533400" indent="-533400" eaLnBrk="1" hangingPunct="1"/>
            <a:endParaRPr lang="en-US" smtClean="0"/>
          </a:p>
          <a:p>
            <a:pPr marL="533400" indent="-533400" eaLnBrk="1" hangingPunct="1"/>
            <a:r>
              <a:rPr lang="en-US" smtClean="0"/>
              <a:t>OK to overshoot: products don’t change after L</a:t>
            </a:r>
            <a:r>
              <a:rPr lang="en-US" baseline="30000" smtClean="0"/>
              <a:t>(n - 1)</a:t>
            </a:r>
          </a:p>
          <a:p>
            <a:pPr marL="533400" indent="-533400" eaLnBrk="1" hangingPunct="1"/>
            <a:r>
              <a:rPr lang="en-US" b="1" smtClean="0"/>
              <a:t>Running Time: </a:t>
            </a:r>
            <a:r>
              <a:rPr lang="en-US" b="1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mtClean="0">
                <a:latin typeface="Comic Sans MS" pitchFamily="66" charset="0"/>
              </a:rPr>
              <a:t>(n</a:t>
            </a:r>
            <a:r>
              <a:rPr lang="en-US" baseline="30000" smtClean="0">
                <a:latin typeface="Comic Sans MS" pitchFamily="66" charset="0"/>
              </a:rPr>
              <a:t>3</a:t>
            </a:r>
            <a:r>
              <a:rPr lang="en-US" smtClean="0">
                <a:latin typeface="Comic Sans MS" pitchFamily="66" charset="0"/>
              </a:rPr>
              <a:t>lg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9A5BCA-DE01-40C1-95E3-7EDAE10BF268}" type="slidenum">
              <a:rPr lang="en-US"/>
              <a:pPr/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All-Pairs Shortest Paths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4835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dirty="0" smtClean="0"/>
              <a:t>Given: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Directed graph G = (V, 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Weight function w : E → </a:t>
            </a:r>
            <a:r>
              <a:rPr lang="en-US" b="1" dirty="0" smtClean="0"/>
              <a:t>R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 smtClean="0"/>
              <a:t>Compute: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The shortest paths between all pairs of vertices in a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Representation of the result: an      n × n matrix of shortest-path distances δ(u, v)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5900738" y="1292225"/>
            <a:ext cx="2986087" cy="2419350"/>
            <a:chOff x="297" y="778"/>
            <a:chExt cx="1881" cy="1524"/>
          </a:xfrm>
        </p:grpSpPr>
        <p:sp>
          <p:nvSpPr>
            <p:cNvPr id="6150" name="Oval 5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151" name="Oval 6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152" name="Oval 7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153" name="Oval 8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154" name="Oval 9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Text Box 19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6165" name="Text Box 20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Text Box 25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6171" name="Text Box 26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6172" name="Text Box 27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6F937F-9AB2-4C2E-9FDF-62D28ED1B205}" type="slidenum">
              <a:rPr lang="en-US"/>
              <a:pPr/>
              <a:t>20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Floyd-Warshall Algorithm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48350" cy="5076825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smtClean="0"/>
              <a:t>Given: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Directed, weighted graph G = (V, 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Negative-weight edges may be present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No negative-weight cycles could be present in the graph</a:t>
            </a:r>
          </a:p>
          <a:p>
            <a:pPr eaLnBrk="1" hangingPunct="1">
              <a:lnSpc>
                <a:spcPct val="110000"/>
              </a:lnSpc>
            </a:pPr>
            <a:r>
              <a:rPr lang="en-US" b="1" smtClean="0"/>
              <a:t>Compute: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The shortest paths between all pairs of vertices in a graph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900738" y="1292225"/>
            <a:ext cx="2986087" cy="2419350"/>
            <a:chOff x="297" y="778"/>
            <a:chExt cx="1881" cy="1524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Text Box 19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9477" name="Text Box 20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23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24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Text Box 25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9483" name="Text Box 26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9484" name="Text Box 27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51B6C8-6815-4768-A175-238804C45A1D}" type="slidenum">
              <a:rPr lang="en-US"/>
              <a:pPr/>
              <a:t>21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of a Shortest Path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81700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Vertices in G are given by           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V = {1, 2, …, n}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Consider a path </a:t>
            </a:r>
            <a:r>
              <a:rPr lang="en-US" smtClean="0">
                <a:latin typeface="Comic Sans MS" pitchFamily="66" charset="0"/>
              </a:rPr>
              <a:t>p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v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, 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, …, 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l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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An </a:t>
            </a:r>
            <a:r>
              <a:rPr lang="en-US" b="1" smtClean="0">
                <a:sym typeface="Symbol" pitchFamily="18" charset="2"/>
              </a:rPr>
              <a:t>intermediate</a:t>
            </a:r>
            <a:r>
              <a:rPr lang="en-US" smtClean="0">
                <a:sym typeface="Symbol" pitchFamily="18" charset="2"/>
              </a:rPr>
              <a:t> vertex of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p</a:t>
            </a:r>
            <a:r>
              <a:rPr lang="en-US" smtClean="0">
                <a:sym typeface="Symbol" pitchFamily="18" charset="2"/>
              </a:rPr>
              <a:t> is any vertex in the set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{v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, 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, …, 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l-1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E.g.: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p = 1, 2, 4, 5: {2, 4}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		     p = 2, 4, 5: {4}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6188075" y="1338263"/>
            <a:ext cx="2336800" cy="2344737"/>
            <a:chOff x="1604" y="2250"/>
            <a:chExt cx="1472" cy="1477"/>
          </a:xfrm>
        </p:grpSpPr>
        <p:sp>
          <p:nvSpPr>
            <p:cNvPr id="20488" name="Oval 5"/>
            <p:cNvSpPr>
              <a:spLocks noChangeArrowheads="1"/>
            </p:cNvSpPr>
            <p:nvPr/>
          </p:nvSpPr>
          <p:spPr bwMode="auto">
            <a:xfrm>
              <a:off x="2662" y="3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5</a:t>
              </a:r>
            </a:p>
          </p:txBody>
        </p:sp>
        <p:sp>
          <p:nvSpPr>
            <p:cNvPr id="20489" name="Line 6"/>
            <p:cNvSpPr>
              <a:spLocks noChangeShapeType="1"/>
            </p:cNvSpPr>
            <p:nvPr/>
          </p:nvSpPr>
          <p:spPr bwMode="auto">
            <a:xfrm flipH="1">
              <a:off x="2834" y="3078"/>
              <a:ext cx="77" cy="3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Oval 7"/>
            <p:cNvSpPr>
              <a:spLocks noChangeArrowheads="1"/>
            </p:cNvSpPr>
            <p:nvPr/>
          </p:nvSpPr>
          <p:spPr bwMode="auto">
            <a:xfrm>
              <a:off x="1604" y="260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491" name="Oval 8"/>
            <p:cNvSpPr>
              <a:spLocks noChangeArrowheads="1"/>
            </p:cNvSpPr>
            <p:nvPr/>
          </p:nvSpPr>
          <p:spPr bwMode="auto">
            <a:xfrm>
              <a:off x="2235" y="22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3</a:t>
              </a:r>
            </a:p>
          </p:txBody>
        </p:sp>
        <p:sp>
          <p:nvSpPr>
            <p:cNvPr id="20492" name="Oval 9"/>
            <p:cNvSpPr>
              <a:spLocks noChangeArrowheads="1"/>
            </p:cNvSpPr>
            <p:nvPr/>
          </p:nvSpPr>
          <p:spPr bwMode="auto">
            <a:xfrm>
              <a:off x="2806" y="280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4</a:t>
              </a:r>
            </a:p>
          </p:txBody>
        </p:sp>
        <p:sp>
          <p:nvSpPr>
            <p:cNvPr id="20493" name="Oval 10"/>
            <p:cNvSpPr>
              <a:spLocks noChangeArrowheads="1"/>
            </p:cNvSpPr>
            <p:nvPr/>
          </p:nvSpPr>
          <p:spPr bwMode="auto">
            <a:xfrm>
              <a:off x="2013" y="298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 flipV="1">
              <a:off x="1835" y="2459"/>
              <a:ext cx="403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>
              <a:off x="1855" y="2833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 flipV="1">
              <a:off x="2292" y="2995"/>
              <a:ext cx="525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>
              <a:off x="2479" y="2483"/>
              <a:ext cx="394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1776" y="28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2477" y="3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1872" y="23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2654" y="245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0.5</a:t>
              </a:r>
            </a:p>
          </p:txBody>
        </p:sp>
        <p:sp>
          <p:nvSpPr>
            <p:cNvPr id="20502" name="Text Box 19"/>
            <p:cNvSpPr txBox="1">
              <a:spLocks noChangeArrowheads="1"/>
            </p:cNvSpPr>
            <p:nvPr/>
          </p:nvSpPr>
          <p:spPr bwMode="auto">
            <a:xfrm>
              <a:off x="2880" y="317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20486" name="Line 20"/>
          <p:cNvSpPr>
            <a:spLocks noChangeShapeType="1"/>
          </p:cNvSpPr>
          <p:nvPr/>
        </p:nvSpPr>
        <p:spPr bwMode="auto">
          <a:xfrm flipV="1">
            <a:off x="7094538" y="1744663"/>
            <a:ext cx="258762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6911975" y="1916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CF86F6-8FD4-4A05-81FC-23EDA9D27C1A}" type="slidenum">
              <a:rPr lang="en-US"/>
              <a:pPr/>
              <a:t>22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of a Shortest Path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For any pair of vertices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i, j  V</a:t>
            </a:r>
            <a:r>
              <a:rPr lang="en-US" smtClean="0">
                <a:sym typeface="Symbol" pitchFamily="18" charset="2"/>
              </a:rPr>
              <a:t>, consider all </a:t>
            </a:r>
            <a:r>
              <a:rPr lang="en-US" smtClean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paths from i to j whose intermediate vertices are all drawn from a subset {1, 2, …, k}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Find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p,</a:t>
            </a:r>
            <a:r>
              <a:rPr lang="en-US" smtClean="0">
                <a:sym typeface="Symbol" pitchFamily="18" charset="2"/>
              </a:rPr>
              <a:t> a minimum-weight path from these paths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1892300" y="39227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5776913" y="38306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1511" name="Freeform 6"/>
          <p:cNvSpPr>
            <a:spLocks/>
          </p:cNvSpPr>
          <p:nvPr/>
        </p:nvSpPr>
        <p:spPr bwMode="auto">
          <a:xfrm>
            <a:off x="2316163" y="3876675"/>
            <a:ext cx="3451225" cy="830263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Freeform 7"/>
          <p:cNvSpPr>
            <a:spLocks/>
          </p:cNvSpPr>
          <p:nvPr/>
        </p:nvSpPr>
        <p:spPr bwMode="auto">
          <a:xfrm>
            <a:off x="2276475" y="3470275"/>
            <a:ext cx="3505200" cy="568325"/>
          </a:xfrm>
          <a:custGeom>
            <a:avLst/>
            <a:gdLst>
              <a:gd name="T0" fmla="*/ 0 w 2208"/>
              <a:gd name="T1" fmla="*/ 358 h 358"/>
              <a:gd name="T2" fmla="*/ 58 w 2208"/>
              <a:gd name="T3" fmla="*/ 267 h 358"/>
              <a:gd name="T4" fmla="*/ 159 w 2208"/>
              <a:gd name="T5" fmla="*/ 161 h 358"/>
              <a:gd name="T6" fmla="*/ 231 w 2208"/>
              <a:gd name="T7" fmla="*/ 108 h 358"/>
              <a:gd name="T8" fmla="*/ 279 w 2208"/>
              <a:gd name="T9" fmla="*/ 80 h 358"/>
              <a:gd name="T10" fmla="*/ 394 w 2208"/>
              <a:gd name="T11" fmla="*/ 84 h 358"/>
              <a:gd name="T12" fmla="*/ 471 w 2208"/>
              <a:gd name="T13" fmla="*/ 94 h 358"/>
              <a:gd name="T14" fmla="*/ 509 w 2208"/>
              <a:gd name="T15" fmla="*/ 99 h 358"/>
              <a:gd name="T16" fmla="*/ 639 w 2208"/>
              <a:gd name="T17" fmla="*/ 94 h 358"/>
              <a:gd name="T18" fmla="*/ 773 w 2208"/>
              <a:gd name="T19" fmla="*/ 17 h 358"/>
              <a:gd name="T20" fmla="*/ 855 w 2208"/>
              <a:gd name="T21" fmla="*/ 8 h 358"/>
              <a:gd name="T22" fmla="*/ 994 w 2208"/>
              <a:gd name="T23" fmla="*/ 65 h 358"/>
              <a:gd name="T24" fmla="*/ 1066 w 2208"/>
              <a:gd name="T25" fmla="*/ 147 h 358"/>
              <a:gd name="T26" fmla="*/ 1114 w 2208"/>
              <a:gd name="T27" fmla="*/ 176 h 358"/>
              <a:gd name="T28" fmla="*/ 1143 w 2208"/>
              <a:gd name="T29" fmla="*/ 195 h 358"/>
              <a:gd name="T30" fmla="*/ 1239 w 2208"/>
              <a:gd name="T31" fmla="*/ 248 h 358"/>
              <a:gd name="T32" fmla="*/ 1311 w 2208"/>
              <a:gd name="T33" fmla="*/ 262 h 358"/>
              <a:gd name="T34" fmla="*/ 1426 w 2208"/>
              <a:gd name="T35" fmla="*/ 252 h 358"/>
              <a:gd name="T36" fmla="*/ 1484 w 2208"/>
              <a:gd name="T37" fmla="*/ 238 h 358"/>
              <a:gd name="T38" fmla="*/ 1512 w 2208"/>
              <a:gd name="T39" fmla="*/ 224 h 358"/>
              <a:gd name="T40" fmla="*/ 1556 w 2208"/>
              <a:gd name="T41" fmla="*/ 190 h 358"/>
              <a:gd name="T42" fmla="*/ 1704 w 2208"/>
              <a:gd name="T43" fmla="*/ 123 h 358"/>
              <a:gd name="T44" fmla="*/ 1988 w 2208"/>
              <a:gd name="T45" fmla="*/ 137 h 358"/>
              <a:gd name="T46" fmla="*/ 2036 w 2208"/>
              <a:gd name="T47" fmla="*/ 166 h 358"/>
              <a:gd name="T48" fmla="*/ 2088 w 2208"/>
              <a:gd name="T49" fmla="*/ 209 h 358"/>
              <a:gd name="T50" fmla="*/ 2112 w 2208"/>
              <a:gd name="T51" fmla="*/ 233 h 358"/>
              <a:gd name="T52" fmla="*/ 2146 w 2208"/>
              <a:gd name="T53" fmla="*/ 276 h 358"/>
              <a:gd name="T54" fmla="*/ 2175 w 2208"/>
              <a:gd name="T55" fmla="*/ 296 h 358"/>
              <a:gd name="T56" fmla="*/ 2208 w 2208"/>
              <a:gd name="T57" fmla="*/ 339 h 3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08"/>
              <a:gd name="T88" fmla="*/ 0 h 358"/>
              <a:gd name="T89" fmla="*/ 2208 w 2208"/>
              <a:gd name="T90" fmla="*/ 358 h 3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08" h="358">
                <a:moveTo>
                  <a:pt x="0" y="358"/>
                </a:moveTo>
                <a:cubicBezTo>
                  <a:pt x="17" y="325"/>
                  <a:pt x="36" y="297"/>
                  <a:pt x="58" y="267"/>
                </a:cubicBezTo>
                <a:cubicBezTo>
                  <a:pt x="69" y="235"/>
                  <a:pt x="129" y="181"/>
                  <a:pt x="159" y="161"/>
                </a:cubicBezTo>
                <a:cubicBezTo>
                  <a:pt x="170" y="131"/>
                  <a:pt x="210" y="129"/>
                  <a:pt x="231" y="108"/>
                </a:cubicBezTo>
                <a:cubicBezTo>
                  <a:pt x="246" y="93"/>
                  <a:pt x="258" y="86"/>
                  <a:pt x="279" y="80"/>
                </a:cubicBezTo>
                <a:cubicBezTo>
                  <a:pt x="317" y="81"/>
                  <a:pt x="356" y="81"/>
                  <a:pt x="394" y="84"/>
                </a:cubicBezTo>
                <a:cubicBezTo>
                  <a:pt x="420" y="86"/>
                  <a:pt x="445" y="91"/>
                  <a:pt x="471" y="94"/>
                </a:cubicBezTo>
                <a:cubicBezTo>
                  <a:pt x="484" y="96"/>
                  <a:pt x="509" y="99"/>
                  <a:pt x="509" y="99"/>
                </a:cubicBezTo>
                <a:cubicBezTo>
                  <a:pt x="551" y="113"/>
                  <a:pt x="597" y="108"/>
                  <a:pt x="639" y="94"/>
                </a:cubicBezTo>
                <a:cubicBezTo>
                  <a:pt x="668" y="50"/>
                  <a:pt x="723" y="27"/>
                  <a:pt x="773" y="17"/>
                </a:cubicBezTo>
                <a:cubicBezTo>
                  <a:pt x="808" y="0"/>
                  <a:pt x="810" y="3"/>
                  <a:pt x="855" y="8"/>
                </a:cubicBezTo>
                <a:cubicBezTo>
                  <a:pt x="902" y="26"/>
                  <a:pt x="947" y="48"/>
                  <a:pt x="994" y="65"/>
                </a:cubicBezTo>
                <a:cubicBezTo>
                  <a:pt x="1018" y="91"/>
                  <a:pt x="1040" y="124"/>
                  <a:pt x="1066" y="147"/>
                </a:cubicBezTo>
                <a:cubicBezTo>
                  <a:pt x="1114" y="189"/>
                  <a:pt x="1077" y="149"/>
                  <a:pt x="1114" y="176"/>
                </a:cubicBezTo>
                <a:cubicBezTo>
                  <a:pt x="1144" y="198"/>
                  <a:pt x="1112" y="185"/>
                  <a:pt x="1143" y="195"/>
                </a:cubicBezTo>
                <a:cubicBezTo>
                  <a:pt x="1160" y="212"/>
                  <a:pt x="1214" y="243"/>
                  <a:pt x="1239" y="248"/>
                </a:cubicBezTo>
                <a:cubicBezTo>
                  <a:pt x="1263" y="253"/>
                  <a:pt x="1287" y="254"/>
                  <a:pt x="1311" y="262"/>
                </a:cubicBezTo>
                <a:cubicBezTo>
                  <a:pt x="1448" y="255"/>
                  <a:pt x="1369" y="266"/>
                  <a:pt x="1426" y="252"/>
                </a:cubicBezTo>
                <a:cubicBezTo>
                  <a:pt x="1445" y="247"/>
                  <a:pt x="1484" y="238"/>
                  <a:pt x="1484" y="238"/>
                </a:cubicBezTo>
                <a:cubicBezTo>
                  <a:pt x="1522" y="211"/>
                  <a:pt x="1476" y="241"/>
                  <a:pt x="1512" y="224"/>
                </a:cubicBezTo>
                <a:cubicBezTo>
                  <a:pt x="1529" y="216"/>
                  <a:pt x="1541" y="200"/>
                  <a:pt x="1556" y="190"/>
                </a:cubicBezTo>
                <a:cubicBezTo>
                  <a:pt x="1585" y="145"/>
                  <a:pt x="1655" y="133"/>
                  <a:pt x="1704" y="123"/>
                </a:cubicBezTo>
                <a:cubicBezTo>
                  <a:pt x="1779" y="125"/>
                  <a:pt x="1900" y="115"/>
                  <a:pt x="1988" y="137"/>
                </a:cubicBezTo>
                <a:cubicBezTo>
                  <a:pt x="2006" y="147"/>
                  <a:pt x="2017" y="160"/>
                  <a:pt x="2036" y="166"/>
                </a:cubicBezTo>
                <a:cubicBezTo>
                  <a:pt x="2055" y="180"/>
                  <a:pt x="2067" y="201"/>
                  <a:pt x="2088" y="209"/>
                </a:cubicBezTo>
                <a:cubicBezTo>
                  <a:pt x="2116" y="251"/>
                  <a:pt x="2079" y="200"/>
                  <a:pt x="2112" y="233"/>
                </a:cubicBezTo>
                <a:cubicBezTo>
                  <a:pt x="2124" y="245"/>
                  <a:pt x="2133" y="264"/>
                  <a:pt x="2146" y="276"/>
                </a:cubicBezTo>
                <a:cubicBezTo>
                  <a:pt x="2155" y="284"/>
                  <a:pt x="2175" y="296"/>
                  <a:pt x="2175" y="296"/>
                </a:cubicBezTo>
                <a:cubicBezTo>
                  <a:pt x="2181" y="314"/>
                  <a:pt x="2186" y="339"/>
                  <a:pt x="2208" y="33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Freeform 8"/>
          <p:cNvSpPr>
            <a:spLocks/>
          </p:cNvSpPr>
          <p:nvPr/>
        </p:nvSpPr>
        <p:spPr bwMode="auto">
          <a:xfrm>
            <a:off x="2308225" y="4152900"/>
            <a:ext cx="3481388" cy="1257300"/>
          </a:xfrm>
          <a:custGeom>
            <a:avLst/>
            <a:gdLst>
              <a:gd name="T0" fmla="*/ 0 w 2193"/>
              <a:gd name="T1" fmla="*/ 14 h 792"/>
              <a:gd name="T2" fmla="*/ 76 w 2193"/>
              <a:gd name="T3" fmla="*/ 38 h 792"/>
              <a:gd name="T4" fmla="*/ 201 w 2193"/>
              <a:gd name="T5" fmla="*/ 101 h 792"/>
              <a:gd name="T6" fmla="*/ 364 w 2193"/>
              <a:gd name="T7" fmla="*/ 254 h 792"/>
              <a:gd name="T8" fmla="*/ 436 w 2193"/>
              <a:gd name="T9" fmla="*/ 355 h 792"/>
              <a:gd name="T10" fmla="*/ 499 w 2193"/>
              <a:gd name="T11" fmla="*/ 437 h 792"/>
              <a:gd name="T12" fmla="*/ 580 w 2193"/>
              <a:gd name="T13" fmla="*/ 514 h 792"/>
              <a:gd name="T14" fmla="*/ 609 w 2193"/>
              <a:gd name="T15" fmla="*/ 528 h 792"/>
              <a:gd name="T16" fmla="*/ 652 w 2193"/>
              <a:gd name="T17" fmla="*/ 552 h 792"/>
              <a:gd name="T18" fmla="*/ 758 w 2193"/>
              <a:gd name="T19" fmla="*/ 538 h 792"/>
              <a:gd name="T20" fmla="*/ 859 w 2193"/>
              <a:gd name="T21" fmla="*/ 451 h 792"/>
              <a:gd name="T22" fmla="*/ 960 w 2193"/>
              <a:gd name="T23" fmla="*/ 379 h 792"/>
              <a:gd name="T24" fmla="*/ 1099 w 2193"/>
              <a:gd name="T25" fmla="*/ 432 h 792"/>
              <a:gd name="T26" fmla="*/ 1214 w 2193"/>
              <a:gd name="T27" fmla="*/ 686 h 792"/>
              <a:gd name="T28" fmla="*/ 1286 w 2193"/>
              <a:gd name="T29" fmla="*/ 734 h 792"/>
              <a:gd name="T30" fmla="*/ 1440 w 2193"/>
              <a:gd name="T31" fmla="*/ 792 h 792"/>
              <a:gd name="T32" fmla="*/ 1569 w 2193"/>
              <a:gd name="T33" fmla="*/ 739 h 792"/>
              <a:gd name="T34" fmla="*/ 1622 w 2193"/>
              <a:gd name="T35" fmla="*/ 595 h 792"/>
              <a:gd name="T36" fmla="*/ 1651 w 2193"/>
              <a:gd name="T37" fmla="*/ 576 h 792"/>
              <a:gd name="T38" fmla="*/ 1689 w 2193"/>
              <a:gd name="T39" fmla="*/ 566 h 792"/>
              <a:gd name="T40" fmla="*/ 1800 w 2193"/>
              <a:gd name="T41" fmla="*/ 590 h 792"/>
              <a:gd name="T42" fmla="*/ 1852 w 2193"/>
              <a:gd name="T43" fmla="*/ 638 h 792"/>
              <a:gd name="T44" fmla="*/ 1896 w 2193"/>
              <a:gd name="T45" fmla="*/ 696 h 792"/>
              <a:gd name="T46" fmla="*/ 1944 w 2193"/>
              <a:gd name="T47" fmla="*/ 706 h 792"/>
              <a:gd name="T48" fmla="*/ 1972 w 2193"/>
              <a:gd name="T49" fmla="*/ 706 h 792"/>
              <a:gd name="T50" fmla="*/ 2025 w 2193"/>
              <a:gd name="T51" fmla="*/ 634 h 792"/>
              <a:gd name="T52" fmla="*/ 2064 w 2193"/>
              <a:gd name="T53" fmla="*/ 562 h 792"/>
              <a:gd name="T54" fmla="*/ 2107 w 2193"/>
              <a:gd name="T55" fmla="*/ 461 h 792"/>
              <a:gd name="T56" fmla="*/ 2121 w 2193"/>
              <a:gd name="T57" fmla="*/ 403 h 792"/>
              <a:gd name="T58" fmla="*/ 2112 w 2193"/>
              <a:gd name="T59" fmla="*/ 326 h 792"/>
              <a:gd name="T60" fmla="*/ 2068 w 2193"/>
              <a:gd name="T61" fmla="*/ 283 h 792"/>
              <a:gd name="T62" fmla="*/ 1929 w 2193"/>
              <a:gd name="T63" fmla="*/ 216 h 792"/>
              <a:gd name="T64" fmla="*/ 1886 w 2193"/>
              <a:gd name="T65" fmla="*/ 182 h 792"/>
              <a:gd name="T66" fmla="*/ 1910 w 2193"/>
              <a:gd name="T67" fmla="*/ 149 h 792"/>
              <a:gd name="T68" fmla="*/ 2016 w 2193"/>
              <a:gd name="T69" fmla="*/ 115 h 792"/>
              <a:gd name="T70" fmla="*/ 2088 w 2193"/>
              <a:gd name="T71" fmla="*/ 58 h 792"/>
              <a:gd name="T72" fmla="*/ 2102 w 2193"/>
              <a:gd name="T73" fmla="*/ 43 h 792"/>
              <a:gd name="T74" fmla="*/ 2136 w 2193"/>
              <a:gd name="T75" fmla="*/ 34 h 792"/>
              <a:gd name="T76" fmla="*/ 2179 w 2193"/>
              <a:gd name="T77" fmla="*/ 10 h 792"/>
              <a:gd name="T78" fmla="*/ 2193 w 2193"/>
              <a:gd name="T79" fmla="*/ 0 h 79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193"/>
              <a:gd name="T121" fmla="*/ 0 h 792"/>
              <a:gd name="T122" fmla="*/ 2193 w 2193"/>
              <a:gd name="T123" fmla="*/ 792 h 79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193" h="792">
                <a:moveTo>
                  <a:pt x="0" y="14"/>
                </a:moveTo>
                <a:cubicBezTo>
                  <a:pt x="23" y="31"/>
                  <a:pt x="49" y="27"/>
                  <a:pt x="76" y="38"/>
                </a:cubicBezTo>
                <a:cubicBezTo>
                  <a:pt x="117" y="55"/>
                  <a:pt x="166" y="74"/>
                  <a:pt x="201" y="101"/>
                </a:cubicBezTo>
                <a:cubicBezTo>
                  <a:pt x="260" y="146"/>
                  <a:pt x="305" y="211"/>
                  <a:pt x="364" y="254"/>
                </a:cubicBezTo>
                <a:cubicBezTo>
                  <a:pt x="381" y="286"/>
                  <a:pt x="404" y="340"/>
                  <a:pt x="436" y="355"/>
                </a:cubicBezTo>
                <a:cubicBezTo>
                  <a:pt x="443" y="390"/>
                  <a:pt x="473" y="416"/>
                  <a:pt x="499" y="437"/>
                </a:cubicBezTo>
                <a:cubicBezTo>
                  <a:pt x="527" y="460"/>
                  <a:pt x="549" y="494"/>
                  <a:pt x="580" y="514"/>
                </a:cubicBezTo>
                <a:cubicBezTo>
                  <a:pt x="589" y="520"/>
                  <a:pt x="600" y="523"/>
                  <a:pt x="609" y="528"/>
                </a:cubicBezTo>
                <a:cubicBezTo>
                  <a:pt x="624" y="536"/>
                  <a:pt x="652" y="552"/>
                  <a:pt x="652" y="552"/>
                </a:cubicBezTo>
                <a:cubicBezTo>
                  <a:pt x="689" y="549"/>
                  <a:pt x="722" y="544"/>
                  <a:pt x="758" y="538"/>
                </a:cubicBezTo>
                <a:cubicBezTo>
                  <a:pt x="795" y="510"/>
                  <a:pt x="827" y="483"/>
                  <a:pt x="859" y="451"/>
                </a:cubicBezTo>
                <a:cubicBezTo>
                  <a:pt x="896" y="414"/>
                  <a:pt x="905" y="387"/>
                  <a:pt x="960" y="379"/>
                </a:cubicBezTo>
                <a:cubicBezTo>
                  <a:pt x="1036" y="386"/>
                  <a:pt x="1041" y="393"/>
                  <a:pt x="1099" y="432"/>
                </a:cubicBezTo>
                <a:cubicBezTo>
                  <a:pt x="1115" y="524"/>
                  <a:pt x="1143" y="622"/>
                  <a:pt x="1214" y="686"/>
                </a:cubicBezTo>
                <a:cubicBezTo>
                  <a:pt x="1238" y="708"/>
                  <a:pt x="1253" y="729"/>
                  <a:pt x="1286" y="734"/>
                </a:cubicBezTo>
                <a:cubicBezTo>
                  <a:pt x="1336" y="765"/>
                  <a:pt x="1385" y="774"/>
                  <a:pt x="1440" y="792"/>
                </a:cubicBezTo>
                <a:cubicBezTo>
                  <a:pt x="1500" y="788"/>
                  <a:pt x="1537" y="792"/>
                  <a:pt x="1569" y="739"/>
                </a:cubicBezTo>
                <a:cubicBezTo>
                  <a:pt x="1572" y="698"/>
                  <a:pt x="1569" y="614"/>
                  <a:pt x="1622" y="595"/>
                </a:cubicBezTo>
                <a:cubicBezTo>
                  <a:pt x="1638" y="579"/>
                  <a:pt x="1631" y="582"/>
                  <a:pt x="1651" y="576"/>
                </a:cubicBezTo>
                <a:cubicBezTo>
                  <a:pt x="1664" y="572"/>
                  <a:pt x="1689" y="566"/>
                  <a:pt x="1689" y="566"/>
                </a:cubicBezTo>
                <a:cubicBezTo>
                  <a:pt x="1727" y="573"/>
                  <a:pt x="1763" y="583"/>
                  <a:pt x="1800" y="590"/>
                </a:cubicBezTo>
                <a:cubicBezTo>
                  <a:pt x="1812" y="609"/>
                  <a:pt x="1833" y="626"/>
                  <a:pt x="1852" y="638"/>
                </a:cubicBezTo>
                <a:cubicBezTo>
                  <a:pt x="1862" y="652"/>
                  <a:pt x="1880" y="687"/>
                  <a:pt x="1896" y="696"/>
                </a:cubicBezTo>
                <a:cubicBezTo>
                  <a:pt x="1903" y="700"/>
                  <a:pt x="1941" y="706"/>
                  <a:pt x="1944" y="706"/>
                </a:cubicBezTo>
                <a:cubicBezTo>
                  <a:pt x="1934" y="743"/>
                  <a:pt x="1949" y="717"/>
                  <a:pt x="1972" y="706"/>
                </a:cubicBezTo>
                <a:cubicBezTo>
                  <a:pt x="1993" y="685"/>
                  <a:pt x="2009" y="659"/>
                  <a:pt x="2025" y="634"/>
                </a:cubicBezTo>
                <a:cubicBezTo>
                  <a:pt x="2032" y="605"/>
                  <a:pt x="2046" y="585"/>
                  <a:pt x="2064" y="562"/>
                </a:cubicBezTo>
                <a:cubicBezTo>
                  <a:pt x="2075" y="533"/>
                  <a:pt x="2088" y="487"/>
                  <a:pt x="2107" y="461"/>
                </a:cubicBezTo>
                <a:cubicBezTo>
                  <a:pt x="2112" y="442"/>
                  <a:pt x="2116" y="422"/>
                  <a:pt x="2121" y="403"/>
                </a:cubicBezTo>
                <a:cubicBezTo>
                  <a:pt x="2119" y="377"/>
                  <a:pt x="2124" y="349"/>
                  <a:pt x="2112" y="326"/>
                </a:cubicBezTo>
                <a:cubicBezTo>
                  <a:pt x="2104" y="310"/>
                  <a:pt x="2080" y="295"/>
                  <a:pt x="2068" y="283"/>
                </a:cubicBezTo>
                <a:cubicBezTo>
                  <a:pt x="2024" y="239"/>
                  <a:pt x="1988" y="232"/>
                  <a:pt x="1929" y="216"/>
                </a:cubicBezTo>
                <a:cubicBezTo>
                  <a:pt x="1913" y="205"/>
                  <a:pt x="1900" y="196"/>
                  <a:pt x="1886" y="182"/>
                </a:cubicBezTo>
                <a:cubicBezTo>
                  <a:pt x="1877" y="157"/>
                  <a:pt x="1877" y="171"/>
                  <a:pt x="1910" y="149"/>
                </a:cubicBezTo>
                <a:cubicBezTo>
                  <a:pt x="1937" y="131"/>
                  <a:pt x="1982" y="137"/>
                  <a:pt x="2016" y="115"/>
                </a:cubicBezTo>
                <a:cubicBezTo>
                  <a:pt x="2034" y="87"/>
                  <a:pt x="2063" y="78"/>
                  <a:pt x="2088" y="58"/>
                </a:cubicBezTo>
                <a:cubicBezTo>
                  <a:pt x="2093" y="54"/>
                  <a:pt x="2096" y="46"/>
                  <a:pt x="2102" y="43"/>
                </a:cubicBezTo>
                <a:cubicBezTo>
                  <a:pt x="2112" y="38"/>
                  <a:pt x="2136" y="34"/>
                  <a:pt x="2136" y="34"/>
                </a:cubicBezTo>
                <a:cubicBezTo>
                  <a:pt x="2150" y="24"/>
                  <a:pt x="2165" y="19"/>
                  <a:pt x="2179" y="10"/>
                </a:cubicBezTo>
                <a:cubicBezTo>
                  <a:pt x="2184" y="7"/>
                  <a:pt x="2193" y="0"/>
                  <a:pt x="2193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1409700" y="5572125"/>
            <a:ext cx="546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No vertex on these paths has index &gt; k</a:t>
            </a: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4564063" y="39925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511675" y="48085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3890963" y="3367088"/>
            <a:ext cx="395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3167063" y="3794125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u</a:t>
            </a:r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3022600" y="4541838"/>
            <a:ext cx="354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7172" name="Line 35"/>
          <p:cNvSpPr>
            <a:spLocks noChangeShapeType="1"/>
          </p:cNvSpPr>
          <p:nvPr/>
        </p:nvSpPr>
        <p:spPr bwMode="auto">
          <a:xfrm>
            <a:off x="990600" y="3048000"/>
            <a:ext cx="762000" cy="1600200"/>
          </a:xfrm>
          <a:prstGeom prst="line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Line 36"/>
          <p:cNvSpPr>
            <a:spLocks noChangeShapeType="1"/>
          </p:cNvSpPr>
          <p:nvPr/>
        </p:nvSpPr>
        <p:spPr bwMode="auto">
          <a:xfrm flipH="1" flipV="1">
            <a:off x="3048000" y="1905000"/>
            <a:ext cx="1752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4" name="Line 37"/>
          <p:cNvSpPr>
            <a:spLocks noChangeShapeType="1"/>
          </p:cNvSpPr>
          <p:nvPr/>
        </p:nvSpPr>
        <p:spPr bwMode="auto">
          <a:xfrm flipH="1" flipV="1">
            <a:off x="1143000" y="3048000"/>
            <a:ext cx="2819400" cy="1600200"/>
          </a:xfrm>
          <a:prstGeom prst="line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Line 38"/>
          <p:cNvSpPr>
            <a:spLocks noChangeShapeType="1"/>
          </p:cNvSpPr>
          <p:nvPr/>
        </p:nvSpPr>
        <p:spPr bwMode="auto">
          <a:xfrm flipV="1">
            <a:off x="1066800" y="1905000"/>
            <a:ext cx="1676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Oval 39"/>
          <p:cNvSpPr>
            <a:spLocks noChangeArrowheads="1"/>
          </p:cNvSpPr>
          <p:nvPr/>
        </p:nvSpPr>
        <p:spPr bwMode="auto">
          <a:xfrm rot="5400000">
            <a:off x="2743200" y="1600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177" name="Oval 40"/>
          <p:cNvSpPr>
            <a:spLocks noChangeArrowheads="1"/>
          </p:cNvSpPr>
          <p:nvPr/>
        </p:nvSpPr>
        <p:spPr bwMode="auto">
          <a:xfrm rot="5400000">
            <a:off x="762000" y="2743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178" name="Oval 41"/>
          <p:cNvSpPr>
            <a:spLocks noChangeArrowheads="1"/>
          </p:cNvSpPr>
          <p:nvPr/>
        </p:nvSpPr>
        <p:spPr bwMode="auto">
          <a:xfrm rot="5400000">
            <a:off x="1676400" y="4572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179" name="Oval 42"/>
          <p:cNvSpPr>
            <a:spLocks noChangeArrowheads="1"/>
          </p:cNvSpPr>
          <p:nvPr/>
        </p:nvSpPr>
        <p:spPr bwMode="auto">
          <a:xfrm rot="5400000">
            <a:off x="4648200" y="2819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180" name="Oval 43"/>
          <p:cNvSpPr>
            <a:spLocks noChangeArrowheads="1"/>
          </p:cNvSpPr>
          <p:nvPr/>
        </p:nvSpPr>
        <p:spPr bwMode="auto">
          <a:xfrm rot="5400000">
            <a:off x="3810000" y="4495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181" name="Line 44"/>
          <p:cNvSpPr>
            <a:spLocks noChangeShapeType="1"/>
          </p:cNvSpPr>
          <p:nvPr/>
        </p:nvSpPr>
        <p:spPr bwMode="auto">
          <a:xfrm>
            <a:off x="2057400" y="47244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45"/>
          <p:cNvSpPr>
            <a:spLocks noChangeShapeType="1"/>
          </p:cNvSpPr>
          <p:nvPr/>
        </p:nvSpPr>
        <p:spPr bwMode="auto">
          <a:xfrm flipV="1">
            <a:off x="4038600" y="3124200"/>
            <a:ext cx="685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46"/>
          <p:cNvSpPr>
            <a:spLocks noChangeShapeType="1"/>
          </p:cNvSpPr>
          <p:nvPr/>
        </p:nvSpPr>
        <p:spPr bwMode="auto">
          <a:xfrm flipH="1">
            <a:off x="1905000" y="1981200"/>
            <a:ext cx="99060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47"/>
          <p:cNvSpPr>
            <a:spLocks noChangeShapeType="1"/>
          </p:cNvSpPr>
          <p:nvPr/>
        </p:nvSpPr>
        <p:spPr bwMode="auto">
          <a:xfrm>
            <a:off x="2971800" y="1981200"/>
            <a:ext cx="9144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48"/>
          <p:cNvSpPr>
            <a:spLocks noChangeShapeType="1"/>
          </p:cNvSpPr>
          <p:nvPr/>
        </p:nvSpPr>
        <p:spPr bwMode="auto">
          <a:xfrm>
            <a:off x="1143000" y="29718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6" name="Text Box 49"/>
          <p:cNvSpPr txBox="1">
            <a:spLocks noChangeArrowheads="1"/>
          </p:cNvSpPr>
          <p:nvPr/>
        </p:nvSpPr>
        <p:spPr bwMode="auto">
          <a:xfrm>
            <a:off x="1447800" y="2057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187" name="Text Box 50"/>
          <p:cNvSpPr txBox="1">
            <a:spLocks noChangeArrowheads="1"/>
          </p:cNvSpPr>
          <p:nvPr/>
        </p:nvSpPr>
        <p:spPr bwMode="auto">
          <a:xfrm>
            <a:off x="3657600" y="1752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188" name="Text Box 51"/>
          <p:cNvSpPr txBox="1">
            <a:spLocks noChangeArrowheads="1"/>
          </p:cNvSpPr>
          <p:nvPr/>
        </p:nvSpPr>
        <p:spPr bwMode="auto">
          <a:xfrm>
            <a:off x="37338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189" name="Text Box 52"/>
          <p:cNvSpPr txBox="1">
            <a:spLocks noChangeArrowheads="1"/>
          </p:cNvSpPr>
          <p:nvPr/>
        </p:nvSpPr>
        <p:spPr bwMode="auto">
          <a:xfrm>
            <a:off x="914400" y="3581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14</a:t>
            </a:r>
          </a:p>
        </p:txBody>
      </p:sp>
      <p:sp>
        <p:nvSpPr>
          <p:cNvPr id="7190" name="Text Box 53"/>
          <p:cNvSpPr txBox="1">
            <a:spLocks noChangeArrowheads="1"/>
          </p:cNvSpPr>
          <p:nvPr/>
        </p:nvSpPr>
        <p:spPr bwMode="auto">
          <a:xfrm>
            <a:off x="2819400" y="4800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191" name="Text Box 54"/>
          <p:cNvSpPr txBox="1">
            <a:spLocks noChangeArrowheads="1"/>
          </p:cNvSpPr>
          <p:nvPr/>
        </p:nvSpPr>
        <p:spPr bwMode="auto">
          <a:xfrm>
            <a:off x="1676400" y="3124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192" name="Text Box 55"/>
          <p:cNvSpPr txBox="1">
            <a:spLocks noChangeArrowheads="1"/>
          </p:cNvSpPr>
          <p:nvPr/>
        </p:nvSpPr>
        <p:spPr bwMode="auto">
          <a:xfrm>
            <a:off x="3657600" y="3733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193" name="Text Box 56"/>
          <p:cNvSpPr txBox="1">
            <a:spLocks noChangeArrowheads="1"/>
          </p:cNvSpPr>
          <p:nvPr/>
        </p:nvSpPr>
        <p:spPr bwMode="auto">
          <a:xfrm>
            <a:off x="43434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-5</a:t>
            </a:r>
          </a:p>
        </p:txBody>
      </p:sp>
      <p:sp>
        <p:nvSpPr>
          <p:cNvPr id="7194" name="Text Box 57"/>
          <p:cNvSpPr txBox="1">
            <a:spLocks noChangeArrowheads="1"/>
          </p:cNvSpPr>
          <p:nvPr/>
        </p:nvSpPr>
        <p:spPr bwMode="auto">
          <a:xfrm>
            <a:off x="2057400" y="4114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graphicFrame>
        <p:nvGraphicFramePr>
          <p:cNvPr id="7170" name="Object 58"/>
          <p:cNvGraphicFramePr>
            <a:graphicFrameLocks noChangeAspect="1"/>
          </p:cNvGraphicFramePr>
          <p:nvPr>
            <p:ph idx="1"/>
          </p:nvPr>
        </p:nvGraphicFramePr>
        <p:xfrm>
          <a:off x="6019800" y="1981200"/>
          <a:ext cx="1552575" cy="2057400"/>
        </p:xfrm>
        <a:graphic>
          <a:graphicData uri="http://schemas.openxmlformats.org/presentationml/2006/ole">
            <p:oleObj spid="_x0000_s83970" name="Equation" r:id="rId3" imgW="54576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990600" y="3048000"/>
            <a:ext cx="762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H="1" flipV="1">
            <a:off x="3048000" y="1905000"/>
            <a:ext cx="1752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H="1" flipV="1">
            <a:off x="1143000" y="3048000"/>
            <a:ext cx="2819400" cy="1600200"/>
          </a:xfrm>
          <a:prstGeom prst="line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 flipV="1">
            <a:off x="1066800" y="1905000"/>
            <a:ext cx="1676400" cy="990600"/>
          </a:xfrm>
          <a:prstGeom prst="line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 rot="5400000">
            <a:off x="2743200" y="1600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 rot="5400000">
            <a:off x="762000" y="2743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 rot="5400000">
            <a:off x="1676400" y="4572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 rot="5400000">
            <a:off x="4648200" y="2819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 rot="5400000">
            <a:off x="3810000" y="4495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2057400" y="47244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V="1">
            <a:off x="4038600" y="3124200"/>
            <a:ext cx="685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H="1">
            <a:off x="1905000" y="1981200"/>
            <a:ext cx="990600" cy="2590800"/>
          </a:xfrm>
          <a:prstGeom prst="line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2971800" y="1981200"/>
            <a:ext cx="9144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1143000" y="29718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447800" y="2057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37338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914400" y="3581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14</a:t>
            </a: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2819400" y="4800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1676400" y="3124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3657600" y="3733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43434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-5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2057400" y="4114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graphicFrame>
        <p:nvGraphicFramePr>
          <p:cNvPr id="8194" name="Object 26"/>
          <p:cNvGraphicFramePr>
            <a:graphicFrameLocks noChangeAspect="1"/>
          </p:cNvGraphicFramePr>
          <p:nvPr>
            <p:ph idx="1"/>
          </p:nvPr>
        </p:nvGraphicFramePr>
        <p:xfrm>
          <a:off x="6019800" y="2078038"/>
          <a:ext cx="1552575" cy="1863725"/>
        </p:xfrm>
        <a:graphic>
          <a:graphicData uri="http://schemas.openxmlformats.org/presentationml/2006/ole">
            <p:oleObj spid="_x0000_s81922" name="Equation" r:id="rId3" imgW="57132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990600" y="3048000"/>
            <a:ext cx="762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H="1" flipV="1">
            <a:off x="3048000" y="1905000"/>
            <a:ext cx="1752600" cy="1066800"/>
          </a:xfrm>
          <a:prstGeom prst="line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H="1" flipV="1">
            <a:off x="1143000" y="3048000"/>
            <a:ext cx="2819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V="1">
            <a:off x="1066800" y="1905000"/>
            <a:ext cx="1676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 rot="5400000">
            <a:off x="2743200" y="1600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 rot="5400000">
            <a:off x="762000" y="27432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 rot="5400000">
            <a:off x="1676400" y="45720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 rot="5400000">
            <a:off x="4648200" y="28194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 rot="5400000">
            <a:off x="3810000" y="44958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2057400" y="47244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 flipV="1">
            <a:off x="4038600" y="3124200"/>
            <a:ext cx="685800" cy="1371600"/>
          </a:xfrm>
          <a:prstGeom prst="line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H="1">
            <a:off x="1905000" y="1981200"/>
            <a:ext cx="990600" cy="2590800"/>
          </a:xfrm>
          <a:prstGeom prst="line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2971800" y="1981200"/>
            <a:ext cx="9144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1143000" y="29718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1447800" y="2057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3733800" y="2667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914400" y="3581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14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2819400" y="4800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1676400" y="3124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3657600" y="3733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43434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-5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2057400" y="4114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graphicFrame>
        <p:nvGraphicFramePr>
          <p:cNvPr id="9218" name="Object 26"/>
          <p:cNvGraphicFramePr>
            <a:graphicFrameLocks noChangeAspect="1"/>
          </p:cNvGraphicFramePr>
          <p:nvPr>
            <p:ph idx="1"/>
          </p:nvPr>
        </p:nvGraphicFramePr>
        <p:xfrm>
          <a:off x="5997575" y="1905000"/>
          <a:ext cx="1541463" cy="2133600"/>
        </p:xfrm>
        <a:graphic>
          <a:graphicData uri="http://schemas.openxmlformats.org/presentationml/2006/ole">
            <p:oleObj spid="_x0000_s82946" name="Equation" r:id="rId3" imgW="49500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4DDCB-0F35-46B3-B655-C5FF8D07CB5B}" type="slidenum">
              <a:rPr lang="en-US"/>
              <a:pPr/>
              <a:t>26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of a Shortest Path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8400"/>
            <a:ext cx="5884862" cy="51228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smtClean="0"/>
              <a:t>k is not an intermediate vertex of path 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Shortest path from i to j with intermediate vertices from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{1, 2, …, k} </a:t>
            </a:r>
            <a:r>
              <a:rPr lang="en-US" sz="2000" smtClean="0"/>
              <a:t>is a shortest path from i to j with intermediate vertices from 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{1, 2, …, k - 1}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>
                <a:sym typeface="Symbol" pitchFamily="18" charset="2"/>
              </a:rPr>
              <a:t>k is an intermediate vertex of path 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>
                <a:sym typeface="Symbol" pitchFamily="18" charset="2"/>
              </a:rPr>
              <a:t>p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is a shortest path from i to k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>
                <a:sym typeface="Symbol" pitchFamily="18" charset="2"/>
              </a:rPr>
              <a:t>p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is a shortest path from k to j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>
                <a:sym typeface="Symbol" pitchFamily="18" charset="2"/>
              </a:rPr>
              <a:t>k is not intermediary vertex of p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, p</a:t>
            </a:r>
            <a:r>
              <a:rPr lang="en-US" sz="2000" baseline="-25000" smtClean="0">
                <a:sym typeface="Symbol" pitchFamily="18" charset="2"/>
              </a:rPr>
              <a:t>2</a:t>
            </a:r>
            <a:endParaRPr lang="en-US" sz="2000" smtClean="0">
              <a:sym typeface="Symbol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 smtClean="0">
                <a:sym typeface="Symbol" pitchFamily="18" charset="2"/>
              </a:rPr>
              <a:t>p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and p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are shortest paths from i to k with vertices from </a:t>
            </a:r>
            <a:r>
              <a:rPr lang="en-US" sz="2000" smtClean="0"/>
              <a:t>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{1, 2, …, k - 1}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6099175" y="193357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8437563" y="18875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7297738" y="14811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02275" y="4027488"/>
            <a:ext cx="3522663" cy="920750"/>
            <a:chOff x="3466" y="2537"/>
            <a:chExt cx="2219" cy="580"/>
          </a:xfrm>
        </p:grpSpPr>
        <p:sp>
          <p:nvSpPr>
            <p:cNvPr id="23564" name="Oval 8"/>
            <p:cNvSpPr>
              <a:spLocks noChangeArrowheads="1"/>
            </p:cNvSpPr>
            <p:nvPr/>
          </p:nvSpPr>
          <p:spPr bwMode="auto">
            <a:xfrm>
              <a:off x="3466" y="285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3565" name="Oval 9"/>
            <p:cNvSpPr>
              <a:spLocks noChangeArrowheads="1"/>
            </p:cNvSpPr>
            <p:nvPr/>
          </p:nvSpPr>
          <p:spPr bwMode="auto">
            <a:xfrm>
              <a:off x="4433" y="253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3566" name="Oval 10"/>
            <p:cNvSpPr>
              <a:spLocks noChangeArrowheads="1"/>
            </p:cNvSpPr>
            <p:nvPr/>
          </p:nvSpPr>
          <p:spPr bwMode="auto">
            <a:xfrm>
              <a:off x="4456" y="2564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23567" name="Oval 11"/>
            <p:cNvSpPr>
              <a:spLocks noChangeArrowheads="1"/>
            </p:cNvSpPr>
            <p:nvPr/>
          </p:nvSpPr>
          <p:spPr bwMode="auto">
            <a:xfrm>
              <a:off x="5419" y="27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j</a:t>
              </a:r>
            </a:p>
          </p:txBody>
        </p:sp>
        <p:sp>
          <p:nvSpPr>
            <p:cNvPr id="23568" name="Freeform 12"/>
            <p:cNvSpPr>
              <a:spLocks/>
            </p:cNvSpPr>
            <p:nvPr/>
          </p:nvSpPr>
          <p:spPr bwMode="auto">
            <a:xfrm>
              <a:off x="3705" y="2616"/>
              <a:ext cx="748" cy="278"/>
            </a:xfrm>
            <a:custGeom>
              <a:avLst/>
              <a:gdLst>
                <a:gd name="T0" fmla="*/ 0 w 748"/>
                <a:gd name="T1" fmla="*/ 278 h 278"/>
                <a:gd name="T2" fmla="*/ 96 w 748"/>
                <a:gd name="T3" fmla="*/ 163 h 278"/>
                <a:gd name="T4" fmla="*/ 134 w 748"/>
                <a:gd name="T5" fmla="*/ 154 h 278"/>
                <a:gd name="T6" fmla="*/ 288 w 748"/>
                <a:gd name="T7" fmla="*/ 134 h 278"/>
                <a:gd name="T8" fmla="*/ 451 w 748"/>
                <a:gd name="T9" fmla="*/ 139 h 278"/>
                <a:gd name="T10" fmla="*/ 513 w 748"/>
                <a:gd name="T11" fmla="*/ 67 h 278"/>
                <a:gd name="T12" fmla="*/ 748 w 748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8"/>
                <a:gd name="T22" fmla="*/ 0 h 278"/>
                <a:gd name="T23" fmla="*/ 748 w 748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8" h="278">
                  <a:moveTo>
                    <a:pt x="0" y="278"/>
                  </a:moveTo>
                  <a:cubicBezTo>
                    <a:pt x="32" y="240"/>
                    <a:pt x="61" y="199"/>
                    <a:pt x="96" y="163"/>
                  </a:cubicBezTo>
                  <a:cubicBezTo>
                    <a:pt x="97" y="161"/>
                    <a:pt x="132" y="154"/>
                    <a:pt x="134" y="154"/>
                  </a:cubicBezTo>
                  <a:cubicBezTo>
                    <a:pt x="185" y="147"/>
                    <a:pt x="237" y="140"/>
                    <a:pt x="288" y="134"/>
                  </a:cubicBezTo>
                  <a:cubicBezTo>
                    <a:pt x="347" y="139"/>
                    <a:pt x="391" y="143"/>
                    <a:pt x="451" y="139"/>
                  </a:cubicBezTo>
                  <a:cubicBezTo>
                    <a:pt x="479" y="121"/>
                    <a:pt x="487" y="86"/>
                    <a:pt x="513" y="67"/>
                  </a:cubicBezTo>
                  <a:cubicBezTo>
                    <a:pt x="575" y="22"/>
                    <a:pt x="672" y="0"/>
                    <a:pt x="74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Freeform 13"/>
            <p:cNvSpPr>
              <a:spLocks/>
            </p:cNvSpPr>
            <p:nvPr/>
          </p:nvSpPr>
          <p:spPr bwMode="auto">
            <a:xfrm>
              <a:off x="4693" y="2664"/>
              <a:ext cx="730" cy="149"/>
            </a:xfrm>
            <a:custGeom>
              <a:avLst/>
              <a:gdLst>
                <a:gd name="T0" fmla="*/ 0 w 730"/>
                <a:gd name="T1" fmla="*/ 14 h 149"/>
                <a:gd name="T2" fmla="*/ 68 w 730"/>
                <a:gd name="T3" fmla="*/ 0 h 149"/>
                <a:gd name="T4" fmla="*/ 279 w 730"/>
                <a:gd name="T5" fmla="*/ 43 h 149"/>
                <a:gd name="T6" fmla="*/ 327 w 730"/>
                <a:gd name="T7" fmla="*/ 77 h 149"/>
                <a:gd name="T8" fmla="*/ 442 w 730"/>
                <a:gd name="T9" fmla="*/ 120 h 149"/>
                <a:gd name="T10" fmla="*/ 639 w 730"/>
                <a:gd name="T11" fmla="*/ 120 h 149"/>
                <a:gd name="T12" fmla="*/ 730 w 730"/>
                <a:gd name="T13" fmla="*/ 14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149"/>
                <a:gd name="T23" fmla="*/ 730 w 730"/>
                <a:gd name="T24" fmla="*/ 149 h 1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149">
                  <a:moveTo>
                    <a:pt x="0" y="14"/>
                  </a:moveTo>
                  <a:cubicBezTo>
                    <a:pt x="58" y="4"/>
                    <a:pt x="36" y="11"/>
                    <a:pt x="68" y="0"/>
                  </a:cubicBezTo>
                  <a:cubicBezTo>
                    <a:pt x="144" y="5"/>
                    <a:pt x="207" y="19"/>
                    <a:pt x="279" y="43"/>
                  </a:cubicBezTo>
                  <a:cubicBezTo>
                    <a:pt x="294" y="59"/>
                    <a:pt x="306" y="70"/>
                    <a:pt x="327" y="77"/>
                  </a:cubicBezTo>
                  <a:cubicBezTo>
                    <a:pt x="367" y="106"/>
                    <a:pt x="394" y="114"/>
                    <a:pt x="442" y="120"/>
                  </a:cubicBezTo>
                  <a:cubicBezTo>
                    <a:pt x="532" y="116"/>
                    <a:pt x="559" y="111"/>
                    <a:pt x="639" y="120"/>
                  </a:cubicBezTo>
                  <a:cubicBezTo>
                    <a:pt x="670" y="124"/>
                    <a:pt x="697" y="149"/>
                    <a:pt x="730" y="14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1" name="Freeform 14"/>
          <p:cNvSpPr>
            <a:spLocks/>
          </p:cNvSpPr>
          <p:nvPr/>
        </p:nvSpPr>
        <p:spPr bwMode="auto">
          <a:xfrm>
            <a:off x="6523038" y="1879600"/>
            <a:ext cx="1905000" cy="838200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6183313" y="4013200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7966075" y="4029075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83" grpId="0"/>
      <p:bldP spid="8263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498894-14A0-4A1C-8195-40A1164FBC96}" type="slidenum">
              <a:rPr lang="en-US"/>
              <a:pPr/>
              <a:t>27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Recursive Solution (cont.)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425" y="2944813"/>
            <a:ext cx="4652963" cy="33607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k </a:t>
            </a:r>
            <a:r>
              <a:rPr lang="en-US" smtClean="0">
                <a:sym typeface="Symbol" pitchFamily="18" charset="2"/>
              </a:rPr>
              <a:t>= 0</a:t>
            </a:r>
            <a:endParaRPr lang="en-US" smtClean="0"/>
          </a:p>
          <a:p>
            <a:pPr eaLnBrk="1" hangingPunct="1">
              <a:lnSpc>
                <a:spcPct val="130000"/>
              </a:lnSpc>
            </a:pP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(k)</a:t>
            </a:r>
            <a:r>
              <a:rPr lang="en-US" smtClean="0"/>
              <a:t> =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28663" y="1266825"/>
            <a:ext cx="7296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d</a:t>
            </a:r>
            <a:r>
              <a:rPr lang="en-US" sz="2800" baseline="-25000">
                <a:solidFill>
                  <a:srgbClr val="336699"/>
                </a:solidFill>
                <a:latin typeface="Comic Sans MS" pitchFamily="66" charset="0"/>
              </a:rPr>
              <a:t>ij</a:t>
            </a:r>
            <a:r>
              <a:rPr lang="en-US" sz="2800" baseline="30000">
                <a:solidFill>
                  <a:srgbClr val="336699"/>
                </a:solidFill>
                <a:latin typeface="Comic Sans MS" pitchFamily="66" charset="0"/>
              </a:rPr>
              <a:t>(k)</a:t>
            </a:r>
            <a:r>
              <a:rPr lang="en-US" sz="2800">
                <a:solidFill>
                  <a:srgbClr val="336699"/>
                </a:solidFill>
              </a:rPr>
              <a:t> = the weight of a shortest path from vertex i to vertex j with all intermediary vertices drawn from   </a:t>
            </a:r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{1, 2, …, k}</a:t>
            </a: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3795713" y="3654425"/>
            <a:ext cx="592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w</a:t>
            </a:r>
            <a:r>
              <a:rPr lang="en-US" sz="2800" baseline="-25000">
                <a:latin typeface="Comic Sans MS" pitchFamily="66" charset="0"/>
              </a:rPr>
              <a:t>ij</a:t>
            </a:r>
            <a:endParaRPr lang="en-US" sz="2800" baseline="30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A28AAE-8FEA-42C0-BA83-11317C423DEF}" type="slidenum">
              <a:rPr lang="en-US"/>
              <a:pPr/>
              <a:t>28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Recursive Solution (cont.)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2835275"/>
            <a:ext cx="5637212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k </a:t>
            </a:r>
            <a:r>
              <a:rPr lang="en-US" smtClean="0">
                <a:sym typeface="Symbol" pitchFamily="18" charset="2"/>
              </a:rPr>
              <a:t> 1</a:t>
            </a:r>
            <a:endParaRPr lang="en-US" smtClean="0"/>
          </a:p>
          <a:p>
            <a:pPr eaLnBrk="1" hangingPunct="1">
              <a:lnSpc>
                <a:spcPct val="130000"/>
              </a:lnSpc>
            </a:pPr>
            <a:r>
              <a:rPr lang="en-US" b="1" smtClean="0"/>
              <a:t>Case 1:</a:t>
            </a:r>
            <a:r>
              <a:rPr lang="en-US" smtClean="0"/>
              <a:t> k is not an intermediate vertex of path p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(k)</a:t>
            </a:r>
            <a:r>
              <a:rPr lang="en-US" smtClean="0"/>
              <a:t> =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6099175" y="43053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8437563" y="42592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7297738" y="38528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k</a:t>
            </a:r>
          </a:p>
        </p:txBody>
      </p:sp>
      <p:sp>
        <p:nvSpPr>
          <p:cNvPr id="25608" name="Freeform 7"/>
          <p:cNvSpPr>
            <a:spLocks/>
          </p:cNvSpPr>
          <p:nvPr/>
        </p:nvSpPr>
        <p:spPr bwMode="auto">
          <a:xfrm>
            <a:off x="6523038" y="4251325"/>
            <a:ext cx="1905000" cy="838200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331788" y="1198563"/>
            <a:ext cx="8280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d</a:t>
            </a:r>
            <a:r>
              <a:rPr lang="en-US" sz="2800" baseline="-25000">
                <a:solidFill>
                  <a:srgbClr val="336699"/>
                </a:solidFill>
                <a:latin typeface="Comic Sans MS" pitchFamily="66" charset="0"/>
              </a:rPr>
              <a:t>ij</a:t>
            </a:r>
            <a:r>
              <a:rPr lang="en-US" sz="2800" baseline="30000">
                <a:solidFill>
                  <a:srgbClr val="336699"/>
                </a:solidFill>
                <a:latin typeface="Comic Sans MS" pitchFamily="66" charset="0"/>
              </a:rPr>
              <a:t>(k)</a:t>
            </a:r>
            <a:r>
              <a:rPr lang="en-US" sz="2800">
                <a:solidFill>
                  <a:srgbClr val="336699"/>
                </a:solidFill>
              </a:rPr>
              <a:t> = the weight of a shortest path from vertex i to vertex j with all intermediary vertices drawn from   </a:t>
            </a:r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{1, 2, …, k}</a:t>
            </a:r>
          </a:p>
        </p:txBody>
      </p:sp>
      <p:sp>
        <p:nvSpPr>
          <p:cNvPr id="828425" name="Text Box 9"/>
          <p:cNvSpPr txBox="1">
            <a:spLocks noChangeArrowheads="1"/>
          </p:cNvSpPr>
          <p:nvPr/>
        </p:nvSpPr>
        <p:spPr bwMode="auto">
          <a:xfrm>
            <a:off x="2282825" y="480695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11BFC-C772-4AF0-90A8-7DB2EA311159}" type="slidenum">
              <a:rPr lang="en-US"/>
              <a:pPr/>
              <a:t>29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Recursive Solution (cont.)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2835275"/>
            <a:ext cx="5637212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k </a:t>
            </a:r>
            <a:r>
              <a:rPr lang="en-US" smtClean="0">
                <a:sym typeface="Symbol" pitchFamily="18" charset="2"/>
              </a:rPr>
              <a:t> 1</a:t>
            </a:r>
            <a:endParaRPr lang="en-US" smtClean="0"/>
          </a:p>
          <a:p>
            <a:pPr eaLnBrk="1" hangingPunct="1">
              <a:lnSpc>
                <a:spcPct val="130000"/>
              </a:lnSpc>
            </a:pPr>
            <a:r>
              <a:rPr lang="en-US" b="1" smtClean="0"/>
              <a:t>Case 2:</a:t>
            </a:r>
            <a:r>
              <a:rPr lang="en-US" smtClean="0"/>
              <a:t> k is an intermediate vertex of path p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>
                <a:latin typeface="Comic Sans MS" pitchFamily="66" charset="0"/>
              </a:rPr>
              <a:t>d</a:t>
            </a:r>
            <a:r>
              <a:rPr lang="en-US" sz="2000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(k)</a:t>
            </a:r>
            <a:r>
              <a:rPr lang="en-US" smtClean="0"/>
              <a:t> =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31788" y="1198563"/>
            <a:ext cx="8280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d</a:t>
            </a:r>
            <a:r>
              <a:rPr lang="en-US" sz="2800" baseline="-25000">
                <a:solidFill>
                  <a:srgbClr val="336699"/>
                </a:solidFill>
                <a:latin typeface="Comic Sans MS" pitchFamily="66" charset="0"/>
              </a:rPr>
              <a:t>ij</a:t>
            </a:r>
            <a:r>
              <a:rPr lang="en-US" sz="2800" baseline="30000">
                <a:solidFill>
                  <a:srgbClr val="336699"/>
                </a:solidFill>
                <a:latin typeface="Comic Sans MS" pitchFamily="66" charset="0"/>
              </a:rPr>
              <a:t>(k)</a:t>
            </a:r>
            <a:r>
              <a:rPr lang="en-US" sz="2800">
                <a:solidFill>
                  <a:srgbClr val="336699"/>
                </a:solidFill>
              </a:rPr>
              <a:t> = the weight of a shortest path from vertex i to vertex j with all intermediary vertices drawn from   </a:t>
            </a:r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{1, 2, …, k}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5251450" y="43862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6786563" y="38862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823075" y="3929063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8351838" y="41640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6634" name="Freeform 9"/>
          <p:cNvSpPr>
            <a:spLocks/>
          </p:cNvSpPr>
          <p:nvPr/>
        </p:nvSpPr>
        <p:spPr bwMode="auto">
          <a:xfrm>
            <a:off x="5630863" y="4011613"/>
            <a:ext cx="1187450" cy="441325"/>
          </a:xfrm>
          <a:custGeom>
            <a:avLst/>
            <a:gdLst>
              <a:gd name="T0" fmla="*/ 0 w 748"/>
              <a:gd name="T1" fmla="*/ 278 h 278"/>
              <a:gd name="T2" fmla="*/ 96 w 748"/>
              <a:gd name="T3" fmla="*/ 163 h 278"/>
              <a:gd name="T4" fmla="*/ 134 w 748"/>
              <a:gd name="T5" fmla="*/ 154 h 278"/>
              <a:gd name="T6" fmla="*/ 288 w 748"/>
              <a:gd name="T7" fmla="*/ 134 h 278"/>
              <a:gd name="T8" fmla="*/ 451 w 748"/>
              <a:gd name="T9" fmla="*/ 139 h 278"/>
              <a:gd name="T10" fmla="*/ 513 w 748"/>
              <a:gd name="T11" fmla="*/ 67 h 278"/>
              <a:gd name="T12" fmla="*/ 748 w 748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8"/>
              <a:gd name="T22" fmla="*/ 0 h 278"/>
              <a:gd name="T23" fmla="*/ 748 w 748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8" h="278">
                <a:moveTo>
                  <a:pt x="0" y="278"/>
                </a:moveTo>
                <a:cubicBezTo>
                  <a:pt x="32" y="240"/>
                  <a:pt x="61" y="199"/>
                  <a:pt x="96" y="163"/>
                </a:cubicBezTo>
                <a:cubicBezTo>
                  <a:pt x="97" y="161"/>
                  <a:pt x="132" y="154"/>
                  <a:pt x="134" y="154"/>
                </a:cubicBezTo>
                <a:cubicBezTo>
                  <a:pt x="185" y="147"/>
                  <a:pt x="237" y="140"/>
                  <a:pt x="288" y="134"/>
                </a:cubicBezTo>
                <a:cubicBezTo>
                  <a:pt x="347" y="139"/>
                  <a:pt x="391" y="143"/>
                  <a:pt x="451" y="139"/>
                </a:cubicBezTo>
                <a:cubicBezTo>
                  <a:pt x="479" y="121"/>
                  <a:pt x="487" y="86"/>
                  <a:pt x="513" y="67"/>
                </a:cubicBezTo>
                <a:cubicBezTo>
                  <a:pt x="575" y="22"/>
                  <a:pt x="672" y="0"/>
                  <a:pt x="7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Freeform 10"/>
          <p:cNvSpPr>
            <a:spLocks/>
          </p:cNvSpPr>
          <p:nvPr/>
        </p:nvSpPr>
        <p:spPr bwMode="auto">
          <a:xfrm>
            <a:off x="7199313" y="4087813"/>
            <a:ext cx="1158875" cy="236537"/>
          </a:xfrm>
          <a:custGeom>
            <a:avLst/>
            <a:gdLst>
              <a:gd name="T0" fmla="*/ 0 w 730"/>
              <a:gd name="T1" fmla="*/ 14 h 149"/>
              <a:gd name="T2" fmla="*/ 68 w 730"/>
              <a:gd name="T3" fmla="*/ 0 h 149"/>
              <a:gd name="T4" fmla="*/ 279 w 730"/>
              <a:gd name="T5" fmla="*/ 43 h 149"/>
              <a:gd name="T6" fmla="*/ 327 w 730"/>
              <a:gd name="T7" fmla="*/ 77 h 149"/>
              <a:gd name="T8" fmla="*/ 442 w 730"/>
              <a:gd name="T9" fmla="*/ 120 h 149"/>
              <a:gd name="T10" fmla="*/ 639 w 730"/>
              <a:gd name="T11" fmla="*/ 120 h 149"/>
              <a:gd name="T12" fmla="*/ 730 w 730"/>
              <a:gd name="T13" fmla="*/ 149 h 1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149"/>
              <a:gd name="T23" fmla="*/ 730 w 730"/>
              <a:gd name="T24" fmla="*/ 149 h 1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149">
                <a:moveTo>
                  <a:pt x="0" y="14"/>
                </a:moveTo>
                <a:cubicBezTo>
                  <a:pt x="58" y="4"/>
                  <a:pt x="36" y="11"/>
                  <a:pt x="68" y="0"/>
                </a:cubicBezTo>
                <a:cubicBezTo>
                  <a:pt x="144" y="5"/>
                  <a:pt x="207" y="19"/>
                  <a:pt x="279" y="43"/>
                </a:cubicBezTo>
                <a:cubicBezTo>
                  <a:pt x="294" y="59"/>
                  <a:pt x="306" y="70"/>
                  <a:pt x="327" y="77"/>
                </a:cubicBezTo>
                <a:cubicBezTo>
                  <a:pt x="367" y="106"/>
                  <a:pt x="394" y="114"/>
                  <a:pt x="442" y="120"/>
                </a:cubicBezTo>
                <a:cubicBezTo>
                  <a:pt x="532" y="116"/>
                  <a:pt x="559" y="111"/>
                  <a:pt x="639" y="120"/>
                </a:cubicBezTo>
                <a:cubicBezTo>
                  <a:pt x="670" y="124"/>
                  <a:pt x="697" y="149"/>
                  <a:pt x="730" y="14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451" name="Text Box 11"/>
          <p:cNvSpPr txBox="1">
            <a:spLocks noChangeArrowheads="1"/>
          </p:cNvSpPr>
          <p:nvPr/>
        </p:nvSpPr>
        <p:spPr bwMode="auto">
          <a:xfrm>
            <a:off x="2212975" y="4778375"/>
            <a:ext cx="2551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d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56474F-6DEF-4EBB-BE33-78E8744517D5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Dijkstra (G, w, s)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062038"/>
            <a:ext cx="8229600" cy="56864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INITIALIZE-SINGLE-SOURCE(</a:t>
            </a:r>
            <a:r>
              <a:rPr lang="en-US" smtClean="0">
                <a:latin typeface="Comic Sans MS" pitchFamily="66" charset="0"/>
              </a:rPr>
              <a:t>V, s</a:t>
            </a:r>
            <a:r>
              <a:rPr lang="en-US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S ←  </a:t>
            </a:r>
            <a:r>
              <a:rPr lang="en-US" smtClean="0">
                <a:sym typeface="Symbol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while </a:t>
            </a:r>
            <a:r>
              <a:rPr lang="en-US" smtClean="0"/>
              <a:t>Q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</a:t>
            </a:r>
            <a:endParaRPr lang="en-US" b="1" smtClean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</a:t>
            </a:r>
            <a:r>
              <a:rPr lang="en-US" b="1" smtClean="0"/>
              <a:t>do</a:t>
            </a:r>
            <a:r>
              <a:rPr lang="en-US" smtClean="0"/>
              <a:t> 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     S ← S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{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     </a:t>
            </a:r>
            <a:r>
              <a:rPr lang="en-US" b="1" smtClean="0"/>
              <a:t>for </a:t>
            </a:r>
            <a:r>
              <a:rPr lang="en-US" smtClean="0"/>
              <a:t>each vertex </a:t>
            </a:r>
            <a:r>
              <a:rPr lang="en-US" smtClean="0">
                <a:latin typeface="Comic Sans MS" pitchFamily="66" charset="0"/>
              </a:rPr>
              <a:t>v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Adj[u]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           </a:t>
            </a:r>
            <a:r>
              <a:rPr lang="en-US" b="1" smtClean="0"/>
              <a:t>do </a:t>
            </a:r>
            <a:r>
              <a:rPr lang="en-US" smtClean="0"/>
              <a:t>RELAX(</a:t>
            </a:r>
            <a:r>
              <a:rPr lang="en-US" smtClean="0">
                <a:latin typeface="Comic Sans MS" pitchFamily="66" charset="0"/>
              </a:rPr>
              <a:t>u, v, w</a:t>
            </a:r>
            <a:r>
              <a:rPr lang="en-US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Running time: </a:t>
            </a:r>
            <a:r>
              <a:rPr lang="en-US" smtClean="0">
                <a:latin typeface="Comic Sans MS" pitchFamily="66" charset="0"/>
              </a:rPr>
              <a:t>O(VlgV + ElgV) = O(ElgV)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7096125" y="1187450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 flipH="1">
            <a:off x="6623050" y="14176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3095625" y="2382838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O(V) build min-heap</a:t>
            </a:r>
          </a:p>
        </p:txBody>
      </p:sp>
      <p:sp>
        <p:nvSpPr>
          <p:cNvPr id="873479" name="Line 7"/>
          <p:cNvSpPr>
            <a:spLocks noChangeShapeType="1"/>
          </p:cNvSpPr>
          <p:nvPr/>
        </p:nvSpPr>
        <p:spPr bwMode="auto">
          <a:xfrm flipH="1">
            <a:off x="2622550" y="26082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3480" name="Text Box 8"/>
          <p:cNvSpPr txBox="1">
            <a:spLocks noChangeArrowheads="1"/>
          </p:cNvSpPr>
          <p:nvPr/>
        </p:nvSpPr>
        <p:spPr bwMode="auto">
          <a:xfrm>
            <a:off x="3362325" y="2963863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Executed O(V) times</a:t>
            </a:r>
          </a:p>
        </p:txBody>
      </p:sp>
      <p:sp>
        <p:nvSpPr>
          <p:cNvPr id="873481" name="Line 9"/>
          <p:cNvSpPr>
            <a:spLocks noChangeShapeType="1"/>
          </p:cNvSpPr>
          <p:nvPr/>
        </p:nvSpPr>
        <p:spPr bwMode="auto">
          <a:xfrm flipH="1">
            <a:off x="2889250" y="31892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3482" name="Text Box 10"/>
          <p:cNvSpPr txBox="1">
            <a:spLocks noChangeArrowheads="1"/>
          </p:cNvSpPr>
          <p:nvPr/>
        </p:nvSpPr>
        <p:spPr bwMode="auto">
          <a:xfrm>
            <a:off x="6115050" y="3573463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O(lgV)</a:t>
            </a:r>
          </a:p>
        </p:txBody>
      </p:sp>
      <p:sp>
        <p:nvSpPr>
          <p:cNvPr id="873483" name="Line 11"/>
          <p:cNvSpPr>
            <a:spLocks noChangeShapeType="1"/>
          </p:cNvSpPr>
          <p:nvPr/>
        </p:nvSpPr>
        <p:spPr bwMode="auto">
          <a:xfrm flipH="1">
            <a:off x="5641975" y="37988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3484" name="Text Box 12"/>
          <p:cNvSpPr txBox="1">
            <a:spLocks noChangeArrowheads="1"/>
          </p:cNvSpPr>
          <p:nvPr/>
        </p:nvSpPr>
        <p:spPr bwMode="auto">
          <a:xfrm>
            <a:off x="6076950" y="5354638"/>
            <a:ext cx="268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 times; O(lgV)</a:t>
            </a:r>
          </a:p>
        </p:txBody>
      </p:sp>
      <p:sp>
        <p:nvSpPr>
          <p:cNvPr id="873485" name="Line 13"/>
          <p:cNvSpPr>
            <a:spLocks noChangeShapeType="1"/>
          </p:cNvSpPr>
          <p:nvPr/>
        </p:nvSpPr>
        <p:spPr bwMode="auto">
          <a:xfrm flipH="1">
            <a:off x="5603875" y="5580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6" grpId="0"/>
      <p:bldP spid="873477" grpId="0" animBg="1"/>
      <p:bldP spid="873478" grpId="0"/>
      <p:bldP spid="873479" grpId="0" animBg="1"/>
      <p:bldP spid="873480" grpId="0"/>
      <p:bldP spid="873481" grpId="0" animBg="1"/>
      <p:bldP spid="873482" grpId="0"/>
      <p:bldP spid="873483" grpId="0" animBg="1"/>
      <p:bldP spid="873484" grpId="0"/>
      <p:bldP spid="8734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231A45-7A27-4155-81F5-B91159C5FF66}" type="slidenum">
              <a:rPr lang="en-US"/>
              <a:pPr/>
              <a:t>30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Computing the Shortest Path Weights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705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ij</a:t>
            </a:r>
            <a:r>
              <a:rPr lang="en-US" baseline="30000" smtClean="0">
                <a:solidFill>
                  <a:srgbClr val="DD0111"/>
                </a:solidFill>
                <a:latin typeface="Comic Sans MS" pitchFamily="66" charset="0"/>
              </a:rPr>
              <a:t>(k)</a:t>
            </a:r>
            <a:r>
              <a:rPr lang="en-US" smtClean="0">
                <a:solidFill>
                  <a:srgbClr val="DD0111"/>
                </a:solidFill>
              </a:rPr>
              <a:t> = 	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w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ij</a:t>
            </a:r>
            <a:r>
              <a:rPr lang="en-US" smtClean="0">
                <a:solidFill>
                  <a:srgbClr val="DD0111"/>
                </a:solidFill>
              </a:rPr>
              <a:t>					if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k =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			min {d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ij</a:t>
            </a:r>
            <a:r>
              <a:rPr lang="en-US" baseline="30000" smtClean="0">
                <a:solidFill>
                  <a:srgbClr val="DD0111"/>
                </a:solidFill>
                <a:latin typeface="Comic Sans MS" pitchFamily="66" charset="0"/>
              </a:rPr>
              <a:t>(k-1)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, d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ik</a:t>
            </a:r>
            <a:r>
              <a:rPr lang="en-US" baseline="30000" smtClean="0">
                <a:solidFill>
                  <a:srgbClr val="DD0111"/>
                </a:solidFill>
                <a:latin typeface="Comic Sans MS" pitchFamily="66" charset="0"/>
              </a:rPr>
              <a:t>(k-1)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 + d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kj</a:t>
            </a:r>
            <a:r>
              <a:rPr lang="en-US" baseline="30000" smtClean="0">
                <a:solidFill>
                  <a:srgbClr val="DD0111"/>
                </a:solidFill>
                <a:latin typeface="Comic Sans MS" pitchFamily="66" charset="0"/>
              </a:rPr>
              <a:t>(k-1)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}	</a:t>
            </a:r>
            <a:r>
              <a:rPr lang="en-US" smtClean="0">
                <a:solidFill>
                  <a:srgbClr val="DD0111"/>
                </a:solidFill>
              </a:rPr>
              <a:t>if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 k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 1</a:t>
            </a:r>
            <a:endParaRPr lang="en-US" sz="1600" smtClean="0">
              <a:solidFill>
                <a:srgbClr val="DD0111"/>
              </a:solidFill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 The final solution: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30000" smtClean="0">
                <a:latin typeface="Comic Sans MS" pitchFamily="66" charset="0"/>
              </a:rPr>
              <a:t>(n)</a:t>
            </a:r>
            <a:r>
              <a:rPr lang="en-US" smtClean="0"/>
              <a:t> = (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(n)</a:t>
            </a:r>
            <a:r>
              <a:rPr lang="en-US" smtClean="0"/>
              <a:t>): </a:t>
            </a:r>
          </a:p>
          <a:p>
            <a:pPr eaLnBrk="1" hangingPunct="1">
              <a:buFontTx/>
              <a:buNone/>
            </a:pPr>
            <a:r>
              <a:rPr lang="en-US" smtClean="0"/>
              <a:t>			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(n) </a:t>
            </a:r>
            <a:r>
              <a:rPr lang="en-US" smtClean="0">
                <a:latin typeface="Comic Sans MS" pitchFamily="66" charset="0"/>
              </a:rPr>
              <a:t>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(i, j)  i, j  V</a:t>
            </a:r>
            <a:endParaRPr lang="en-US" baseline="3000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 rot="5400000">
            <a:off x="6394451" y="4083050"/>
            <a:ext cx="260350" cy="1660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378575" y="4097338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532063" y="4079875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5691188" y="4097338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6367463" y="4784725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362700" y="373062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5413375" y="47386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1862138" y="5383213"/>
            <a:ext cx="67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(k-1)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27263" y="3617913"/>
            <a:ext cx="1952625" cy="2128837"/>
            <a:chOff x="1133" y="1967"/>
            <a:chExt cx="1230" cy="1341"/>
          </a:xfrm>
        </p:grpSpPr>
        <p:grpSp>
          <p:nvGrpSpPr>
            <p:cNvPr id="27673" name="Group 13"/>
            <p:cNvGrpSpPr>
              <a:grpSpLocks/>
            </p:cNvGrpSpPr>
            <p:nvPr/>
          </p:nvGrpSpPr>
          <p:grpSpPr bwMode="auto">
            <a:xfrm>
              <a:off x="1133" y="2645"/>
              <a:ext cx="1230" cy="231"/>
              <a:chOff x="648" y="1930"/>
              <a:chExt cx="1230" cy="231"/>
            </a:xfrm>
          </p:grpSpPr>
          <p:sp>
            <p:nvSpPr>
              <p:cNvPr id="27676" name="Rectangle 14"/>
              <p:cNvSpPr>
                <a:spLocks noChangeArrowheads="1"/>
              </p:cNvSpPr>
              <p:nvPr/>
            </p:nvSpPr>
            <p:spPr bwMode="auto">
              <a:xfrm rot="5400000">
                <a:off x="1278" y="1539"/>
                <a:ext cx="164" cy="103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Text Box 15"/>
              <p:cNvSpPr txBox="1">
                <a:spLocks noChangeArrowheads="1"/>
              </p:cNvSpPr>
              <p:nvPr/>
            </p:nvSpPr>
            <p:spPr bwMode="auto">
              <a:xfrm>
                <a:off x="648" y="1930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i</a:t>
                </a:r>
              </a:p>
            </p:txBody>
          </p:sp>
        </p:grpSp>
        <p:sp>
          <p:nvSpPr>
            <p:cNvPr id="27674" name="Rectangle 16"/>
            <p:cNvSpPr>
              <a:spLocks noChangeArrowheads="1"/>
            </p:cNvSpPr>
            <p:nvPr/>
          </p:nvSpPr>
          <p:spPr bwMode="auto">
            <a:xfrm>
              <a:off x="1734" y="2259"/>
              <a:ext cx="164" cy="104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Text Box 17"/>
            <p:cNvSpPr txBox="1">
              <a:spLocks noChangeArrowheads="1"/>
            </p:cNvSpPr>
            <p:nvPr/>
          </p:nvSpPr>
          <p:spPr bwMode="auto">
            <a:xfrm>
              <a:off x="1739" y="1967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</p:grpSp>
      <p:sp>
        <p:nvSpPr>
          <p:cNvPr id="27662" name="Text Box 18"/>
          <p:cNvSpPr txBox="1">
            <a:spLocks noChangeArrowheads="1"/>
          </p:cNvSpPr>
          <p:nvPr/>
        </p:nvSpPr>
        <p:spPr bwMode="auto">
          <a:xfrm>
            <a:off x="5116513" y="5400675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(k)</a:t>
            </a:r>
          </a:p>
        </p:txBody>
      </p:sp>
      <p:sp>
        <p:nvSpPr>
          <p:cNvPr id="830483" name="Rectangle 19"/>
          <p:cNvSpPr>
            <a:spLocks noChangeArrowheads="1"/>
          </p:cNvSpPr>
          <p:nvPr/>
        </p:nvSpPr>
        <p:spPr bwMode="auto">
          <a:xfrm>
            <a:off x="2733675" y="4767263"/>
            <a:ext cx="285750" cy="2524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484" name="Rectangle 20"/>
          <p:cNvSpPr>
            <a:spLocks noChangeArrowheads="1"/>
          </p:cNvSpPr>
          <p:nvPr/>
        </p:nvSpPr>
        <p:spPr bwMode="auto">
          <a:xfrm>
            <a:off x="3175000" y="4248150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485" name="Rectangle 21"/>
          <p:cNvSpPr>
            <a:spLocks noChangeArrowheads="1"/>
          </p:cNvSpPr>
          <p:nvPr/>
        </p:nvSpPr>
        <p:spPr bwMode="auto">
          <a:xfrm>
            <a:off x="3167063" y="4767263"/>
            <a:ext cx="285750" cy="2524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AutoShape 22"/>
          <p:cNvSpPr>
            <a:spLocks noChangeArrowheads="1"/>
          </p:cNvSpPr>
          <p:nvPr/>
        </p:nvSpPr>
        <p:spPr bwMode="auto">
          <a:xfrm>
            <a:off x="4614863" y="4648200"/>
            <a:ext cx="503237" cy="449263"/>
          </a:xfrm>
          <a:prstGeom prst="rightArrow">
            <a:avLst>
              <a:gd name="adj1" fmla="val 50000"/>
              <a:gd name="adj2" fmla="val 280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717800" y="4227513"/>
            <a:ext cx="444500" cy="458787"/>
            <a:chOff x="1442" y="2351"/>
            <a:chExt cx="280" cy="289"/>
          </a:xfrm>
        </p:grpSpPr>
        <p:sp>
          <p:nvSpPr>
            <p:cNvPr id="27671" name="Freeform 24"/>
            <p:cNvSpPr>
              <a:spLocks/>
            </p:cNvSpPr>
            <p:nvPr/>
          </p:nvSpPr>
          <p:spPr bwMode="auto">
            <a:xfrm>
              <a:off x="1542" y="2448"/>
              <a:ext cx="180" cy="192"/>
            </a:xfrm>
            <a:custGeom>
              <a:avLst/>
              <a:gdLst>
                <a:gd name="T0" fmla="*/ 0 w 180"/>
                <a:gd name="T1" fmla="*/ 192 h 192"/>
                <a:gd name="T2" fmla="*/ 24 w 180"/>
                <a:gd name="T3" fmla="*/ 78 h 192"/>
                <a:gd name="T4" fmla="*/ 78 w 180"/>
                <a:gd name="T5" fmla="*/ 24 h 192"/>
                <a:gd name="T6" fmla="*/ 180 w 180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"/>
                <a:gd name="T13" fmla="*/ 0 h 192"/>
                <a:gd name="T14" fmla="*/ 180 w 18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" h="192">
                  <a:moveTo>
                    <a:pt x="0" y="192"/>
                  </a:moveTo>
                  <a:cubicBezTo>
                    <a:pt x="5" y="149"/>
                    <a:pt x="11" y="106"/>
                    <a:pt x="24" y="78"/>
                  </a:cubicBezTo>
                  <a:cubicBezTo>
                    <a:pt x="37" y="50"/>
                    <a:pt x="52" y="37"/>
                    <a:pt x="78" y="24"/>
                  </a:cubicBezTo>
                  <a:cubicBezTo>
                    <a:pt x="104" y="11"/>
                    <a:pt x="164" y="4"/>
                    <a:pt x="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Text Box 25"/>
            <p:cNvSpPr txBox="1">
              <a:spLocks noChangeArrowheads="1"/>
            </p:cNvSpPr>
            <p:nvPr/>
          </p:nvSpPr>
          <p:spPr bwMode="auto">
            <a:xfrm>
              <a:off x="1442" y="2351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27668" name="AutoShape 26"/>
          <p:cNvSpPr>
            <a:spLocks/>
          </p:cNvSpPr>
          <p:nvPr/>
        </p:nvSpPr>
        <p:spPr bwMode="auto">
          <a:xfrm>
            <a:off x="2025650" y="1276350"/>
            <a:ext cx="88900" cy="1085850"/>
          </a:xfrm>
          <a:prstGeom prst="leftBrace">
            <a:avLst>
              <a:gd name="adj1" fmla="val 10178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491" name="Text Box 27"/>
          <p:cNvSpPr txBox="1">
            <a:spLocks noChangeArrowheads="1"/>
          </p:cNvSpPr>
          <p:nvPr/>
        </p:nvSpPr>
        <p:spPr bwMode="auto">
          <a:xfrm>
            <a:off x="2536825" y="5013325"/>
            <a:ext cx="671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(i, k)</a:t>
            </a:r>
          </a:p>
        </p:txBody>
      </p:sp>
      <p:sp>
        <p:nvSpPr>
          <p:cNvPr id="830492" name="Text Box 28"/>
          <p:cNvSpPr txBox="1">
            <a:spLocks noChangeArrowheads="1"/>
          </p:cNvSpPr>
          <p:nvPr/>
        </p:nvSpPr>
        <p:spPr bwMode="auto">
          <a:xfrm>
            <a:off x="3470275" y="418465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(k, j)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83" grpId="0" animBg="1"/>
      <p:bldP spid="830484" grpId="0" animBg="1"/>
      <p:bldP spid="830485" grpId="0" animBg="1"/>
      <p:bldP spid="830491" grpId="0"/>
      <p:bldP spid="8304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CED6B1-ABC9-47F5-B3EE-C9B389F58C14}" type="slidenum">
              <a:rPr lang="en-US"/>
              <a:pPr/>
              <a:t>31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Floyd-Warshall algorithm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85800" y="2057400"/>
            <a:ext cx="833755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>
                <a:latin typeface="Courier New" pitchFamily="49" charset="0"/>
                <a:cs typeface="Times New Roman" pitchFamily="18" charset="0"/>
              </a:rPr>
              <a:t>Floyd-Warshall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(W[1..n][1..n])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01 D </a:t>
            </a:r>
            <a:r>
              <a:rPr lang="en-US">
                <a:latin typeface="Symbol" pitchFamily="18" charset="2"/>
                <a:cs typeface="Times New Roman" pitchFamily="18" charset="0"/>
              </a:rPr>
              <a:t>¬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W    // D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(0)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// compute D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(k)</a:t>
            </a:r>
            <a:endParaRPr lang="en-US" b="1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04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       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j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05        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D[i][k] + D[k][j] </a:t>
            </a:r>
            <a:r>
              <a:rPr lang="en-US">
                <a:latin typeface="Symbol" pitchFamily="18" charset="2"/>
                <a:cs typeface="Times New Roman" pitchFamily="18" charset="0"/>
              </a:rPr>
              <a:t>&lt;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D[i][j]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then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06            D[i][j] </a:t>
            </a:r>
            <a:r>
              <a:rPr lang="en-US"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D[i][k] + D[k][j]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07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D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b="1">
                <a:latin typeface="Courier New" pitchFamily="49" charset="0"/>
                <a:cs typeface="Times New Roman" pitchFamily="18" charset="0"/>
              </a:rPr>
              <a:t>Running Time: O(n</a:t>
            </a:r>
            <a:r>
              <a:rPr lang="en-US" sz="3200" b="1" baseline="3000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3200" b="1">
                <a:latin typeface="Courier New" pitchFamily="49" charset="0"/>
                <a:cs typeface="Times New Roman" pitchFamily="18" charset="0"/>
              </a:rPr>
              <a:t>)</a:t>
            </a:r>
            <a:endParaRPr lang="en-US" sz="3200" b="1" baseline="3000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05059B-B99D-46F5-A41A-6BD55BEE4BF2}" type="slidenum">
              <a:rPr lang="en-US"/>
              <a:pPr/>
              <a:t>32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predecessor matrix 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011488"/>
            <a:ext cx="8229600" cy="885825"/>
          </a:xfrm>
        </p:spPr>
        <p:txBody>
          <a:bodyPr/>
          <a:lstStyle/>
          <a:p>
            <a:pPr lvl="1" eaLnBrk="1" hangingPunct="1"/>
            <a:r>
              <a:rPr lang="en-US" smtClean="0"/>
              <a:t>Updating:    </a:t>
            </a:r>
            <a:r>
              <a:rPr lang="en-US" sz="2000" i="1" smtClean="0"/>
              <a:t>p</a:t>
            </a:r>
            <a:r>
              <a:rPr lang="en-US" sz="2000" i="1" baseline="30000" smtClean="0"/>
              <a:t>(k)</a:t>
            </a:r>
            <a:r>
              <a:rPr lang="en-US" sz="2000" i="1" smtClean="0"/>
              <a:t>(i,j) = </a:t>
            </a:r>
            <a:r>
              <a:rPr lang="en-US" sz="2000" b="1" i="1" smtClean="0">
                <a:solidFill>
                  <a:srgbClr val="FF0000"/>
                </a:solidFill>
              </a:rPr>
              <a:t>p</a:t>
            </a:r>
            <a:r>
              <a:rPr lang="en-US" sz="2000" b="1" i="1" baseline="30000" smtClean="0">
                <a:solidFill>
                  <a:srgbClr val="FF0000"/>
                </a:solidFill>
              </a:rPr>
              <a:t>(k-1)</a:t>
            </a:r>
            <a:r>
              <a:rPr lang="en-US" sz="2000" b="1" i="1" smtClean="0">
                <a:solidFill>
                  <a:srgbClr val="FF0000"/>
                </a:solidFill>
              </a:rPr>
              <a:t>(i,j)</a:t>
            </a:r>
            <a:r>
              <a:rPr lang="en-US" sz="2000" i="1" smtClean="0"/>
              <a:t> if(d</a:t>
            </a:r>
            <a:r>
              <a:rPr lang="en-US" sz="2000" i="1" baseline="30000" smtClean="0"/>
              <a:t>(k-1)</a:t>
            </a:r>
            <a:r>
              <a:rPr lang="en-US" sz="2000" i="1" smtClean="0"/>
              <a:t>(i,j)&lt;=d</a:t>
            </a:r>
            <a:r>
              <a:rPr lang="en-US" sz="2000" i="1" baseline="30000" smtClean="0"/>
              <a:t>(k-1)</a:t>
            </a:r>
            <a:r>
              <a:rPr lang="en-US" sz="2000" i="1" smtClean="0"/>
              <a:t>(i,k)+(d</a:t>
            </a:r>
            <a:r>
              <a:rPr lang="en-US" sz="2000" i="1" baseline="30000" smtClean="0"/>
              <a:t>(k-1)</a:t>
            </a:r>
            <a:r>
              <a:rPr lang="en-US" sz="2000" i="1" smtClean="0"/>
              <a:t>(k,j)</a:t>
            </a:r>
          </a:p>
          <a:p>
            <a:pPr lvl="1" eaLnBrk="1" hangingPunct="1"/>
            <a:r>
              <a:rPr lang="en-US" i="1" smtClean="0"/>
              <a:t>			       </a:t>
            </a:r>
            <a:r>
              <a:rPr lang="en-US" sz="2000" b="1" i="1" smtClean="0">
                <a:solidFill>
                  <a:srgbClr val="FF0000"/>
                </a:solidFill>
              </a:rPr>
              <a:t>p</a:t>
            </a:r>
            <a:r>
              <a:rPr lang="en-US" sz="2000" b="1" i="1" baseline="30000" smtClean="0">
                <a:solidFill>
                  <a:srgbClr val="FF0000"/>
                </a:solidFill>
              </a:rPr>
              <a:t>(k-1)</a:t>
            </a:r>
            <a:r>
              <a:rPr lang="en-US" sz="2000" b="1" i="1" smtClean="0">
                <a:solidFill>
                  <a:srgbClr val="FF0000"/>
                </a:solidFill>
              </a:rPr>
              <a:t>(k,j)</a:t>
            </a:r>
            <a:r>
              <a:rPr lang="en-US" sz="2000" i="1" smtClean="0"/>
              <a:t> if(d</a:t>
            </a:r>
            <a:r>
              <a:rPr lang="en-US" sz="2000" i="1" baseline="30000" smtClean="0"/>
              <a:t>(k-1)</a:t>
            </a:r>
            <a:r>
              <a:rPr lang="en-US" sz="2000" i="1" smtClean="0"/>
              <a:t>(i,j) &gt; d</a:t>
            </a:r>
            <a:r>
              <a:rPr lang="en-US" sz="2000" i="1" baseline="30000" smtClean="0"/>
              <a:t>(k-1)</a:t>
            </a:r>
            <a:r>
              <a:rPr lang="en-US" sz="2000" i="1" smtClean="0"/>
              <a:t>(i,k)+(d</a:t>
            </a:r>
            <a:r>
              <a:rPr lang="en-US" sz="2000" i="1" baseline="30000" smtClean="0"/>
              <a:t>(k-1)</a:t>
            </a:r>
            <a:r>
              <a:rPr lang="en-US" sz="2000" i="1" smtClean="0"/>
              <a:t>(k,j)</a:t>
            </a:r>
            <a:endParaRPr lang="en-US" i="1" smtClean="0"/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685800" y="1447800"/>
            <a:ext cx="8337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i="1">
                <a:latin typeface="Verdana" pitchFamily="34" charset="0"/>
              </a:rPr>
              <a:t>How do we compute the predecessor matrix?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400">
                <a:latin typeface="Verdana" pitchFamily="34" charset="0"/>
              </a:rPr>
              <a:t>Initialization:</a:t>
            </a:r>
          </a:p>
        </p:txBody>
      </p:sp>
      <p:graphicFrame>
        <p:nvGraphicFramePr>
          <p:cNvPr id="870405" name="Object 5"/>
          <p:cNvGraphicFramePr>
            <a:graphicFrameLocks noChangeAspect="1"/>
          </p:cNvGraphicFramePr>
          <p:nvPr/>
        </p:nvGraphicFramePr>
        <p:xfrm>
          <a:off x="3733800" y="2130425"/>
          <a:ext cx="4572000" cy="993775"/>
        </p:xfrm>
        <a:graphic>
          <a:graphicData uri="http://schemas.openxmlformats.org/presentationml/2006/ole">
            <p:oleObj spid="_x0000_s2050" name="Equation" r:id="rId3" imgW="2234880" imgH="482400" progId="Equation.DSMT4">
              <p:embed/>
            </p:oleObj>
          </a:graphicData>
        </a:graphic>
      </p:graphicFrame>
      <p:sp>
        <p:nvSpPr>
          <p:cNvPr id="870406" name="Rectangle 6"/>
          <p:cNvSpPr>
            <a:spLocks noChangeArrowheads="1"/>
          </p:cNvSpPr>
          <p:nvPr/>
        </p:nvSpPr>
        <p:spPr bwMode="auto">
          <a:xfrm>
            <a:off x="1187450" y="3810000"/>
            <a:ext cx="742315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>
                <a:latin typeface="Courier New" pitchFamily="49" charset="0"/>
                <a:cs typeface="Times New Roman" pitchFamily="18" charset="0"/>
              </a:rPr>
              <a:t>Floyd-Warshall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(W[1..n][1..n])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01 …</a:t>
            </a:r>
            <a:endParaRPr lang="en-US" baseline="30000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// compute D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(k)</a:t>
            </a:r>
            <a:endParaRPr lang="en-US" b="1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04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       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05        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D[i][k] + D[k][j] </a:t>
            </a:r>
            <a:r>
              <a:rPr lang="en-US">
                <a:latin typeface="Symbol" pitchFamily="18" charset="2"/>
                <a:cs typeface="Times New Roman" pitchFamily="18" charset="0"/>
              </a:rPr>
              <a:t>&lt;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D[i][j]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then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06            D[i][j] </a:t>
            </a:r>
            <a:r>
              <a:rPr lang="en-US"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D[i][k] + D[k][j]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07            </a:t>
            </a:r>
            <a:r>
              <a:rPr lang="en-US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P[i][j] </a:t>
            </a:r>
            <a:r>
              <a:rPr lang="en-US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P[k][j]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08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 build="p" autoUpdateAnimBg="0"/>
      <p:bldP spid="870404" grpId="0" build="p" bldLvl="2" autoUpdateAnimBg="0"/>
      <p:bldP spid="8704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BAD1EC-38BE-4420-82E1-82691E14AFD5}" type="slidenum">
              <a:rPr lang="en-US"/>
              <a:pPr/>
              <a:t>33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30034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35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036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037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038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039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0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1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0042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0043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0044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0045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6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7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8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0049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0050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1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2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3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4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0055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0056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32539" name="Group 27"/>
          <p:cNvGraphicFramePr>
            <a:graphicFrameLocks noGrp="1"/>
          </p:cNvGraphicFramePr>
          <p:nvPr/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9" name="Text Box 65"/>
          <p:cNvSpPr txBox="1">
            <a:spLocks noChangeArrowheads="1"/>
          </p:cNvSpPr>
          <p:nvPr/>
        </p:nvSpPr>
        <p:spPr bwMode="auto">
          <a:xfrm>
            <a:off x="2997200" y="1095375"/>
            <a:ext cx="104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(0)</a:t>
            </a:r>
            <a:r>
              <a:rPr lang="en-US">
                <a:latin typeface="Comic Sans MS" pitchFamily="66" charset="0"/>
              </a:rPr>
              <a:t> = W</a:t>
            </a:r>
            <a:endParaRPr lang="en-US" baseline="30000">
              <a:latin typeface="Comic Sans MS" pitchFamily="66" charset="0"/>
            </a:endParaRPr>
          </a:p>
        </p:txBody>
      </p:sp>
      <p:sp>
        <p:nvSpPr>
          <p:cNvPr id="29740" name="Text Box 66"/>
          <p:cNvSpPr txBox="1">
            <a:spLocks noChangeArrowheads="1"/>
          </p:cNvSpPr>
          <p:nvPr/>
        </p:nvSpPr>
        <p:spPr bwMode="auto">
          <a:xfrm>
            <a:off x="6359525" y="108585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(1)</a:t>
            </a:r>
          </a:p>
        </p:txBody>
      </p:sp>
      <p:graphicFrame>
        <p:nvGraphicFramePr>
          <p:cNvPr id="832579" name="Group 67"/>
          <p:cNvGraphicFramePr>
            <a:graphicFrameLocks noGrp="1"/>
          </p:cNvGraphicFramePr>
          <p:nvPr/>
        </p:nvGraphicFramePr>
        <p:xfrm>
          <a:off x="6648450" y="1641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/>
                <a:gridCol w="460375"/>
                <a:gridCol w="457200"/>
                <a:gridCol w="460375"/>
                <a:gridCol w="458787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2617" name="Text Box 105"/>
          <p:cNvSpPr txBox="1">
            <a:spLocks noChangeArrowheads="1"/>
          </p:cNvSpPr>
          <p:nvPr/>
        </p:nvSpPr>
        <p:spPr bwMode="auto">
          <a:xfrm>
            <a:off x="7151688" y="30051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832618" name="Text Box 106"/>
          <p:cNvSpPr txBox="1">
            <a:spLocks noChangeArrowheads="1"/>
          </p:cNvSpPr>
          <p:nvPr/>
        </p:nvSpPr>
        <p:spPr bwMode="auto">
          <a:xfrm>
            <a:off x="7562850" y="30051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32619" name="Text Box 107"/>
          <p:cNvSpPr txBox="1">
            <a:spLocks noChangeArrowheads="1"/>
          </p:cNvSpPr>
          <p:nvPr/>
        </p:nvSpPr>
        <p:spPr bwMode="auto">
          <a:xfrm>
            <a:off x="8491538" y="300513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-2</a:t>
            </a:r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6719888" y="1652588"/>
            <a:ext cx="2179637" cy="2266950"/>
            <a:chOff x="4125" y="1041"/>
            <a:chExt cx="1373" cy="1428"/>
          </a:xfrm>
        </p:grpSpPr>
        <p:sp>
          <p:nvSpPr>
            <p:cNvPr id="30012" name="Text Box 109"/>
            <p:cNvSpPr txBox="1">
              <a:spLocks noChangeArrowheads="1"/>
            </p:cNvSpPr>
            <p:nvPr/>
          </p:nvSpPr>
          <p:spPr bwMode="auto">
            <a:xfrm>
              <a:off x="4125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13" name="Text Box 110"/>
            <p:cNvSpPr txBox="1">
              <a:spLocks noChangeArrowheads="1"/>
            </p:cNvSpPr>
            <p:nvPr/>
          </p:nvSpPr>
          <p:spPr bwMode="auto">
            <a:xfrm>
              <a:off x="4408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30014" name="Text Box 111"/>
            <p:cNvSpPr txBox="1">
              <a:spLocks noChangeArrowheads="1"/>
            </p:cNvSpPr>
            <p:nvPr/>
          </p:nvSpPr>
          <p:spPr bwMode="auto">
            <a:xfrm>
              <a:off x="4692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30015" name="Text Box 112"/>
            <p:cNvSpPr txBox="1">
              <a:spLocks noChangeArrowheads="1"/>
            </p:cNvSpPr>
            <p:nvPr/>
          </p:nvSpPr>
          <p:spPr bwMode="auto">
            <a:xfrm>
              <a:off x="4975" y="108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16" name="Text Box 113"/>
            <p:cNvSpPr txBox="1">
              <a:spLocks noChangeArrowheads="1"/>
            </p:cNvSpPr>
            <p:nvPr/>
          </p:nvSpPr>
          <p:spPr bwMode="auto">
            <a:xfrm>
              <a:off x="5211" y="104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30017" name="Text Box 114"/>
            <p:cNvSpPr txBox="1">
              <a:spLocks noChangeArrowheads="1"/>
            </p:cNvSpPr>
            <p:nvPr/>
          </p:nvSpPr>
          <p:spPr bwMode="auto">
            <a:xfrm>
              <a:off x="4131" y="135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18" name="Text Box 115"/>
            <p:cNvSpPr txBox="1">
              <a:spLocks noChangeArrowheads="1"/>
            </p:cNvSpPr>
            <p:nvPr/>
          </p:nvSpPr>
          <p:spPr bwMode="auto">
            <a:xfrm>
              <a:off x="4414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19" name="Text Box 116"/>
            <p:cNvSpPr txBox="1">
              <a:spLocks noChangeArrowheads="1"/>
            </p:cNvSpPr>
            <p:nvPr/>
          </p:nvSpPr>
          <p:spPr bwMode="auto">
            <a:xfrm>
              <a:off x="4650" y="135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0" name="Text Box 117"/>
            <p:cNvSpPr txBox="1">
              <a:spLocks noChangeArrowheads="1"/>
            </p:cNvSpPr>
            <p:nvPr/>
          </p:nvSpPr>
          <p:spPr bwMode="auto">
            <a:xfrm>
              <a:off x="4981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0021" name="Text Box 118"/>
            <p:cNvSpPr txBox="1">
              <a:spLocks noChangeArrowheads="1"/>
            </p:cNvSpPr>
            <p:nvPr/>
          </p:nvSpPr>
          <p:spPr bwMode="auto">
            <a:xfrm>
              <a:off x="5265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30022" name="Text Box 119"/>
            <p:cNvSpPr txBox="1">
              <a:spLocks noChangeArrowheads="1"/>
            </p:cNvSpPr>
            <p:nvPr/>
          </p:nvSpPr>
          <p:spPr bwMode="auto">
            <a:xfrm>
              <a:off x="4131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3" name="Text Box 120"/>
            <p:cNvSpPr txBox="1">
              <a:spLocks noChangeArrowheads="1"/>
            </p:cNvSpPr>
            <p:nvPr/>
          </p:nvSpPr>
          <p:spPr bwMode="auto">
            <a:xfrm>
              <a:off x="4414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30024" name="Text Box 121"/>
            <p:cNvSpPr txBox="1">
              <a:spLocks noChangeArrowheads="1"/>
            </p:cNvSpPr>
            <p:nvPr/>
          </p:nvSpPr>
          <p:spPr bwMode="auto">
            <a:xfrm>
              <a:off x="4698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25" name="Text Box 122"/>
            <p:cNvSpPr txBox="1">
              <a:spLocks noChangeArrowheads="1"/>
            </p:cNvSpPr>
            <p:nvPr/>
          </p:nvSpPr>
          <p:spPr bwMode="auto">
            <a:xfrm>
              <a:off x="4981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6" name="Text Box 123"/>
            <p:cNvSpPr txBox="1">
              <a:spLocks noChangeArrowheads="1"/>
            </p:cNvSpPr>
            <p:nvPr/>
          </p:nvSpPr>
          <p:spPr bwMode="auto">
            <a:xfrm>
              <a:off x="5267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7" name="Text Box 124"/>
            <p:cNvSpPr txBox="1">
              <a:spLocks noChangeArrowheads="1"/>
            </p:cNvSpPr>
            <p:nvPr/>
          </p:nvSpPr>
          <p:spPr bwMode="auto">
            <a:xfrm>
              <a:off x="4137" y="18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30028" name="Text Box 125"/>
            <p:cNvSpPr txBox="1">
              <a:spLocks noChangeArrowheads="1"/>
            </p:cNvSpPr>
            <p:nvPr/>
          </p:nvSpPr>
          <p:spPr bwMode="auto">
            <a:xfrm>
              <a:off x="4987" y="18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29" name="Text Box 126"/>
            <p:cNvSpPr txBox="1">
              <a:spLocks noChangeArrowheads="1"/>
            </p:cNvSpPr>
            <p:nvPr/>
          </p:nvSpPr>
          <p:spPr bwMode="auto">
            <a:xfrm>
              <a:off x="4131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30" name="Text Box 127"/>
            <p:cNvSpPr txBox="1">
              <a:spLocks noChangeArrowheads="1"/>
            </p:cNvSpPr>
            <p:nvPr/>
          </p:nvSpPr>
          <p:spPr bwMode="auto">
            <a:xfrm>
              <a:off x="4414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31" name="Text Box 128"/>
            <p:cNvSpPr txBox="1">
              <a:spLocks noChangeArrowheads="1"/>
            </p:cNvSpPr>
            <p:nvPr/>
          </p:nvSpPr>
          <p:spPr bwMode="auto">
            <a:xfrm>
              <a:off x="4698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32" name="Text Box 129"/>
            <p:cNvSpPr txBox="1">
              <a:spLocks noChangeArrowheads="1"/>
            </p:cNvSpPr>
            <p:nvPr/>
          </p:nvSpPr>
          <p:spPr bwMode="auto">
            <a:xfrm>
              <a:off x="4981" y="21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30033" name="Text Box 130"/>
            <p:cNvSpPr txBox="1">
              <a:spLocks noChangeArrowheads="1"/>
            </p:cNvSpPr>
            <p:nvPr/>
          </p:nvSpPr>
          <p:spPr bwMode="auto">
            <a:xfrm>
              <a:off x="5265" y="21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832643" name="Text Box 131"/>
          <p:cNvSpPr txBox="1">
            <a:spLocks noChangeArrowheads="1"/>
          </p:cNvSpPr>
          <p:nvPr/>
        </p:nvSpPr>
        <p:spPr bwMode="auto">
          <a:xfrm>
            <a:off x="266700" y="3625850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(2)</a:t>
            </a:r>
          </a:p>
        </p:txBody>
      </p:sp>
      <p:graphicFrame>
        <p:nvGraphicFramePr>
          <p:cNvPr id="832644" name="Group 132"/>
          <p:cNvGraphicFramePr>
            <a:graphicFrameLocks noGrp="1"/>
          </p:cNvGraphicFramePr>
          <p:nvPr/>
        </p:nvGraphicFramePr>
        <p:xfrm>
          <a:off x="574675" y="4308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/>
                <a:gridCol w="460375"/>
                <a:gridCol w="457200"/>
                <a:gridCol w="460375"/>
                <a:gridCol w="458787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2682" name="Text Box 170"/>
          <p:cNvSpPr txBox="1">
            <a:spLocks noChangeArrowheads="1"/>
          </p:cNvSpPr>
          <p:nvPr/>
        </p:nvSpPr>
        <p:spPr bwMode="auto">
          <a:xfrm>
            <a:off x="1995488" y="43195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4</a:t>
            </a:r>
          </a:p>
        </p:txBody>
      </p:sp>
      <p:sp>
        <p:nvSpPr>
          <p:cNvPr id="832683" name="Text Box 171"/>
          <p:cNvSpPr txBox="1">
            <a:spLocks noChangeArrowheads="1"/>
          </p:cNvSpPr>
          <p:nvPr/>
        </p:nvSpPr>
        <p:spPr bwMode="auto">
          <a:xfrm>
            <a:off x="2005013" y="52149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5</a:t>
            </a:r>
          </a:p>
        </p:txBody>
      </p:sp>
      <p:sp>
        <p:nvSpPr>
          <p:cNvPr id="832684" name="Text Box 172"/>
          <p:cNvSpPr txBox="1">
            <a:spLocks noChangeArrowheads="1"/>
          </p:cNvSpPr>
          <p:nvPr/>
        </p:nvSpPr>
        <p:spPr bwMode="auto">
          <a:xfrm>
            <a:off x="2371725" y="521493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11</a:t>
            </a:r>
          </a:p>
        </p:txBody>
      </p:sp>
      <p:grpSp>
        <p:nvGrpSpPr>
          <p:cNvPr id="4" name="Group 173"/>
          <p:cNvGrpSpPr>
            <a:grpSpLocks/>
          </p:cNvGrpSpPr>
          <p:nvPr/>
        </p:nvGrpSpPr>
        <p:grpSpPr bwMode="auto">
          <a:xfrm>
            <a:off x="646113" y="4319588"/>
            <a:ext cx="2227262" cy="2266950"/>
            <a:chOff x="407" y="2721"/>
            <a:chExt cx="1403" cy="1428"/>
          </a:xfrm>
        </p:grpSpPr>
        <p:sp>
          <p:nvSpPr>
            <p:cNvPr id="29990" name="Text Box 174"/>
            <p:cNvSpPr txBox="1">
              <a:spLocks noChangeArrowheads="1"/>
            </p:cNvSpPr>
            <p:nvPr/>
          </p:nvSpPr>
          <p:spPr bwMode="auto">
            <a:xfrm>
              <a:off x="407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91" name="Text Box 175"/>
            <p:cNvSpPr txBox="1">
              <a:spLocks noChangeArrowheads="1"/>
            </p:cNvSpPr>
            <p:nvPr/>
          </p:nvSpPr>
          <p:spPr bwMode="auto">
            <a:xfrm>
              <a:off x="690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9992" name="Text Box 176"/>
            <p:cNvSpPr txBox="1">
              <a:spLocks noChangeArrowheads="1"/>
            </p:cNvSpPr>
            <p:nvPr/>
          </p:nvSpPr>
          <p:spPr bwMode="auto">
            <a:xfrm>
              <a:off x="974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29993" name="Text Box 177"/>
            <p:cNvSpPr txBox="1">
              <a:spLocks noChangeArrowheads="1"/>
            </p:cNvSpPr>
            <p:nvPr/>
          </p:nvSpPr>
          <p:spPr bwMode="auto">
            <a:xfrm>
              <a:off x="1493" y="272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29994" name="Text Box 178"/>
            <p:cNvSpPr txBox="1">
              <a:spLocks noChangeArrowheads="1"/>
            </p:cNvSpPr>
            <p:nvPr/>
          </p:nvSpPr>
          <p:spPr bwMode="auto">
            <a:xfrm>
              <a:off x="413" y="303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995" name="Text Box 179"/>
            <p:cNvSpPr txBox="1">
              <a:spLocks noChangeArrowheads="1"/>
            </p:cNvSpPr>
            <p:nvPr/>
          </p:nvSpPr>
          <p:spPr bwMode="auto">
            <a:xfrm>
              <a:off x="696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96" name="Text Box 180"/>
            <p:cNvSpPr txBox="1">
              <a:spLocks noChangeArrowheads="1"/>
            </p:cNvSpPr>
            <p:nvPr/>
          </p:nvSpPr>
          <p:spPr bwMode="auto">
            <a:xfrm>
              <a:off x="932" y="303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997" name="Text Box 181"/>
            <p:cNvSpPr txBox="1">
              <a:spLocks noChangeArrowheads="1"/>
            </p:cNvSpPr>
            <p:nvPr/>
          </p:nvSpPr>
          <p:spPr bwMode="auto">
            <a:xfrm>
              <a:off x="1263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9998" name="Text Box 182"/>
            <p:cNvSpPr txBox="1">
              <a:spLocks noChangeArrowheads="1"/>
            </p:cNvSpPr>
            <p:nvPr/>
          </p:nvSpPr>
          <p:spPr bwMode="auto">
            <a:xfrm>
              <a:off x="1547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29999" name="Text Box 183"/>
            <p:cNvSpPr txBox="1">
              <a:spLocks noChangeArrowheads="1"/>
            </p:cNvSpPr>
            <p:nvPr/>
          </p:nvSpPr>
          <p:spPr bwMode="auto">
            <a:xfrm>
              <a:off x="413" y="332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00" name="Text Box 184"/>
            <p:cNvSpPr txBox="1">
              <a:spLocks noChangeArrowheads="1"/>
            </p:cNvSpPr>
            <p:nvPr/>
          </p:nvSpPr>
          <p:spPr bwMode="auto">
            <a:xfrm>
              <a:off x="696" y="32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30001" name="Text Box 185"/>
            <p:cNvSpPr txBox="1">
              <a:spLocks noChangeArrowheads="1"/>
            </p:cNvSpPr>
            <p:nvPr/>
          </p:nvSpPr>
          <p:spPr bwMode="auto">
            <a:xfrm>
              <a:off x="980" y="32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02" name="Text Box 186"/>
            <p:cNvSpPr txBox="1">
              <a:spLocks noChangeArrowheads="1"/>
            </p:cNvSpPr>
            <p:nvPr/>
          </p:nvSpPr>
          <p:spPr bwMode="auto">
            <a:xfrm>
              <a:off x="41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30003" name="Text Box 187"/>
            <p:cNvSpPr txBox="1">
              <a:spLocks noChangeArrowheads="1"/>
            </p:cNvSpPr>
            <p:nvPr/>
          </p:nvSpPr>
          <p:spPr bwMode="auto">
            <a:xfrm>
              <a:off x="67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30004" name="Text Box 188"/>
            <p:cNvSpPr txBox="1">
              <a:spLocks noChangeArrowheads="1"/>
            </p:cNvSpPr>
            <p:nvPr/>
          </p:nvSpPr>
          <p:spPr bwMode="auto">
            <a:xfrm>
              <a:off x="938" y="357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30005" name="Text Box 189"/>
            <p:cNvSpPr txBox="1">
              <a:spLocks noChangeArrowheads="1"/>
            </p:cNvSpPr>
            <p:nvPr/>
          </p:nvSpPr>
          <p:spPr bwMode="auto">
            <a:xfrm>
              <a:off x="126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06" name="Text Box 190"/>
            <p:cNvSpPr txBox="1">
              <a:spLocks noChangeArrowheads="1"/>
            </p:cNvSpPr>
            <p:nvPr/>
          </p:nvSpPr>
          <p:spPr bwMode="auto">
            <a:xfrm>
              <a:off x="1523" y="357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30007" name="Text Box 191"/>
            <p:cNvSpPr txBox="1">
              <a:spLocks noChangeArrowheads="1"/>
            </p:cNvSpPr>
            <p:nvPr/>
          </p:nvSpPr>
          <p:spPr bwMode="auto">
            <a:xfrm>
              <a:off x="413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08" name="Text Box 192"/>
            <p:cNvSpPr txBox="1">
              <a:spLocks noChangeArrowheads="1"/>
            </p:cNvSpPr>
            <p:nvPr/>
          </p:nvSpPr>
          <p:spPr bwMode="auto">
            <a:xfrm>
              <a:off x="696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09" name="Text Box 193"/>
            <p:cNvSpPr txBox="1">
              <a:spLocks noChangeArrowheads="1"/>
            </p:cNvSpPr>
            <p:nvPr/>
          </p:nvSpPr>
          <p:spPr bwMode="auto">
            <a:xfrm>
              <a:off x="980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10" name="Text Box 194"/>
            <p:cNvSpPr txBox="1">
              <a:spLocks noChangeArrowheads="1"/>
            </p:cNvSpPr>
            <p:nvPr/>
          </p:nvSpPr>
          <p:spPr bwMode="auto">
            <a:xfrm>
              <a:off x="1263" y="3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30011" name="Text Box 195"/>
            <p:cNvSpPr txBox="1">
              <a:spLocks noChangeArrowheads="1"/>
            </p:cNvSpPr>
            <p:nvPr/>
          </p:nvSpPr>
          <p:spPr bwMode="auto">
            <a:xfrm>
              <a:off x="1547" y="3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6126163" y="3929063"/>
            <a:ext cx="2295525" cy="2665412"/>
            <a:chOff x="2089" y="2475"/>
            <a:chExt cx="1446" cy="1679"/>
          </a:xfrm>
        </p:grpSpPr>
        <p:sp>
          <p:nvSpPr>
            <p:cNvPr id="29952" name="Text Box 197"/>
            <p:cNvSpPr txBox="1">
              <a:spLocks noChangeArrowheads="1"/>
            </p:cNvSpPr>
            <p:nvPr/>
          </p:nvSpPr>
          <p:spPr bwMode="auto">
            <a:xfrm>
              <a:off x="2369" y="2475"/>
              <a:ext cx="3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r>
                <a:rPr lang="en-US" baseline="30000">
                  <a:latin typeface="Comic Sans MS" pitchFamily="66" charset="0"/>
                </a:rPr>
                <a:t>(4)</a:t>
              </a:r>
            </a:p>
          </p:txBody>
        </p:sp>
        <p:sp>
          <p:nvSpPr>
            <p:cNvPr id="29953" name="Rectangle 198"/>
            <p:cNvSpPr>
              <a:spLocks noChangeArrowheads="1"/>
            </p:cNvSpPr>
            <p:nvPr/>
          </p:nvSpPr>
          <p:spPr bwMode="auto">
            <a:xfrm>
              <a:off x="3246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4" name="Rectangle 199"/>
            <p:cNvSpPr>
              <a:spLocks noChangeArrowheads="1"/>
            </p:cNvSpPr>
            <p:nvPr/>
          </p:nvSpPr>
          <p:spPr bwMode="auto">
            <a:xfrm>
              <a:off x="2956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5" name="Rectangle 200"/>
            <p:cNvSpPr>
              <a:spLocks noChangeArrowheads="1"/>
            </p:cNvSpPr>
            <p:nvPr/>
          </p:nvSpPr>
          <p:spPr bwMode="auto">
            <a:xfrm>
              <a:off x="2668" y="3867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6" name="Rectangle 201"/>
            <p:cNvSpPr>
              <a:spLocks noChangeArrowheads="1"/>
            </p:cNvSpPr>
            <p:nvPr/>
          </p:nvSpPr>
          <p:spPr bwMode="auto">
            <a:xfrm>
              <a:off x="2378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7" name="Rectangle 202"/>
            <p:cNvSpPr>
              <a:spLocks noChangeArrowheads="1"/>
            </p:cNvSpPr>
            <p:nvPr/>
          </p:nvSpPr>
          <p:spPr bwMode="auto">
            <a:xfrm>
              <a:off x="2089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8" name="Rectangle 203"/>
            <p:cNvSpPr>
              <a:spLocks noChangeArrowheads="1"/>
            </p:cNvSpPr>
            <p:nvPr/>
          </p:nvSpPr>
          <p:spPr bwMode="auto">
            <a:xfrm>
              <a:off x="3246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9" name="Rectangle 204"/>
            <p:cNvSpPr>
              <a:spLocks noChangeArrowheads="1"/>
            </p:cNvSpPr>
            <p:nvPr/>
          </p:nvSpPr>
          <p:spPr bwMode="auto">
            <a:xfrm>
              <a:off x="2956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0" name="Rectangle 205"/>
            <p:cNvSpPr>
              <a:spLocks noChangeArrowheads="1"/>
            </p:cNvSpPr>
            <p:nvPr/>
          </p:nvSpPr>
          <p:spPr bwMode="auto">
            <a:xfrm>
              <a:off x="2668" y="3580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1" name="Rectangle 206"/>
            <p:cNvSpPr>
              <a:spLocks noChangeArrowheads="1"/>
            </p:cNvSpPr>
            <p:nvPr/>
          </p:nvSpPr>
          <p:spPr bwMode="auto">
            <a:xfrm>
              <a:off x="2378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2" name="Rectangle 207"/>
            <p:cNvSpPr>
              <a:spLocks noChangeArrowheads="1"/>
            </p:cNvSpPr>
            <p:nvPr/>
          </p:nvSpPr>
          <p:spPr bwMode="auto">
            <a:xfrm>
              <a:off x="2089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3" name="Rectangle 208"/>
            <p:cNvSpPr>
              <a:spLocks noChangeArrowheads="1"/>
            </p:cNvSpPr>
            <p:nvPr/>
          </p:nvSpPr>
          <p:spPr bwMode="auto">
            <a:xfrm>
              <a:off x="3246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4" name="Rectangle 209"/>
            <p:cNvSpPr>
              <a:spLocks noChangeArrowheads="1"/>
            </p:cNvSpPr>
            <p:nvPr/>
          </p:nvSpPr>
          <p:spPr bwMode="auto">
            <a:xfrm>
              <a:off x="2956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5" name="Rectangle 210"/>
            <p:cNvSpPr>
              <a:spLocks noChangeArrowheads="1"/>
            </p:cNvSpPr>
            <p:nvPr/>
          </p:nvSpPr>
          <p:spPr bwMode="auto">
            <a:xfrm>
              <a:off x="2668" y="3293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6" name="Rectangle 211"/>
            <p:cNvSpPr>
              <a:spLocks noChangeArrowheads="1"/>
            </p:cNvSpPr>
            <p:nvPr/>
          </p:nvSpPr>
          <p:spPr bwMode="auto">
            <a:xfrm>
              <a:off x="2378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7" name="Rectangle 212"/>
            <p:cNvSpPr>
              <a:spLocks noChangeArrowheads="1"/>
            </p:cNvSpPr>
            <p:nvPr/>
          </p:nvSpPr>
          <p:spPr bwMode="auto">
            <a:xfrm>
              <a:off x="2089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8" name="Rectangle 213"/>
            <p:cNvSpPr>
              <a:spLocks noChangeArrowheads="1"/>
            </p:cNvSpPr>
            <p:nvPr/>
          </p:nvSpPr>
          <p:spPr bwMode="auto">
            <a:xfrm>
              <a:off x="3246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9" name="Rectangle 214"/>
            <p:cNvSpPr>
              <a:spLocks noChangeArrowheads="1"/>
            </p:cNvSpPr>
            <p:nvPr/>
          </p:nvSpPr>
          <p:spPr bwMode="auto">
            <a:xfrm>
              <a:off x="2956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0" name="Rectangle 215"/>
            <p:cNvSpPr>
              <a:spLocks noChangeArrowheads="1"/>
            </p:cNvSpPr>
            <p:nvPr/>
          </p:nvSpPr>
          <p:spPr bwMode="auto">
            <a:xfrm>
              <a:off x="2668" y="3006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1" name="Rectangle 216"/>
            <p:cNvSpPr>
              <a:spLocks noChangeArrowheads="1"/>
            </p:cNvSpPr>
            <p:nvPr/>
          </p:nvSpPr>
          <p:spPr bwMode="auto">
            <a:xfrm>
              <a:off x="2378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2" name="Rectangle 217"/>
            <p:cNvSpPr>
              <a:spLocks noChangeArrowheads="1"/>
            </p:cNvSpPr>
            <p:nvPr/>
          </p:nvSpPr>
          <p:spPr bwMode="auto">
            <a:xfrm>
              <a:off x="2089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3" name="Rectangle 218"/>
            <p:cNvSpPr>
              <a:spLocks noChangeArrowheads="1"/>
            </p:cNvSpPr>
            <p:nvPr/>
          </p:nvSpPr>
          <p:spPr bwMode="auto">
            <a:xfrm>
              <a:off x="3246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4" name="Rectangle 219"/>
            <p:cNvSpPr>
              <a:spLocks noChangeArrowheads="1"/>
            </p:cNvSpPr>
            <p:nvPr/>
          </p:nvSpPr>
          <p:spPr bwMode="auto">
            <a:xfrm>
              <a:off x="2956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5" name="Rectangle 220"/>
            <p:cNvSpPr>
              <a:spLocks noChangeArrowheads="1"/>
            </p:cNvSpPr>
            <p:nvPr/>
          </p:nvSpPr>
          <p:spPr bwMode="auto">
            <a:xfrm>
              <a:off x="2668" y="2719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6" name="Rectangle 221"/>
            <p:cNvSpPr>
              <a:spLocks noChangeArrowheads="1"/>
            </p:cNvSpPr>
            <p:nvPr/>
          </p:nvSpPr>
          <p:spPr bwMode="auto">
            <a:xfrm>
              <a:off x="2378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7" name="Rectangle 222"/>
            <p:cNvSpPr>
              <a:spLocks noChangeArrowheads="1"/>
            </p:cNvSpPr>
            <p:nvPr/>
          </p:nvSpPr>
          <p:spPr bwMode="auto">
            <a:xfrm>
              <a:off x="2089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8" name="Line 223"/>
            <p:cNvSpPr>
              <a:spLocks noChangeShapeType="1"/>
            </p:cNvSpPr>
            <p:nvPr/>
          </p:nvSpPr>
          <p:spPr bwMode="auto">
            <a:xfrm>
              <a:off x="2089" y="2719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79" name="Line 224"/>
            <p:cNvSpPr>
              <a:spLocks noChangeShapeType="1"/>
            </p:cNvSpPr>
            <p:nvPr/>
          </p:nvSpPr>
          <p:spPr bwMode="auto">
            <a:xfrm>
              <a:off x="2089" y="3006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0" name="Line 225"/>
            <p:cNvSpPr>
              <a:spLocks noChangeShapeType="1"/>
            </p:cNvSpPr>
            <p:nvPr/>
          </p:nvSpPr>
          <p:spPr bwMode="auto">
            <a:xfrm>
              <a:off x="2089" y="3293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1" name="Line 226"/>
            <p:cNvSpPr>
              <a:spLocks noChangeShapeType="1"/>
            </p:cNvSpPr>
            <p:nvPr/>
          </p:nvSpPr>
          <p:spPr bwMode="auto">
            <a:xfrm>
              <a:off x="2089" y="3580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2" name="Line 227"/>
            <p:cNvSpPr>
              <a:spLocks noChangeShapeType="1"/>
            </p:cNvSpPr>
            <p:nvPr/>
          </p:nvSpPr>
          <p:spPr bwMode="auto">
            <a:xfrm>
              <a:off x="2089" y="386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3" name="Line 228"/>
            <p:cNvSpPr>
              <a:spLocks noChangeShapeType="1"/>
            </p:cNvSpPr>
            <p:nvPr/>
          </p:nvSpPr>
          <p:spPr bwMode="auto">
            <a:xfrm>
              <a:off x="2089" y="4154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4" name="Line 229"/>
            <p:cNvSpPr>
              <a:spLocks noChangeShapeType="1"/>
            </p:cNvSpPr>
            <p:nvPr/>
          </p:nvSpPr>
          <p:spPr bwMode="auto">
            <a:xfrm>
              <a:off x="2089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5" name="Line 230"/>
            <p:cNvSpPr>
              <a:spLocks noChangeShapeType="1"/>
            </p:cNvSpPr>
            <p:nvPr/>
          </p:nvSpPr>
          <p:spPr bwMode="auto">
            <a:xfrm>
              <a:off x="237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6" name="Line 231"/>
            <p:cNvSpPr>
              <a:spLocks noChangeShapeType="1"/>
            </p:cNvSpPr>
            <p:nvPr/>
          </p:nvSpPr>
          <p:spPr bwMode="auto">
            <a:xfrm>
              <a:off x="266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7" name="Line 232"/>
            <p:cNvSpPr>
              <a:spLocks noChangeShapeType="1"/>
            </p:cNvSpPr>
            <p:nvPr/>
          </p:nvSpPr>
          <p:spPr bwMode="auto">
            <a:xfrm>
              <a:off x="295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8" name="Line 233"/>
            <p:cNvSpPr>
              <a:spLocks noChangeShapeType="1"/>
            </p:cNvSpPr>
            <p:nvPr/>
          </p:nvSpPr>
          <p:spPr bwMode="auto">
            <a:xfrm>
              <a:off x="324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9" name="Line 234"/>
            <p:cNvSpPr>
              <a:spLocks noChangeShapeType="1"/>
            </p:cNvSpPr>
            <p:nvPr/>
          </p:nvSpPr>
          <p:spPr bwMode="auto">
            <a:xfrm>
              <a:off x="3535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747" name="Text Box 235"/>
          <p:cNvSpPr txBox="1">
            <a:spLocks noChangeArrowheads="1"/>
          </p:cNvSpPr>
          <p:nvPr/>
        </p:nvSpPr>
        <p:spPr bwMode="auto">
          <a:xfrm>
            <a:off x="7097713" y="43275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32748" name="Text Box 236"/>
          <p:cNvSpPr txBox="1">
            <a:spLocks noChangeArrowheads="1"/>
          </p:cNvSpPr>
          <p:nvPr/>
        </p:nvSpPr>
        <p:spPr bwMode="auto">
          <a:xfrm>
            <a:off x="6207125" y="47561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3</a:t>
            </a:r>
          </a:p>
        </p:txBody>
      </p:sp>
      <p:sp>
        <p:nvSpPr>
          <p:cNvPr id="832749" name="Text Box 237"/>
          <p:cNvSpPr txBox="1">
            <a:spLocks noChangeArrowheads="1"/>
          </p:cNvSpPr>
          <p:nvPr/>
        </p:nvSpPr>
        <p:spPr bwMode="auto">
          <a:xfrm>
            <a:off x="7031038" y="475615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-4</a:t>
            </a:r>
          </a:p>
        </p:txBody>
      </p:sp>
      <p:sp>
        <p:nvSpPr>
          <p:cNvPr id="832750" name="Text Box 238"/>
          <p:cNvSpPr txBox="1">
            <a:spLocks noChangeArrowheads="1"/>
          </p:cNvSpPr>
          <p:nvPr/>
        </p:nvSpPr>
        <p:spPr bwMode="auto">
          <a:xfrm>
            <a:off x="8007350" y="47561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32751" name="Text Box 239"/>
          <p:cNvSpPr txBox="1">
            <a:spLocks noChangeArrowheads="1"/>
          </p:cNvSpPr>
          <p:nvPr/>
        </p:nvSpPr>
        <p:spPr bwMode="auto">
          <a:xfrm>
            <a:off x="6207125" y="5222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7</a:t>
            </a:r>
          </a:p>
        </p:txBody>
      </p:sp>
      <p:sp>
        <p:nvSpPr>
          <p:cNvPr id="832752" name="Text Box 240"/>
          <p:cNvSpPr txBox="1">
            <a:spLocks noChangeArrowheads="1"/>
          </p:cNvSpPr>
          <p:nvPr/>
        </p:nvSpPr>
        <p:spPr bwMode="auto">
          <a:xfrm>
            <a:off x="8002588" y="52228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3</a:t>
            </a:r>
          </a:p>
        </p:txBody>
      </p:sp>
      <p:sp>
        <p:nvSpPr>
          <p:cNvPr id="832753" name="Text Box 241"/>
          <p:cNvSpPr txBox="1">
            <a:spLocks noChangeArrowheads="1"/>
          </p:cNvSpPr>
          <p:nvPr/>
        </p:nvSpPr>
        <p:spPr bwMode="auto">
          <a:xfrm>
            <a:off x="6207125" y="6137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8</a:t>
            </a:r>
          </a:p>
        </p:txBody>
      </p:sp>
      <p:sp>
        <p:nvSpPr>
          <p:cNvPr id="832754" name="Text Box 242"/>
          <p:cNvSpPr txBox="1">
            <a:spLocks noChangeArrowheads="1"/>
          </p:cNvSpPr>
          <p:nvPr/>
        </p:nvSpPr>
        <p:spPr bwMode="auto">
          <a:xfrm>
            <a:off x="6656388" y="61372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5</a:t>
            </a:r>
          </a:p>
        </p:txBody>
      </p:sp>
      <p:sp>
        <p:nvSpPr>
          <p:cNvPr id="832755" name="Text Box 243"/>
          <p:cNvSpPr txBox="1">
            <a:spLocks noChangeArrowheads="1"/>
          </p:cNvSpPr>
          <p:nvPr/>
        </p:nvSpPr>
        <p:spPr bwMode="auto">
          <a:xfrm>
            <a:off x="7107238" y="61372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1</a:t>
            </a:r>
          </a:p>
        </p:txBody>
      </p:sp>
      <p:grpSp>
        <p:nvGrpSpPr>
          <p:cNvPr id="6" name="Group 244"/>
          <p:cNvGrpSpPr>
            <a:grpSpLocks/>
          </p:cNvGrpSpPr>
          <p:nvPr/>
        </p:nvGrpSpPr>
        <p:grpSpPr bwMode="auto">
          <a:xfrm>
            <a:off x="6197600" y="4327525"/>
            <a:ext cx="2227263" cy="2266950"/>
            <a:chOff x="3904" y="2726"/>
            <a:chExt cx="1403" cy="1428"/>
          </a:xfrm>
        </p:grpSpPr>
        <p:sp>
          <p:nvSpPr>
            <p:cNvPr id="29936" name="Text Box 245"/>
            <p:cNvSpPr txBox="1">
              <a:spLocks noChangeArrowheads="1"/>
            </p:cNvSpPr>
            <p:nvPr/>
          </p:nvSpPr>
          <p:spPr bwMode="auto">
            <a:xfrm>
              <a:off x="3904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37" name="Text Box 246"/>
            <p:cNvSpPr txBox="1">
              <a:spLocks noChangeArrowheads="1"/>
            </p:cNvSpPr>
            <p:nvPr/>
          </p:nvSpPr>
          <p:spPr bwMode="auto">
            <a:xfrm>
              <a:off x="4187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9938" name="Text Box 247"/>
            <p:cNvSpPr txBox="1">
              <a:spLocks noChangeArrowheads="1"/>
            </p:cNvSpPr>
            <p:nvPr/>
          </p:nvSpPr>
          <p:spPr bwMode="auto">
            <a:xfrm>
              <a:off x="4754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</a:p>
          </p:txBody>
        </p:sp>
        <p:sp>
          <p:nvSpPr>
            <p:cNvPr id="29939" name="Text Box 248"/>
            <p:cNvSpPr txBox="1">
              <a:spLocks noChangeArrowheads="1"/>
            </p:cNvSpPr>
            <p:nvPr/>
          </p:nvSpPr>
          <p:spPr bwMode="auto">
            <a:xfrm>
              <a:off x="4990" y="272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29940" name="Text Box 249"/>
            <p:cNvSpPr txBox="1">
              <a:spLocks noChangeArrowheads="1"/>
            </p:cNvSpPr>
            <p:nvPr/>
          </p:nvSpPr>
          <p:spPr bwMode="auto">
            <a:xfrm>
              <a:off x="4193" y="29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41" name="Text Box 250"/>
            <p:cNvSpPr txBox="1">
              <a:spLocks noChangeArrowheads="1"/>
            </p:cNvSpPr>
            <p:nvPr/>
          </p:nvSpPr>
          <p:spPr bwMode="auto">
            <a:xfrm>
              <a:off x="4760" y="29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9942" name="Text Box 251"/>
            <p:cNvSpPr txBox="1">
              <a:spLocks noChangeArrowheads="1"/>
            </p:cNvSpPr>
            <p:nvPr/>
          </p:nvSpPr>
          <p:spPr bwMode="auto">
            <a:xfrm>
              <a:off x="4193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29943" name="Text Box 252"/>
            <p:cNvSpPr txBox="1">
              <a:spLocks noChangeArrowheads="1"/>
            </p:cNvSpPr>
            <p:nvPr/>
          </p:nvSpPr>
          <p:spPr bwMode="auto">
            <a:xfrm>
              <a:off x="4477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44" name="Text Box 253"/>
            <p:cNvSpPr txBox="1">
              <a:spLocks noChangeArrowheads="1"/>
            </p:cNvSpPr>
            <p:nvPr/>
          </p:nvSpPr>
          <p:spPr bwMode="auto">
            <a:xfrm>
              <a:off x="4760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5</a:t>
              </a:r>
            </a:p>
          </p:txBody>
        </p:sp>
        <p:sp>
          <p:nvSpPr>
            <p:cNvPr id="29945" name="Text Box 254"/>
            <p:cNvSpPr txBox="1">
              <a:spLocks noChangeArrowheads="1"/>
            </p:cNvSpPr>
            <p:nvPr/>
          </p:nvSpPr>
          <p:spPr bwMode="auto">
            <a:xfrm>
              <a:off x="3916" y="35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29946" name="Text Box 255"/>
            <p:cNvSpPr txBox="1">
              <a:spLocks noChangeArrowheads="1"/>
            </p:cNvSpPr>
            <p:nvPr/>
          </p:nvSpPr>
          <p:spPr bwMode="auto">
            <a:xfrm>
              <a:off x="4176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-1</a:t>
              </a:r>
            </a:p>
          </p:txBody>
        </p:sp>
        <p:sp>
          <p:nvSpPr>
            <p:cNvPr id="29947" name="Text Box 256"/>
            <p:cNvSpPr txBox="1">
              <a:spLocks noChangeArrowheads="1"/>
            </p:cNvSpPr>
            <p:nvPr/>
          </p:nvSpPr>
          <p:spPr bwMode="auto">
            <a:xfrm>
              <a:off x="4435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29948" name="Text Box 257"/>
            <p:cNvSpPr txBox="1">
              <a:spLocks noChangeArrowheads="1"/>
            </p:cNvSpPr>
            <p:nvPr/>
          </p:nvSpPr>
          <p:spPr bwMode="auto">
            <a:xfrm>
              <a:off x="4766" y="35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49" name="Text Box 258"/>
            <p:cNvSpPr txBox="1">
              <a:spLocks noChangeArrowheads="1"/>
            </p:cNvSpPr>
            <p:nvPr/>
          </p:nvSpPr>
          <p:spPr bwMode="auto">
            <a:xfrm>
              <a:off x="5020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29950" name="Text Box 259"/>
            <p:cNvSpPr txBox="1">
              <a:spLocks noChangeArrowheads="1"/>
            </p:cNvSpPr>
            <p:nvPr/>
          </p:nvSpPr>
          <p:spPr bwMode="auto">
            <a:xfrm>
              <a:off x="4760" y="38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29951" name="Text Box 260"/>
            <p:cNvSpPr txBox="1">
              <a:spLocks noChangeArrowheads="1"/>
            </p:cNvSpPr>
            <p:nvPr/>
          </p:nvSpPr>
          <p:spPr bwMode="auto">
            <a:xfrm>
              <a:off x="5044" y="38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29837" name="Rectangle 261"/>
          <p:cNvSpPr>
            <a:spLocks noChangeArrowheads="1"/>
          </p:cNvSpPr>
          <p:nvPr/>
        </p:nvSpPr>
        <p:spPr bwMode="auto">
          <a:xfrm>
            <a:off x="2806700" y="260350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66" charset="0"/>
              </a:rPr>
              <a:t>min {d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, d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d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}</a:t>
            </a:r>
          </a:p>
        </p:txBody>
      </p:sp>
      <p:sp>
        <p:nvSpPr>
          <p:cNvPr id="29838" name="Text Box 262"/>
          <p:cNvSpPr txBox="1">
            <a:spLocks noChangeArrowheads="1"/>
          </p:cNvSpPr>
          <p:nvPr/>
        </p:nvSpPr>
        <p:spPr bwMode="auto">
          <a:xfrm>
            <a:off x="3494088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39" name="Text Box 263"/>
          <p:cNvSpPr txBox="1">
            <a:spLocks noChangeArrowheads="1"/>
          </p:cNvSpPr>
          <p:nvPr/>
        </p:nvSpPr>
        <p:spPr bwMode="auto">
          <a:xfrm>
            <a:off x="3494088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40" name="Text Box 264"/>
          <p:cNvSpPr txBox="1">
            <a:spLocks noChangeArrowheads="1"/>
          </p:cNvSpPr>
          <p:nvPr/>
        </p:nvSpPr>
        <p:spPr bwMode="auto">
          <a:xfrm>
            <a:off x="3494088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41" name="Text Box 265"/>
          <p:cNvSpPr txBox="1">
            <a:spLocks noChangeArrowheads="1"/>
          </p:cNvSpPr>
          <p:nvPr/>
        </p:nvSpPr>
        <p:spPr bwMode="auto">
          <a:xfrm>
            <a:off x="3494088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42" name="Text Box 266"/>
          <p:cNvSpPr txBox="1">
            <a:spLocks noChangeArrowheads="1"/>
          </p:cNvSpPr>
          <p:nvPr/>
        </p:nvSpPr>
        <p:spPr bwMode="auto">
          <a:xfrm>
            <a:off x="3494088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9843" name="Text Box 267"/>
          <p:cNvSpPr txBox="1">
            <a:spLocks noChangeArrowheads="1"/>
          </p:cNvSpPr>
          <p:nvPr/>
        </p:nvSpPr>
        <p:spPr bwMode="auto">
          <a:xfrm>
            <a:off x="3922713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44" name="Text Box 268"/>
          <p:cNvSpPr txBox="1">
            <a:spLocks noChangeArrowheads="1"/>
          </p:cNvSpPr>
          <p:nvPr/>
        </p:nvSpPr>
        <p:spPr bwMode="auto">
          <a:xfrm>
            <a:off x="437673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45" name="Text Box 269"/>
          <p:cNvSpPr txBox="1">
            <a:spLocks noChangeArrowheads="1"/>
          </p:cNvSpPr>
          <p:nvPr/>
        </p:nvSpPr>
        <p:spPr bwMode="auto">
          <a:xfrm>
            <a:off x="4832350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46" name="Text Box 270"/>
          <p:cNvSpPr txBox="1">
            <a:spLocks noChangeArrowheads="1"/>
          </p:cNvSpPr>
          <p:nvPr/>
        </p:nvSpPr>
        <p:spPr bwMode="auto">
          <a:xfrm>
            <a:off x="5286375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47" name="Text Box 271"/>
          <p:cNvSpPr txBox="1">
            <a:spLocks noChangeArrowheads="1"/>
          </p:cNvSpPr>
          <p:nvPr/>
        </p:nvSpPr>
        <p:spPr bwMode="auto">
          <a:xfrm>
            <a:off x="574198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9848" name="Text Box 272"/>
          <p:cNvSpPr txBox="1">
            <a:spLocks noChangeArrowheads="1"/>
          </p:cNvSpPr>
          <p:nvPr/>
        </p:nvSpPr>
        <p:spPr bwMode="auto">
          <a:xfrm>
            <a:off x="6751638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49" name="Text Box 273"/>
          <p:cNvSpPr txBox="1">
            <a:spLocks noChangeArrowheads="1"/>
          </p:cNvSpPr>
          <p:nvPr/>
        </p:nvSpPr>
        <p:spPr bwMode="auto">
          <a:xfrm>
            <a:off x="720566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50" name="Text Box 274"/>
          <p:cNvSpPr txBox="1">
            <a:spLocks noChangeArrowheads="1"/>
          </p:cNvSpPr>
          <p:nvPr/>
        </p:nvSpPr>
        <p:spPr bwMode="auto">
          <a:xfrm>
            <a:off x="7661275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51" name="Text Box 275"/>
          <p:cNvSpPr txBox="1">
            <a:spLocks noChangeArrowheads="1"/>
          </p:cNvSpPr>
          <p:nvPr/>
        </p:nvSpPr>
        <p:spPr bwMode="auto">
          <a:xfrm>
            <a:off x="8115300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52" name="Text Box 276"/>
          <p:cNvSpPr txBox="1">
            <a:spLocks noChangeArrowheads="1"/>
          </p:cNvSpPr>
          <p:nvPr/>
        </p:nvSpPr>
        <p:spPr bwMode="auto">
          <a:xfrm>
            <a:off x="857091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9853" name="Text Box 277"/>
          <p:cNvSpPr txBox="1">
            <a:spLocks noChangeArrowheads="1"/>
          </p:cNvSpPr>
          <p:nvPr/>
        </p:nvSpPr>
        <p:spPr bwMode="auto">
          <a:xfrm>
            <a:off x="6342063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54" name="Text Box 278"/>
          <p:cNvSpPr txBox="1">
            <a:spLocks noChangeArrowheads="1"/>
          </p:cNvSpPr>
          <p:nvPr/>
        </p:nvSpPr>
        <p:spPr bwMode="auto">
          <a:xfrm>
            <a:off x="6342063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55" name="Text Box 279"/>
          <p:cNvSpPr txBox="1">
            <a:spLocks noChangeArrowheads="1"/>
          </p:cNvSpPr>
          <p:nvPr/>
        </p:nvSpPr>
        <p:spPr bwMode="auto">
          <a:xfrm>
            <a:off x="6342063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56" name="Text Box 280"/>
          <p:cNvSpPr txBox="1">
            <a:spLocks noChangeArrowheads="1"/>
          </p:cNvSpPr>
          <p:nvPr/>
        </p:nvSpPr>
        <p:spPr bwMode="auto">
          <a:xfrm>
            <a:off x="6342063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57" name="Text Box 281"/>
          <p:cNvSpPr txBox="1">
            <a:spLocks noChangeArrowheads="1"/>
          </p:cNvSpPr>
          <p:nvPr/>
        </p:nvSpPr>
        <p:spPr bwMode="auto">
          <a:xfrm>
            <a:off x="6342063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7" name="Group 282"/>
          <p:cNvGrpSpPr>
            <a:grpSpLocks/>
          </p:cNvGrpSpPr>
          <p:nvPr/>
        </p:nvGrpSpPr>
        <p:grpSpPr bwMode="auto">
          <a:xfrm>
            <a:off x="188913" y="3913188"/>
            <a:ext cx="2625725" cy="2681287"/>
            <a:chOff x="119" y="2465"/>
            <a:chExt cx="1654" cy="1689"/>
          </a:xfrm>
        </p:grpSpPr>
        <p:sp>
          <p:nvSpPr>
            <p:cNvPr id="29926" name="Text Box 283"/>
            <p:cNvSpPr txBox="1">
              <a:spLocks noChangeArrowheads="1"/>
            </p:cNvSpPr>
            <p:nvPr/>
          </p:nvSpPr>
          <p:spPr bwMode="auto">
            <a:xfrm>
              <a:off x="119" y="27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9927" name="Text Box 284"/>
            <p:cNvSpPr txBox="1">
              <a:spLocks noChangeArrowheads="1"/>
            </p:cNvSpPr>
            <p:nvPr/>
          </p:nvSpPr>
          <p:spPr bwMode="auto">
            <a:xfrm>
              <a:off x="119" y="304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9928" name="Text Box 285"/>
            <p:cNvSpPr txBox="1">
              <a:spLocks noChangeArrowheads="1"/>
            </p:cNvSpPr>
            <p:nvPr/>
          </p:nvSpPr>
          <p:spPr bwMode="auto">
            <a:xfrm>
              <a:off x="119" y="334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9929" name="Text Box 286"/>
            <p:cNvSpPr txBox="1">
              <a:spLocks noChangeArrowheads="1"/>
            </p:cNvSpPr>
            <p:nvPr/>
          </p:nvSpPr>
          <p:spPr bwMode="auto">
            <a:xfrm>
              <a:off x="119" y="36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9930" name="Text Box 287"/>
            <p:cNvSpPr txBox="1">
              <a:spLocks noChangeArrowheads="1"/>
            </p:cNvSpPr>
            <p:nvPr/>
          </p:nvSpPr>
          <p:spPr bwMode="auto">
            <a:xfrm>
              <a:off x="119" y="392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9931" name="Text Box 288"/>
            <p:cNvSpPr txBox="1">
              <a:spLocks noChangeArrowheads="1"/>
            </p:cNvSpPr>
            <p:nvPr/>
          </p:nvSpPr>
          <p:spPr bwMode="auto">
            <a:xfrm>
              <a:off x="431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9932" name="Text Box 289"/>
            <p:cNvSpPr txBox="1">
              <a:spLocks noChangeArrowheads="1"/>
            </p:cNvSpPr>
            <p:nvPr/>
          </p:nvSpPr>
          <p:spPr bwMode="auto">
            <a:xfrm>
              <a:off x="717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9933" name="Text Box 290"/>
            <p:cNvSpPr txBox="1">
              <a:spLocks noChangeArrowheads="1"/>
            </p:cNvSpPr>
            <p:nvPr/>
          </p:nvSpPr>
          <p:spPr bwMode="auto">
            <a:xfrm>
              <a:off x="1004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9934" name="Text Box 291"/>
            <p:cNvSpPr txBox="1">
              <a:spLocks noChangeArrowheads="1"/>
            </p:cNvSpPr>
            <p:nvPr/>
          </p:nvSpPr>
          <p:spPr bwMode="auto">
            <a:xfrm>
              <a:off x="1290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9935" name="Text Box 292"/>
            <p:cNvSpPr txBox="1">
              <a:spLocks noChangeArrowheads="1"/>
            </p:cNvSpPr>
            <p:nvPr/>
          </p:nvSpPr>
          <p:spPr bwMode="auto">
            <a:xfrm>
              <a:off x="1577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sp>
        <p:nvSpPr>
          <p:cNvPr id="29859" name="Rectangle 293"/>
          <p:cNvSpPr>
            <a:spLocks noChangeArrowheads="1"/>
          </p:cNvSpPr>
          <p:nvPr/>
        </p:nvSpPr>
        <p:spPr bwMode="auto">
          <a:xfrm>
            <a:off x="3613150" y="6467475"/>
            <a:ext cx="210343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94"/>
          <p:cNvGrpSpPr>
            <a:grpSpLocks/>
          </p:cNvGrpSpPr>
          <p:nvPr/>
        </p:nvGrpSpPr>
        <p:grpSpPr bwMode="auto">
          <a:xfrm>
            <a:off x="3363913" y="3919538"/>
            <a:ext cx="2295525" cy="2665412"/>
            <a:chOff x="2089" y="2475"/>
            <a:chExt cx="1446" cy="1679"/>
          </a:xfrm>
        </p:grpSpPr>
        <p:sp>
          <p:nvSpPr>
            <p:cNvPr id="29888" name="Text Box 295"/>
            <p:cNvSpPr txBox="1">
              <a:spLocks noChangeArrowheads="1"/>
            </p:cNvSpPr>
            <p:nvPr/>
          </p:nvSpPr>
          <p:spPr bwMode="auto">
            <a:xfrm>
              <a:off x="2369" y="2475"/>
              <a:ext cx="3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r>
                <a:rPr lang="en-US" baseline="30000">
                  <a:latin typeface="Comic Sans MS" pitchFamily="66" charset="0"/>
                </a:rPr>
                <a:t>(3)</a:t>
              </a:r>
            </a:p>
          </p:txBody>
        </p:sp>
        <p:sp>
          <p:nvSpPr>
            <p:cNvPr id="29889" name="Rectangle 296"/>
            <p:cNvSpPr>
              <a:spLocks noChangeArrowheads="1"/>
            </p:cNvSpPr>
            <p:nvPr/>
          </p:nvSpPr>
          <p:spPr bwMode="auto">
            <a:xfrm>
              <a:off x="3246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0" name="Rectangle 297"/>
            <p:cNvSpPr>
              <a:spLocks noChangeArrowheads="1"/>
            </p:cNvSpPr>
            <p:nvPr/>
          </p:nvSpPr>
          <p:spPr bwMode="auto">
            <a:xfrm>
              <a:off x="2956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1" name="Rectangle 298"/>
            <p:cNvSpPr>
              <a:spLocks noChangeArrowheads="1"/>
            </p:cNvSpPr>
            <p:nvPr/>
          </p:nvSpPr>
          <p:spPr bwMode="auto">
            <a:xfrm>
              <a:off x="2668" y="3867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2" name="Rectangle 299"/>
            <p:cNvSpPr>
              <a:spLocks noChangeArrowheads="1"/>
            </p:cNvSpPr>
            <p:nvPr/>
          </p:nvSpPr>
          <p:spPr bwMode="auto">
            <a:xfrm>
              <a:off x="2378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3" name="Rectangle 300"/>
            <p:cNvSpPr>
              <a:spLocks noChangeArrowheads="1"/>
            </p:cNvSpPr>
            <p:nvPr/>
          </p:nvSpPr>
          <p:spPr bwMode="auto">
            <a:xfrm>
              <a:off x="2089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4" name="Rectangle 301"/>
            <p:cNvSpPr>
              <a:spLocks noChangeArrowheads="1"/>
            </p:cNvSpPr>
            <p:nvPr/>
          </p:nvSpPr>
          <p:spPr bwMode="auto">
            <a:xfrm>
              <a:off x="3246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5" name="Rectangle 302"/>
            <p:cNvSpPr>
              <a:spLocks noChangeArrowheads="1"/>
            </p:cNvSpPr>
            <p:nvPr/>
          </p:nvSpPr>
          <p:spPr bwMode="auto">
            <a:xfrm>
              <a:off x="2956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6" name="Rectangle 303"/>
            <p:cNvSpPr>
              <a:spLocks noChangeArrowheads="1"/>
            </p:cNvSpPr>
            <p:nvPr/>
          </p:nvSpPr>
          <p:spPr bwMode="auto">
            <a:xfrm>
              <a:off x="2668" y="3580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7" name="Rectangle 304"/>
            <p:cNvSpPr>
              <a:spLocks noChangeArrowheads="1"/>
            </p:cNvSpPr>
            <p:nvPr/>
          </p:nvSpPr>
          <p:spPr bwMode="auto">
            <a:xfrm>
              <a:off x="2378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8" name="Rectangle 305"/>
            <p:cNvSpPr>
              <a:spLocks noChangeArrowheads="1"/>
            </p:cNvSpPr>
            <p:nvPr/>
          </p:nvSpPr>
          <p:spPr bwMode="auto">
            <a:xfrm>
              <a:off x="2089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9" name="Rectangle 306"/>
            <p:cNvSpPr>
              <a:spLocks noChangeArrowheads="1"/>
            </p:cNvSpPr>
            <p:nvPr/>
          </p:nvSpPr>
          <p:spPr bwMode="auto">
            <a:xfrm>
              <a:off x="3246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0" name="Rectangle 307"/>
            <p:cNvSpPr>
              <a:spLocks noChangeArrowheads="1"/>
            </p:cNvSpPr>
            <p:nvPr/>
          </p:nvSpPr>
          <p:spPr bwMode="auto">
            <a:xfrm>
              <a:off x="2956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1" name="Rectangle 308"/>
            <p:cNvSpPr>
              <a:spLocks noChangeArrowheads="1"/>
            </p:cNvSpPr>
            <p:nvPr/>
          </p:nvSpPr>
          <p:spPr bwMode="auto">
            <a:xfrm>
              <a:off x="2668" y="3293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2" name="Rectangle 309"/>
            <p:cNvSpPr>
              <a:spLocks noChangeArrowheads="1"/>
            </p:cNvSpPr>
            <p:nvPr/>
          </p:nvSpPr>
          <p:spPr bwMode="auto">
            <a:xfrm>
              <a:off x="2378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3" name="Rectangle 310"/>
            <p:cNvSpPr>
              <a:spLocks noChangeArrowheads="1"/>
            </p:cNvSpPr>
            <p:nvPr/>
          </p:nvSpPr>
          <p:spPr bwMode="auto">
            <a:xfrm>
              <a:off x="2089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4" name="Rectangle 311"/>
            <p:cNvSpPr>
              <a:spLocks noChangeArrowheads="1"/>
            </p:cNvSpPr>
            <p:nvPr/>
          </p:nvSpPr>
          <p:spPr bwMode="auto">
            <a:xfrm>
              <a:off x="3246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5" name="Rectangle 312"/>
            <p:cNvSpPr>
              <a:spLocks noChangeArrowheads="1"/>
            </p:cNvSpPr>
            <p:nvPr/>
          </p:nvSpPr>
          <p:spPr bwMode="auto">
            <a:xfrm>
              <a:off x="2956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6" name="Rectangle 313"/>
            <p:cNvSpPr>
              <a:spLocks noChangeArrowheads="1"/>
            </p:cNvSpPr>
            <p:nvPr/>
          </p:nvSpPr>
          <p:spPr bwMode="auto">
            <a:xfrm>
              <a:off x="2668" y="3006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7" name="Rectangle 314"/>
            <p:cNvSpPr>
              <a:spLocks noChangeArrowheads="1"/>
            </p:cNvSpPr>
            <p:nvPr/>
          </p:nvSpPr>
          <p:spPr bwMode="auto">
            <a:xfrm>
              <a:off x="2378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8" name="Rectangle 315"/>
            <p:cNvSpPr>
              <a:spLocks noChangeArrowheads="1"/>
            </p:cNvSpPr>
            <p:nvPr/>
          </p:nvSpPr>
          <p:spPr bwMode="auto">
            <a:xfrm>
              <a:off x="2089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9" name="Rectangle 316"/>
            <p:cNvSpPr>
              <a:spLocks noChangeArrowheads="1"/>
            </p:cNvSpPr>
            <p:nvPr/>
          </p:nvSpPr>
          <p:spPr bwMode="auto">
            <a:xfrm>
              <a:off x="3246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0" name="Rectangle 317"/>
            <p:cNvSpPr>
              <a:spLocks noChangeArrowheads="1"/>
            </p:cNvSpPr>
            <p:nvPr/>
          </p:nvSpPr>
          <p:spPr bwMode="auto">
            <a:xfrm>
              <a:off x="2956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1" name="Rectangle 318"/>
            <p:cNvSpPr>
              <a:spLocks noChangeArrowheads="1"/>
            </p:cNvSpPr>
            <p:nvPr/>
          </p:nvSpPr>
          <p:spPr bwMode="auto">
            <a:xfrm>
              <a:off x="2668" y="2719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2" name="Rectangle 319"/>
            <p:cNvSpPr>
              <a:spLocks noChangeArrowheads="1"/>
            </p:cNvSpPr>
            <p:nvPr/>
          </p:nvSpPr>
          <p:spPr bwMode="auto">
            <a:xfrm>
              <a:off x="2378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3" name="Rectangle 320"/>
            <p:cNvSpPr>
              <a:spLocks noChangeArrowheads="1"/>
            </p:cNvSpPr>
            <p:nvPr/>
          </p:nvSpPr>
          <p:spPr bwMode="auto">
            <a:xfrm>
              <a:off x="2089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4" name="Line 321"/>
            <p:cNvSpPr>
              <a:spLocks noChangeShapeType="1"/>
            </p:cNvSpPr>
            <p:nvPr/>
          </p:nvSpPr>
          <p:spPr bwMode="auto">
            <a:xfrm>
              <a:off x="2089" y="2719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5" name="Line 322"/>
            <p:cNvSpPr>
              <a:spLocks noChangeShapeType="1"/>
            </p:cNvSpPr>
            <p:nvPr/>
          </p:nvSpPr>
          <p:spPr bwMode="auto">
            <a:xfrm>
              <a:off x="2089" y="3006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6" name="Line 323"/>
            <p:cNvSpPr>
              <a:spLocks noChangeShapeType="1"/>
            </p:cNvSpPr>
            <p:nvPr/>
          </p:nvSpPr>
          <p:spPr bwMode="auto">
            <a:xfrm>
              <a:off x="2089" y="3293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7" name="Line 324"/>
            <p:cNvSpPr>
              <a:spLocks noChangeShapeType="1"/>
            </p:cNvSpPr>
            <p:nvPr/>
          </p:nvSpPr>
          <p:spPr bwMode="auto">
            <a:xfrm>
              <a:off x="2089" y="3580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8" name="Line 325"/>
            <p:cNvSpPr>
              <a:spLocks noChangeShapeType="1"/>
            </p:cNvSpPr>
            <p:nvPr/>
          </p:nvSpPr>
          <p:spPr bwMode="auto">
            <a:xfrm>
              <a:off x="2089" y="386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9" name="Line 326"/>
            <p:cNvSpPr>
              <a:spLocks noChangeShapeType="1"/>
            </p:cNvSpPr>
            <p:nvPr/>
          </p:nvSpPr>
          <p:spPr bwMode="auto">
            <a:xfrm>
              <a:off x="2089" y="4154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0" name="Line 327"/>
            <p:cNvSpPr>
              <a:spLocks noChangeShapeType="1"/>
            </p:cNvSpPr>
            <p:nvPr/>
          </p:nvSpPr>
          <p:spPr bwMode="auto">
            <a:xfrm>
              <a:off x="2089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1" name="Line 328"/>
            <p:cNvSpPr>
              <a:spLocks noChangeShapeType="1"/>
            </p:cNvSpPr>
            <p:nvPr/>
          </p:nvSpPr>
          <p:spPr bwMode="auto">
            <a:xfrm>
              <a:off x="237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2" name="Line 329"/>
            <p:cNvSpPr>
              <a:spLocks noChangeShapeType="1"/>
            </p:cNvSpPr>
            <p:nvPr/>
          </p:nvSpPr>
          <p:spPr bwMode="auto">
            <a:xfrm>
              <a:off x="266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3" name="Line 330"/>
            <p:cNvSpPr>
              <a:spLocks noChangeShapeType="1"/>
            </p:cNvSpPr>
            <p:nvPr/>
          </p:nvSpPr>
          <p:spPr bwMode="auto">
            <a:xfrm>
              <a:off x="295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4" name="Line 331"/>
            <p:cNvSpPr>
              <a:spLocks noChangeShapeType="1"/>
            </p:cNvSpPr>
            <p:nvPr/>
          </p:nvSpPr>
          <p:spPr bwMode="auto">
            <a:xfrm>
              <a:off x="324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5" name="Line 332"/>
            <p:cNvSpPr>
              <a:spLocks noChangeShapeType="1"/>
            </p:cNvSpPr>
            <p:nvPr/>
          </p:nvSpPr>
          <p:spPr bwMode="auto">
            <a:xfrm>
              <a:off x="3535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845" name="Text Box 333"/>
          <p:cNvSpPr txBox="1">
            <a:spLocks noChangeArrowheads="1"/>
          </p:cNvSpPr>
          <p:nvPr/>
        </p:nvSpPr>
        <p:spPr bwMode="auto">
          <a:xfrm>
            <a:off x="3867150" y="56705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grpSp>
        <p:nvGrpSpPr>
          <p:cNvPr id="9" name="Group 334"/>
          <p:cNvGrpSpPr>
            <a:grpSpLocks/>
          </p:cNvGrpSpPr>
          <p:nvPr/>
        </p:nvGrpSpPr>
        <p:grpSpPr bwMode="auto">
          <a:xfrm>
            <a:off x="3435350" y="4318000"/>
            <a:ext cx="2252663" cy="2266950"/>
            <a:chOff x="2164" y="2720"/>
            <a:chExt cx="1419" cy="1428"/>
          </a:xfrm>
        </p:grpSpPr>
        <p:sp>
          <p:nvSpPr>
            <p:cNvPr id="29864" name="Text Box 335"/>
            <p:cNvSpPr txBox="1">
              <a:spLocks noChangeArrowheads="1"/>
            </p:cNvSpPr>
            <p:nvPr/>
          </p:nvSpPr>
          <p:spPr bwMode="auto">
            <a:xfrm>
              <a:off x="2164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65" name="Text Box 336"/>
            <p:cNvSpPr txBox="1">
              <a:spLocks noChangeArrowheads="1"/>
            </p:cNvSpPr>
            <p:nvPr/>
          </p:nvSpPr>
          <p:spPr bwMode="auto">
            <a:xfrm>
              <a:off x="2447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9866" name="Text Box 337"/>
            <p:cNvSpPr txBox="1">
              <a:spLocks noChangeArrowheads="1"/>
            </p:cNvSpPr>
            <p:nvPr/>
          </p:nvSpPr>
          <p:spPr bwMode="auto">
            <a:xfrm>
              <a:off x="2731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29867" name="Text Box 338"/>
            <p:cNvSpPr txBox="1">
              <a:spLocks noChangeArrowheads="1"/>
            </p:cNvSpPr>
            <p:nvPr/>
          </p:nvSpPr>
          <p:spPr bwMode="auto">
            <a:xfrm>
              <a:off x="3014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</a:p>
          </p:txBody>
        </p:sp>
        <p:sp>
          <p:nvSpPr>
            <p:cNvPr id="29868" name="Text Box 339"/>
            <p:cNvSpPr txBox="1">
              <a:spLocks noChangeArrowheads="1"/>
            </p:cNvSpPr>
            <p:nvPr/>
          </p:nvSpPr>
          <p:spPr bwMode="auto">
            <a:xfrm>
              <a:off x="3274" y="272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29869" name="Text Box 340"/>
            <p:cNvSpPr txBox="1">
              <a:spLocks noChangeArrowheads="1"/>
            </p:cNvSpPr>
            <p:nvPr/>
          </p:nvSpPr>
          <p:spPr bwMode="auto">
            <a:xfrm>
              <a:off x="2170" y="303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70" name="Text Box 341"/>
            <p:cNvSpPr txBox="1">
              <a:spLocks noChangeArrowheads="1"/>
            </p:cNvSpPr>
            <p:nvPr/>
          </p:nvSpPr>
          <p:spPr bwMode="auto">
            <a:xfrm>
              <a:off x="2453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71" name="Text Box 342"/>
            <p:cNvSpPr txBox="1">
              <a:spLocks noChangeArrowheads="1"/>
            </p:cNvSpPr>
            <p:nvPr/>
          </p:nvSpPr>
          <p:spPr bwMode="auto">
            <a:xfrm>
              <a:off x="2689" y="303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72" name="Text Box 343"/>
            <p:cNvSpPr txBox="1">
              <a:spLocks noChangeArrowheads="1"/>
            </p:cNvSpPr>
            <p:nvPr/>
          </p:nvSpPr>
          <p:spPr bwMode="auto">
            <a:xfrm>
              <a:off x="3020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9873" name="Text Box 344"/>
            <p:cNvSpPr txBox="1">
              <a:spLocks noChangeArrowheads="1"/>
            </p:cNvSpPr>
            <p:nvPr/>
          </p:nvSpPr>
          <p:spPr bwMode="auto">
            <a:xfrm>
              <a:off x="3304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29874" name="Text Box 345"/>
            <p:cNvSpPr txBox="1">
              <a:spLocks noChangeArrowheads="1"/>
            </p:cNvSpPr>
            <p:nvPr/>
          </p:nvSpPr>
          <p:spPr bwMode="auto">
            <a:xfrm>
              <a:off x="2170" y="332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75" name="Text Box 346"/>
            <p:cNvSpPr txBox="1">
              <a:spLocks noChangeArrowheads="1"/>
            </p:cNvSpPr>
            <p:nvPr/>
          </p:nvSpPr>
          <p:spPr bwMode="auto">
            <a:xfrm>
              <a:off x="2453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29876" name="Text Box 347"/>
            <p:cNvSpPr txBox="1">
              <a:spLocks noChangeArrowheads="1"/>
            </p:cNvSpPr>
            <p:nvPr/>
          </p:nvSpPr>
          <p:spPr bwMode="auto">
            <a:xfrm>
              <a:off x="2737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77" name="Text Box 348"/>
            <p:cNvSpPr txBox="1">
              <a:spLocks noChangeArrowheads="1"/>
            </p:cNvSpPr>
            <p:nvPr/>
          </p:nvSpPr>
          <p:spPr bwMode="auto">
            <a:xfrm>
              <a:off x="3020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5</a:t>
              </a:r>
            </a:p>
          </p:txBody>
        </p:sp>
        <p:sp>
          <p:nvSpPr>
            <p:cNvPr id="29878" name="Text Box 349"/>
            <p:cNvSpPr txBox="1">
              <a:spLocks noChangeArrowheads="1"/>
            </p:cNvSpPr>
            <p:nvPr/>
          </p:nvSpPr>
          <p:spPr bwMode="auto">
            <a:xfrm>
              <a:off x="3253" y="328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11</a:t>
              </a:r>
            </a:p>
          </p:txBody>
        </p:sp>
        <p:sp>
          <p:nvSpPr>
            <p:cNvPr id="29879" name="Text Box 350"/>
            <p:cNvSpPr txBox="1">
              <a:spLocks noChangeArrowheads="1"/>
            </p:cNvSpPr>
            <p:nvPr/>
          </p:nvSpPr>
          <p:spPr bwMode="auto">
            <a:xfrm>
              <a:off x="2176" y="35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29880" name="Text Box 351"/>
            <p:cNvSpPr txBox="1">
              <a:spLocks noChangeArrowheads="1"/>
            </p:cNvSpPr>
            <p:nvPr/>
          </p:nvSpPr>
          <p:spPr bwMode="auto">
            <a:xfrm>
              <a:off x="2695" y="357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29881" name="Text Box 352"/>
            <p:cNvSpPr txBox="1">
              <a:spLocks noChangeArrowheads="1"/>
            </p:cNvSpPr>
            <p:nvPr/>
          </p:nvSpPr>
          <p:spPr bwMode="auto">
            <a:xfrm>
              <a:off x="3026" y="35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82" name="Text Box 353"/>
            <p:cNvSpPr txBox="1">
              <a:spLocks noChangeArrowheads="1"/>
            </p:cNvSpPr>
            <p:nvPr/>
          </p:nvSpPr>
          <p:spPr bwMode="auto">
            <a:xfrm>
              <a:off x="3280" y="357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29883" name="Text Box 354"/>
            <p:cNvSpPr txBox="1">
              <a:spLocks noChangeArrowheads="1"/>
            </p:cNvSpPr>
            <p:nvPr/>
          </p:nvSpPr>
          <p:spPr bwMode="auto">
            <a:xfrm>
              <a:off x="2170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84" name="Text Box 355"/>
            <p:cNvSpPr txBox="1">
              <a:spLocks noChangeArrowheads="1"/>
            </p:cNvSpPr>
            <p:nvPr/>
          </p:nvSpPr>
          <p:spPr bwMode="auto">
            <a:xfrm>
              <a:off x="2453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85" name="Text Box 356"/>
            <p:cNvSpPr txBox="1">
              <a:spLocks noChangeArrowheads="1"/>
            </p:cNvSpPr>
            <p:nvPr/>
          </p:nvSpPr>
          <p:spPr bwMode="auto">
            <a:xfrm>
              <a:off x="2737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86" name="Text Box 357"/>
            <p:cNvSpPr txBox="1">
              <a:spLocks noChangeArrowheads="1"/>
            </p:cNvSpPr>
            <p:nvPr/>
          </p:nvSpPr>
          <p:spPr bwMode="auto">
            <a:xfrm>
              <a:off x="3020" y="38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29887" name="Text Box 358"/>
            <p:cNvSpPr txBox="1">
              <a:spLocks noChangeArrowheads="1"/>
            </p:cNvSpPr>
            <p:nvPr/>
          </p:nvSpPr>
          <p:spPr bwMode="auto">
            <a:xfrm>
              <a:off x="3304" y="38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832871" name="Line 359"/>
          <p:cNvSpPr>
            <a:spLocks noChangeShapeType="1"/>
          </p:cNvSpPr>
          <p:nvPr/>
        </p:nvSpPr>
        <p:spPr bwMode="auto">
          <a:xfrm>
            <a:off x="8534400" y="55054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617" grpId="0"/>
      <p:bldP spid="832618" grpId="0"/>
      <p:bldP spid="832619" grpId="0"/>
      <p:bldP spid="832643" grpId="0"/>
      <p:bldP spid="832682" grpId="0"/>
      <p:bldP spid="832683" grpId="0"/>
      <p:bldP spid="832684" grpId="0"/>
      <p:bldP spid="832747" grpId="0"/>
      <p:bldP spid="832748" grpId="0"/>
      <p:bldP spid="832749" grpId="0"/>
      <p:bldP spid="832750" grpId="0"/>
      <p:bldP spid="832751" grpId="0"/>
      <p:bldP spid="832752" grpId="0"/>
      <p:bldP spid="832753" grpId="0"/>
      <p:bldP spid="832754" grpId="0"/>
      <p:bldP spid="832755" grpId="0"/>
      <p:bldP spid="832845" grpId="0"/>
      <p:bldP spid="83287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30851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852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853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854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855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856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0859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0860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0861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0862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0866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0867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0872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0873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32539" name="Group 27"/>
          <p:cNvGraphicFramePr>
            <a:graphicFrameLocks noGrp="1"/>
          </p:cNvGraphicFramePr>
          <p:nvPr/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2" name="Text Box 65"/>
          <p:cNvSpPr txBox="1">
            <a:spLocks noChangeArrowheads="1"/>
          </p:cNvSpPr>
          <p:nvPr/>
        </p:nvSpPr>
        <p:spPr bwMode="auto">
          <a:xfrm>
            <a:off x="2997200" y="1095375"/>
            <a:ext cx="55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(5)</a:t>
            </a:r>
          </a:p>
        </p:txBody>
      </p:sp>
      <p:sp>
        <p:nvSpPr>
          <p:cNvPr id="30763" name="Text Box 66"/>
          <p:cNvSpPr txBox="1">
            <a:spLocks noChangeArrowheads="1"/>
          </p:cNvSpPr>
          <p:nvPr/>
        </p:nvSpPr>
        <p:spPr bwMode="auto">
          <a:xfrm>
            <a:off x="6359525" y="1085850"/>
            <a:ext cx="511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</a:t>
            </a:r>
            <a:r>
              <a:rPr lang="en-US" baseline="30000">
                <a:latin typeface="Comic Sans MS" pitchFamily="66" charset="0"/>
              </a:rPr>
              <a:t>(5)</a:t>
            </a:r>
          </a:p>
        </p:txBody>
      </p:sp>
      <p:graphicFrame>
        <p:nvGraphicFramePr>
          <p:cNvPr id="832579" name="Group 67"/>
          <p:cNvGraphicFramePr>
            <a:graphicFrameLocks noGrp="1"/>
          </p:cNvGraphicFramePr>
          <p:nvPr/>
        </p:nvGraphicFramePr>
        <p:xfrm>
          <a:off x="6648450" y="1641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/>
                <a:gridCol w="460375"/>
                <a:gridCol w="457200"/>
                <a:gridCol w="460375"/>
                <a:gridCol w="458787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2" name="Text Box 105"/>
          <p:cNvSpPr txBox="1">
            <a:spLocks noChangeArrowheads="1"/>
          </p:cNvSpPr>
          <p:nvPr/>
        </p:nvSpPr>
        <p:spPr bwMode="auto">
          <a:xfrm>
            <a:off x="7151688" y="30051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30803" name="Text Box 106"/>
          <p:cNvSpPr txBox="1">
            <a:spLocks noChangeArrowheads="1"/>
          </p:cNvSpPr>
          <p:nvPr/>
        </p:nvSpPr>
        <p:spPr bwMode="auto">
          <a:xfrm>
            <a:off x="7562850" y="3005138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ym typeface="Symbol" pitchFamily="18" charset="2"/>
              </a:rPr>
              <a:t>4</a:t>
            </a:r>
            <a:endParaRPr lang="en-US" sz="2400"/>
          </a:p>
        </p:txBody>
      </p:sp>
      <p:sp>
        <p:nvSpPr>
          <p:cNvPr id="30804" name="Text Box 107"/>
          <p:cNvSpPr txBox="1">
            <a:spLocks noChangeArrowheads="1"/>
          </p:cNvSpPr>
          <p:nvPr/>
        </p:nvSpPr>
        <p:spPr bwMode="auto">
          <a:xfrm>
            <a:off x="8491538" y="30051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grpSp>
        <p:nvGrpSpPr>
          <p:cNvPr id="30805" name="Group 108"/>
          <p:cNvGrpSpPr>
            <a:grpSpLocks/>
          </p:cNvGrpSpPr>
          <p:nvPr/>
        </p:nvGrpSpPr>
        <p:grpSpPr bwMode="auto">
          <a:xfrm>
            <a:off x="6719888" y="1624013"/>
            <a:ext cx="2205037" cy="2370137"/>
            <a:chOff x="4125" y="1023"/>
            <a:chExt cx="1389" cy="1493"/>
          </a:xfrm>
        </p:grpSpPr>
        <p:sp>
          <p:nvSpPr>
            <p:cNvPr id="30829" name="Text Box 109"/>
            <p:cNvSpPr txBox="1">
              <a:spLocks noChangeArrowheads="1"/>
            </p:cNvSpPr>
            <p:nvPr/>
          </p:nvSpPr>
          <p:spPr bwMode="auto">
            <a:xfrm>
              <a:off x="4125" y="1041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30" name="Text Box 110"/>
            <p:cNvSpPr txBox="1">
              <a:spLocks noChangeArrowheads="1"/>
            </p:cNvSpPr>
            <p:nvPr/>
          </p:nvSpPr>
          <p:spPr bwMode="auto">
            <a:xfrm>
              <a:off x="4408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30831" name="Text Box 111"/>
            <p:cNvSpPr txBox="1">
              <a:spLocks noChangeArrowheads="1"/>
            </p:cNvSpPr>
            <p:nvPr/>
          </p:nvSpPr>
          <p:spPr bwMode="auto">
            <a:xfrm>
              <a:off x="4692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 sz="2400"/>
            </a:p>
          </p:txBody>
        </p:sp>
        <p:sp>
          <p:nvSpPr>
            <p:cNvPr id="30832" name="Text Box 112"/>
            <p:cNvSpPr txBox="1">
              <a:spLocks noChangeArrowheads="1"/>
            </p:cNvSpPr>
            <p:nvPr/>
          </p:nvSpPr>
          <p:spPr bwMode="auto">
            <a:xfrm>
              <a:off x="4975" y="1023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ym typeface="Symbol" pitchFamily="18" charset="2"/>
                </a:rPr>
                <a:t>5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33" name="Text Box 113"/>
            <p:cNvSpPr txBox="1">
              <a:spLocks noChangeArrowheads="1"/>
            </p:cNvSpPr>
            <p:nvPr/>
          </p:nvSpPr>
          <p:spPr bwMode="auto">
            <a:xfrm>
              <a:off x="5211" y="1041"/>
              <a:ext cx="3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ym typeface="Symbol" pitchFamily="18" charset="2"/>
                </a:rPr>
                <a:t>1</a:t>
              </a:r>
              <a:endParaRPr lang="en-US" sz="2400"/>
            </a:p>
          </p:txBody>
        </p:sp>
        <p:sp>
          <p:nvSpPr>
            <p:cNvPr id="30834" name="Text Box 114"/>
            <p:cNvSpPr txBox="1">
              <a:spLocks noChangeArrowheads="1"/>
            </p:cNvSpPr>
            <p:nvPr/>
          </p:nvSpPr>
          <p:spPr bwMode="auto">
            <a:xfrm>
              <a:off x="4131" y="135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35" name="Text Box 115"/>
            <p:cNvSpPr txBox="1">
              <a:spLocks noChangeArrowheads="1"/>
            </p:cNvSpPr>
            <p:nvPr/>
          </p:nvSpPr>
          <p:spPr bwMode="auto">
            <a:xfrm>
              <a:off x="4414" y="1311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36" name="Text Box 116"/>
            <p:cNvSpPr txBox="1">
              <a:spLocks noChangeArrowheads="1"/>
            </p:cNvSpPr>
            <p:nvPr/>
          </p:nvSpPr>
          <p:spPr bwMode="auto">
            <a:xfrm>
              <a:off x="4650" y="1355"/>
              <a:ext cx="2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ym typeface="Symbol" pitchFamily="18" charset="2"/>
                </a:rPr>
                <a:t>4</a:t>
              </a:r>
            </a:p>
          </p:txBody>
        </p:sp>
        <p:sp>
          <p:nvSpPr>
            <p:cNvPr id="30837" name="Text Box 117"/>
            <p:cNvSpPr txBox="1">
              <a:spLocks noChangeArrowheads="1"/>
            </p:cNvSpPr>
            <p:nvPr/>
          </p:nvSpPr>
          <p:spPr bwMode="auto">
            <a:xfrm>
              <a:off x="4981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30838" name="Text Box 118"/>
            <p:cNvSpPr txBox="1">
              <a:spLocks noChangeArrowheads="1"/>
            </p:cNvSpPr>
            <p:nvPr/>
          </p:nvSpPr>
          <p:spPr bwMode="auto">
            <a:xfrm>
              <a:off x="5265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1</a:t>
              </a:r>
              <a:endParaRPr lang="en-US" sz="2400"/>
            </a:p>
          </p:txBody>
        </p:sp>
        <p:sp>
          <p:nvSpPr>
            <p:cNvPr id="30839" name="Text Box 119"/>
            <p:cNvSpPr txBox="1">
              <a:spLocks noChangeArrowheads="1"/>
            </p:cNvSpPr>
            <p:nvPr/>
          </p:nvSpPr>
          <p:spPr bwMode="auto">
            <a:xfrm>
              <a:off x="4131" y="1649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0" name="Text Box 120"/>
            <p:cNvSpPr txBox="1">
              <a:spLocks noChangeArrowheads="1"/>
            </p:cNvSpPr>
            <p:nvPr/>
          </p:nvSpPr>
          <p:spPr bwMode="auto">
            <a:xfrm>
              <a:off x="4414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30841" name="Text Box 121"/>
            <p:cNvSpPr txBox="1">
              <a:spLocks noChangeArrowheads="1"/>
            </p:cNvSpPr>
            <p:nvPr/>
          </p:nvSpPr>
          <p:spPr bwMode="auto">
            <a:xfrm>
              <a:off x="4698" y="1605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42" name="Text Box 122"/>
            <p:cNvSpPr txBox="1">
              <a:spLocks noChangeArrowheads="1"/>
            </p:cNvSpPr>
            <p:nvPr/>
          </p:nvSpPr>
          <p:spPr bwMode="auto">
            <a:xfrm>
              <a:off x="4981" y="1649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2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3" name="Text Box 123"/>
            <p:cNvSpPr txBox="1">
              <a:spLocks noChangeArrowheads="1"/>
            </p:cNvSpPr>
            <p:nvPr/>
          </p:nvSpPr>
          <p:spPr bwMode="auto">
            <a:xfrm>
              <a:off x="5267" y="1649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1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4" name="Text Box 124"/>
            <p:cNvSpPr txBox="1">
              <a:spLocks noChangeArrowheads="1"/>
            </p:cNvSpPr>
            <p:nvPr/>
          </p:nvSpPr>
          <p:spPr bwMode="auto">
            <a:xfrm>
              <a:off x="4137" y="1893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30845" name="Text Box 125"/>
            <p:cNvSpPr txBox="1">
              <a:spLocks noChangeArrowheads="1"/>
            </p:cNvSpPr>
            <p:nvPr/>
          </p:nvSpPr>
          <p:spPr bwMode="auto">
            <a:xfrm>
              <a:off x="4987" y="1893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46" name="Text Box 126"/>
            <p:cNvSpPr txBox="1">
              <a:spLocks noChangeArrowheads="1"/>
            </p:cNvSpPr>
            <p:nvPr/>
          </p:nvSpPr>
          <p:spPr bwMode="auto">
            <a:xfrm>
              <a:off x="4131" y="22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7" name="Text Box 127"/>
            <p:cNvSpPr txBox="1">
              <a:spLocks noChangeArrowheads="1"/>
            </p:cNvSpPr>
            <p:nvPr/>
          </p:nvSpPr>
          <p:spPr bwMode="auto">
            <a:xfrm>
              <a:off x="4414" y="22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8" name="Text Box 128"/>
            <p:cNvSpPr txBox="1">
              <a:spLocks noChangeArrowheads="1"/>
            </p:cNvSpPr>
            <p:nvPr/>
          </p:nvSpPr>
          <p:spPr bwMode="auto">
            <a:xfrm>
              <a:off x="4698" y="22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9" name="Text Box 129"/>
            <p:cNvSpPr txBox="1">
              <a:spLocks noChangeArrowheads="1"/>
            </p:cNvSpPr>
            <p:nvPr/>
          </p:nvSpPr>
          <p:spPr bwMode="auto">
            <a:xfrm>
              <a:off x="4981" y="2181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30850" name="Text Box 130"/>
            <p:cNvSpPr txBox="1">
              <a:spLocks noChangeArrowheads="1"/>
            </p:cNvSpPr>
            <p:nvPr/>
          </p:nvSpPr>
          <p:spPr bwMode="auto">
            <a:xfrm>
              <a:off x="5265" y="2181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</p:grpSp>
      <p:sp>
        <p:nvSpPr>
          <p:cNvPr id="30806" name="Rectangle 261"/>
          <p:cNvSpPr>
            <a:spLocks noChangeArrowheads="1"/>
          </p:cNvSpPr>
          <p:nvPr/>
        </p:nvSpPr>
        <p:spPr bwMode="auto">
          <a:xfrm>
            <a:off x="2806700" y="260350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66" charset="0"/>
              </a:rPr>
              <a:t>min {d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, d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d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}</a:t>
            </a:r>
          </a:p>
        </p:txBody>
      </p:sp>
      <p:sp>
        <p:nvSpPr>
          <p:cNvPr id="30807" name="Text Box 262"/>
          <p:cNvSpPr txBox="1">
            <a:spLocks noChangeArrowheads="1"/>
          </p:cNvSpPr>
          <p:nvPr/>
        </p:nvSpPr>
        <p:spPr bwMode="auto">
          <a:xfrm>
            <a:off x="3494088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08" name="Text Box 263"/>
          <p:cNvSpPr txBox="1">
            <a:spLocks noChangeArrowheads="1"/>
          </p:cNvSpPr>
          <p:nvPr/>
        </p:nvSpPr>
        <p:spPr bwMode="auto">
          <a:xfrm>
            <a:off x="3494088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09" name="Text Box 264"/>
          <p:cNvSpPr txBox="1">
            <a:spLocks noChangeArrowheads="1"/>
          </p:cNvSpPr>
          <p:nvPr/>
        </p:nvSpPr>
        <p:spPr bwMode="auto">
          <a:xfrm>
            <a:off x="3494088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10" name="Text Box 265"/>
          <p:cNvSpPr txBox="1">
            <a:spLocks noChangeArrowheads="1"/>
          </p:cNvSpPr>
          <p:nvPr/>
        </p:nvSpPr>
        <p:spPr bwMode="auto">
          <a:xfrm>
            <a:off x="3494088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11" name="Text Box 266"/>
          <p:cNvSpPr txBox="1">
            <a:spLocks noChangeArrowheads="1"/>
          </p:cNvSpPr>
          <p:nvPr/>
        </p:nvSpPr>
        <p:spPr bwMode="auto">
          <a:xfrm>
            <a:off x="3494088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12" name="Text Box 267"/>
          <p:cNvSpPr txBox="1">
            <a:spLocks noChangeArrowheads="1"/>
          </p:cNvSpPr>
          <p:nvPr/>
        </p:nvSpPr>
        <p:spPr bwMode="auto">
          <a:xfrm>
            <a:off x="3922713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13" name="Text Box 268"/>
          <p:cNvSpPr txBox="1">
            <a:spLocks noChangeArrowheads="1"/>
          </p:cNvSpPr>
          <p:nvPr/>
        </p:nvSpPr>
        <p:spPr bwMode="auto">
          <a:xfrm>
            <a:off x="437673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14" name="Text Box 269"/>
          <p:cNvSpPr txBox="1">
            <a:spLocks noChangeArrowheads="1"/>
          </p:cNvSpPr>
          <p:nvPr/>
        </p:nvSpPr>
        <p:spPr bwMode="auto">
          <a:xfrm>
            <a:off x="4832350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15" name="Text Box 270"/>
          <p:cNvSpPr txBox="1">
            <a:spLocks noChangeArrowheads="1"/>
          </p:cNvSpPr>
          <p:nvPr/>
        </p:nvSpPr>
        <p:spPr bwMode="auto">
          <a:xfrm>
            <a:off x="5286375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16" name="Text Box 271"/>
          <p:cNvSpPr txBox="1">
            <a:spLocks noChangeArrowheads="1"/>
          </p:cNvSpPr>
          <p:nvPr/>
        </p:nvSpPr>
        <p:spPr bwMode="auto">
          <a:xfrm>
            <a:off x="574198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17" name="Text Box 272"/>
          <p:cNvSpPr txBox="1">
            <a:spLocks noChangeArrowheads="1"/>
          </p:cNvSpPr>
          <p:nvPr/>
        </p:nvSpPr>
        <p:spPr bwMode="auto">
          <a:xfrm>
            <a:off x="6751638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18" name="Text Box 273"/>
          <p:cNvSpPr txBox="1">
            <a:spLocks noChangeArrowheads="1"/>
          </p:cNvSpPr>
          <p:nvPr/>
        </p:nvSpPr>
        <p:spPr bwMode="auto">
          <a:xfrm>
            <a:off x="720566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19" name="Text Box 274"/>
          <p:cNvSpPr txBox="1">
            <a:spLocks noChangeArrowheads="1"/>
          </p:cNvSpPr>
          <p:nvPr/>
        </p:nvSpPr>
        <p:spPr bwMode="auto">
          <a:xfrm>
            <a:off x="7661275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20" name="Text Box 275"/>
          <p:cNvSpPr txBox="1">
            <a:spLocks noChangeArrowheads="1"/>
          </p:cNvSpPr>
          <p:nvPr/>
        </p:nvSpPr>
        <p:spPr bwMode="auto">
          <a:xfrm>
            <a:off x="8115300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21" name="Text Box 276"/>
          <p:cNvSpPr txBox="1">
            <a:spLocks noChangeArrowheads="1"/>
          </p:cNvSpPr>
          <p:nvPr/>
        </p:nvSpPr>
        <p:spPr bwMode="auto">
          <a:xfrm>
            <a:off x="857091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22" name="Text Box 277"/>
          <p:cNvSpPr txBox="1">
            <a:spLocks noChangeArrowheads="1"/>
          </p:cNvSpPr>
          <p:nvPr/>
        </p:nvSpPr>
        <p:spPr bwMode="auto">
          <a:xfrm>
            <a:off x="6342063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23" name="Text Box 278"/>
          <p:cNvSpPr txBox="1">
            <a:spLocks noChangeArrowheads="1"/>
          </p:cNvSpPr>
          <p:nvPr/>
        </p:nvSpPr>
        <p:spPr bwMode="auto">
          <a:xfrm>
            <a:off x="6342063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24" name="Text Box 279"/>
          <p:cNvSpPr txBox="1">
            <a:spLocks noChangeArrowheads="1"/>
          </p:cNvSpPr>
          <p:nvPr/>
        </p:nvSpPr>
        <p:spPr bwMode="auto">
          <a:xfrm>
            <a:off x="6342063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25" name="Text Box 280"/>
          <p:cNvSpPr txBox="1">
            <a:spLocks noChangeArrowheads="1"/>
          </p:cNvSpPr>
          <p:nvPr/>
        </p:nvSpPr>
        <p:spPr bwMode="auto">
          <a:xfrm>
            <a:off x="6342063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26" name="Text Box 281"/>
          <p:cNvSpPr txBox="1">
            <a:spLocks noChangeArrowheads="1"/>
          </p:cNvSpPr>
          <p:nvPr/>
        </p:nvSpPr>
        <p:spPr bwMode="auto">
          <a:xfrm>
            <a:off x="6342063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50" name="Text Box 126"/>
          <p:cNvSpPr txBox="1">
            <a:spLocks noChangeArrowheads="1"/>
          </p:cNvSpPr>
          <p:nvPr/>
        </p:nvSpPr>
        <p:spPr bwMode="auto">
          <a:xfrm>
            <a:off x="214313" y="4303713"/>
            <a:ext cx="659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50"/>
                </a:solidFill>
                <a:sym typeface="Symbol" pitchFamily="18" charset="2"/>
              </a:rPr>
              <a:t>Source</a:t>
            </a:r>
            <a:r>
              <a:rPr lang="en-US" sz="2400">
                <a:sym typeface="Symbol" pitchFamily="18" charset="2"/>
              </a:rPr>
              <a:t>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5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Destination: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r>
              <a:rPr lang="en-US" sz="2400">
                <a:sym typeface="Symbol" pitchFamily="18" charset="2"/>
              </a:rPr>
              <a:t>Shortest path: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8</a:t>
            </a:r>
          </a:p>
          <a:p>
            <a:r>
              <a:rPr lang="en-US" sz="2400">
                <a:sym typeface="Symbol" pitchFamily="18" charset="2"/>
              </a:rPr>
              <a:t>Path: 5 …1 : 5…4…1: 5-&gt;4…1: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5-&gt;4-&gt;1</a:t>
            </a:r>
            <a:endParaRPr lang="en-US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52" name="Text Box 126"/>
          <p:cNvSpPr txBox="1">
            <a:spLocks noChangeArrowheads="1"/>
          </p:cNvSpPr>
          <p:nvPr/>
        </p:nvSpPr>
        <p:spPr bwMode="auto">
          <a:xfrm>
            <a:off x="200025" y="5657850"/>
            <a:ext cx="71993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50"/>
                </a:solidFill>
                <a:sym typeface="Symbol" pitchFamily="18" charset="2"/>
              </a:rPr>
              <a:t>Source</a:t>
            </a:r>
            <a:r>
              <a:rPr lang="en-US" sz="2400">
                <a:sym typeface="Symbol" pitchFamily="18" charset="2"/>
              </a:rPr>
              <a:t>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Destination: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3</a:t>
            </a:r>
          </a:p>
          <a:p>
            <a:r>
              <a:rPr lang="en-US" sz="2400">
                <a:sym typeface="Symbol" pitchFamily="18" charset="2"/>
              </a:rPr>
              <a:t>Shortest path: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-3</a:t>
            </a:r>
          </a:p>
          <a:p>
            <a:r>
              <a:rPr lang="en-US" sz="2400">
                <a:sym typeface="Symbol" pitchFamily="18" charset="2"/>
              </a:rPr>
              <a:t>Path: 1 …3 : 1…4…3: 1…5…4…3: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1-&gt;5-&gt;4-&gt;3</a:t>
            </a:r>
            <a:endParaRPr lang="en-US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Class Exercise</a:t>
            </a:r>
            <a:endParaRPr lang="en-US" dirty="0" smtClean="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914400" y="1752600"/>
            <a:ext cx="4267200" cy="3567113"/>
            <a:chOff x="1200" y="1152"/>
            <a:chExt cx="2688" cy="2247"/>
          </a:xfrm>
        </p:grpSpPr>
        <p:sp>
          <p:nvSpPr>
            <p:cNvPr id="15405" name="Line 70"/>
            <p:cNvSpPr>
              <a:spLocks noChangeShapeType="1"/>
            </p:cNvSpPr>
            <p:nvPr/>
          </p:nvSpPr>
          <p:spPr bwMode="auto">
            <a:xfrm>
              <a:off x="1344" y="2064"/>
              <a:ext cx="48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71"/>
            <p:cNvSpPr>
              <a:spLocks noChangeShapeType="1"/>
            </p:cNvSpPr>
            <p:nvPr/>
          </p:nvSpPr>
          <p:spPr bwMode="auto">
            <a:xfrm flipH="1" flipV="1">
              <a:off x="2640" y="1344"/>
              <a:ext cx="110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Line 72"/>
            <p:cNvSpPr>
              <a:spLocks noChangeShapeType="1"/>
            </p:cNvSpPr>
            <p:nvPr/>
          </p:nvSpPr>
          <p:spPr bwMode="auto">
            <a:xfrm flipH="1" flipV="1">
              <a:off x="1440" y="2064"/>
              <a:ext cx="1776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73"/>
            <p:cNvSpPr>
              <a:spLocks noChangeShapeType="1"/>
            </p:cNvSpPr>
            <p:nvPr/>
          </p:nvSpPr>
          <p:spPr bwMode="auto">
            <a:xfrm flipV="1">
              <a:off x="1392" y="1344"/>
              <a:ext cx="105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Oval 74"/>
            <p:cNvSpPr>
              <a:spLocks noChangeArrowheads="1"/>
            </p:cNvSpPr>
            <p:nvPr/>
          </p:nvSpPr>
          <p:spPr bwMode="auto">
            <a:xfrm rot="5400000">
              <a:off x="2448" y="115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5410" name="Oval 75"/>
            <p:cNvSpPr>
              <a:spLocks noChangeArrowheads="1"/>
            </p:cNvSpPr>
            <p:nvPr/>
          </p:nvSpPr>
          <p:spPr bwMode="auto">
            <a:xfrm rot="5400000">
              <a:off x="1200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411" name="Oval 76"/>
            <p:cNvSpPr>
              <a:spLocks noChangeArrowheads="1"/>
            </p:cNvSpPr>
            <p:nvPr/>
          </p:nvSpPr>
          <p:spPr bwMode="auto">
            <a:xfrm rot="5400000">
              <a:off x="1776" y="3024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5412" name="Oval 77"/>
            <p:cNvSpPr>
              <a:spLocks noChangeArrowheads="1"/>
            </p:cNvSpPr>
            <p:nvPr/>
          </p:nvSpPr>
          <p:spPr bwMode="auto">
            <a:xfrm rot="5400000">
              <a:off x="3648" y="1920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5413" name="Oval 78"/>
            <p:cNvSpPr>
              <a:spLocks noChangeArrowheads="1"/>
            </p:cNvSpPr>
            <p:nvPr/>
          </p:nvSpPr>
          <p:spPr bwMode="auto">
            <a:xfrm rot="5400000">
              <a:off x="3120" y="297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5414" name="Line 79"/>
            <p:cNvSpPr>
              <a:spLocks noChangeShapeType="1"/>
            </p:cNvSpPr>
            <p:nvPr/>
          </p:nvSpPr>
          <p:spPr bwMode="auto">
            <a:xfrm>
              <a:off x="2016" y="312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80"/>
            <p:cNvSpPr>
              <a:spLocks noChangeShapeType="1"/>
            </p:cNvSpPr>
            <p:nvPr/>
          </p:nvSpPr>
          <p:spPr bwMode="auto">
            <a:xfrm flipV="1">
              <a:off x="3264" y="2112"/>
              <a:ext cx="43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81"/>
            <p:cNvSpPr>
              <a:spLocks noChangeShapeType="1"/>
            </p:cNvSpPr>
            <p:nvPr/>
          </p:nvSpPr>
          <p:spPr bwMode="auto">
            <a:xfrm flipH="1">
              <a:off x="1920" y="1392"/>
              <a:ext cx="624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82"/>
            <p:cNvSpPr>
              <a:spLocks noChangeShapeType="1"/>
            </p:cNvSpPr>
            <p:nvPr/>
          </p:nvSpPr>
          <p:spPr bwMode="auto">
            <a:xfrm>
              <a:off x="2592" y="1392"/>
              <a:ext cx="576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Line 83"/>
            <p:cNvSpPr>
              <a:spLocks noChangeShapeType="1"/>
            </p:cNvSpPr>
            <p:nvPr/>
          </p:nvSpPr>
          <p:spPr bwMode="auto">
            <a:xfrm>
              <a:off x="1440" y="2016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Text Box 84"/>
            <p:cNvSpPr txBox="1">
              <a:spLocks noChangeArrowheads="1"/>
            </p:cNvSpPr>
            <p:nvPr/>
          </p:nvSpPr>
          <p:spPr bwMode="auto">
            <a:xfrm>
              <a:off x="1632" y="144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5420" name="Text Box 85"/>
            <p:cNvSpPr txBox="1">
              <a:spLocks noChangeArrowheads="1"/>
            </p:cNvSpPr>
            <p:nvPr/>
          </p:nvSpPr>
          <p:spPr bwMode="auto">
            <a:xfrm>
              <a:off x="3024" y="12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5421" name="Text Box 86"/>
            <p:cNvSpPr txBox="1">
              <a:spLocks noChangeArrowheads="1"/>
            </p:cNvSpPr>
            <p:nvPr/>
          </p:nvSpPr>
          <p:spPr bwMode="auto">
            <a:xfrm>
              <a:off x="3072" y="18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15422" name="Text Box 87"/>
            <p:cNvSpPr txBox="1">
              <a:spLocks noChangeArrowheads="1"/>
            </p:cNvSpPr>
            <p:nvPr/>
          </p:nvSpPr>
          <p:spPr bwMode="auto">
            <a:xfrm>
              <a:off x="1296" y="240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-4</a:t>
              </a:r>
            </a:p>
          </p:txBody>
        </p:sp>
        <p:sp>
          <p:nvSpPr>
            <p:cNvPr id="15423" name="Text Box 88"/>
            <p:cNvSpPr txBox="1">
              <a:spLocks noChangeArrowheads="1"/>
            </p:cNvSpPr>
            <p:nvPr/>
          </p:nvSpPr>
          <p:spPr bwMode="auto">
            <a:xfrm>
              <a:off x="2496" y="316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15424" name="Text Box 89"/>
            <p:cNvSpPr txBox="1">
              <a:spLocks noChangeArrowheads="1"/>
            </p:cNvSpPr>
            <p:nvPr/>
          </p:nvSpPr>
          <p:spPr bwMode="auto">
            <a:xfrm>
              <a:off x="1776" y="211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5425" name="Text Box 90"/>
            <p:cNvSpPr txBox="1">
              <a:spLocks noChangeArrowheads="1"/>
            </p:cNvSpPr>
            <p:nvPr/>
          </p:nvSpPr>
          <p:spPr bwMode="auto">
            <a:xfrm>
              <a:off x="3024" y="249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5426" name="Text Box 91"/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-5</a:t>
              </a:r>
            </a:p>
          </p:txBody>
        </p:sp>
        <p:sp>
          <p:nvSpPr>
            <p:cNvPr id="15427" name="Text Box 92"/>
            <p:cNvSpPr txBox="1">
              <a:spLocks noChangeArrowheads="1"/>
            </p:cNvSpPr>
            <p:nvPr/>
          </p:nvSpPr>
          <p:spPr bwMode="auto">
            <a:xfrm>
              <a:off x="2016" y="27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</p:grpSp>
      <p:graphicFrame>
        <p:nvGraphicFramePr>
          <p:cNvPr id="164957" name="Group 93"/>
          <p:cNvGraphicFramePr>
            <a:graphicFrameLocks noGrp="1"/>
          </p:cNvGraphicFramePr>
          <p:nvPr/>
        </p:nvGraphicFramePr>
        <p:xfrm>
          <a:off x="5953225" y="2618071"/>
          <a:ext cx="2057400" cy="2102804"/>
        </p:xfrm>
        <a:graphic>
          <a:graphicData uri="http://schemas.openxmlformats.org/drawingml/2006/table">
            <a:tbl>
              <a:tblPr/>
              <a:tblGrid>
                <a:gridCol w="411163"/>
                <a:gridCol w="412750"/>
                <a:gridCol w="409575"/>
                <a:gridCol w="412750"/>
                <a:gridCol w="411162"/>
              </a:tblGrid>
              <a:tr h="390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3" name="Text Box 131"/>
          <p:cNvSpPr txBox="1">
            <a:spLocks noChangeArrowheads="1"/>
          </p:cNvSpPr>
          <p:nvPr/>
        </p:nvSpPr>
        <p:spPr bwMode="auto">
          <a:xfrm>
            <a:off x="5867400" y="22098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1     2    3    4     5</a:t>
            </a:r>
          </a:p>
        </p:txBody>
      </p:sp>
      <p:sp>
        <p:nvSpPr>
          <p:cNvPr id="15404" name="Text Box 132"/>
          <p:cNvSpPr txBox="1">
            <a:spLocks noChangeArrowheads="1"/>
          </p:cNvSpPr>
          <p:nvPr/>
        </p:nvSpPr>
        <p:spPr bwMode="auto">
          <a:xfrm>
            <a:off x="5562600" y="2667000"/>
            <a:ext cx="5334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  <a:p>
            <a:pPr>
              <a:spcBef>
                <a:spcPct val="50000"/>
              </a:spcBef>
            </a:pPr>
            <a:r>
              <a:rPr lang="en-US"/>
              <a:t>2</a:t>
            </a:r>
          </a:p>
          <a:p>
            <a:pPr>
              <a:spcBef>
                <a:spcPct val="50000"/>
              </a:spcBef>
            </a:pPr>
            <a:r>
              <a:rPr lang="en-US"/>
              <a:t>3</a:t>
            </a:r>
          </a:p>
          <a:p>
            <a:pPr>
              <a:spcBef>
                <a:spcPct val="50000"/>
              </a:spcBef>
            </a:pPr>
            <a:r>
              <a:rPr lang="en-US"/>
              <a:t>4</a:t>
            </a:r>
          </a:p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graphicFrame>
        <p:nvGraphicFramePr>
          <p:cNvPr id="15362" name="Object 134"/>
          <p:cNvGraphicFramePr>
            <a:graphicFrameLocks noChangeAspect="1"/>
          </p:cNvGraphicFramePr>
          <p:nvPr>
            <p:ph idx="1"/>
          </p:nvPr>
        </p:nvGraphicFramePr>
        <p:xfrm>
          <a:off x="6400800" y="1600200"/>
          <a:ext cx="1219200" cy="415925"/>
        </p:xfrm>
        <a:graphic>
          <a:graphicData uri="http://schemas.openxmlformats.org/presentationml/2006/ole">
            <p:oleObj spid="_x0000_s84994" name="Equation" r:id="rId3" imgW="596880" imgH="203040" progId="Equation.3">
              <p:embed/>
            </p:oleObj>
          </a:graphicData>
        </a:graphic>
      </p:graphicFrame>
      <p:graphicFrame>
        <p:nvGraphicFramePr>
          <p:cNvPr id="32" name="Group 93"/>
          <p:cNvGraphicFramePr>
            <a:graphicFrameLocks noGrp="1"/>
          </p:cNvGraphicFramePr>
          <p:nvPr/>
        </p:nvGraphicFramePr>
        <p:xfrm>
          <a:off x="5951625" y="2598825"/>
          <a:ext cx="2057400" cy="2133602"/>
        </p:xfrm>
        <a:graphic>
          <a:graphicData uri="http://schemas.openxmlformats.org/drawingml/2006/table">
            <a:tbl>
              <a:tblPr/>
              <a:tblGrid>
                <a:gridCol w="411163"/>
                <a:gridCol w="412750"/>
                <a:gridCol w="409575"/>
                <a:gridCol w="412750"/>
                <a:gridCol w="4111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Class Exercise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4267200" cy="3567113"/>
            <a:chOff x="1200" y="1152"/>
            <a:chExt cx="2688" cy="2247"/>
          </a:xfrm>
        </p:grpSpPr>
        <p:sp>
          <p:nvSpPr>
            <p:cNvPr id="16429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48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Line 5"/>
            <p:cNvSpPr>
              <a:spLocks noChangeShapeType="1"/>
            </p:cNvSpPr>
            <p:nvPr/>
          </p:nvSpPr>
          <p:spPr bwMode="auto">
            <a:xfrm flipH="1" flipV="1">
              <a:off x="2640" y="1344"/>
              <a:ext cx="110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Line 6"/>
            <p:cNvSpPr>
              <a:spLocks noChangeShapeType="1"/>
            </p:cNvSpPr>
            <p:nvPr/>
          </p:nvSpPr>
          <p:spPr bwMode="auto">
            <a:xfrm flipH="1" flipV="1">
              <a:off x="1440" y="2064"/>
              <a:ext cx="1776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Line 7"/>
            <p:cNvSpPr>
              <a:spLocks noChangeShapeType="1"/>
            </p:cNvSpPr>
            <p:nvPr/>
          </p:nvSpPr>
          <p:spPr bwMode="auto">
            <a:xfrm flipV="1">
              <a:off x="1392" y="1344"/>
              <a:ext cx="105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Oval 8"/>
            <p:cNvSpPr>
              <a:spLocks noChangeArrowheads="1"/>
            </p:cNvSpPr>
            <p:nvPr/>
          </p:nvSpPr>
          <p:spPr bwMode="auto">
            <a:xfrm rot="5400000">
              <a:off x="2448" y="115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6434" name="Oval 9"/>
            <p:cNvSpPr>
              <a:spLocks noChangeArrowheads="1"/>
            </p:cNvSpPr>
            <p:nvPr/>
          </p:nvSpPr>
          <p:spPr bwMode="auto">
            <a:xfrm rot="5400000">
              <a:off x="1200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6435" name="Oval 10"/>
            <p:cNvSpPr>
              <a:spLocks noChangeArrowheads="1"/>
            </p:cNvSpPr>
            <p:nvPr/>
          </p:nvSpPr>
          <p:spPr bwMode="auto">
            <a:xfrm rot="5400000">
              <a:off x="1776" y="3024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6436" name="Oval 11"/>
            <p:cNvSpPr>
              <a:spLocks noChangeArrowheads="1"/>
            </p:cNvSpPr>
            <p:nvPr/>
          </p:nvSpPr>
          <p:spPr bwMode="auto">
            <a:xfrm rot="5400000">
              <a:off x="3648" y="1920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6437" name="Oval 12"/>
            <p:cNvSpPr>
              <a:spLocks noChangeArrowheads="1"/>
            </p:cNvSpPr>
            <p:nvPr/>
          </p:nvSpPr>
          <p:spPr bwMode="auto">
            <a:xfrm rot="5400000">
              <a:off x="3120" y="297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6438" name="Line 13"/>
            <p:cNvSpPr>
              <a:spLocks noChangeShapeType="1"/>
            </p:cNvSpPr>
            <p:nvPr/>
          </p:nvSpPr>
          <p:spPr bwMode="auto">
            <a:xfrm>
              <a:off x="2016" y="312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Line 14"/>
            <p:cNvSpPr>
              <a:spLocks noChangeShapeType="1"/>
            </p:cNvSpPr>
            <p:nvPr/>
          </p:nvSpPr>
          <p:spPr bwMode="auto">
            <a:xfrm flipV="1">
              <a:off x="3264" y="2112"/>
              <a:ext cx="43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Line 15"/>
            <p:cNvSpPr>
              <a:spLocks noChangeShapeType="1"/>
            </p:cNvSpPr>
            <p:nvPr/>
          </p:nvSpPr>
          <p:spPr bwMode="auto">
            <a:xfrm flipH="1">
              <a:off x="1920" y="1392"/>
              <a:ext cx="624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Line 16"/>
            <p:cNvSpPr>
              <a:spLocks noChangeShapeType="1"/>
            </p:cNvSpPr>
            <p:nvPr/>
          </p:nvSpPr>
          <p:spPr bwMode="auto">
            <a:xfrm>
              <a:off x="2592" y="1392"/>
              <a:ext cx="576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Line 17"/>
            <p:cNvSpPr>
              <a:spLocks noChangeShapeType="1"/>
            </p:cNvSpPr>
            <p:nvPr/>
          </p:nvSpPr>
          <p:spPr bwMode="auto">
            <a:xfrm>
              <a:off x="1440" y="2016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Text Box 18"/>
            <p:cNvSpPr txBox="1">
              <a:spLocks noChangeArrowheads="1"/>
            </p:cNvSpPr>
            <p:nvPr/>
          </p:nvSpPr>
          <p:spPr bwMode="auto">
            <a:xfrm>
              <a:off x="1632" y="144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6444" name="Text Box 19"/>
            <p:cNvSpPr txBox="1">
              <a:spLocks noChangeArrowheads="1"/>
            </p:cNvSpPr>
            <p:nvPr/>
          </p:nvSpPr>
          <p:spPr bwMode="auto">
            <a:xfrm>
              <a:off x="3024" y="12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6445" name="Text Box 20"/>
            <p:cNvSpPr txBox="1">
              <a:spLocks noChangeArrowheads="1"/>
            </p:cNvSpPr>
            <p:nvPr/>
          </p:nvSpPr>
          <p:spPr bwMode="auto">
            <a:xfrm>
              <a:off x="3072" y="18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16446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-4</a:t>
              </a:r>
            </a:p>
          </p:txBody>
        </p:sp>
        <p:sp>
          <p:nvSpPr>
            <p:cNvPr id="16447" name="Text Box 22"/>
            <p:cNvSpPr txBox="1">
              <a:spLocks noChangeArrowheads="1"/>
            </p:cNvSpPr>
            <p:nvPr/>
          </p:nvSpPr>
          <p:spPr bwMode="auto">
            <a:xfrm>
              <a:off x="2496" y="316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16448" name="Text Box 23"/>
            <p:cNvSpPr txBox="1">
              <a:spLocks noChangeArrowheads="1"/>
            </p:cNvSpPr>
            <p:nvPr/>
          </p:nvSpPr>
          <p:spPr bwMode="auto">
            <a:xfrm>
              <a:off x="1776" y="211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6449" name="Text Box 24"/>
            <p:cNvSpPr txBox="1">
              <a:spLocks noChangeArrowheads="1"/>
            </p:cNvSpPr>
            <p:nvPr/>
          </p:nvSpPr>
          <p:spPr bwMode="auto">
            <a:xfrm>
              <a:off x="3024" y="249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6450" name="Text Box 25"/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-5</a:t>
              </a:r>
            </a:p>
          </p:txBody>
        </p:sp>
        <p:sp>
          <p:nvSpPr>
            <p:cNvPr id="16451" name="Text Box 26"/>
            <p:cNvSpPr txBox="1">
              <a:spLocks noChangeArrowheads="1"/>
            </p:cNvSpPr>
            <p:nvPr/>
          </p:nvSpPr>
          <p:spPr bwMode="auto">
            <a:xfrm>
              <a:off x="2016" y="27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</p:grpSp>
      <p:graphicFrame>
        <p:nvGraphicFramePr>
          <p:cNvPr id="172109" name="Group 77"/>
          <p:cNvGraphicFramePr>
            <a:graphicFrameLocks noGrp="1"/>
          </p:cNvGraphicFramePr>
          <p:nvPr/>
        </p:nvGraphicFramePr>
        <p:xfrm>
          <a:off x="5933975" y="2600425"/>
          <a:ext cx="2057400" cy="2103439"/>
        </p:xfrm>
        <a:graphic>
          <a:graphicData uri="http://schemas.openxmlformats.org/drawingml/2006/table">
            <a:tbl>
              <a:tblPr/>
              <a:tblGrid>
                <a:gridCol w="411163"/>
                <a:gridCol w="412750"/>
                <a:gridCol w="409575"/>
                <a:gridCol w="412750"/>
                <a:gridCol w="4111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7" name="Text Box 65"/>
          <p:cNvSpPr txBox="1">
            <a:spLocks noChangeArrowheads="1"/>
          </p:cNvSpPr>
          <p:nvPr/>
        </p:nvSpPr>
        <p:spPr bwMode="auto">
          <a:xfrm>
            <a:off x="5867400" y="22098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1     2    3    4     5</a:t>
            </a:r>
          </a:p>
        </p:txBody>
      </p:sp>
      <p:sp>
        <p:nvSpPr>
          <p:cNvPr id="16428" name="Text Box 66"/>
          <p:cNvSpPr txBox="1">
            <a:spLocks noChangeArrowheads="1"/>
          </p:cNvSpPr>
          <p:nvPr/>
        </p:nvSpPr>
        <p:spPr bwMode="auto">
          <a:xfrm>
            <a:off x="5562600" y="2667000"/>
            <a:ext cx="5334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  <a:p>
            <a:pPr>
              <a:spcBef>
                <a:spcPct val="50000"/>
              </a:spcBef>
            </a:pPr>
            <a:r>
              <a:rPr lang="en-US"/>
              <a:t>2</a:t>
            </a:r>
          </a:p>
          <a:p>
            <a:pPr>
              <a:spcBef>
                <a:spcPct val="50000"/>
              </a:spcBef>
            </a:pPr>
            <a:r>
              <a:rPr lang="en-US"/>
              <a:t>3</a:t>
            </a:r>
          </a:p>
          <a:p>
            <a:pPr>
              <a:spcBef>
                <a:spcPct val="50000"/>
              </a:spcBef>
            </a:pPr>
            <a:r>
              <a:rPr lang="en-US"/>
              <a:t>4</a:t>
            </a:r>
          </a:p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graphicFrame>
        <p:nvGraphicFramePr>
          <p:cNvPr id="16386" name="Object 67"/>
          <p:cNvGraphicFramePr>
            <a:graphicFrameLocks noChangeAspect="1"/>
          </p:cNvGraphicFramePr>
          <p:nvPr>
            <p:ph idx="1"/>
          </p:nvPr>
        </p:nvGraphicFramePr>
        <p:xfrm>
          <a:off x="6705600" y="1600200"/>
          <a:ext cx="609600" cy="415925"/>
        </p:xfrm>
        <a:graphic>
          <a:graphicData uri="http://schemas.openxmlformats.org/presentationml/2006/ole">
            <p:oleObj spid="_x0000_s86018" name="Equation" r:id="rId3" imgW="2793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Class Exercise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4267200" cy="3567113"/>
            <a:chOff x="1200" y="1152"/>
            <a:chExt cx="2688" cy="2247"/>
          </a:xfrm>
        </p:grpSpPr>
        <p:sp>
          <p:nvSpPr>
            <p:cNvPr id="17453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48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5"/>
            <p:cNvSpPr>
              <a:spLocks noChangeShapeType="1"/>
            </p:cNvSpPr>
            <p:nvPr/>
          </p:nvSpPr>
          <p:spPr bwMode="auto">
            <a:xfrm flipH="1" flipV="1">
              <a:off x="2640" y="1344"/>
              <a:ext cx="110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6"/>
            <p:cNvSpPr>
              <a:spLocks noChangeShapeType="1"/>
            </p:cNvSpPr>
            <p:nvPr/>
          </p:nvSpPr>
          <p:spPr bwMode="auto">
            <a:xfrm flipH="1" flipV="1">
              <a:off x="1440" y="2064"/>
              <a:ext cx="1776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7"/>
            <p:cNvSpPr>
              <a:spLocks noChangeShapeType="1"/>
            </p:cNvSpPr>
            <p:nvPr/>
          </p:nvSpPr>
          <p:spPr bwMode="auto">
            <a:xfrm flipV="1">
              <a:off x="1392" y="1344"/>
              <a:ext cx="105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Oval 8"/>
            <p:cNvSpPr>
              <a:spLocks noChangeArrowheads="1"/>
            </p:cNvSpPr>
            <p:nvPr/>
          </p:nvSpPr>
          <p:spPr bwMode="auto">
            <a:xfrm rot="5400000">
              <a:off x="2448" y="115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7458" name="Oval 9"/>
            <p:cNvSpPr>
              <a:spLocks noChangeArrowheads="1"/>
            </p:cNvSpPr>
            <p:nvPr/>
          </p:nvSpPr>
          <p:spPr bwMode="auto">
            <a:xfrm rot="5400000">
              <a:off x="1200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7459" name="Oval 10"/>
            <p:cNvSpPr>
              <a:spLocks noChangeArrowheads="1"/>
            </p:cNvSpPr>
            <p:nvPr/>
          </p:nvSpPr>
          <p:spPr bwMode="auto">
            <a:xfrm rot="5400000">
              <a:off x="1776" y="3024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7460" name="Oval 11"/>
            <p:cNvSpPr>
              <a:spLocks noChangeArrowheads="1"/>
            </p:cNvSpPr>
            <p:nvPr/>
          </p:nvSpPr>
          <p:spPr bwMode="auto">
            <a:xfrm rot="5400000">
              <a:off x="3648" y="1920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461" name="Oval 12"/>
            <p:cNvSpPr>
              <a:spLocks noChangeArrowheads="1"/>
            </p:cNvSpPr>
            <p:nvPr/>
          </p:nvSpPr>
          <p:spPr bwMode="auto">
            <a:xfrm rot="5400000">
              <a:off x="3120" y="297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7462" name="Line 13"/>
            <p:cNvSpPr>
              <a:spLocks noChangeShapeType="1"/>
            </p:cNvSpPr>
            <p:nvPr/>
          </p:nvSpPr>
          <p:spPr bwMode="auto">
            <a:xfrm>
              <a:off x="2016" y="312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Line 14"/>
            <p:cNvSpPr>
              <a:spLocks noChangeShapeType="1"/>
            </p:cNvSpPr>
            <p:nvPr/>
          </p:nvSpPr>
          <p:spPr bwMode="auto">
            <a:xfrm flipV="1">
              <a:off x="3264" y="2112"/>
              <a:ext cx="43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Line 15"/>
            <p:cNvSpPr>
              <a:spLocks noChangeShapeType="1"/>
            </p:cNvSpPr>
            <p:nvPr/>
          </p:nvSpPr>
          <p:spPr bwMode="auto">
            <a:xfrm flipH="1">
              <a:off x="1920" y="1392"/>
              <a:ext cx="624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Line 16"/>
            <p:cNvSpPr>
              <a:spLocks noChangeShapeType="1"/>
            </p:cNvSpPr>
            <p:nvPr/>
          </p:nvSpPr>
          <p:spPr bwMode="auto">
            <a:xfrm>
              <a:off x="2592" y="1392"/>
              <a:ext cx="576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Line 17"/>
            <p:cNvSpPr>
              <a:spLocks noChangeShapeType="1"/>
            </p:cNvSpPr>
            <p:nvPr/>
          </p:nvSpPr>
          <p:spPr bwMode="auto">
            <a:xfrm>
              <a:off x="1440" y="2016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Text Box 18"/>
            <p:cNvSpPr txBox="1">
              <a:spLocks noChangeArrowheads="1"/>
            </p:cNvSpPr>
            <p:nvPr/>
          </p:nvSpPr>
          <p:spPr bwMode="auto">
            <a:xfrm>
              <a:off x="1632" y="144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7468" name="Text Box 19"/>
            <p:cNvSpPr txBox="1">
              <a:spLocks noChangeArrowheads="1"/>
            </p:cNvSpPr>
            <p:nvPr/>
          </p:nvSpPr>
          <p:spPr bwMode="auto">
            <a:xfrm>
              <a:off x="3024" y="12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7469" name="Text Box 20"/>
            <p:cNvSpPr txBox="1">
              <a:spLocks noChangeArrowheads="1"/>
            </p:cNvSpPr>
            <p:nvPr/>
          </p:nvSpPr>
          <p:spPr bwMode="auto">
            <a:xfrm>
              <a:off x="3072" y="18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17470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-4</a:t>
              </a:r>
            </a:p>
          </p:txBody>
        </p:sp>
        <p:sp>
          <p:nvSpPr>
            <p:cNvPr id="17471" name="Text Box 22"/>
            <p:cNvSpPr txBox="1">
              <a:spLocks noChangeArrowheads="1"/>
            </p:cNvSpPr>
            <p:nvPr/>
          </p:nvSpPr>
          <p:spPr bwMode="auto">
            <a:xfrm>
              <a:off x="2496" y="316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17472" name="Text Box 23"/>
            <p:cNvSpPr txBox="1">
              <a:spLocks noChangeArrowheads="1"/>
            </p:cNvSpPr>
            <p:nvPr/>
          </p:nvSpPr>
          <p:spPr bwMode="auto">
            <a:xfrm>
              <a:off x="1776" y="211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7473" name="Text Box 24"/>
            <p:cNvSpPr txBox="1">
              <a:spLocks noChangeArrowheads="1"/>
            </p:cNvSpPr>
            <p:nvPr/>
          </p:nvSpPr>
          <p:spPr bwMode="auto">
            <a:xfrm>
              <a:off x="3024" y="249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7474" name="Text Box 25"/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-5</a:t>
              </a:r>
            </a:p>
          </p:txBody>
        </p:sp>
        <p:sp>
          <p:nvSpPr>
            <p:cNvPr id="17475" name="Text Box 26"/>
            <p:cNvSpPr txBox="1">
              <a:spLocks noChangeArrowheads="1"/>
            </p:cNvSpPr>
            <p:nvPr/>
          </p:nvSpPr>
          <p:spPr bwMode="auto">
            <a:xfrm>
              <a:off x="2016" y="27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</p:grpSp>
      <p:graphicFrame>
        <p:nvGraphicFramePr>
          <p:cNvPr id="173129" name="Group 73"/>
          <p:cNvGraphicFramePr>
            <a:graphicFrameLocks noGrp="1"/>
          </p:cNvGraphicFramePr>
          <p:nvPr/>
        </p:nvGraphicFramePr>
        <p:xfrm>
          <a:off x="5943600" y="2590800"/>
          <a:ext cx="2286000" cy="2103439"/>
        </p:xfrm>
        <a:graphic>
          <a:graphicData uri="http://schemas.openxmlformats.org/drawingml/2006/table">
            <a:tbl>
              <a:tblPr/>
              <a:tblGrid>
                <a:gridCol w="457200"/>
                <a:gridCol w="458788"/>
                <a:gridCol w="454025"/>
                <a:gridCol w="382587"/>
                <a:gridCol w="5334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1" name="Text Box 65"/>
          <p:cNvSpPr txBox="1">
            <a:spLocks noChangeArrowheads="1"/>
          </p:cNvSpPr>
          <p:nvPr/>
        </p:nvSpPr>
        <p:spPr bwMode="auto">
          <a:xfrm>
            <a:off x="5867400" y="22098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1     2    3     4      5</a:t>
            </a:r>
          </a:p>
        </p:txBody>
      </p:sp>
      <p:sp>
        <p:nvSpPr>
          <p:cNvPr id="17452" name="Text Box 66"/>
          <p:cNvSpPr txBox="1">
            <a:spLocks noChangeArrowheads="1"/>
          </p:cNvSpPr>
          <p:nvPr/>
        </p:nvSpPr>
        <p:spPr bwMode="auto">
          <a:xfrm>
            <a:off x="5562600" y="2667000"/>
            <a:ext cx="5334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  <a:p>
            <a:pPr>
              <a:spcBef>
                <a:spcPct val="50000"/>
              </a:spcBef>
            </a:pPr>
            <a:r>
              <a:rPr lang="en-US"/>
              <a:t>2</a:t>
            </a:r>
          </a:p>
          <a:p>
            <a:pPr>
              <a:spcBef>
                <a:spcPct val="50000"/>
              </a:spcBef>
            </a:pPr>
            <a:r>
              <a:rPr lang="en-US"/>
              <a:t>3</a:t>
            </a:r>
          </a:p>
          <a:p>
            <a:pPr>
              <a:spcBef>
                <a:spcPct val="50000"/>
              </a:spcBef>
            </a:pPr>
            <a:r>
              <a:rPr lang="en-US"/>
              <a:t>4</a:t>
            </a:r>
          </a:p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graphicFrame>
        <p:nvGraphicFramePr>
          <p:cNvPr id="17410" name="Object 67"/>
          <p:cNvGraphicFramePr>
            <a:graphicFrameLocks noChangeAspect="1"/>
          </p:cNvGraphicFramePr>
          <p:nvPr>
            <p:ph idx="1"/>
          </p:nvPr>
        </p:nvGraphicFramePr>
        <p:xfrm>
          <a:off x="6705600" y="1609725"/>
          <a:ext cx="609600" cy="396875"/>
        </p:xfrm>
        <a:graphic>
          <a:graphicData uri="http://schemas.openxmlformats.org/presentationml/2006/ole">
            <p:oleObj spid="_x0000_s87042" name="Equation" r:id="rId3" imgW="2919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Class Exercise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4267200" cy="3567113"/>
            <a:chOff x="1200" y="1152"/>
            <a:chExt cx="2688" cy="2247"/>
          </a:xfrm>
        </p:grpSpPr>
        <p:sp>
          <p:nvSpPr>
            <p:cNvPr id="18477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48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5"/>
            <p:cNvSpPr>
              <a:spLocks noChangeShapeType="1"/>
            </p:cNvSpPr>
            <p:nvPr/>
          </p:nvSpPr>
          <p:spPr bwMode="auto">
            <a:xfrm flipH="1" flipV="1">
              <a:off x="2640" y="1344"/>
              <a:ext cx="110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Line 6"/>
            <p:cNvSpPr>
              <a:spLocks noChangeShapeType="1"/>
            </p:cNvSpPr>
            <p:nvPr/>
          </p:nvSpPr>
          <p:spPr bwMode="auto">
            <a:xfrm flipH="1" flipV="1">
              <a:off x="1440" y="2064"/>
              <a:ext cx="1776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Line 7"/>
            <p:cNvSpPr>
              <a:spLocks noChangeShapeType="1"/>
            </p:cNvSpPr>
            <p:nvPr/>
          </p:nvSpPr>
          <p:spPr bwMode="auto">
            <a:xfrm flipV="1">
              <a:off x="1392" y="1344"/>
              <a:ext cx="105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1" name="Oval 8"/>
            <p:cNvSpPr>
              <a:spLocks noChangeArrowheads="1"/>
            </p:cNvSpPr>
            <p:nvPr/>
          </p:nvSpPr>
          <p:spPr bwMode="auto">
            <a:xfrm rot="5400000">
              <a:off x="2448" y="115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8482" name="Oval 9"/>
            <p:cNvSpPr>
              <a:spLocks noChangeArrowheads="1"/>
            </p:cNvSpPr>
            <p:nvPr/>
          </p:nvSpPr>
          <p:spPr bwMode="auto">
            <a:xfrm rot="5400000">
              <a:off x="1200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8483" name="Oval 10"/>
            <p:cNvSpPr>
              <a:spLocks noChangeArrowheads="1"/>
            </p:cNvSpPr>
            <p:nvPr/>
          </p:nvSpPr>
          <p:spPr bwMode="auto">
            <a:xfrm rot="5400000">
              <a:off x="1776" y="3024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8484" name="Oval 11"/>
            <p:cNvSpPr>
              <a:spLocks noChangeArrowheads="1"/>
            </p:cNvSpPr>
            <p:nvPr/>
          </p:nvSpPr>
          <p:spPr bwMode="auto">
            <a:xfrm rot="5400000">
              <a:off x="3648" y="1920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8485" name="Oval 12"/>
            <p:cNvSpPr>
              <a:spLocks noChangeArrowheads="1"/>
            </p:cNvSpPr>
            <p:nvPr/>
          </p:nvSpPr>
          <p:spPr bwMode="auto">
            <a:xfrm rot="5400000">
              <a:off x="3120" y="297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8486" name="Line 13"/>
            <p:cNvSpPr>
              <a:spLocks noChangeShapeType="1"/>
            </p:cNvSpPr>
            <p:nvPr/>
          </p:nvSpPr>
          <p:spPr bwMode="auto">
            <a:xfrm>
              <a:off x="2016" y="312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7" name="Line 14"/>
            <p:cNvSpPr>
              <a:spLocks noChangeShapeType="1"/>
            </p:cNvSpPr>
            <p:nvPr/>
          </p:nvSpPr>
          <p:spPr bwMode="auto">
            <a:xfrm flipV="1">
              <a:off x="3264" y="2112"/>
              <a:ext cx="43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Line 15"/>
            <p:cNvSpPr>
              <a:spLocks noChangeShapeType="1"/>
            </p:cNvSpPr>
            <p:nvPr/>
          </p:nvSpPr>
          <p:spPr bwMode="auto">
            <a:xfrm flipH="1">
              <a:off x="1920" y="1392"/>
              <a:ext cx="624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Line 16"/>
            <p:cNvSpPr>
              <a:spLocks noChangeShapeType="1"/>
            </p:cNvSpPr>
            <p:nvPr/>
          </p:nvSpPr>
          <p:spPr bwMode="auto">
            <a:xfrm>
              <a:off x="2592" y="1392"/>
              <a:ext cx="576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Line 17"/>
            <p:cNvSpPr>
              <a:spLocks noChangeShapeType="1"/>
            </p:cNvSpPr>
            <p:nvPr/>
          </p:nvSpPr>
          <p:spPr bwMode="auto">
            <a:xfrm>
              <a:off x="1440" y="2016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Text Box 18"/>
            <p:cNvSpPr txBox="1">
              <a:spLocks noChangeArrowheads="1"/>
            </p:cNvSpPr>
            <p:nvPr/>
          </p:nvSpPr>
          <p:spPr bwMode="auto">
            <a:xfrm>
              <a:off x="1632" y="144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8492" name="Text Box 19"/>
            <p:cNvSpPr txBox="1">
              <a:spLocks noChangeArrowheads="1"/>
            </p:cNvSpPr>
            <p:nvPr/>
          </p:nvSpPr>
          <p:spPr bwMode="auto">
            <a:xfrm>
              <a:off x="3024" y="12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8493" name="Text Box 20"/>
            <p:cNvSpPr txBox="1">
              <a:spLocks noChangeArrowheads="1"/>
            </p:cNvSpPr>
            <p:nvPr/>
          </p:nvSpPr>
          <p:spPr bwMode="auto">
            <a:xfrm>
              <a:off x="3072" y="18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18494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-4</a:t>
              </a:r>
            </a:p>
          </p:txBody>
        </p:sp>
        <p:sp>
          <p:nvSpPr>
            <p:cNvPr id="18495" name="Text Box 22"/>
            <p:cNvSpPr txBox="1">
              <a:spLocks noChangeArrowheads="1"/>
            </p:cNvSpPr>
            <p:nvPr/>
          </p:nvSpPr>
          <p:spPr bwMode="auto">
            <a:xfrm>
              <a:off x="2496" y="316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18496" name="Text Box 23"/>
            <p:cNvSpPr txBox="1">
              <a:spLocks noChangeArrowheads="1"/>
            </p:cNvSpPr>
            <p:nvPr/>
          </p:nvSpPr>
          <p:spPr bwMode="auto">
            <a:xfrm>
              <a:off x="1776" y="211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497" name="Text Box 24"/>
            <p:cNvSpPr txBox="1">
              <a:spLocks noChangeArrowheads="1"/>
            </p:cNvSpPr>
            <p:nvPr/>
          </p:nvSpPr>
          <p:spPr bwMode="auto">
            <a:xfrm>
              <a:off x="3024" y="249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98" name="Text Box 25"/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-5</a:t>
              </a:r>
            </a:p>
          </p:txBody>
        </p:sp>
        <p:sp>
          <p:nvSpPr>
            <p:cNvPr id="18499" name="Text Box 26"/>
            <p:cNvSpPr txBox="1">
              <a:spLocks noChangeArrowheads="1"/>
            </p:cNvSpPr>
            <p:nvPr/>
          </p:nvSpPr>
          <p:spPr bwMode="auto">
            <a:xfrm>
              <a:off x="2016" y="27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</p:grpSp>
      <p:graphicFrame>
        <p:nvGraphicFramePr>
          <p:cNvPr id="174164" name="Group 84"/>
          <p:cNvGraphicFramePr>
            <a:graphicFrameLocks noGrp="1"/>
          </p:cNvGraphicFramePr>
          <p:nvPr/>
        </p:nvGraphicFramePr>
        <p:xfrm>
          <a:off x="5943600" y="2590800"/>
          <a:ext cx="2286000" cy="2103439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  <a:gridCol w="457200"/>
                <a:gridCol w="457200"/>
                <a:gridCol w="5334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5" name="Text Box 65"/>
          <p:cNvSpPr txBox="1">
            <a:spLocks noChangeArrowheads="1"/>
          </p:cNvSpPr>
          <p:nvPr/>
        </p:nvSpPr>
        <p:spPr bwMode="auto">
          <a:xfrm>
            <a:off x="5867400" y="22098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1     2    3     4      5</a:t>
            </a:r>
          </a:p>
        </p:txBody>
      </p:sp>
      <p:sp>
        <p:nvSpPr>
          <p:cNvPr id="18476" name="Text Box 66"/>
          <p:cNvSpPr txBox="1">
            <a:spLocks noChangeArrowheads="1"/>
          </p:cNvSpPr>
          <p:nvPr/>
        </p:nvSpPr>
        <p:spPr bwMode="auto">
          <a:xfrm>
            <a:off x="5562600" y="2667000"/>
            <a:ext cx="5334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  <a:p>
            <a:pPr>
              <a:spcBef>
                <a:spcPct val="50000"/>
              </a:spcBef>
            </a:pPr>
            <a:r>
              <a:rPr lang="en-US"/>
              <a:t>2</a:t>
            </a:r>
          </a:p>
          <a:p>
            <a:pPr>
              <a:spcBef>
                <a:spcPct val="50000"/>
              </a:spcBef>
            </a:pPr>
            <a:r>
              <a:rPr lang="en-US"/>
              <a:t>3</a:t>
            </a:r>
          </a:p>
          <a:p>
            <a:pPr>
              <a:spcBef>
                <a:spcPct val="50000"/>
              </a:spcBef>
            </a:pPr>
            <a:r>
              <a:rPr lang="en-US"/>
              <a:t>4</a:t>
            </a:r>
          </a:p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graphicFrame>
        <p:nvGraphicFramePr>
          <p:cNvPr id="18434" name="Object 67"/>
          <p:cNvGraphicFramePr>
            <a:graphicFrameLocks noChangeAspect="1"/>
          </p:cNvGraphicFramePr>
          <p:nvPr>
            <p:ph idx="1"/>
          </p:nvPr>
        </p:nvGraphicFramePr>
        <p:xfrm>
          <a:off x="6718300" y="1609725"/>
          <a:ext cx="582613" cy="396875"/>
        </p:xfrm>
        <a:graphic>
          <a:graphicData uri="http://schemas.openxmlformats.org/presentationml/2006/ole">
            <p:oleObj spid="_x0000_s88066" name="Equation" r:id="rId3" imgW="2793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Class Exercise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4267200" cy="3567113"/>
            <a:chOff x="1200" y="1152"/>
            <a:chExt cx="2688" cy="2247"/>
          </a:xfrm>
        </p:grpSpPr>
        <p:sp>
          <p:nvSpPr>
            <p:cNvPr id="19501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48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5"/>
            <p:cNvSpPr>
              <a:spLocks noChangeShapeType="1"/>
            </p:cNvSpPr>
            <p:nvPr/>
          </p:nvSpPr>
          <p:spPr bwMode="auto">
            <a:xfrm flipH="1" flipV="1">
              <a:off x="2640" y="1344"/>
              <a:ext cx="110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 flipH="1" flipV="1">
              <a:off x="1440" y="2064"/>
              <a:ext cx="1776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Line 7"/>
            <p:cNvSpPr>
              <a:spLocks noChangeShapeType="1"/>
            </p:cNvSpPr>
            <p:nvPr/>
          </p:nvSpPr>
          <p:spPr bwMode="auto">
            <a:xfrm flipV="1">
              <a:off x="1392" y="1344"/>
              <a:ext cx="105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Oval 8"/>
            <p:cNvSpPr>
              <a:spLocks noChangeArrowheads="1"/>
            </p:cNvSpPr>
            <p:nvPr/>
          </p:nvSpPr>
          <p:spPr bwMode="auto">
            <a:xfrm rot="5400000">
              <a:off x="2448" y="115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506" name="Oval 9"/>
            <p:cNvSpPr>
              <a:spLocks noChangeArrowheads="1"/>
            </p:cNvSpPr>
            <p:nvPr/>
          </p:nvSpPr>
          <p:spPr bwMode="auto">
            <a:xfrm rot="5400000">
              <a:off x="1200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9507" name="Oval 10"/>
            <p:cNvSpPr>
              <a:spLocks noChangeArrowheads="1"/>
            </p:cNvSpPr>
            <p:nvPr/>
          </p:nvSpPr>
          <p:spPr bwMode="auto">
            <a:xfrm rot="5400000">
              <a:off x="1776" y="3024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9508" name="Oval 11"/>
            <p:cNvSpPr>
              <a:spLocks noChangeArrowheads="1"/>
            </p:cNvSpPr>
            <p:nvPr/>
          </p:nvSpPr>
          <p:spPr bwMode="auto">
            <a:xfrm rot="5400000">
              <a:off x="3648" y="1920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509" name="Oval 12"/>
            <p:cNvSpPr>
              <a:spLocks noChangeArrowheads="1"/>
            </p:cNvSpPr>
            <p:nvPr/>
          </p:nvSpPr>
          <p:spPr bwMode="auto">
            <a:xfrm rot="5400000">
              <a:off x="3120" y="297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9510" name="Line 13"/>
            <p:cNvSpPr>
              <a:spLocks noChangeShapeType="1"/>
            </p:cNvSpPr>
            <p:nvPr/>
          </p:nvSpPr>
          <p:spPr bwMode="auto">
            <a:xfrm>
              <a:off x="2016" y="312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14"/>
            <p:cNvSpPr>
              <a:spLocks noChangeShapeType="1"/>
            </p:cNvSpPr>
            <p:nvPr/>
          </p:nvSpPr>
          <p:spPr bwMode="auto">
            <a:xfrm flipV="1">
              <a:off x="3264" y="2112"/>
              <a:ext cx="43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Line 15"/>
            <p:cNvSpPr>
              <a:spLocks noChangeShapeType="1"/>
            </p:cNvSpPr>
            <p:nvPr/>
          </p:nvSpPr>
          <p:spPr bwMode="auto">
            <a:xfrm flipH="1">
              <a:off x="1920" y="1392"/>
              <a:ext cx="624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Line 16"/>
            <p:cNvSpPr>
              <a:spLocks noChangeShapeType="1"/>
            </p:cNvSpPr>
            <p:nvPr/>
          </p:nvSpPr>
          <p:spPr bwMode="auto">
            <a:xfrm>
              <a:off x="2592" y="1392"/>
              <a:ext cx="576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Line 17"/>
            <p:cNvSpPr>
              <a:spLocks noChangeShapeType="1"/>
            </p:cNvSpPr>
            <p:nvPr/>
          </p:nvSpPr>
          <p:spPr bwMode="auto">
            <a:xfrm>
              <a:off x="1440" y="2016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Text Box 18"/>
            <p:cNvSpPr txBox="1">
              <a:spLocks noChangeArrowheads="1"/>
            </p:cNvSpPr>
            <p:nvPr/>
          </p:nvSpPr>
          <p:spPr bwMode="auto">
            <a:xfrm>
              <a:off x="1632" y="144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9516" name="Text Box 19"/>
            <p:cNvSpPr txBox="1">
              <a:spLocks noChangeArrowheads="1"/>
            </p:cNvSpPr>
            <p:nvPr/>
          </p:nvSpPr>
          <p:spPr bwMode="auto">
            <a:xfrm>
              <a:off x="3024" y="12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9517" name="Text Box 20"/>
            <p:cNvSpPr txBox="1">
              <a:spLocks noChangeArrowheads="1"/>
            </p:cNvSpPr>
            <p:nvPr/>
          </p:nvSpPr>
          <p:spPr bwMode="auto">
            <a:xfrm>
              <a:off x="3072" y="18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19518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-4</a:t>
              </a:r>
            </a:p>
          </p:txBody>
        </p:sp>
        <p:sp>
          <p:nvSpPr>
            <p:cNvPr id="19519" name="Text Box 22"/>
            <p:cNvSpPr txBox="1">
              <a:spLocks noChangeArrowheads="1"/>
            </p:cNvSpPr>
            <p:nvPr/>
          </p:nvSpPr>
          <p:spPr bwMode="auto">
            <a:xfrm>
              <a:off x="2496" y="316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19520" name="Text Box 23"/>
            <p:cNvSpPr txBox="1">
              <a:spLocks noChangeArrowheads="1"/>
            </p:cNvSpPr>
            <p:nvPr/>
          </p:nvSpPr>
          <p:spPr bwMode="auto">
            <a:xfrm>
              <a:off x="1776" y="211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9521" name="Text Box 24"/>
            <p:cNvSpPr txBox="1">
              <a:spLocks noChangeArrowheads="1"/>
            </p:cNvSpPr>
            <p:nvPr/>
          </p:nvSpPr>
          <p:spPr bwMode="auto">
            <a:xfrm>
              <a:off x="3024" y="249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9522" name="Text Box 25"/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-5</a:t>
              </a:r>
            </a:p>
          </p:txBody>
        </p:sp>
        <p:sp>
          <p:nvSpPr>
            <p:cNvPr id="19523" name="Text Box 26"/>
            <p:cNvSpPr txBox="1">
              <a:spLocks noChangeArrowheads="1"/>
            </p:cNvSpPr>
            <p:nvPr/>
          </p:nvSpPr>
          <p:spPr bwMode="auto">
            <a:xfrm>
              <a:off x="2016" y="27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</p:grpSp>
      <p:graphicFrame>
        <p:nvGraphicFramePr>
          <p:cNvPr id="175175" name="Group 71"/>
          <p:cNvGraphicFramePr>
            <a:graphicFrameLocks noGrp="1"/>
          </p:cNvGraphicFramePr>
          <p:nvPr/>
        </p:nvGraphicFramePr>
        <p:xfrm>
          <a:off x="5943600" y="2590800"/>
          <a:ext cx="2286000" cy="2103439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  <a:gridCol w="457200"/>
                <a:gridCol w="457200"/>
                <a:gridCol w="5334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9" name="Text Box 65"/>
          <p:cNvSpPr txBox="1">
            <a:spLocks noChangeArrowheads="1"/>
          </p:cNvSpPr>
          <p:nvPr/>
        </p:nvSpPr>
        <p:spPr bwMode="auto">
          <a:xfrm>
            <a:off x="5867400" y="22098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1     2    3     4      5</a:t>
            </a:r>
          </a:p>
        </p:txBody>
      </p:sp>
      <p:sp>
        <p:nvSpPr>
          <p:cNvPr id="19500" name="Text Box 66"/>
          <p:cNvSpPr txBox="1">
            <a:spLocks noChangeArrowheads="1"/>
          </p:cNvSpPr>
          <p:nvPr/>
        </p:nvSpPr>
        <p:spPr bwMode="auto">
          <a:xfrm>
            <a:off x="5562600" y="2667000"/>
            <a:ext cx="5334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  <a:p>
            <a:pPr>
              <a:spcBef>
                <a:spcPct val="50000"/>
              </a:spcBef>
            </a:pPr>
            <a:r>
              <a:rPr lang="en-US"/>
              <a:t>2</a:t>
            </a:r>
          </a:p>
          <a:p>
            <a:pPr>
              <a:spcBef>
                <a:spcPct val="50000"/>
              </a:spcBef>
            </a:pPr>
            <a:r>
              <a:rPr lang="en-US"/>
              <a:t>3</a:t>
            </a:r>
          </a:p>
          <a:p>
            <a:pPr>
              <a:spcBef>
                <a:spcPct val="50000"/>
              </a:spcBef>
            </a:pPr>
            <a:r>
              <a:rPr lang="en-US"/>
              <a:t>4</a:t>
            </a:r>
          </a:p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graphicFrame>
        <p:nvGraphicFramePr>
          <p:cNvPr id="19458" name="Object 67"/>
          <p:cNvGraphicFramePr>
            <a:graphicFrameLocks noChangeAspect="1"/>
          </p:cNvGraphicFramePr>
          <p:nvPr>
            <p:ph idx="1"/>
          </p:nvPr>
        </p:nvGraphicFramePr>
        <p:xfrm>
          <a:off x="6718300" y="1617663"/>
          <a:ext cx="582613" cy="379412"/>
        </p:xfrm>
        <a:graphic>
          <a:graphicData uri="http://schemas.openxmlformats.org/presentationml/2006/ole">
            <p:oleObj spid="_x0000_s89090" name="Equation" r:id="rId3" imgW="2919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266E3F-9332-4E4E-836A-830CE12A440F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BELLMAN-FORD(</a:t>
            </a:r>
            <a:r>
              <a:rPr lang="en-US" smtClean="0">
                <a:latin typeface="Comic Sans MS" pitchFamily="66" charset="0"/>
              </a:rPr>
              <a:t>V, E, w, s</a:t>
            </a:r>
            <a:r>
              <a:rPr lang="en-US" smtClean="0"/>
              <a:t>)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565900" cy="5334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i ← 1 to |V|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for </a:t>
            </a:r>
            <a:r>
              <a:rPr lang="en-US" smtClean="0"/>
              <a:t>each edge (u, v)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</a:t>
            </a:r>
            <a:r>
              <a:rPr lang="en-US" b="1" smtClean="0"/>
              <a:t>  do </a:t>
            </a:r>
            <a:r>
              <a:rPr lang="en-US" smtClean="0"/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each edge (u, v)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if </a:t>
            </a:r>
            <a:r>
              <a:rPr lang="en-US" smtClean="0"/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</a:t>
            </a:r>
            <a:r>
              <a:rPr lang="en-US" b="1" smtClean="0"/>
              <a:t>then return </a:t>
            </a:r>
            <a:r>
              <a:rPr lang="en-US" smtClean="0"/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return </a:t>
            </a:r>
            <a:r>
              <a:rPr lang="en-US" smtClean="0"/>
              <a:t>TRUE</a:t>
            </a:r>
          </a:p>
          <a:p>
            <a:pPr marL="533400" indent="-533400" eaLnBrk="1" hangingPunct="1">
              <a:buFontTx/>
              <a:buNone/>
            </a:pPr>
            <a:endParaRPr lang="en-US" smtClean="0"/>
          </a:p>
          <a:p>
            <a:pPr marL="533400" indent="-533400" eaLnBrk="1" hangingPunct="1">
              <a:buFontTx/>
              <a:buNone/>
            </a:pPr>
            <a:r>
              <a:rPr lang="en-US" smtClean="0"/>
              <a:t>Running time: O(VE)</a:t>
            </a:r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7439025" y="1292225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 flipH="1">
            <a:off x="6965950" y="15224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7439025" y="17637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O(V)</a:t>
            </a:r>
          </a:p>
        </p:txBody>
      </p:sp>
      <p:sp>
        <p:nvSpPr>
          <p:cNvPr id="874503" name="Line 7"/>
          <p:cNvSpPr>
            <a:spLocks noChangeShapeType="1"/>
          </p:cNvSpPr>
          <p:nvPr/>
        </p:nvSpPr>
        <p:spPr bwMode="auto">
          <a:xfrm flipH="1">
            <a:off x="6965950" y="19891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7419975" y="230663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</a:t>
            </a:r>
          </a:p>
        </p:txBody>
      </p:sp>
      <p:sp>
        <p:nvSpPr>
          <p:cNvPr id="874505" name="Line 9"/>
          <p:cNvSpPr>
            <a:spLocks noChangeShapeType="1"/>
          </p:cNvSpPr>
          <p:nvPr/>
        </p:nvSpPr>
        <p:spPr bwMode="auto">
          <a:xfrm flipH="1">
            <a:off x="6946900" y="2532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4506" name="Text Box 10"/>
          <p:cNvSpPr txBox="1">
            <a:spLocks noChangeArrowheads="1"/>
          </p:cNvSpPr>
          <p:nvPr/>
        </p:nvSpPr>
        <p:spPr bwMode="auto">
          <a:xfrm>
            <a:off x="7439025" y="33258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</a:t>
            </a:r>
          </a:p>
        </p:txBody>
      </p:sp>
      <p:sp>
        <p:nvSpPr>
          <p:cNvPr id="874507" name="Line 11"/>
          <p:cNvSpPr>
            <a:spLocks noChangeShapeType="1"/>
          </p:cNvSpPr>
          <p:nvPr/>
        </p:nvSpPr>
        <p:spPr bwMode="auto">
          <a:xfrm flipH="1">
            <a:off x="6965950" y="35512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AutoShape 12"/>
          <p:cNvSpPr>
            <a:spLocks/>
          </p:cNvSpPr>
          <p:nvPr/>
        </p:nvSpPr>
        <p:spPr bwMode="auto">
          <a:xfrm>
            <a:off x="8115300" y="1841500"/>
            <a:ext cx="239713" cy="1125538"/>
          </a:xfrm>
          <a:prstGeom prst="rightBrace">
            <a:avLst>
              <a:gd name="adj1" fmla="val 391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4509" name="Text Box 13"/>
          <p:cNvSpPr txBox="1">
            <a:spLocks noChangeArrowheads="1"/>
          </p:cNvSpPr>
          <p:nvPr/>
        </p:nvSpPr>
        <p:spPr bwMode="auto">
          <a:xfrm>
            <a:off x="8316913" y="2241550"/>
            <a:ext cx="727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ym typeface="Symbol" pitchFamily="18" charset="2"/>
              </a:rPr>
              <a:t>O(VE)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0" grpId="0"/>
      <p:bldP spid="874501" grpId="0" animBg="1"/>
      <p:bldP spid="874502" grpId="0"/>
      <p:bldP spid="874503" grpId="0" animBg="1"/>
      <p:bldP spid="874504" grpId="0"/>
      <p:bldP spid="874505" grpId="0" animBg="1"/>
      <p:bldP spid="874506" grpId="0"/>
      <p:bldP spid="874507" grpId="0" animBg="1"/>
      <p:bldP spid="87450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Class Exercise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4267200" cy="3567113"/>
            <a:chOff x="1200" y="1152"/>
            <a:chExt cx="2688" cy="2247"/>
          </a:xfrm>
        </p:grpSpPr>
        <p:sp>
          <p:nvSpPr>
            <p:cNvPr id="20525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48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5"/>
            <p:cNvSpPr>
              <a:spLocks noChangeShapeType="1"/>
            </p:cNvSpPr>
            <p:nvPr/>
          </p:nvSpPr>
          <p:spPr bwMode="auto">
            <a:xfrm flipH="1" flipV="1">
              <a:off x="2640" y="1344"/>
              <a:ext cx="110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6"/>
            <p:cNvSpPr>
              <a:spLocks noChangeShapeType="1"/>
            </p:cNvSpPr>
            <p:nvPr/>
          </p:nvSpPr>
          <p:spPr bwMode="auto">
            <a:xfrm flipH="1" flipV="1">
              <a:off x="1440" y="2064"/>
              <a:ext cx="1776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7"/>
            <p:cNvSpPr>
              <a:spLocks noChangeShapeType="1"/>
            </p:cNvSpPr>
            <p:nvPr/>
          </p:nvSpPr>
          <p:spPr bwMode="auto">
            <a:xfrm flipV="1">
              <a:off x="1392" y="1344"/>
              <a:ext cx="105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Oval 8"/>
            <p:cNvSpPr>
              <a:spLocks noChangeArrowheads="1"/>
            </p:cNvSpPr>
            <p:nvPr/>
          </p:nvSpPr>
          <p:spPr bwMode="auto">
            <a:xfrm rot="5400000">
              <a:off x="2448" y="115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0530" name="Oval 9"/>
            <p:cNvSpPr>
              <a:spLocks noChangeArrowheads="1"/>
            </p:cNvSpPr>
            <p:nvPr/>
          </p:nvSpPr>
          <p:spPr bwMode="auto">
            <a:xfrm rot="5400000">
              <a:off x="1200" y="187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531" name="Oval 10"/>
            <p:cNvSpPr>
              <a:spLocks noChangeArrowheads="1"/>
            </p:cNvSpPr>
            <p:nvPr/>
          </p:nvSpPr>
          <p:spPr bwMode="auto">
            <a:xfrm rot="5400000">
              <a:off x="1776" y="3024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0532" name="Oval 11"/>
            <p:cNvSpPr>
              <a:spLocks noChangeArrowheads="1"/>
            </p:cNvSpPr>
            <p:nvPr/>
          </p:nvSpPr>
          <p:spPr bwMode="auto">
            <a:xfrm rot="5400000">
              <a:off x="3648" y="1920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0533" name="Oval 12"/>
            <p:cNvSpPr>
              <a:spLocks noChangeArrowheads="1"/>
            </p:cNvSpPr>
            <p:nvPr/>
          </p:nvSpPr>
          <p:spPr bwMode="auto">
            <a:xfrm rot="5400000">
              <a:off x="3120" y="297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0534" name="Line 13"/>
            <p:cNvSpPr>
              <a:spLocks noChangeShapeType="1"/>
            </p:cNvSpPr>
            <p:nvPr/>
          </p:nvSpPr>
          <p:spPr bwMode="auto">
            <a:xfrm>
              <a:off x="2016" y="312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14"/>
            <p:cNvSpPr>
              <a:spLocks noChangeShapeType="1"/>
            </p:cNvSpPr>
            <p:nvPr/>
          </p:nvSpPr>
          <p:spPr bwMode="auto">
            <a:xfrm flipV="1">
              <a:off x="3264" y="2112"/>
              <a:ext cx="43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Line 15"/>
            <p:cNvSpPr>
              <a:spLocks noChangeShapeType="1"/>
            </p:cNvSpPr>
            <p:nvPr/>
          </p:nvSpPr>
          <p:spPr bwMode="auto">
            <a:xfrm flipH="1">
              <a:off x="1920" y="1392"/>
              <a:ext cx="624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Line 16"/>
            <p:cNvSpPr>
              <a:spLocks noChangeShapeType="1"/>
            </p:cNvSpPr>
            <p:nvPr/>
          </p:nvSpPr>
          <p:spPr bwMode="auto">
            <a:xfrm>
              <a:off x="2592" y="1392"/>
              <a:ext cx="576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Line 17"/>
            <p:cNvSpPr>
              <a:spLocks noChangeShapeType="1"/>
            </p:cNvSpPr>
            <p:nvPr/>
          </p:nvSpPr>
          <p:spPr bwMode="auto">
            <a:xfrm>
              <a:off x="1440" y="2016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Text Box 18"/>
            <p:cNvSpPr txBox="1">
              <a:spLocks noChangeArrowheads="1"/>
            </p:cNvSpPr>
            <p:nvPr/>
          </p:nvSpPr>
          <p:spPr bwMode="auto">
            <a:xfrm>
              <a:off x="1632" y="144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0540" name="Text Box 19"/>
            <p:cNvSpPr txBox="1">
              <a:spLocks noChangeArrowheads="1"/>
            </p:cNvSpPr>
            <p:nvPr/>
          </p:nvSpPr>
          <p:spPr bwMode="auto">
            <a:xfrm>
              <a:off x="3024" y="12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0541" name="Text Box 20"/>
            <p:cNvSpPr txBox="1">
              <a:spLocks noChangeArrowheads="1"/>
            </p:cNvSpPr>
            <p:nvPr/>
          </p:nvSpPr>
          <p:spPr bwMode="auto">
            <a:xfrm>
              <a:off x="3072" y="18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0542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-4</a:t>
              </a:r>
            </a:p>
          </p:txBody>
        </p:sp>
        <p:sp>
          <p:nvSpPr>
            <p:cNvPr id="20543" name="Text Box 22"/>
            <p:cNvSpPr txBox="1">
              <a:spLocks noChangeArrowheads="1"/>
            </p:cNvSpPr>
            <p:nvPr/>
          </p:nvSpPr>
          <p:spPr bwMode="auto">
            <a:xfrm>
              <a:off x="2496" y="316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20544" name="Text Box 23"/>
            <p:cNvSpPr txBox="1">
              <a:spLocks noChangeArrowheads="1"/>
            </p:cNvSpPr>
            <p:nvPr/>
          </p:nvSpPr>
          <p:spPr bwMode="auto">
            <a:xfrm>
              <a:off x="1776" y="211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0545" name="Text Box 24"/>
            <p:cNvSpPr txBox="1">
              <a:spLocks noChangeArrowheads="1"/>
            </p:cNvSpPr>
            <p:nvPr/>
          </p:nvSpPr>
          <p:spPr bwMode="auto">
            <a:xfrm>
              <a:off x="3024" y="249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0546" name="Text Box 25"/>
            <p:cNvSpPr txBox="1">
              <a:spLocks noChangeArrowheads="1"/>
            </p:cNvSpPr>
            <p:nvPr/>
          </p:nvSpPr>
          <p:spPr bwMode="auto">
            <a:xfrm>
              <a:off x="3456" y="249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-5</a:t>
              </a:r>
            </a:p>
          </p:txBody>
        </p:sp>
        <p:sp>
          <p:nvSpPr>
            <p:cNvPr id="20547" name="Text Box 26"/>
            <p:cNvSpPr txBox="1">
              <a:spLocks noChangeArrowheads="1"/>
            </p:cNvSpPr>
            <p:nvPr/>
          </p:nvSpPr>
          <p:spPr bwMode="auto">
            <a:xfrm>
              <a:off x="2016" y="27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</p:grpSp>
      <p:graphicFrame>
        <p:nvGraphicFramePr>
          <p:cNvPr id="176199" name="Group 71"/>
          <p:cNvGraphicFramePr>
            <a:graphicFrameLocks noGrp="1"/>
          </p:cNvGraphicFramePr>
          <p:nvPr/>
        </p:nvGraphicFramePr>
        <p:xfrm>
          <a:off x="5943600" y="2590800"/>
          <a:ext cx="2286000" cy="2103439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  <a:gridCol w="457200"/>
                <a:gridCol w="457200"/>
                <a:gridCol w="5334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523" name="Text Box 65"/>
          <p:cNvSpPr txBox="1">
            <a:spLocks noChangeArrowheads="1"/>
          </p:cNvSpPr>
          <p:nvPr/>
        </p:nvSpPr>
        <p:spPr bwMode="auto">
          <a:xfrm>
            <a:off x="5867400" y="22098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1     2    3     4      5</a:t>
            </a:r>
          </a:p>
        </p:txBody>
      </p:sp>
      <p:sp>
        <p:nvSpPr>
          <p:cNvPr id="20524" name="Text Box 66"/>
          <p:cNvSpPr txBox="1">
            <a:spLocks noChangeArrowheads="1"/>
          </p:cNvSpPr>
          <p:nvPr/>
        </p:nvSpPr>
        <p:spPr bwMode="auto">
          <a:xfrm>
            <a:off x="5562600" y="2667000"/>
            <a:ext cx="5334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  <a:p>
            <a:pPr>
              <a:spcBef>
                <a:spcPct val="50000"/>
              </a:spcBef>
            </a:pPr>
            <a:r>
              <a:rPr lang="en-US"/>
              <a:t>2</a:t>
            </a:r>
          </a:p>
          <a:p>
            <a:pPr>
              <a:spcBef>
                <a:spcPct val="50000"/>
              </a:spcBef>
            </a:pPr>
            <a:r>
              <a:rPr lang="en-US"/>
              <a:t>3</a:t>
            </a:r>
          </a:p>
          <a:p>
            <a:pPr>
              <a:spcBef>
                <a:spcPct val="50000"/>
              </a:spcBef>
            </a:pPr>
            <a:r>
              <a:rPr lang="en-US"/>
              <a:t>4</a:t>
            </a:r>
          </a:p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graphicFrame>
        <p:nvGraphicFramePr>
          <p:cNvPr id="20482" name="Object 67"/>
          <p:cNvGraphicFramePr>
            <a:graphicFrameLocks noChangeAspect="1"/>
          </p:cNvGraphicFramePr>
          <p:nvPr>
            <p:ph idx="1"/>
          </p:nvPr>
        </p:nvGraphicFramePr>
        <p:xfrm>
          <a:off x="6718300" y="1617663"/>
          <a:ext cx="582613" cy="379412"/>
        </p:xfrm>
        <a:graphic>
          <a:graphicData uri="http://schemas.openxmlformats.org/presentationml/2006/ole">
            <p:oleObj spid="_x0000_s90114" name="Equation" r:id="rId3" imgW="2919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PrintPath for Warshall’s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PrintPath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(s, t)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if(P[s][t]==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nil){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(“No 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else if (P[s][t]==s){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print(s);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print_path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s,P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[s][t]);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print_path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(P[s][t], t);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(t)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at the end of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s,t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2FAC1D-5934-4C6B-91CE-A84A523614E2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32735C-7E36-46EA-887D-D9A97BD334CD}" type="slidenum">
              <a:rPr lang="en-US"/>
              <a:pPr/>
              <a:t>42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Transitive closure of the graph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Input:</a:t>
            </a:r>
          </a:p>
          <a:p>
            <a:pPr lvl="1" eaLnBrk="1" hangingPunct="1"/>
            <a:r>
              <a:rPr lang="en-US" smtClean="0"/>
              <a:t>Un-weighted graph </a:t>
            </a:r>
            <a:r>
              <a:rPr lang="en-US" i="1" smtClean="0"/>
              <a:t>G</a:t>
            </a:r>
            <a:r>
              <a:rPr lang="en-US" smtClean="0"/>
              <a:t>: </a:t>
            </a:r>
            <a:r>
              <a:rPr lang="en-US" i="1" smtClean="0"/>
              <a:t>W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1, if (</a:t>
            </a:r>
            <a:r>
              <a:rPr lang="en-US" i="1" smtClean="0"/>
              <a:t>i,j</a:t>
            </a:r>
            <a:r>
              <a:rPr lang="en-US" smtClean="0"/>
              <a:t>)</a:t>
            </a:r>
            <a:r>
              <a:rPr lang="en-US" b="1" smtClean="0">
                <a:latin typeface="Symbol" pitchFamily="18" charset="2"/>
              </a:rPr>
              <a:t>Î</a:t>
            </a:r>
            <a:r>
              <a:rPr lang="en-US" i="1" smtClean="0"/>
              <a:t>E, W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0 otherwise.</a:t>
            </a:r>
          </a:p>
          <a:p>
            <a:pPr eaLnBrk="1" hangingPunct="1"/>
            <a:r>
              <a:rPr lang="en-US" smtClean="0"/>
              <a:t>Output:</a:t>
            </a:r>
          </a:p>
          <a:p>
            <a:pPr lvl="1" eaLnBrk="1" hangingPunct="1"/>
            <a:r>
              <a:rPr lang="en-US" i="1" smtClean="0"/>
              <a:t>T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1, if there is a path from </a:t>
            </a:r>
            <a:r>
              <a:rPr lang="en-US" i="1" smtClean="0"/>
              <a:t>i</a:t>
            </a:r>
            <a:r>
              <a:rPr lang="en-US" smtClean="0"/>
              <a:t> to </a:t>
            </a:r>
            <a:r>
              <a:rPr lang="en-US" i="1" smtClean="0"/>
              <a:t>j </a:t>
            </a:r>
            <a:r>
              <a:rPr lang="en-US" smtClean="0"/>
              <a:t>in </a:t>
            </a:r>
            <a:r>
              <a:rPr lang="en-US" i="1" smtClean="0"/>
              <a:t>G, T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0 otherwise.</a:t>
            </a:r>
          </a:p>
          <a:p>
            <a:pPr eaLnBrk="1" hangingPunct="1"/>
            <a:r>
              <a:rPr lang="en-US" smtClean="0"/>
              <a:t>Algorithm:</a:t>
            </a:r>
          </a:p>
          <a:p>
            <a:pPr lvl="1" eaLnBrk="1" hangingPunct="1"/>
            <a:r>
              <a:rPr lang="en-US" smtClean="0"/>
              <a:t>Just run Floyd-Warshall with weights 1, and make </a:t>
            </a:r>
            <a:r>
              <a:rPr lang="en-US" i="1" smtClean="0"/>
              <a:t>T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1, whenever </a:t>
            </a:r>
            <a:r>
              <a:rPr lang="en-US" i="1" smtClean="0"/>
              <a:t>D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&lt; </a:t>
            </a:r>
            <a:r>
              <a:rPr lang="en-US" b="1" smtClean="0">
                <a:latin typeface="Symbol" pitchFamily="18" charset="2"/>
              </a:rPr>
              <a:t>¥.</a:t>
            </a:r>
          </a:p>
          <a:p>
            <a:pPr lvl="1" eaLnBrk="1" hangingPunct="1"/>
            <a:r>
              <a:rPr lang="en-US" smtClean="0"/>
              <a:t>More efficient: use only Boolean operators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48457-2F76-41AE-8553-FE4669DD74B5}" type="slidenum">
              <a:rPr lang="en-US"/>
              <a:pPr/>
              <a:t>43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Transitive closure algorithm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1752600"/>
            <a:ext cx="833755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>
                <a:latin typeface="Courier New" pitchFamily="49" charset="0"/>
                <a:cs typeface="Times New Roman" pitchFamily="18" charset="0"/>
              </a:rPr>
              <a:t>Transitive-Closure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(W[1..n][1..n])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01 T </a:t>
            </a:r>
            <a:r>
              <a:rPr lang="en-US">
                <a:latin typeface="Symbol" pitchFamily="18" charset="2"/>
                <a:cs typeface="Times New Roman" pitchFamily="18" charset="0"/>
              </a:rPr>
              <a:t>¬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W    // T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(0)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// compute T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(k)</a:t>
            </a:r>
            <a:endParaRPr lang="en-US" b="1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04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       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05          T[i][j] </a:t>
            </a:r>
            <a:r>
              <a:rPr lang="en-US">
                <a:latin typeface="Symbol" pitchFamily="18" charset="2"/>
                <a:cs typeface="Times New Roman" pitchFamily="18" charset="0"/>
              </a:rPr>
              <a:t>¬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T[i][j] </a:t>
            </a:r>
            <a:r>
              <a:rPr lang="en-US" b="1">
                <a:latin typeface="Symbol" pitchFamily="18" charset="2"/>
                <a:cs typeface="Times New Roman" pitchFamily="18" charset="0"/>
              </a:rPr>
              <a:t>Ú</a:t>
            </a:r>
            <a:r>
              <a:rPr lang="en-US">
                <a:latin typeface="Symbol" pitchFamily="18" charset="2"/>
                <a:cs typeface="Times New Roman" pitchFamily="18" charset="0"/>
              </a:rPr>
              <a:t>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(T[i][k] </a:t>
            </a:r>
            <a:r>
              <a:rPr lang="en-US" b="1">
                <a:latin typeface="Symbol" pitchFamily="18" charset="2"/>
                <a:cs typeface="Times New Roman" pitchFamily="18" charset="0"/>
              </a:rPr>
              <a:t>Ù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T[k][j])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Negative wait edge ??</a:t>
            </a: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2A541-C62D-483B-B670-B61061F7CB0E}" type="slidenum">
              <a:rPr lang="en-US"/>
              <a:pPr/>
              <a:t>44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773" y="1435395"/>
            <a:ext cx="8579700" cy="44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should we use D[</a:t>
            </a:r>
            <a:r>
              <a:rPr lang="en-US" dirty="0" err="1" smtClean="0"/>
              <a:t>i</a:t>
            </a:r>
            <a:r>
              <a:rPr lang="en-US" dirty="0" smtClean="0"/>
              <a:t>, j] instead of D</a:t>
            </a:r>
            <a:r>
              <a:rPr lang="en-US" baseline="30000" dirty="0" smtClean="0"/>
              <a:t>(k)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j]?</a:t>
            </a:r>
          </a:p>
          <a:p>
            <a:pPr eaLnBrk="1" hangingPunct="1"/>
            <a:r>
              <a:rPr lang="en-US" dirty="0" smtClean="0"/>
              <a:t>Exercise: </a:t>
            </a:r>
          </a:p>
          <a:p>
            <a:pPr lvl="1" eaLnBrk="1" hangingPunct="1"/>
            <a:r>
              <a:rPr lang="en-US" dirty="0" smtClean="0"/>
              <a:t>25.2-6</a:t>
            </a:r>
            <a:r>
              <a:rPr lang="en-US" dirty="0" smtClean="0"/>
              <a:t>: Negative weight cycle</a:t>
            </a:r>
          </a:p>
          <a:p>
            <a:pPr lvl="1" eaLnBrk="1" hangingPunct="1"/>
            <a:r>
              <a:rPr lang="en-US" dirty="0" smtClean="0"/>
              <a:t>Find the shortest positive cycle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2A541-C62D-483B-B670-B61061F7CB0E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08B43-BC34-4C8A-A0CF-4CC346AA9E1A}" type="slidenum">
              <a:rPr lang="en-US"/>
              <a:pPr/>
              <a:t>46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Chapters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E68FBC-3684-4774-85D4-6672C83E133C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All-Pairs Shortest Paths - Solutions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85863"/>
            <a:ext cx="8229600" cy="54197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Run </a:t>
            </a:r>
            <a:r>
              <a:rPr lang="en-US" b="1" smtClean="0"/>
              <a:t>BELLMAN-FORD</a:t>
            </a:r>
            <a:r>
              <a:rPr lang="en-US" smtClean="0"/>
              <a:t> once from each vertex: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>
                <a:latin typeface="Comic Sans MS" pitchFamily="66" charset="0"/>
              </a:rPr>
              <a:t>O(V</a:t>
            </a:r>
            <a:r>
              <a:rPr lang="en-US" baseline="30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E),</a:t>
            </a:r>
            <a:r>
              <a:rPr lang="en-US" smtClean="0"/>
              <a:t> which is </a:t>
            </a:r>
            <a:r>
              <a:rPr lang="en-US" smtClean="0">
                <a:latin typeface="Comic Sans MS" pitchFamily="66" charset="0"/>
              </a:rPr>
              <a:t>O(V</a:t>
            </a:r>
            <a:r>
              <a:rPr lang="en-US" baseline="30000" smtClean="0">
                <a:latin typeface="Comic Sans MS" pitchFamily="66" charset="0"/>
              </a:rPr>
              <a:t>4</a:t>
            </a:r>
            <a:r>
              <a:rPr lang="en-US" smtClean="0">
                <a:latin typeface="Comic Sans MS" pitchFamily="66" charset="0"/>
              </a:rPr>
              <a:t>)</a:t>
            </a:r>
            <a:r>
              <a:rPr lang="en-US" smtClean="0"/>
              <a:t> if the graph is dense</a:t>
            </a:r>
            <a:r>
              <a:rPr lang="en-US" b="1" smtClean="0"/>
              <a:t>             </a:t>
            </a:r>
            <a:r>
              <a:rPr lang="en-US" smtClean="0"/>
              <a:t>(</a:t>
            </a:r>
            <a:r>
              <a:rPr lang="en-US" smtClean="0">
                <a:latin typeface="Comic Sans MS" pitchFamily="66" charset="0"/>
              </a:rPr>
              <a:t>E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mtClean="0">
                <a:latin typeface="Comic Sans MS" pitchFamily="66" charset="0"/>
              </a:rPr>
              <a:t>(V</a:t>
            </a:r>
            <a:r>
              <a:rPr lang="en-US" baseline="30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)</a:t>
            </a:r>
            <a:r>
              <a:rPr lang="en-US" smtClean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If no negative-weight edges, could run </a:t>
            </a:r>
            <a:r>
              <a:rPr lang="en-US" b="1" smtClean="0"/>
              <a:t>Dijkstra’s</a:t>
            </a:r>
            <a:r>
              <a:rPr lang="en-US" smtClean="0"/>
              <a:t> algorithm once from each vertex: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>
                <a:latin typeface="Comic Sans MS" pitchFamily="66" charset="0"/>
              </a:rPr>
              <a:t>O(VElgV)</a:t>
            </a:r>
            <a:r>
              <a:rPr lang="en-US" smtClean="0"/>
              <a:t> with binary heap, </a:t>
            </a:r>
            <a:r>
              <a:rPr lang="en-US" smtClean="0">
                <a:latin typeface="Comic Sans MS" pitchFamily="66" charset="0"/>
              </a:rPr>
              <a:t>O(V</a:t>
            </a:r>
            <a:r>
              <a:rPr lang="en-US" baseline="30000" smtClean="0">
                <a:latin typeface="Comic Sans MS" pitchFamily="66" charset="0"/>
              </a:rPr>
              <a:t>3</a:t>
            </a:r>
            <a:r>
              <a:rPr lang="en-US" smtClean="0">
                <a:latin typeface="Comic Sans MS" pitchFamily="66" charset="0"/>
              </a:rPr>
              <a:t>lgV)</a:t>
            </a:r>
            <a:r>
              <a:rPr lang="en-US" smtClean="0"/>
              <a:t> if the graph is dense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We can solve the problem in </a:t>
            </a:r>
            <a:r>
              <a:rPr lang="en-US" smtClean="0">
                <a:latin typeface="Comic Sans MS" pitchFamily="66" charset="0"/>
              </a:rPr>
              <a:t>O(V</a:t>
            </a:r>
            <a:r>
              <a:rPr lang="en-US" baseline="30000" smtClean="0">
                <a:latin typeface="Comic Sans MS" pitchFamily="66" charset="0"/>
              </a:rPr>
              <a:t>3</a:t>
            </a:r>
            <a:r>
              <a:rPr lang="en-US" smtClean="0">
                <a:latin typeface="Comic Sans MS" pitchFamily="66" charset="0"/>
              </a:rPr>
              <a:t>)</a:t>
            </a:r>
            <a:r>
              <a:rPr lang="en-US" smtClean="0"/>
              <a:t>, with no elaborate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0AF711-004D-4253-8EC4-57D817E78C2C}" type="slidenum">
              <a:rPr lang="en-US"/>
              <a:pPr/>
              <a:t>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All-Pairs Shortest Paths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Assume the graph (G) is given as 		adjacency matrix of weights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W = (</a:t>
            </a:r>
            <a:r>
              <a:rPr lang="en-US" dirty="0" err="1" smtClean="0">
                <a:latin typeface="Comic Sans MS" pitchFamily="66" charset="0"/>
              </a:rPr>
              <a:t>w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dirty="0" smtClean="0">
                <a:latin typeface="Comic Sans MS" pitchFamily="66" charset="0"/>
              </a:rPr>
              <a:t>), n x n</a:t>
            </a:r>
            <a:r>
              <a:rPr lang="en-US" dirty="0" smtClean="0"/>
              <a:t> matrix, </a:t>
            </a:r>
            <a:r>
              <a:rPr lang="en-US" dirty="0" smtClean="0">
                <a:latin typeface="Comic Sans MS" pitchFamily="66" charset="0"/>
              </a:rPr>
              <a:t>|V| = n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Vertices numbered </a:t>
            </a:r>
            <a:r>
              <a:rPr lang="en-US" dirty="0" smtClean="0">
                <a:latin typeface="Comic Sans MS" pitchFamily="66" charset="0"/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latin typeface="Comic Sans MS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          	     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= j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   </a:t>
            </a:r>
            <a:r>
              <a:rPr lang="en-US" dirty="0" err="1" smtClean="0">
                <a:latin typeface="Comic Sans MS" pitchFamily="66" charset="0"/>
              </a:rPr>
              <a:t>w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dirty="0" smtClean="0"/>
              <a:t> =                             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j</a:t>
            </a:r>
            <a:r>
              <a:rPr lang="en-US" dirty="0" smtClean="0"/>
              <a:t> ,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j)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dirty="0" smtClean="0">
                <a:latin typeface="Comic Sans MS" pitchFamily="66" charset="0"/>
              </a:rPr>
              <a:t> E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                        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j , (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j)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 </a:t>
            </a:r>
            <a:r>
              <a:rPr lang="en-US" dirty="0" smtClean="0">
                <a:latin typeface="Comic Sans MS" pitchFamily="66" charset="0"/>
              </a:rPr>
              <a:t>E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1990725" y="3057525"/>
            <a:ext cx="219075" cy="1447800"/>
          </a:xfrm>
          <a:prstGeom prst="leftBrace">
            <a:avLst>
              <a:gd name="adj1" fmla="val 550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2254250" y="3071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2138363" y="3559175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weight of </a:t>
            </a:r>
            <a:r>
              <a:rPr lang="en-US" sz="2800">
                <a:latin typeface="Comic Sans MS" pitchFamily="66" charset="0"/>
              </a:rPr>
              <a:t>(i, j)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2325688" y="4016375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∞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344095" y="4593847"/>
            <a:ext cx="2951367" cy="2150983"/>
            <a:chOff x="5060950" y="1660525"/>
            <a:chExt cx="3314700" cy="2743200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060950" y="2822575"/>
              <a:ext cx="582613" cy="6000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6262688" y="2000250"/>
              <a:ext cx="582612" cy="5397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7793038" y="2000250"/>
              <a:ext cx="582612" cy="6016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6481763" y="3473450"/>
              <a:ext cx="582612" cy="6000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7672388" y="3473450"/>
              <a:ext cx="584200" cy="600075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6705600" y="25146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8024813" y="2546350"/>
              <a:ext cx="0" cy="981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6951663" y="2424113"/>
              <a:ext cx="835025" cy="1103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6858000" y="2133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H="1">
              <a:off x="6932613" y="3962400"/>
              <a:ext cx="8397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6308725" y="2041525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7832725" y="2041525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7756525" y="3565525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3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6537325" y="3565525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4</a:t>
              </a: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5165725" y="29718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5</a:t>
              </a: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7985125" y="2727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7223125" y="28035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7223125" y="3429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7086600" y="38100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7299325" y="39465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6461125" y="2727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5851525" y="3352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H="1">
              <a:off x="6858000" y="2362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7223125" y="16605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7070725" y="2346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>
              <a:off x="5562600" y="3276600"/>
              <a:ext cx="914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H="1">
              <a:off x="5410200" y="22860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flipH="1">
              <a:off x="5562600" y="2438400"/>
              <a:ext cx="762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5470525" y="21177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5927725" y="25749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graphicFrame>
        <p:nvGraphicFramePr>
          <p:cNvPr id="77826" name="Object 3"/>
          <p:cNvGraphicFramePr>
            <a:graphicFrameLocks/>
          </p:cNvGraphicFramePr>
          <p:nvPr/>
        </p:nvGraphicFramePr>
        <p:xfrm>
          <a:off x="5161772" y="4749638"/>
          <a:ext cx="2986087" cy="1860486"/>
        </p:xfrm>
        <a:graphic>
          <a:graphicData uri="http://schemas.openxmlformats.org/presentationml/2006/ole">
            <p:oleObj spid="_x0000_s79874" name="Equation" r:id="rId4" imgW="1384200" imgH="1346040" progId="Equation.3">
              <p:embed/>
            </p:oleObj>
          </a:graphicData>
        </a:graphic>
      </p:graphicFrame>
      <p:sp>
        <p:nvSpPr>
          <p:cNvPr id="65" name="Right Arrow 64"/>
          <p:cNvSpPr/>
          <p:nvPr/>
        </p:nvSpPr>
        <p:spPr>
          <a:xfrm>
            <a:off x="3440316" y="5404919"/>
            <a:ext cx="1497444" cy="552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Wait Matrix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9" grpId="0"/>
      <p:bldP spid="804870" grpId="0"/>
      <p:bldP spid="804871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0AF711-004D-4253-8EC4-57D817E78C2C}" type="slidenum">
              <a:rPr lang="en-US"/>
              <a:pPr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All-Pairs Shortest Paths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Assume the graph (G) is given as 		adjacency matrix of weights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W = (</a:t>
            </a:r>
            <a:r>
              <a:rPr lang="en-US" dirty="0" err="1" smtClean="0">
                <a:latin typeface="Comic Sans MS" pitchFamily="66" charset="0"/>
              </a:rPr>
              <a:t>w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dirty="0" smtClean="0">
                <a:latin typeface="Comic Sans MS" pitchFamily="66" charset="0"/>
              </a:rPr>
              <a:t>), n x n</a:t>
            </a:r>
            <a:r>
              <a:rPr lang="en-US" dirty="0" smtClean="0"/>
              <a:t> matrix, </a:t>
            </a:r>
            <a:r>
              <a:rPr lang="en-US" dirty="0" smtClean="0">
                <a:latin typeface="Comic Sans MS" pitchFamily="66" charset="0"/>
              </a:rPr>
              <a:t>|V| = n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Vertices numbered </a:t>
            </a:r>
            <a:r>
              <a:rPr lang="en-US" dirty="0" smtClean="0">
                <a:latin typeface="Comic Sans MS" pitchFamily="66" charset="0"/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latin typeface="Comic Sans MS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          	     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= j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   </a:t>
            </a:r>
            <a:r>
              <a:rPr lang="en-US" dirty="0" err="1" smtClean="0">
                <a:latin typeface="Comic Sans MS" pitchFamily="66" charset="0"/>
              </a:rPr>
              <a:t>w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dirty="0" smtClean="0"/>
              <a:t> =                             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j</a:t>
            </a:r>
            <a:r>
              <a:rPr lang="en-US" dirty="0" smtClean="0"/>
              <a:t> ,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j)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dirty="0" smtClean="0">
                <a:latin typeface="Comic Sans MS" pitchFamily="66" charset="0"/>
              </a:rPr>
              <a:t> E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                        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j , (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j)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 </a:t>
            </a:r>
            <a:r>
              <a:rPr lang="en-US" dirty="0" smtClean="0">
                <a:latin typeface="Comic Sans MS" pitchFamily="66" charset="0"/>
              </a:rPr>
              <a:t>E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1990725" y="3057525"/>
            <a:ext cx="219075" cy="1447800"/>
          </a:xfrm>
          <a:prstGeom prst="leftBrace">
            <a:avLst>
              <a:gd name="adj1" fmla="val 550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2254250" y="3071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2138363" y="3559175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weight of </a:t>
            </a:r>
            <a:r>
              <a:rPr lang="en-US" sz="2800">
                <a:latin typeface="Comic Sans MS" pitchFamily="66" charset="0"/>
              </a:rPr>
              <a:t>(i, j)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2325688" y="4016375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∞</a:t>
            </a:r>
          </a:p>
        </p:txBody>
      </p:sp>
      <p:grpSp>
        <p:nvGrpSpPr>
          <p:cNvPr id="66" name="Group 8"/>
          <p:cNvGrpSpPr>
            <a:grpSpLocks/>
          </p:cNvGrpSpPr>
          <p:nvPr/>
        </p:nvGrpSpPr>
        <p:grpSpPr bwMode="auto">
          <a:xfrm>
            <a:off x="344254" y="4277159"/>
            <a:ext cx="2986087" cy="2419350"/>
            <a:chOff x="297" y="778"/>
            <a:chExt cx="1881" cy="1524"/>
          </a:xfrm>
        </p:grpSpPr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9" name="Oval 11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" name="Oval 12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5" name="Text Box 17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7" name="Text Box 19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7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8" name="Text Box 30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89" name="Text Box 31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90" name="Object 3"/>
          <p:cNvGraphicFramePr>
            <a:graphicFrameLocks/>
          </p:cNvGraphicFramePr>
          <p:nvPr/>
        </p:nvGraphicFramePr>
        <p:xfrm>
          <a:off x="5394927" y="4797927"/>
          <a:ext cx="2574925" cy="1860550"/>
        </p:xfrm>
        <a:graphic>
          <a:graphicData uri="http://schemas.openxmlformats.org/presentationml/2006/ole">
            <p:oleObj spid="_x0000_s77827" name="Equation" r:id="rId4" imgW="1193760" imgH="1346040" progId="Equation.3">
              <p:embed/>
            </p:oleObj>
          </a:graphicData>
        </a:graphic>
      </p:graphicFrame>
      <p:sp>
        <p:nvSpPr>
          <p:cNvPr id="91" name="Right Arrow 90"/>
          <p:cNvSpPr/>
          <p:nvPr/>
        </p:nvSpPr>
        <p:spPr>
          <a:xfrm>
            <a:off x="3440315" y="5404919"/>
            <a:ext cx="1689949" cy="552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Wait Matrix ?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0AF711-004D-4253-8EC4-57D817E78C2C}" type="slidenum">
              <a:rPr lang="en-US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All-Pairs Shortest Paths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Assume the graph (G) is given as 		adjacency matrix of weights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W = (</a:t>
            </a:r>
            <a:r>
              <a:rPr lang="en-US" dirty="0" err="1" smtClean="0">
                <a:latin typeface="Comic Sans MS" pitchFamily="66" charset="0"/>
              </a:rPr>
              <a:t>w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dirty="0" smtClean="0">
                <a:latin typeface="Comic Sans MS" pitchFamily="66" charset="0"/>
              </a:rPr>
              <a:t>), n x n</a:t>
            </a:r>
            <a:r>
              <a:rPr lang="en-US" dirty="0" smtClean="0"/>
              <a:t> matrix, </a:t>
            </a:r>
            <a:r>
              <a:rPr lang="en-US" dirty="0" smtClean="0">
                <a:latin typeface="Comic Sans MS" pitchFamily="66" charset="0"/>
              </a:rPr>
              <a:t>|V| = n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Vertices numbered </a:t>
            </a:r>
            <a:r>
              <a:rPr lang="en-US" dirty="0" smtClean="0">
                <a:latin typeface="Comic Sans MS" pitchFamily="66" charset="0"/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latin typeface="Comic Sans MS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          	     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= j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   </a:t>
            </a:r>
            <a:r>
              <a:rPr lang="en-US" dirty="0" err="1" smtClean="0">
                <a:latin typeface="Comic Sans MS" pitchFamily="66" charset="0"/>
              </a:rPr>
              <a:t>w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dirty="0" smtClean="0"/>
              <a:t> =                             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j</a:t>
            </a:r>
            <a:r>
              <a:rPr lang="en-US" dirty="0" smtClean="0"/>
              <a:t> ,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j)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dirty="0" smtClean="0">
                <a:latin typeface="Comic Sans MS" pitchFamily="66" charset="0"/>
              </a:rPr>
              <a:t> E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                        if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j , (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j)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 </a:t>
            </a:r>
            <a:r>
              <a:rPr lang="en-US" dirty="0" smtClean="0">
                <a:latin typeface="Comic Sans MS" pitchFamily="66" charset="0"/>
              </a:rPr>
              <a:t>E</a:t>
            </a:r>
          </a:p>
          <a:p>
            <a:pPr eaLnBrk="1" hangingPunct="1"/>
            <a:r>
              <a:rPr lang="en-US" dirty="0" smtClean="0"/>
              <a:t>Output the result in an </a:t>
            </a:r>
            <a:r>
              <a:rPr lang="en-US" dirty="0" smtClean="0">
                <a:latin typeface="Comic Sans MS" pitchFamily="66" charset="0"/>
              </a:rPr>
              <a:t>n x n</a:t>
            </a:r>
            <a:r>
              <a:rPr lang="en-US" dirty="0" smtClean="0"/>
              <a:t> matrix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   </a:t>
            </a:r>
            <a:r>
              <a:rPr lang="en-US" dirty="0" smtClean="0">
                <a:latin typeface="Comic Sans MS" pitchFamily="66" charset="0"/>
              </a:rPr>
              <a:t>D = (</a:t>
            </a:r>
            <a:r>
              <a:rPr lang="en-US" dirty="0" err="1" smtClean="0">
                <a:latin typeface="Comic Sans MS" pitchFamily="66" charset="0"/>
              </a:rPr>
              <a:t>d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dirty="0" smtClean="0">
                <a:latin typeface="Comic Sans MS" pitchFamily="66" charset="0"/>
              </a:rPr>
              <a:t>),</a:t>
            </a:r>
            <a:r>
              <a:rPr lang="en-US" dirty="0" smtClean="0"/>
              <a:t> where </a:t>
            </a:r>
            <a:r>
              <a:rPr lang="en-US" dirty="0" err="1" smtClean="0">
                <a:latin typeface="Comic Sans MS" pitchFamily="66" charset="0"/>
              </a:rPr>
              <a:t>d</a:t>
            </a:r>
            <a:r>
              <a:rPr lang="en-US" baseline="-25000" dirty="0" err="1" smtClean="0">
                <a:latin typeface="Comic Sans MS" pitchFamily="66" charset="0"/>
              </a:rPr>
              <a:t>ij</a:t>
            </a:r>
            <a:r>
              <a:rPr lang="en-US" dirty="0" smtClean="0">
                <a:latin typeface="Comic Sans MS" pitchFamily="66" charset="0"/>
              </a:rPr>
              <a:t> = δ(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, j)</a:t>
            </a:r>
            <a:endParaRPr lang="en-US" dirty="0" smtClean="0"/>
          </a:p>
          <a:p>
            <a:pPr eaLnBrk="1" hangingPunct="1"/>
            <a:r>
              <a:rPr lang="en-US" dirty="0" smtClean="0"/>
              <a:t>Solve the problem using dynamic programming</a:t>
            </a: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1990725" y="3057525"/>
            <a:ext cx="219075" cy="1447800"/>
          </a:xfrm>
          <a:prstGeom prst="leftBrace">
            <a:avLst>
              <a:gd name="adj1" fmla="val 550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2254250" y="3071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2138363" y="3559175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weight of </a:t>
            </a:r>
            <a:r>
              <a:rPr lang="en-US" sz="2800">
                <a:latin typeface="Comic Sans MS" pitchFamily="66" charset="0"/>
              </a:rPr>
              <a:t>(i, j)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2325688" y="4016375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031587-3ECA-4444-8475-A91443634423}" type="slidenum">
              <a:rPr lang="en-US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00013"/>
            <a:ext cx="8572500" cy="906462"/>
          </a:xfrm>
        </p:spPr>
        <p:txBody>
          <a:bodyPr/>
          <a:lstStyle/>
          <a:p>
            <a:pPr eaLnBrk="1" hangingPunct="1"/>
            <a:r>
              <a:rPr lang="en-US" sz="3600" smtClean="0"/>
              <a:t>Optimal Substructure of a Shortest Path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214438"/>
            <a:ext cx="4667250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mtClean="0"/>
              <a:t>All subpaths of a shortest path are shortest paths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Let </a:t>
            </a:r>
            <a:r>
              <a:rPr lang="en-US" smtClean="0">
                <a:latin typeface="Comic Sans MS" pitchFamily="66" charset="0"/>
              </a:rPr>
              <a:t>p</a:t>
            </a:r>
            <a:r>
              <a:rPr lang="en-US" smtClean="0"/>
              <a:t>: </a:t>
            </a:r>
            <a:r>
              <a:rPr lang="en-US" smtClean="0">
                <a:solidFill>
                  <a:srgbClr val="CC0000"/>
                </a:solidFill>
              </a:rPr>
              <a:t>a shortest path p from vertex </a:t>
            </a:r>
            <a:r>
              <a:rPr lang="en-US" smtClean="0">
                <a:solidFill>
                  <a:srgbClr val="CC0000"/>
                </a:solidFill>
                <a:latin typeface="Comic Sans MS" pitchFamily="66" charset="0"/>
              </a:rPr>
              <a:t>i</a:t>
            </a:r>
            <a:r>
              <a:rPr lang="en-US" smtClean="0">
                <a:solidFill>
                  <a:srgbClr val="CC0000"/>
                </a:solidFill>
              </a:rPr>
              <a:t> to </a:t>
            </a:r>
            <a:r>
              <a:rPr lang="en-US" smtClean="0">
                <a:solidFill>
                  <a:srgbClr val="CC0000"/>
                </a:solidFill>
                <a:latin typeface="Comic Sans MS" pitchFamily="66" charset="0"/>
              </a:rPr>
              <a:t>j</a:t>
            </a:r>
            <a:r>
              <a:rPr lang="en-US" smtClean="0">
                <a:solidFill>
                  <a:srgbClr val="CC0000"/>
                </a:solidFill>
              </a:rPr>
              <a:t> that contains at most </a:t>
            </a:r>
            <a:r>
              <a:rPr lang="en-US" smtClean="0">
                <a:solidFill>
                  <a:srgbClr val="CC0000"/>
                </a:solidFill>
                <a:latin typeface="Comic Sans MS" pitchFamily="66" charset="0"/>
              </a:rPr>
              <a:t>m</a:t>
            </a:r>
            <a:r>
              <a:rPr lang="en-US" smtClean="0">
                <a:solidFill>
                  <a:srgbClr val="CC0000"/>
                </a:solidFill>
              </a:rPr>
              <a:t> edges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If </a:t>
            </a:r>
            <a:r>
              <a:rPr lang="en-US" smtClean="0">
                <a:latin typeface="Comic Sans MS" pitchFamily="66" charset="0"/>
              </a:rPr>
              <a:t>i = j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w(p) = 0</a:t>
            </a:r>
            <a:r>
              <a:rPr lang="en-US" smtClean="0">
                <a:sym typeface="Symbol" pitchFamily="18" charset="2"/>
              </a:rPr>
              <a:t> and p has no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35813" y="3803650"/>
            <a:ext cx="396875" cy="395288"/>
            <a:chOff x="4495" y="2396"/>
            <a:chExt cx="250" cy="249"/>
          </a:xfrm>
        </p:grpSpPr>
        <p:sp>
          <p:nvSpPr>
            <p:cNvPr id="11289" name="Freeform 5"/>
            <p:cNvSpPr>
              <a:spLocks/>
            </p:cNvSpPr>
            <p:nvPr/>
          </p:nvSpPr>
          <p:spPr bwMode="auto">
            <a:xfrm>
              <a:off x="4495" y="2588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Text Box 6"/>
            <p:cNvSpPr txBox="1">
              <a:spLocks noChangeArrowheads="1"/>
            </p:cNvSpPr>
            <p:nvPr/>
          </p:nvSpPr>
          <p:spPr bwMode="auto">
            <a:xfrm>
              <a:off x="4526" y="2396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p’</a:t>
              </a:r>
            </a:p>
          </p:txBody>
        </p:sp>
      </p:grpSp>
      <p:sp>
        <p:nvSpPr>
          <p:cNvPr id="805895" name="Oval 7"/>
          <p:cNvSpPr>
            <a:spLocks noChangeArrowheads="1"/>
          </p:cNvSpPr>
          <p:nvPr/>
        </p:nvSpPr>
        <p:spPr bwMode="auto">
          <a:xfrm>
            <a:off x="7615238" y="2324100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29238" y="1060450"/>
            <a:ext cx="3643312" cy="1628775"/>
            <a:chOff x="3357" y="866"/>
            <a:chExt cx="2295" cy="1026"/>
          </a:xfrm>
        </p:grpSpPr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3433" y="155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1277" name="Oval 10"/>
            <p:cNvSpPr>
              <a:spLocks noChangeArrowheads="1"/>
            </p:cNvSpPr>
            <p:nvPr/>
          </p:nvSpPr>
          <p:spPr bwMode="auto">
            <a:xfrm>
              <a:off x="3790" y="122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1278" name="Oval 11"/>
            <p:cNvSpPr>
              <a:spLocks noChangeArrowheads="1"/>
            </p:cNvSpPr>
            <p:nvPr/>
          </p:nvSpPr>
          <p:spPr bwMode="auto">
            <a:xfrm>
              <a:off x="4400" y="123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1279" name="Oval 12"/>
            <p:cNvSpPr>
              <a:spLocks noChangeArrowheads="1"/>
            </p:cNvSpPr>
            <p:nvPr/>
          </p:nvSpPr>
          <p:spPr bwMode="auto">
            <a:xfrm>
              <a:off x="4768" y="1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 flipV="1">
              <a:off x="3640" y="1433"/>
              <a:ext cx="15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4625" y="1475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 flipV="1">
              <a:off x="5047" y="1580"/>
              <a:ext cx="328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Freeform 16"/>
            <p:cNvSpPr>
              <a:spLocks/>
            </p:cNvSpPr>
            <p:nvPr/>
          </p:nvSpPr>
          <p:spPr bwMode="auto">
            <a:xfrm>
              <a:off x="4045" y="1292"/>
              <a:ext cx="360" cy="27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Oval 17"/>
            <p:cNvSpPr>
              <a:spLocks noChangeArrowheads="1"/>
            </p:cNvSpPr>
            <p:nvPr/>
          </p:nvSpPr>
          <p:spPr bwMode="auto">
            <a:xfrm>
              <a:off x="4423" y="1263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1285" name="Oval 18"/>
            <p:cNvSpPr>
              <a:spLocks noChangeArrowheads="1"/>
            </p:cNvSpPr>
            <p:nvPr/>
          </p:nvSpPr>
          <p:spPr bwMode="auto">
            <a:xfrm>
              <a:off x="4420" y="126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6" name="Oval 19"/>
            <p:cNvSpPr>
              <a:spLocks noChangeArrowheads="1"/>
            </p:cNvSpPr>
            <p:nvPr/>
          </p:nvSpPr>
          <p:spPr bwMode="auto">
            <a:xfrm>
              <a:off x="5386" y="141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j</a:t>
              </a:r>
            </a:p>
          </p:txBody>
        </p:sp>
        <p:sp>
          <p:nvSpPr>
            <p:cNvPr id="11287" name="AutoShape 20"/>
            <p:cNvSpPr>
              <a:spLocks/>
            </p:cNvSpPr>
            <p:nvPr/>
          </p:nvSpPr>
          <p:spPr bwMode="auto">
            <a:xfrm rot="-5400000">
              <a:off x="4437" y="33"/>
              <a:ext cx="78" cy="2238"/>
            </a:xfrm>
            <a:prstGeom prst="rightBrace">
              <a:avLst>
                <a:gd name="adj1" fmla="val 23910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Text Box 21"/>
            <p:cNvSpPr txBox="1">
              <a:spLocks noChangeArrowheads="1"/>
            </p:cNvSpPr>
            <p:nvPr/>
          </p:nvSpPr>
          <p:spPr bwMode="auto">
            <a:xfrm>
              <a:off x="3914" y="866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 most </a:t>
              </a:r>
              <a:r>
                <a:rPr lang="en-US">
                  <a:latin typeface="Comic Sans MS" pitchFamily="66" charset="0"/>
                </a:rPr>
                <a:t>m</a:t>
              </a:r>
              <a:r>
                <a:rPr lang="en-US"/>
                <a:t> edges</a:t>
              </a:r>
            </a:p>
          </p:txBody>
        </p:sp>
      </p:grpSp>
      <p:sp>
        <p:nvSpPr>
          <p:cNvPr id="805910" name="AutoShape 22"/>
          <p:cNvSpPr>
            <a:spLocks/>
          </p:cNvSpPr>
          <p:nvPr/>
        </p:nvSpPr>
        <p:spPr bwMode="auto">
          <a:xfrm rot="5400000" flipV="1">
            <a:off x="6667500" y="1524001"/>
            <a:ext cx="66675" cy="2743200"/>
          </a:xfrm>
          <a:prstGeom prst="rightBrace">
            <a:avLst>
              <a:gd name="adj1" fmla="val 34285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5911" name="Text Box 23"/>
          <p:cNvSpPr txBox="1">
            <a:spLocks noChangeArrowheads="1"/>
          </p:cNvSpPr>
          <p:nvPr/>
        </p:nvSpPr>
        <p:spPr bwMode="auto">
          <a:xfrm>
            <a:off x="5794375" y="3041650"/>
            <a:ext cx="2195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at most </a:t>
            </a:r>
            <a:r>
              <a:rPr lang="en-US" dirty="0">
                <a:latin typeface="Comic Sans MS" pitchFamily="66" charset="0"/>
              </a:rPr>
              <a:t>m - 1</a:t>
            </a:r>
            <a:r>
              <a:rPr lang="en-US" dirty="0"/>
              <a:t> edges</a:t>
            </a:r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4760913" y="3824288"/>
            <a:ext cx="4257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If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  j: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p = i      k  j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p’</a:t>
            </a:r>
            <a:r>
              <a:rPr lang="en-US" sz="2400">
                <a:sym typeface="Symbol" pitchFamily="18" charset="2"/>
              </a:rPr>
              <a:t> has at most m-1 edges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p’ </a:t>
            </a:r>
            <a:r>
              <a:rPr lang="en-US" sz="2400">
                <a:sym typeface="Symbol" pitchFamily="18" charset="2"/>
              </a:rPr>
              <a:t>is a shortest path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δ(i, j) =</a:t>
            </a:r>
            <a:endParaRPr lang="en-US" sz="2800" baseline="-250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05913" name="Rectangle 25"/>
          <p:cNvSpPr>
            <a:spLocks noChangeArrowheads="1"/>
          </p:cNvSpPr>
          <p:nvPr/>
        </p:nvSpPr>
        <p:spPr bwMode="auto">
          <a:xfrm>
            <a:off x="6461125" y="5743575"/>
            <a:ext cx="19827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δ(i, k) + w</a:t>
            </a:r>
            <a:r>
              <a:rPr lang="en-US" sz="2800" baseline="-25000">
                <a:latin typeface="Comic Sans MS" pitchFamily="66" charset="0"/>
              </a:rPr>
              <a:t>kj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5" grpId="0" animBg="1"/>
      <p:bldP spid="805910" grpId="0" animBg="1"/>
      <p:bldP spid="805911" grpId="0"/>
      <p:bldP spid="80591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3255</Words>
  <Application>Microsoft PowerPoint</Application>
  <PresentationFormat>On-screen Show (4:3)</PresentationFormat>
  <Paragraphs>1310</Paragraphs>
  <Slides>46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Comic Sans MS</vt:lpstr>
      <vt:lpstr>Symbol</vt:lpstr>
      <vt:lpstr>Monotype Corsiva</vt:lpstr>
      <vt:lpstr>Courier New</vt:lpstr>
      <vt:lpstr>Times New Roman</vt:lpstr>
      <vt:lpstr>Verdana</vt:lpstr>
      <vt:lpstr>Wingdings</vt:lpstr>
      <vt:lpstr>Default Design</vt:lpstr>
      <vt:lpstr>Microsoft Equation 3.0</vt:lpstr>
      <vt:lpstr>MathType 4.0 Equation</vt:lpstr>
      <vt:lpstr>Algorithms CSE 245</vt:lpstr>
      <vt:lpstr>All-Pairs Shortest Paths</vt:lpstr>
      <vt:lpstr>Dijkstra (G, w, s)</vt:lpstr>
      <vt:lpstr>BELLMAN-FORD(V, E, w, s)</vt:lpstr>
      <vt:lpstr>All-Pairs Shortest Paths - Solutions</vt:lpstr>
      <vt:lpstr>All-Pairs Shortest Paths</vt:lpstr>
      <vt:lpstr>All-Pairs Shortest Paths</vt:lpstr>
      <vt:lpstr>All-Pairs Shortest Paths</vt:lpstr>
      <vt:lpstr>Optimal Substructure of a Shortest Path</vt:lpstr>
      <vt:lpstr>Recursive Solution</vt:lpstr>
      <vt:lpstr>Computing the Shortest Paths</vt:lpstr>
      <vt:lpstr>Extending the Shortest Path</vt:lpstr>
      <vt:lpstr>EXTEND(L, W, n)</vt:lpstr>
      <vt:lpstr>SLOW-ALL-PAIRS-SHORTEST-PATHS(W, n)</vt:lpstr>
      <vt:lpstr>Example</vt:lpstr>
      <vt:lpstr>Example</vt:lpstr>
      <vt:lpstr>Example</vt:lpstr>
      <vt:lpstr>Improving Running Time</vt:lpstr>
      <vt:lpstr>FASTER-APSP(W, n)</vt:lpstr>
      <vt:lpstr>The Floyd-Warshall Algorithm</vt:lpstr>
      <vt:lpstr>The Structure of a Shortest Path</vt:lpstr>
      <vt:lpstr>The Structure of a Shortest Path</vt:lpstr>
      <vt:lpstr>Example</vt:lpstr>
      <vt:lpstr>Example</vt:lpstr>
      <vt:lpstr>Example</vt:lpstr>
      <vt:lpstr>The Structure of a Shortest Path</vt:lpstr>
      <vt:lpstr>A Recursive Solution (cont.)</vt:lpstr>
      <vt:lpstr>A Recursive Solution (cont.)</vt:lpstr>
      <vt:lpstr>A Recursive Solution (cont.)</vt:lpstr>
      <vt:lpstr>Computing the Shortest Path Weights</vt:lpstr>
      <vt:lpstr>The Floyd-Warshall algorithm</vt:lpstr>
      <vt:lpstr>Computing predecessor matrix </vt:lpstr>
      <vt:lpstr>Example</vt:lpstr>
      <vt:lpstr>Example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PrintPath for Warshall’s Algorithm</vt:lpstr>
      <vt:lpstr>Transitive closure of the graph</vt:lpstr>
      <vt:lpstr>Transitive closure algorithm</vt:lpstr>
      <vt:lpstr>Negative wait edge ??</vt:lpstr>
      <vt:lpstr>Question</vt:lpstr>
      <vt:lpstr>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CSE304 - Design &amp; Analysis of Algorithms</dc:title>
  <dc:subject>All Pairs of Shortest Path</dc:subject>
  <dc:creator>Syed Monowar Hossain</dc:creator>
  <cp:lastModifiedBy>Shamsujjoha</cp:lastModifiedBy>
  <cp:revision>910</cp:revision>
  <dcterms:created xsi:type="dcterms:W3CDTF">2003-07-26T00:47:08Z</dcterms:created>
  <dcterms:modified xsi:type="dcterms:W3CDTF">2015-03-22T19:16:50Z</dcterms:modified>
</cp:coreProperties>
</file>