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61"/>
  </p:notesMasterIdLst>
  <p:handoutMasterIdLst>
    <p:handoutMasterId r:id="rId62"/>
  </p:handoutMasterIdLst>
  <p:sldIdLst>
    <p:sldId id="444" r:id="rId2"/>
    <p:sldId id="445" r:id="rId3"/>
    <p:sldId id="446" r:id="rId4"/>
    <p:sldId id="447" r:id="rId5"/>
    <p:sldId id="448" r:id="rId6"/>
    <p:sldId id="449" r:id="rId7"/>
    <p:sldId id="450" r:id="rId8"/>
    <p:sldId id="451" r:id="rId9"/>
    <p:sldId id="452" r:id="rId10"/>
    <p:sldId id="453" r:id="rId11"/>
    <p:sldId id="454" r:id="rId12"/>
    <p:sldId id="466" r:id="rId13"/>
    <p:sldId id="471" r:id="rId14"/>
    <p:sldId id="472" r:id="rId15"/>
    <p:sldId id="467" r:id="rId16"/>
    <p:sldId id="468" r:id="rId17"/>
    <p:sldId id="469" r:id="rId18"/>
    <p:sldId id="470" r:id="rId19"/>
    <p:sldId id="473" r:id="rId20"/>
    <p:sldId id="474" r:id="rId21"/>
    <p:sldId id="475" r:id="rId22"/>
    <p:sldId id="476" r:id="rId23"/>
    <p:sldId id="477" r:id="rId24"/>
    <p:sldId id="479" r:id="rId25"/>
    <p:sldId id="480" r:id="rId26"/>
    <p:sldId id="481" r:id="rId27"/>
    <p:sldId id="482" r:id="rId28"/>
    <p:sldId id="483" r:id="rId29"/>
    <p:sldId id="484" r:id="rId30"/>
    <p:sldId id="485" r:id="rId31"/>
    <p:sldId id="486" r:id="rId32"/>
    <p:sldId id="487" r:id="rId33"/>
    <p:sldId id="488" r:id="rId34"/>
    <p:sldId id="489" r:id="rId35"/>
    <p:sldId id="490" r:id="rId36"/>
    <p:sldId id="455" r:id="rId37"/>
    <p:sldId id="456" r:id="rId38"/>
    <p:sldId id="457" r:id="rId39"/>
    <p:sldId id="498" r:id="rId40"/>
    <p:sldId id="496" r:id="rId41"/>
    <p:sldId id="492" r:id="rId42"/>
    <p:sldId id="493" r:id="rId43"/>
    <p:sldId id="494" r:id="rId44"/>
    <p:sldId id="458" r:id="rId45"/>
    <p:sldId id="461" r:id="rId46"/>
    <p:sldId id="499" r:id="rId47"/>
    <p:sldId id="500" r:id="rId48"/>
    <p:sldId id="501" r:id="rId49"/>
    <p:sldId id="502" r:id="rId50"/>
    <p:sldId id="462" r:id="rId51"/>
    <p:sldId id="463" r:id="rId52"/>
    <p:sldId id="464" r:id="rId53"/>
    <p:sldId id="465" r:id="rId54"/>
    <p:sldId id="504" r:id="rId55"/>
    <p:sldId id="505" r:id="rId56"/>
    <p:sldId id="506" r:id="rId57"/>
    <p:sldId id="507" r:id="rId58"/>
    <p:sldId id="509" r:id="rId59"/>
    <p:sldId id="510" r:id="rId60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50000"/>
      </a:spcBef>
      <a:spcAft>
        <a:spcPct val="0"/>
      </a:spcAft>
      <a:defRPr kumimoji="1" kern="1200">
        <a:solidFill>
          <a:schemeClr val="bg2"/>
        </a:solidFill>
        <a:latin typeface="Arial" pitchFamily="34" charset="0"/>
        <a:ea typeface="+mn-ea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kumimoji="1" kern="1200">
        <a:solidFill>
          <a:schemeClr val="bg2"/>
        </a:solidFill>
        <a:latin typeface="Arial" pitchFamily="34" charset="0"/>
        <a:ea typeface="+mn-ea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kumimoji="1" kern="1200">
        <a:solidFill>
          <a:schemeClr val="bg2"/>
        </a:solidFill>
        <a:latin typeface="Arial" pitchFamily="34" charset="0"/>
        <a:ea typeface="+mn-ea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kumimoji="1" kern="1200">
        <a:solidFill>
          <a:schemeClr val="bg2"/>
        </a:solidFill>
        <a:latin typeface="Arial" pitchFamily="34" charset="0"/>
        <a:ea typeface="+mn-ea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kumimoji="1" kern="1200">
        <a:solidFill>
          <a:schemeClr val="bg2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umimoji="1" kern="1200">
        <a:solidFill>
          <a:schemeClr val="bg2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umimoji="1" kern="1200">
        <a:solidFill>
          <a:schemeClr val="bg2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umimoji="1" kern="1200">
        <a:solidFill>
          <a:schemeClr val="bg2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umimoji="1" kern="1200">
        <a:solidFill>
          <a:schemeClr val="bg2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3399"/>
    <a:srgbClr val="006600"/>
    <a:srgbClr val="990033"/>
    <a:srgbClr val="CC0000"/>
    <a:srgbClr val="336699"/>
    <a:srgbClr val="008080"/>
    <a:srgbClr val="009999"/>
    <a:srgbClr val="66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-90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0"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200">
                <a:solidFill>
                  <a:schemeClr val="tx1"/>
                </a:solidFill>
              </a:defRPr>
            </a:lvl1pPr>
          </a:lstStyle>
          <a:p>
            <a:fld id="{6B83B95D-FC9D-48ED-8EE0-1CEF1D884A0E}" type="datetime1">
              <a:rPr lang="en-US"/>
              <a:pPr/>
              <a:t>3/27/2015</a:t>
            </a:fld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0"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200">
                <a:solidFill>
                  <a:schemeClr val="tx1"/>
                </a:solidFill>
              </a:defRPr>
            </a:lvl1pPr>
          </a:lstStyle>
          <a:p>
            <a:fld id="{8235CD24-6495-4F89-B4A9-2E2C2CB03F9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0"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05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200">
                <a:solidFill>
                  <a:schemeClr val="tx1"/>
                </a:solidFill>
              </a:defRPr>
            </a:lvl1pPr>
          </a:lstStyle>
          <a:p>
            <a:fld id="{AA37602E-1CC2-4649-AA5A-879F99EC4ADA}" type="datetime1">
              <a:rPr lang="en-US"/>
              <a:pPr/>
              <a:t>3/27/2015</a:t>
            </a:fld>
            <a:endParaRPr 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0"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200">
                <a:solidFill>
                  <a:schemeClr val="tx1"/>
                </a:solidFill>
              </a:defRPr>
            </a:lvl1pPr>
          </a:lstStyle>
          <a:p>
            <a:fld id="{5444CF1A-797E-4594-937A-29248A063C9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6B7E1F-E8E1-4551-8A2C-51E81924D5D7}" type="slidenum">
              <a:rPr lang="en-US" smtClean="0">
                <a:latin typeface="Times New Roman" charset="0"/>
              </a:rPr>
              <a:pPr/>
              <a:t>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4163786" y="0"/>
            <a:ext cx="3184071" cy="4572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4163786" y="8686723"/>
            <a:ext cx="3184071" cy="4572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/>
            <a:r>
              <a:rPr lang="en-US" sz="1200" b="0"/>
              <a:t>2</a:t>
            </a: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1" y="8686723"/>
            <a:ext cx="3184071" cy="4572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1" y="0"/>
            <a:ext cx="3184071" cy="4572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 w="12700" cap="flat"/>
        </p:spPr>
      </p:sp>
      <p:sp>
        <p:nvSpPr>
          <p:cNvPr id="2458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86077" y="4344134"/>
            <a:ext cx="5028988" cy="4113951"/>
          </a:xfrm>
          <a:noFill/>
          <a:ln w="9525"/>
        </p:spPr>
        <p:txBody>
          <a:bodyPr lIns="90488" tIns="44450" rIns="90488" bIns="44450"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C5616A-4842-4BBA-A5D2-BD30827DCB4C}" type="slidenum">
              <a:rPr lang="en-US" smtClean="0">
                <a:latin typeface="Times New Roman" charset="0"/>
              </a:rPr>
              <a:pPr/>
              <a:t>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4163786" y="0"/>
            <a:ext cx="3184071" cy="4572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4163786" y="8686723"/>
            <a:ext cx="3184071" cy="4572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/>
            <a:r>
              <a:rPr lang="en-US" sz="1200" b="0"/>
              <a:t>3</a:t>
            </a: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1" y="8686723"/>
            <a:ext cx="3184071" cy="4572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1" y="0"/>
            <a:ext cx="3184071" cy="4572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 w="12700" cap="flat"/>
        </p:spPr>
      </p:sp>
      <p:sp>
        <p:nvSpPr>
          <p:cNvPr id="2560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86077" y="4344134"/>
            <a:ext cx="5028988" cy="4113951"/>
          </a:xfrm>
          <a:noFill/>
          <a:ln w="9525"/>
        </p:spPr>
        <p:txBody>
          <a:bodyPr lIns="90488" tIns="44450" rIns="90488" bIns="44450"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102BFF-1D14-42BF-896F-3AC41A7B2F49}" type="slidenum">
              <a:rPr lang="en-US" altLang="zh-TW"/>
              <a:pPr/>
              <a:t>35</a:t>
            </a:fld>
            <a:endParaRPr lang="en-US" altLang="zh-TW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5DB0EF-1732-47FC-AA7E-BA2618096574}" type="slidenum">
              <a:rPr lang="en-US" smtClean="0">
                <a:latin typeface="Times New Roman" charset="0"/>
              </a:rPr>
              <a:pPr/>
              <a:t>36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4163786" y="0"/>
            <a:ext cx="3184071" cy="4572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4163786" y="8686723"/>
            <a:ext cx="3184071" cy="4572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/>
            <a:r>
              <a:rPr lang="en-US" sz="1200" b="0"/>
              <a:t>2</a:t>
            </a: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1" y="8686723"/>
            <a:ext cx="3184071" cy="4572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1" y="0"/>
            <a:ext cx="3184071" cy="4572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 w="12700" cap="flat"/>
        </p:spPr>
      </p:sp>
      <p:sp>
        <p:nvSpPr>
          <p:cNvPr id="2663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86077" y="4344134"/>
            <a:ext cx="5028988" cy="4113951"/>
          </a:xfrm>
          <a:noFill/>
          <a:ln w="9525"/>
        </p:spPr>
        <p:txBody>
          <a:bodyPr lIns="90488" tIns="44450" rIns="90488" bIns="44450"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62511D-64F0-4F9B-8658-E2963409D30C}" type="slidenum">
              <a:rPr lang="en-US" smtClean="0">
                <a:latin typeface="Arial" pitchFamily="34" charset="0"/>
              </a:rPr>
              <a:pPr/>
              <a:t>42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2BEF0-0DAA-444A-A9B7-DA3D0EAE5632}" type="slidenum">
              <a:rPr lang="en-US" smtClean="0">
                <a:latin typeface="Arial" pitchFamily="34" charset="0"/>
              </a:rPr>
              <a:pPr/>
              <a:t>43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E3AD8A-8801-4749-86D1-B96B9A872A4F}" type="slidenum">
              <a:rPr lang="en-US" smtClean="0">
                <a:latin typeface="Times New Roman" charset="0"/>
              </a:rPr>
              <a:pPr/>
              <a:t>50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4163786" y="0"/>
            <a:ext cx="3184071" cy="4572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4163786" y="8686723"/>
            <a:ext cx="3184071" cy="4572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/>
            <a:r>
              <a:rPr lang="en-US" sz="1200" b="0"/>
              <a:t>2</a:t>
            </a:r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1" y="8686723"/>
            <a:ext cx="3184071" cy="4572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1" y="0"/>
            <a:ext cx="3184071" cy="4572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 w="12700" cap="flat"/>
        </p:spPr>
      </p:sp>
      <p:sp>
        <p:nvSpPr>
          <p:cNvPr id="2765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86077" y="4344134"/>
            <a:ext cx="5028988" cy="4113951"/>
          </a:xfrm>
          <a:noFill/>
          <a:ln w="9525"/>
        </p:spPr>
        <p:txBody>
          <a:bodyPr lIns="90488" tIns="44450" rIns="90488" bIns="44450"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8359C3-BBA8-4F3F-A134-FD9837BB74F1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87396" name="Picture 4" descr="C:\WINNT\Profiles\wayne\Desktop\datinfo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981200"/>
            <a:ext cx="2341563" cy="4191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8EE0202-9E23-4ECE-9DAB-CBEE4E7E9129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6BBB010-9424-4FD7-9E1F-74B8D82DC9AF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0" y="2209800"/>
            <a:ext cx="8026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pitchFamily="18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quarter" idx="10"/>
          </p:nvPr>
        </p:nvSpPr>
        <p:spPr>
          <a:xfrm>
            <a:off x="3810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4D2114-B3EB-4710-A341-C8E4094412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450DD3-7DDF-462E-B549-ED51A4FFDD76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7FAA99-BA77-4B81-B52A-6C8F8D01AD3A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FD1352D-32A9-4823-A9E5-061FC9FE65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01625" y="609600"/>
            <a:ext cx="8540750" cy="5489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493BCB62-5726-4955-9186-EA82047AAE32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8B3B1C5C-B58C-4602-969C-2424CF0DBFA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650E1F5-311D-4433-80E5-90831A85615F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D2F3316-5BE0-4E4B-880B-975132A395A2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24EE5E-9240-4E7E-8AF0-905CEAAE0786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6FC6A21-DAB4-4B91-B377-68ACC04FE7F4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BABA4ED-F1E3-4772-B411-D4D329286465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38AB233-AA66-4F18-84BD-A7A4EA49CC31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A3C0F1-EE12-4DD9-886F-E96F7807DFA8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358730-48CF-4CEF-9119-26403023A696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637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fld id="{0164C01F-1EA7-4F25-AD19-A2103691F7BC}" type="slidenum">
              <a:rPr lang="en-US"/>
              <a:pPr/>
              <a:t>‹#›</a:t>
            </a:fld>
            <a:endParaRPr 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3200" b="1">
          <a:solidFill>
            <a:srgbClr val="660066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3200" b="1">
          <a:solidFill>
            <a:srgbClr val="660066"/>
          </a:solidFill>
          <a:latin typeface="Arial Narrow" pitchFamily="34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3200" b="1">
          <a:solidFill>
            <a:srgbClr val="660066"/>
          </a:solidFill>
          <a:latin typeface="Arial Narrow" pitchFamily="34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3200" b="1">
          <a:solidFill>
            <a:srgbClr val="660066"/>
          </a:solidFill>
          <a:latin typeface="Arial Narrow" pitchFamily="34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3200" b="1">
          <a:solidFill>
            <a:srgbClr val="660066"/>
          </a:solidFill>
          <a:latin typeface="Arial Narrow" pitchFamily="34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3200" b="1">
          <a:solidFill>
            <a:srgbClr val="660066"/>
          </a:solidFill>
          <a:latin typeface="Arial Narrow" pitchFamily="34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3200" b="1">
          <a:solidFill>
            <a:srgbClr val="660066"/>
          </a:solidFill>
          <a:latin typeface="Arial Narrow" pitchFamily="34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3200" b="1">
          <a:solidFill>
            <a:srgbClr val="660066"/>
          </a:solidFill>
          <a:latin typeface="Arial Narrow" pitchFamily="34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3200" b="1">
          <a:solidFill>
            <a:srgbClr val="660066"/>
          </a:solidFill>
          <a:latin typeface="Arial Narrow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50000"/>
        <a:buFont typeface="Monotype Sorts" pitchFamily="92" charset="2"/>
        <a:defRPr kumimoji="1" b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SzPct val="35000"/>
        <a:buFont typeface="Monotype Sorts" pitchFamily="92" charset="2"/>
        <a:buChar char="n"/>
        <a:defRPr kumimoji="1" b="1">
          <a:solidFill>
            <a:schemeClr val="tx1"/>
          </a:solidFill>
          <a:latin typeface="+mn-lt"/>
        </a:defRPr>
      </a:lvl2pPr>
      <a:lvl3pPr marL="627063" indent="-166688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80000"/>
        <a:buChar char="–"/>
        <a:defRPr kumimoji="1" b="1">
          <a:solidFill>
            <a:srgbClr val="004000"/>
          </a:solidFill>
          <a:latin typeface="+mn-lt"/>
        </a:defRPr>
      </a:lvl3pPr>
      <a:lvl4pPr marL="1147763" indent="-404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!"/>
        <a:defRPr kumimoji="1" b="1">
          <a:solidFill>
            <a:schemeClr val="folHlink"/>
          </a:solidFill>
          <a:latin typeface="+mn-lt"/>
        </a:defRPr>
      </a:lvl4pPr>
      <a:lvl5pPr marL="1539875" indent="-1698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b="1">
          <a:solidFill>
            <a:schemeClr val="tx1"/>
          </a:solidFill>
          <a:latin typeface="+mn-lt"/>
        </a:defRPr>
      </a:lvl5pPr>
      <a:lvl6pPr marL="1997075" indent="-1698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b="1">
          <a:solidFill>
            <a:schemeClr val="tx1"/>
          </a:solidFill>
          <a:latin typeface="+mn-lt"/>
        </a:defRPr>
      </a:lvl6pPr>
      <a:lvl7pPr marL="2454275" indent="-1698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b="1">
          <a:solidFill>
            <a:schemeClr val="tx1"/>
          </a:solidFill>
          <a:latin typeface="+mn-lt"/>
        </a:defRPr>
      </a:lvl7pPr>
      <a:lvl8pPr marL="2911475" indent="-1698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b="1">
          <a:solidFill>
            <a:schemeClr val="tx1"/>
          </a:solidFill>
          <a:latin typeface="+mn-lt"/>
        </a:defRPr>
      </a:lvl8pPr>
      <a:lvl9pPr marL="3368675" indent="-1698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534238"/>
            <a:ext cx="8839200" cy="1905000"/>
          </a:xfrm>
        </p:spPr>
        <p:txBody>
          <a:bodyPr/>
          <a:lstStyle/>
          <a:p>
            <a:r>
              <a:rPr lang="en-US" sz="4000" dirty="0" smtClean="0"/>
              <a:t>Lec-12</a:t>
            </a:r>
            <a:br>
              <a:rPr lang="en-US" sz="4000" dirty="0" smtClean="0"/>
            </a:br>
            <a:r>
              <a:rPr lang="en-US" sz="4000" dirty="0" smtClean="0"/>
              <a:t>Algorithm Strategies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2819400"/>
            <a:ext cx="6400800" cy="2057400"/>
          </a:xfrm>
        </p:spPr>
        <p:txBody>
          <a:bodyPr/>
          <a:lstStyle/>
          <a:p>
            <a:r>
              <a:rPr lang="en-US" sz="2400" b="0" dirty="0" smtClean="0">
                <a:latin typeface="Helvetica" pitchFamily="34" charset="0"/>
              </a:rPr>
              <a:t/>
            </a:r>
            <a:br>
              <a:rPr lang="en-US" sz="2400" b="0" dirty="0" smtClean="0">
                <a:latin typeface="Helvetica" pitchFamily="34" charset="0"/>
              </a:rPr>
            </a:br>
            <a:r>
              <a:rPr lang="en-US" sz="2400" b="0" dirty="0" smtClean="0">
                <a:latin typeface="Helvetica" pitchFamily="34" charset="0"/>
              </a:rPr>
              <a:t>Md. Shamsujjoha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 Programming – Example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Dynamic programming version of </a:t>
            </a:r>
            <a:r>
              <a:rPr lang="en-US" sz="2400" dirty="0" err="1" smtClean="0"/>
              <a:t>fibonacci</a:t>
            </a:r>
            <a:r>
              <a:rPr lang="en-US" sz="2400" dirty="0" smtClean="0"/>
              <a:t>(n)</a:t>
            </a:r>
          </a:p>
          <a:p>
            <a:pPr lvl="1"/>
            <a:r>
              <a:rPr lang="en-US" sz="2400" dirty="0" smtClean="0"/>
              <a:t>If n is 0 or 1, return 1</a:t>
            </a:r>
          </a:p>
          <a:p>
            <a:pPr lvl="1"/>
            <a:r>
              <a:rPr lang="en-US" sz="2400" dirty="0" smtClean="0"/>
              <a:t>Else solve </a:t>
            </a:r>
            <a:r>
              <a:rPr lang="en-US" sz="2400" dirty="0" err="1" smtClean="0"/>
              <a:t>fibonacci</a:t>
            </a:r>
            <a:r>
              <a:rPr lang="en-US" sz="2400" dirty="0" smtClean="0"/>
              <a:t>(n-1) and </a:t>
            </a:r>
            <a:r>
              <a:rPr lang="en-US" sz="2400" dirty="0" err="1" smtClean="0"/>
              <a:t>fibonacci</a:t>
            </a:r>
            <a:r>
              <a:rPr lang="en-US" sz="2400" dirty="0" smtClean="0"/>
              <a:t>(n-2)</a:t>
            </a:r>
          </a:p>
          <a:p>
            <a:pPr lvl="2"/>
            <a:r>
              <a:rPr lang="en-US" sz="2400" dirty="0" smtClean="0"/>
              <a:t>Look up value if previously computed</a:t>
            </a:r>
          </a:p>
          <a:p>
            <a:pPr lvl="2"/>
            <a:r>
              <a:rPr lang="en-US" sz="2400" dirty="0" smtClean="0"/>
              <a:t>Else recursively compute </a:t>
            </a:r>
          </a:p>
          <a:p>
            <a:pPr lvl="1"/>
            <a:r>
              <a:rPr lang="en-US" sz="2400" dirty="0" smtClean="0"/>
              <a:t>Find their sum and store</a:t>
            </a:r>
          </a:p>
          <a:p>
            <a:pPr lvl="1"/>
            <a:r>
              <a:rPr lang="en-US" sz="2400" dirty="0" smtClean="0"/>
              <a:t>Return result</a:t>
            </a:r>
          </a:p>
          <a:p>
            <a:r>
              <a:rPr lang="en-US" sz="2400" dirty="0" smtClean="0"/>
              <a:t>Dynamic programming algorithm </a:t>
            </a:r>
            <a:r>
              <a:rPr lang="en-US" altLang="zh-TW" sz="2400" dirty="0" smtClean="0">
                <a:ea typeface="新細明體" charset="-120"/>
                <a:sym typeface="Symbol" pitchFamily="18" charset="2"/>
              </a:rPr>
              <a:t> </a:t>
            </a:r>
            <a:r>
              <a:rPr lang="en-US" sz="2400" dirty="0" smtClean="0"/>
              <a:t>O(n) time</a:t>
            </a:r>
          </a:p>
          <a:p>
            <a:pPr lvl="1"/>
            <a:r>
              <a:rPr lang="en-US" sz="2400" dirty="0" smtClean="0"/>
              <a:t>Since solving </a:t>
            </a:r>
            <a:r>
              <a:rPr lang="en-US" sz="2400" dirty="0" err="1" smtClean="0"/>
              <a:t>fibonacci</a:t>
            </a:r>
            <a:r>
              <a:rPr lang="en-US" sz="2400" dirty="0" smtClean="0"/>
              <a:t>(n-2) is just looking up value</a:t>
            </a:r>
            <a:endParaRPr lang="en-US" sz="2400" dirty="0" smtClean="0">
              <a:ea typeface="新細明體" charset="-12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 Programming - Example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0-1 Knapsack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Longest Common Subsequence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Longest Increasing Sequence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Sum of Subset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err="1" smtClean="0">
                <a:solidFill>
                  <a:srgbClr val="FF0000"/>
                </a:solidFill>
              </a:rPr>
              <a:t>Warshall’s</a:t>
            </a:r>
            <a:r>
              <a:rPr lang="en-US" sz="2400" dirty="0" smtClean="0">
                <a:solidFill>
                  <a:srgbClr val="FF0000"/>
                </a:solidFill>
              </a:rPr>
              <a:t> All pairs shortest path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Bellman Ford’s Single Source Shortest Path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Rock Climbing Problem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Matrix Chain Multiplication </a:t>
            </a:r>
          </a:p>
          <a:p>
            <a:r>
              <a:rPr lang="en-US" sz="2400" dirty="0" smtClean="0"/>
              <a:t>TSP – Travelling Salesman Problem (</a:t>
            </a:r>
            <a:r>
              <a:rPr lang="en-US" sz="2400" dirty="0" err="1" smtClean="0"/>
              <a:t>Sahni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OBST – Optimal Binary Search Tree (</a:t>
            </a:r>
            <a:r>
              <a:rPr lang="en-US" sz="2400" dirty="0" err="1" smtClean="0"/>
              <a:t>Cormen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Optimal Polygon Triangulation (</a:t>
            </a:r>
            <a:r>
              <a:rPr lang="en-US" sz="2400" dirty="0" err="1" smtClean="0"/>
              <a:t>Sahni</a:t>
            </a:r>
            <a:r>
              <a:rPr lang="en-US" sz="2400" dirty="0" smtClean="0"/>
              <a:t>)</a:t>
            </a:r>
          </a:p>
          <a:p>
            <a:r>
              <a:rPr lang="en-US" altLang="zh-TW" sz="2400" dirty="0" smtClean="0"/>
              <a:t>Sequence Alignment Problem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Knapsack Problem</a:t>
            </a:r>
          </a:p>
        </p:txBody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47687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b="1" dirty="0" smtClean="0"/>
              <a:t>The 0-1 knapsack problem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 smtClean="0"/>
              <a:t>A thief robbing a store finds </a:t>
            </a:r>
            <a:r>
              <a:rPr lang="en-US" dirty="0" smtClean="0">
                <a:latin typeface="Comic Sans MS" pitchFamily="66" charset="0"/>
              </a:rPr>
              <a:t>n</a:t>
            </a:r>
            <a:r>
              <a:rPr lang="en-US" dirty="0" smtClean="0"/>
              <a:t> items: the </a:t>
            </a:r>
            <a:r>
              <a:rPr lang="en-US" dirty="0" err="1" smtClean="0">
                <a:latin typeface="Comic Sans MS" pitchFamily="66" charset="0"/>
              </a:rPr>
              <a:t>i</a:t>
            </a:r>
            <a:r>
              <a:rPr lang="en-US" dirty="0" err="1" smtClean="0"/>
              <a:t>-th</a:t>
            </a:r>
            <a:r>
              <a:rPr lang="en-US" dirty="0" smtClean="0"/>
              <a:t> item is worth </a:t>
            </a:r>
            <a:r>
              <a:rPr lang="en-US" dirty="0" smtClean="0">
                <a:latin typeface="Comic Sans MS" pitchFamily="66" charset="0"/>
              </a:rPr>
              <a:t>v</a:t>
            </a:r>
            <a:r>
              <a:rPr lang="en-US" baseline="-25000" dirty="0" smtClean="0">
                <a:latin typeface="Comic Sans MS" pitchFamily="66" charset="0"/>
              </a:rPr>
              <a:t>i</a:t>
            </a:r>
            <a:r>
              <a:rPr lang="en-US" dirty="0" smtClean="0"/>
              <a:t> dollars and weights </a:t>
            </a:r>
            <a:r>
              <a:rPr lang="en-US" dirty="0" err="1" smtClean="0">
                <a:latin typeface="Comic Sans MS" pitchFamily="66" charset="0"/>
              </a:rPr>
              <a:t>w</a:t>
            </a:r>
            <a:r>
              <a:rPr lang="en-US" baseline="-25000" dirty="0" err="1" smtClean="0">
                <a:latin typeface="Comic Sans MS" pitchFamily="66" charset="0"/>
              </a:rPr>
              <a:t>i</a:t>
            </a:r>
            <a:r>
              <a:rPr lang="en-US" dirty="0" smtClean="0"/>
              <a:t> pounds (</a:t>
            </a:r>
            <a:r>
              <a:rPr lang="en-US" dirty="0" smtClean="0">
                <a:latin typeface="Comic Sans MS" pitchFamily="66" charset="0"/>
              </a:rPr>
              <a:t>v</a:t>
            </a:r>
            <a:r>
              <a:rPr lang="en-US" baseline="-25000" dirty="0" smtClean="0">
                <a:latin typeface="Comic Sans MS" pitchFamily="66" charset="0"/>
              </a:rPr>
              <a:t>i</a:t>
            </a:r>
            <a:r>
              <a:rPr lang="en-US" dirty="0" smtClean="0">
                <a:latin typeface="Comic Sans MS" pitchFamily="66" charset="0"/>
              </a:rPr>
              <a:t>, </a:t>
            </a:r>
            <a:r>
              <a:rPr lang="en-US" dirty="0" err="1" smtClean="0">
                <a:latin typeface="Comic Sans MS" pitchFamily="66" charset="0"/>
              </a:rPr>
              <a:t>w</a:t>
            </a:r>
            <a:r>
              <a:rPr lang="en-US" baseline="-25000" dirty="0" err="1" smtClean="0">
                <a:latin typeface="Comic Sans MS" pitchFamily="66" charset="0"/>
              </a:rPr>
              <a:t>i</a:t>
            </a:r>
            <a:r>
              <a:rPr lang="en-US" dirty="0" smtClean="0"/>
              <a:t> integers)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 smtClean="0"/>
              <a:t>The thief can only carry </a:t>
            </a:r>
            <a:r>
              <a:rPr lang="en-US" dirty="0" smtClean="0">
                <a:latin typeface="Comic Sans MS" pitchFamily="66" charset="0"/>
              </a:rPr>
              <a:t>W</a:t>
            </a:r>
            <a:r>
              <a:rPr lang="en-US" dirty="0" smtClean="0"/>
              <a:t> pounds in his knapsack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 smtClean="0"/>
              <a:t>Items must be taken entirely or left behind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 smtClean="0"/>
              <a:t>Which items should the thief take to maximize the value of his load?</a:t>
            </a:r>
          </a:p>
          <a:p>
            <a:pPr eaLnBrk="1" hangingPunct="1">
              <a:lnSpc>
                <a:spcPct val="120000"/>
              </a:lnSpc>
            </a:pPr>
            <a:r>
              <a:rPr lang="en-US" b="1" dirty="0" smtClean="0"/>
              <a:t>The fractional knapsack problem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 smtClean="0"/>
              <a:t>Similar to above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 smtClean="0"/>
              <a:t>The thief can take fractions of items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56720EA8-2A58-45A8-A625-B8C5D8841691}" type="slidenum">
              <a:rPr lang="en-US" sz="1400"/>
              <a:pPr algn="r"/>
              <a:t>13</a:t>
            </a:fld>
            <a:endParaRPr lang="en-US" sz="14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Longest Common Subsequence (LCS)</a:t>
            </a:r>
          </a:p>
        </p:txBody>
      </p:sp>
      <p:sp>
        <p:nvSpPr>
          <p:cNvPr id="64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838" y="1214438"/>
            <a:ext cx="8621712" cy="5291137"/>
          </a:xfrm>
        </p:spPr>
        <p:txBody>
          <a:bodyPr/>
          <a:lstStyle/>
          <a:p>
            <a:pPr eaLnBrk="1" hangingPunct="1"/>
            <a:r>
              <a:rPr lang="en-US" dirty="0" smtClean="0"/>
              <a:t>Given two sequences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	X = </a:t>
            </a:r>
            <a:r>
              <a:rPr lang="en-US" dirty="0" smtClean="0">
                <a:sym typeface="Symbol" pitchFamily="18" charset="2"/>
              </a:rPr>
              <a:t>x</a:t>
            </a:r>
            <a:r>
              <a:rPr lang="en-US" baseline="-25000" dirty="0" smtClean="0">
                <a:sym typeface="Symbol" pitchFamily="18" charset="2"/>
              </a:rPr>
              <a:t>1</a:t>
            </a:r>
            <a:r>
              <a:rPr lang="en-US" dirty="0" smtClean="0">
                <a:sym typeface="Symbol" pitchFamily="18" charset="2"/>
              </a:rPr>
              <a:t>, x</a:t>
            </a:r>
            <a:r>
              <a:rPr lang="en-US" baseline="-25000" dirty="0" smtClean="0">
                <a:sym typeface="Symbol" pitchFamily="18" charset="2"/>
              </a:rPr>
              <a:t>2</a:t>
            </a:r>
            <a:r>
              <a:rPr lang="en-US" dirty="0" smtClean="0">
                <a:sym typeface="Symbol" pitchFamily="18" charset="2"/>
              </a:rPr>
              <a:t>, …, </a:t>
            </a:r>
            <a:r>
              <a:rPr lang="en-US" dirty="0" err="1" smtClean="0">
                <a:sym typeface="Symbol" pitchFamily="18" charset="2"/>
              </a:rPr>
              <a:t>x</a:t>
            </a:r>
            <a:r>
              <a:rPr lang="en-US" baseline="-25000" dirty="0" err="1" smtClean="0">
                <a:sym typeface="Symbol" pitchFamily="18" charset="2"/>
              </a:rPr>
              <a:t>m</a:t>
            </a:r>
            <a:r>
              <a:rPr lang="en-US" dirty="0" smtClean="0">
                <a:sym typeface="Symbol" pitchFamily="18" charset="2"/>
              </a:rPr>
              <a:t></a:t>
            </a:r>
          </a:p>
          <a:p>
            <a:pPr eaLnBrk="1" hangingPunct="1">
              <a:buFontTx/>
              <a:buNone/>
            </a:pPr>
            <a:r>
              <a:rPr lang="en-US" dirty="0" smtClean="0">
                <a:sym typeface="Symbol" pitchFamily="18" charset="2"/>
              </a:rPr>
              <a:t>		</a:t>
            </a:r>
            <a:r>
              <a:rPr lang="en-US" dirty="0" smtClean="0"/>
              <a:t>Y = </a:t>
            </a:r>
            <a:r>
              <a:rPr lang="en-US" dirty="0" smtClean="0">
                <a:sym typeface="Symbol" pitchFamily="18" charset="2"/>
              </a:rPr>
              <a:t>y</a:t>
            </a:r>
            <a:r>
              <a:rPr lang="en-US" baseline="-25000" dirty="0" smtClean="0">
                <a:sym typeface="Symbol" pitchFamily="18" charset="2"/>
              </a:rPr>
              <a:t>1</a:t>
            </a:r>
            <a:r>
              <a:rPr lang="en-US" dirty="0" smtClean="0">
                <a:sym typeface="Symbol" pitchFamily="18" charset="2"/>
              </a:rPr>
              <a:t>, y</a:t>
            </a:r>
            <a:r>
              <a:rPr lang="en-US" baseline="-25000" dirty="0" smtClean="0">
                <a:sym typeface="Symbol" pitchFamily="18" charset="2"/>
              </a:rPr>
              <a:t>2</a:t>
            </a:r>
            <a:r>
              <a:rPr lang="en-US" dirty="0" smtClean="0">
                <a:sym typeface="Symbol" pitchFamily="18" charset="2"/>
              </a:rPr>
              <a:t>, …, </a:t>
            </a:r>
            <a:r>
              <a:rPr lang="en-US" dirty="0" err="1" smtClean="0">
                <a:sym typeface="Symbol" pitchFamily="18" charset="2"/>
              </a:rPr>
              <a:t>y</a:t>
            </a:r>
            <a:r>
              <a:rPr lang="en-US" baseline="-25000" dirty="0" err="1" smtClean="0">
                <a:sym typeface="Symbol" pitchFamily="18" charset="2"/>
              </a:rPr>
              <a:t>n</a:t>
            </a:r>
            <a:r>
              <a:rPr lang="en-US" dirty="0" smtClean="0">
                <a:sym typeface="Symbol" pitchFamily="18" charset="2"/>
              </a:rPr>
              <a:t></a:t>
            </a:r>
          </a:p>
          <a:p>
            <a:pPr eaLnBrk="1" hangingPunct="1">
              <a:buFontTx/>
              <a:buNone/>
            </a:pPr>
            <a:r>
              <a:rPr lang="en-US" dirty="0" smtClean="0">
                <a:sym typeface="Symbol" pitchFamily="18" charset="2"/>
              </a:rPr>
              <a:t>	find a maximum length common subsequence (LCS) of X and Y</a:t>
            </a:r>
          </a:p>
          <a:p>
            <a:pPr eaLnBrk="1" hangingPunct="1"/>
            <a:r>
              <a:rPr lang="en-US" dirty="0" smtClean="0">
                <a:solidFill>
                  <a:srgbClr val="FF0000"/>
                </a:solidFill>
                <a:latin typeface="Monotype Corsiva" pitchFamily="66" charset="0"/>
                <a:sym typeface="Symbol" pitchFamily="18" charset="2"/>
              </a:rPr>
              <a:t>E.g.:</a:t>
            </a:r>
            <a:r>
              <a:rPr lang="en-US" dirty="0" smtClean="0">
                <a:sym typeface="Symbol" pitchFamily="18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dirty="0" smtClean="0">
                <a:sym typeface="Symbol" pitchFamily="18" charset="2"/>
              </a:rPr>
              <a:t>		X = A, B, C, B, D, A, B</a:t>
            </a:r>
          </a:p>
          <a:p>
            <a:pPr eaLnBrk="1" hangingPunct="1"/>
            <a:r>
              <a:rPr lang="en-US" dirty="0" smtClean="0">
                <a:sym typeface="Symbol" pitchFamily="18" charset="2"/>
              </a:rPr>
              <a:t>Subsequences of X:</a:t>
            </a:r>
          </a:p>
          <a:p>
            <a:pPr lvl="1" eaLnBrk="1" hangingPunct="1"/>
            <a:r>
              <a:rPr lang="en-US" dirty="0" smtClean="0">
                <a:sym typeface="Symbol" pitchFamily="18" charset="2"/>
              </a:rPr>
              <a:t>A subset of elements in the sequence taken in order</a:t>
            </a:r>
          </a:p>
          <a:p>
            <a:pPr eaLnBrk="1" hangingPunct="1">
              <a:buFontTx/>
              <a:buNone/>
            </a:pPr>
            <a:r>
              <a:rPr lang="en-US" dirty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     A, B, … , A, B A, C , … A, B, C, … , A, B, D, B, C, D, B,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538C8914-D844-4D7E-AEB1-DAEF535E475F}" type="slidenum">
              <a:rPr lang="en-US" sz="1400"/>
              <a:pPr algn="r"/>
              <a:t>14</a:t>
            </a:fld>
            <a:endParaRPr lang="en-US" sz="140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64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838" y="852710"/>
            <a:ext cx="8621712" cy="5291137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dirty="0" smtClean="0"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sz="2800" dirty="0" smtClean="0">
                <a:sym typeface="Symbol" pitchFamily="18" charset="2"/>
              </a:rPr>
              <a:t>X = A, B, C, B, D, A, B       X = A, B, C, B, D, A, B</a:t>
            </a:r>
          </a:p>
          <a:p>
            <a:pPr eaLnBrk="1" hangingPunct="1">
              <a:buFontTx/>
              <a:buNone/>
            </a:pPr>
            <a:endParaRPr lang="en-US" sz="2800" dirty="0" smtClean="0"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sz="2800" dirty="0" smtClean="0">
                <a:sym typeface="Symbol" pitchFamily="18" charset="2"/>
              </a:rPr>
              <a:t>Y = B, D, C, A, B, A	        Y = B, D, C, A, B, A</a:t>
            </a:r>
          </a:p>
          <a:p>
            <a:pPr eaLnBrk="1" hangingPunct="1"/>
            <a:endParaRPr lang="en-US" dirty="0" smtClean="0">
              <a:sym typeface="Symbol" pitchFamily="18" charset="2"/>
            </a:endParaRPr>
          </a:p>
          <a:p>
            <a:pPr eaLnBrk="1" hangingPunct="1"/>
            <a:r>
              <a:rPr lang="en-US" sz="2000" dirty="0" smtClean="0">
                <a:sym typeface="Symbol" pitchFamily="18" charset="2"/>
              </a:rPr>
              <a:t>B, C, B, A and B, D, A, B are longest common subsequences of X and Y (length = 4) </a:t>
            </a:r>
          </a:p>
          <a:p>
            <a:pPr eaLnBrk="1" hangingPunct="1"/>
            <a:endParaRPr lang="en-US" sz="2000" dirty="0" smtClean="0">
              <a:sym typeface="Symbol" pitchFamily="18" charset="2"/>
            </a:endParaRPr>
          </a:p>
          <a:p>
            <a:pPr eaLnBrk="1" hangingPunct="1"/>
            <a:r>
              <a:rPr lang="en-US" sz="2000" dirty="0" smtClean="0">
                <a:sym typeface="Symbol" pitchFamily="18" charset="2"/>
              </a:rPr>
              <a:t>B, C, A, however is not a LCS of X and Y</a:t>
            </a:r>
          </a:p>
        </p:txBody>
      </p:sp>
      <p:sp>
        <p:nvSpPr>
          <p:cNvPr id="648196" name="Line 4"/>
          <p:cNvSpPr>
            <a:spLocks noChangeShapeType="1"/>
          </p:cNvSpPr>
          <p:nvPr/>
        </p:nvSpPr>
        <p:spPr bwMode="auto">
          <a:xfrm flipH="1">
            <a:off x="1356771" y="1632825"/>
            <a:ext cx="377825" cy="636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8197" name="Line 5"/>
          <p:cNvSpPr>
            <a:spLocks noChangeShapeType="1"/>
          </p:cNvSpPr>
          <p:nvPr/>
        </p:nvSpPr>
        <p:spPr bwMode="auto">
          <a:xfrm>
            <a:off x="2220371" y="1612187"/>
            <a:ext cx="0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8198" name="Line 6"/>
          <p:cNvSpPr>
            <a:spLocks noChangeShapeType="1"/>
          </p:cNvSpPr>
          <p:nvPr/>
        </p:nvSpPr>
        <p:spPr bwMode="auto">
          <a:xfrm>
            <a:off x="2663284" y="1655050"/>
            <a:ext cx="400050" cy="63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8199" name="Line 7"/>
          <p:cNvSpPr>
            <a:spLocks noChangeShapeType="1"/>
          </p:cNvSpPr>
          <p:nvPr/>
        </p:nvSpPr>
        <p:spPr bwMode="auto">
          <a:xfrm flipH="1">
            <a:off x="3534821" y="1604250"/>
            <a:ext cx="22225" cy="665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8200" name="Line 8"/>
          <p:cNvSpPr>
            <a:spLocks noChangeShapeType="1"/>
          </p:cNvSpPr>
          <p:nvPr/>
        </p:nvSpPr>
        <p:spPr bwMode="auto">
          <a:xfrm flipH="1">
            <a:off x="5792246" y="1612187"/>
            <a:ext cx="422275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8201" name="Line 9"/>
          <p:cNvSpPr>
            <a:spLocks noChangeShapeType="1"/>
          </p:cNvSpPr>
          <p:nvPr/>
        </p:nvSpPr>
        <p:spPr bwMode="auto">
          <a:xfrm flipH="1">
            <a:off x="6263734" y="1589962"/>
            <a:ext cx="1271587" cy="722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8202" name="Line 10"/>
          <p:cNvSpPr>
            <a:spLocks noChangeShapeType="1"/>
          </p:cNvSpPr>
          <p:nvPr/>
        </p:nvSpPr>
        <p:spPr bwMode="auto">
          <a:xfrm flipH="1">
            <a:off x="7114634" y="1569325"/>
            <a:ext cx="877887" cy="706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8203" name="Line 11"/>
          <p:cNvSpPr>
            <a:spLocks noChangeShapeType="1"/>
          </p:cNvSpPr>
          <p:nvPr/>
        </p:nvSpPr>
        <p:spPr bwMode="auto">
          <a:xfrm flipH="1">
            <a:off x="7606759" y="1583612"/>
            <a:ext cx="808037" cy="706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8196" grpId="0" animBg="1"/>
      <p:bldP spid="648197" grpId="0" animBg="1"/>
      <p:bldP spid="648198" grpId="0" animBg="1"/>
      <p:bldP spid="648199" grpId="0" animBg="1"/>
      <p:bldP spid="648200" grpId="0" animBg="1"/>
      <p:bldP spid="648201" grpId="0" animBg="1"/>
      <p:bldP spid="648202" grpId="0" animBg="1"/>
      <p:bldP spid="64820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</p:spPr>
        <p:txBody>
          <a:bodyPr/>
          <a:lstStyle/>
          <a:p>
            <a:fld id="{F707A945-3CEA-4136-9F5D-EBF54243B86E}" type="slidenum">
              <a:rPr lang="en-US" altLang="zh-TW" smtClean="0">
                <a:latin typeface="Arial" pitchFamily="34" charset="0"/>
                <a:ea typeface="新細明體" pitchFamily="18" charset="-120"/>
              </a:rPr>
              <a:pPr/>
              <a:t>15</a:t>
            </a:fld>
            <a:endParaRPr lang="en-US" altLang="zh-TW" smtClean="0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7411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dirty="0" smtClean="0">
                <a:ea typeface="新細明體" pitchFamily="18" charset="-120"/>
              </a:rPr>
              <a:t>Longest increasing subsequence(LIS)</a:t>
            </a:r>
          </a:p>
        </p:txBody>
      </p:sp>
      <p:sp>
        <p:nvSpPr>
          <p:cNvPr id="17412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609600" y="954593"/>
            <a:ext cx="7772400" cy="4836607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ea typeface="新細明體" pitchFamily="18" charset="-120"/>
              </a:rPr>
              <a:t>The longest increasing subsequence is to find a longest increasing subsequence of a given sequence of distinct integers </a:t>
            </a:r>
            <a:r>
              <a:rPr lang="en-US" altLang="zh-TW" sz="2400" i="1" dirty="0" smtClean="0">
                <a:ea typeface="新細明體" pitchFamily="18" charset="-120"/>
              </a:rPr>
              <a:t>a</a:t>
            </a:r>
            <a:r>
              <a:rPr lang="en-US" altLang="zh-TW" sz="2400" i="1" baseline="-25000" dirty="0" smtClean="0">
                <a:ea typeface="新細明體" pitchFamily="18" charset="-120"/>
              </a:rPr>
              <a:t>1</a:t>
            </a:r>
            <a:r>
              <a:rPr lang="en-US" altLang="zh-TW" sz="2400" i="1" dirty="0" smtClean="0">
                <a:ea typeface="新細明體" pitchFamily="18" charset="-120"/>
              </a:rPr>
              <a:t>a</a:t>
            </a:r>
            <a:r>
              <a:rPr lang="en-US" altLang="zh-TW" sz="2400" i="1" baseline="-25000" dirty="0" smtClean="0">
                <a:ea typeface="新細明體" pitchFamily="18" charset="-120"/>
              </a:rPr>
              <a:t>2</a:t>
            </a:r>
            <a:r>
              <a:rPr lang="en-US" altLang="zh-TW" sz="2400" i="1" dirty="0" smtClean="0">
                <a:ea typeface="新細明體" pitchFamily="18" charset="-120"/>
              </a:rPr>
              <a:t>…a</a:t>
            </a:r>
            <a:r>
              <a:rPr lang="en-US" altLang="zh-TW" sz="2400" i="1" baseline="-25000" dirty="0" smtClean="0">
                <a:ea typeface="新細明體" pitchFamily="18" charset="-120"/>
              </a:rPr>
              <a:t>n</a:t>
            </a:r>
            <a:r>
              <a:rPr lang="en-US" altLang="zh-TW" sz="2400" i="1" dirty="0" smtClean="0">
                <a:ea typeface="新細明體" pitchFamily="18" charset="-120"/>
              </a:rPr>
              <a:t> </a:t>
            </a:r>
            <a:r>
              <a:rPr lang="en-US" altLang="zh-TW" sz="2400" dirty="0" smtClean="0">
                <a:ea typeface="新細明體" pitchFamily="18" charset="-120"/>
              </a:rPr>
              <a:t>.</a:t>
            </a:r>
          </a:p>
          <a:p>
            <a:pPr eaLnBrk="1" hangingPunct="1">
              <a:buFontTx/>
              <a:buNone/>
            </a:pPr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17413" name="Text Box 2053"/>
          <p:cNvSpPr txBox="1">
            <a:spLocks noChangeArrowheads="1"/>
          </p:cNvSpPr>
          <p:nvPr/>
        </p:nvSpPr>
        <p:spPr bwMode="auto">
          <a:xfrm>
            <a:off x="572755" y="3200400"/>
            <a:ext cx="4612193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l">
              <a:spcBef>
                <a:spcPct val="50000"/>
              </a:spcBef>
            </a:pPr>
            <a:r>
              <a:rPr lang="en-US" altLang="zh-TW" sz="2000" i="1" dirty="0">
                <a:ea typeface="新細明體" pitchFamily="18" charset="-120"/>
              </a:rPr>
              <a:t>e.g.</a:t>
            </a:r>
            <a:r>
              <a:rPr lang="en-US" altLang="zh-TW" sz="2000" dirty="0">
                <a:ea typeface="新細明體" pitchFamily="18" charset="-120"/>
              </a:rPr>
              <a:t>  </a:t>
            </a:r>
            <a:r>
              <a:rPr lang="en-US" altLang="zh-TW" sz="2000" dirty="0">
                <a:solidFill>
                  <a:srgbClr val="CC0000"/>
                </a:solidFill>
                <a:ea typeface="新細明體" pitchFamily="18" charset="-120"/>
              </a:rPr>
              <a:t>9   2   5   3   7   11   8   10   13   6</a:t>
            </a:r>
          </a:p>
          <a:p>
            <a:pPr marL="457200" indent="-457200" algn="l">
              <a:spcBef>
                <a:spcPct val="50000"/>
              </a:spcBef>
            </a:pPr>
            <a:r>
              <a:rPr lang="en-US" altLang="zh-TW" sz="2000" dirty="0">
                <a:ea typeface="新細明體" pitchFamily="18" charset="-120"/>
              </a:rPr>
              <a:t>2   3   7</a:t>
            </a:r>
          </a:p>
          <a:p>
            <a:pPr marL="457200" indent="-457200" algn="l">
              <a:spcBef>
                <a:spcPct val="50000"/>
              </a:spcBef>
            </a:pPr>
            <a:r>
              <a:rPr lang="en-US" altLang="zh-TW" sz="2000" dirty="0">
                <a:ea typeface="新細明體" pitchFamily="18" charset="-120"/>
              </a:rPr>
              <a:t>5   7   10   13</a:t>
            </a:r>
          </a:p>
          <a:p>
            <a:pPr marL="457200" indent="-457200" algn="l">
              <a:spcBef>
                <a:spcPct val="50000"/>
              </a:spcBef>
            </a:pPr>
            <a:r>
              <a:rPr lang="en-US" altLang="zh-TW" sz="2000" dirty="0">
                <a:solidFill>
                  <a:srgbClr val="0000FF"/>
                </a:solidFill>
                <a:ea typeface="新細明體" pitchFamily="18" charset="-120"/>
              </a:rPr>
              <a:t>9   7   11</a:t>
            </a:r>
          </a:p>
          <a:p>
            <a:pPr marL="457200" indent="-457200" algn="l">
              <a:spcBef>
                <a:spcPct val="50000"/>
              </a:spcBef>
            </a:pPr>
            <a:r>
              <a:rPr lang="en-US" altLang="zh-TW" sz="2000" dirty="0">
                <a:solidFill>
                  <a:srgbClr val="0000FF"/>
                </a:solidFill>
                <a:ea typeface="新細明體" pitchFamily="18" charset="-120"/>
              </a:rPr>
              <a:t>3   5   11   13</a:t>
            </a:r>
          </a:p>
        </p:txBody>
      </p:sp>
      <p:sp>
        <p:nvSpPr>
          <p:cNvPr id="17414" name="AutoShape 2055"/>
          <p:cNvSpPr>
            <a:spLocks/>
          </p:cNvSpPr>
          <p:nvPr/>
        </p:nvSpPr>
        <p:spPr bwMode="auto">
          <a:xfrm>
            <a:off x="3025775" y="3729038"/>
            <a:ext cx="304800" cy="685800"/>
          </a:xfrm>
          <a:prstGeom prst="rightBrace">
            <a:avLst>
              <a:gd name="adj1" fmla="val 187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Text Box 2056"/>
          <p:cNvSpPr txBox="1">
            <a:spLocks noChangeArrowheads="1"/>
          </p:cNvSpPr>
          <p:nvPr/>
        </p:nvSpPr>
        <p:spPr bwMode="auto">
          <a:xfrm>
            <a:off x="3505200" y="4724400"/>
            <a:ext cx="281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7416" name="Text Box 2057"/>
          <p:cNvSpPr txBox="1">
            <a:spLocks noChangeArrowheads="1"/>
          </p:cNvSpPr>
          <p:nvPr/>
        </p:nvSpPr>
        <p:spPr bwMode="auto">
          <a:xfrm>
            <a:off x="3468688" y="3833813"/>
            <a:ext cx="403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ea typeface="新細明體" pitchFamily="18" charset="-120"/>
              </a:rPr>
              <a:t>are increasing subsequences.</a:t>
            </a:r>
          </a:p>
        </p:txBody>
      </p:sp>
      <p:sp>
        <p:nvSpPr>
          <p:cNvPr id="17417" name="AutoShape 2059"/>
          <p:cNvSpPr>
            <a:spLocks/>
          </p:cNvSpPr>
          <p:nvPr/>
        </p:nvSpPr>
        <p:spPr bwMode="auto">
          <a:xfrm>
            <a:off x="3095625" y="4687888"/>
            <a:ext cx="304800" cy="685800"/>
          </a:xfrm>
          <a:prstGeom prst="rightBrace">
            <a:avLst>
              <a:gd name="adj1" fmla="val 187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Text Box 2060"/>
          <p:cNvSpPr txBox="1">
            <a:spLocks noChangeArrowheads="1"/>
          </p:cNvSpPr>
          <p:nvPr/>
        </p:nvSpPr>
        <p:spPr bwMode="auto">
          <a:xfrm>
            <a:off x="3778250" y="4979988"/>
            <a:ext cx="4419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ea typeface="新細明體" pitchFamily="18" charset="-120"/>
              </a:rPr>
              <a:t>are not increasing subsequences.</a:t>
            </a:r>
          </a:p>
        </p:txBody>
      </p:sp>
      <p:sp>
        <p:nvSpPr>
          <p:cNvPr id="17419" name="Line 2061"/>
          <p:cNvSpPr>
            <a:spLocks noChangeShapeType="1"/>
          </p:cNvSpPr>
          <p:nvPr/>
        </p:nvSpPr>
        <p:spPr bwMode="auto">
          <a:xfrm>
            <a:off x="2805113" y="4376738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0" name="Text Box 2062"/>
          <p:cNvSpPr txBox="1">
            <a:spLocks noChangeArrowheads="1"/>
          </p:cNvSpPr>
          <p:nvPr/>
        </p:nvSpPr>
        <p:spPr bwMode="auto">
          <a:xfrm>
            <a:off x="3795713" y="4452938"/>
            <a:ext cx="3886200" cy="406400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ea typeface="新細明體" pitchFamily="18" charset="-120"/>
              </a:rPr>
              <a:t>We want to find a longest one.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 of Subset Problem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50838" y="1201738"/>
            <a:ext cx="8229600" cy="5076825"/>
          </a:xfrm>
        </p:spPr>
        <p:txBody>
          <a:bodyPr/>
          <a:lstStyle/>
          <a:p>
            <a:r>
              <a:rPr lang="en-US" sz="2000" dirty="0" smtClean="0"/>
              <a:t>Problem:</a:t>
            </a:r>
          </a:p>
          <a:p>
            <a:pPr lvl="1"/>
            <a:r>
              <a:rPr lang="en-US" sz="2000" dirty="0" smtClean="0"/>
              <a:t>Suppose you are given N positive integer numbers A[1…N] and it is required to produce another number K using a subset of A[1..N] numbers. How can it be done using Dynamic programming approach?</a:t>
            </a:r>
          </a:p>
          <a:p>
            <a:r>
              <a:rPr lang="en-US" sz="2000" dirty="0" smtClean="0"/>
              <a:t>Example:</a:t>
            </a:r>
          </a:p>
          <a:p>
            <a:pPr lvl="1">
              <a:buFontTx/>
              <a:buNone/>
            </a:pPr>
            <a:r>
              <a:rPr lang="en-US" sz="2000" dirty="0" smtClean="0"/>
              <a:t>	N = 6, A[1..N] = {2, 5, 8, 12, 6, 14}, K = 19</a:t>
            </a:r>
          </a:p>
          <a:p>
            <a:pPr lvl="1">
              <a:buFontTx/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Result: 2 + 5 + 12 = 19</a:t>
            </a:r>
          </a:p>
          <a:p>
            <a:pPr lvl="1"/>
            <a:endParaRPr lang="en-US" sz="2000" dirty="0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</p:spPr>
        <p:txBody>
          <a:bodyPr/>
          <a:lstStyle/>
          <a:p>
            <a:fld id="{2F721912-BF34-4A4A-B314-91EF64880421}" type="slidenum">
              <a:rPr lang="en-US" smtClean="0">
                <a:latin typeface="Arial" pitchFamily="34" charset="0"/>
              </a:rPr>
              <a:pPr/>
              <a:t>16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Coin Change Problem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Suppose you are given </a:t>
            </a:r>
            <a:r>
              <a:rPr lang="en-US" b="1" i="1" smtClean="0"/>
              <a:t>n</a:t>
            </a:r>
            <a:r>
              <a:rPr lang="en-US" smtClean="0"/>
              <a:t> types of coin - C</a:t>
            </a:r>
            <a:r>
              <a:rPr lang="en-US" baseline="-25000" smtClean="0"/>
              <a:t>1</a:t>
            </a:r>
            <a:r>
              <a:rPr lang="en-US" smtClean="0"/>
              <a:t>, C</a:t>
            </a:r>
            <a:r>
              <a:rPr lang="en-US" baseline="-25000" smtClean="0"/>
              <a:t>2</a:t>
            </a:r>
            <a:r>
              <a:rPr lang="en-US" smtClean="0"/>
              <a:t>, … , C</a:t>
            </a:r>
            <a:r>
              <a:rPr lang="en-US" baseline="-25000" smtClean="0"/>
              <a:t>n </a:t>
            </a:r>
            <a:r>
              <a:rPr lang="en-US" smtClean="0"/>
              <a:t>coin, and another number </a:t>
            </a:r>
            <a:r>
              <a:rPr lang="en-US" b="1" i="1" smtClean="0"/>
              <a:t>K.</a:t>
            </a:r>
          </a:p>
          <a:p>
            <a:r>
              <a:rPr lang="en-US" smtClean="0"/>
              <a:t>Is it possible to make K using above types of coin?</a:t>
            </a:r>
          </a:p>
          <a:p>
            <a:pPr lvl="1"/>
            <a:r>
              <a:rPr lang="en-US" smtClean="0"/>
              <a:t>Number of each coin is infinite</a:t>
            </a:r>
          </a:p>
          <a:p>
            <a:pPr lvl="1"/>
            <a:r>
              <a:rPr lang="en-US" smtClean="0"/>
              <a:t>Number of each coin is finite</a:t>
            </a:r>
          </a:p>
          <a:p>
            <a:r>
              <a:rPr lang="en-US" smtClean="0"/>
              <a:t>Find minimum number of coin that is required to make </a:t>
            </a:r>
            <a:r>
              <a:rPr lang="en-US" b="1" i="1" smtClean="0"/>
              <a:t>K</a:t>
            </a:r>
            <a:r>
              <a:rPr lang="en-US" smtClean="0"/>
              <a:t>?</a:t>
            </a:r>
          </a:p>
          <a:p>
            <a:pPr lvl="1"/>
            <a:r>
              <a:rPr lang="en-US" smtClean="0"/>
              <a:t>Number of each coin is infinite</a:t>
            </a:r>
          </a:p>
          <a:p>
            <a:pPr lvl="1"/>
            <a:r>
              <a:rPr lang="en-US" smtClean="0"/>
              <a:t>Number of each coin is finite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</p:spPr>
        <p:txBody>
          <a:bodyPr/>
          <a:lstStyle/>
          <a:p>
            <a:fld id="{74EBE5A7-53C4-454C-9331-37F490B68DA1}" type="slidenum">
              <a:rPr lang="en-US" altLang="zh-TW" smtClean="0">
                <a:latin typeface="Arial" pitchFamily="34" charset="0"/>
                <a:ea typeface="新細明體" pitchFamily="18" charset="-120"/>
              </a:rPr>
              <a:pPr/>
              <a:t>18</a:t>
            </a:fld>
            <a:endParaRPr lang="en-US" altLang="zh-TW" smtClean="0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Maximum-sum interval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7848600" cy="1085222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Given a sequence of real numbers </a:t>
            </a:r>
            <a:r>
              <a:rPr lang="en-US" altLang="zh-TW" i="1" dirty="0" smtClean="0">
                <a:ea typeface="新細明體" pitchFamily="18" charset="-120"/>
              </a:rPr>
              <a:t>a</a:t>
            </a:r>
            <a:r>
              <a:rPr lang="en-US" altLang="zh-TW" i="1" baseline="-25000" dirty="0" smtClean="0">
                <a:ea typeface="新細明體" pitchFamily="18" charset="-120"/>
              </a:rPr>
              <a:t>1</a:t>
            </a:r>
            <a:r>
              <a:rPr lang="en-US" altLang="zh-TW" i="1" dirty="0" smtClean="0">
                <a:ea typeface="新細明體" pitchFamily="18" charset="-120"/>
              </a:rPr>
              <a:t>a</a:t>
            </a:r>
            <a:r>
              <a:rPr lang="en-US" altLang="zh-TW" i="1" baseline="-25000" dirty="0" smtClean="0">
                <a:ea typeface="新細明體" pitchFamily="18" charset="-120"/>
              </a:rPr>
              <a:t>2</a:t>
            </a:r>
            <a:r>
              <a:rPr lang="en-US" altLang="zh-TW" i="1" dirty="0" smtClean="0">
                <a:ea typeface="新細明體" pitchFamily="18" charset="-120"/>
              </a:rPr>
              <a:t>…a</a:t>
            </a:r>
            <a:r>
              <a:rPr lang="en-US" altLang="zh-TW" i="1" baseline="-25000" dirty="0" smtClean="0">
                <a:ea typeface="新細明體" pitchFamily="18" charset="-120"/>
              </a:rPr>
              <a:t>n</a:t>
            </a:r>
            <a:r>
              <a:rPr lang="en-US" altLang="zh-TW" i="1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, find a </a:t>
            </a:r>
            <a:r>
              <a:rPr lang="en-US" altLang="zh-TW" dirty="0" smtClean="0">
                <a:solidFill>
                  <a:srgbClr val="FF0000"/>
                </a:solidFill>
                <a:ea typeface="新細明體" pitchFamily="18" charset="-120"/>
              </a:rPr>
              <a:t>consecutive subsequence </a:t>
            </a:r>
            <a:r>
              <a:rPr lang="en-US" altLang="zh-TW" dirty="0" smtClean="0">
                <a:ea typeface="新細明體" pitchFamily="18" charset="-120"/>
              </a:rPr>
              <a:t>with the maximum sum.</a:t>
            </a: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700872" y="1678074"/>
            <a:ext cx="73076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2400" b="1" dirty="0" smtClean="0">
                <a:latin typeface="Courier New" pitchFamily="49" charset="0"/>
                <a:ea typeface="新細明體" pitchFamily="18" charset="-120"/>
              </a:rPr>
              <a:t>9 </a:t>
            </a:r>
            <a:r>
              <a:rPr lang="en-US" altLang="zh-TW" sz="2400" b="1" dirty="0">
                <a:latin typeface="Courier New" pitchFamily="49" charset="0"/>
                <a:ea typeface="新細明體" pitchFamily="18" charset="-120"/>
              </a:rPr>
              <a:t>–3 1 7 –15 2 3 –4 2 –7 6 –2 8 4 -</a:t>
            </a:r>
            <a:r>
              <a:rPr lang="en-US" altLang="zh-TW" sz="2400" b="1" dirty="0" smtClean="0">
                <a:latin typeface="Courier New" pitchFamily="49" charset="0"/>
                <a:ea typeface="新細明體" pitchFamily="18" charset="-120"/>
              </a:rPr>
              <a:t>9</a:t>
            </a:r>
            <a:endParaRPr lang="en-US" altLang="zh-TW" sz="2400" b="1" dirty="0">
              <a:ea typeface="新細明體" pitchFamily="18" charset="-120"/>
            </a:endParaRPr>
          </a:p>
        </p:txBody>
      </p:sp>
      <p:sp>
        <p:nvSpPr>
          <p:cNvPr id="23558" name="Text Box 11"/>
          <p:cNvSpPr txBox="1">
            <a:spLocks noChangeArrowheads="1"/>
          </p:cNvSpPr>
          <p:nvPr/>
        </p:nvSpPr>
        <p:spPr bwMode="auto">
          <a:xfrm>
            <a:off x="785445" y="2413278"/>
            <a:ext cx="742405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2400" dirty="0">
                <a:ea typeface="新細明體" pitchFamily="18" charset="-120"/>
              </a:rPr>
              <a:t>For each position, we can compute the maximum-sum interval starting at that position in </a:t>
            </a:r>
            <a:r>
              <a:rPr lang="en-US" altLang="zh-TW" sz="2400" i="1" dirty="0">
                <a:ea typeface="新細明體" pitchFamily="18" charset="-120"/>
              </a:rPr>
              <a:t>O</a:t>
            </a:r>
            <a:r>
              <a:rPr lang="en-US" altLang="zh-TW" sz="2400" dirty="0">
                <a:ea typeface="新細明體" pitchFamily="18" charset="-120"/>
              </a:rPr>
              <a:t>(</a:t>
            </a:r>
            <a:r>
              <a:rPr lang="en-US" altLang="zh-TW" sz="2400" i="1" dirty="0">
                <a:ea typeface="新細明體" pitchFamily="18" charset="-120"/>
              </a:rPr>
              <a:t>n</a:t>
            </a:r>
            <a:r>
              <a:rPr lang="en-US" altLang="zh-TW" sz="2400" dirty="0">
                <a:ea typeface="新細明體" pitchFamily="18" charset="-120"/>
              </a:rPr>
              <a:t>) time. Therefore, a naive algorithm runs in </a:t>
            </a:r>
            <a:r>
              <a:rPr lang="en-US" altLang="zh-TW" sz="2400" i="1" dirty="0">
                <a:ea typeface="新細明體" pitchFamily="18" charset="-120"/>
              </a:rPr>
              <a:t>O</a:t>
            </a:r>
            <a:r>
              <a:rPr lang="en-US" altLang="zh-TW" sz="2400" dirty="0">
                <a:ea typeface="新細明體" pitchFamily="18" charset="-120"/>
              </a:rPr>
              <a:t>(</a:t>
            </a:r>
            <a:r>
              <a:rPr lang="en-US" altLang="zh-TW" sz="2400" i="1" dirty="0">
                <a:ea typeface="新細明體" pitchFamily="18" charset="-120"/>
              </a:rPr>
              <a:t>n</a:t>
            </a:r>
            <a:r>
              <a:rPr lang="en-US" altLang="zh-TW" sz="2400" i="1" baseline="30000" dirty="0">
                <a:ea typeface="新細明體" pitchFamily="18" charset="-120"/>
              </a:rPr>
              <a:t>2</a:t>
            </a:r>
            <a:r>
              <a:rPr lang="en-US" altLang="zh-TW" sz="2400" dirty="0">
                <a:ea typeface="新細明體" pitchFamily="18" charset="-120"/>
              </a:rPr>
              <a:t>)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71513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 Rock Climbing Problem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47800"/>
            <a:ext cx="54102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 rock climber wants to get from the bottom of a rock to the top by the safest possible path.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At every step, he reaches for handholds above him; some holds are safer than other.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From every place, he can only reach a few nearest handholds.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endParaRPr lang="en-US" smtClean="0"/>
          </a:p>
        </p:txBody>
      </p:sp>
      <p:pic>
        <p:nvPicPr>
          <p:cNvPr id="45060" name="Picture 4" descr="C:\WINDOWS\Application Data\Microsoft\Media Catalog\RockClimber.gif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6477000" y="2209800"/>
            <a:ext cx="2278063" cy="2327275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9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General Concepts</a:t>
            </a:r>
          </a:p>
        </p:txBody>
      </p:sp>
      <p:sp>
        <p:nvSpPr>
          <p:cNvPr id="245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Algorithm strategy</a:t>
            </a:r>
          </a:p>
          <a:p>
            <a:pPr lvl="1"/>
            <a:r>
              <a:rPr lang="en-US" sz="2400" dirty="0" smtClean="0"/>
              <a:t>Approach to solving a problem</a:t>
            </a:r>
          </a:p>
          <a:p>
            <a:pPr lvl="1"/>
            <a:r>
              <a:rPr lang="en-US" sz="2400" dirty="0" smtClean="0"/>
              <a:t>May combine several approaches</a:t>
            </a:r>
          </a:p>
          <a:p>
            <a:r>
              <a:rPr lang="en-US" altLang="zh-TW" sz="2400" dirty="0" smtClean="0">
                <a:ea typeface="新細明體" charset="-120"/>
              </a:rPr>
              <a:t>Algorithm structure</a:t>
            </a:r>
          </a:p>
          <a:p>
            <a:pPr lvl="1"/>
            <a:r>
              <a:rPr lang="en-US" altLang="zh-TW" sz="2400" dirty="0" smtClean="0">
                <a:ea typeface="新細明體" charset="-120"/>
              </a:rPr>
              <a:t>Iterative	</a:t>
            </a:r>
            <a:r>
              <a:rPr lang="en-US" altLang="zh-TW" sz="2400" dirty="0" smtClean="0">
                <a:ea typeface="新細明體" charset="-120"/>
                <a:sym typeface="Symbol" pitchFamily="18" charset="2"/>
              </a:rPr>
              <a:t> execute action in loop</a:t>
            </a:r>
            <a:endParaRPr lang="en-US" altLang="zh-TW" sz="2400" dirty="0" smtClean="0">
              <a:ea typeface="新細明體" charset="-120"/>
            </a:endParaRPr>
          </a:p>
          <a:p>
            <a:pPr lvl="1"/>
            <a:r>
              <a:rPr lang="en-US" altLang="zh-TW" sz="2400" dirty="0" smtClean="0">
                <a:ea typeface="新細明體" charset="-120"/>
              </a:rPr>
              <a:t>Recursive	</a:t>
            </a:r>
            <a:r>
              <a:rPr lang="en-US" altLang="zh-TW" sz="2400" dirty="0" smtClean="0">
                <a:ea typeface="新細明體" charset="-120"/>
                <a:sym typeface="Symbol" pitchFamily="18" charset="2"/>
              </a:rPr>
              <a:t> reapply action to </a:t>
            </a:r>
            <a:r>
              <a:rPr lang="en-US" altLang="zh-TW" sz="2400" dirty="0" err="1" smtClean="0">
                <a:ea typeface="新細明體" charset="-120"/>
                <a:sym typeface="Symbol" pitchFamily="18" charset="2"/>
              </a:rPr>
              <a:t>subproblem</a:t>
            </a:r>
            <a:r>
              <a:rPr lang="en-US" altLang="zh-TW" sz="2400" dirty="0" smtClean="0">
                <a:ea typeface="新細明體" charset="-120"/>
                <a:sym typeface="Symbol" pitchFamily="18" charset="2"/>
              </a:rPr>
              <a:t>(s)</a:t>
            </a:r>
            <a:endParaRPr lang="en-US" altLang="zh-TW" sz="2400" dirty="0" smtClean="0">
              <a:ea typeface="新細明體" charset="-120"/>
            </a:endParaRPr>
          </a:p>
          <a:p>
            <a:r>
              <a:rPr lang="en-US" sz="2400" dirty="0" smtClean="0"/>
              <a:t>Problem type</a:t>
            </a:r>
          </a:p>
          <a:p>
            <a:pPr lvl="1"/>
            <a:r>
              <a:rPr lang="en-US" sz="2400" dirty="0" smtClean="0"/>
              <a:t>Satisfying	 </a:t>
            </a:r>
            <a:r>
              <a:rPr lang="en-US" altLang="zh-TW" sz="2400" dirty="0" smtClean="0">
                <a:ea typeface="新細明體" charset="-120"/>
                <a:sym typeface="Symbol" pitchFamily="18" charset="2"/>
              </a:rPr>
              <a:t> find any satisfactory solution</a:t>
            </a:r>
            <a:endParaRPr lang="en-US" sz="2400" dirty="0" smtClean="0"/>
          </a:p>
          <a:p>
            <a:pPr lvl="1"/>
            <a:r>
              <a:rPr lang="en-US" sz="2400" dirty="0" smtClean="0"/>
              <a:t>Optimization </a:t>
            </a:r>
            <a:r>
              <a:rPr lang="en-US" altLang="zh-TW" sz="2400" dirty="0" smtClean="0">
                <a:ea typeface="新細明體" charset="-120"/>
                <a:sym typeface="Symbol" pitchFamily="18" charset="2"/>
              </a:rPr>
              <a:t> find </a:t>
            </a:r>
            <a:r>
              <a:rPr lang="en-US" altLang="zh-TW" sz="2400" dirty="0" smtClean="0">
                <a:solidFill>
                  <a:srgbClr val="FF3300"/>
                </a:solidFill>
                <a:ea typeface="新細明體" charset="-120"/>
                <a:sym typeface="Symbol" pitchFamily="18" charset="2"/>
              </a:rPr>
              <a:t>best</a:t>
            </a:r>
            <a:r>
              <a:rPr lang="en-US" altLang="zh-TW" sz="2400" dirty="0" smtClean="0">
                <a:ea typeface="新細明體" charset="-120"/>
                <a:sym typeface="Symbol" pitchFamily="18" charset="2"/>
              </a:rPr>
              <a:t> solutions (vs. cost metric</a:t>
            </a:r>
            <a:r>
              <a:rPr lang="en-US" altLang="zh-TW" sz="2400" dirty="0" smtClean="0">
                <a:ea typeface="新細明體" charset="-120"/>
                <a:sym typeface="Symbol" pitchFamily="18" charset="2"/>
              </a:rPr>
              <a:t>)</a:t>
            </a:r>
          </a:p>
          <a:p>
            <a:pPr lvl="1"/>
            <a:endParaRPr lang="en-US" sz="2400" dirty="0" smtClean="0">
              <a:ea typeface="新細明體" charset="-120"/>
              <a:sym typeface="Symbol" pitchFamily="18" charset="2"/>
            </a:endParaRPr>
          </a:p>
          <a:p>
            <a:pPr lvl="1"/>
            <a:endParaRPr lang="en-US" sz="2400" dirty="0" smtClean="0">
              <a:ea typeface="新細明體" charset="-12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2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2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2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2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2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2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2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2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2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700088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Rock climbing (cont)</a:t>
            </a:r>
          </a:p>
        </p:txBody>
      </p:sp>
      <p:pic>
        <p:nvPicPr>
          <p:cNvPr id="46083" name="Picture 3" descr="C:\WINDOWS\Desktop\3101\stone_wall2.jpg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257800" y="1600200"/>
            <a:ext cx="3011488" cy="1981200"/>
          </a:xfrm>
          <a:noFill/>
        </p:spPr>
      </p:pic>
      <p:sp>
        <p:nvSpPr>
          <p:cNvPr id="271364" name="Text Box 4"/>
          <p:cNvSpPr txBox="1">
            <a:spLocks noChangeArrowheads="1"/>
          </p:cNvSpPr>
          <p:nvPr/>
        </p:nvSpPr>
        <p:spPr bwMode="auto">
          <a:xfrm>
            <a:off x="497394" y="2542233"/>
            <a:ext cx="4727750" cy="22467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800" dirty="0"/>
              <a:t>At every step our climber can reach exactly three handholds: above, above and to the right and above and to the left.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457200" y="1676400"/>
            <a:ext cx="4038600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800" dirty="0"/>
              <a:t>Suppose we have a wall instead of the rock. </a:t>
            </a:r>
          </a:p>
        </p:txBody>
      </p:sp>
      <p:sp>
        <p:nvSpPr>
          <p:cNvPr id="271366" name="Text Box 6"/>
          <p:cNvSpPr txBox="1">
            <a:spLocks noChangeArrowheads="1"/>
          </p:cNvSpPr>
          <p:nvPr/>
        </p:nvSpPr>
        <p:spPr bwMode="auto">
          <a:xfrm>
            <a:off x="457200" y="4781341"/>
            <a:ext cx="8229600" cy="15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en-US" sz="2800" dirty="0"/>
              <a:t>There is a table of “danger ratings” provided. The “Danger” of a path is the sum of danger ratings of all handholds on the path.  </a:t>
            </a:r>
          </a:p>
        </p:txBody>
      </p:sp>
      <p:sp>
        <p:nvSpPr>
          <p:cNvPr id="271367" name="Line 7"/>
          <p:cNvSpPr>
            <a:spLocks noChangeShapeType="1"/>
          </p:cNvSpPr>
          <p:nvPr/>
        </p:nvSpPr>
        <p:spPr bwMode="auto">
          <a:xfrm flipH="1" flipV="1">
            <a:off x="5410200" y="2209800"/>
            <a:ext cx="762000" cy="68580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1368" name="Line 8"/>
          <p:cNvSpPr>
            <a:spLocks noChangeShapeType="1"/>
          </p:cNvSpPr>
          <p:nvPr/>
        </p:nvSpPr>
        <p:spPr bwMode="auto">
          <a:xfrm flipV="1">
            <a:off x="6324600" y="2362200"/>
            <a:ext cx="228600" cy="53340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1369" name="Line 9"/>
          <p:cNvSpPr>
            <a:spLocks noChangeShapeType="1"/>
          </p:cNvSpPr>
          <p:nvPr/>
        </p:nvSpPr>
        <p:spPr bwMode="auto">
          <a:xfrm flipV="1">
            <a:off x="6553200" y="2362200"/>
            <a:ext cx="1676400" cy="53340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1370" name="Text Box 10"/>
          <p:cNvSpPr txBox="1">
            <a:spLocks noChangeArrowheads="1"/>
          </p:cNvSpPr>
          <p:nvPr/>
        </p:nvSpPr>
        <p:spPr bwMode="auto">
          <a:xfrm>
            <a:off x="5486400" y="2667000"/>
            <a:ext cx="2444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5</a:t>
            </a:r>
          </a:p>
        </p:txBody>
      </p:sp>
      <p:sp>
        <p:nvSpPr>
          <p:cNvPr id="271371" name="Text Box 11"/>
          <p:cNvSpPr txBox="1">
            <a:spLocks noChangeArrowheads="1"/>
          </p:cNvSpPr>
          <p:nvPr/>
        </p:nvSpPr>
        <p:spPr bwMode="auto">
          <a:xfrm>
            <a:off x="7391400" y="2667000"/>
            <a:ext cx="3619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3</a:t>
            </a:r>
          </a:p>
        </p:txBody>
      </p:sp>
      <p:sp>
        <p:nvSpPr>
          <p:cNvPr id="271372" name="Text Box 12"/>
          <p:cNvSpPr txBox="1">
            <a:spLocks noChangeArrowheads="1"/>
          </p:cNvSpPr>
          <p:nvPr/>
        </p:nvSpPr>
        <p:spPr bwMode="auto">
          <a:xfrm>
            <a:off x="6705600" y="2057400"/>
            <a:ext cx="3619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4</a:t>
            </a:r>
          </a:p>
        </p:txBody>
      </p:sp>
      <p:sp>
        <p:nvSpPr>
          <p:cNvPr id="271373" name="Text Box 13"/>
          <p:cNvSpPr txBox="1">
            <a:spLocks noChangeArrowheads="1"/>
          </p:cNvSpPr>
          <p:nvPr/>
        </p:nvSpPr>
        <p:spPr bwMode="auto">
          <a:xfrm>
            <a:off x="6553200" y="3200400"/>
            <a:ext cx="3619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1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1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1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1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1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1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1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1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1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1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1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1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1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1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1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1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4" grpId="0" autoUpdateAnimBg="0"/>
      <p:bldP spid="271366" grpId="0" autoUpdateAnimBg="0"/>
      <p:bldP spid="271367" grpId="0" animBg="1"/>
      <p:bldP spid="271368" grpId="0" animBg="1"/>
      <p:bldP spid="271369" grpId="0" animBg="1"/>
      <p:bldP spid="271370" grpId="0" autoUpdateAnimBg="0"/>
      <p:bldP spid="271371" grpId="0" autoUpdateAnimBg="0"/>
      <p:bldP spid="271372" grpId="0" autoUpdateAnimBg="0"/>
      <p:bldP spid="271373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Rock Climbing (cont)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577776" y="1524000"/>
            <a:ext cx="5197475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800" dirty="0"/>
              <a:t>We represent the wall as a </a:t>
            </a:r>
            <a:r>
              <a:rPr lang="en-US" sz="2800" dirty="0" smtClean="0"/>
              <a:t>table.  </a:t>
            </a:r>
          </a:p>
          <a:p>
            <a:pPr algn="l">
              <a:lnSpc>
                <a:spcPct val="90000"/>
              </a:lnSpc>
            </a:pPr>
            <a:r>
              <a:rPr lang="en-US" sz="2800" dirty="0" smtClean="0"/>
              <a:t>Every </a:t>
            </a:r>
            <a:r>
              <a:rPr lang="en-US" sz="2800" dirty="0"/>
              <a:t>cell of the table contains the danger rating of the corresponding block. </a:t>
            </a:r>
          </a:p>
        </p:txBody>
      </p:sp>
      <p:graphicFrame>
        <p:nvGraphicFramePr>
          <p:cNvPr id="272388" name="Group 4"/>
          <p:cNvGraphicFramePr>
            <a:graphicFrameLocks noGrp="1"/>
          </p:cNvGraphicFramePr>
          <p:nvPr/>
        </p:nvGraphicFramePr>
        <p:xfrm>
          <a:off x="5943600" y="1600200"/>
          <a:ext cx="2362200" cy="2072640"/>
        </p:xfrm>
        <a:graphic>
          <a:graphicData uri="http://schemas.openxmlformats.org/drawingml/2006/table">
            <a:tbl>
              <a:tblPr/>
              <a:tblGrid>
                <a:gridCol w="473075"/>
                <a:gridCol w="471488"/>
                <a:gridCol w="473075"/>
                <a:gridCol w="471487"/>
                <a:gridCol w="473075"/>
              </a:tblGrid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2420" name="Text Box 36"/>
          <p:cNvSpPr txBox="1">
            <a:spLocks noChangeArrowheads="1"/>
          </p:cNvSpPr>
          <p:nvPr/>
        </p:nvSpPr>
        <p:spPr bwMode="auto">
          <a:xfrm>
            <a:off x="547632" y="3725424"/>
            <a:ext cx="77882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2400" dirty="0"/>
              <a:t>The obvious greedy algorithm does not give an</a:t>
            </a:r>
          </a:p>
          <a:p>
            <a:pPr algn="l">
              <a:spcBef>
                <a:spcPts val="0"/>
              </a:spcBef>
            </a:pPr>
            <a:r>
              <a:rPr lang="en-US" sz="2400" dirty="0"/>
              <a:t> optimal solution. </a:t>
            </a:r>
          </a:p>
        </p:txBody>
      </p:sp>
      <p:sp>
        <p:nvSpPr>
          <p:cNvPr id="272421" name="Text Box 37"/>
          <p:cNvSpPr txBox="1">
            <a:spLocks noChangeArrowheads="1"/>
          </p:cNvSpPr>
          <p:nvPr/>
        </p:nvSpPr>
        <p:spPr bwMode="auto">
          <a:xfrm>
            <a:off x="6477000" y="3190352"/>
            <a:ext cx="361950" cy="4524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6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</a:t>
            </a:r>
          </a:p>
        </p:txBody>
      </p:sp>
      <p:sp>
        <p:nvSpPr>
          <p:cNvPr id="272422" name="Text Box 38"/>
          <p:cNvSpPr txBox="1">
            <a:spLocks noChangeArrowheads="1"/>
          </p:cNvSpPr>
          <p:nvPr/>
        </p:nvSpPr>
        <p:spPr bwMode="auto">
          <a:xfrm>
            <a:off x="5991725" y="2666577"/>
            <a:ext cx="370614" cy="4524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6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5</a:t>
            </a:r>
          </a:p>
        </p:txBody>
      </p:sp>
      <p:sp>
        <p:nvSpPr>
          <p:cNvPr id="272423" name="Text Box 39"/>
          <p:cNvSpPr txBox="1">
            <a:spLocks noChangeArrowheads="1"/>
          </p:cNvSpPr>
          <p:nvPr/>
        </p:nvSpPr>
        <p:spPr bwMode="auto">
          <a:xfrm>
            <a:off x="6477000" y="2123552"/>
            <a:ext cx="370614" cy="4524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6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</a:t>
            </a:r>
          </a:p>
        </p:txBody>
      </p:sp>
      <p:sp>
        <p:nvSpPr>
          <p:cNvPr id="272424" name="Text Box 40"/>
          <p:cNvSpPr txBox="1">
            <a:spLocks noChangeArrowheads="1"/>
          </p:cNvSpPr>
          <p:nvPr/>
        </p:nvSpPr>
        <p:spPr bwMode="auto">
          <a:xfrm>
            <a:off x="6019800" y="1627832"/>
            <a:ext cx="361950" cy="4524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6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</a:t>
            </a:r>
          </a:p>
        </p:txBody>
      </p:sp>
      <p:sp>
        <p:nvSpPr>
          <p:cNvPr id="272425" name="Text Box 41"/>
          <p:cNvSpPr txBox="1">
            <a:spLocks noChangeArrowheads="1"/>
          </p:cNvSpPr>
          <p:nvPr/>
        </p:nvSpPr>
        <p:spPr bwMode="auto">
          <a:xfrm>
            <a:off x="561869" y="4649036"/>
            <a:ext cx="4621213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The rating </a:t>
            </a:r>
            <a:r>
              <a:rPr lang="en-US" sz="2800" dirty="0">
                <a:solidFill>
                  <a:srgbClr val="0000FF"/>
                </a:solidFill>
              </a:rPr>
              <a:t>of this path is 13</a:t>
            </a:r>
            <a:r>
              <a:rPr lang="en-US" sz="2800" dirty="0"/>
              <a:t>.</a:t>
            </a:r>
          </a:p>
        </p:txBody>
      </p:sp>
      <p:sp>
        <p:nvSpPr>
          <p:cNvPr id="272426" name="Text Box 42"/>
          <p:cNvSpPr txBox="1">
            <a:spLocks noChangeArrowheads="1"/>
          </p:cNvSpPr>
          <p:nvPr/>
        </p:nvSpPr>
        <p:spPr bwMode="auto">
          <a:xfrm>
            <a:off x="543449" y="5875773"/>
            <a:ext cx="57229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The rating of an </a:t>
            </a:r>
            <a:r>
              <a:rPr lang="en-US" sz="2800" dirty="0">
                <a:solidFill>
                  <a:srgbClr val="FF0000"/>
                </a:solidFill>
              </a:rPr>
              <a:t>optimal path is 12</a:t>
            </a:r>
            <a:r>
              <a:rPr lang="en-US" sz="2800" dirty="0"/>
              <a:t>.</a:t>
            </a:r>
          </a:p>
        </p:txBody>
      </p:sp>
      <p:sp>
        <p:nvSpPr>
          <p:cNvPr id="272427" name="Text Box 43"/>
          <p:cNvSpPr txBox="1">
            <a:spLocks noChangeArrowheads="1"/>
          </p:cNvSpPr>
          <p:nvPr/>
        </p:nvSpPr>
        <p:spPr bwMode="auto">
          <a:xfrm>
            <a:off x="7438725" y="3180727"/>
            <a:ext cx="304800" cy="4524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600" dirty="0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</a:t>
            </a:r>
          </a:p>
        </p:txBody>
      </p:sp>
      <p:sp>
        <p:nvSpPr>
          <p:cNvPr id="272428" name="Text Box 44"/>
          <p:cNvSpPr txBox="1">
            <a:spLocks noChangeArrowheads="1"/>
          </p:cNvSpPr>
          <p:nvPr/>
        </p:nvSpPr>
        <p:spPr bwMode="auto">
          <a:xfrm>
            <a:off x="7848600" y="2656952"/>
            <a:ext cx="370614" cy="4524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600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</a:p>
        </p:txBody>
      </p:sp>
      <p:sp>
        <p:nvSpPr>
          <p:cNvPr id="272429" name="Text Box 45"/>
          <p:cNvSpPr txBox="1">
            <a:spLocks noChangeArrowheads="1"/>
          </p:cNvSpPr>
          <p:nvPr/>
        </p:nvSpPr>
        <p:spPr bwMode="auto">
          <a:xfrm>
            <a:off x="7391400" y="2123552"/>
            <a:ext cx="370614" cy="4524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600" dirty="0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</a:t>
            </a:r>
          </a:p>
        </p:txBody>
      </p:sp>
      <p:sp>
        <p:nvSpPr>
          <p:cNvPr id="272430" name="Text Box 46"/>
          <p:cNvSpPr txBox="1">
            <a:spLocks noChangeArrowheads="1"/>
          </p:cNvSpPr>
          <p:nvPr/>
        </p:nvSpPr>
        <p:spPr bwMode="auto">
          <a:xfrm>
            <a:off x="7411496" y="1668029"/>
            <a:ext cx="381000" cy="4247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5</a:t>
            </a:r>
          </a:p>
        </p:txBody>
      </p:sp>
      <p:sp>
        <p:nvSpPr>
          <p:cNvPr id="272431" name="Text Box 47"/>
          <p:cNvSpPr txBox="1">
            <a:spLocks noChangeArrowheads="1"/>
          </p:cNvSpPr>
          <p:nvPr/>
        </p:nvSpPr>
        <p:spPr bwMode="auto">
          <a:xfrm>
            <a:off x="617968" y="5084466"/>
            <a:ext cx="7712075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dirty="0"/>
              <a:t>However, we can solve this problem by a dynamic programming strategy in polynomial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2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2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2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2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2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2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2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2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2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2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2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2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2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2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2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2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2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2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2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2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2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2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2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2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72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72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420" grpId="0" autoUpdateAnimBg="0"/>
      <p:bldP spid="272421" grpId="0" animBg="1" autoUpdateAnimBg="0"/>
      <p:bldP spid="272422" grpId="0" animBg="1" autoUpdateAnimBg="0"/>
      <p:bldP spid="272423" grpId="0" animBg="1" autoUpdateAnimBg="0"/>
      <p:bldP spid="272424" grpId="0" animBg="1" autoUpdateAnimBg="0"/>
      <p:bldP spid="272425" grpId="0" autoUpdateAnimBg="0"/>
      <p:bldP spid="272426" grpId="0" autoUpdateAnimBg="0"/>
      <p:bldP spid="272427" grpId="0" animBg="1" autoUpdateAnimBg="0"/>
      <p:bldP spid="272428" grpId="0" animBg="1" autoUpdateAnimBg="0"/>
      <p:bldP spid="272429" grpId="0" animBg="1" autoUpdateAnimBg="0"/>
      <p:bldP spid="272430" grpId="0" animBg="1" autoUpdateAnimBg="0"/>
      <p:bldP spid="272431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Matrix-chain Multiplication 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dirty="0" smtClean="0"/>
              <a:t>Suppose we have a sequence or chain A</a:t>
            </a:r>
            <a:r>
              <a:rPr lang="en-US" baseline="-25000" dirty="0" smtClean="0"/>
              <a:t>1</a:t>
            </a:r>
            <a:r>
              <a:rPr lang="en-US" dirty="0" smtClean="0"/>
              <a:t>, A</a:t>
            </a:r>
            <a:r>
              <a:rPr lang="en-US" baseline="-25000" dirty="0" smtClean="0"/>
              <a:t>2</a:t>
            </a:r>
            <a:r>
              <a:rPr lang="en-US" dirty="0" smtClean="0"/>
              <a:t>, …, A</a:t>
            </a:r>
            <a:r>
              <a:rPr lang="en-US" i="1" baseline="-25000" dirty="0" smtClean="0"/>
              <a:t>n</a:t>
            </a:r>
            <a:r>
              <a:rPr lang="en-US" dirty="0" smtClean="0"/>
              <a:t> of </a:t>
            </a:r>
            <a:r>
              <a:rPr lang="en-US" i="1" dirty="0" smtClean="0"/>
              <a:t>n</a:t>
            </a:r>
            <a:r>
              <a:rPr lang="en-US" dirty="0" smtClean="0"/>
              <a:t> matrices to be multiplied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dirty="0" smtClean="0"/>
              <a:t>That is, we want to compute the product A</a:t>
            </a:r>
            <a:r>
              <a:rPr lang="en-US" baseline="-25000" dirty="0" smtClean="0"/>
              <a:t>1</a:t>
            </a:r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…A</a:t>
            </a:r>
            <a:r>
              <a:rPr lang="en-US" i="1" baseline="-25000" dirty="0" smtClean="0"/>
              <a:t>n</a:t>
            </a:r>
          </a:p>
          <a:p>
            <a:pPr marL="609600" indent="-609600">
              <a:lnSpc>
                <a:spcPct val="90000"/>
              </a:lnSpc>
            </a:pPr>
            <a:endParaRPr lang="en-US" dirty="0" smtClean="0"/>
          </a:p>
          <a:p>
            <a:pPr marL="609600" indent="-609600">
              <a:lnSpc>
                <a:spcPct val="90000"/>
              </a:lnSpc>
            </a:pPr>
            <a:r>
              <a:rPr lang="en-US" dirty="0" smtClean="0"/>
              <a:t>There are many possible ways (</a:t>
            </a:r>
            <a:r>
              <a:rPr lang="en-US" dirty="0" err="1" smtClean="0"/>
              <a:t>parenthesizations</a:t>
            </a:r>
            <a:r>
              <a:rPr lang="en-US" dirty="0" smtClean="0"/>
              <a:t>) to compute the product</a:t>
            </a:r>
          </a:p>
          <a:p>
            <a:pPr marL="609600" indent="-609600">
              <a:lnSpc>
                <a:spcPct val="90000"/>
              </a:lnSpc>
            </a:pPr>
            <a:endParaRPr lang="en-US" i="1" dirty="0">
              <a:solidFill>
                <a:srgbClr val="009900"/>
              </a:solidFill>
            </a:endParaRPr>
          </a:p>
          <a:p>
            <a:pPr marL="609600" indent="-609600"/>
            <a:r>
              <a:rPr lang="en-US" sz="2000" dirty="0" smtClean="0"/>
              <a:t>Example: consider the chain A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A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 A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, A</a:t>
            </a:r>
            <a:r>
              <a:rPr lang="en-US" sz="2000" baseline="-25000" dirty="0" smtClean="0"/>
              <a:t>4</a:t>
            </a:r>
            <a:r>
              <a:rPr lang="en-US" sz="2000" dirty="0" smtClean="0"/>
              <a:t> of 4 matrices</a:t>
            </a:r>
          </a:p>
          <a:p>
            <a:pPr marL="990600" lvl="1" indent="-533400"/>
            <a:r>
              <a:rPr lang="en-US" sz="2000" dirty="0" smtClean="0"/>
              <a:t>Let us compute the product A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A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A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A</a:t>
            </a:r>
            <a:r>
              <a:rPr lang="en-US" sz="2000" baseline="-25000" dirty="0" smtClean="0"/>
              <a:t>4</a:t>
            </a:r>
            <a:endParaRPr lang="en-US" sz="2000" dirty="0" smtClean="0"/>
          </a:p>
          <a:p>
            <a:pPr marL="609600" indent="-609600"/>
            <a:r>
              <a:rPr lang="en-US" sz="2000" dirty="0" smtClean="0"/>
              <a:t>There are 5 possible ways:</a:t>
            </a:r>
          </a:p>
          <a:p>
            <a:pPr marL="990600" lvl="1" indent="-533400">
              <a:buFontTx/>
              <a:buAutoNum type="arabicPeriod"/>
            </a:pPr>
            <a:r>
              <a:rPr lang="en-US" sz="2000" dirty="0" smtClean="0">
                <a:solidFill>
                  <a:srgbClr val="CC6600"/>
                </a:solidFill>
              </a:rPr>
              <a:t>(A</a:t>
            </a:r>
            <a:r>
              <a:rPr lang="en-US" sz="2000" baseline="-25000" dirty="0" smtClean="0">
                <a:solidFill>
                  <a:srgbClr val="CC6600"/>
                </a:solidFill>
              </a:rPr>
              <a:t>1</a:t>
            </a:r>
            <a:r>
              <a:rPr lang="en-US" sz="2000" dirty="0" smtClean="0">
                <a:solidFill>
                  <a:srgbClr val="CC6600"/>
                </a:solidFill>
              </a:rPr>
              <a:t>(A</a:t>
            </a:r>
            <a:r>
              <a:rPr lang="en-US" sz="2000" baseline="-25000" dirty="0" smtClean="0">
                <a:solidFill>
                  <a:srgbClr val="CC6600"/>
                </a:solidFill>
              </a:rPr>
              <a:t>2</a:t>
            </a:r>
            <a:r>
              <a:rPr lang="en-US" sz="2000" dirty="0" smtClean="0">
                <a:solidFill>
                  <a:srgbClr val="CC6600"/>
                </a:solidFill>
              </a:rPr>
              <a:t>(A</a:t>
            </a:r>
            <a:r>
              <a:rPr lang="en-US" sz="2000" baseline="-25000" dirty="0" smtClean="0">
                <a:solidFill>
                  <a:srgbClr val="CC6600"/>
                </a:solidFill>
              </a:rPr>
              <a:t>3</a:t>
            </a:r>
            <a:r>
              <a:rPr lang="en-US" sz="2000" dirty="0" smtClean="0">
                <a:solidFill>
                  <a:srgbClr val="CC6600"/>
                </a:solidFill>
              </a:rPr>
              <a:t>A</a:t>
            </a:r>
            <a:r>
              <a:rPr lang="en-US" sz="2000" baseline="-25000" dirty="0" smtClean="0">
                <a:solidFill>
                  <a:srgbClr val="CC6600"/>
                </a:solidFill>
              </a:rPr>
              <a:t>4</a:t>
            </a:r>
            <a:r>
              <a:rPr lang="en-US" sz="2000" dirty="0" smtClean="0">
                <a:solidFill>
                  <a:srgbClr val="CC6600"/>
                </a:solidFill>
              </a:rPr>
              <a:t>)))</a:t>
            </a:r>
            <a:endParaRPr lang="en-US" sz="2000" baseline="-25000" dirty="0" smtClean="0">
              <a:solidFill>
                <a:srgbClr val="CC6600"/>
              </a:solidFill>
            </a:endParaRPr>
          </a:p>
          <a:p>
            <a:pPr marL="990600" lvl="1" indent="-533400">
              <a:buFontTx/>
              <a:buAutoNum type="arabicPeriod"/>
            </a:pPr>
            <a:r>
              <a:rPr lang="en-US" sz="2000" dirty="0" smtClean="0">
                <a:solidFill>
                  <a:srgbClr val="009900"/>
                </a:solidFill>
              </a:rPr>
              <a:t>(A</a:t>
            </a:r>
            <a:r>
              <a:rPr lang="en-US" sz="2000" baseline="-25000" dirty="0" smtClean="0">
                <a:solidFill>
                  <a:srgbClr val="009900"/>
                </a:solidFill>
              </a:rPr>
              <a:t>1</a:t>
            </a:r>
            <a:r>
              <a:rPr lang="en-US" sz="2000" dirty="0" smtClean="0">
                <a:solidFill>
                  <a:srgbClr val="009900"/>
                </a:solidFill>
              </a:rPr>
              <a:t>((A</a:t>
            </a:r>
            <a:r>
              <a:rPr lang="en-US" sz="2000" baseline="-25000" dirty="0" smtClean="0">
                <a:solidFill>
                  <a:srgbClr val="009900"/>
                </a:solidFill>
              </a:rPr>
              <a:t>2</a:t>
            </a:r>
            <a:r>
              <a:rPr lang="en-US" sz="2000" dirty="0" smtClean="0">
                <a:solidFill>
                  <a:srgbClr val="009900"/>
                </a:solidFill>
              </a:rPr>
              <a:t>A</a:t>
            </a:r>
            <a:r>
              <a:rPr lang="en-US" sz="2000" baseline="-25000" dirty="0" smtClean="0">
                <a:solidFill>
                  <a:srgbClr val="009900"/>
                </a:solidFill>
              </a:rPr>
              <a:t>3</a:t>
            </a:r>
            <a:r>
              <a:rPr lang="en-US" sz="2000" dirty="0" smtClean="0">
                <a:solidFill>
                  <a:srgbClr val="009900"/>
                </a:solidFill>
              </a:rPr>
              <a:t>)A</a:t>
            </a:r>
            <a:r>
              <a:rPr lang="en-US" sz="2000" baseline="-25000" dirty="0" smtClean="0">
                <a:solidFill>
                  <a:srgbClr val="009900"/>
                </a:solidFill>
              </a:rPr>
              <a:t>4</a:t>
            </a:r>
            <a:r>
              <a:rPr lang="en-US" sz="2000" dirty="0" smtClean="0">
                <a:solidFill>
                  <a:srgbClr val="009900"/>
                </a:solidFill>
              </a:rPr>
              <a:t>))</a:t>
            </a:r>
            <a:endParaRPr lang="en-US" sz="2000" baseline="-25000" dirty="0" smtClean="0">
              <a:solidFill>
                <a:srgbClr val="009900"/>
              </a:solidFill>
            </a:endParaRPr>
          </a:p>
          <a:p>
            <a:pPr marL="990600" lvl="1" indent="-533400">
              <a:buFontTx/>
              <a:buAutoNum type="arabicPeriod"/>
            </a:pPr>
            <a:r>
              <a:rPr lang="en-US" sz="2000" dirty="0" smtClean="0">
                <a:solidFill>
                  <a:srgbClr val="FF0000"/>
                </a:solidFill>
              </a:rPr>
              <a:t>((A</a:t>
            </a:r>
            <a:r>
              <a:rPr lang="en-US" sz="2000" baseline="-25000" dirty="0" smtClean="0">
                <a:solidFill>
                  <a:srgbClr val="FF0000"/>
                </a:solidFill>
              </a:rPr>
              <a:t>1</a:t>
            </a:r>
            <a:r>
              <a:rPr lang="en-US" sz="2000" dirty="0" smtClean="0">
                <a:solidFill>
                  <a:srgbClr val="FF0000"/>
                </a:solidFill>
              </a:rPr>
              <a:t>A</a:t>
            </a:r>
            <a:r>
              <a:rPr lang="en-US" sz="2000" baseline="-25000" dirty="0" smtClean="0">
                <a:solidFill>
                  <a:srgbClr val="FF0000"/>
                </a:solidFill>
              </a:rPr>
              <a:t>2</a:t>
            </a:r>
            <a:r>
              <a:rPr lang="en-US" sz="2000" dirty="0" smtClean="0">
                <a:solidFill>
                  <a:srgbClr val="FF0000"/>
                </a:solidFill>
              </a:rPr>
              <a:t>)(A</a:t>
            </a:r>
            <a:r>
              <a:rPr lang="en-US" sz="2000" baseline="-25000" dirty="0" smtClean="0">
                <a:solidFill>
                  <a:srgbClr val="FF0000"/>
                </a:solidFill>
              </a:rPr>
              <a:t>3</a:t>
            </a:r>
            <a:r>
              <a:rPr lang="en-US" sz="2000" dirty="0" smtClean="0">
                <a:solidFill>
                  <a:srgbClr val="FF0000"/>
                </a:solidFill>
              </a:rPr>
              <a:t>A</a:t>
            </a:r>
            <a:r>
              <a:rPr lang="en-US" sz="2000" baseline="-25000" dirty="0" smtClean="0">
                <a:solidFill>
                  <a:srgbClr val="FF0000"/>
                </a:solidFill>
              </a:rPr>
              <a:t>4</a:t>
            </a:r>
            <a:r>
              <a:rPr lang="en-US" sz="2000" dirty="0" smtClean="0">
                <a:solidFill>
                  <a:srgbClr val="FF0000"/>
                </a:solidFill>
              </a:rPr>
              <a:t>))</a:t>
            </a:r>
            <a:endParaRPr lang="en-US" sz="2000" baseline="-25000" dirty="0" smtClean="0">
              <a:solidFill>
                <a:srgbClr val="FF0000"/>
              </a:solidFill>
            </a:endParaRPr>
          </a:p>
          <a:p>
            <a:pPr marL="990600" lvl="1" indent="-533400">
              <a:buFontTx/>
              <a:buAutoNum type="arabicPeriod"/>
            </a:pPr>
            <a:r>
              <a:rPr lang="en-US" sz="2000" dirty="0" smtClean="0">
                <a:solidFill>
                  <a:srgbClr val="3333FF"/>
                </a:solidFill>
              </a:rPr>
              <a:t>((A</a:t>
            </a:r>
            <a:r>
              <a:rPr lang="en-US" sz="2000" baseline="-25000" dirty="0" smtClean="0">
                <a:solidFill>
                  <a:srgbClr val="3333FF"/>
                </a:solidFill>
              </a:rPr>
              <a:t>1</a:t>
            </a:r>
            <a:r>
              <a:rPr lang="en-US" sz="2000" dirty="0" smtClean="0">
                <a:solidFill>
                  <a:srgbClr val="3333FF"/>
                </a:solidFill>
              </a:rPr>
              <a:t>(A</a:t>
            </a:r>
            <a:r>
              <a:rPr lang="en-US" sz="2000" baseline="-25000" dirty="0" smtClean="0">
                <a:solidFill>
                  <a:srgbClr val="3333FF"/>
                </a:solidFill>
              </a:rPr>
              <a:t>2</a:t>
            </a:r>
            <a:r>
              <a:rPr lang="en-US" sz="2000" dirty="0" smtClean="0">
                <a:solidFill>
                  <a:srgbClr val="3333FF"/>
                </a:solidFill>
              </a:rPr>
              <a:t>A</a:t>
            </a:r>
            <a:r>
              <a:rPr lang="en-US" sz="2000" baseline="-25000" dirty="0" smtClean="0">
                <a:solidFill>
                  <a:srgbClr val="3333FF"/>
                </a:solidFill>
              </a:rPr>
              <a:t>3</a:t>
            </a:r>
            <a:r>
              <a:rPr lang="en-US" sz="2000" dirty="0" smtClean="0">
                <a:solidFill>
                  <a:srgbClr val="3333FF"/>
                </a:solidFill>
              </a:rPr>
              <a:t>))A</a:t>
            </a:r>
            <a:r>
              <a:rPr lang="en-US" sz="2000" baseline="-25000" dirty="0" smtClean="0">
                <a:solidFill>
                  <a:srgbClr val="3333FF"/>
                </a:solidFill>
              </a:rPr>
              <a:t>4</a:t>
            </a:r>
            <a:r>
              <a:rPr lang="en-US" sz="2000" dirty="0" smtClean="0">
                <a:solidFill>
                  <a:srgbClr val="3333FF"/>
                </a:solidFill>
              </a:rPr>
              <a:t>)</a:t>
            </a:r>
            <a:endParaRPr lang="en-US" sz="2000" baseline="-25000" dirty="0" smtClean="0">
              <a:solidFill>
                <a:srgbClr val="3333FF"/>
              </a:solidFill>
            </a:endParaRPr>
          </a:p>
          <a:p>
            <a:pPr marL="990600" lvl="1" indent="-533400">
              <a:buFontTx/>
              <a:buAutoNum type="arabicPeriod"/>
            </a:pPr>
            <a:r>
              <a:rPr lang="en-US" sz="2000" dirty="0" smtClean="0">
                <a:solidFill>
                  <a:srgbClr val="D60093"/>
                </a:solidFill>
              </a:rPr>
              <a:t>(((A</a:t>
            </a:r>
            <a:r>
              <a:rPr lang="en-US" sz="2000" baseline="-25000" dirty="0" smtClean="0">
                <a:solidFill>
                  <a:srgbClr val="D60093"/>
                </a:solidFill>
              </a:rPr>
              <a:t>1</a:t>
            </a:r>
            <a:r>
              <a:rPr lang="en-US" sz="2000" dirty="0" smtClean="0">
                <a:solidFill>
                  <a:srgbClr val="D60093"/>
                </a:solidFill>
              </a:rPr>
              <a:t>A</a:t>
            </a:r>
            <a:r>
              <a:rPr lang="en-US" sz="2000" baseline="-25000" dirty="0" smtClean="0">
                <a:solidFill>
                  <a:srgbClr val="D60093"/>
                </a:solidFill>
              </a:rPr>
              <a:t>2</a:t>
            </a:r>
            <a:r>
              <a:rPr lang="en-US" sz="2000" dirty="0" smtClean="0">
                <a:solidFill>
                  <a:srgbClr val="D60093"/>
                </a:solidFill>
              </a:rPr>
              <a:t>)A</a:t>
            </a:r>
            <a:r>
              <a:rPr lang="en-US" sz="2000" baseline="-25000" dirty="0" smtClean="0">
                <a:solidFill>
                  <a:srgbClr val="D60093"/>
                </a:solidFill>
              </a:rPr>
              <a:t>3</a:t>
            </a:r>
            <a:r>
              <a:rPr lang="en-US" sz="2000" dirty="0" smtClean="0">
                <a:solidFill>
                  <a:srgbClr val="D60093"/>
                </a:solidFill>
              </a:rPr>
              <a:t>)A</a:t>
            </a:r>
            <a:r>
              <a:rPr lang="en-US" sz="2000" baseline="-25000" dirty="0" smtClean="0">
                <a:solidFill>
                  <a:srgbClr val="D60093"/>
                </a:solidFill>
              </a:rPr>
              <a:t>4</a:t>
            </a:r>
            <a:r>
              <a:rPr lang="en-US" sz="2000" dirty="0" smtClean="0">
                <a:solidFill>
                  <a:srgbClr val="D60093"/>
                </a:solidFill>
              </a:rPr>
              <a:t>)</a:t>
            </a:r>
          </a:p>
          <a:p>
            <a:pPr marL="609600" indent="-609600">
              <a:lnSpc>
                <a:spcPct val="90000"/>
              </a:lnSpc>
            </a:pPr>
            <a:endParaRPr lang="en-US" sz="1600" i="1" dirty="0" smtClean="0">
              <a:solidFill>
                <a:srgbClr val="00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Matrix-chain Multiplication   </a:t>
            </a:r>
            <a:r>
              <a:rPr lang="en-US" sz="2000" smtClean="0"/>
              <a:t>…contd</a:t>
            </a:r>
            <a:r>
              <a:rPr lang="en-US" smtClean="0"/>
              <a:t> 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15367"/>
            <a:ext cx="8229600" cy="5285433"/>
          </a:xfrm>
        </p:spPr>
        <p:txBody>
          <a:bodyPr/>
          <a:lstStyle/>
          <a:p>
            <a:pPr marL="609600" indent="-609600"/>
            <a:r>
              <a:rPr lang="en-US" dirty="0" smtClean="0"/>
              <a:t>To compute the number of scalar multiplications necessary, we must know:</a:t>
            </a:r>
          </a:p>
          <a:p>
            <a:pPr marL="990600" lvl="1" indent="-533400"/>
            <a:r>
              <a:rPr lang="en-US" dirty="0" smtClean="0">
                <a:solidFill>
                  <a:srgbClr val="CC6600"/>
                </a:solidFill>
              </a:rPr>
              <a:t>Algorithm to multiply two matrices</a:t>
            </a:r>
          </a:p>
          <a:p>
            <a:pPr marL="990600" lvl="1" indent="-533400"/>
            <a:r>
              <a:rPr lang="en-US" dirty="0" smtClean="0">
                <a:solidFill>
                  <a:srgbClr val="CC6600"/>
                </a:solidFill>
              </a:rPr>
              <a:t>Matrix dimensions</a:t>
            </a:r>
          </a:p>
          <a:p>
            <a:pPr marL="609600" indent="-609600"/>
            <a:r>
              <a:rPr lang="en-US" dirty="0" smtClean="0">
                <a:solidFill>
                  <a:srgbClr val="009900"/>
                </a:solidFill>
              </a:rPr>
              <a:t>Can you write the algorithm to multiply two matrices?</a:t>
            </a:r>
          </a:p>
          <a:p>
            <a:pPr marL="609600" lvl="0" indent="-609600">
              <a:lnSpc>
                <a:spcPct val="90000"/>
              </a:lnSpc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</a:rPr>
              <a:t>Input: Matrices </a:t>
            </a:r>
            <a:r>
              <a:rPr lang="en-US" i="1" dirty="0" err="1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en-US" i="1" baseline="-25000" dirty="0" err="1">
                <a:solidFill>
                  <a:schemeClr val="tx1"/>
                </a:solidFill>
                <a:latin typeface="Times New Roman" pitchFamily="18" charset="0"/>
              </a:rPr>
              <a:t>p</a:t>
            </a:r>
            <a:r>
              <a:rPr lang="en-US" baseline="-25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i="1" baseline="-25000" dirty="0" err="1">
                <a:solidFill>
                  <a:schemeClr val="tx1"/>
                </a:solidFill>
                <a:latin typeface="Times New Roman" pitchFamily="18" charset="0"/>
              </a:rPr>
              <a:t>q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</a:rPr>
              <a:t> and </a:t>
            </a:r>
            <a:r>
              <a:rPr lang="en-US" i="1" dirty="0" err="1">
                <a:solidFill>
                  <a:schemeClr val="tx1"/>
                </a:solidFill>
                <a:latin typeface="Times New Roman" pitchFamily="18" charset="0"/>
              </a:rPr>
              <a:t>B</a:t>
            </a:r>
            <a:r>
              <a:rPr lang="en-US" i="1" baseline="-25000" dirty="0" err="1">
                <a:solidFill>
                  <a:schemeClr val="tx1"/>
                </a:solidFill>
                <a:latin typeface="Times New Roman" pitchFamily="18" charset="0"/>
              </a:rPr>
              <a:t>q</a:t>
            </a:r>
            <a:r>
              <a:rPr lang="en-US" baseline="-25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i="1" baseline="-25000" dirty="0" err="1">
                <a:solidFill>
                  <a:schemeClr val="tx1"/>
                </a:solidFill>
                <a:latin typeface="Times New Roman" pitchFamily="18" charset="0"/>
              </a:rPr>
              <a:t>r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</a:rPr>
              <a:t> (with dimensions </a:t>
            </a:r>
            <a:r>
              <a:rPr lang="en-US" i="1" dirty="0" err="1">
                <a:solidFill>
                  <a:schemeClr val="tx1"/>
                </a:solidFill>
                <a:latin typeface="Times New Roman" pitchFamily="18" charset="0"/>
              </a:rPr>
              <a:t>p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i="1" dirty="0" err="1">
                <a:solidFill>
                  <a:schemeClr val="tx1"/>
                </a:solidFill>
                <a:latin typeface="Times New Roman" pitchFamily="18" charset="0"/>
              </a:rPr>
              <a:t>q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</a:rPr>
              <a:t> and </a:t>
            </a:r>
            <a:r>
              <a:rPr lang="en-US" i="1" dirty="0" err="1">
                <a:solidFill>
                  <a:schemeClr val="tx1"/>
                </a:solidFill>
                <a:latin typeface="Times New Roman" pitchFamily="18" charset="0"/>
              </a:rPr>
              <a:t>q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i="1" dirty="0" err="1">
                <a:solidFill>
                  <a:schemeClr val="tx1"/>
                </a:solidFill>
                <a:latin typeface="Times New Roman" pitchFamily="18" charset="0"/>
              </a:rPr>
              <a:t>r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pPr marL="609600" lvl="0" indent="-609600">
              <a:lnSpc>
                <a:spcPct val="90000"/>
              </a:lnSpc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</a:rPr>
              <a:t>Result: Matrix </a:t>
            </a:r>
            <a:r>
              <a:rPr lang="en-US" i="1" dirty="0" err="1">
                <a:solidFill>
                  <a:schemeClr val="tx1"/>
                </a:solidFill>
                <a:latin typeface="Times New Roman" pitchFamily="18" charset="0"/>
              </a:rPr>
              <a:t>C</a:t>
            </a:r>
            <a:r>
              <a:rPr lang="en-US" i="1" baseline="-25000" dirty="0" err="1">
                <a:solidFill>
                  <a:schemeClr val="tx1"/>
                </a:solidFill>
                <a:latin typeface="Times New Roman" pitchFamily="18" charset="0"/>
              </a:rPr>
              <a:t>p</a:t>
            </a:r>
            <a:r>
              <a:rPr lang="en-US" baseline="-25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i="1" baseline="-25000" dirty="0" err="1">
                <a:solidFill>
                  <a:schemeClr val="tx1"/>
                </a:solidFill>
                <a:latin typeface="Times New Roman" pitchFamily="18" charset="0"/>
              </a:rPr>
              <a:t>r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</a:rPr>
              <a:t> resulting from the product 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</a:rPr>
              <a:t>B</a:t>
            </a:r>
          </a:p>
          <a:p>
            <a:pPr marL="609600" lvl="0" indent="-609600">
              <a:lnSpc>
                <a:spcPct val="90000"/>
              </a:lnSpc>
              <a:defRPr/>
            </a:pPr>
            <a:endParaRPr lang="en-US" dirty="0" smtClean="0">
              <a:solidFill>
                <a:schemeClr val="tx1"/>
              </a:solidFill>
              <a:latin typeface="Times New Roman" pitchFamily="18" charset="0"/>
            </a:endParaRPr>
          </a:p>
          <a:p>
            <a:pPr marL="609600" lvl="0" indent="-609600">
              <a:lnSpc>
                <a:spcPct val="9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MATRIX-MULTIPLY(</a:t>
            </a:r>
            <a:r>
              <a:rPr lang="en-US" i="1" dirty="0" err="1" smtClean="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en-US" i="1" baseline="-25000" dirty="0" err="1" smtClean="0">
                <a:solidFill>
                  <a:schemeClr val="tx1"/>
                </a:solidFill>
                <a:latin typeface="Times New Roman" pitchFamily="18" charset="0"/>
              </a:rPr>
              <a:t>p</a:t>
            </a:r>
            <a:r>
              <a:rPr lang="en-US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i="1" baseline="-25000" dirty="0" err="1" smtClean="0">
                <a:solidFill>
                  <a:schemeClr val="tx1"/>
                </a:solidFill>
                <a:latin typeface="Times New Roman" pitchFamily="18" charset="0"/>
              </a:rPr>
              <a:t>q</a:t>
            </a:r>
            <a:r>
              <a:rPr lang="en-US" i="1" baseline="-25000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</a:rPr>
              <a:t>, </a:t>
            </a:r>
            <a:r>
              <a:rPr lang="en-US" i="1" dirty="0" err="1">
                <a:solidFill>
                  <a:schemeClr val="tx1"/>
                </a:solidFill>
                <a:latin typeface="Times New Roman" pitchFamily="18" charset="0"/>
              </a:rPr>
              <a:t>B</a:t>
            </a:r>
            <a:r>
              <a:rPr lang="en-US" i="1" baseline="-25000" dirty="0" err="1">
                <a:solidFill>
                  <a:schemeClr val="tx1"/>
                </a:solidFill>
                <a:latin typeface="Times New Roman" pitchFamily="18" charset="0"/>
              </a:rPr>
              <a:t>q</a:t>
            </a:r>
            <a:r>
              <a:rPr lang="en-US" baseline="-25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i="1" baseline="-25000" dirty="0" err="1">
                <a:solidFill>
                  <a:schemeClr val="tx1"/>
                </a:solidFill>
                <a:latin typeface="Times New Roman" pitchFamily="18" charset="0"/>
              </a:rPr>
              <a:t>r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</a:rPr>
              <a:t>)</a:t>
            </a:r>
          </a:p>
          <a:p>
            <a:pPr marL="609600" lvl="0" indent="-609600">
              <a:lnSpc>
                <a:spcPct val="90000"/>
              </a:lnSpc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</a:rPr>
              <a:t>1.	for </a:t>
            </a:r>
            <a:r>
              <a:rPr lang="en-US" i="1" dirty="0" err="1">
                <a:solidFill>
                  <a:schemeClr val="tx1"/>
                </a:solidFill>
                <a:latin typeface="Times New Roman" pitchFamily="18" charset="0"/>
              </a:rPr>
              <a:t>i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</a:rPr>
              <a:t>← 1 to 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</a:rPr>
              <a:t>p</a:t>
            </a:r>
          </a:p>
          <a:p>
            <a:pPr marL="609600" lvl="0" indent="-609600">
              <a:lnSpc>
                <a:spcPct val="90000"/>
              </a:lnSpc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</a:rPr>
              <a:t>2.			for 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</a:rPr>
              <a:t>j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</a:rPr>
              <a:t>← 1 to 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</a:rPr>
              <a:t>r</a:t>
            </a:r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  <a:p>
            <a:pPr marL="609600" lvl="0" indent="-609600">
              <a:lnSpc>
                <a:spcPct val="90000"/>
              </a:lnSpc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</a:rPr>
              <a:t>3.				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</a:rPr>
              <a:t>C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</a:rPr>
              <a:t>[</a:t>
            </a:r>
            <a:r>
              <a:rPr lang="en-US" i="1" dirty="0" err="1">
                <a:solidFill>
                  <a:schemeClr val="tx1"/>
                </a:solidFill>
                <a:latin typeface="Times New Roman" pitchFamily="18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</a:rPr>
              <a:t>, 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</a:rPr>
              <a:t>j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</a:rPr>
              <a:t>] ← 0</a:t>
            </a:r>
          </a:p>
          <a:p>
            <a:pPr marL="609600" lvl="0" indent="-609600">
              <a:lnSpc>
                <a:spcPct val="90000"/>
              </a:lnSpc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</a:rPr>
              <a:t>4.				for 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</a:rPr>
              <a:t>k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</a:rPr>
              <a:t>← 1 to 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</a:rPr>
              <a:t>q</a:t>
            </a:r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  <a:p>
            <a:pPr marL="609600" lvl="0" indent="-609600">
              <a:lnSpc>
                <a:spcPct val="90000"/>
              </a:lnSpc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</a:rPr>
              <a:t>5.					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</a:rPr>
              <a:t>C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</a:rPr>
              <a:t>[</a:t>
            </a:r>
            <a:r>
              <a:rPr lang="en-US" i="1" dirty="0" err="1">
                <a:solidFill>
                  <a:schemeClr val="tx1"/>
                </a:solidFill>
                <a:latin typeface="Times New Roman" pitchFamily="18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</a:rPr>
              <a:t>, 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</a:rPr>
              <a:t>j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</a:rPr>
              <a:t>] ← 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</a:rPr>
              <a:t>C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</a:rPr>
              <a:t>[</a:t>
            </a:r>
            <a:r>
              <a:rPr lang="en-US" i="1" dirty="0" err="1">
                <a:solidFill>
                  <a:schemeClr val="tx1"/>
                </a:solidFill>
                <a:latin typeface="Times New Roman" pitchFamily="18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</a:rPr>
              <a:t>, 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</a:rPr>
              <a:t>j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</a:rPr>
              <a:t>] + 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</a:rPr>
              <a:t>[</a:t>
            </a:r>
            <a:r>
              <a:rPr lang="en-US" i="1" dirty="0" err="1">
                <a:solidFill>
                  <a:schemeClr val="tx1"/>
                </a:solidFill>
                <a:latin typeface="Times New Roman" pitchFamily="18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</a:rPr>
              <a:t>, 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</a:rPr>
              <a:t>k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</a:rPr>
              <a:t>]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· 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</a:rPr>
              <a:t>B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</a:rPr>
              <a:t>[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</a:rPr>
              <a:t>k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</a:rPr>
              <a:t>, 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</a:rPr>
              <a:t>j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</a:rPr>
              <a:t>] </a:t>
            </a:r>
          </a:p>
          <a:p>
            <a:pPr marL="609600" lvl="0" indent="-609600">
              <a:lnSpc>
                <a:spcPct val="90000"/>
              </a:lnSpc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</a:rPr>
              <a:t>6.	return 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</a:rPr>
              <a:t>C</a:t>
            </a:r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  <a:p>
            <a:pPr marL="609600" indent="-609600"/>
            <a:endParaRPr lang="en-US" dirty="0" smtClean="0">
              <a:solidFill>
                <a:srgbClr val="009900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7926" y="3335215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609600" marR="0" lvl="0" indent="-609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Tx/>
              <a:buNone/>
              <a:tabLst/>
              <a:defRPr/>
            </a:pPr>
            <a:endParaRPr kumimoji="1" lang="en-US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41774" y="5807773"/>
            <a:ext cx="8305800" cy="7588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400" dirty="0">
                <a:solidFill>
                  <a:srgbClr val="FF0000"/>
                </a:solidFill>
              </a:rPr>
              <a:t>Scalar multiplication in line 5 dominates time to compute </a:t>
            </a:r>
            <a:r>
              <a:rPr lang="en-US" sz="2400" i="1" dirty="0">
                <a:solidFill>
                  <a:srgbClr val="FF0000"/>
                </a:solidFill>
              </a:rPr>
              <a:t>C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400" dirty="0">
                <a:solidFill>
                  <a:srgbClr val="FF0000"/>
                </a:solidFill>
              </a:rPr>
              <a:t>Number of scalar multiplications = </a:t>
            </a:r>
            <a:r>
              <a:rPr lang="en-US" sz="2400" i="1" dirty="0" err="1">
                <a:solidFill>
                  <a:srgbClr val="FF0000"/>
                </a:solidFill>
              </a:rPr>
              <a:t>pqr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Matrix-chain Multiplication   </a:t>
            </a:r>
            <a:r>
              <a:rPr lang="en-US" sz="2000" smtClean="0"/>
              <a:t>…contd</a:t>
            </a:r>
            <a:r>
              <a:rPr lang="en-US" smtClean="0"/>
              <a:t>  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288134"/>
          </a:xfrm>
        </p:spPr>
        <p:txBody>
          <a:bodyPr/>
          <a:lstStyle/>
          <a:p>
            <a:pPr marL="609600" indent="-609600"/>
            <a:r>
              <a:rPr lang="en-US" sz="2000" dirty="0" smtClean="0"/>
              <a:t>Example: Consider three matrices A</a:t>
            </a:r>
            <a:r>
              <a:rPr lang="en-US" sz="2000" baseline="-25000" dirty="0" smtClean="0"/>
              <a:t>10</a:t>
            </a:r>
            <a:r>
              <a:rPr lang="en-US" sz="2000" baseline="-25000" dirty="0" smtClean="0">
                <a:sym typeface="Symbol" pitchFamily="18" charset="2"/>
              </a:rPr>
              <a:t></a:t>
            </a:r>
            <a:r>
              <a:rPr lang="en-US" sz="2000" baseline="-25000" dirty="0" smtClean="0"/>
              <a:t>100</a:t>
            </a:r>
            <a:r>
              <a:rPr lang="en-US" sz="2000" dirty="0" smtClean="0"/>
              <a:t>, B</a:t>
            </a:r>
            <a:r>
              <a:rPr lang="en-US" sz="2000" baseline="-25000" dirty="0" smtClean="0"/>
              <a:t>100</a:t>
            </a:r>
            <a:r>
              <a:rPr lang="en-US" sz="2000" baseline="-25000" dirty="0" smtClean="0">
                <a:sym typeface="Symbol" pitchFamily="18" charset="2"/>
              </a:rPr>
              <a:t></a:t>
            </a:r>
            <a:r>
              <a:rPr lang="en-US" sz="2000" baseline="-25000" dirty="0" smtClean="0"/>
              <a:t>5</a:t>
            </a:r>
            <a:r>
              <a:rPr lang="en-US" sz="2000" dirty="0" smtClean="0"/>
              <a:t>, and C</a:t>
            </a:r>
            <a:r>
              <a:rPr lang="en-US" sz="2000" baseline="-25000" dirty="0" smtClean="0"/>
              <a:t>5</a:t>
            </a:r>
            <a:r>
              <a:rPr lang="en-US" sz="2000" baseline="-25000" dirty="0" smtClean="0">
                <a:sym typeface="Symbol" pitchFamily="18" charset="2"/>
              </a:rPr>
              <a:t></a:t>
            </a:r>
            <a:r>
              <a:rPr lang="en-US" sz="2000" baseline="-25000" dirty="0" smtClean="0"/>
              <a:t>50</a:t>
            </a:r>
          </a:p>
          <a:p>
            <a:pPr marL="609600" indent="-609600"/>
            <a:r>
              <a:rPr lang="en-US" sz="2000" dirty="0" smtClean="0"/>
              <a:t>There are 2 ways to parenthesize </a:t>
            </a:r>
          </a:p>
          <a:p>
            <a:pPr marL="990600" lvl="1" indent="-533400"/>
            <a:r>
              <a:rPr lang="en-US" sz="2000" dirty="0" smtClean="0">
                <a:solidFill>
                  <a:srgbClr val="3333FF"/>
                </a:solidFill>
              </a:rPr>
              <a:t>((AB)C) = D</a:t>
            </a:r>
            <a:r>
              <a:rPr lang="en-US" sz="2000" baseline="-25000" dirty="0" smtClean="0">
                <a:solidFill>
                  <a:srgbClr val="3333FF"/>
                </a:solidFill>
              </a:rPr>
              <a:t>10</a:t>
            </a:r>
            <a:r>
              <a:rPr lang="en-US" sz="2000" baseline="-25000" dirty="0" smtClean="0">
                <a:solidFill>
                  <a:srgbClr val="3333FF"/>
                </a:solidFill>
                <a:sym typeface="Symbol" pitchFamily="18" charset="2"/>
              </a:rPr>
              <a:t></a:t>
            </a:r>
            <a:r>
              <a:rPr lang="en-US" sz="2000" baseline="-25000" dirty="0" smtClean="0">
                <a:solidFill>
                  <a:srgbClr val="3333FF"/>
                </a:solidFill>
              </a:rPr>
              <a:t>5</a:t>
            </a:r>
            <a:r>
              <a:rPr lang="en-US" sz="2000" dirty="0" smtClean="0">
                <a:solidFill>
                  <a:srgbClr val="3333FF"/>
                </a:solidFill>
              </a:rPr>
              <a:t> </a:t>
            </a:r>
            <a:r>
              <a:rPr lang="en-US" sz="20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US" sz="2000" dirty="0" smtClean="0">
                <a:solidFill>
                  <a:srgbClr val="3333FF"/>
                </a:solidFill>
                <a:sym typeface="Symbol" pitchFamily="18" charset="2"/>
              </a:rPr>
              <a:t> </a:t>
            </a:r>
            <a:r>
              <a:rPr lang="en-US" sz="2000" dirty="0" smtClean="0">
                <a:solidFill>
                  <a:srgbClr val="3333FF"/>
                </a:solidFill>
              </a:rPr>
              <a:t>C</a:t>
            </a:r>
            <a:r>
              <a:rPr lang="en-US" sz="2000" baseline="-25000" dirty="0" smtClean="0">
                <a:solidFill>
                  <a:srgbClr val="3333FF"/>
                </a:solidFill>
              </a:rPr>
              <a:t>5</a:t>
            </a:r>
            <a:r>
              <a:rPr lang="en-US" sz="2000" baseline="-25000" dirty="0" smtClean="0">
                <a:solidFill>
                  <a:srgbClr val="3333FF"/>
                </a:solidFill>
                <a:sym typeface="Symbol" pitchFamily="18" charset="2"/>
              </a:rPr>
              <a:t></a:t>
            </a:r>
            <a:r>
              <a:rPr lang="en-US" sz="2000" baseline="-25000" dirty="0" smtClean="0">
                <a:solidFill>
                  <a:srgbClr val="3333FF"/>
                </a:solidFill>
              </a:rPr>
              <a:t>50</a:t>
            </a:r>
            <a:endParaRPr lang="en-US" sz="2000" dirty="0" smtClean="0">
              <a:solidFill>
                <a:srgbClr val="3333FF"/>
              </a:solidFill>
            </a:endParaRPr>
          </a:p>
          <a:p>
            <a:pPr marL="1371600" lvl="2" indent="-457200"/>
            <a:r>
              <a:rPr lang="en-US" sz="2000" dirty="0" smtClean="0">
                <a:solidFill>
                  <a:srgbClr val="CC6600"/>
                </a:solidFill>
              </a:rPr>
              <a:t>AB </a:t>
            </a:r>
            <a:r>
              <a:rPr lang="en-US" sz="2000" dirty="0" smtClean="0">
                <a:solidFill>
                  <a:srgbClr val="CC6600"/>
                </a:solidFill>
                <a:sym typeface="Symbol" pitchFamily="18" charset="2"/>
              </a:rPr>
              <a:t></a:t>
            </a:r>
            <a:r>
              <a:rPr lang="en-US" sz="2000" dirty="0" smtClean="0">
                <a:solidFill>
                  <a:srgbClr val="CC6600"/>
                </a:solidFill>
              </a:rPr>
              <a:t> 10</a:t>
            </a:r>
            <a:r>
              <a:rPr lang="en-US" sz="20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US" sz="2000" dirty="0" smtClean="0">
                <a:solidFill>
                  <a:srgbClr val="CC6600"/>
                </a:solidFill>
                <a:cs typeface="Times New Roman" pitchFamily="18" charset="0"/>
              </a:rPr>
              <a:t>100</a:t>
            </a:r>
            <a:r>
              <a:rPr lang="en-US" sz="20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US" sz="2000" dirty="0" smtClean="0">
                <a:solidFill>
                  <a:srgbClr val="CC6600"/>
                </a:solidFill>
                <a:cs typeface="Times New Roman" pitchFamily="18" charset="0"/>
              </a:rPr>
              <a:t>5=5,000 scalar multiplications</a:t>
            </a:r>
          </a:p>
          <a:p>
            <a:pPr marL="1371600" lvl="2" indent="-457200"/>
            <a:r>
              <a:rPr lang="en-US" sz="2000" dirty="0" smtClean="0">
                <a:solidFill>
                  <a:srgbClr val="CC6600"/>
                </a:solidFill>
              </a:rPr>
              <a:t>DC </a:t>
            </a:r>
            <a:r>
              <a:rPr lang="en-US" sz="2000" dirty="0" smtClean="0">
                <a:solidFill>
                  <a:srgbClr val="CC6600"/>
                </a:solidFill>
                <a:sym typeface="Symbol" pitchFamily="18" charset="2"/>
              </a:rPr>
              <a:t></a:t>
            </a:r>
            <a:r>
              <a:rPr lang="en-US" sz="2000" dirty="0" smtClean="0">
                <a:solidFill>
                  <a:srgbClr val="CC6600"/>
                </a:solidFill>
              </a:rPr>
              <a:t> 10</a:t>
            </a:r>
            <a:r>
              <a:rPr lang="en-US" sz="20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US" sz="2000" dirty="0" smtClean="0">
                <a:solidFill>
                  <a:srgbClr val="CC6600"/>
                </a:solidFill>
                <a:cs typeface="Times New Roman" pitchFamily="18" charset="0"/>
              </a:rPr>
              <a:t>5</a:t>
            </a:r>
            <a:r>
              <a:rPr lang="en-US" sz="20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US" sz="2000" dirty="0" smtClean="0">
                <a:solidFill>
                  <a:srgbClr val="CC6600"/>
                </a:solidFill>
                <a:cs typeface="Times New Roman" pitchFamily="18" charset="0"/>
              </a:rPr>
              <a:t>50 =2,500 scalar multiplications</a:t>
            </a:r>
          </a:p>
          <a:p>
            <a:pPr marL="990600" lvl="1" indent="-533400"/>
            <a:r>
              <a:rPr lang="en-US" sz="2000" dirty="0" smtClean="0">
                <a:solidFill>
                  <a:srgbClr val="009900"/>
                </a:solidFill>
              </a:rPr>
              <a:t>(A</a:t>
            </a:r>
            <a:r>
              <a:rPr lang="en-US" sz="2000" dirty="0" smtClean="0">
                <a:solidFill>
                  <a:srgbClr val="009900"/>
                </a:solidFill>
                <a:sym typeface="Symbol" pitchFamily="18" charset="2"/>
              </a:rPr>
              <a:t>(</a:t>
            </a:r>
            <a:r>
              <a:rPr lang="en-US" sz="2000" dirty="0" smtClean="0">
                <a:solidFill>
                  <a:srgbClr val="009900"/>
                </a:solidFill>
              </a:rPr>
              <a:t>BC)) = A</a:t>
            </a:r>
            <a:r>
              <a:rPr lang="en-US" sz="2000" baseline="-25000" dirty="0" smtClean="0">
                <a:solidFill>
                  <a:srgbClr val="009900"/>
                </a:solidFill>
              </a:rPr>
              <a:t>10</a:t>
            </a:r>
            <a:r>
              <a:rPr lang="en-US" sz="2000" baseline="-25000" dirty="0" smtClean="0">
                <a:solidFill>
                  <a:srgbClr val="009900"/>
                </a:solidFill>
                <a:sym typeface="Symbol" pitchFamily="18" charset="2"/>
              </a:rPr>
              <a:t></a:t>
            </a:r>
            <a:r>
              <a:rPr lang="en-US" sz="2000" baseline="-25000" dirty="0" smtClean="0">
                <a:solidFill>
                  <a:srgbClr val="009900"/>
                </a:solidFill>
              </a:rPr>
              <a:t>100</a:t>
            </a:r>
            <a:r>
              <a:rPr lang="en-US" sz="2000" dirty="0" smtClean="0">
                <a:solidFill>
                  <a:srgbClr val="009900"/>
                </a:solidFill>
              </a:rPr>
              <a:t> </a:t>
            </a:r>
            <a:r>
              <a:rPr lang="en-US" sz="2000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US" sz="2000" dirty="0" smtClean="0">
                <a:solidFill>
                  <a:srgbClr val="009900"/>
                </a:solidFill>
                <a:sym typeface="Symbol" pitchFamily="18" charset="2"/>
              </a:rPr>
              <a:t> </a:t>
            </a:r>
            <a:r>
              <a:rPr lang="en-US" sz="2000" dirty="0" smtClean="0">
                <a:solidFill>
                  <a:srgbClr val="009900"/>
                </a:solidFill>
              </a:rPr>
              <a:t>E</a:t>
            </a:r>
            <a:r>
              <a:rPr lang="en-US" sz="2000" baseline="-25000" dirty="0" smtClean="0">
                <a:solidFill>
                  <a:srgbClr val="009900"/>
                </a:solidFill>
              </a:rPr>
              <a:t>100</a:t>
            </a:r>
            <a:r>
              <a:rPr lang="en-US" sz="2000" baseline="-25000" dirty="0" smtClean="0">
                <a:solidFill>
                  <a:srgbClr val="009900"/>
                </a:solidFill>
                <a:sym typeface="Symbol" pitchFamily="18" charset="2"/>
              </a:rPr>
              <a:t></a:t>
            </a:r>
            <a:r>
              <a:rPr lang="en-US" sz="2000" baseline="-25000" dirty="0" smtClean="0">
                <a:solidFill>
                  <a:srgbClr val="009900"/>
                </a:solidFill>
              </a:rPr>
              <a:t>50</a:t>
            </a:r>
            <a:endParaRPr lang="en-US" sz="2000" dirty="0" smtClean="0">
              <a:solidFill>
                <a:srgbClr val="009900"/>
              </a:solidFill>
            </a:endParaRPr>
          </a:p>
          <a:p>
            <a:pPr marL="1371600" lvl="2" indent="-457200"/>
            <a:r>
              <a:rPr lang="en-US" sz="2000" dirty="0" smtClean="0">
                <a:solidFill>
                  <a:srgbClr val="D60093"/>
                </a:solidFill>
              </a:rPr>
              <a:t>BC </a:t>
            </a:r>
            <a:r>
              <a:rPr lang="en-US" sz="2000" dirty="0" smtClean="0">
                <a:solidFill>
                  <a:srgbClr val="D60093"/>
                </a:solidFill>
                <a:sym typeface="Symbol" pitchFamily="18" charset="2"/>
              </a:rPr>
              <a:t></a:t>
            </a:r>
            <a:r>
              <a:rPr lang="en-US" sz="2000" dirty="0" smtClean="0">
                <a:solidFill>
                  <a:srgbClr val="D60093"/>
                </a:solidFill>
              </a:rPr>
              <a:t> 100</a:t>
            </a:r>
            <a:r>
              <a:rPr lang="en-US" sz="2000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US" sz="2000" dirty="0" smtClean="0">
                <a:solidFill>
                  <a:srgbClr val="D60093"/>
                </a:solidFill>
                <a:cs typeface="Times New Roman" pitchFamily="18" charset="0"/>
              </a:rPr>
              <a:t>5</a:t>
            </a:r>
            <a:r>
              <a:rPr lang="en-US" sz="2000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US" sz="2000" dirty="0" smtClean="0">
                <a:solidFill>
                  <a:srgbClr val="D60093"/>
                </a:solidFill>
                <a:cs typeface="Times New Roman" pitchFamily="18" charset="0"/>
              </a:rPr>
              <a:t>50=25,000 scalar multiplications</a:t>
            </a:r>
          </a:p>
          <a:p>
            <a:pPr marL="1371600" lvl="2" indent="-457200"/>
            <a:r>
              <a:rPr lang="en-US" sz="2000" dirty="0" smtClean="0">
                <a:solidFill>
                  <a:srgbClr val="D60093"/>
                </a:solidFill>
              </a:rPr>
              <a:t>AE </a:t>
            </a:r>
            <a:r>
              <a:rPr lang="en-US" sz="2000" dirty="0" smtClean="0">
                <a:solidFill>
                  <a:srgbClr val="D60093"/>
                </a:solidFill>
                <a:sym typeface="Symbol" pitchFamily="18" charset="2"/>
              </a:rPr>
              <a:t></a:t>
            </a:r>
            <a:r>
              <a:rPr lang="en-US" sz="2000" dirty="0" smtClean="0">
                <a:solidFill>
                  <a:srgbClr val="D60093"/>
                </a:solidFill>
              </a:rPr>
              <a:t> 10</a:t>
            </a:r>
            <a:r>
              <a:rPr lang="en-US" sz="2000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US" sz="2000" dirty="0" smtClean="0">
                <a:solidFill>
                  <a:srgbClr val="D60093"/>
                </a:solidFill>
                <a:cs typeface="Times New Roman" pitchFamily="18" charset="0"/>
              </a:rPr>
              <a:t>100</a:t>
            </a:r>
            <a:r>
              <a:rPr lang="en-US" sz="2000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US" sz="2000" dirty="0" smtClean="0">
                <a:solidFill>
                  <a:srgbClr val="D60093"/>
                </a:solidFill>
                <a:cs typeface="Times New Roman" pitchFamily="18" charset="0"/>
              </a:rPr>
              <a:t>50 =50,000 scalar multiplications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endParaRPr lang="en-US" sz="1100" dirty="0" smtClean="0"/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sz="1600" dirty="0" smtClean="0"/>
              <a:t>Given a chain of matrices </a:t>
            </a:r>
            <a:r>
              <a:rPr lang="en-US" sz="1600" dirty="0" smtClean="0">
                <a:sym typeface="Symbol" pitchFamily="18" charset="2"/>
              </a:rPr>
              <a:t>A</a:t>
            </a:r>
            <a:r>
              <a:rPr lang="en-US" sz="1600" baseline="-25000" dirty="0" smtClean="0">
                <a:sym typeface="Symbol" pitchFamily="18" charset="2"/>
              </a:rPr>
              <a:t>1</a:t>
            </a:r>
            <a:r>
              <a:rPr lang="en-US" sz="1600" dirty="0" smtClean="0">
                <a:sym typeface="Symbol" pitchFamily="18" charset="2"/>
              </a:rPr>
              <a:t>, A</a:t>
            </a:r>
            <a:r>
              <a:rPr lang="en-US" sz="1600" baseline="-25000" dirty="0" smtClean="0">
                <a:sym typeface="Symbol" pitchFamily="18" charset="2"/>
              </a:rPr>
              <a:t>2</a:t>
            </a:r>
            <a:r>
              <a:rPr lang="en-US" sz="1600" dirty="0" smtClean="0">
                <a:sym typeface="Symbol" pitchFamily="18" charset="2"/>
              </a:rPr>
              <a:t>, …, A</a:t>
            </a:r>
            <a:r>
              <a:rPr lang="en-US" sz="1600" baseline="-25000" dirty="0" smtClean="0">
                <a:sym typeface="Symbol" pitchFamily="18" charset="2"/>
              </a:rPr>
              <a:t>n</a:t>
            </a:r>
            <a:r>
              <a:rPr lang="en-US" sz="1600" dirty="0" smtClean="0">
                <a:sym typeface="Symbol" pitchFamily="18" charset="2"/>
              </a:rPr>
              <a:t>, where for </a:t>
            </a:r>
            <a:r>
              <a:rPr lang="en-US" sz="1600" dirty="0" err="1" smtClean="0">
                <a:sym typeface="Symbol" pitchFamily="18" charset="2"/>
              </a:rPr>
              <a:t>i</a:t>
            </a:r>
            <a:r>
              <a:rPr lang="en-US" sz="1600" dirty="0" smtClean="0">
                <a:sym typeface="Symbol" pitchFamily="18" charset="2"/>
              </a:rPr>
              <a:t> = 1, 2, …, n matrix A</a:t>
            </a:r>
            <a:r>
              <a:rPr lang="en-US" sz="1600" baseline="-25000" dirty="0" smtClean="0">
                <a:sym typeface="Symbol" pitchFamily="18" charset="2"/>
              </a:rPr>
              <a:t>i</a:t>
            </a:r>
            <a:r>
              <a:rPr lang="en-US" sz="1600" dirty="0" smtClean="0">
                <a:sym typeface="Symbol" pitchFamily="18" charset="2"/>
              </a:rPr>
              <a:t> has dimensions p</a:t>
            </a:r>
            <a:r>
              <a:rPr lang="en-US" sz="1600" baseline="-25000" dirty="0" smtClean="0">
                <a:sym typeface="Symbol" pitchFamily="18" charset="2"/>
              </a:rPr>
              <a:t>i-1</a:t>
            </a:r>
            <a:r>
              <a:rPr lang="en-US" sz="1600" dirty="0" smtClean="0">
                <a:sym typeface="Symbol" pitchFamily="18" charset="2"/>
              </a:rPr>
              <a:t>x p</a:t>
            </a:r>
            <a:r>
              <a:rPr lang="en-US" sz="1600" baseline="-25000" dirty="0" smtClean="0">
                <a:sym typeface="Symbol" pitchFamily="18" charset="2"/>
              </a:rPr>
              <a:t>i</a:t>
            </a:r>
            <a:r>
              <a:rPr lang="en-US" sz="1600" dirty="0" smtClean="0">
                <a:sym typeface="Symbol" pitchFamily="18" charset="2"/>
              </a:rPr>
              <a:t>, fully parenthesize the product A</a:t>
            </a:r>
            <a:r>
              <a:rPr lang="en-US" sz="1600" baseline="-25000" dirty="0" smtClean="0">
                <a:sym typeface="Symbol" pitchFamily="18" charset="2"/>
              </a:rPr>
              <a:t>1 </a:t>
            </a:r>
            <a:r>
              <a:rPr lang="en-US" sz="1600" dirty="0" smtClean="0">
                <a:sym typeface="Symbol" pitchFamily="18" charset="2"/>
              </a:rPr>
              <a:t> A</a:t>
            </a:r>
            <a:r>
              <a:rPr lang="en-US" sz="1600" baseline="-25000" dirty="0" smtClean="0">
                <a:sym typeface="Symbol" pitchFamily="18" charset="2"/>
              </a:rPr>
              <a:t>2</a:t>
            </a:r>
            <a:r>
              <a:rPr lang="en-US" sz="1600" dirty="0" smtClean="0">
                <a:sym typeface="Symbol" pitchFamily="18" charset="2"/>
              </a:rPr>
              <a:t>  A</a:t>
            </a:r>
            <a:r>
              <a:rPr lang="en-US" sz="1600" baseline="-25000" dirty="0" smtClean="0">
                <a:sym typeface="Symbol" pitchFamily="18" charset="2"/>
              </a:rPr>
              <a:t>n</a:t>
            </a:r>
            <a:r>
              <a:rPr lang="en-US" sz="1600" dirty="0" smtClean="0">
                <a:sym typeface="Symbol" pitchFamily="18" charset="2"/>
              </a:rPr>
              <a:t> in a way that minimizes the number of scalar multiplications.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sz="1600" baseline="-25000" dirty="0" smtClean="0">
                <a:sym typeface="Symbol" pitchFamily="18" charset="2"/>
              </a:rPr>
              <a:t>		</a:t>
            </a:r>
            <a:r>
              <a:rPr lang="en-US" sz="1600" dirty="0" smtClean="0">
                <a:solidFill>
                  <a:srgbClr val="CC0000"/>
                </a:solidFill>
                <a:sym typeface="Symbol" pitchFamily="18" charset="2"/>
              </a:rPr>
              <a:t>A</a:t>
            </a:r>
            <a:r>
              <a:rPr lang="en-US" sz="1600" baseline="-25000" dirty="0" smtClean="0">
                <a:solidFill>
                  <a:srgbClr val="CC0000"/>
                </a:solidFill>
                <a:sym typeface="Symbol" pitchFamily="18" charset="2"/>
              </a:rPr>
              <a:t>1     </a:t>
            </a:r>
            <a:r>
              <a:rPr lang="en-US" sz="1600" dirty="0" smtClean="0">
                <a:solidFill>
                  <a:srgbClr val="CC0000"/>
                </a:solidFill>
                <a:sym typeface="Symbol" pitchFamily="18" charset="2"/>
              </a:rPr>
              <a:t>    A</a:t>
            </a:r>
            <a:r>
              <a:rPr lang="en-US" sz="1600" baseline="-25000" dirty="0" smtClean="0">
                <a:solidFill>
                  <a:srgbClr val="CC0000"/>
                </a:solidFill>
                <a:sym typeface="Symbol" pitchFamily="18" charset="2"/>
              </a:rPr>
              <a:t>2</a:t>
            </a:r>
            <a:r>
              <a:rPr lang="en-US" sz="1600" dirty="0" smtClean="0">
                <a:solidFill>
                  <a:srgbClr val="CC0000"/>
                </a:solidFill>
                <a:sym typeface="Symbol" pitchFamily="18" charset="2"/>
              </a:rPr>
              <a:t>        A</a:t>
            </a:r>
            <a:r>
              <a:rPr lang="en-US" sz="1600" baseline="-25000" dirty="0" smtClean="0">
                <a:solidFill>
                  <a:srgbClr val="CC0000"/>
                </a:solidFill>
                <a:sym typeface="Symbol" pitchFamily="18" charset="2"/>
              </a:rPr>
              <a:t>i   </a:t>
            </a:r>
            <a:r>
              <a:rPr lang="en-US" sz="1600" dirty="0" smtClean="0">
                <a:solidFill>
                  <a:srgbClr val="CC0000"/>
                </a:solidFill>
                <a:sym typeface="Symbol" pitchFamily="18" charset="2"/>
              </a:rPr>
              <a:t>     A</a:t>
            </a:r>
            <a:r>
              <a:rPr lang="en-US" sz="1600" baseline="-25000" dirty="0" smtClean="0">
                <a:solidFill>
                  <a:srgbClr val="CC0000"/>
                </a:solidFill>
                <a:sym typeface="Symbol" pitchFamily="18" charset="2"/>
              </a:rPr>
              <a:t>i+1</a:t>
            </a:r>
            <a:r>
              <a:rPr lang="en-US" sz="1600" dirty="0" smtClean="0">
                <a:solidFill>
                  <a:srgbClr val="CC0000"/>
                </a:solidFill>
                <a:sym typeface="Symbol" pitchFamily="18" charset="2"/>
              </a:rPr>
              <a:t>        A</a:t>
            </a:r>
            <a:r>
              <a:rPr lang="en-US" sz="1600" baseline="-25000" dirty="0" smtClean="0">
                <a:solidFill>
                  <a:srgbClr val="CC0000"/>
                </a:solidFill>
                <a:sym typeface="Symbol" pitchFamily="18" charset="2"/>
              </a:rPr>
              <a:t>n</a:t>
            </a:r>
            <a:r>
              <a:rPr lang="en-US" sz="1600" dirty="0" smtClean="0">
                <a:solidFill>
                  <a:srgbClr val="CC0000"/>
                </a:solidFill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CC0000"/>
                </a:solidFill>
                <a:sym typeface="Symbol" pitchFamily="18" charset="2"/>
              </a:rPr>
              <a:t>	   </a:t>
            </a:r>
            <a:r>
              <a:rPr lang="en-US" sz="2000" dirty="0" smtClean="0">
                <a:solidFill>
                  <a:srgbClr val="CC0000"/>
                </a:solidFill>
                <a:sym typeface="Symbol" pitchFamily="18" charset="2"/>
              </a:rPr>
              <a:t>p</a:t>
            </a:r>
            <a:r>
              <a:rPr lang="en-US" sz="2000" baseline="-25000" dirty="0" smtClean="0">
                <a:solidFill>
                  <a:srgbClr val="CC0000"/>
                </a:solidFill>
                <a:sym typeface="Symbol" pitchFamily="18" charset="2"/>
              </a:rPr>
              <a:t>0 </a:t>
            </a:r>
            <a:r>
              <a:rPr lang="en-US" sz="2000" dirty="0" smtClean="0">
                <a:solidFill>
                  <a:srgbClr val="CC0000"/>
                </a:solidFill>
                <a:sym typeface="Symbol" pitchFamily="18" charset="2"/>
              </a:rPr>
              <a:t>x p</a:t>
            </a:r>
            <a:r>
              <a:rPr lang="en-US" sz="2000" baseline="-25000" dirty="0" smtClean="0">
                <a:solidFill>
                  <a:srgbClr val="CC0000"/>
                </a:solidFill>
                <a:sym typeface="Symbol" pitchFamily="18" charset="2"/>
              </a:rPr>
              <a:t>1</a:t>
            </a:r>
            <a:r>
              <a:rPr lang="en-US" sz="2000" dirty="0" smtClean="0">
                <a:solidFill>
                  <a:srgbClr val="CC0000"/>
                </a:solidFill>
                <a:sym typeface="Symbol" pitchFamily="18" charset="2"/>
              </a:rPr>
              <a:t>    </a:t>
            </a:r>
            <a:r>
              <a:rPr lang="en-US" sz="2000" dirty="0" err="1" smtClean="0">
                <a:solidFill>
                  <a:srgbClr val="CC0000"/>
                </a:solidFill>
                <a:sym typeface="Symbol" pitchFamily="18" charset="2"/>
              </a:rPr>
              <a:t>p</a:t>
            </a:r>
            <a:r>
              <a:rPr lang="en-US" sz="2000" baseline="-25000" dirty="0" err="1" smtClean="0">
                <a:solidFill>
                  <a:srgbClr val="CC0000"/>
                </a:solidFill>
                <a:sym typeface="Symbol" pitchFamily="18" charset="2"/>
              </a:rPr>
              <a:t>1</a:t>
            </a:r>
            <a:r>
              <a:rPr lang="en-US" sz="2000" baseline="-25000" dirty="0" smtClean="0">
                <a:solidFill>
                  <a:srgbClr val="CC0000"/>
                </a:solidFill>
                <a:sym typeface="Symbol" pitchFamily="18" charset="2"/>
              </a:rPr>
              <a:t> </a:t>
            </a:r>
            <a:r>
              <a:rPr lang="en-US" sz="2000" dirty="0" smtClean="0">
                <a:solidFill>
                  <a:srgbClr val="CC0000"/>
                </a:solidFill>
                <a:sym typeface="Symbol" pitchFamily="18" charset="2"/>
              </a:rPr>
              <a:t>x p</a:t>
            </a:r>
            <a:r>
              <a:rPr lang="en-US" sz="2000" baseline="-25000" dirty="0" smtClean="0">
                <a:solidFill>
                  <a:srgbClr val="CC0000"/>
                </a:solidFill>
                <a:sym typeface="Symbol" pitchFamily="18" charset="2"/>
              </a:rPr>
              <a:t>2</a:t>
            </a:r>
            <a:r>
              <a:rPr lang="en-US" sz="2000" dirty="0" smtClean="0">
                <a:solidFill>
                  <a:srgbClr val="CC0000"/>
                </a:solidFill>
                <a:sym typeface="Symbol" pitchFamily="18" charset="2"/>
              </a:rPr>
              <a:t>      p</a:t>
            </a:r>
            <a:r>
              <a:rPr lang="en-US" sz="2000" baseline="-25000" dirty="0" smtClean="0">
                <a:solidFill>
                  <a:srgbClr val="CC0000"/>
                </a:solidFill>
                <a:sym typeface="Symbol" pitchFamily="18" charset="2"/>
              </a:rPr>
              <a:t>i-1 </a:t>
            </a:r>
            <a:r>
              <a:rPr lang="en-US" sz="2000" dirty="0" smtClean="0">
                <a:solidFill>
                  <a:srgbClr val="CC0000"/>
                </a:solidFill>
                <a:sym typeface="Symbol" pitchFamily="18" charset="2"/>
              </a:rPr>
              <a:t>x p</a:t>
            </a:r>
            <a:r>
              <a:rPr lang="en-US" sz="2000" baseline="-25000" dirty="0" smtClean="0">
                <a:solidFill>
                  <a:srgbClr val="CC0000"/>
                </a:solidFill>
                <a:sym typeface="Symbol" pitchFamily="18" charset="2"/>
              </a:rPr>
              <a:t>i</a:t>
            </a:r>
            <a:r>
              <a:rPr lang="en-US" sz="2000" dirty="0" smtClean="0">
                <a:solidFill>
                  <a:srgbClr val="CC0000"/>
                </a:solidFill>
                <a:sym typeface="Symbol" pitchFamily="18" charset="2"/>
              </a:rPr>
              <a:t>    </a:t>
            </a:r>
            <a:r>
              <a:rPr lang="en-US" sz="2000" dirty="0" err="1" smtClean="0">
                <a:solidFill>
                  <a:srgbClr val="CC0000"/>
                </a:solidFill>
                <a:sym typeface="Symbol" pitchFamily="18" charset="2"/>
              </a:rPr>
              <a:t>p</a:t>
            </a:r>
            <a:r>
              <a:rPr lang="en-US" sz="2000" baseline="-25000" dirty="0" err="1" smtClean="0">
                <a:solidFill>
                  <a:srgbClr val="CC0000"/>
                </a:solidFill>
                <a:sym typeface="Symbol" pitchFamily="18" charset="2"/>
              </a:rPr>
              <a:t>i</a:t>
            </a:r>
            <a:r>
              <a:rPr lang="en-US" sz="2000" baseline="-25000" dirty="0" smtClean="0">
                <a:solidFill>
                  <a:srgbClr val="CC0000"/>
                </a:solidFill>
                <a:sym typeface="Symbol" pitchFamily="18" charset="2"/>
              </a:rPr>
              <a:t> </a:t>
            </a:r>
            <a:r>
              <a:rPr lang="en-US" sz="2000" dirty="0" smtClean="0">
                <a:solidFill>
                  <a:srgbClr val="CC0000"/>
                </a:solidFill>
                <a:sym typeface="Symbol" pitchFamily="18" charset="2"/>
              </a:rPr>
              <a:t>x p</a:t>
            </a:r>
            <a:r>
              <a:rPr lang="en-US" sz="2000" baseline="-25000" dirty="0" smtClean="0">
                <a:solidFill>
                  <a:srgbClr val="CC0000"/>
                </a:solidFill>
                <a:sym typeface="Symbol" pitchFamily="18" charset="2"/>
              </a:rPr>
              <a:t>i+1</a:t>
            </a:r>
            <a:r>
              <a:rPr lang="en-US" sz="2000" dirty="0" smtClean="0">
                <a:solidFill>
                  <a:srgbClr val="CC0000"/>
                </a:solidFill>
                <a:sym typeface="Symbol" pitchFamily="18" charset="2"/>
              </a:rPr>
              <a:t>     p</a:t>
            </a:r>
            <a:r>
              <a:rPr lang="en-US" sz="2000" baseline="-25000" dirty="0" smtClean="0">
                <a:solidFill>
                  <a:srgbClr val="CC0000"/>
                </a:solidFill>
                <a:sym typeface="Symbol" pitchFamily="18" charset="2"/>
              </a:rPr>
              <a:t>n-1 </a:t>
            </a:r>
            <a:r>
              <a:rPr lang="en-US" sz="2000" dirty="0" smtClean="0">
                <a:solidFill>
                  <a:srgbClr val="CC0000"/>
                </a:solidFill>
                <a:sym typeface="Symbol" pitchFamily="18" charset="2"/>
              </a:rPr>
              <a:t>x </a:t>
            </a:r>
            <a:r>
              <a:rPr lang="en-US" sz="2000" dirty="0" err="1" smtClean="0">
                <a:solidFill>
                  <a:srgbClr val="CC0000"/>
                </a:solidFill>
                <a:sym typeface="Symbol" pitchFamily="18" charset="2"/>
              </a:rPr>
              <a:t>p</a:t>
            </a:r>
            <a:r>
              <a:rPr lang="en-US" sz="2000" baseline="-25000" dirty="0" err="1" smtClean="0">
                <a:solidFill>
                  <a:srgbClr val="CC0000"/>
                </a:solidFill>
                <a:sym typeface="Symbol" pitchFamily="18" charset="2"/>
              </a:rPr>
              <a:t>n</a:t>
            </a:r>
            <a:endParaRPr lang="en-US" sz="2000" baseline="-25000" dirty="0" smtClean="0">
              <a:solidFill>
                <a:srgbClr val="CC0000"/>
              </a:solidFill>
              <a:sym typeface="Symbol" pitchFamily="18" charset="2"/>
            </a:endParaRPr>
          </a:p>
          <a:p>
            <a:pPr marL="1371600" lvl="2" indent="-457200"/>
            <a:endParaRPr lang="en-US" sz="2000" dirty="0" smtClean="0">
              <a:solidFill>
                <a:srgbClr val="D60093"/>
              </a:solidFill>
              <a:cs typeface="Times New Roman" pitchFamily="18" charset="0"/>
            </a:endParaRPr>
          </a:p>
          <a:p>
            <a:pPr marL="1371600" lvl="2" indent="-457200"/>
            <a:endParaRPr lang="en-US" sz="2000" dirty="0">
              <a:solidFill>
                <a:srgbClr val="D60093"/>
              </a:solidFill>
              <a:cs typeface="Times New Roman" pitchFamily="18" charset="0"/>
            </a:endParaRPr>
          </a:p>
          <a:p>
            <a:pPr marL="1371600" lvl="2" indent="-457200"/>
            <a:endParaRPr lang="en-US" sz="2000" dirty="0" smtClean="0">
              <a:solidFill>
                <a:srgbClr val="D60093"/>
              </a:solidFill>
              <a:cs typeface="Times New Roman" pitchFamily="18" charset="0"/>
            </a:endParaRPr>
          </a:p>
        </p:txBody>
      </p:sp>
      <p:sp>
        <p:nvSpPr>
          <p:cNvPr id="214020" name="Text Box 4"/>
          <p:cNvSpPr txBox="1">
            <a:spLocks noChangeArrowheads="1"/>
          </p:cNvSpPr>
          <p:nvPr/>
        </p:nvSpPr>
        <p:spPr bwMode="auto">
          <a:xfrm>
            <a:off x="7508630" y="2813888"/>
            <a:ext cx="1143000" cy="8223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Total: 7,500 </a:t>
            </a:r>
          </a:p>
        </p:txBody>
      </p:sp>
      <p:sp>
        <p:nvSpPr>
          <p:cNvPr id="214021" name="Text Box 5"/>
          <p:cNvSpPr txBox="1">
            <a:spLocks noChangeArrowheads="1"/>
          </p:cNvSpPr>
          <p:nvPr/>
        </p:nvSpPr>
        <p:spPr bwMode="auto">
          <a:xfrm>
            <a:off x="7770778" y="3886061"/>
            <a:ext cx="1143000" cy="8223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Total: 75,000 </a:t>
            </a:r>
          </a:p>
        </p:txBody>
      </p:sp>
      <p:sp>
        <p:nvSpPr>
          <p:cNvPr id="214022" name="AutoShape 6"/>
          <p:cNvSpPr>
            <a:spLocks/>
          </p:cNvSpPr>
          <p:nvPr/>
        </p:nvSpPr>
        <p:spPr bwMode="auto">
          <a:xfrm>
            <a:off x="7211367" y="2855755"/>
            <a:ext cx="152400" cy="533400"/>
          </a:xfrm>
          <a:prstGeom prst="righ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4023" name="AutoShape 7"/>
          <p:cNvSpPr>
            <a:spLocks/>
          </p:cNvSpPr>
          <p:nvPr/>
        </p:nvSpPr>
        <p:spPr bwMode="auto">
          <a:xfrm>
            <a:off x="7542126" y="3945915"/>
            <a:ext cx="152400" cy="533400"/>
          </a:xfrm>
          <a:prstGeom prst="righ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1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14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1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4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1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14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14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140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0" grpId="0"/>
      <p:bldP spid="214021" grpId="0"/>
      <p:bldP spid="214022" grpId="0" animBg="1"/>
      <p:bldP spid="2140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66550" y="24384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 Body"/>
              </a:rPr>
              <a:t>Traveling Salesman Problem</a:t>
            </a:r>
          </a:p>
        </p:txBody>
      </p:sp>
      <p:pic>
        <p:nvPicPr>
          <p:cNvPr id="2055" name="Picture 7" descr="C:\WINNT\Profiles\csc_guest\Desktop\tsp_man.gif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735762" y="1752600"/>
            <a:ext cx="2408238" cy="4114800"/>
          </a:xfrm>
        </p:spPr>
      </p:pic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7736"/>
            <a:ext cx="6324600" cy="4488264"/>
          </a:xfrm>
        </p:spPr>
        <p:txBody>
          <a:bodyPr/>
          <a:lstStyle/>
          <a:p>
            <a:r>
              <a:rPr lang="en-US" sz="2500" dirty="0">
                <a:solidFill>
                  <a:schemeClr val="tx1"/>
                </a:solidFill>
                <a:latin typeface="Arial Body"/>
              </a:rPr>
              <a:t>Given a complete, weighted graph on n nodes, find the least weight Hamiltonian cycle, a cycle that visits every node once.</a:t>
            </a:r>
          </a:p>
          <a:p>
            <a:endParaRPr lang="en-US" sz="2500" dirty="0">
              <a:solidFill>
                <a:schemeClr val="tx1"/>
              </a:solidFill>
              <a:latin typeface="Arial Body"/>
            </a:endParaRPr>
          </a:p>
          <a:p>
            <a:r>
              <a:rPr lang="en-US" sz="2500" dirty="0">
                <a:solidFill>
                  <a:schemeClr val="tx1"/>
                </a:solidFill>
                <a:latin typeface="Arial Body"/>
              </a:rPr>
              <a:t>Though this problem is easy enough to explain, it is very difficult to solve.</a:t>
            </a:r>
          </a:p>
          <a:p>
            <a:endParaRPr lang="en-US" sz="2500" dirty="0">
              <a:solidFill>
                <a:schemeClr val="tx1"/>
              </a:solidFill>
              <a:latin typeface="Arial Body"/>
            </a:endParaRPr>
          </a:p>
          <a:p>
            <a:r>
              <a:rPr lang="en-US" sz="2500" dirty="0">
                <a:solidFill>
                  <a:schemeClr val="tx1"/>
                </a:solidFill>
                <a:latin typeface="Arial Body"/>
              </a:rPr>
              <a:t>Finding all the Hamiltonian cycles of a graph takes exponential time.  Therefore, TSP is in the class NP.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/>
              <a:t>Optimal Binary Search Tree (OBST)</a:t>
            </a:r>
            <a:endParaRPr lang="en-US" altLang="zh-TW" sz="4000" dirty="0"/>
          </a:p>
        </p:txBody>
      </p:sp>
      <p:sp>
        <p:nvSpPr>
          <p:cNvPr id="307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41818" y="877176"/>
            <a:ext cx="8540750" cy="514353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000" dirty="0" smtClean="0"/>
              <a:t>Binary search trees for 3, 7, 9, 12</a:t>
            </a:r>
            <a:endParaRPr lang="zh-TW" altLang="en-US" sz="2000" dirty="0" smtClean="0"/>
          </a:p>
          <a:p>
            <a:pPr>
              <a:lnSpc>
                <a:spcPct val="90000"/>
              </a:lnSpc>
            </a:pPr>
            <a:endParaRPr lang="en-US" altLang="zh-TW" sz="2000" dirty="0" smtClean="0"/>
          </a:p>
          <a:p>
            <a:pPr>
              <a:lnSpc>
                <a:spcPct val="90000"/>
              </a:lnSpc>
            </a:pPr>
            <a:endParaRPr lang="en-US" altLang="zh-TW" sz="2000" dirty="0"/>
          </a:p>
          <a:p>
            <a:pPr>
              <a:lnSpc>
                <a:spcPct val="90000"/>
              </a:lnSpc>
            </a:pPr>
            <a:endParaRPr lang="en-US" altLang="zh-TW" sz="2000" dirty="0" smtClean="0"/>
          </a:p>
          <a:p>
            <a:pPr>
              <a:lnSpc>
                <a:spcPct val="90000"/>
              </a:lnSpc>
            </a:pPr>
            <a:endParaRPr lang="en-US" altLang="zh-TW" sz="2000" dirty="0"/>
          </a:p>
          <a:p>
            <a:pPr>
              <a:lnSpc>
                <a:spcPct val="90000"/>
              </a:lnSpc>
            </a:pPr>
            <a:endParaRPr lang="en-US" altLang="zh-TW" sz="2000" dirty="0" smtClean="0"/>
          </a:p>
          <a:p>
            <a:pPr>
              <a:lnSpc>
                <a:spcPct val="90000"/>
              </a:lnSpc>
            </a:pPr>
            <a:endParaRPr lang="en-US" altLang="zh-TW" sz="2000" dirty="0"/>
          </a:p>
          <a:p>
            <a:pPr>
              <a:lnSpc>
                <a:spcPct val="90000"/>
              </a:lnSpc>
            </a:pPr>
            <a:endParaRPr lang="en-US" altLang="zh-TW" sz="2000" dirty="0" smtClean="0"/>
          </a:p>
          <a:p>
            <a:pPr>
              <a:lnSpc>
                <a:spcPct val="90000"/>
              </a:lnSpc>
            </a:pPr>
            <a:endParaRPr lang="en-US" altLang="zh-TW" sz="2000" dirty="0"/>
          </a:p>
          <a:p>
            <a:pPr>
              <a:lnSpc>
                <a:spcPct val="90000"/>
              </a:lnSpc>
            </a:pPr>
            <a:endParaRPr lang="en-US" altLang="zh-TW" sz="2000" dirty="0" smtClean="0"/>
          </a:p>
          <a:p>
            <a:pPr>
              <a:lnSpc>
                <a:spcPct val="90000"/>
              </a:lnSpc>
            </a:pPr>
            <a:endParaRPr lang="en-US" altLang="zh-TW" sz="2000" dirty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endParaRPr lang="en-US" altLang="zh-TW" sz="1050" dirty="0" smtClean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zh-TW" sz="2000" dirty="0" smtClean="0"/>
              <a:t>OBST </a:t>
            </a:r>
            <a:r>
              <a:rPr lang="en-US" altLang="zh-TW" sz="2000" dirty="0"/>
              <a:t>is one special kind of </a:t>
            </a:r>
            <a:r>
              <a:rPr lang="en-US" altLang="zh-TW" sz="2000" dirty="0" smtClean="0"/>
              <a:t>advanced Binary Search Tree</a:t>
            </a:r>
            <a:r>
              <a:rPr lang="en-US" altLang="zh-TW" sz="2000" dirty="0"/>
              <a:t>.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zh-TW" sz="2000" dirty="0" smtClean="0"/>
              <a:t>It </a:t>
            </a:r>
            <a:r>
              <a:rPr lang="en-US" altLang="zh-TW" sz="2000" dirty="0"/>
              <a:t>focus on how to reduce the cost of the search </a:t>
            </a:r>
            <a:r>
              <a:rPr lang="en-US" altLang="zh-TW" sz="2000" dirty="0" smtClean="0"/>
              <a:t>on </a:t>
            </a:r>
            <a:r>
              <a:rPr lang="en-US" altLang="zh-TW" sz="2000" dirty="0"/>
              <a:t>BST.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zh-TW" sz="2000" dirty="0" smtClean="0"/>
              <a:t>The Tree </a:t>
            </a:r>
            <a:r>
              <a:rPr lang="en-US" altLang="zh-TW" sz="2000" dirty="0"/>
              <a:t>may not have the lowest </a:t>
            </a:r>
            <a:r>
              <a:rPr lang="en-US" altLang="zh-TW" sz="2000" dirty="0" smtClean="0"/>
              <a:t>height !</a:t>
            </a:r>
            <a:endParaRPr lang="en-US" altLang="zh-TW" sz="2000" dirty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zh-TW" sz="2000" dirty="0" smtClean="0"/>
              <a:t>It </a:t>
            </a:r>
            <a:r>
              <a:rPr lang="en-US" altLang="zh-TW" sz="2000" dirty="0"/>
              <a:t>needs 3 tables to record probabilities, cost, and root.</a:t>
            </a:r>
          </a:p>
        </p:txBody>
      </p:sp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1838325" y="1298575"/>
          <a:ext cx="6838950" cy="3173413"/>
        </p:xfrm>
        <a:graphic>
          <a:graphicData uri="http://schemas.openxmlformats.org/presentationml/2006/ole">
            <p:oleObj spid="_x0000_s218114" name="Visio" r:id="rId3" imgW="6067408" imgH="2818277" progId="Visio.Drawing.11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476250"/>
            <a:ext cx="8540750" cy="587375"/>
          </a:xfrm>
        </p:spPr>
        <p:txBody>
          <a:bodyPr/>
          <a:lstStyle/>
          <a:p>
            <a:r>
              <a:rPr lang="en-US" altLang="zh-TW" sz="4000" dirty="0" smtClean="0"/>
              <a:t>Optimal Binary Search Tree (OBST)</a:t>
            </a:r>
            <a:endParaRPr lang="en-US" altLang="zh-TW" sz="4000" dirty="0"/>
          </a:p>
        </p:txBody>
      </p:sp>
      <p:sp>
        <p:nvSpPr>
          <p:cNvPr id="40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052513"/>
            <a:ext cx="8229600" cy="50736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000" dirty="0"/>
              <a:t>It has n keys (representation k</a:t>
            </a:r>
            <a:r>
              <a:rPr lang="en-US" altLang="zh-TW" sz="2000" baseline="-25000" dirty="0"/>
              <a:t>1</a:t>
            </a:r>
            <a:r>
              <a:rPr lang="en-US" altLang="zh-TW" sz="2000" dirty="0"/>
              <a:t>,k</a:t>
            </a:r>
            <a:r>
              <a:rPr lang="en-US" altLang="zh-TW" sz="2000" baseline="-25000" dirty="0"/>
              <a:t>2</a:t>
            </a:r>
            <a:r>
              <a:rPr lang="en-US" altLang="zh-TW" sz="2000" dirty="0"/>
              <a:t>,…,</a:t>
            </a:r>
            <a:r>
              <a:rPr lang="en-US" altLang="zh-TW" sz="2000" dirty="0" err="1"/>
              <a:t>k</a:t>
            </a:r>
            <a:r>
              <a:rPr lang="en-US" altLang="zh-TW" sz="2000" baseline="-25000" dirty="0" err="1"/>
              <a:t>n</a:t>
            </a:r>
            <a:r>
              <a:rPr lang="en-US" altLang="zh-TW" sz="2000" dirty="0"/>
              <a:t>) in sorted order (so that k</a:t>
            </a:r>
            <a:r>
              <a:rPr lang="en-US" altLang="zh-TW" sz="2000" baseline="-25000" dirty="0"/>
              <a:t>1</a:t>
            </a:r>
            <a:r>
              <a:rPr lang="en-US" altLang="zh-TW" sz="2000" dirty="0"/>
              <a:t>&lt;k</a:t>
            </a:r>
            <a:r>
              <a:rPr lang="en-US" altLang="zh-TW" sz="2000" baseline="-25000" dirty="0"/>
              <a:t>2</a:t>
            </a:r>
            <a:r>
              <a:rPr lang="en-US" altLang="zh-TW" sz="2000" dirty="0"/>
              <a:t>&lt;…&lt;</a:t>
            </a:r>
            <a:r>
              <a:rPr lang="en-US" altLang="zh-TW" sz="2000" dirty="0" err="1"/>
              <a:t>k</a:t>
            </a:r>
            <a:r>
              <a:rPr lang="en-US" altLang="zh-TW" sz="2000" baseline="-25000" dirty="0" err="1"/>
              <a:t>n</a:t>
            </a:r>
            <a:r>
              <a:rPr lang="en-US" altLang="zh-TW" sz="2000" dirty="0"/>
              <a:t>), and we wish to build a binary search tree from these keys. </a:t>
            </a:r>
            <a:endParaRPr lang="en-US" altLang="zh-TW" sz="2000" dirty="0" smtClean="0"/>
          </a:p>
          <a:p>
            <a:pPr>
              <a:lnSpc>
                <a:spcPct val="90000"/>
              </a:lnSpc>
            </a:pPr>
            <a:endParaRPr lang="en-US" altLang="zh-TW" sz="2000" dirty="0" smtClean="0"/>
          </a:p>
          <a:p>
            <a:pPr>
              <a:lnSpc>
                <a:spcPct val="90000"/>
              </a:lnSpc>
            </a:pPr>
            <a:r>
              <a:rPr lang="en-US" altLang="zh-TW" sz="2000" dirty="0" smtClean="0"/>
              <a:t>For </a:t>
            </a:r>
            <a:r>
              <a:rPr lang="en-US" altLang="zh-TW" sz="2000" dirty="0"/>
              <a:t>each </a:t>
            </a:r>
            <a:r>
              <a:rPr lang="en-US" altLang="zh-TW" sz="2000" dirty="0" err="1"/>
              <a:t>k</a:t>
            </a:r>
            <a:r>
              <a:rPr lang="en-US" altLang="zh-TW" sz="2000" baseline="-25000" dirty="0" err="1"/>
              <a:t>i</a:t>
            </a:r>
            <a:r>
              <a:rPr lang="en-US" altLang="zh-TW" sz="2000" baseline="-25000" dirty="0"/>
              <a:t> </a:t>
            </a:r>
            <a:r>
              <a:rPr lang="en-US" altLang="zh-TW" sz="2000" dirty="0"/>
              <a:t>,we have a probability p</a:t>
            </a:r>
            <a:r>
              <a:rPr lang="en-US" altLang="zh-TW" sz="2000" baseline="-25000" dirty="0"/>
              <a:t>i</a:t>
            </a:r>
            <a:r>
              <a:rPr lang="en-US" altLang="zh-TW" sz="2000" dirty="0"/>
              <a:t> that a search will be for </a:t>
            </a:r>
            <a:r>
              <a:rPr lang="en-US" altLang="zh-TW" sz="2000" dirty="0" err="1"/>
              <a:t>k</a:t>
            </a:r>
            <a:r>
              <a:rPr lang="en-US" altLang="zh-TW" sz="2000" baseline="-25000" dirty="0" err="1"/>
              <a:t>i</a:t>
            </a:r>
            <a:r>
              <a:rPr lang="en-US" altLang="zh-TW" sz="2000" dirty="0"/>
              <a:t>.</a:t>
            </a:r>
          </a:p>
          <a:p>
            <a:pPr>
              <a:lnSpc>
                <a:spcPct val="90000"/>
              </a:lnSpc>
            </a:pPr>
            <a:endParaRPr lang="en-US" altLang="zh-TW" sz="2000" dirty="0" smtClean="0"/>
          </a:p>
          <a:p>
            <a:pPr>
              <a:lnSpc>
                <a:spcPct val="90000"/>
              </a:lnSpc>
            </a:pPr>
            <a:endParaRPr lang="en-US" altLang="zh-TW" sz="2000" dirty="0" smtClean="0"/>
          </a:p>
          <a:p>
            <a:pPr>
              <a:lnSpc>
                <a:spcPct val="90000"/>
              </a:lnSpc>
            </a:pPr>
            <a:r>
              <a:rPr lang="en-US" altLang="zh-TW" sz="2000" dirty="0" smtClean="0"/>
              <a:t>In </a:t>
            </a:r>
            <a:r>
              <a:rPr lang="en-US" altLang="zh-TW" sz="2000" dirty="0"/>
              <a:t>contrast of, some searches may be for values not in </a:t>
            </a:r>
            <a:r>
              <a:rPr lang="en-US" altLang="zh-TW" sz="2000" dirty="0" err="1"/>
              <a:t>k</a:t>
            </a:r>
            <a:r>
              <a:rPr lang="en-US" altLang="zh-TW" sz="2000" baseline="-25000" dirty="0" err="1"/>
              <a:t>i</a:t>
            </a:r>
            <a:r>
              <a:rPr lang="en-US" altLang="zh-TW" sz="2000" dirty="0"/>
              <a:t>, and so we also have n+1 “dummy keys” d</a:t>
            </a:r>
            <a:r>
              <a:rPr lang="en-US" altLang="zh-TW" sz="2000" baseline="-25000" dirty="0"/>
              <a:t>0</a:t>
            </a:r>
            <a:r>
              <a:rPr lang="en-US" altLang="zh-TW" sz="2000" dirty="0"/>
              <a:t>,d</a:t>
            </a:r>
            <a:r>
              <a:rPr lang="en-US" altLang="zh-TW" sz="2000" baseline="-25000" dirty="0"/>
              <a:t>1</a:t>
            </a:r>
            <a:r>
              <a:rPr lang="en-US" altLang="zh-TW" sz="2000" dirty="0"/>
              <a:t>,…,</a:t>
            </a:r>
            <a:r>
              <a:rPr lang="en-US" altLang="zh-TW" sz="2000" dirty="0" err="1"/>
              <a:t>d</a:t>
            </a:r>
            <a:r>
              <a:rPr lang="en-US" altLang="zh-TW" sz="2000" baseline="-25000" dirty="0" err="1"/>
              <a:t>n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which is not </a:t>
            </a:r>
            <a:r>
              <a:rPr lang="en-US" altLang="zh-TW" sz="2000" dirty="0"/>
              <a:t>in </a:t>
            </a:r>
            <a:r>
              <a:rPr lang="en-US" altLang="zh-TW" sz="2000" dirty="0" err="1"/>
              <a:t>k</a:t>
            </a:r>
            <a:r>
              <a:rPr lang="en-US" altLang="zh-TW" sz="2000" baseline="-25000" dirty="0" err="1"/>
              <a:t>i</a:t>
            </a:r>
            <a:r>
              <a:rPr lang="en-US" altLang="zh-TW" sz="2000" dirty="0" smtClean="0"/>
              <a:t>.</a:t>
            </a:r>
          </a:p>
          <a:p>
            <a:pPr>
              <a:lnSpc>
                <a:spcPct val="90000"/>
              </a:lnSpc>
            </a:pPr>
            <a:endParaRPr lang="en-US" altLang="zh-TW" sz="2000" dirty="0"/>
          </a:p>
          <a:p>
            <a:pPr>
              <a:lnSpc>
                <a:spcPct val="90000"/>
              </a:lnSpc>
            </a:pPr>
            <a:r>
              <a:rPr lang="en-US" altLang="zh-TW" sz="2000" dirty="0"/>
              <a:t>In particular, d</a:t>
            </a:r>
            <a:r>
              <a:rPr lang="en-US" altLang="zh-TW" sz="2000" baseline="-25000" dirty="0"/>
              <a:t>0</a:t>
            </a:r>
            <a:r>
              <a:rPr lang="en-US" altLang="zh-TW" sz="2000" dirty="0"/>
              <a:t> represents all values less than k</a:t>
            </a:r>
            <a:r>
              <a:rPr lang="en-US" altLang="zh-TW" sz="2000" baseline="-25000" dirty="0"/>
              <a:t>1</a:t>
            </a:r>
            <a:r>
              <a:rPr lang="en-US" altLang="zh-TW" sz="2000" dirty="0"/>
              <a:t>, and </a:t>
            </a:r>
            <a:r>
              <a:rPr lang="en-US" altLang="zh-TW" sz="2000" dirty="0" err="1"/>
              <a:t>d</a:t>
            </a:r>
            <a:r>
              <a:rPr lang="en-US" altLang="zh-TW" sz="2000" baseline="-25000" dirty="0" err="1"/>
              <a:t>n</a:t>
            </a:r>
            <a:r>
              <a:rPr lang="en-US" altLang="zh-TW" sz="2000" dirty="0"/>
              <a:t> represents all values greater than </a:t>
            </a:r>
            <a:r>
              <a:rPr lang="en-US" altLang="zh-TW" sz="2000" dirty="0" err="1"/>
              <a:t>k</a:t>
            </a:r>
            <a:r>
              <a:rPr lang="en-US" altLang="zh-TW" sz="2000" baseline="-25000" dirty="0" err="1"/>
              <a:t>n</a:t>
            </a:r>
            <a:r>
              <a:rPr lang="en-US" altLang="zh-TW" sz="2000" dirty="0"/>
              <a:t>, and for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=1,2,…,n-1, the dummy key </a:t>
            </a:r>
            <a:r>
              <a:rPr lang="en-US" altLang="zh-TW" sz="2000" dirty="0" err="1"/>
              <a:t>d</a:t>
            </a:r>
            <a:r>
              <a:rPr lang="en-US" altLang="zh-TW" sz="2000" baseline="-25000" dirty="0" err="1"/>
              <a:t>i</a:t>
            </a:r>
            <a:r>
              <a:rPr lang="en-US" altLang="zh-TW" sz="2000" dirty="0"/>
              <a:t> represents all values between </a:t>
            </a:r>
            <a:r>
              <a:rPr lang="en-US" altLang="zh-TW" sz="2000" dirty="0" err="1"/>
              <a:t>k</a:t>
            </a:r>
            <a:r>
              <a:rPr lang="en-US" altLang="zh-TW" sz="2000" baseline="-25000" dirty="0" err="1"/>
              <a:t>i</a:t>
            </a:r>
            <a:r>
              <a:rPr lang="en-US" altLang="zh-TW" sz="2000" dirty="0"/>
              <a:t> and k</a:t>
            </a:r>
            <a:r>
              <a:rPr lang="en-US" altLang="zh-TW" sz="2000" baseline="-25000" dirty="0"/>
              <a:t>i+1</a:t>
            </a:r>
            <a:r>
              <a:rPr lang="en-US" altLang="zh-TW" sz="2000" dirty="0" smtClean="0"/>
              <a:t>.</a:t>
            </a:r>
          </a:p>
          <a:p>
            <a:pPr>
              <a:lnSpc>
                <a:spcPct val="90000"/>
              </a:lnSpc>
            </a:pPr>
            <a:endParaRPr lang="en-US" altLang="zh-TW" sz="20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TW" altLang="en-US" sz="2000" b="1" dirty="0"/>
              <a:t>＊</a:t>
            </a:r>
            <a:r>
              <a:rPr lang="en-US" altLang="zh-TW" sz="2000" b="1" dirty="0"/>
              <a:t>The dummy keys are leaves</a:t>
            </a:r>
            <a:r>
              <a:rPr lang="en-US" altLang="zh-TW" sz="2000" dirty="0"/>
              <a:t> (</a:t>
            </a:r>
            <a:r>
              <a:rPr lang="en-US" altLang="zh-TW" sz="2000" b="1" dirty="0"/>
              <a:t>external nodes), and the data keys mean internal nodes.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Optimal Binary Search Tree (OBST)</a:t>
            </a:r>
            <a:endParaRPr lang="en-US" altLang="zh-TW" dirty="0"/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09600" y="914400"/>
            <a:ext cx="7848600" cy="1939332"/>
          </a:xfrm>
        </p:spPr>
        <p:txBody>
          <a:bodyPr/>
          <a:lstStyle/>
          <a:p>
            <a:r>
              <a:rPr lang="en-US" altLang="zh-TW" dirty="0"/>
              <a:t>The case of search are two situations, one is success, and the other, without saying, is failure.</a:t>
            </a:r>
          </a:p>
          <a:p>
            <a:endParaRPr lang="en-US" altLang="zh-TW" dirty="0"/>
          </a:p>
          <a:p>
            <a:r>
              <a:rPr lang="en-US" altLang="zh-TW" dirty="0"/>
              <a:t>We can get the first statement :</a:t>
            </a:r>
          </a:p>
          <a:p>
            <a:pPr>
              <a:buFont typeface="Wingdings" pitchFamily="2" charset="2"/>
              <a:buNone/>
            </a:pPr>
            <a:r>
              <a:rPr lang="en-US" altLang="zh-TW" dirty="0"/>
              <a:t>	 (</a:t>
            </a:r>
            <a:r>
              <a:rPr lang="en-US" altLang="zh-TW" dirty="0" err="1"/>
              <a:t>i</a:t>
            </a:r>
            <a:r>
              <a:rPr lang="en-US" altLang="zh-TW" dirty="0"/>
              <a:t>=1~n) </a:t>
            </a:r>
            <a:r>
              <a:rPr lang="en-US" altLang="zh-TW" dirty="0">
                <a:cs typeface="Arial" pitchFamily="34" charset="0"/>
              </a:rPr>
              <a:t>∑ p</a:t>
            </a:r>
            <a:r>
              <a:rPr lang="en-US" altLang="zh-TW" baseline="-25000" dirty="0"/>
              <a:t>i  </a:t>
            </a:r>
            <a:r>
              <a:rPr lang="en-US" altLang="zh-TW" dirty="0"/>
              <a:t>+ (</a:t>
            </a:r>
            <a:r>
              <a:rPr lang="en-US" altLang="zh-TW" dirty="0" err="1"/>
              <a:t>i</a:t>
            </a:r>
            <a:r>
              <a:rPr lang="en-US" altLang="zh-TW" dirty="0"/>
              <a:t>=0~n) </a:t>
            </a:r>
            <a:r>
              <a:rPr lang="en-US" altLang="zh-TW" dirty="0">
                <a:cs typeface="Arial" pitchFamily="34" charset="0"/>
              </a:rPr>
              <a:t>∑ </a:t>
            </a:r>
            <a:r>
              <a:rPr lang="en-US" altLang="zh-TW" dirty="0" err="1">
                <a:cs typeface="Arial" pitchFamily="34" charset="0"/>
              </a:rPr>
              <a:t>q</a:t>
            </a:r>
            <a:r>
              <a:rPr lang="en-US" altLang="zh-TW" baseline="-25000" dirty="0" err="1"/>
              <a:t>i</a:t>
            </a:r>
            <a:r>
              <a:rPr lang="en-US" altLang="zh-TW" baseline="-25000" dirty="0"/>
              <a:t>  </a:t>
            </a:r>
            <a:r>
              <a:rPr lang="en-US" altLang="zh-TW" dirty="0"/>
              <a:t>=  1</a:t>
            </a:r>
          </a:p>
          <a:p>
            <a:pPr>
              <a:buFont typeface="Wingdings" pitchFamily="2" charset="2"/>
              <a:buNone/>
            </a:pPr>
            <a:endParaRPr lang="en-US" altLang="zh-TW" dirty="0"/>
          </a:p>
          <a:p>
            <a:pPr>
              <a:buFont typeface="Wingdings" pitchFamily="2" charset="2"/>
              <a:buNone/>
            </a:pPr>
            <a:endParaRPr lang="en-US" altLang="zh-TW" dirty="0"/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991647" y="2873846"/>
            <a:ext cx="25923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dirty="0"/>
              <a:t>Success</a:t>
            </a:r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 flipV="1">
            <a:off x="2288635" y="258650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3060962" y="2882796"/>
            <a:ext cx="2016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dirty="0"/>
              <a:t>Failure</a:t>
            </a:r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 flipV="1">
            <a:off x="4069024" y="2595459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97394" y="706263"/>
            <a:ext cx="8229600" cy="57213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000" dirty="0"/>
              <a:t>Because we have probabilities of searches for each key and each dummy key, we can determine the expected cost of a search in a given binary search tree T. </a:t>
            </a:r>
            <a:endParaRPr lang="en-US" altLang="zh-TW" sz="2000" dirty="0" smtClean="0"/>
          </a:p>
          <a:p>
            <a:pPr>
              <a:lnSpc>
                <a:spcPct val="90000"/>
              </a:lnSpc>
            </a:pPr>
            <a:endParaRPr lang="en-US" altLang="zh-TW" sz="2400" dirty="0" smtClean="0"/>
          </a:p>
          <a:p>
            <a:pPr>
              <a:lnSpc>
                <a:spcPct val="90000"/>
              </a:lnSpc>
            </a:pPr>
            <a:r>
              <a:rPr lang="en-US" altLang="zh-TW" sz="2000" dirty="0" smtClean="0"/>
              <a:t>Let </a:t>
            </a:r>
            <a:r>
              <a:rPr lang="en-US" altLang="zh-TW" sz="2000" dirty="0"/>
              <a:t>us assume that the actual cost of a search is the number of nodes examined, i.e., the depth of the node found by the search in </a:t>
            </a:r>
            <a:r>
              <a:rPr lang="en-US" altLang="zh-TW" sz="2000" dirty="0" smtClean="0"/>
              <a:t>T  plus 1</a:t>
            </a:r>
            <a:r>
              <a:rPr lang="en-US" altLang="zh-TW" sz="2000" dirty="0"/>
              <a:t>. </a:t>
            </a:r>
            <a:endParaRPr lang="en-US" altLang="zh-TW" sz="2000" dirty="0" smtClean="0"/>
          </a:p>
          <a:p>
            <a:pPr>
              <a:lnSpc>
                <a:spcPct val="90000"/>
              </a:lnSpc>
            </a:pPr>
            <a:endParaRPr lang="en-US" altLang="zh-TW" sz="2000" dirty="0" smtClean="0"/>
          </a:p>
          <a:p>
            <a:pPr>
              <a:lnSpc>
                <a:spcPct val="90000"/>
              </a:lnSpc>
            </a:pPr>
            <a:r>
              <a:rPr lang="en-US" altLang="zh-TW" dirty="0" smtClean="0"/>
              <a:t>Then </a:t>
            </a:r>
            <a:r>
              <a:rPr lang="en-US" altLang="zh-TW" dirty="0"/>
              <a:t>the expected cost of a search in T is  : (The second </a:t>
            </a:r>
            <a:r>
              <a:rPr lang="en-US" altLang="zh-TW" dirty="0" smtClean="0"/>
              <a:t>statement</a:t>
            </a:r>
            <a:r>
              <a:rPr lang="en-US" altLang="zh-TW" dirty="0" smtClean="0">
                <a:sym typeface="Wingdings" pitchFamily="2" charset="2"/>
              </a:rPr>
              <a:t>) </a:t>
            </a:r>
          </a:p>
          <a:p>
            <a:pPr>
              <a:lnSpc>
                <a:spcPct val="90000"/>
              </a:lnSpc>
            </a:pPr>
            <a:r>
              <a:rPr lang="en-US" altLang="zh-TW" dirty="0" smtClean="0"/>
              <a:t>E</a:t>
            </a:r>
            <a:r>
              <a:rPr lang="en-US" altLang="zh-TW" dirty="0"/>
              <a:t>[ search cost in T]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dirty="0"/>
              <a:t>	   =   (</a:t>
            </a:r>
            <a:r>
              <a:rPr lang="en-US" altLang="zh-TW" dirty="0" err="1"/>
              <a:t>i</a:t>
            </a:r>
            <a:r>
              <a:rPr lang="en-US" altLang="zh-TW" dirty="0"/>
              <a:t>=1~n) </a:t>
            </a:r>
            <a:r>
              <a:rPr lang="en-US" altLang="zh-TW" dirty="0">
                <a:cs typeface="Arial" pitchFamily="34" charset="0"/>
              </a:rPr>
              <a:t>∑ p</a:t>
            </a:r>
            <a:r>
              <a:rPr lang="en-US" altLang="zh-TW" baseline="-25000" dirty="0"/>
              <a:t>i </a:t>
            </a:r>
            <a:r>
              <a:rPr lang="zh-TW" altLang="en-US" dirty="0"/>
              <a:t>．</a:t>
            </a:r>
            <a:r>
              <a:rPr lang="en-US" altLang="zh-TW" dirty="0"/>
              <a:t>(</a:t>
            </a:r>
            <a:r>
              <a:rPr lang="en-US" altLang="zh-TW" dirty="0" err="1"/>
              <a:t>depth</a:t>
            </a:r>
            <a:r>
              <a:rPr lang="en-US" altLang="zh-TW" baseline="-25000" dirty="0" err="1"/>
              <a:t>T</a:t>
            </a:r>
            <a:r>
              <a:rPr lang="en-US" altLang="zh-TW" dirty="0"/>
              <a:t>(</a:t>
            </a:r>
            <a:r>
              <a:rPr lang="en-US" altLang="zh-TW" dirty="0" err="1"/>
              <a:t>k</a:t>
            </a:r>
            <a:r>
              <a:rPr lang="en-US" altLang="zh-TW" baseline="-25000" dirty="0" err="1"/>
              <a:t>i</a:t>
            </a:r>
            <a:r>
              <a:rPr lang="en-US" altLang="zh-TW" dirty="0"/>
              <a:t>)+1</a:t>
            </a:r>
            <a:r>
              <a:rPr lang="en-US" altLang="zh-TW" dirty="0" smtClean="0"/>
              <a:t>) + </a:t>
            </a:r>
            <a:r>
              <a:rPr lang="en-US" altLang="zh-TW" dirty="0"/>
              <a:t>(</a:t>
            </a:r>
            <a:r>
              <a:rPr lang="en-US" altLang="zh-TW" dirty="0" err="1"/>
              <a:t>i</a:t>
            </a:r>
            <a:r>
              <a:rPr lang="en-US" altLang="zh-TW" dirty="0"/>
              <a:t>=0~n) </a:t>
            </a:r>
            <a:r>
              <a:rPr lang="en-US" altLang="zh-TW" dirty="0">
                <a:cs typeface="Arial" pitchFamily="34" charset="0"/>
              </a:rPr>
              <a:t>∑ </a:t>
            </a:r>
            <a:r>
              <a:rPr lang="en-US" altLang="zh-TW" dirty="0" err="1">
                <a:cs typeface="Arial" pitchFamily="34" charset="0"/>
              </a:rPr>
              <a:t>q</a:t>
            </a:r>
            <a:r>
              <a:rPr lang="en-US" altLang="zh-TW" baseline="-25000" dirty="0" err="1"/>
              <a:t>i</a:t>
            </a:r>
            <a:r>
              <a:rPr lang="en-US" altLang="zh-TW" baseline="-25000" dirty="0"/>
              <a:t> </a:t>
            </a:r>
            <a:r>
              <a:rPr lang="zh-TW" altLang="en-US" dirty="0"/>
              <a:t>．</a:t>
            </a:r>
            <a:r>
              <a:rPr lang="en-US" altLang="zh-TW" dirty="0"/>
              <a:t>(</a:t>
            </a:r>
            <a:r>
              <a:rPr lang="en-US" altLang="zh-TW" dirty="0" err="1"/>
              <a:t>depth</a:t>
            </a:r>
            <a:r>
              <a:rPr lang="en-US" altLang="zh-TW" baseline="-25000" dirty="0" err="1"/>
              <a:t>T</a:t>
            </a:r>
            <a:r>
              <a:rPr lang="en-US" altLang="zh-TW" dirty="0"/>
              <a:t>(</a:t>
            </a:r>
            <a:r>
              <a:rPr lang="en-US" altLang="zh-TW" dirty="0" err="1"/>
              <a:t>d</a:t>
            </a:r>
            <a:r>
              <a:rPr lang="en-US" altLang="zh-TW" baseline="-25000" dirty="0" err="1"/>
              <a:t>i</a:t>
            </a:r>
            <a:r>
              <a:rPr lang="en-US" altLang="zh-TW" dirty="0"/>
              <a:t>)+1)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dirty="0"/>
              <a:t>	   =1 + (</a:t>
            </a:r>
            <a:r>
              <a:rPr lang="en-US" altLang="zh-TW" dirty="0" err="1"/>
              <a:t>i</a:t>
            </a:r>
            <a:r>
              <a:rPr lang="en-US" altLang="zh-TW" dirty="0"/>
              <a:t>=1~n) </a:t>
            </a:r>
            <a:r>
              <a:rPr lang="en-US" altLang="zh-TW" dirty="0">
                <a:cs typeface="Arial" pitchFamily="34" charset="0"/>
              </a:rPr>
              <a:t>∑ p</a:t>
            </a:r>
            <a:r>
              <a:rPr lang="en-US" altLang="zh-TW" baseline="-25000" dirty="0"/>
              <a:t>i </a:t>
            </a:r>
            <a:r>
              <a:rPr lang="zh-TW" altLang="en-US" dirty="0"/>
              <a:t>．</a:t>
            </a:r>
            <a:r>
              <a:rPr lang="en-US" altLang="zh-TW" dirty="0" err="1"/>
              <a:t>depth</a:t>
            </a:r>
            <a:r>
              <a:rPr lang="en-US" altLang="zh-TW" baseline="-25000" dirty="0" err="1"/>
              <a:t>T</a:t>
            </a:r>
            <a:r>
              <a:rPr lang="en-US" altLang="zh-TW" dirty="0"/>
              <a:t>(</a:t>
            </a:r>
            <a:r>
              <a:rPr lang="en-US" altLang="zh-TW" dirty="0" err="1"/>
              <a:t>k</a:t>
            </a:r>
            <a:r>
              <a:rPr lang="en-US" altLang="zh-TW" baseline="-25000" dirty="0" err="1"/>
              <a:t>i</a:t>
            </a:r>
            <a:r>
              <a:rPr lang="en-US" altLang="zh-TW" dirty="0"/>
              <a:t>) </a:t>
            </a:r>
            <a:r>
              <a:rPr lang="en-US" altLang="zh-TW" dirty="0" smtClean="0"/>
              <a:t> </a:t>
            </a:r>
            <a:r>
              <a:rPr lang="en-US" altLang="zh-TW" dirty="0"/>
              <a:t>+ (</a:t>
            </a:r>
            <a:r>
              <a:rPr lang="en-US" altLang="zh-TW" dirty="0" err="1"/>
              <a:t>i</a:t>
            </a:r>
            <a:r>
              <a:rPr lang="en-US" altLang="zh-TW" dirty="0"/>
              <a:t>=0~n) </a:t>
            </a:r>
            <a:r>
              <a:rPr lang="en-US" altLang="zh-TW" dirty="0">
                <a:cs typeface="Arial" pitchFamily="34" charset="0"/>
              </a:rPr>
              <a:t>∑ </a:t>
            </a:r>
            <a:r>
              <a:rPr lang="en-US" altLang="zh-TW" dirty="0" err="1">
                <a:cs typeface="Arial" pitchFamily="34" charset="0"/>
              </a:rPr>
              <a:t>q</a:t>
            </a:r>
            <a:r>
              <a:rPr lang="en-US" altLang="zh-TW" baseline="-25000" dirty="0" err="1"/>
              <a:t>i</a:t>
            </a:r>
            <a:r>
              <a:rPr lang="en-US" altLang="zh-TW" baseline="-25000" dirty="0"/>
              <a:t> </a:t>
            </a:r>
            <a:r>
              <a:rPr lang="zh-TW" altLang="en-US" dirty="0"/>
              <a:t>．</a:t>
            </a:r>
            <a:r>
              <a:rPr lang="en-US" altLang="zh-TW" dirty="0" err="1"/>
              <a:t>depth</a:t>
            </a:r>
            <a:r>
              <a:rPr lang="en-US" altLang="zh-TW" baseline="-25000" dirty="0" err="1"/>
              <a:t>T</a:t>
            </a:r>
            <a:r>
              <a:rPr lang="en-US" altLang="zh-TW" dirty="0"/>
              <a:t>(</a:t>
            </a:r>
            <a:r>
              <a:rPr lang="en-US" altLang="zh-TW" dirty="0" err="1"/>
              <a:t>d</a:t>
            </a:r>
            <a:r>
              <a:rPr lang="en-US" altLang="zh-TW" baseline="-25000" dirty="0" err="1"/>
              <a:t>i</a:t>
            </a:r>
            <a:r>
              <a:rPr lang="en-US" altLang="zh-TW" dirty="0"/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TW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dirty="0" smtClean="0"/>
              <a:t>Where </a:t>
            </a:r>
            <a:r>
              <a:rPr lang="en-US" altLang="zh-TW" dirty="0" err="1"/>
              <a:t>depth</a:t>
            </a:r>
            <a:r>
              <a:rPr lang="en-US" altLang="zh-TW" baseline="-25000" dirty="0" err="1"/>
              <a:t>T</a:t>
            </a:r>
            <a:r>
              <a:rPr lang="en-US" altLang="zh-TW" baseline="-25000" dirty="0"/>
              <a:t> </a:t>
            </a:r>
            <a:r>
              <a:rPr lang="en-US" altLang="zh-TW" dirty="0"/>
              <a:t>denotes a node’s depth in the tree T.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TW" dirty="0"/>
          </a:p>
        </p:txBody>
      </p:sp>
      <p:sp>
        <p:nvSpPr>
          <p:cNvPr id="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altLang="zh-TW" dirty="0" smtClean="0"/>
              <a:t>Optimal Binary Search Tree (OBST)</a:t>
            </a:r>
            <a:endParaRPr lang="en-US" altLang="zh-TW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Algorithm Strategies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Divide and conquer algorithms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Dynamic programming algorithms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Greedy algorithms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Backtracking algorithms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Branch and bound algorithms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Heuristic </a:t>
            </a:r>
            <a:r>
              <a:rPr lang="en-US" dirty="0" smtClean="0"/>
              <a:t>algorithms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Approximation Algorithms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Evolutionary 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Brute force algorithms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Randomized algorithms</a:t>
            </a:r>
          </a:p>
          <a:p>
            <a:pPr marL="457200" indent="-457200"/>
            <a:r>
              <a:rPr lang="en-US" dirty="0" smtClean="0"/>
              <a:t>And many more</a:t>
            </a:r>
          </a:p>
          <a:p>
            <a:pPr marL="457200" indent="-457200"/>
            <a:endParaRPr lang="en-US" dirty="0" smtClean="0"/>
          </a:p>
          <a:p>
            <a:r>
              <a:rPr lang="en-US" dirty="0" smtClean="0"/>
              <a:t>Algorithms that use a similar problem-solving approach can be grouped </a:t>
            </a:r>
            <a:r>
              <a:rPr lang="en-US" dirty="0" smtClean="0"/>
              <a:t>together. This </a:t>
            </a:r>
            <a:r>
              <a:rPr lang="en-US" dirty="0" smtClean="0"/>
              <a:t>classification scheme is neither exhaustive nor </a:t>
            </a:r>
            <a:r>
              <a:rPr lang="en-US" dirty="0" smtClean="0"/>
              <a:t>disjoint. The </a:t>
            </a:r>
            <a:r>
              <a:rPr lang="en-US" dirty="0" smtClean="0"/>
              <a:t>purpose is not to be able to classify an algorithm as one type or another, but to highlight the various ways in which a problem can be attacked</a:t>
            </a:r>
          </a:p>
          <a:p>
            <a:pPr marL="457200" indent="-457200"/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Oval 4"/>
          <p:cNvSpPr>
            <a:spLocks noChangeArrowheads="1"/>
          </p:cNvSpPr>
          <p:nvPr/>
        </p:nvSpPr>
        <p:spPr bwMode="auto">
          <a:xfrm>
            <a:off x="1908175" y="461310"/>
            <a:ext cx="647700" cy="5762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1"/>
                </a:solidFill>
              </a:rPr>
              <a:t>k2</a:t>
            </a:r>
          </a:p>
        </p:txBody>
      </p:sp>
      <p:sp>
        <p:nvSpPr>
          <p:cNvPr id="7173" name="Oval 5"/>
          <p:cNvSpPr>
            <a:spLocks noChangeArrowheads="1"/>
          </p:cNvSpPr>
          <p:nvPr/>
        </p:nvSpPr>
        <p:spPr bwMode="auto">
          <a:xfrm>
            <a:off x="1116013" y="1542398"/>
            <a:ext cx="647700" cy="576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1"/>
                </a:solidFill>
              </a:rPr>
              <a:t>k1</a:t>
            </a:r>
          </a:p>
        </p:txBody>
      </p:sp>
      <p:sp>
        <p:nvSpPr>
          <p:cNvPr id="7174" name="Oval 6"/>
          <p:cNvSpPr>
            <a:spLocks noChangeArrowheads="1"/>
          </p:cNvSpPr>
          <p:nvPr/>
        </p:nvSpPr>
        <p:spPr bwMode="auto">
          <a:xfrm>
            <a:off x="2700338" y="1542398"/>
            <a:ext cx="647700" cy="576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1"/>
                </a:solidFill>
              </a:rPr>
              <a:t>k4</a:t>
            </a:r>
          </a:p>
        </p:txBody>
      </p:sp>
      <p:sp>
        <p:nvSpPr>
          <p:cNvPr id="7175" name="Oval 7"/>
          <p:cNvSpPr>
            <a:spLocks noChangeArrowheads="1"/>
          </p:cNvSpPr>
          <p:nvPr/>
        </p:nvSpPr>
        <p:spPr bwMode="auto">
          <a:xfrm>
            <a:off x="2195513" y="2693335"/>
            <a:ext cx="647700" cy="5762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1"/>
                </a:solidFill>
              </a:rPr>
              <a:t>k3</a:t>
            </a:r>
          </a:p>
        </p:txBody>
      </p:sp>
      <p:sp>
        <p:nvSpPr>
          <p:cNvPr id="7176" name="Oval 8"/>
          <p:cNvSpPr>
            <a:spLocks noChangeArrowheads="1"/>
          </p:cNvSpPr>
          <p:nvPr/>
        </p:nvSpPr>
        <p:spPr bwMode="auto">
          <a:xfrm>
            <a:off x="3348038" y="2693335"/>
            <a:ext cx="647700" cy="5762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1"/>
                </a:solidFill>
              </a:rPr>
              <a:t>k5</a:t>
            </a:r>
          </a:p>
        </p:txBody>
      </p:sp>
      <p:sp>
        <p:nvSpPr>
          <p:cNvPr id="7177" name="Oval 9"/>
          <p:cNvSpPr>
            <a:spLocks noChangeArrowheads="1"/>
          </p:cNvSpPr>
          <p:nvPr/>
        </p:nvSpPr>
        <p:spPr bwMode="auto">
          <a:xfrm>
            <a:off x="6659563" y="461310"/>
            <a:ext cx="647700" cy="5762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1"/>
                </a:solidFill>
              </a:rPr>
              <a:t>k2</a:t>
            </a:r>
          </a:p>
        </p:txBody>
      </p:sp>
      <p:sp>
        <p:nvSpPr>
          <p:cNvPr id="7178" name="Oval 10"/>
          <p:cNvSpPr>
            <a:spLocks noChangeArrowheads="1"/>
          </p:cNvSpPr>
          <p:nvPr/>
        </p:nvSpPr>
        <p:spPr bwMode="auto">
          <a:xfrm>
            <a:off x="5724525" y="1542398"/>
            <a:ext cx="647700" cy="576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1"/>
                </a:solidFill>
              </a:rPr>
              <a:t>k1</a:t>
            </a:r>
          </a:p>
        </p:txBody>
      </p:sp>
      <p:sp>
        <p:nvSpPr>
          <p:cNvPr id="7179" name="Oval 11"/>
          <p:cNvSpPr>
            <a:spLocks noChangeArrowheads="1"/>
          </p:cNvSpPr>
          <p:nvPr/>
        </p:nvSpPr>
        <p:spPr bwMode="auto">
          <a:xfrm>
            <a:off x="7667625" y="1542398"/>
            <a:ext cx="647700" cy="576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1"/>
                </a:solidFill>
              </a:rPr>
              <a:t>k5</a:t>
            </a:r>
          </a:p>
        </p:txBody>
      </p:sp>
      <p:sp>
        <p:nvSpPr>
          <p:cNvPr id="7180" name="Oval 12"/>
          <p:cNvSpPr>
            <a:spLocks noChangeArrowheads="1"/>
          </p:cNvSpPr>
          <p:nvPr/>
        </p:nvSpPr>
        <p:spPr bwMode="auto">
          <a:xfrm>
            <a:off x="7092950" y="2621898"/>
            <a:ext cx="647700" cy="576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1"/>
                </a:solidFill>
              </a:rPr>
              <a:t>k4</a:t>
            </a:r>
          </a:p>
        </p:txBody>
      </p:sp>
      <p:sp>
        <p:nvSpPr>
          <p:cNvPr id="7181" name="Oval 13"/>
          <p:cNvSpPr>
            <a:spLocks noChangeArrowheads="1"/>
          </p:cNvSpPr>
          <p:nvPr/>
        </p:nvSpPr>
        <p:spPr bwMode="auto">
          <a:xfrm>
            <a:off x="6732588" y="3774423"/>
            <a:ext cx="647700" cy="576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1"/>
                </a:solidFill>
              </a:rPr>
              <a:t>k3</a:t>
            </a:r>
          </a:p>
        </p:txBody>
      </p:sp>
      <p:sp>
        <p:nvSpPr>
          <p:cNvPr id="7182" name="Line 14"/>
          <p:cNvSpPr>
            <a:spLocks noChangeShapeType="1"/>
          </p:cNvSpPr>
          <p:nvPr/>
        </p:nvSpPr>
        <p:spPr bwMode="auto">
          <a:xfrm flipH="1">
            <a:off x="1547813" y="966135"/>
            <a:ext cx="43180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>
            <a:off x="2484438" y="966135"/>
            <a:ext cx="35877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 flipH="1">
            <a:off x="2484438" y="2117073"/>
            <a:ext cx="358775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185" name="Line 17"/>
          <p:cNvSpPr>
            <a:spLocks noChangeShapeType="1"/>
          </p:cNvSpPr>
          <p:nvPr/>
        </p:nvSpPr>
        <p:spPr bwMode="auto">
          <a:xfrm>
            <a:off x="3203575" y="2117073"/>
            <a:ext cx="360363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 flipH="1">
            <a:off x="6084888" y="893110"/>
            <a:ext cx="64770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187" name="Line 19"/>
          <p:cNvSpPr>
            <a:spLocks noChangeShapeType="1"/>
          </p:cNvSpPr>
          <p:nvPr/>
        </p:nvSpPr>
        <p:spPr bwMode="auto">
          <a:xfrm>
            <a:off x="7235825" y="893110"/>
            <a:ext cx="649288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188" name="Line 20"/>
          <p:cNvSpPr>
            <a:spLocks noChangeShapeType="1"/>
          </p:cNvSpPr>
          <p:nvPr/>
        </p:nvSpPr>
        <p:spPr bwMode="auto">
          <a:xfrm flipH="1">
            <a:off x="7524750" y="2045635"/>
            <a:ext cx="287338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189" name="Line 21"/>
          <p:cNvSpPr>
            <a:spLocks noChangeShapeType="1"/>
          </p:cNvSpPr>
          <p:nvPr/>
        </p:nvSpPr>
        <p:spPr bwMode="auto">
          <a:xfrm flipH="1">
            <a:off x="7092950" y="3125135"/>
            <a:ext cx="142875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190" name="Rectangle 22"/>
          <p:cNvSpPr>
            <a:spLocks noChangeArrowheads="1"/>
          </p:cNvSpPr>
          <p:nvPr/>
        </p:nvSpPr>
        <p:spPr bwMode="auto">
          <a:xfrm>
            <a:off x="755650" y="2550460"/>
            <a:ext cx="431800" cy="431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d0</a:t>
            </a:r>
          </a:p>
        </p:txBody>
      </p:sp>
      <p:sp>
        <p:nvSpPr>
          <p:cNvPr id="7191" name="Rectangle 23"/>
          <p:cNvSpPr>
            <a:spLocks noChangeArrowheads="1"/>
          </p:cNvSpPr>
          <p:nvPr/>
        </p:nvSpPr>
        <p:spPr bwMode="auto">
          <a:xfrm>
            <a:off x="1547813" y="2550460"/>
            <a:ext cx="431800" cy="431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d1</a:t>
            </a:r>
          </a:p>
        </p:txBody>
      </p:sp>
      <p:sp>
        <p:nvSpPr>
          <p:cNvPr id="7192" name="Rectangle 24"/>
          <p:cNvSpPr>
            <a:spLocks noChangeArrowheads="1"/>
          </p:cNvSpPr>
          <p:nvPr/>
        </p:nvSpPr>
        <p:spPr bwMode="auto">
          <a:xfrm>
            <a:off x="1908175" y="3558523"/>
            <a:ext cx="431800" cy="431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d2</a:t>
            </a:r>
          </a:p>
        </p:txBody>
      </p:sp>
      <p:sp>
        <p:nvSpPr>
          <p:cNvPr id="7193" name="Rectangle 25"/>
          <p:cNvSpPr>
            <a:spLocks noChangeArrowheads="1"/>
          </p:cNvSpPr>
          <p:nvPr/>
        </p:nvSpPr>
        <p:spPr bwMode="auto">
          <a:xfrm>
            <a:off x="2627313" y="3558523"/>
            <a:ext cx="431800" cy="431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d3</a:t>
            </a:r>
          </a:p>
        </p:txBody>
      </p:sp>
      <p:sp>
        <p:nvSpPr>
          <p:cNvPr id="7194" name="Rectangle 26"/>
          <p:cNvSpPr>
            <a:spLocks noChangeArrowheads="1"/>
          </p:cNvSpPr>
          <p:nvPr/>
        </p:nvSpPr>
        <p:spPr bwMode="auto">
          <a:xfrm>
            <a:off x="3276600" y="3558523"/>
            <a:ext cx="431800" cy="431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d4</a:t>
            </a:r>
          </a:p>
        </p:txBody>
      </p:sp>
      <p:sp>
        <p:nvSpPr>
          <p:cNvPr id="7195" name="Rectangle 27"/>
          <p:cNvSpPr>
            <a:spLocks noChangeArrowheads="1"/>
          </p:cNvSpPr>
          <p:nvPr/>
        </p:nvSpPr>
        <p:spPr bwMode="auto">
          <a:xfrm>
            <a:off x="3851275" y="3558523"/>
            <a:ext cx="431800" cy="431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d5</a:t>
            </a:r>
          </a:p>
        </p:txBody>
      </p:sp>
      <p:sp>
        <p:nvSpPr>
          <p:cNvPr id="7196" name="Rectangle 28"/>
          <p:cNvSpPr>
            <a:spLocks noChangeArrowheads="1"/>
          </p:cNvSpPr>
          <p:nvPr/>
        </p:nvSpPr>
        <p:spPr bwMode="auto">
          <a:xfrm>
            <a:off x="5364163" y="2405998"/>
            <a:ext cx="431800" cy="431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d0</a:t>
            </a:r>
          </a:p>
        </p:txBody>
      </p:sp>
      <p:sp>
        <p:nvSpPr>
          <p:cNvPr id="7197" name="Rectangle 29"/>
          <p:cNvSpPr>
            <a:spLocks noChangeArrowheads="1"/>
          </p:cNvSpPr>
          <p:nvPr/>
        </p:nvSpPr>
        <p:spPr bwMode="auto">
          <a:xfrm>
            <a:off x="6156325" y="2405998"/>
            <a:ext cx="431800" cy="431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d1</a:t>
            </a:r>
          </a:p>
        </p:txBody>
      </p:sp>
      <p:sp>
        <p:nvSpPr>
          <p:cNvPr id="7198" name="Rectangle 30"/>
          <p:cNvSpPr>
            <a:spLocks noChangeArrowheads="1"/>
          </p:cNvSpPr>
          <p:nvPr/>
        </p:nvSpPr>
        <p:spPr bwMode="auto">
          <a:xfrm>
            <a:off x="6443663" y="4853923"/>
            <a:ext cx="431800" cy="431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d2</a:t>
            </a:r>
          </a:p>
        </p:txBody>
      </p:sp>
      <p:sp>
        <p:nvSpPr>
          <p:cNvPr id="7199" name="Rectangle 31"/>
          <p:cNvSpPr>
            <a:spLocks noChangeArrowheads="1"/>
          </p:cNvSpPr>
          <p:nvPr/>
        </p:nvSpPr>
        <p:spPr bwMode="auto">
          <a:xfrm>
            <a:off x="7308850" y="4853923"/>
            <a:ext cx="431800" cy="431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d3</a:t>
            </a:r>
          </a:p>
        </p:txBody>
      </p:sp>
      <p:sp>
        <p:nvSpPr>
          <p:cNvPr id="7200" name="Rectangle 32"/>
          <p:cNvSpPr>
            <a:spLocks noChangeArrowheads="1"/>
          </p:cNvSpPr>
          <p:nvPr/>
        </p:nvSpPr>
        <p:spPr bwMode="auto">
          <a:xfrm>
            <a:off x="7812088" y="3558523"/>
            <a:ext cx="431800" cy="431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d4</a:t>
            </a:r>
          </a:p>
        </p:txBody>
      </p:sp>
      <p:sp>
        <p:nvSpPr>
          <p:cNvPr id="7201" name="Rectangle 33"/>
          <p:cNvSpPr>
            <a:spLocks noChangeArrowheads="1"/>
          </p:cNvSpPr>
          <p:nvPr/>
        </p:nvSpPr>
        <p:spPr bwMode="auto">
          <a:xfrm>
            <a:off x="8388350" y="2550460"/>
            <a:ext cx="431800" cy="431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d5</a:t>
            </a:r>
          </a:p>
        </p:txBody>
      </p:sp>
      <p:sp>
        <p:nvSpPr>
          <p:cNvPr id="7202" name="Line 34"/>
          <p:cNvSpPr>
            <a:spLocks noChangeShapeType="1"/>
          </p:cNvSpPr>
          <p:nvPr/>
        </p:nvSpPr>
        <p:spPr bwMode="auto">
          <a:xfrm flipH="1">
            <a:off x="900113" y="2045635"/>
            <a:ext cx="287337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203" name="Line 35"/>
          <p:cNvSpPr>
            <a:spLocks noChangeShapeType="1"/>
          </p:cNvSpPr>
          <p:nvPr/>
        </p:nvSpPr>
        <p:spPr bwMode="auto">
          <a:xfrm>
            <a:off x="1547813" y="2117073"/>
            <a:ext cx="287337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204" name="Line 36"/>
          <p:cNvSpPr>
            <a:spLocks noChangeShapeType="1"/>
          </p:cNvSpPr>
          <p:nvPr/>
        </p:nvSpPr>
        <p:spPr bwMode="auto">
          <a:xfrm flipH="1">
            <a:off x="2124075" y="3198160"/>
            <a:ext cx="2159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205" name="Line 37"/>
          <p:cNvSpPr>
            <a:spLocks noChangeShapeType="1"/>
          </p:cNvSpPr>
          <p:nvPr/>
        </p:nvSpPr>
        <p:spPr bwMode="auto">
          <a:xfrm>
            <a:off x="2627313" y="3269598"/>
            <a:ext cx="21590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206" name="Line 38"/>
          <p:cNvSpPr>
            <a:spLocks noChangeShapeType="1"/>
          </p:cNvSpPr>
          <p:nvPr/>
        </p:nvSpPr>
        <p:spPr bwMode="auto">
          <a:xfrm flipH="1">
            <a:off x="3419475" y="3269598"/>
            <a:ext cx="144463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207" name="Line 39"/>
          <p:cNvSpPr>
            <a:spLocks noChangeShapeType="1"/>
          </p:cNvSpPr>
          <p:nvPr/>
        </p:nvSpPr>
        <p:spPr bwMode="auto">
          <a:xfrm>
            <a:off x="3851275" y="3269598"/>
            <a:ext cx="21590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208" name="Line 40"/>
          <p:cNvSpPr>
            <a:spLocks noChangeShapeType="1"/>
          </p:cNvSpPr>
          <p:nvPr/>
        </p:nvSpPr>
        <p:spPr bwMode="auto">
          <a:xfrm flipH="1">
            <a:off x="5508625" y="1974198"/>
            <a:ext cx="287338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209" name="Line 41"/>
          <p:cNvSpPr>
            <a:spLocks noChangeShapeType="1"/>
          </p:cNvSpPr>
          <p:nvPr/>
        </p:nvSpPr>
        <p:spPr bwMode="auto">
          <a:xfrm>
            <a:off x="6227763" y="2117073"/>
            <a:ext cx="144462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210" name="Line 42"/>
          <p:cNvSpPr>
            <a:spLocks noChangeShapeType="1"/>
          </p:cNvSpPr>
          <p:nvPr/>
        </p:nvSpPr>
        <p:spPr bwMode="auto">
          <a:xfrm>
            <a:off x="8172450" y="2045635"/>
            <a:ext cx="360363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211" name="Line 43"/>
          <p:cNvSpPr>
            <a:spLocks noChangeShapeType="1"/>
          </p:cNvSpPr>
          <p:nvPr/>
        </p:nvSpPr>
        <p:spPr bwMode="auto">
          <a:xfrm>
            <a:off x="7667625" y="3125135"/>
            <a:ext cx="288925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212" name="Line 44"/>
          <p:cNvSpPr>
            <a:spLocks noChangeShapeType="1"/>
          </p:cNvSpPr>
          <p:nvPr/>
        </p:nvSpPr>
        <p:spPr bwMode="auto">
          <a:xfrm>
            <a:off x="7235825" y="4350685"/>
            <a:ext cx="288925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213" name="Line 45"/>
          <p:cNvSpPr>
            <a:spLocks noChangeShapeType="1"/>
          </p:cNvSpPr>
          <p:nvPr/>
        </p:nvSpPr>
        <p:spPr bwMode="auto">
          <a:xfrm flipH="1">
            <a:off x="6588125" y="4277660"/>
            <a:ext cx="21590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214" name="Text Box 46"/>
          <p:cNvSpPr txBox="1">
            <a:spLocks noChangeArrowheads="1"/>
          </p:cNvSpPr>
          <p:nvPr/>
        </p:nvSpPr>
        <p:spPr bwMode="auto">
          <a:xfrm>
            <a:off x="1692275" y="4206223"/>
            <a:ext cx="12239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Figure (a)</a:t>
            </a:r>
          </a:p>
        </p:txBody>
      </p:sp>
      <p:sp>
        <p:nvSpPr>
          <p:cNvPr id="7215" name="Text Box 47"/>
          <p:cNvSpPr txBox="1">
            <a:spLocks noChangeArrowheads="1"/>
          </p:cNvSpPr>
          <p:nvPr/>
        </p:nvSpPr>
        <p:spPr bwMode="auto">
          <a:xfrm>
            <a:off x="6516688" y="5574648"/>
            <a:ext cx="12239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Figure (b)</a:t>
            </a:r>
          </a:p>
        </p:txBody>
      </p:sp>
      <p:graphicFrame>
        <p:nvGraphicFramePr>
          <p:cNvPr id="7254" name="Group 86"/>
          <p:cNvGraphicFramePr>
            <a:graphicFrameLocks noGrp="1"/>
          </p:cNvGraphicFramePr>
          <p:nvPr>
            <p:ph/>
          </p:nvPr>
        </p:nvGraphicFramePr>
        <p:xfrm>
          <a:off x="179388" y="4709460"/>
          <a:ext cx="5976937" cy="2074864"/>
        </p:xfrm>
        <a:graphic>
          <a:graphicData uri="http://schemas.openxmlformats.org/drawingml/2006/table">
            <a:tbl>
              <a:tblPr/>
              <a:tblGrid>
                <a:gridCol w="854075"/>
                <a:gridCol w="854075"/>
                <a:gridCol w="854075"/>
                <a:gridCol w="852487"/>
                <a:gridCol w="854075"/>
                <a:gridCol w="854075"/>
                <a:gridCol w="854075"/>
              </a:tblGrid>
              <a:tr h="690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pi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0.15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0.20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0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qi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" name="Rectangle 2"/>
          <p:cNvSpPr txBox="1">
            <a:spLocks noRot="1"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92" charset="2"/>
              <a:buNone/>
              <a:tabLst/>
              <a:defRPr/>
            </a:pPr>
            <a:r>
              <a:rPr kumimoji="1" lang="en-US" altLang="zh-TW" sz="2800" b="1" i="0" u="none" strike="noStrike" kern="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Optimal Binary Search Tree (OBST)</a:t>
            </a:r>
            <a:endParaRPr kumimoji="1" lang="en-US" altLang="zh-TW" sz="2800" b="1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485724" y="1295652"/>
            <a:ext cx="8280400" cy="41028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1800" dirty="0"/>
              <a:t>By Figure (a), we can calculate the expected search cost node by node: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TW" sz="1800" dirty="0"/>
          </a:p>
        </p:txBody>
      </p:sp>
      <p:graphicFrame>
        <p:nvGraphicFramePr>
          <p:cNvPr id="8314" name="Group 122"/>
          <p:cNvGraphicFramePr>
            <a:graphicFrameLocks noGrp="1"/>
          </p:cNvGraphicFramePr>
          <p:nvPr>
            <p:ph sz="half" idx="2"/>
          </p:nvPr>
        </p:nvGraphicFramePr>
        <p:xfrm>
          <a:off x="495772" y="1873599"/>
          <a:ext cx="4648984" cy="4754880"/>
        </p:xfrm>
        <a:graphic>
          <a:graphicData uri="http://schemas.openxmlformats.org/drawingml/2006/table">
            <a:tbl>
              <a:tblPr/>
              <a:tblGrid>
                <a:gridCol w="1232544"/>
                <a:gridCol w="884255"/>
                <a:gridCol w="1527350"/>
                <a:gridCol w="1004835"/>
              </a:tblGrid>
              <a:tr h="3764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Node#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Depth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probability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4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k1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0.15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0.30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4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k2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4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k3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0.15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4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k4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0.20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4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K5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0.20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0.60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4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d0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0.15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4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d1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0.30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4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d2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0.20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4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d3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0.20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4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d4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0.20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4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d5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0.40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304" name="Text Box 112"/>
          <p:cNvSpPr txBox="1">
            <a:spLocks noChangeArrowheads="1"/>
          </p:cNvSpPr>
          <p:nvPr/>
        </p:nvSpPr>
        <p:spPr bwMode="auto">
          <a:xfrm>
            <a:off x="5371819" y="1879039"/>
            <a:ext cx="32999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 smtClean="0"/>
              <a:t>Cost= Probability </a:t>
            </a:r>
            <a:r>
              <a:rPr lang="en-US" altLang="zh-TW" dirty="0"/>
              <a:t>* (Depth+1)</a:t>
            </a:r>
          </a:p>
        </p:txBody>
      </p:sp>
      <p:sp>
        <p:nvSpPr>
          <p:cNvPr id="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altLang="zh-TW" dirty="0" smtClean="0"/>
              <a:t>Optimal Binary Search Tree (OBST)</a:t>
            </a:r>
            <a:endParaRPr lang="en-US" altLang="zh-TW" dirty="0"/>
          </a:p>
        </p:txBody>
      </p:sp>
      <p:sp>
        <p:nvSpPr>
          <p:cNvPr id="6" name="Rectangle 5"/>
          <p:cNvSpPr/>
          <p:nvPr/>
        </p:nvSpPr>
        <p:spPr>
          <a:xfrm>
            <a:off x="5400988" y="2361363"/>
            <a:ext cx="3511899" cy="3250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zh-TW" dirty="0" smtClean="0"/>
              <a:t>And the total cost = (0.30 + 0.10 + 0.15 + 0.20 + 0.60 + 0.15 + 0.30 + 0.20 + 0.20 + 0.20 + 0.40) = 2.80</a:t>
            </a:r>
          </a:p>
          <a:p>
            <a:pPr algn="l">
              <a:lnSpc>
                <a:spcPct val="90000"/>
              </a:lnSpc>
            </a:pPr>
            <a:r>
              <a:rPr lang="en-US" altLang="zh-TW" dirty="0" smtClean="0"/>
              <a:t>So Figure (a) costs 2.80</a:t>
            </a:r>
          </a:p>
          <a:p>
            <a:pPr algn="l">
              <a:lnSpc>
                <a:spcPct val="90000"/>
              </a:lnSpc>
            </a:pPr>
            <a:r>
              <a:rPr lang="en-US" altLang="zh-TW" dirty="0" smtClean="0"/>
              <a:t>Similarly Figure (b) will costs 2.75 and that tree is really optimal than that of Figure (a).</a:t>
            </a:r>
          </a:p>
          <a:p>
            <a:pPr algn="l">
              <a:lnSpc>
                <a:spcPct val="90000"/>
              </a:lnSpc>
            </a:pPr>
            <a:r>
              <a:rPr lang="en-US" altLang="zh-TW" dirty="0" smtClean="0"/>
              <a:t>Problem :  Find the binary search tree with optimal (Least) cost.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0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B1462F"/>
                </a:solidFill>
              </a:rPr>
              <a:t>Optimal Polygon Triangulation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</a:rPr>
              <a:t>A </a:t>
            </a:r>
            <a:r>
              <a:rPr lang="en-US" altLang="zh-TW" b="1" dirty="0">
                <a:solidFill>
                  <a:srgbClr val="FC5426"/>
                </a:solidFill>
              </a:rPr>
              <a:t>polygon</a:t>
            </a:r>
            <a:r>
              <a:rPr lang="en-US" altLang="zh-TW" dirty="0">
                <a:solidFill>
                  <a:srgbClr val="40157B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is a closed collection of lines (called </a:t>
            </a:r>
            <a:r>
              <a:rPr lang="en-US" altLang="zh-TW" dirty="0">
                <a:solidFill>
                  <a:srgbClr val="40157B"/>
                </a:solidFill>
              </a:rPr>
              <a:t>side</a:t>
            </a:r>
            <a:r>
              <a:rPr lang="en-US" altLang="zh-TW" dirty="0">
                <a:solidFill>
                  <a:srgbClr val="000000"/>
                </a:solidFill>
              </a:rPr>
              <a:t>s) in the plane. A point joining two sides is a </a:t>
            </a:r>
            <a:r>
              <a:rPr lang="en-US" altLang="zh-TW" dirty="0">
                <a:solidFill>
                  <a:srgbClr val="40157B"/>
                </a:solidFill>
              </a:rPr>
              <a:t>verte</a:t>
            </a:r>
            <a:r>
              <a:rPr lang="en-US" altLang="zh-TW" dirty="0">
                <a:solidFill>
                  <a:srgbClr val="000000"/>
                </a:solidFill>
              </a:rPr>
              <a:t>x. The line segment between two nonadjacent nodes is a </a:t>
            </a:r>
            <a:r>
              <a:rPr lang="en-US" altLang="zh-TW" b="1" dirty="0">
                <a:solidFill>
                  <a:srgbClr val="FC5426"/>
                </a:solidFill>
              </a:rPr>
              <a:t>chord</a:t>
            </a:r>
            <a:r>
              <a:rPr lang="en-US" altLang="zh-TW" dirty="0">
                <a:solidFill>
                  <a:srgbClr val="000000"/>
                </a:solidFill>
              </a:rPr>
              <a:t>. A polygon is </a:t>
            </a:r>
            <a:r>
              <a:rPr lang="en-US" altLang="zh-TW" b="1" dirty="0">
                <a:solidFill>
                  <a:srgbClr val="FC5426"/>
                </a:solidFill>
              </a:rPr>
              <a:t>convex</a:t>
            </a:r>
            <a:r>
              <a:rPr lang="en-US" altLang="zh-TW" dirty="0">
                <a:solidFill>
                  <a:srgbClr val="40157B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if any chord is either on the boundary or in the interior of the polygon.</a:t>
            </a:r>
          </a:p>
          <a:p>
            <a:endParaRPr lang="en-US" altLang="zh-TW" dirty="0" smtClean="0">
              <a:solidFill>
                <a:srgbClr val="000000"/>
              </a:solidFill>
            </a:endParaRPr>
          </a:p>
          <a:p>
            <a:r>
              <a:rPr lang="en-US" altLang="zh-TW" dirty="0" smtClean="0">
                <a:solidFill>
                  <a:srgbClr val="000000"/>
                </a:solidFill>
              </a:rPr>
              <a:t>A </a:t>
            </a:r>
            <a:r>
              <a:rPr lang="en-US" altLang="zh-TW" dirty="0">
                <a:solidFill>
                  <a:srgbClr val="000000"/>
                </a:solidFill>
              </a:rPr>
              <a:t>polygon is represented by listing its vertices in counterclockwise 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</a:rPr>
              <a:t>order   &lt;</a:t>
            </a:r>
            <a:r>
              <a:rPr lang="en-US" altLang="zh-TW" dirty="0">
                <a:solidFill>
                  <a:srgbClr val="000000"/>
                </a:solidFill>
              </a:rPr>
              <a:t>v</a:t>
            </a:r>
            <a:r>
              <a:rPr lang="en-US" altLang="zh-TW" baseline="-25000" dirty="0"/>
              <a:t>0</a:t>
            </a:r>
            <a:r>
              <a:rPr lang="en-US" altLang="zh-TW" dirty="0">
                <a:solidFill>
                  <a:srgbClr val="000000"/>
                </a:solidFill>
              </a:rPr>
              <a:t>, v</a:t>
            </a:r>
            <a:r>
              <a:rPr lang="en-US" altLang="zh-TW" baseline="-25000" dirty="0"/>
              <a:t>1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baseline="16000" dirty="0">
                <a:sym typeface="Symbol" pitchFamily="18" charset="2"/>
              </a:rPr>
              <a:t></a:t>
            </a:r>
            <a:r>
              <a:rPr lang="en-US" altLang="zh-TW" baseline="16000" dirty="0"/>
              <a:t> </a:t>
            </a:r>
            <a:r>
              <a:rPr lang="en-US" altLang="zh-TW" dirty="0">
                <a:solidFill>
                  <a:srgbClr val="000000"/>
                </a:solidFill>
              </a:rPr>
              <a:t>, v</a:t>
            </a:r>
            <a:r>
              <a:rPr lang="en-US" altLang="zh-TW" baseline="-25000" dirty="0"/>
              <a:t>n-1</a:t>
            </a:r>
            <a:r>
              <a:rPr lang="en-US" altLang="zh-TW" dirty="0">
                <a:solidFill>
                  <a:srgbClr val="000000"/>
                </a:solidFill>
              </a:rPr>
              <a:t>&gt; </a:t>
            </a:r>
            <a:r>
              <a:rPr lang="en-US" altLang="zh-TW" dirty="0" smtClean="0">
                <a:solidFill>
                  <a:srgbClr val="000000"/>
                </a:solidFill>
              </a:rPr>
              <a:t> represents </a:t>
            </a:r>
            <a:r>
              <a:rPr lang="en-US" altLang="zh-TW" dirty="0">
                <a:solidFill>
                  <a:srgbClr val="000000"/>
                </a:solidFill>
              </a:rPr>
              <a:t>the right </a:t>
            </a:r>
            <a:r>
              <a:rPr lang="en-US" altLang="zh-TW" dirty="0" smtClean="0">
                <a:solidFill>
                  <a:srgbClr val="000000"/>
                </a:solidFill>
              </a:rPr>
              <a:t> polygon</a:t>
            </a:r>
            <a:r>
              <a:rPr lang="en-US" altLang="zh-TW" dirty="0">
                <a:solidFill>
                  <a:srgbClr val="000000"/>
                </a:solidFill>
              </a:rPr>
              <a:t>.</a:t>
            </a:r>
          </a:p>
          <a:p>
            <a:pPr>
              <a:buFontTx/>
              <a:buNone/>
            </a:pPr>
            <a:endParaRPr lang="en-US" altLang="zh-TW" dirty="0">
              <a:solidFill>
                <a:srgbClr val="000000"/>
              </a:solidFill>
            </a:endParaRP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3886200"/>
            <a:ext cx="5572125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B1462F"/>
                </a:solidFill>
              </a:rPr>
              <a:t>Optimal Polygon Triangulation</a:t>
            </a:r>
            <a:endParaRPr lang="en-US" altLang="zh-TW" dirty="0">
              <a:solidFill>
                <a:srgbClr val="40157B"/>
              </a:solidFill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solidFill>
                  <a:srgbClr val="000000"/>
                </a:solidFill>
              </a:rPr>
              <a:t>A </a:t>
            </a:r>
            <a:r>
              <a:rPr lang="en-US" altLang="zh-TW">
                <a:solidFill>
                  <a:srgbClr val="40157B"/>
                </a:solidFill>
              </a:rPr>
              <a:t>triangulation </a:t>
            </a:r>
            <a:r>
              <a:rPr lang="en-US" altLang="zh-TW">
                <a:solidFill>
                  <a:srgbClr val="000000"/>
                </a:solidFill>
              </a:rPr>
              <a:t>of a polygon is a set T of chords of the polygon that divides the polygon into disjoint triangles. Every triangulation of an n-vertex polygon has n – 3 chords and divides the polygon into n – 2 triangles.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0"/>
            <a:ext cx="8534400" cy="342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B1462F"/>
                </a:solidFill>
              </a:rPr>
              <a:t>Optimal Polygon Triangulation</a:t>
            </a:r>
            <a:endParaRPr lang="en-US" altLang="zh-TW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 dirty="0"/>
              <a:t>The weight of a triangle </a:t>
            </a:r>
            <a:r>
              <a:rPr lang="en-US" altLang="zh-TW" sz="2400" dirty="0">
                <a:sym typeface="Wingdings 3" pitchFamily="18" charset="2"/>
              </a:rPr>
              <a:t></a:t>
            </a:r>
            <a:r>
              <a:rPr lang="en-US" altLang="zh-TW" sz="2400" dirty="0" err="1"/>
              <a:t>v</a:t>
            </a:r>
            <a:r>
              <a:rPr lang="en-US" altLang="zh-TW" sz="2400" baseline="-25000" dirty="0" err="1"/>
              <a:t>i</a:t>
            </a:r>
            <a:r>
              <a:rPr lang="en-US" altLang="zh-TW" sz="2400" dirty="0" err="1"/>
              <a:t>v</a:t>
            </a:r>
            <a:r>
              <a:rPr lang="en-US" altLang="zh-TW" sz="2400" baseline="-25000" dirty="0" err="1"/>
              <a:t>j</a:t>
            </a:r>
            <a:r>
              <a:rPr lang="en-US" altLang="zh-TW" sz="2400" dirty="0" err="1"/>
              <a:t>v</a:t>
            </a:r>
            <a:r>
              <a:rPr lang="en-US" altLang="zh-TW" sz="2400" baseline="-25000" dirty="0" err="1"/>
              <a:t>k</a:t>
            </a:r>
            <a:r>
              <a:rPr lang="en-US" altLang="zh-TW" sz="2400" dirty="0"/>
              <a:t>, denoted by w(</a:t>
            </a:r>
            <a:r>
              <a:rPr lang="en-US" altLang="zh-TW" sz="2400" dirty="0">
                <a:sym typeface="Wingdings 3" pitchFamily="18" charset="2"/>
              </a:rPr>
              <a:t></a:t>
            </a:r>
            <a:r>
              <a:rPr lang="en-US" altLang="zh-TW" sz="2400" dirty="0" err="1"/>
              <a:t>v</a:t>
            </a:r>
            <a:r>
              <a:rPr lang="en-US" altLang="zh-TW" sz="2400" baseline="-25000" dirty="0" err="1"/>
              <a:t>i</a:t>
            </a:r>
            <a:r>
              <a:rPr lang="en-US" altLang="zh-TW" sz="2400" dirty="0" err="1"/>
              <a:t>v</a:t>
            </a:r>
            <a:r>
              <a:rPr lang="en-US" altLang="zh-TW" sz="2400" baseline="-25000" dirty="0" err="1"/>
              <a:t>j</a:t>
            </a:r>
            <a:r>
              <a:rPr lang="en-US" altLang="zh-TW" sz="2400" dirty="0" err="1"/>
              <a:t>v</a:t>
            </a:r>
            <a:r>
              <a:rPr lang="en-US" altLang="zh-TW" sz="2400" baseline="-25000" dirty="0" err="1"/>
              <a:t>k</a:t>
            </a:r>
            <a:r>
              <a:rPr lang="en-US" altLang="zh-TW" sz="2400" dirty="0"/>
              <a:t>), is |</a:t>
            </a:r>
            <a:r>
              <a:rPr lang="en-US" altLang="zh-TW" sz="2400" dirty="0" err="1"/>
              <a:t>v</a:t>
            </a:r>
            <a:r>
              <a:rPr lang="en-US" altLang="zh-TW" sz="2400" baseline="-25000" dirty="0" err="1"/>
              <a:t>i</a:t>
            </a:r>
            <a:r>
              <a:rPr lang="en-US" altLang="zh-TW" sz="2400" dirty="0" err="1"/>
              <a:t>v</a:t>
            </a:r>
            <a:r>
              <a:rPr lang="en-US" altLang="zh-TW" sz="2400" baseline="-25000" dirty="0" err="1"/>
              <a:t>j</a:t>
            </a:r>
            <a:r>
              <a:rPr lang="en-US" altLang="zh-TW" sz="2400" dirty="0"/>
              <a:t>| + |</a:t>
            </a:r>
            <a:r>
              <a:rPr lang="en-US" altLang="zh-TW" sz="2400" dirty="0" err="1"/>
              <a:t>v</a:t>
            </a:r>
            <a:r>
              <a:rPr lang="en-US" altLang="zh-TW" sz="2400" baseline="-25000" dirty="0" err="1"/>
              <a:t>j</a:t>
            </a:r>
            <a:r>
              <a:rPr lang="en-US" altLang="zh-TW" sz="2400" dirty="0" err="1"/>
              <a:t>v</a:t>
            </a:r>
            <a:r>
              <a:rPr lang="en-US" altLang="zh-TW" sz="2400" baseline="-25000" dirty="0" err="1"/>
              <a:t>k</a:t>
            </a:r>
            <a:r>
              <a:rPr lang="en-US" altLang="zh-TW" sz="2400" dirty="0"/>
              <a:t>|+ |</a:t>
            </a:r>
            <a:r>
              <a:rPr lang="en-US" altLang="zh-TW" sz="2400" dirty="0" err="1"/>
              <a:t>v</a:t>
            </a:r>
            <a:r>
              <a:rPr lang="en-US" altLang="zh-TW" sz="2400" baseline="-25000" dirty="0" err="1"/>
              <a:t>k</a:t>
            </a:r>
            <a:r>
              <a:rPr lang="en-US" altLang="zh-TW" sz="2400" dirty="0" err="1"/>
              <a:t>v</a:t>
            </a:r>
            <a:r>
              <a:rPr lang="en-US" altLang="zh-TW" sz="2400" baseline="-25000" dirty="0" err="1"/>
              <a:t>i</a:t>
            </a:r>
            <a:r>
              <a:rPr lang="en-US" altLang="zh-TW" sz="2400" dirty="0"/>
              <a:t>|, where |</a:t>
            </a:r>
            <a:r>
              <a:rPr lang="en-US" altLang="zh-TW" sz="2400" dirty="0" err="1"/>
              <a:t>v</a:t>
            </a:r>
            <a:r>
              <a:rPr lang="en-US" altLang="zh-TW" sz="2400" baseline="-25000" dirty="0" err="1"/>
              <a:t>i</a:t>
            </a:r>
            <a:r>
              <a:rPr lang="en-US" altLang="zh-TW" sz="2400" dirty="0" err="1"/>
              <a:t>v</a:t>
            </a:r>
            <a:r>
              <a:rPr lang="en-US" altLang="zh-TW" sz="2400" baseline="-25000" dirty="0" err="1"/>
              <a:t>j</a:t>
            </a:r>
            <a:r>
              <a:rPr lang="en-US" altLang="zh-TW" sz="2400" dirty="0"/>
              <a:t>| is the Euclidean distance between v</a:t>
            </a:r>
            <a:r>
              <a:rPr lang="en-US" altLang="zh-TW" sz="2400" baseline="-25000" dirty="0"/>
              <a:t>i</a:t>
            </a:r>
            <a:r>
              <a:rPr lang="en-US" altLang="zh-TW" sz="2400" dirty="0"/>
              <a:t> and </a:t>
            </a:r>
            <a:r>
              <a:rPr lang="en-US" altLang="zh-TW" sz="2400" dirty="0" err="1"/>
              <a:t>v</a:t>
            </a:r>
            <a:r>
              <a:rPr lang="en-US" altLang="zh-TW" sz="2400" baseline="-25000" dirty="0" err="1"/>
              <a:t>j</a:t>
            </a:r>
            <a:r>
              <a:rPr lang="en-US" altLang="zh-TW" sz="2400" dirty="0"/>
              <a:t>.</a:t>
            </a:r>
          </a:p>
          <a:p>
            <a:endParaRPr lang="en-US" altLang="zh-TW" sz="1100" dirty="0" smtClean="0">
              <a:solidFill>
                <a:srgbClr val="000000"/>
              </a:solidFill>
            </a:endParaRPr>
          </a:p>
          <a:p>
            <a:r>
              <a:rPr lang="en-US" altLang="zh-TW" sz="2400" dirty="0" smtClean="0">
                <a:solidFill>
                  <a:srgbClr val="000000"/>
                </a:solidFill>
              </a:rPr>
              <a:t>The </a:t>
            </a:r>
            <a:r>
              <a:rPr lang="en-US" altLang="zh-TW" sz="2400" dirty="0">
                <a:solidFill>
                  <a:srgbClr val="518D33"/>
                </a:solidFill>
              </a:rPr>
              <a:t>optimal (polygon) triangulation problem </a:t>
            </a:r>
            <a:r>
              <a:rPr lang="en-US" altLang="zh-TW" sz="2400" dirty="0">
                <a:solidFill>
                  <a:srgbClr val="000000"/>
                </a:solidFill>
              </a:rPr>
              <a:t>is the problem of finding a triangulation of a </a:t>
            </a:r>
            <a:r>
              <a:rPr lang="en-US" altLang="zh-TW" sz="2400" dirty="0">
                <a:solidFill>
                  <a:srgbClr val="FF0000"/>
                </a:solidFill>
              </a:rPr>
              <a:t>convex polygon</a:t>
            </a:r>
            <a:r>
              <a:rPr lang="en-US" altLang="zh-TW" sz="2400" dirty="0">
                <a:solidFill>
                  <a:srgbClr val="000000"/>
                </a:solidFill>
              </a:rPr>
              <a:t> that minimizes the sum of the weights of the triangles in the triangulation</a:t>
            </a:r>
            <a:r>
              <a:rPr lang="en-US" altLang="zh-TW" sz="2400" dirty="0" smtClean="0">
                <a:solidFill>
                  <a:srgbClr val="000000"/>
                </a:solidFill>
              </a:rPr>
              <a:t>.</a:t>
            </a:r>
          </a:p>
          <a:p>
            <a:endParaRPr lang="en-US" altLang="zh-TW" sz="600" dirty="0">
              <a:solidFill>
                <a:srgbClr val="000000"/>
              </a:solidFill>
            </a:endParaRPr>
          </a:p>
          <a:p>
            <a:r>
              <a:rPr lang="en-US" altLang="zh-TW" sz="2400" dirty="0">
                <a:solidFill>
                  <a:srgbClr val="000000"/>
                </a:solidFill>
              </a:rPr>
              <a:t>Given a triangulation with chords </a:t>
            </a:r>
            <a:r>
              <a:rPr lang="en-US" altLang="zh-TW" sz="2400" dirty="0">
                <a:ea typeface="Arial Unicode MS" pitchFamily="34" charset="-128"/>
                <a:cs typeface="Arial Unicode MS" pitchFamily="34" charset="-128"/>
              </a:rPr>
              <a:t>ℓ</a:t>
            </a:r>
            <a:r>
              <a:rPr lang="en-US" altLang="zh-TW" sz="2400" baseline="-25000" dirty="0"/>
              <a:t>1</a:t>
            </a:r>
            <a:r>
              <a:rPr lang="en-US" altLang="zh-TW" sz="2400" dirty="0">
                <a:solidFill>
                  <a:srgbClr val="000000"/>
                </a:solidFill>
              </a:rPr>
              <a:t>, …, </a:t>
            </a:r>
            <a:r>
              <a:rPr lang="en-US" altLang="zh-TW" sz="2400" dirty="0">
                <a:ea typeface="Arial Unicode MS" pitchFamily="34" charset="-128"/>
                <a:cs typeface="Arial Unicode MS" pitchFamily="34" charset="-128"/>
              </a:rPr>
              <a:t>ℓ</a:t>
            </a:r>
            <a:r>
              <a:rPr lang="en-US" altLang="zh-TW" sz="2400" baseline="-25000" dirty="0"/>
              <a:t>n-3</a:t>
            </a:r>
            <a:r>
              <a:rPr lang="en-US" altLang="zh-TW" sz="2400" dirty="0">
                <a:solidFill>
                  <a:srgbClr val="000000"/>
                </a:solidFill>
              </a:rPr>
              <a:t>, the weight-sum can be rewritten as:</a:t>
            </a:r>
          </a:p>
          <a:p>
            <a:endParaRPr lang="en-US" altLang="zh-TW" sz="2400" dirty="0" smtClean="0">
              <a:solidFill>
                <a:srgbClr val="000000"/>
              </a:solidFill>
            </a:endParaRPr>
          </a:p>
          <a:p>
            <a:endParaRPr lang="en-US" altLang="zh-TW" sz="2400" dirty="0" smtClean="0">
              <a:solidFill>
                <a:srgbClr val="000000"/>
              </a:solidFill>
            </a:endParaRPr>
          </a:p>
          <a:p>
            <a:endParaRPr lang="en-US" altLang="zh-TW" sz="2400" dirty="0" smtClean="0">
              <a:solidFill>
                <a:srgbClr val="000000"/>
              </a:solidFill>
            </a:endParaRPr>
          </a:p>
          <a:p>
            <a:r>
              <a:rPr lang="en-US" altLang="zh-TW" sz="2400" dirty="0" smtClean="0">
                <a:solidFill>
                  <a:srgbClr val="000000"/>
                </a:solidFill>
              </a:rPr>
              <a:t>Note </a:t>
            </a:r>
            <a:r>
              <a:rPr lang="en-US" altLang="zh-TW" sz="2400" dirty="0">
                <a:solidFill>
                  <a:srgbClr val="000000"/>
                </a:solidFill>
              </a:rPr>
              <a:t>that </a:t>
            </a:r>
            <a:r>
              <a:rPr lang="en-US" altLang="zh-TW" sz="2400" dirty="0" err="1"/>
              <a:t>v</a:t>
            </a:r>
            <a:r>
              <a:rPr lang="en-US" altLang="zh-TW" sz="2400" baseline="-25000" dirty="0" err="1"/>
              <a:t>n</a:t>
            </a:r>
            <a:r>
              <a:rPr lang="en-US" altLang="zh-TW" sz="2400" baseline="-25000" dirty="0"/>
              <a:t> </a:t>
            </a:r>
            <a:r>
              <a:rPr lang="en-US" altLang="zh-TW" sz="2400" dirty="0">
                <a:solidFill>
                  <a:srgbClr val="000000"/>
                </a:solidFill>
              </a:rPr>
              <a:t>= </a:t>
            </a:r>
            <a:r>
              <a:rPr lang="en-US" altLang="zh-TW" sz="2400" dirty="0"/>
              <a:t>v</a:t>
            </a:r>
            <a:r>
              <a:rPr lang="en-US" altLang="zh-TW" sz="2400" baseline="-25000" dirty="0"/>
              <a:t>0</a:t>
            </a:r>
            <a:r>
              <a:rPr lang="en-US" altLang="zh-TW" sz="2400" dirty="0" smtClean="0">
                <a:solidFill>
                  <a:srgbClr val="000000"/>
                </a:solidFill>
              </a:rPr>
              <a:t>.</a:t>
            </a:r>
            <a:endParaRPr lang="en-US" altLang="zh-TW" sz="2800" dirty="0"/>
          </a:p>
        </p:txBody>
      </p:sp>
      <p:graphicFrame>
        <p:nvGraphicFramePr>
          <p:cNvPr id="71680" name="Object 0"/>
          <p:cNvGraphicFramePr>
            <a:graphicFrameLocks noChangeAspect="1"/>
          </p:cNvGraphicFramePr>
          <p:nvPr/>
        </p:nvGraphicFramePr>
        <p:xfrm>
          <a:off x="3179467" y="4741986"/>
          <a:ext cx="3467100" cy="1309688"/>
        </p:xfrm>
        <a:graphic>
          <a:graphicData uri="http://schemas.openxmlformats.org/presentationml/2006/ole">
            <p:oleObj spid="_x0000_s219138" name="Equation" r:id="rId3" imgW="114300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4 -</a:t>
            </a:r>
            <a:fld id="{86811B55-BC1A-43DB-89AA-64DB31A971B8}" type="slidenum">
              <a:rPr lang="en-US" altLang="zh-TW"/>
              <a:pPr/>
              <a:t>35</a:t>
            </a:fld>
            <a:endParaRPr lang="en-US" altLang="zh-TW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Sequence Alignment Problem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7449178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1900" dirty="0" smtClean="0">
                <a:latin typeface="Times New Roman" pitchFamily="18" charset="0"/>
              </a:rPr>
              <a:t>Problem:</a:t>
            </a:r>
            <a:endParaRPr lang="en-US" altLang="zh-TW" sz="1900" dirty="0">
              <a:latin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zh-TW" sz="1900" dirty="0">
                <a:latin typeface="Times New Roman" pitchFamily="18" charset="0"/>
              </a:rPr>
              <a:t>Input: Two (or more) sequences </a:t>
            </a:r>
            <a:r>
              <a:rPr lang="en-US" altLang="zh-TW" sz="1900" i="1" dirty="0">
                <a:latin typeface="Times New Roman" pitchFamily="18" charset="0"/>
              </a:rPr>
              <a:t>S</a:t>
            </a:r>
            <a:r>
              <a:rPr lang="en-US" altLang="zh-TW" sz="1900" i="1" baseline="-25000" dirty="0">
                <a:latin typeface="Times New Roman" pitchFamily="18" charset="0"/>
              </a:rPr>
              <a:t>1</a:t>
            </a:r>
            <a:r>
              <a:rPr lang="en-US" altLang="zh-TW" sz="1900" dirty="0">
                <a:latin typeface="Times New Roman" pitchFamily="18" charset="0"/>
              </a:rPr>
              <a:t>, </a:t>
            </a:r>
            <a:r>
              <a:rPr lang="en-US" altLang="zh-TW" sz="1900" i="1" dirty="0">
                <a:latin typeface="Times New Roman" pitchFamily="18" charset="0"/>
              </a:rPr>
              <a:t>S</a:t>
            </a:r>
            <a:r>
              <a:rPr lang="en-US" altLang="zh-TW" sz="1900" i="1" baseline="-25000" dirty="0">
                <a:latin typeface="Times New Roman" pitchFamily="18" charset="0"/>
              </a:rPr>
              <a:t>2</a:t>
            </a:r>
            <a:r>
              <a:rPr lang="en-US" altLang="zh-TW" sz="1900" dirty="0">
                <a:latin typeface="Times New Roman" pitchFamily="18" charset="0"/>
              </a:rPr>
              <a:t>, …, </a:t>
            </a:r>
            <a:r>
              <a:rPr lang="en-US" altLang="zh-TW" sz="1900" i="1" dirty="0" err="1">
                <a:latin typeface="Times New Roman" pitchFamily="18" charset="0"/>
              </a:rPr>
              <a:t>S</a:t>
            </a:r>
            <a:r>
              <a:rPr lang="en-US" altLang="zh-TW" sz="1900" i="1" baseline="-25000" dirty="0" err="1">
                <a:latin typeface="Times New Roman" pitchFamily="18" charset="0"/>
              </a:rPr>
              <a:t>n</a:t>
            </a:r>
            <a:r>
              <a:rPr lang="en-US" altLang="zh-TW" sz="1900" dirty="0">
                <a:latin typeface="Times New Roman" pitchFamily="18" charset="0"/>
              </a:rPr>
              <a:t>, and a scoring function </a:t>
            </a:r>
            <a:r>
              <a:rPr lang="en-US" altLang="zh-TW" sz="1900" i="1" dirty="0">
                <a:latin typeface="Times New Roman" pitchFamily="18" charset="0"/>
              </a:rPr>
              <a:t>f.</a:t>
            </a:r>
          </a:p>
          <a:p>
            <a:pPr lvl="1">
              <a:lnSpc>
                <a:spcPct val="90000"/>
              </a:lnSpc>
            </a:pPr>
            <a:r>
              <a:rPr lang="en-US" altLang="zh-TW" sz="1900" dirty="0">
                <a:latin typeface="Times New Roman" pitchFamily="18" charset="0"/>
              </a:rPr>
              <a:t>Output: The alignment of </a:t>
            </a:r>
            <a:r>
              <a:rPr lang="en-US" altLang="zh-TW" sz="1900" i="1" dirty="0">
                <a:latin typeface="Times New Roman" pitchFamily="18" charset="0"/>
              </a:rPr>
              <a:t>S</a:t>
            </a:r>
            <a:r>
              <a:rPr lang="en-US" altLang="zh-TW" sz="1900" i="1" baseline="-25000" dirty="0">
                <a:latin typeface="Times New Roman" pitchFamily="18" charset="0"/>
              </a:rPr>
              <a:t>1</a:t>
            </a:r>
            <a:r>
              <a:rPr lang="en-US" altLang="zh-TW" sz="1900" dirty="0">
                <a:latin typeface="Times New Roman" pitchFamily="18" charset="0"/>
              </a:rPr>
              <a:t>, </a:t>
            </a:r>
            <a:r>
              <a:rPr lang="en-US" altLang="zh-TW" sz="1900" i="1" dirty="0">
                <a:latin typeface="Times New Roman" pitchFamily="18" charset="0"/>
              </a:rPr>
              <a:t>S</a:t>
            </a:r>
            <a:r>
              <a:rPr lang="en-US" altLang="zh-TW" sz="1900" i="1" baseline="-25000" dirty="0">
                <a:latin typeface="Times New Roman" pitchFamily="18" charset="0"/>
              </a:rPr>
              <a:t>2</a:t>
            </a:r>
            <a:r>
              <a:rPr lang="en-US" altLang="zh-TW" sz="1900" dirty="0">
                <a:latin typeface="Times New Roman" pitchFamily="18" charset="0"/>
              </a:rPr>
              <a:t>, …, </a:t>
            </a:r>
            <a:r>
              <a:rPr lang="en-US" altLang="zh-TW" sz="1900" i="1" dirty="0" err="1" smtClean="0">
                <a:latin typeface="Times New Roman" pitchFamily="18" charset="0"/>
              </a:rPr>
              <a:t>S</a:t>
            </a:r>
            <a:r>
              <a:rPr lang="en-US" altLang="zh-TW" sz="1900" i="1" baseline="-25000" dirty="0" err="1" smtClean="0">
                <a:latin typeface="Times New Roman" pitchFamily="18" charset="0"/>
              </a:rPr>
              <a:t>n</a:t>
            </a:r>
            <a:r>
              <a:rPr lang="en-US" altLang="zh-TW" sz="1900" dirty="0" smtClean="0">
                <a:latin typeface="Times New Roman" pitchFamily="18" charset="0"/>
              </a:rPr>
              <a:t> </a:t>
            </a:r>
            <a:r>
              <a:rPr lang="en-US" altLang="zh-TW" sz="1900" dirty="0">
                <a:latin typeface="Times New Roman" pitchFamily="18" charset="0"/>
              </a:rPr>
              <a:t>which has the optimal score</a:t>
            </a:r>
            <a:r>
              <a:rPr lang="en-US" altLang="zh-TW" sz="1900" dirty="0" smtClean="0">
                <a:latin typeface="Times New Roman" pitchFamily="18" charset="0"/>
              </a:rPr>
              <a:t>.</a:t>
            </a:r>
          </a:p>
          <a:p>
            <a:pPr lvl="1">
              <a:lnSpc>
                <a:spcPct val="90000"/>
              </a:lnSpc>
            </a:pPr>
            <a:endParaRPr lang="en-US" altLang="zh-TW" sz="900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TW" sz="1900" i="1" dirty="0" smtClean="0">
                <a:latin typeface="Times New Roman" pitchFamily="18" charset="0"/>
              </a:rPr>
              <a:t>S</a:t>
            </a:r>
            <a:r>
              <a:rPr lang="en-US" altLang="zh-TW" sz="1900" i="1" baseline="-25000" dirty="0" smtClean="0">
                <a:latin typeface="Times New Roman" pitchFamily="18" charset="0"/>
              </a:rPr>
              <a:t>1</a:t>
            </a:r>
            <a:r>
              <a:rPr lang="en-US" altLang="zh-TW" sz="1900" dirty="0" smtClean="0">
                <a:latin typeface="Times New Roman" pitchFamily="18" charset="0"/>
              </a:rPr>
              <a:t> = </a:t>
            </a:r>
            <a:r>
              <a:rPr lang="en-US" altLang="zh-TW" sz="1900" dirty="0" smtClean="0">
                <a:latin typeface="Courier New" pitchFamily="49" charset="0"/>
              </a:rPr>
              <a:t>TAGTCACG</a:t>
            </a:r>
            <a:endParaRPr lang="en-US" altLang="zh-TW" sz="1900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TW" sz="1900" i="1" dirty="0" smtClean="0">
                <a:latin typeface="Times New Roman" pitchFamily="18" charset="0"/>
              </a:rPr>
              <a:t>S</a:t>
            </a:r>
            <a:r>
              <a:rPr lang="en-US" altLang="zh-TW" sz="1900" i="1" baseline="-25000" dirty="0" smtClean="0">
                <a:latin typeface="Times New Roman" pitchFamily="18" charset="0"/>
              </a:rPr>
              <a:t>2</a:t>
            </a:r>
            <a:r>
              <a:rPr lang="en-US" altLang="zh-TW" sz="1900" dirty="0" smtClean="0">
                <a:latin typeface="Times New Roman" pitchFamily="18" charset="0"/>
              </a:rPr>
              <a:t> = </a:t>
            </a:r>
            <a:r>
              <a:rPr lang="en-US" altLang="zh-TW" sz="1900" dirty="0" smtClean="0">
                <a:latin typeface="Courier New" pitchFamily="49" charset="0"/>
              </a:rPr>
              <a:t>AGACTGTC 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TW" sz="1900" dirty="0" smtClean="0">
                <a:latin typeface="Courier New" pitchFamily="49" charset="0"/>
              </a:rPr>
              <a:t>----</a:t>
            </a:r>
            <a:r>
              <a:rPr lang="en-US" altLang="zh-TW" sz="1900" dirty="0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US" altLang="zh-TW" sz="1900" dirty="0" smtClean="0">
                <a:latin typeface="Courier New" pitchFamily="49" charset="0"/>
              </a:rPr>
              <a:t>A</a:t>
            </a:r>
            <a:r>
              <a:rPr lang="en-US" altLang="zh-TW" sz="1900" dirty="0" smtClean="0">
                <a:solidFill>
                  <a:srgbClr val="FF3300"/>
                </a:solidFill>
                <a:latin typeface="Courier New" pitchFamily="49" charset="0"/>
              </a:rPr>
              <a:t>GTC</a:t>
            </a:r>
            <a:r>
              <a:rPr lang="en-US" altLang="zh-TW" sz="1900" dirty="0" smtClean="0">
                <a:latin typeface="Courier New" pitchFamily="49" charset="0"/>
              </a:rPr>
              <a:t>ACG	    	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TW" sz="1900" dirty="0" smtClean="0">
                <a:latin typeface="Courier New" pitchFamily="49" charset="0"/>
              </a:rPr>
              <a:t>AGAC</a:t>
            </a:r>
            <a:r>
              <a:rPr lang="en-US" altLang="zh-TW" sz="1900" dirty="0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US" altLang="zh-TW" sz="1900" dirty="0" smtClean="0">
                <a:latin typeface="Courier New" pitchFamily="49" charset="0"/>
              </a:rPr>
              <a:t>-</a:t>
            </a:r>
            <a:r>
              <a:rPr lang="en-US" altLang="zh-TW" sz="1900" dirty="0" smtClean="0">
                <a:solidFill>
                  <a:srgbClr val="FF3300"/>
                </a:solidFill>
                <a:latin typeface="Courier New" pitchFamily="49" charset="0"/>
              </a:rPr>
              <a:t>GTC</a:t>
            </a:r>
            <a:r>
              <a:rPr lang="en-US" altLang="zh-TW" sz="1900" dirty="0" smtClean="0">
                <a:latin typeface="Courier New" pitchFamily="49" charset="0"/>
              </a:rPr>
              <a:t>---	    		</a:t>
            </a:r>
            <a:endParaRPr lang="en-US" altLang="zh-TW" sz="1900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altLang="zh-TW" sz="1050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1900" dirty="0" smtClean="0">
                <a:latin typeface="Times New Roman" pitchFamily="18" charset="0"/>
              </a:rPr>
              <a:t>We can set different </a:t>
            </a:r>
            <a:r>
              <a:rPr lang="en-US" altLang="zh-TW" sz="1900" u="sng" dirty="0" smtClean="0">
                <a:solidFill>
                  <a:schemeClr val="hlink"/>
                </a:solidFill>
                <a:latin typeface="Times New Roman" pitchFamily="18" charset="0"/>
              </a:rPr>
              <a:t>gap penalties</a:t>
            </a:r>
            <a:r>
              <a:rPr lang="en-US" altLang="zh-TW" sz="1900" dirty="0" smtClean="0">
                <a:latin typeface="Times New Roman" pitchFamily="18" charset="0"/>
              </a:rPr>
              <a:t> as parameters for different purposes.</a:t>
            </a:r>
          </a:p>
          <a:p>
            <a:pPr>
              <a:lnSpc>
                <a:spcPct val="90000"/>
              </a:lnSpc>
            </a:pPr>
            <a:r>
              <a:rPr lang="en-US" altLang="zh-TW" sz="1900" dirty="0" smtClean="0">
                <a:latin typeface="Times New Roman" pitchFamily="18" charset="0"/>
              </a:rPr>
              <a:t>Which one is better?</a:t>
            </a:r>
          </a:p>
          <a:p>
            <a:pPr>
              <a:lnSpc>
                <a:spcPct val="90000"/>
              </a:lnSpc>
            </a:pPr>
            <a:r>
              <a:rPr lang="en-US" altLang="zh-TW" sz="1900" dirty="0" smtClean="0">
                <a:latin typeface="Times New Roman" pitchFamily="18" charset="0"/>
              </a:rPr>
              <a:t>Purpose:</a:t>
            </a:r>
          </a:p>
          <a:p>
            <a:pPr lvl="1">
              <a:lnSpc>
                <a:spcPct val="90000"/>
              </a:lnSpc>
            </a:pPr>
            <a:r>
              <a:rPr lang="en-US" altLang="zh-TW" sz="1900" dirty="0" smtClean="0">
                <a:latin typeface="Times New Roman" pitchFamily="18" charset="0"/>
              </a:rPr>
              <a:t>To determine how close two species are</a:t>
            </a:r>
          </a:p>
          <a:p>
            <a:pPr lvl="1">
              <a:lnSpc>
                <a:spcPct val="90000"/>
              </a:lnSpc>
            </a:pPr>
            <a:r>
              <a:rPr lang="en-US" altLang="zh-TW" sz="1900" dirty="0" smtClean="0">
                <a:latin typeface="Times New Roman" pitchFamily="18" charset="0"/>
              </a:rPr>
              <a:t>To perform data compression</a:t>
            </a:r>
          </a:p>
          <a:p>
            <a:pPr lvl="1">
              <a:lnSpc>
                <a:spcPct val="90000"/>
              </a:lnSpc>
            </a:pPr>
            <a:r>
              <a:rPr lang="en-US" altLang="zh-TW" sz="1900" dirty="0" smtClean="0">
                <a:latin typeface="Times New Roman" pitchFamily="18" charset="0"/>
              </a:rPr>
              <a:t>To determine the common area of some sequences</a:t>
            </a:r>
          </a:p>
          <a:p>
            <a:pPr lvl="1">
              <a:lnSpc>
                <a:spcPct val="90000"/>
              </a:lnSpc>
            </a:pPr>
            <a:r>
              <a:rPr lang="en-US" altLang="zh-TW" sz="1900" dirty="0" smtClean="0">
                <a:latin typeface="Times New Roman" pitchFamily="18" charset="0"/>
              </a:rPr>
              <a:t>To construct evolutionary trees</a:t>
            </a:r>
          </a:p>
          <a:p>
            <a:pPr>
              <a:lnSpc>
                <a:spcPct val="90000"/>
              </a:lnSpc>
            </a:pPr>
            <a:endParaRPr lang="en-US" altLang="zh-TW" sz="1900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altLang="zh-TW" sz="1900" dirty="0" smtClean="0"/>
          </a:p>
          <a:p>
            <a:pPr>
              <a:lnSpc>
                <a:spcPct val="90000"/>
              </a:lnSpc>
            </a:pPr>
            <a:endParaRPr lang="en-US" altLang="zh-TW" sz="1900" dirty="0" smtClean="0"/>
          </a:p>
          <a:p>
            <a:pPr lvl="1">
              <a:lnSpc>
                <a:spcPct val="90000"/>
              </a:lnSpc>
            </a:pPr>
            <a:endParaRPr lang="en-US" altLang="zh-TW" sz="1900" dirty="0"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53420" y="3163950"/>
            <a:ext cx="203132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900" b="1" dirty="0" smtClean="0">
                <a:latin typeface="Courier New" pitchFamily="49" charset="0"/>
              </a:rPr>
              <a:t>T</a:t>
            </a:r>
            <a:r>
              <a:rPr lang="en-US" altLang="zh-TW" sz="1900" b="1" dirty="0" smtClean="0">
                <a:solidFill>
                  <a:srgbClr val="FF3300"/>
                </a:solidFill>
                <a:latin typeface="Courier New" pitchFamily="49" charset="0"/>
              </a:rPr>
              <a:t>AG</a:t>
            </a:r>
            <a:r>
              <a:rPr lang="en-US" altLang="zh-TW" sz="1900" b="1" dirty="0" smtClean="0">
                <a:latin typeface="Courier New" pitchFamily="49" charset="0"/>
              </a:rPr>
              <a:t>TC</a:t>
            </a:r>
            <a:r>
              <a:rPr lang="en-US" altLang="zh-TW" sz="1900" b="1" dirty="0" smtClean="0">
                <a:solidFill>
                  <a:srgbClr val="FF3300"/>
                </a:solidFill>
                <a:latin typeface="Courier New" pitchFamily="49" charset="0"/>
              </a:rPr>
              <a:t>AC</a:t>
            </a:r>
            <a:r>
              <a:rPr lang="en-US" altLang="zh-TW" sz="1900" b="1" dirty="0" smtClean="0">
                <a:latin typeface="Courier New" pitchFamily="49" charset="0"/>
              </a:rPr>
              <a:t>-</a:t>
            </a:r>
            <a:r>
              <a:rPr lang="en-US" altLang="zh-TW" sz="1900" b="1" dirty="0" smtClean="0">
                <a:solidFill>
                  <a:srgbClr val="FF3300"/>
                </a:solidFill>
                <a:latin typeface="Courier New" pitchFamily="49" charset="0"/>
              </a:rPr>
              <a:t>G</a:t>
            </a:r>
            <a:r>
              <a:rPr lang="en-US" altLang="zh-TW" sz="1900" b="1" dirty="0" smtClean="0">
                <a:latin typeface="Courier New" pitchFamily="49" charset="0"/>
              </a:rPr>
              <a:t>--	</a:t>
            </a:r>
            <a:endParaRPr lang="en-US" sz="1900" b="1" dirty="0"/>
          </a:p>
        </p:txBody>
      </p:sp>
      <p:sp>
        <p:nvSpPr>
          <p:cNvPr id="7" name="Rectangle 6"/>
          <p:cNvSpPr/>
          <p:nvPr/>
        </p:nvSpPr>
        <p:spPr>
          <a:xfrm>
            <a:off x="2927616" y="3415161"/>
            <a:ext cx="178927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900" b="1" dirty="0" smtClean="0">
                <a:latin typeface="Courier New" pitchFamily="49" charset="0"/>
              </a:rPr>
              <a:t>-</a:t>
            </a:r>
            <a:r>
              <a:rPr lang="en-US" altLang="zh-TW" sz="1900" b="1" dirty="0" smtClean="0">
                <a:solidFill>
                  <a:srgbClr val="FF3300"/>
                </a:solidFill>
                <a:latin typeface="Courier New" pitchFamily="49" charset="0"/>
              </a:rPr>
              <a:t>AG</a:t>
            </a:r>
            <a:r>
              <a:rPr lang="en-US" altLang="zh-TW" sz="1900" b="1" dirty="0" smtClean="0">
                <a:latin typeface="Courier New" pitchFamily="49" charset="0"/>
              </a:rPr>
              <a:t>--</a:t>
            </a:r>
            <a:r>
              <a:rPr lang="en-US" altLang="zh-TW" sz="1900" b="1" dirty="0" smtClean="0">
                <a:solidFill>
                  <a:srgbClr val="FF3300"/>
                </a:solidFill>
                <a:latin typeface="Courier New" pitchFamily="49" charset="0"/>
              </a:rPr>
              <a:t>AC</a:t>
            </a:r>
            <a:r>
              <a:rPr lang="en-US" altLang="zh-TW" sz="1900" b="1" dirty="0" smtClean="0">
                <a:latin typeface="Courier New" pitchFamily="49" charset="0"/>
              </a:rPr>
              <a:t>T</a:t>
            </a:r>
            <a:r>
              <a:rPr lang="en-US" altLang="zh-TW" sz="1900" b="1" dirty="0" smtClean="0">
                <a:solidFill>
                  <a:srgbClr val="FF3300"/>
                </a:solidFill>
                <a:latin typeface="Courier New" pitchFamily="49" charset="0"/>
              </a:rPr>
              <a:t>G</a:t>
            </a:r>
            <a:r>
              <a:rPr lang="en-US" altLang="zh-TW" sz="1900" b="1" dirty="0" smtClean="0">
                <a:latin typeface="Courier New" pitchFamily="49" charset="0"/>
              </a:rPr>
              <a:t>TC</a:t>
            </a:r>
            <a:endParaRPr lang="en-US" sz="19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r>
              <a:rPr lang="en-US" dirty="0" smtClean="0"/>
              <a:t>Greedy Algorithm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223963"/>
            <a:ext cx="8610600" cy="5253037"/>
          </a:xfrm>
          <a:noFill/>
        </p:spPr>
        <p:txBody>
          <a:bodyPr lIns="90488" tIns="44450" rIns="90488" bIns="44450"/>
          <a:lstStyle/>
          <a:p>
            <a:r>
              <a:rPr lang="en-US" sz="2800" dirty="0" smtClean="0"/>
              <a:t>Based on trying best current (local) choice</a:t>
            </a:r>
          </a:p>
          <a:p>
            <a:r>
              <a:rPr lang="en-US" sz="2800" dirty="0" smtClean="0"/>
              <a:t>Approach </a:t>
            </a:r>
          </a:p>
          <a:p>
            <a:pPr lvl="1"/>
            <a:r>
              <a:rPr lang="en-US" sz="2800" dirty="0" smtClean="0"/>
              <a:t>At each step of algorithm choose best local solution</a:t>
            </a:r>
          </a:p>
          <a:p>
            <a:r>
              <a:rPr lang="en-US" sz="2800" dirty="0" smtClean="0"/>
              <a:t>Avoid backtracking, exponential time O(2</a:t>
            </a:r>
            <a:r>
              <a:rPr lang="en-US" sz="4400" baseline="30000" dirty="0" smtClean="0"/>
              <a:t>n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Hope local optimum lead to </a:t>
            </a:r>
            <a:r>
              <a:rPr lang="en-US" sz="2800" dirty="0" smtClean="0">
                <a:solidFill>
                  <a:srgbClr val="FF3300"/>
                </a:solidFill>
              </a:rPr>
              <a:t>global</a:t>
            </a:r>
            <a:r>
              <a:rPr lang="en-US" sz="2800" dirty="0" smtClean="0"/>
              <a:t> optimum</a:t>
            </a:r>
          </a:p>
          <a:p>
            <a:pPr>
              <a:buFont typeface="Wingdings" pitchFamily="2" charset="2"/>
              <a:buNone/>
            </a:pPr>
            <a:endParaRPr lang="en-US" sz="280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Greedy Algorithm – Example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3600" dirty="0" err="1" smtClean="0">
                <a:solidFill>
                  <a:srgbClr val="FF3300"/>
                </a:solidFill>
              </a:rPr>
              <a:t>Kruskal’s</a:t>
            </a:r>
            <a:r>
              <a:rPr lang="en-US" sz="3600" dirty="0" smtClean="0">
                <a:solidFill>
                  <a:srgbClr val="FF3300"/>
                </a:solidFill>
              </a:rPr>
              <a:t> Minimal Spanning Tree Algorithm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sort edges by weight (from least to most)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tree = </a:t>
            </a:r>
            <a:r>
              <a:rPr lang="en-US" sz="2000" dirty="0" smtClean="0">
                <a:sym typeface="Symbol" pitchFamily="18" charset="2"/>
              </a:rPr>
              <a:t></a:t>
            </a:r>
            <a:endParaRPr lang="en-US" sz="20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for each edge (X,Y) in order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00CC"/>
                </a:solidFill>
              </a:rPr>
              <a:t>if it does not create a cycle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		</a:t>
            </a:r>
            <a:r>
              <a:rPr lang="en-US" sz="2000" dirty="0" smtClean="0">
                <a:solidFill>
                  <a:schemeClr val="tx1"/>
                </a:solidFill>
              </a:rPr>
              <a:t>add (X,Y) to tree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	stop when tree has N–1 edges</a:t>
            </a:r>
          </a:p>
        </p:txBody>
      </p:sp>
      <p:sp>
        <p:nvSpPr>
          <p:cNvPr id="13316" name="AutoShape 5"/>
          <p:cNvSpPr>
            <a:spLocks noChangeArrowheads="1"/>
          </p:cNvSpPr>
          <p:nvPr/>
        </p:nvSpPr>
        <p:spPr bwMode="auto">
          <a:xfrm>
            <a:off x="2998596" y="2753247"/>
            <a:ext cx="1141325" cy="398585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5791200" y="5029200"/>
            <a:ext cx="2819400" cy="13731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FF3300"/>
                </a:solidFill>
                <a:latin typeface="Arial" charset="0"/>
              </a:rPr>
              <a:t>Picks best local solution at each step</a:t>
            </a:r>
          </a:p>
        </p:txBody>
      </p:sp>
      <p:sp>
        <p:nvSpPr>
          <p:cNvPr id="13318" name="Freeform 7"/>
          <p:cNvSpPr>
            <a:spLocks/>
          </p:cNvSpPr>
          <p:nvPr/>
        </p:nvSpPr>
        <p:spPr bwMode="auto">
          <a:xfrm>
            <a:off x="4230356" y="2974312"/>
            <a:ext cx="3034602" cy="1902487"/>
          </a:xfrm>
          <a:custGeom>
            <a:avLst/>
            <a:gdLst>
              <a:gd name="T0" fmla="*/ 2147483647 w 744"/>
              <a:gd name="T1" fmla="*/ 2147483647 h 1152"/>
              <a:gd name="T2" fmla="*/ 2147483647 w 744"/>
              <a:gd name="T3" fmla="*/ 1088707435 h 1152"/>
              <a:gd name="T4" fmla="*/ 2147483647 w 744"/>
              <a:gd name="T5" fmla="*/ 241934997 h 1152"/>
              <a:gd name="T6" fmla="*/ 0 w 744"/>
              <a:gd name="T7" fmla="*/ 0 h 1152"/>
              <a:gd name="T8" fmla="*/ 0 60000 65536"/>
              <a:gd name="T9" fmla="*/ 0 60000 65536"/>
              <a:gd name="T10" fmla="*/ 0 60000 65536"/>
              <a:gd name="T11" fmla="*/ 0 60000 65536"/>
              <a:gd name="T12" fmla="*/ 0 w 744"/>
              <a:gd name="T13" fmla="*/ 0 h 1152"/>
              <a:gd name="T14" fmla="*/ 744 w 744"/>
              <a:gd name="T15" fmla="*/ 1152 h 1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44" h="1152">
                <a:moveTo>
                  <a:pt x="720" y="1152"/>
                </a:moveTo>
                <a:cubicBezTo>
                  <a:pt x="728" y="880"/>
                  <a:pt x="736" y="608"/>
                  <a:pt x="720" y="432"/>
                </a:cubicBezTo>
                <a:cubicBezTo>
                  <a:pt x="704" y="256"/>
                  <a:pt x="744" y="168"/>
                  <a:pt x="624" y="96"/>
                </a:cubicBezTo>
                <a:cubicBezTo>
                  <a:pt x="504" y="24"/>
                  <a:pt x="252" y="12"/>
                  <a:pt x="0" y="0"/>
                </a:cubicBezTo>
              </a:path>
            </a:pathLst>
          </a:cu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nimBg="1"/>
      <p:bldP spid="13317" grpId="0"/>
      <p:bldP spid="1331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Greedy Algorithm - Example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Dijkstra’s</a:t>
            </a:r>
            <a:r>
              <a:rPr lang="en-US" sz="2400" dirty="0" smtClean="0">
                <a:solidFill>
                  <a:srgbClr val="FF0000"/>
                </a:solidFill>
              </a:rPr>
              <a:t> Single Source Shortest Path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Minimum Spanning Tree – Prim &amp; </a:t>
            </a:r>
            <a:r>
              <a:rPr lang="en-US" sz="2400" dirty="0" err="1" smtClean="0">
                <a:solidFill>
                  <a:srgbClr val="FF0000"/>
                </a:solidFill>
              </a:rPr>
              <a:t>Kruskal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Fractional Knapsack Problem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Huffman Coding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Coin Changing Problem (DP ???)</a:t>
            </a:r>
          </a:p>
          <a:p>
            <a:r>
              <a:rPr lang="en-US" sz="2400" dirty="0" smtClean="0"/>
              <a:t>Prefix Codes: Encoding with Binary Character Codes</a:t>
            </a:r>
          </a:p>
          <a:p>
            <a:r>
              <a:rPr lang="en-US" sz="2400" dirty="0" smtClean="0"/>
              <a:t>The Activity Selection Problem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 Codes</a:t>
            </a:r>
            <a:endParaRPr lang="en-US" dirty="0"/>
          </a:p>
        </p:txBody>
      </p:sp>
      <p:sp>
        <p:nvSpPr>
          <p:cNvPr id="312324" name="Rectangle 1028"/>
          <p:cNvSpPr>
            <a:spLocks noChangeArrowheads="1"/>
          </p:cNvSpPr>
          <p:nvPr/>
        </p:nvSpPr>
        <p:spPr bwMode="auto">
          <a:xfrm>
            <a:off x="2151063" y="872954"/>
            <a:ext cx="5003800" cy="466725"/>
          </a:xfrm>
          <a:prstGeom prst="rect">
            <a:avLst/>
          </a:prstGeom>
          <a:noFill/>
          <a:ln w="9525">
            <a:solidFill>
              <a:srgbClr val="00008C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16027C"/>
                </a:solidFill>
                <a:latin typeface="Arial" pitchFamily="34" charset="0"/>
              </a:rPr>
              <a:t>A character  </a:t>
            </a:r>
            <a:r>
              <a:rPr lang="en-US" sz="2400" b="1" dirty="0">
                <a:solidFill>
                  <a:srgbClr val="16027C"/>
                </a:solidFill>
                <a:latin typeface="Arial" pitchFamily="34" charset="0"/>
                <a:sym typeface="Wingdings" pitchFamily="2" charset="2"/>
              </a:rPr>
              <a:t> </a:t>
            </a:r>
            <a:r>
              <a:rPr lang="en-US" sz="2400" b="1" dirty="0">
                <a:solidFill>
                  <a:srgbClr val="16027C"/>
                </a:solidFill>
                <a:latin typeface="Arial" pitchFamily="34" charset="0"/>
              </a:rPr>
              <a:t> a group of bits </a:t>
            </a:r>
          </a:p>
        </p:txBody>
      </p:sp>
      <p:sp>
        <p:nvSpPr>
          <p:cNvPr id="312325" name="Rectangle 1029"/>
          <p:cNvSpPr>
            <a:spLocks noChangeArrowheads="1"/>
          </p:cNvSpPr>
          <p:nvPr/>
        </p:nvSpPr>
        <p:spPr bwMode="auto">
          <a:xfrm>
            <a:off x="1350963" y="1600029"/>
            <a:ext cx="31940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16027C"/>
                </a:solidFill>
                <a:latin typeface="Arial" pitchFamily="34" charset="0"/>
              </a:rPr>
              <a:t>Letters (A, B, ..), </a:t>
            </a:r>
          </a:p>
          <a:p>
            <a:r>
              <a:rPr lang="en-US" sz="2000" b="1" dirty="0">
                <a:solidFill>
                  <a:srgbClr val="16027C"/>
                </a:solidFill>
                <a:latin typeface="Arial" pitchFamily="34" charset="0"/>
              </a:rPr>
              <a:t>numbers (1, 2,..),</a:t>
            </a:r>
          </a:p>
          <a:p>
            <a:r>
              <a:rPr lang="en-US" sz="2000" b="1" dirty="0">
                <a:solidFill>
                  <a:srgbClr val="16027C"/>
                </a:solidFill>
                <a:latin typeface="Arial" pitchFamily="34" charset="0"/>
              </a:rPr>
              <a:t>special symbols (#, $, ..)</a:t>
            </a:r>
          </a:p>
        </p:txBody>
      </p:sp>
      <p:sp>
        <p:nvSpPr>
          <p:cNvPr id="312326" name="Rectangle 1030"/>
          <p:cNvSpPr>
            <a:spLocks noChangeArrowheads="1"/>
          </p:cNvSpPr>
          <p:nvPr/>
        </p:nvSpPr>
        <p:spPr bwMode="auto">
          <a:xfrm>
            <a:off x="5510213" y="1620666"/>
            <a:ext cx="1373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16027C"/>
                </a:solidFill>
                <a:latin typeface="Arial" pitchFamily="34" charset="0"/>
              </a:rPr>
              <a:t>1000001</a:t>
            </a:r>
          </a:p>
        </p:txBody>
      </p:sp>
      <p:sp>
        <p:nvSpPr>
          <p:cNvPr id="312327" name="Line 1031"/>
          <p:cNvSpPr>
            <a:spLocks noChangeShapeType="1"/>
          </p:cNvSpPr>
          <p:nvPr/>
        </p:nvSpPr>
        <p:spPr bwMode="auto">
          <a:xfrm flipV="1">
            <a:off x="2673350" y="1273004"/>
            <a:ext cx="222250" cy="319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2328" name="Line 1032"/>
          <p:cNvSpPr>
            <a:spLocks noChangeShapeType="1"/>
          </p:cNvSpPr>
          <p:nvPr/>
        </p:nvSpPr>
        <p:spPr bwMode="auto">
          <a:xfrm flipH="1" flipV="1">
            <a:off x="5861050" y="1301579"/>
            <a:ext cx="193675" cy="331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609600" y="3175278"/>
            <a:ext cx="7848600" cy="2797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92" charset="2"/>
              <a:buNone/>
              <a:tabLst/>
              <a:defRPr/>
            </a:pPr>
            <a:r>
              <a:rPr kumimoji="1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Prefix codes:</a:t>
            </a:r>
          </a:p>
          <a:p>
            <a:pPr marL="346075" marR="0" lvl="1" indent="-2317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35000"/>
              <a:buFont typeface="Monotype Sorts" pitchFamily="92" charset="2"/>
              <a:buChar char="n"/>
              <a:tabLst/>
              <a:defRPr/>
            </a:pPr>
            <a:r>
              <a:rPr kumimoji="1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Codes for which no codeword is also a prefix of some other codeword</a:t>
            </a:r>
          </a:p>
          <a:p>
            <a:pPr marL="346075" marR="0" lvl="1" indent="-2317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35000"/>
              <a:buFont typeface="Monotype Sorts" pitchFamily="92" charset="2"/>
              <a:buChar char="n"/>
              <a:tabLst/>
              <a:defRPr/>
            </a:pPr>
            <a:r>
              <a:rPr kumimoji="1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Better name would be “prefix-free codes”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92" charset="2"/>
              <a:buNone/>
              <a:tabLst/>
              <a:defRPr/>
            </a:pPr>
            <a:r>
              <a:rPr kumimoji="1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can achieve optimal data compression using prefix codes</a:t>
            </a:r>
          </a:p>
          <a:p>
            <a:pPr marL="346075" marR="0" lvl="1" indent="-2317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35000"/>
              <a:buFont typeface="Monotype Sorts" pitchFamily="92" charset="2"/>
              <a:buChar char="n"/>
              <a:tabLst/>
              <a:defRPr/>
            </a:pPr>
            <a:r>
              <a:rPr kumimoji="1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We will restrict our attention to prefix codes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r>
              <a:rPr lang="en-US" dirty="0" smtClean="0"/>
              <a:t>1. Divide and Conquer Algorithm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marL="533400" indent="-533400"/>
            <a:r>
              <a:rPr lang="en-US" sz="2400" dirty="0" smtClean="0"/>
              <a:t>Based on dividing problem into </a:t>
            </a:r>
            <a:r>
              <a:rPr lang="en-US" sz="2400" dirty="0" err="1" smtClean="0"/>
              <a:t>subproblems</a:t>
            </a:r>
            <a:endParaRPr lang="en-US" sz="2400" dirty="0" smtClean="0"/>
          </a:p>
          <a:p>
            <a:pPr marL="533400" indent="-533400"/>
            <a:r>
              <a:rPr lang="en-US" sz="2400" dirty="0" smtClean="0"/>
              <a:t>Approach</a:t>
            </a:r>
          </a:p>
          <a:p>
            <a:pPr marL="1104900" lvl="1" indent="-457200">
              <a:buFont typeface="Wingdings" pitchFamily="2" charset="2"/>
              <a:buAutoNum type="arabicPeriod"/>
            </a:pPr>
            <a:r>
              <a:rPr lang="en-US" sz="2400" dirty="0" smtClean="0"/>
              <a:t>Divide problem into smaller </a:t>
            </a:r>
            <a:r>
              <a:rPr lang="en-US" sz="2400" dirty="0" err="1" smtClean="0"/>
              <a:t>subproblems</a:t>
            </a:r>
            <a:r>
              <a:rPr lang="en-US" sz="2400" dirty="0" smtClean="0"/>
              <a:t> </a:t>
            </a:r>
          </a:p>
          <a:p>
            <a:pPr marL="1504950" lvl="2" indent="-457200">
              <a:buFont typeface="Wingdings" pitchFamily="2" charset="2"/>
              <a:buBlip>
                <a:blip r:embed="rId3"/>
              </a:buBlip>
            </a:pPr>
            <a:r>
              <a:rPr lang="en-US" sz="2400" dirty="0" err="1" smtClean="0"/>
              <a:t>Subproblems</a:t>
            </a:r>
            <a:r>
              <a:rPr lang="en-US" sz="2400" dirty="0" smtClean="0"/>
              <a:t> must be of same type</a:t>
            </a:r>
          </a:p>
          <a:p>
            <a:pPr marL="1504950" lvl="2" indent="-457200">
              <a:buFont typeface="Wingdings" pitchFamily="2" charset="2"/>
              <a:buBlip>
                <a:blip r:embed="rId3"/>
              </a:buBlip>
            </a:pPr>
            <a:r>
              <a:rPr lang="en-US" sz="2400" dirty="0" err="1" smtClean="0"/>
              <a:t>Subproblems</a:t>
            </a:r>
            <a:r>
              <a:rPr lang="en-US" sz="2400" dirty="0" smtClean="0"/>
              <a:t> do not need to overlap</a:t>
            </a:r>
          </a:p>
          <a:p>
            <a:pPr marL="1104900" lvl="1" indent="-457200">
              <a:buFont typeface="Wingdings" pitchFamily="2" charset="2"/>
              <a:buAutoNum type="arabicPeriod"/>
            </a:pPr>
            <a:r>
              <a:rPr lang="en-US" sz="2400" dirty="0" smtClean="0"/>
              <a:t>Solve each </a:t>
            </a:r>
            <a:r>
              <a:rPr lang="en-US" sz="2400" dirty="0" err="1" smtClean="0"/>
              <a:t>subproblem</a:t>
            </a:r>
            <a:r>
              <a:rPr lang="en-US" sz="2400" dirty="0" smtClean="0"/>
              <a:t> recursively</a:t>
            </a:r>
          </a:p>
          <a:p>
            <a:pPr marL="1104900" lvl="1" indent="-457200">
              <a:buFont typeface="Wingdings" pitchFamily="2" charset="2"/>
              <a:buAutoNum type="arabicPeriod"/>
            </a:pPr>
            <a:r>
              <a:rPr lang="en-US" sz="2400" dirty="0" smtClean="0"/>
              <a:t>Combine solutions to solve original problem</a:t>
            </a:r>
          </a:p>
          <a:p>
            <a:pPr marL="533400" indent="-533400"/>
            <a:r>
              <a:rPr lang="en-US" sz="2400" dirty="0" smtClean="0"/>
              <a:t>Usually contains two or more recursive calls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Binary Character Codes</a:t>
            </a:r>
          </a:p>
        </p:txBody>
      </p:sp>
      <p:sp>
        <p:nvSpPr>
          <p:cNvPr id="66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/>
              <a:t>Encoding: Concatenate the </a:t>
            </a:r>
            <a:r>
              <a:rPr lang="en-US" sz="2000" dirty="0" err="1" smtClean="0"/>
              <a:t>codewords</a:t>
            </a:r>
            <a:r>
              <a:rPr lang="en-US" sz="2000" dirty="0" smtClean="0"/>
              <a:t> representing each character in the file</a:t>
            </a:r>
          </a:p>
          <a:p>
            <a:pPr eaLnBrk="1" hangingPunct="1"/>
            <a:r>
              <a:rPr lang="en-US" sz="2000" dirty="0" smtClean="0">
                <a:solidFill>
                  <a:srgbClr val="DD0111"/>
                </a:solidFill>
                <a:latin typeface="Monotype Corsiva" pitchFamily="66" charset="0"/>
              </a:rPr>
              <a:t>E.g.</a:t>
            </a:r>
            <a:r>
              <a:rPr lang="en-US" sz="2000" dirty="0" smtClean="0">
                <a:solidFill>
                  <a:srgbClr val="DD0111"/>
                </a:solidFill>
              </a:rPr>
              <a:t>: </a:t>
            </a:r>
            <a:r>
              <a:rPr lang="en-US" sz="2000" dirty="0" smtClean="0">
                <a:solidFill>
                  <a:schemeClr val="tx1"/>
                </a:solidFill>
              </a:rPr>
              <a:t>a = 0, b = 101, c = 100, d = 111, e = 1101, f = 1100</a:t>
            </a:r>
          </a:p>
          <a:p>
            <a:pPr lvl="1" eaLnBrk="1" hangingPunct="1">
              <a:lnSpc>
                <a:spcPct val="100000"/>
              </a:lnSpc>
              <a:buNone/>
            </a:pPr>
            <a:r>
              <a:rPr lang="en-US" sz="2000" dirty="0" smtClean="0"/>
              <a:t>       </a:t>
            </a:r>
            <a:r>
              <a:rPr lang="en-US" sz="2000" dirty="0" err="1" smtClean="0"/>
              <a:t>abc</a:t>
            </a:r>
            <a:r>
              <a:rPr lang="en-US" sz="2000" dirty="0" smtClean="0"/>
              <a:t> = 0 </a:t>
            </a:r>
            <a:r>
              <a:rPr lang="en-US" sz="2000" dirty="0" smtClean="0">
                <a:sym typeface="Symbol" pitchFamily="18" charset="2"/>
              </a:rPr>
              <a:t> 101  100 = 0101100</a:t>
            </a:r>
          </a:p>
          <a:p>
            <a:pPr eaLnBrk="1" hangingPunct="1"/>
            <a:r>
              <a:rPr lang="en-US" sz="2000" dirty="0" smtClean="0"/>
              <a:t>Decoding: Identify characters of file form the received </a:t>
            </a:r>
            <a:r>
              <a:rPr lang="en-US" sz="2000" dirty="0" err="1" smtClean="0"/>
              <a:t>codewords</a:t>
            </a:r>
            <a:endParaRPr lang="en-US" sz="2000" dirty="0" smtClean="0"/>
          </a:p>
          <a:p>
            <a:pPr eaLnBrk="1" hangingPunct="1"/>
            <a:r>
              <a:rPr lang="en-US" sz="2000" dirty="0" smtClean="0"/>
              <a:t>Prefix codes simplify decoding</a:t>
            </a:r>
          </a:p>
          <a:p>
            <a:pPr lvl="1" eaLnBrk="1" hangingPunct="1"/>
            <a:r>
              <a:rPr lang="en-US" sz="2000" dirty="0" smtClean="0"/>
              <a:t>No codeword is a prefix of another </a:t>
            </a:r>
            <a:r>
              <a:rPr lang="en-US" sz="2000" dirty="0" smtClean="0">
                <a:sym typeface="Symbol" pitchFamily="18" charset="2"/>
              </a:rPr>
              <a:t> the codeword that begins an encoded file is unambiguous</a:t>
            </a:r>
          </a:p>
          <a:p>
            <a:pPr eaLnBrk="1" hangingPunct="1"/>
            <a:r>
              <a:rPr lang="en-US" sz="2000" dirty="0" smtClean="0">
                <a:sym typeface="Symbol" pitchFamily="18" charset="2"/>
              </a:rPr>
              <a:t>Approach</a:t>
            </a:r>
          </a:p>
          <a:p>
            <a:pPr lvl="1" eaLnBrk="1" hangingPunct="1"/>
            <a:r>
              <a:rPr lang="en-US" sz="2000" dirty="0" smtClean="0">
                <a:sym typeface="Symbol" pitchFamily="18" charset="2"/>
              </a:rPr>
              <a:t>Identify the initial codeword, Translate it back to the original character, Repeat the process on the remainder of the file</a:t>
            </a:r>
          </a:p>
          <a:p>
            <a:pPr eaLnBrk="1" hangingPunct="1"/>
            <a:r>
              <a:rPr lang="en-US" sz="2000" dirty="0" smtClean="0">
                <a:solidFill>
                  <a:srgbClr val="DD0111"/>
                </a:solidFill>
                <a:latin typeface="Monotype Corsiva" pitchFamily="66" charset="0"/>
                <a:sym typeface="Symbol" pitchFamily="18" charset="2"/>
              </a:rPr>
              <a:t>E.g.</a:t>
            </a:r>
            <a:r>
              <a:rPr lang="en-US" sz="2000" dirty="0" smtClean="0">
                <a:solidFill>
                  <a:srgbClr val="DD0111"/>
                </a:solidFill>
                <a:sym typeface="Symbol" pitchFamily="18" charset="2"/>
              </a:rPr>
              <a:t>:  </a:t>
            </a:r>
            <a:r>
              <a:rPr lang="en-US" sz="2000" dirty="0" smtClean="0">
                <a:solidFill>
                  <a:schemeClr val="tx1"/>
                </a:solidFill>
              </a:rPr>
              <a:t>a = 0, b = 101, c = 100, d = 111, e = 1101, f = 1100</a:t>
            </a:r>
          </a:p>
          <a:p>
            <a:pPr lvl="1" eaLnBrk="1" hangingPunct="1">
              <a:buNone/>
            </a:pPr>
            <a:r>
              <a:rPr lang="en-US" sz="2000" dirty="0" smtClean="0">
                <a:sym typeface="Symbol" pitchFamily="18" charset="2"/>
              </a:rPr>
              <a:t>        001011101 = </a:t>
            </a:r>
            <a:endParaRPr lang="en-US" sz="2800" dirty="0" smtClean="0">
              <a:sym typeface="Symbol" pitchFamily="18" charset="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912072" y="5505955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0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140672" y="5501192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 </a:t>
            </a:r>
            <a:r>
              <a:rPr lang="en-US" sz="2400"/>
              <a:t>0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623272" y="5505955"/>
            <a:ext cx="814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ym typeface="Symbol" pitchFamily="18" charset="2"/>
              </a:rPr>
              <a:t></a:t>
            </a:r>
            <a:r>
              <a:rPr lang="en-US" i="1" dirty="0"/>
              <a:t> </a:t>
            </a:r>
            <a:r>
              <a:rPr lang="en-US" sz="2400" dirty="0"/>
              <a:t>101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318597" y="5505955"/>
            <a:ext cx="984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ym typeface="Symbol" pitchFamily="18" charset="2"/>
              </a:rPr>
              <a:t></a:t>
            </a:r>
            <a:r>
              <a:rPr lang="en-US" i="1" dirty="0"/>
              <a:t> </a:t>
            </a:r>
            <a:r>
              <a:rPr lang="en-US" sz="2400" dirty="0"/>
              <a:t>1101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413972" y="5501192"/>
            <a:ext cx="1060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ym typeface="Symbol" pitchFamily="18" charset="2"/>
              </a:rPr>
              <a:t>=</a:t>
            </a:r>
            <a:r>
              <a:rPr lang="en-US" i="1" dirty="0"/>
              <a:t> </a:t>
            </a:r>
            <a:r>
              <a:rPr lang="en-US" sz="2400" dirty="0" err="1"/>
              <a:t>aabe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2" descr="pg371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4319" y="2767483"/>
            <a:ext cx="6400800" cy="118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The Activity Selection Problem</a:t>
            </a:r>
          </a:p>
        </p:txBody>
      </p:sp>
      <p:sp>
        <p:nvSpPr>
          <p:cNvPr id="1741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2347128"/>
            <a:ext cx="8839200" cy="6858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Here are a set of start and finish times</a:t>
            </a:r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304800" y="3922207"/>
            <a:ext cx="8839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</a:rPr>
              <a:t>What is the maximum number of activities that can be completed?</a:t>
            </a:r>
          </a:p>
          <a:p>
            <a:pPr marL="742950" lvl="1" indent="-285750" algn="l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</a:rPr>
              <a:t>{a</a:t>
            </a:r>
            <a:r>
              <a:rPr lang="en-US" sz="2400" baseline="-25000" dirty="0">
                <a:latin typeface="Times New Roman" pitchFamily="18" charset="0"/>
              </a:rPr>
              <a:t>3</a:t>
            </a:r>
            <a:r>
              <a:rPr lang="en-US" sz="2400" dirty="0">
                <a:latin typeface="Times New Roman" pitchFamily="18" charset="0"/>
              </a:rPr>
              <a:t>, a</a:t>
            </a:r>
            <a:r>
              <a:rPr lang="en-US" sz="2400" baseline="-25000" dirty="0">
                <a:latin typeface="Times New Roman" pitchFamily="18" charset="0"/>
              </a:rPr>
              <a:t>9</a:t>
            </a:r>
            <a:r>
              <a:rPr lang="en-US" sz="2400" dirty="0">
                <a:latin typeface="Times New Roman" pitchFamily="18" charset="0"/>
              </a:rPr>
              <a:t>, a</a:t>
            </a:r>
            <a:r>
              <a:rPr lang="en-US" sz="2400" baseline="-25000" dirty="0">
                <a:latin typeface="Times New Roman" pitchFamily="18" charset="0"/>
              </a:rPr>
              <a:t>11</a:t>
            </a:r>
            <a:r>
              <a:rPr lang="en-US" sz="2400" dirty="0">
                <a:latin typeface="Times New Roman" pitchFamily="18" charset="0"/>
              </a:rPr>
              <a:t>} can be completed</a:t>
            </a:r>
          </a:p>
          <a:p>
            <a:pPr marL="742950" lvl="1" indent="-285750" algn="l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</a:rPr>
              <a:t>But so can {a</a:t>
            </a:r>
            <a:r>
              <a:rPr lang="en-US" sz="2400" baseline="-25000" dirty="0">
                <a:latin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</a:rPr>
              <a:t>, a</a:t>
            </a:r>
            <a:r>
              <a:rPr lang="en-US" sz="2400" baseline="-25000" dirty="0">
                <a:latin typeface="Times New Roman" pitchFamily="18" charset="0"/>
              </a:rPr>
              <a:t>4</a:t>
            </a:r>
            <a:r>
              <a:rPr lang="en-US" sz="2400" dirty="0">
                <a:latin typeface="Times New Roman" pitchFamily="18" charset="0"/>
              </a:rPr>
              <a:t>, a</a:t>
            </a:r>
            <a:r>
              <a:rPr lang="en-US" sz="2400" baseline="-25000" dirty="0">
                <a:latin typeface="Times New Roman" pitchFamily="18" charset="0"/>
              </a:rPr>
              <a:t>8’ </a:t>
            </a:r>
            <a:r>
              <a:rPr lang="en-US" sz="2400" dirty="0">
                <a:latin typeface="Times New Roman" pitchFamily="18" charset="0"/>
              </a:rPr>
              <a:t>a</a:t>
            </a:r>
            <a:r>
              <a:rPr lang="en-US" sz="2400" baseline="-25000" dirty="0">
                <a:latin typeface="Times New Roman" pitchFamily="18" charset="0"/>
              </a:rPr>
              <a:t>11</a:t>
            </a:r>
            <a:r>
              <a:rPr lang="en-US" sz="2400" dirty="0">
                <a:latin typeface="Times New Roman" pitchFamily="18" charset="0"/>
              </a:rPr>
              <a:t>} which is a larger set</a:t>
            </a:r>
          </a:p>
          <a:p>
            <a:pPr marL="742950" lvl="1" indent="-285750" algn="l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</a:rPr>
              <a:t>But it is not unique, consider {a</a:t>
            </a:r>
            <a:r>
              <a:rPr lang="en-US" sz="2400" baseline="-25000" dirty="0">
                <a:latin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</a:rPr>
              <a:t>, a</a:t>
            </a:r>
            <a:r>
              <a:rPr lang="en-US" sz="2400" baseline="-25000" dirty="0">
                <a:latin typeface="Times New Roman" pitchFamily="18" charset="0"/>
              </a:rPr>
              <a:t>4</a:t>
            </a:r>
            <a:r>
              <a:rPr lang="en-US" sz="2400" dirty="0">
                <a:latin typeface="Times New Roman" pitchFamily="18" charset="0"/>
              </a:rPr>
              <a:t>, a</a:t>
            </a:r>
            <a:r>
              <a:rPr lang="en-US" sz="2400" baseline="-25000" dirty="0">
                <a:latin typeface="Times New Roman" pitchFamily="18" charset="0"/>
              </a:rPr>
              <a:t>9’ </a:t>
            </a:r>
            <a:r>
              <a:rPr lang="en-US" sz="2400" dirty="0">
                <a:latin typeface="Times New Roman" pitchFamily="18" charset="0"/>
              </a:rPr>
              <a:t>a</a:t>
            </a:r>
            <a:r>
              <a:rPr lang="en-US" sz="2400" baseline="-25000" dirty="0">
                <a:latin typeface="Times New Roman" pitchFamily="18" charset="0"/>
              </a:rPr>
              <a:t>11</a:t>
            </a:r>
            <a:r>
              <a:rPr lang="en-US" sz="2400" dirty="0">
                <a:latin typeface="Times New Roman" pitchFamily="18" charset="0"/>
              </a:rPr>
              <a:t>} 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50838" y="821256"/>
            <a:ext cx="82296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92" charset="2"/>
              <a:buNone/>
              <a:tabLst/>
              <a:defRPr/>
            </a:pPr>
            <a:r>
              <a:rPr kumimoji="1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Input: A set of activities S = {</a:t>
            </a:r>
            <a:r>
              <a:rPr kumimoji="1" lang="en-US" sz="18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1" lang="en-US" sz="1800" b="1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1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,…, </a:t>
            </a:r>
            <a:r>
              <a:rPr kumimoji="1" lang="en-US" sz="18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1" lang="en-US" sz="1800" b="1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1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92" charset="2"/>
              <a:buNone/>
              <a:tabLst/>
              <a:defRPr/>
            </a:pPr>
            <a:r>
              <a:rPr kumimoji="1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Each activity has start time and a finish time</a:t>
            </a:r>
          </a:p>
          <a:p>
            <a:pPr marL="346075" marR="0" lvl="1" indent="-23177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35000"/>
              <a:buFont typeface="Monotype Sorts" pitchFamily="92" charset="2"/>
              <a:buChar char="n"/>
              <a:tabLst/>
              <a:defRPr/>
            </a:pPr>
            <a:r>
              <a:rPr kumimoji="1" lang="en-US" sz="1800" b="1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a</a:t>
            </a:r>
            <a:r>
              <a:rPr kumimoji="1" lang="en-US" sz="1800" b="1" i="1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i</a:t>
            </a:r>
            <a:r>
              <a:rPr kumimoji="1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=(</a:t>
            </a:r>
            <a:r>
              <a:rPr kumimoji="1" lang="en-US" sz="1800" b="1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</a:t>
            </a:r>
            <a:r>
              <a:rPr kumimoji="1" lang="en-US" sz="1800" b="1" i="1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i</a:t>
            </a:r>
            <a:r>
              <a:rPr kumimoji="1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, </a:t>
            </a:r>
            <a:r>
              <a:rPr kumimoji="1" lang="en-US" sz="1800" b="1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f</a:t>
            </a:r>
            <a:r>
              <a:rPr kumimoji="1" lang="en-US" sz="1800" b="1" i="1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i</a:t>
            </a:r>
            <a:r>
              <a:rPr kumimoji="1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92" charset="2"/>
              <a:buNone/>
              <a:tabLst/>
              <a:defRPr/>
            </a:pPr>
            <a:r>
              <a:rPr kumimoji="1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Two activities are compatible if and only if their interval does not overlap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92" charset="2"/>
              <a:buNone/>
              <a:tabLst/>
              <a:defRPr/>
            </a:pPr>
            <a:r>
              <a:rPr kumimoji="1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 a maximum-size subset of mutually compatible activities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Line 4"/>
          <p:cNvSpPr>
            <a:spLocks noChangeShapeType="1"/>
          </p:cNvSpPr>
          <p:nvPr/>
        </p:nvSpPr>
        <p:spPr bwMode="auto">
          <a:xfrm>
            <a:off x="1600200" y="4038600"/>
            <a:ext cx="2133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1143000" y="4191000"/>
            <a:ext cx="1524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>
            <a:off x="2819400" y="4419600"/>
            <a:ext cx="2133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762000" y="4724400"/>
            <a:ext cx="5029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5181600" y="4876800"/>
            <a:ext cx="2133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>
            <a:off x="2971800" y="4572000"/>
            <a:ext cx="2133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>
            <a:off x="381000" y="5029200"/>
            <a:ext cx="1143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4" name="Rectangle 1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The Activity Selection Problem</a:t>
            </a: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0" y="1174750"/>
            <a:ext cx="7605713" cy="206210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3200" dirty="0">
                <a:latin typeface="Times New Roman" pitchFamily="18" charset="0"/>
              </a:rPr>
              <a:t>Input: </a:t>
            </a:r>
            <a:r>
              <a:rPr lang="en-US" sz="2800" dirty="0">
                <a:latin typeface="Times New Roman" pitchFamily="18" charset="0"/>
              </a:rPr>
              <a:t>list of time-intervals L</a:t>
            </a:r>
          </a:p>
          <a:p>
            <a:pPr algn="l"/>
            <a:r>
              <a:rPr lang="en-US" sz="3200" dirty="0" smtClean="0">
                <a:latin typeface="Times New Roman" pitchFamily="18" charset="0"/>
              </a:rPr>
              <a:t>Output</a:t>
            </a:r>
            <a:r>
              <a:rPr lang="en-US" sz="3200" dirty="0">
                <a:latin typeface="Times New Roman" pitchFamily="18" charset="0"/>
              </a:rPr>
              <a:t>: </a:t>
            </a:r>
            <a:r>
              <a:rPr lang="en-US" sz="2800" dirty="0">
                <a:latin typeface="Times New Roman" pitchFamily="18" charset="0"/>
              </a:rPr>
              <a:t>a non-overlapping subset S of the intervals</a:t>
            </a:r>
          </a:p>
          <a:p>
            <a:pPr algn="l"/>
            <a:r>
              <a:rPr lang="en-US" sz="3200" dirty="0" smtClean="0">
                <a:latin typeface="Times New Roman" pitchFamily="18" charset="0"/>
              </a:rPr>
              <a:t>Objective</a:t>
            </a:r>
            <a:r>
              <a:rPr lang="en-US" sz="3200" dirty="0">
                <a:latin typeface="Times New Roman" pitchFamily="18" charset="0"/>
              </a:rPr>
              <a:t>: </a:t>
            </a:r>
            <a:r>
              <a:rPr lang="en-US" sz="2800" dirty="0">
                <a:latin typeface="Times New Roman" pitchFamily="18" charset="0"/>
              </a:rPr>
              <a:t>maximize |S| </a:t>
            </a:r>
            <a:endParaRPr lang="en-US" sz="3200" dirty="0">
              <a:latin typeface="Times New Roman" pitchFamily="18" charset="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7696200" y="3130550"/>
            <a:ext cx="761747" cy="3170099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3,7</a:t>
            </a:r>
          </a:p>
          <a:p>
            <a:r>
              <a:rPr lang="en-US" sz="2000" dirty="0">
                <a:latin typeface="Times New Roman" pitchFamily="18" charset="0"/>
              </a:rPr>
              <a:t>2,4</a:t>
            </a:r>
          </a:p>
          <a:p>
            <a:r>
              <a:rPr lang="en-US" sz="2000" dirty="0">
                <a:latin typeface="Times New Roman" pitchFamily="18" charset="0"/>
              </a:rPr>
              <a:t>5,8</a:t>
            </a:r>
          </a:p>
          <a:p>
            <a:r>
              <a:rPr lang="en-US" sz="2000" dirty="0">
                <a:latin typeface="Times New Roman" pitchFamily="18" charset="0"/>
              </a:rPr>
              <a:t>6,9</a:t>
            </a:r>
          </a:p>
          <a:p>
            <a:r>
              <a:rPr lang="en-US" sz="2000" dirty="0">
                <a:latin typeface="Times New Roman" pitchFamily="18" charset="0"/>
              </a:rPr>
              <a:t>1,11</a:t>
            </a:r>
          </a:p>
          <a:p>
            <a:r>
              <a:rPr lang="en-US" sz="2000" dirty="0">
                <a:latin typeface="Times New Roman" pitchFamily="18" charset="0"/>
              </a:rPr>
              <a:t>10,12</a:t>
            </a:r>
          </a:p>
          <a:p>
            <a:r>
              <a:rPr lang="en-US" sz="2000" dirty="0">
                <a:latin typeface="Times New Roman" pitchFamily="18" charset="0"/>
              </a:rPr>
              <a:t>0,3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0" y="1174750"/>
            <a:ext cx="7605713" cy="206210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3200" dirty="0">
                <a:latin typeface="Times New Roman" pitchFamily="18" charset="0"/>
              </a:rPr>
              <a:t>Input: </a:t>
            </a:r>
            <a:r>
              <a:rPr lang="en-US" sz="2800" dirty="0">
                <a:latin typeface="Times New Roman" pitchFamily="18" charset="0"/>
              </a:rPr>
              <a:t>list of time-intervals L</a:t>
            </a:r>
          </a:p>
          <a:p>
            <a:pPr algn="l"/>
            <a:r>
              <a:rPr lang="en-US" sz="3200" dirty="0" smtClean="0">
                <a:latin typeface="Times New Roman" pitchFamily="18" charset="0"/>
              </a:rPr>
              <a:t>Output</a:t>
            </a:r>
            <a:r>
              <a:rPr lang="en-US" sz="3200" dirty="0">
                <a:latin typeface="Times New Roman" pitchFamily="18" charset="0"/>
              </a:rPr>
              <a:t>: </a:t>
            </a:r>
            <a:r>
              <a:rPr lang="en-US" sz="2800" dirty="0">
                <a:latin typeface="Times New Roman" pitchFamily="18" charset="0"/>
              </a:rPr>
              <a:t>a non-overlapping subset S of the intervals</a:t>
            </a:r>
          </a:p>
          <a:p>
            <a:pPr algn="l"/>
            <a:r>
              <a:rPr lang="en-US" sz="3200" dirty="0" smtClean="0">
                <a:latin typeface="Times New Roman" pitchFamily="18" charset="0"/>
              </a:rPr>
              <a:t>Objective</a:t>
            </a:r>
            <a:r>
              <a:rPr lang="en-US" sz="3200" dirty="0">
                <a:latin typeface="Times New Roman" pitchFamily="18" charset="0"/>
              </a:rPr>
              <a:t>: </a:t>
            </a:r>
            <a:r>
              <a:rPr lang="en-US" sz="2800" dirty="0">
                <a:latin typeface="Times New Roman" pitchFamily="18" charset="0"/>
              </a:rPr>
              <a:t>maximize |S| </a:t>
            </a:r>
            <a:endParaRPr lang="en-US" sz="3200" dirty="0">
              <a:latin typeface="Times New Roman" pitchFamily="18" charset="0"/>
            </a:endParaRPr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>
            <a:off x="1600200" y="4038600"/>
            <a:ext cx="21336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>
            <a:off x="1143000" y="4191000"/>
            <a:ext cx="1524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>
            <a:off x="2819400" y="4419600"/>
            <a:ext cx="2133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762000" y="4724400"/>
            <a:ext cx="5029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5181600" y="4876800"/>
            <a:ext cx="21336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>
            <a:off x="2971800" y="4572000"/>
            <a:ext cx="2133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>
            <a:off x="381000" y="5029200"/>
            <a:ext cx="11430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7696200" y="3130550"/>
            <a:ext cx="761747" cy="3170099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3,7</a:t>
            </a:r>
          </a:p>
          <a:p>
            <a:r>
              <a:rPr lang="en-US" sz="2000" dirty="0">
                <a:latin typeface="Times New Roman" pitchFamily="18" charset="0"/>
              </a:rPr>
              <a:t>2,4</a:t>
            </a:r>
          </a:p>
          <a:p>
            <a:r>
              <a:rPr lang="en-US" sz="2000" dirty="0">
                <a:latin typeface="Times New Roman" pitchFamily="18" charset="0"/>
              </a:rPr>
              <a:t>5,8</a:t>
            </a:r>
          </a:p>
          <a:p>
            <a:r>
              <a:rPr lang="en-US" sz="2000" dirty="0">
                <a:latin typeface="Times New Roman" pitchFamily="18" charset="0"/>
              </a:rPr>
              <a:t>6,9</a:t>
            </a:r>
          </a:p>
          <a:p>
            <a:r>
              <a:rPr lang="en-US" sz="2000" dirty="0">
                <a:latin typeface="Times New Roman" pitchFamily="18" charset="0"/>
              </a:rPr>
              <a:t>1,11</a:t>
            </a:r>
          </a:p>
          <a:p>
            <a:r>
              <a:rPr lang="en-US" sz="2000" dirty="0">
                <a:latin typeface="Times New Roman" pitchFamily="18" charset="0"/>
              </a:rPr>
              <a:t>10,12</a:t>
            </a:r>
          </a:p>
          <a:p>
            <a:r>
              <a:rPr lang="en-US" sz="2000" dirty="0">
                <a:latin typeface="Times New Roman" pitchFamily="18" charset="0"/>
              </a:rPr>
              <a:t>0,3</a:t>
            </a: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1584325" y="5505450"/>
            <a:ext cx="2084388" cy="57943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Times New Roman" pitchFamily="18" charset="0"/>
              </a:rPr>
              <a:t>Answer = 3</a:t>
            </a:r>
          </a:p>
        </p:txBody>
      </p:sp>
      <p:sp>
        <p:nvSpPr>
          <p:cNvPr id="19469" name="Rectangle 13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The Activity Selection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 Algorithm</a:t>
            </a:r>
          </a:p>
        </p:txBody>
      </p:sp>
      <p:sp>
        <p:nvSpPr>
          <p:cNvPr id="1536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sz="2400" dirty="0" smtClean="0"/>
              <a:t>Based on depth-first recursive search</a:t>
            </a:r>
          </a:p>
          <a:p>
            <a:pPr marL="533400" indent="-533400"/>
            <a:r>
              <a:rPr lang="en-US" sz="2400" dirty="0" smtClean="0"/>
              <a:t>Approach</a:t>
            </a:r>
          </a:p>
          <a:p>
            <a:pPr marL="914400" lvl="1" indent="-457200">
              <a:buFont typeface="Wingdings" pitchFamily="2" charset="2"/>
              <a:buAutoNum type="arabicPeriod"/>
            </a:pPr>
            <a:r>
              <a:rPr lang="en-US" sz="2400" dirty="0" smtClean="0"/>
              <a:t>Tests whether solution has been found</a:t>
            </a:r>
          </a:p>
          <a:p>
            <a:pPr marL="914400" lvl="1" indent="-457200">
              <a:buFont typeface="Wingdings" pitchFamily="2" charset="2"/>
              <a:buAutoNum type="arabicPeriod"/>
            </a:pPr>
            <a:r>
              <a:rPr lang="en-US" sz="2400" dirty="0" smtClean="0"/>
              <a:t>If found solution, return it</a:t>
            </a:r>
          </a:p>
          <a:p>
            <a:pPr marL="914400" lvl="1" indent="-457200">
              <a:buFont typeface="Wingdings" pitchFamily="2" charset="2"/>
              <a:buAutoNum type="arabicPeriod"/>
            </a:pPr>
            <a:r>
              <a:rPr lang="en-US" sz="2400" dirty="0" smtClean="0"/>
              <a:t>Else for each choice that can be made</a:t>
            </a:r>
          </a:p>
          <a:p>
            <a:pPr marL="1371600" lvl="2" indent="-457200">
              <a:buClr>
                <a:schemeClr val="tx1"/>
              </a:buClr>
              <a:buFont typeface="Wingdings" pitchFamily="2" charset="2"/>
              <a:buAutoNum type="alphaLcParenR"/>
            </a:pPr>
            <a:r>
              <a:rPr lang="en-US" sz="2400" dirty="0" smtClean="0"/>
              <a:t>Make that choice</a:t>
            </a:r>
          </a:p>
          <a:p>
            <a:pPr marL="1371600" lvl="2" indent="-457200">
              <a:buClr>
                <a:schemeClr val="tx1"/>
              </a:buClr>
              <a:buFont typeface="Wingdings" pitchFamily="2" charset="2"/>
              <a:buAutoNum type="alphaLcParenR"/>
            </a:pPr>
            <a:r>
              <a:rPr lang="en-US" sz="2400" dirty="0" smtClean="0"/>
              <a:t>Recur</a:t>
            </a:r>
          </a:p>
          <a:p>
            <a:pPr marL="1371600" lvl="2" indent="-457200">
              <a:buClr>
                <a:schemeClr val="tx1"/>
              </a:buClr>
              <a:buFont typeface="Wingdings" pitchFamily="2" charset="2"/>
              <a:buAutoNum type="alphaLcParenR"/>
            </a:pPr>
            <a:r>
              <a:rPr lang="en-US" sz="2400" dirty="0" smtClean="0"/>
              <a:t>If recursion returns a solution, return it</a:t>
            </a:r>
          </a:p>
          <a:p>
            <a:pPr marL="914400" lvl="1" indent="-457200">
              <a:buFont typeface="Wingdings" pitchFamily="2" charset="2"/>
              <a:buAutoNum type="arabicPeriod"/>
            </a:pPr>
            <a:r>
              <a:rPr lang="en-US" sz="2400" dirty="0" smtClean="0"/>
              <a:t>If no choices remain, return failure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Backtracking - Example 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Maze path finding</a:t>
            </a:r>
          </a:p>
          <a:p>
            <a:r>
              <a:rPr lang="en-US" sz="2400" dirty="0" smtClean="0"/>
              <a:t>Graph Coloring</a:t>
            </a:r>
          </a:p>
          <a:p>
            <a:r>
              <a:rPr lang="en-US" sz="2400" dirty="0" smtClean="0"/>
              <a:t>8 Queen Problem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Sum of Subset (DP ???)</a:t>
            </a:r>
          </a:p>
          <a:p>
            <a:r>
              <a:rPr lang="en-US" sz="2400" dirty="0" smtClean="0"/>
              <a:t>Hamiltonian Cycle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Travelling Salesman Problem (TSP) (DP ???)</a:t>
            </a:r>
          </a:p>
          <a:p>
            <a:r>
              <a:rPr lang="en-US" sz="2400" dirty="0" smtClean="0"/>
              <a:t>Permutation &amp; Combination </a:t>
            </a:r>
            <a:r>
              <a:rPr lang="en-US" sz="2400" dirty="0" smtClean="0"/>
              <a:t>Generation Problem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Maze path finding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135086"/>
            <a:ext cx="7848600" cy="3189514"/>
          </a:xfrm>
        </p:spPr>
        <p:txBody>
          <a:bodyPr/>
          <a:lstStyle/>
          <a:p>
            <a:r>
              <a:rPr lang="en-US" sz="2400" dirty="0" smtClean="0"/>
              <a:t>Find path through maze</a:t>
            </a:r>
          </a:p>
          <a:p>
            <a:pPr lvl="1"/>
            <a:r>
              <a:rPr lang="en-US" sz="2400" dirty="0" smtClean="0"/>
              <a:t>Start at beginning of maze</a:t>
            </a:r>
          </a:p>
          <a:p>
            <a:pPr lvl="1"/>
            <a:r>
              <a:rPr lang="en-US" sz="2400" dirty="0" smtClean="0"/>
              <a:t>If at exit, return true</a:t>
            </a:r>
          </a:p>
          <a:p>
            <a:pPr lvl="1"/>
            <a:r>
              <a:rPr lang="en-US" sz="2400" dirty="0" smtClean="0"/>
              <a:t>Else for each step from current location</a:t>
            </a:r>
          </a:p>
          <a:p>
            <a:pPr lvl="2"/>
            <a:r>
              <a:rPr lang="en-US" sz="2400" dirty="0" smtClean="0"/>
              <a:t>Recursively find path</a:t>
            </a:r>
          </a:p>
          <a:p>
            <a:pPr lvl="2"/>
            <a:r>
              <a:rPr lang="en-US" sz="2400" dirty="0" smtClean="0"/>
              <a:t>Return with first successful step</a:t>
            </a:r>
          </a:p>
          <a:p>
            <a:pPr lvl="2"/>
            <a:r>
              <a:rPr lang="en-US" sz="2400" dirty="0" smtClean="0"/>
              <a:t>Return false if all steps fail</a:t>
            </a:r>
          </a:p>
        </p:txBody>
      </p:sp>
      <p:pic>
        <p:nvPicPr>
          <p:cNvPr id="288770" name="Picture 2" descr="http://rosettacode.org/mw/images/0/01/MathematicaMazeGraphSolvin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8775" y="805927"/>
            <a:ext cx="3429000" cy="2124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05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Coloring</a:t>
            </a:r>
          </a:p>
        </p:txBody>
      </p:sp>
      <p:sp>
        <p:nvSpPr>
          <p:cNvPr id="2453509" name="Rectangle 205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Color a map with no more than four colors</a:t>
            </a:r>
          </a:p>
          <a:p>
            <a:pPr lvl="1"/>
            <a:r>
              <a:rPr lang="en-US" sz="2400" dirty="0" smtClean="0"/>
              <a:t>If all countries have been colored return success</a:t>
            </a:r>
          </a:p>
          <a:p>
            <a:pPr lvl="1"/>
            <a:r>
              <a:rPr lang="en-US" sz="2400" dirty="0" smtClean="0"/>
              <a:t>Else for each color c of four colors and country n</a:t>
            </a:r>
          </a:p>
          <a:p>
            <a:pPr lvl="2"/>
            <a:r>
              <a:rPr lang="en-US" sz="2400" dirty="0" smtClean="0"/>
              <a:t>If country n is not adjacent to a country that has been colored c</a:t>
            </a:r>
          </a:p>
          <a:p>
            <a:pPr lvl="3"/>
            <a:r>
              <a:rPr lang="en-US" sz="2400" dirty="0" smtClean="0"/>
              <a:t>Color country n with color c</a:t>
            </a:r>
          </a:p>
          <a:p>
            <a:pPr lvl="3"/>
            <a:r>
              <a:rPr lang="en-US" sz="2400" dirty="0" smtClean="0"/>
              <a:t>Recursively color country n+1</a:t>
            </a:r>
          </a:p>
          <a:p>
            <a:pPr lvl="3"/>
            <a:r>
              <a:rPr lang="en-US" sz="2400" dirty="0" smtClean="0"/>
              <a:t>If successful, return success</a:t>
            </a:r>
          </a:p>
          <a:p>
            <a:pPr lvl="1"/>
            <a:r>
              <a:rPr lang="en-US" sz="2400" dirty="0" smtClean="0"/>
              <a:t>Return failure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3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3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3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3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3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3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3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35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791450" cy="99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Eight </a:t>
            </a:r>
            <a:r>
              <a:rPr lang="en-US" dirty="0" smtClean="0"/>
              <a:t>Queens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066800"/>
            <a:ext cx="4648200" cy="5334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dirty="0" smtClean="0"/>
              <a:t>Find an arrangement of </a:t>
            </a:r>
            <a:r>
              <a:rPr lang="en-US" sz="2000" b="1" dirty="0" smtClean="0"/>
              <a:t>8 </a:t>
            </a:r>
            <a:r>
              <a:rPr lang="en-US" sz="2000" dirty="0" smtClean="0"/>
              <a:t>queens on a single chess board such that no two queens are attacking one another.</a:t>
            </a:r>
          </a:p>
          <a:p>
            <a:pPr>
              <a:defRPr/>
            </a:pPr>
            <a:endParaRPr lang="en-US" sz="2000" dirty="0" smtClean="0"/>
          </a:p>
          <a:p>
            <a:pPr>
              <a:defRPr/>
            </a:pPr>
            <a:r>
              <a:rPr lang="en-US" sz="2000" dirty="0" smtClean="0"/>
              <a:t>In chess, queens can move all the way down any row, column or diagonal (so long as no pieces are in the way).</a:t>
            </a:r>
          </a:p>
          <a:p>
            <a:pPr>
              <a:defRPr/>
            </a:pPr>
            <a:endParaRPr lang="en-US" sz="2000" dirty="0" smtClean="0"/>
          </a:p>
          <a:p>
            <a:pPr lvl="1">
              <a:defRPr/>
            </a:pPr>
            <a:r>
              <a:rPr lang="en-US" sz="2000" dirty="0" smtClean="0"/>
              <a:t>Due to the first two restrictions, it's clear that each row and column of the board will have exactly one queen.</a:t>
            </a:r>
          </a:p>
          <a:p>
            <a:pPr>
              <a:defRPr/>
            </a:pPr>
            <a:endParaRPr lang="en-US" sz="20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1981200"/>
            <a:ext cx="3028950" cy="305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Hamiltonian Cycle Problem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i="1" dirty="0" smtClean="0">
                <a:latin typeface="Arial (Body)"/>
                <a:ea typeface="ＭＳ Ｐゴシック" pitchFamily="34" charset="-128"/>
              </a:rPr>
              <a:t>A </a:t>
            </a:r>
            <a:r>
              <a:rPr lang="en-US" sz="2800" b="1" i="1" dirty="0" smtClean="0">
                <a:latin typeface="Arial (Body)"/>
                <a:ea typeface="ＭＳ Ｐゴシック" pitchFamily="34" charset="-128"/>
              </a:rPr>
              <a:t>Hamiltonian cycle</a:t>
            </a:r>
            <a:r>
              <a:rPr lang="en-US" sz="2800" i="1" dirty="0" smtClean="0">
                <a:latin typeface="Arial (Body)"/>
                <a:ea typeface="ＭＳ Ｐゴシック" pitchFamily="34" charset="-128"/>
              </a:rPr>
              <a:t> in a graph is a </a:t>
            </a:r>
            <a:r>
              <a:rPr lang="en-US" sz="2800" i="1" dirty="0" smtClean="0">
                <a:latin typeface="Arial (Body)"/>
                <a:ea typeface="ＭＳ Ｐゴシック" pitchFamily="34" charset="-128"/>
              </a:rPr>
              <a:t>cycle that </a:t>
            </a:r>
            <a:r>
              <a:rPr lang="en-US" sz="2800" i="1" dirty="0" smtClean="0">
                <a:latin typeface="Arial (Body)"/>
                <a:ea typeface="ＭＳ Ｐゴシック" pitchFamily="34" charset="-128"/>
              </a:rPr>
              <a:t>visits each vertex exactly once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sz="2800" i="1" dirty="0" smtClean="0">
              <a:latin typeface="Arial (Body)"/>
              <a:ea typeface="ＭＳ Ｐゴシック" pitchFamily="34" charset="-128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b="1" u="sng" dirty="0" smtClean="0">
                <a:latin typeface="Arial (Body)"/>
                <a:ea typeface="ＭＳ Ｐゴシック" pitchFamily="34" charset="-128"/>
              </a:rPr>
              <a:t>Problem Statement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b="1" dirty="0" smtClean="0">
                <a:latin typeface="Arial (Body)"/>
                <a:ea typeface="ＭＳ Ｐゴシック" pitchFamily="34" charset="-128"/>
              </a:rPr>
              <a:t>Input: </a:t>
            </a:r>
            <a:r>
              <a:rPr lang="en-US" sz="2800" dirty="0" smtClean="0">
                <a:latin typeface="Arial (Body)"/>
                <a:ea typeface="ＭＳ Ｐゴシック" pitchFamily="34" charset="-128"/>
              </a:rPr>
              <a:t>A </a:t>
            </a:r>
            <a:r>
              <a:rPr lang="en-US" sz="2800" dirty="0" smtClean="0">
                <a:latin typeface="Arial (Body)"/>
                <a:ea typeface="ＭＳ Ｐゴシック" pitchFamily="34" charset="-128"/>
              </a:rPr>
              <a:t>directed graph G = (V,E)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sz="2800" dirty="0" smtClean="0">
              <a:latin typeface="Arial (Body)"/>
              <a:ea typeface="ＭＳ Ｐゴシック" pitchFamily="34" charset="-128"/>
              <a:cs typeface="Arial" pitchFamily="34" charset="0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b="1" dirty="0" smtClean="0">
                <a:latin typeface="Arial (Body)"/>
                <a:ea typeface="ＭＳ Ｐゴシック" pitchFamily="34" charset="-128"/>
                <a:cs typeface="Arial" pitchFamily="34" charset="0"/>
              </a:rPr>
              <a:t>Output: </a:t>
            </a:r>
            <a:r>
              <a:rPr lang="en-US" sz="2800" dirty="0" smtClean="0">
                <a:latin typeface="Arial (Body)"/>
                <a:ea typeface="ＭＳ Ｐゴシック" pitchFamily="34" charset="-128"/>
                <a:cs typeface="Arial" pitchFamily="34" charset="0"/>
              </a:rPr>
              <a:t>Whether the </a:t>
            </a:r>
            <a:r>
              <a:rPr lang="en-US" sz="2800" dirty="0" smtClean="0">
                <a:latin typeface="Arial (Body)"/>
                <a:ea typeface="ＭＳ Ｐゴシック" pitchFamily="34" charset="-128"/>
                <a:cs typeface="Arial" pitchFamily="34" charset="0"/>
              </a:rPr>
              <a:t>graph contains a </a:t>
            </a:r>
            <a:r>
              <a:rPr lang="en-US" sz="2800" dirty="0" smtClean="0">
                <a:latin typeface="Arial (Body)"/>
                <a:ea typeface="ＭＳ Ｐゴシック" pitchFamily="34" charset="-128"/>
                <a:cs typeface="Arial" pitchFamily="34" charset="0"/>
              </a:rPr>
              <a:t>Hamiltonian cycle or not</a:t>
            </a:r>
            <a:endParaRPr lang="en-US" sz="2800" dirty="0" smtClean="0">
              <a:latin typeface="Arial (Body)"/>
              <a:ea typeface="ＭＳ Ｐゴシック" pitchFamily="34" charset="-128"/>
              <a:cs typeface="Arial" pitchFamily="34" charset="0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sz="2800" dirty="0" smtClean="0">
              <a:latin typeface="Arial (Body)"/>
              <a:ea typeface="ＭＳ Ｐゴシック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Divide and Conquer – Examples</a:t>
            </a:r>
          </a:p>
        </p:txBody>
      </p:sp>
      <p:sp>
        <p:nvSpPr>
          <p:cNvPr id="717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Binary Search</a:t>
            </a:r>
          </a:p>
          <a:p>
            <a:r>
              <a:rPr lang="en-US" sz="2000" dirty="0" err="1" smtClean="0"/>
              <a:t>Quicksort</a:t>
            </a:r>
            <a:endParaRPr lang="en-US" sz="2000" dirty="0" smtClean="0"/>
          </a:p>
          <a:p>
            <a:pPr lvl="1"/>
            <a:r>
              <a:rPr lang="en-US" sz="2000" dirty="0" smtClean="0"/>
              <a:t>Partition array into two parts around pivot</a:t>
            </a:r>
          </a:p>
          <a:p>
            <a:pPr lvl="1"/>
            <a:r>
              <a:rPr lang="en-US" sz="2000" dirty="0" smtClean="0"/>
              <a:t>Recursively </a:t>
            </a:r>
            <a:r>
              <a:rPr lang="en-US" sz="2000" dirty="0" err="1" smtClean="0"/>
              <a:t>quicksort</a:t>
            </a:r>
            <a:r>
              <a:rPr lang="en-US" sz="2000" dirty="0" smtClean="0"/>
              <a:t> each part of array</a:t>
            </a:r>
          </a:p>
          <a:p>
            <a:pPr lvl="1"/>
            <a:r>
              <a:rPr lang="en-US" sz="2000" dirty="0" smtClean="0"/>
              <a:t>Concatenate solutions</a:t>
            </a:r>
          </a:p>
          <a:p>
            <a:r>
              <a:rPr lang="en-US" sz="2000" dirty="0" err="1" smtClean="0"/>
              <a:t>Mergesort</a:t>
            </a:r>
            <a:endParaRPr lang="en-US" sz="2000" dirty="0" smtClean="0"/>
          </a:p>
          <a:p>
            <a:pPr lvl="1"/>
            <a:r>
              <a:rPr lang="en-US" sz="2000" dirty="0" smtClean="0"/>
              <a:t>Partition array into two parts</a:t>
            </a:r>
          </a:p>
          <a:p>
            <a:pPr lvl="1"/>
            <a:r>
              <a:rPr lang="en-US" sz="2000" dirty="0" smtClean="0"/>
              <a:t>Recursively </a:t>
            </a:r>
            <a:r>
              <a:rPr lang="en-US" sz="2000" dirty="0" err="1" smtClean="0"/>
              <a:t>mergesort</a:t>
            </a:r>
            <a:r>
              <a:rPr lang="en-US" sz="2000" dirty="0" smtClean="0"/>
              <a:t> each half</a:t>
            </a:r>
          </a:p>
          <a:p>
            <a:pPr lvl="1"/>
            <a:r>
              <a:rPr lang="en-US" sz="2000" dirty="0" smtClean="0"/>
              <a:t>Merge two sorted arrays into single sorted array</a:t>
            </a:r>
          </a:p>
          <a:p>
            <a:r>
              <a:rPr lang="en-US" sz="2000" dirty="0" smtClean="0"/>
              <a:t>Counting Inversion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and Bound Algorithm</a:t>
            </a:r>
          </a:p>
        </p:txBody>
      </p:sp>
      <p:sp>
        <p:nvSpPr>
          <p:cNvPr id="1946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counter-part of the backtracking search algorithm which, in the absence of a cost criteria, the algorithm traverses a spanning tree of the solution space using the breadth-first approach. That is, a queue is used, and the nodes are processed in first-in-first-out order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sz="2400" dirty="0" err="1" smtClean="0"/>
              <a:t>i.e</a:t>
            </a:r>
            <a:r>
              <a:rPr lang="en-US" sz="2400" dirty="0" smtClean="0"/>
              <a:t>,  </a:t>
            </a:r>
            <a:r>
              <a:rPr lang="en-US" sz="2400" dirty="0" smtClean="0">
                <a:solidFill>
                  <a:srgbClr val="FF0000"/>
                </a:solidFill>
              </a:rPr>
              <a:t>Based </a:t>
            </a:r>
            <a:r>
              <a:rPr lang="en-US" sz="2400" dirty="0" smtClean="0">
                <a:solidFill>
                  <a:srgbClr val="FF0000"/>
                </a:solidFill>
              </a:rPr>
              <a:t>on limiting search using current solution</a:t>
            </a:r>
          </a:p>
          <a:p>
            <a:r>
              <a:rPr lang="en-US" sz="2400" dirty="0" smtClean="0"/>
              <a:t>Approach </a:t>
            </a:r>
          </a:p>
          <a:p>
            <a:pPr lvl="1"/>
            <a:r>
              <a:rPr lang="en-US" sz="2400" dirty="0" smtClean="0"/>
              <a:t>Track best current solution found </a:t>
            </a:r>
          </a:p>
          <a:p>
            <a:pPr lvl="1"/>
            <a:r>
              <a:rPr lang="en-US" sz="2400" dirty="0" smtClean="0"/>
              <a:t>Eliminate partial solutions that can not improve upon best current solution</a:t>
            </a:r>
          </a:p>
          <a:p>
            <a:pPr lvl="1"/>
            <a:r>
              <a:rPr lang="en-US" sz="2400" dirty="0" smtClean="0"/>
              <a:t>Reduces amount of backtracking</a:t>
            </a:r>
          </a:p>
          <a:p>
            <a:r>
              <a:rPr lang="en-US" sz="2400" dirty="0" smtClean="0"/>
              <a:t>Not guaranteed to avoid exponential time O(2</a:t>
            </a:r>
            <a:r>
              <a:rPr lang="en-US" sz="4000" baseline="30000" dirty="0" smtClean="0"/>
              <a:t>n</a:t>
            </a:r>
            <a:r>
              <a:rPr lang="en-US" sz="2400" dirty="0" smtClean="0"/>
              <a:t>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Branch and Bound – Example</a:t>
            </a:r>
          </a:p>
        </p:txBody>
      </p:sp>
      <p:sp>
        <p:nvSpPr>
          <p:cNvPr id="246272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Branch and bound algorithm for TSP</a:t>
            </a:r>
          </a:p>
          <a:p>
            <a:pPr lvl="1"/>
            <a:r>
              <a:rPr lang="en-US" sz="2400" dirty="0" smtClean="0"/>
              <a:t>Find possible paths using recursive backtracking</a:t>
            </a:r>
          </a:p>
          <a:p>
            <a:pPr lvl="1"/>
            <a:r>
              <a:rPr lang="en-US" sz="2400" dirty="0" smtClean="0"/>
              <a:t>Track cost of best current solution found</a:t>
            </a:r>
          </a:p>
          <a:p>
            <a:pPr lvl="1"/>
            <a:r>
              <a:rPr lang="en-US" sz="2400" dirty="0" smtClean="0"/>
              <a:t>Stop searching path </a:t>
            </a:r>
            <a:r>
              <a:rPr lang="en-US" sz="2400" dirty="0" smtClean="0">
                <a:solidFill>
                  <a:srgbClr val="FF3300"/>
                </a:solidFill>
              </a:rPr>
              <a:t>if cost &gt; best current solution</a:t>
            </a:r>
          </a:p>
          <a:p>
            <a:pPr lvl="1"/>
            <a:r>
              <a:rPr lang="en-US" sz="2400" dirty="0" smtClean="0"/>
              <a:t>Return lowest cost path </a:t>
            </a:r>
          </a:p>
          <a:p>
            <a:r>
              <a:rPr lang="en-US" sz="2400" dirty="0" smtClean="0"/>
              <a:t>If good solution found early, can reduce search</a:t>
            </a:r>
          </a:p>
          <a:p>
            <a:r>
              <a:rPr lang="en-US" sz="2400" dirty="0" smtClean="0"/>
              <a:t>May still require exponential time O(2</a:t>
            </a:r>
            <a:r>
              <a:rPr lang="en-US" sz="4000" baseline="30000" dirty="0" smtClean="0"/>
              <a:t>n</a:t>
            </a:r>
            <a:r>
              <a:rPr lang="en-US" sz="24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 Algorithm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The term </a:t>
            </a:r>
            <a:r>
              <a:rPr lang="en-US" sz="2000" i="1" dirty="0" smtClean="0"/>
              <a:t>heuristic</a:t>
            </a:r>
            <a:r>
              <a:rPr lang="en-US" sz="2000" dirty="0" smtClean="0"/>
              <a:t> is used for </a:t>
            </a:r>
            <a:r>
              <a:rPr lang="en-US" sz="2000" i="1" dirty="0" smtClean="0"/>
              <a:t>algorithms</a:t>
            </a:r>
            <a:r>
              <a:rPr lang="en-US" sz="2000" dirty="0" smtClean="0"/>
              <a:t> which find solutions among all possible ones ,but they do not guarantee that the best will be </a:t>
            </a:r>
            <a:r>
              <a:rPr lang="en-US" sz="2000" dirty="0" err="1" smtClean="0"/>
              <a:t>found,therefore</a:t>
            </a:r>
            <a:r>
              <a:rPr lang="en-US" sz="2000" dirty="0" smtClean="0"/>
              <a:t> they may be considered as approximately and not accurate </a:t>
            </a:r>
            <a:r>
              <a:rPr lang="en-US" sz="2000" i="1" dirty="0" smtClean="0"/>
              <a:t>algorithms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endParaRPr lang="en-US" sz="2400" dirty="0" smtClean="0"/>
          </a:p>
          <a:p>
            <a:r>
              <a:rPr lang="en-US" sz="2400" dirty="0" smtClean="0"/>
              <a:t>Based </a:t>
            </a:r>
            <a:r>
              <a:rPr lang="en-US" sz="2400" dirty="0" smtClean="0"/>
              <a:t>on trying to guide search for solution</a:t>
            </a:r>
          </a:p>
          <a:p>
            <a:r>
              <a:rPr lang="en-US" sz="2400" dirty="0" smtClean="0"/>
              <a:t>Heuristic </a:t>
            </a:r>
            <a:r>
              <a:rPr lang="en-US" altLang="zh-TW" sz="2400" dirty="0" smtClean="0">
                <a:ea typeface="新細明體" charset="-120"/>
                <a:sym typeface="Symbol" pitchFamily="18" charset="2"/>
              </a:rPr>
              <a:t> “rule of thumb”</a:t>
            </a:r>
            <a:endParaRPr lang="en-US" sz="2400" dirty="0" smtClean="0"/>
          </a:p>
          <a:p>
            <a:r>
              <a:rPr lang="en-US" sz="2400" dirty="0" smtClean="0"/>
              <a:t>Approach</a:t>
            </a:r>
          </a:p>
          <a:p>
            <a:pPr lvl="1"/>
            <a:r>
              <a:rPr lang="en-US" sz="2400" dirty="0" smtClean="0"/>
              <a:t>Generate and evaluate possible solutions</a:t>
            </a:r>
          </a:p>
          <a:p>
            <a:pPr lvl="2"/>
            <a:r>
              <a:rPr lang="en-US" sz="2400" dirty="0" smtClean="0"/>
              <a:t>Using “rule of thumb”</a:t>
            </a:r>
          </a:p>
          <a:p>
            <a:pPr lvl="2"/>
            <a:r>
              <a:rPr lang="en-US" sz="2400" dirty="0" smtClean="0"/>
              <a:t>Stop if satisfactory solution is found</a:t>
            </a:r>
          </a:p>
          <a:p>
            <a:r>
              <a:rPr lang="en-US" sz="2400" dirty="0" smtClean="0"/>
              <a:t>Can reduce complexity</a:t>
            </a:r>
          </a:p>
          <a:p>
            <a:r>
              <a:rPr lang="en-US" sz="2400" dirty="0" smtClean="0"/>
              <a:t>Not guaranteed to yield best solution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Heuristic Algorithm – Example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Heuristic algorithm for TSP</a:t>
            </a:r>
          </a:p>
          <a:p>
            <a:pPr lvl="1"/>
            <a:r>
              <a:rPr lang="en-US" sz="2400" dirty="0" smtClean="0"/>
              <a:t>Find possible paths using recursive backtracking</a:t>
            </a:r>
          </a:p>
          <a:p>
            <a:pPr lvl="2"/>
            <a:r>
              <a:rPr lang="en-US" sz="2400" dirty="0" smtClean="0"/>
              <a:t>Search 2 lowest cost edges at each node first</a:t>
            </a:r>
          </a:p>
          <a:p>
            <a:pPr lvl="1"/>
            <a:r>
              <a:rPr lang="en-US" sz="2400" dirty="0" smtClean="0"/>
              <a:t>Calculate cost of each path</a:t>
            </a:r>
          </a:p>
          <a:p>
            <a:pPr lvl="1"/>
            <a:r>
              <a:rPr lang="en-US" sz="2400" dirty="0" smtClean="0"/>
              <a:t>Return lowest cost path from first 100 solutions</a:t>
            </a:r>
          </a:p>
          <a:p>
            <a:r>
              <a:rPr lang="en-US" sz="2400" dirty="0" smtClean="0"/>
              <a:t>Not guaranteed to find best solution</a:t>
            </a:r>
          </a:p>
          <a:p>
            <a:r>
              <a:rPr lang="en-US" sz="2400" dirty="0" smtClean="0"/>
              <a:t>Heuristics used frequently in real applications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Approximation Algorithms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600200"/>
            <a:ext cx="8705850" cy="4333875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2100" i="1" dirty="0" smtClean="0">
                <a:solidFill>
                  <a:srgbClr val="0000FF"/>
                </a:solidFill>
              </a:rPr>
              <a:t>Approximation Algorithm</a:t>
            </a:r>
            <a:endParaRPr lang="en-US" sz="2100" dirty="0" smtClean="0">
              <a:solidFill>
                <a:srgbClr val="0000FF"/>
              </a:solidFill>
            </a:endParaRPr>
          </a:p>
          <a:p>
            <a:pPr lvl="1" eaLnBrk="1" hangingPunct="1">
              <a:lnSpc>
                <a:spcPct val="85000"/>
              </a:lnSpc>
            </a:pPr>
            <a:r>
              <a:rPr lang="en-US" sz="2000" dirty="0" smtClean="0"/>
              <a:t>produces “near-optimal” solution</a:t>
            </a:r>
          </a:p>
          <a:p>
            <a:pPr eaLnBrk="1" hangingPunct="1">
              <a:lnSpc>
                <a:spcPct val="85000"/>
              </a:lnSpc>
            </a:pPr>
            <a:r>
              <a:rPr lang="en-US" sz="2100" dirty="0" smtClean="0"/>
              <a:t>Algorithm has </a:t>
            </a:r>
            <a:r>
              <a:rPr lang="en-US" sz="2100" i="1" dirty="0" smtClean="0">
                <a:solidFill>
                  <a:srgbClr val="0000FF"/>
                </a:solidFill>
              </a:rPr>
              <a:t>approximation ratio</a:t>
            </a:r>
            <a:r>
              <a:rPr lang="en-US" sz="2100" dirty="0" smtClean="0"/>
              <a:t> </a:t>
            </a:r>
            <a:r>
              <a:rPr lang="en-US" sz="2100" i="1" dirty="0" smtClean="0">
                <a:latin typeface="Symbol" pitchFamily="18" charset="2"/>
              </a:rPr>
              <a:t>r</a:t>
            </a:r>
            <a:r>
              <a:rPr lang="en-US" sz="2100" i="1" dirty="0" smtClean="0"/>
              <a:t>(n)</a:t>
            </a:r>
            <a:r>
              <a:rPr lang="en-US" sz="2100" dirty="0" smtClean="0"/>
              <a:t> if:</a:t>
            </a:r>
          </a:p>
          <a:p>
            <a:pPr eaLnBrk="1" hangingPunct="1">
              <a:lnSpc>
                <a:spcPct val="85000"/>
              </a:lnSpc>
            </a:pPr>
            <a:endParaRPr lang="en-US" sz="2100" dirty="0" smtClean="0"/>
          </a:p>
          <a:p>
            <a:pPr eaLnBrk="1" hangingPunct="1">
              <a:lnSpc>
                <a:spcPct val="85000"/>
              </a:lnSpc>
            </a:pPr>
            <a:endParaRPr lang="en-US" sz="2100" i="1" dirty="0" smtClean="0">
              <a:solidFill>
                <a:srgbClr val="00FF00"/>
              </a:solidFill>
            </a:endParaRPr>
          </a:p>
          <a:p>
            <a:pPr eaLnBrk="1" hangingPunct="1">
              <a:lnSpc>
                <a:spcPct val="85000"/>
              </a:lnSpc>
            </a:pPr>
            <a:endParaRPr lang="en-US" sz="2100" i="1" dirty="0" smtClean="0">
              <a:solidFill>
                <a:srgbClr val="00FF00"/>
              </a:solidFill>
            </a:endParaRPr>
          </a:p>
          <a:p>
            <a:pPr eaLnBrk="1" hangingPunct="1">
              <a:lnSpc>
                <a:spcPct val="85000"/>
              </a:lnSpc>
            </a:pPr>
            <a:endParaRPr lang="en-US" sz="2100" i="1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85000"/>
              </a:lnSpc>
            </a:pPr>
            <a:r>
              <a:rPr lang="en-US" sz="2100" i="1" dirty="0" smtClean="0">
                <a:solidFill>
                  <a:srgbClr val="0000FF"/>
                </a:solidFill>
              </a:rPr>
              <a:t>Approximation </a:t>
            </a:r>
            <a:r>
              <a:rPr lang="en-US" sz="2100" i="1" dirty="0" smtClean="0">
                <a:solidFill>
                  <a:srgbClr val="0000FF"/>
                </a:solidFill>
              </a:rPr>
              <a:t>Scheme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000" dirty="0" smtClean="0"/>
              <a:t>(1+</a:t>
            </a:r>
            <a:r>
              <a:rPr lang="en-US" sz="2000" dirty="0" smtClean="0">
                <a:latin typeface="Symbol" pitchFamily="18" charset="2"/>
              </a:rPr>
              <a:t>e</a:t>
            </a:r>
            <a:r>
              <a:rPr lang="en-US" sz="2000" dirty="0" smtClean="0"/>
              <a:t>)-approximation algorithm for fixed </a:t>
            </a:r>
            <a:r>
              <a:rPr lang="en-US" sz="2000" dirty="0" smtClean="0">
                <a:latin typeface="Symbol" pitchFamily="18" charset="2"/>
              </a:rPr>
              <a:t>e</a:t>
            </a:r>
            <a:endParaRPr lang="en-US" sz="2000" dirty="0" smtClean="0"/>
          </a:p>
          <a:p>
            <a:pPr lvl="2" eaLnBrk="1" hangingPunct="1">
              <a:lnSpc>
                <a:spcPct val="85000"/>
              </a:lnSpc>
            </a:pPr>
            <a:r>
              <a:rPr lang="en-US" sz="1800" dirty="0" smtClean="0">
                <a:latin typeface="Symbol" pitchFamily="18" charset="2"/>
              </a:rPr>
              <a:t>e </a:t>
            </a:r>
            <a:r>
              <a:rPr lang="en-US" sz="1800" dirty="0" smtClean="0"/>
              <a:t>&gt; 0 is an input</a:t>
            </a:r>
            <a:endParaRPr lang="en-US" sz="1800" i="1" dirty="0" smtClean="0"/>
          </a:p>
          <a:p>
            <a:pPr lvl="1" eaLnBrk="1" hangingPunct="1">
              <a:lnSpc>
                <a:spcPct val="85000"/>
              </a:lnSpc>
            </a:pPr>
            <a:r>
              <a:rPr lang="en-US" sz="2000" i="1" dirty="0" smtClean="0">
                <a:solidFill>
                  <a:srgbClr val="0000FF"/>
                </a:solidFill>
              </a:rPr>
              <a:t>Polynomial-Time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i="1" dirty="0" smtClean="0">
                <a:solidFill>
                  <a:srgbClr val="0000FF"/>
                </a:solidFill>
              </a:rPr>
              <a:t>Approximation Scheme</a:t>
            </a:r>
          </a:p>
          <a:p>
            <a:pPr lvl="2" eaLnBrk="1" hangingPunct="1">
              <a:lnSpc>
                <a:spcPct val="85000"/>
              </a:lnSpc>
            </a:pPr>
            <a:r>
              <a:rPr lang="en-US" sz="1800" dirty="0" smtClean="0"/>
              <a:t>time is polynomial in </a:t>
            </a:r>
            <a:r>
              <a:rPr lang="en-US" sz="1800" i="1" dirty="0" smtClean="0"/>
              <a:t>n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1295400" y="2743200"/>
          <a:ext cx="2190750" cy="674688"/>
        </p:xfrm>
        <a:graphic>
          <a:graphicData uri="http://schemas.openxmlformats.org/presentationml/2006/ole">
            <p:oleObj spid="_x0000_s276482" name="Equation" r:id="rId3" imgW="1396800" imgH="431640" progId="Equation.3">
              <p:embed/>
            </p:oleObj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886200" y="2743200"/>
            <a:ext cx="5019675" cy="985838"/>
            <a:chOff x="2457" y="1782"/>
            <a:chExt cx="3162" cy="621"/>
          </a:xfrm>
        </p:grpSpPr>
        <p:sp>
          <p:nvSpPr>
            <p:cNvPr id="74759" name="Text Box 7"/>
            <p:cNvSpPr txBox="1">
              <a:spLocks noChangeArrowheads="1"/>
            </p:cNvSpPr>
            <p:nvPr/>
          </p:nvSpPr>
          <p:spPr bwMode="auto">
            <a:xfrm>
              <a:off x="2457" y="1782"/>
              <a:ext cx="22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i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C</a:t>
              </a:r>
              <a:r>
                <a:rPr lang="en-US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= cost of algorithm’s solution</a:t>
              </a:r>
            </a:p>
          </p:txBody>
        </p:sp>
        <p:sp>
          <p:nvSpPr>
            <p:cNvPr id="74760" name="Text Box 8"/>
            <p:cNvSpPr txBox="1">
              <a:spLocks noChangeArrowheads="1"/>
            </p:cNvSpPr>
            <p:nvPr/>
          </p:nvSpPr>
          <p:spPr bwMode="auto">
            <a:xfrm>
              <a:off x="2463" y="1995"/>
              <a:ext cx="22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i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C*</a:t>
              </a:r>
              <a:r>
                <a:rPr lang="en-US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= cost of </a:t>
              </a:r>
              <a:r>
                <a:rPr lang="en-US" u="sng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optimal</a:t>
              </a:r>
              <a:r>
                <a:rPr lang="en-US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solution</a:t>
              </a:r>
            </a:p>
          </p:txBody>
        </p:sp>
        <p:sp>
          <p:nvSpPr>
            <p:cNvPr id="74761" name="Text Box 9"/>
            <p:cNvSpPr txBox="1">
              <a:spLocks noChangeArrowheads="1"/>
            </p:cNvSpPr>
            <p:nvPr/>
          </p:nvSpPr>
          <p:spPr bwMode="auto">
            <a:xfrm>
              <a:off x="2487" y="2172"/>
              <a:ext cx="31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i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</a:t>
              </a:r>
              <a:r>
                <a:rPr lang="en-US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= number of inputs = size of instance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Approximation Algorithms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600200"/>
            <a:ext cx="8705850" cy="4333875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2100" i="1" dirty="0" smtClean="0">
                <a:solidFill>
                  <a:srgbClr val="0000FF"/>
                </a:solidFill>
              </a:rPr>
              <a:t>Approximation Algorithm</a:t>
            </a:r>
            <a:endParaRPr lang="en-US" sz="2100" dirty="0" smtClean="0">
              <a:solidFill>
                <a:srgbClr val="0000FF"/>
              </a:solidFill>
            </a:endParaRPr>
          </a:p>
          <a:p>
            <a:pPr lvl="1" eaLnBrk="1" hangingPunct="1">
              <a:lnSpc>
                <a:spcPct val="85000"/>
              </a:lnSpc>
            </a:pPr>
            <a:r>
              <a:rPr lang="en-US" sz="2000" dirty="0" smtClean="0"/>
              <a:t>produces “near-optimal” solution</a:t>
            </a:r>
          </a:p>
          <a:p>
            <a:pPr eaLnBrk="1" hangingPunct="1">
              <a:lnSpc>
                <a:spcPct val="85000"/>
              </a:lnSpc>
            </a:pPr>
            <a:r>
              <a:rPr lang="en-US" sz="2100" dirty="0" smtClean="0"/>
              <a:t>Algorithm has </a:t>
            </a:r>
            <a:r>
              <a:rPr lang="en-US" sz="2100" i="1" dirty="0" smtClean="0">
                <a:solidFill>
                  <a:srgbClr val="0000FF"/>
                </a:solidFill>
              </a:rPr>
              <a:t>approximation ratio</a:t>
            </a:r>
            <a:r>
              <a:rPr lang="en-US" sz="2100" dirty="0" smtClean="0"/>
              <a:t> </a:t>
            </a:r>
            <a:r>
              <a:rPr lang="en-US" sz="2100" i="1" dirty="0" smtClean="0">
                <a:latin typeface="Symbol" pitchFamily="18" charset="2"/>
              </a:rPr>
              <a:t>r</a:t>
            </a:r>
            <a:r>
              <a:rPr lang="en-US" sz="2100" i="1" dirty="0" smtClean="0"/>
              <a:t>(n)</a:t>
            </a:r>
            <a:r>
              <a:rPr lang="en-US" sz="2100" dirty="0" smtClean="0"/>
              <a:t> if:</a:t>
            </a:r>
          </a:p>
          <a:p>
            <a:pPr eaLnBrk="1" hangingPunct="1">
              <a:lnSpc>
                <a:spcPct val="85000"/>
              </a:lnSpc>
            </a:pPr>
            <a:endParaRPr lang="en-US" sz="2100" dirty="0" smtClean="0"/>
          </a:p>
          <a:p>
            <a:pPr eaLnBrk="1" hangingPunct="1">
              <a:lnSpc>
                <a:spcPct val="85000"/>
              </a:lnSpc>
            </a:pPr>
            <a:endParaRPr lang="en-US" sz="2100" i="1" dirty="0" smtClean="0">
              <a:solidFill>
                <a:srgbClr val="00FF00"/>
              </a:solidFill>
            </a:endParaRPr>
          </a:p>
          <a:p>
            <a:pPr eaLnBrk="1" hangingPunct="1">
              <a:lnSpc>
                <a:spcPct val="85000"/>
              </a:lnSpc>
            </a:pPr>
            <a:endParaRPr lang="en-US" sz="2100" i="1" dirty="0" smtClean="0">
              <a:solidFill>
                <a:srgbClr val="00FF00"/>
              </a:solidFill>
            </a:endParaRPr>
          </a:p>
          <a:p>
            <a:pPr eaLnBrk="1" hangingPunct="1">
              <a:lnSpc>
                <a:spcPct val="85000"/>
              </a:lnSpc>
            </a:pPr>
            <a:endParaRPr lang="en-US" sz="2100" i="1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85000"/>
              </a:lnSpc>
            </a:pPr>
            <a:r>
              <a:rPr lang="en-US" sz="2100" i="1" dirty="0" smtClean="0">
                <a:solidFill>
                  <a:srgbClr val="0000FF"/>
                </a:solidFill>
              </a:rPr>
              <a:t>Approximation </a:t>
            </a:r>
            <a:r>
              <a:rPr lang="en-US" sz="2100" i="1" dirty="0" smtClean="0">
                <a:solidFill>
                  <a:srgbClr val="0000FF"/>
                </a:solidFill>
              </a:rPr>
              <a:t>Scheme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000" dirty="0" smtClean="0"/>
              <a:t>(1+</a:t>
            </a:r>
            <a:r>
              <a:rPr lang="en-US" sz="2000" dirty="0" smtClean="0">
                <a:latin typeface="Symbol" pitchFamily="18" charset="2"/>
              </a:rPr>
              <a:t>e</a:t>
            </a:r>
            <a:r>
              <a:rPr lang="en-US" sz="2000" dirty="0" smtClean="0"/>
              <a:t>)-approximation algorithm for fixed </a:t>
            </a:r>
            <a:r>
              <a:rPr lang="en-US" sz="2000" dirty="0" smtClean="0">
                <a:latin typeface="Symbol" pitchFamily="18" charset="2"/>
              </a:rPr>
              <a:t>e</a:t>
            </a:r>
            <a:endParaRPr lang="en-US" sz="2000" dirty="0" smtClean="0"/>
          </a:p>
          <a:p>
            <a:pPr lvl="2" eaLnBrk="1" hangingPunct="1">
              <a:lnSpc>
                <a:spcPct val="85000"/>
              </a:lnSpc>
            </a:pPr>
            <a:r>
              <a:rPr lang="en-US" sz="1800" dirty="0" smtClean="0">
                <a:latin typeface="Symbol" pitchFamily="18" charset="2"/>
              </a:rPr>
              <a:t>e </a:t>
            </a:r>
            <a:r>
              <a:rPr lang="en-US" sz="1800" dirty="0" smtClean="0"/>
              <a:t>&gt; 0 is an input</a:t>
            </a:r>
            <a:endParaRPr lang="en-US" sz="1800" i="1" dirty="0" smtClean="0"/>
          </a:p>
          <a:p>
            <a:pPr lvl="1" eaLnBrk="1" hangingPunct="1">
              <a:lnSpc>
                <a:spcPct val="85000"/>
              </a:lnSpc>
            </a:pPr>
            <a:r>
              <a:rPr lang="en-US" sz="2000" i="1" dirty="0" smtClean="0">
                <a:solidFill>
                  <a:srgbClr val="0000FF"/>
                </a:solidFill>
              </a:rPr>
              <a:t>Polynomial-Time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i="1" dirty="0" smtClean="0">
                <a:solidFill>
                  <a:srgbClr val="0000FF"/>
                </a:solidFill>
              </a:rPr>
              <a:t>Approximation Scheme</a:t>
            </a:r>
          </a:p>
          <a:p>
            <a:pPr lvl="2" eaLnBrk="1" hangingPunct="1">
              <a:lnSpc>
                <a:spcPct val="85000"/>
              </a:lnSpc>
            </a:pPr>
            <a:r>
              <a:rPr lang="en-US" sz="1800" dirty="0" smtClean="0"/>
              <a:t>time is polynomial in </a:t>
            </a:r>
            <a:r>
              <a:rPr lang="en-US" sz="1800" i="1" dirty="0" smtClean="0"/>
              <a:t>n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1295400" y="2743200"/>
          <a:ext cx="2190750" cy="674688"/>
        </p:xfrm>
        <a:graphic>
          <a:graphicData uri="http://schemas.openxmlformats.org/presentationml/2006/ole">
            <p:oleObj spid="_x0000_s277506" name="Equation" r:id="rId3" imgW="1396800" imgH="431640" progId="Equation.3">
              <p:embed/>
            </p:oleObj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886200" y="2743200"/>
            <a:ext cx="5019675" cy="985838"/>
            <a:chOff x="2457" y="1782"/>
            <a:chExt cx="3162" cy="621"/>
          </a:xfrm>
        </p:grpSpPr>
        <p:sp>
          <p:nvSpPr>
            <p:cNvPr id="74759" name="Text Box 7"/>
            <p:cNvSpPr txBox="1">
              <a:spLocks noChangeArrowheads="1"/>
            </p:cNvSpPr>
            <p:nvPr/>
          </p:nvSpPr>
          <p:spPr bwMode="auto">
            <a:xfrm>
              <a:off x="2457" y="1782"/>
              <a:ext cx="22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i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C</a:t>
              </a:r>
              <a:r>
                <a:rPr lang="en-US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= cost of algorithm’s solution</a:t>
              </a:r>
            </a:p>
          </p:txBody>
        </p:sp>
        <p:sp>
          <p:nvSpPr>
            <p:cNvPr id="74760" name="Text Box 8"/>
            <p:cNvSpPr txBox="1">
              <a:spLocks noChangeArrowheads="1"/>
            </p:cNvSpPr>
            <p:nvPr/>
          </p:nvSpPr>
          <p:spPr bwMode="auto">
            <a:xfrm>
              <a:off x="2463" y="1995"/>
              <a:ext cx="22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i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C*</a:t>
              </a:r>
              <a:r>
                <a:rPr lang="en-US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= cost of </a:t>
              </a:r>
              <a:r>
                <a:rPr lang="en-US" u="sng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optimal</a:t>
              </a:r>
              <a:r>
                <a:rPr lang="en-US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solution</a:t>
              </a:r>
            </a:p>
          </p:txBody>
        </p:sp>
        <p:sp>
          <p:nvSpPr>
            <p:cNvPr id="74761" name="Text Box 9"/>
            <p:cNvSpPr txBox="1">
              <a:spLocks noChangeArrowheads="1"/>
            </p:cNvSpPr>
            <p:nvPr/>
          </p:nvSpPr>
          <p:spPr bwMode="auto">
            <a:xfrm>
              <a:off x="2487" y="2172"/>
              <a:ext cx="31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i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</a:t>
              </a:r>
              <a:r>
                <a:rPr lang="en-US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= number of inputs = size of instance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Evolutionary Algorithms (EAs)</a:t>
            </a:r>
            <a:endParaRPr lang="en-US" dirty="0"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600200"/>
            <a:ext cx="8229600" cy="49530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tr-TR" sz="2400" dirty="0" smtClean="0"/>
              <a:t>A type of Guided Random Search</a:t>
            </a:r>
          </a:p>
          <a:p>
            <a:pPr eaLnBrk="1" hangingPunct="1"/>
            <a:r>
              <a:rPr lang="tr-TR" sz="2400" dirty="0" smtClean="0"/>
              <a:t>Used for optimization problems</a:t>
            </a:r>
          </a:p>
          <a:p>
            <a:pPr eaLnBrk="1" hangingPunct="1"/>
            <a:r>
              <a:rPr lang="tr-TR" sz="2400" dirty="0" smtClean="0"/>
              <a:t>Based on the idea of biological evolution</a:t>
            </a:r>
          </a:p>
          <a:p>
            <a:pPr eaLnBrk="1" hangingPunct="1"/>
            <a:r>
              <a:rPr lang="tr-TR" sz="2400" dirty="0" smtClean="0"/>
              <a:t>The power of the evolutionary algorithms is limited by the lack of a clear genotype-phenotype distinction.</a:t>
            </a:r>
          </a:p>
          <a:p>
            <a:pPr eaLnBrk="1" hangingPunct="1"/>
            <a:r>
              <a:rPr lang="tr-TR" sz="2400" dirty="0" smtClean="0"/>
              <a:t>It has its own parameters.</a:t>
            </a:r>
          </a:p>
          <a:p>
            <a:pPr eaLnBrk="1" hangingPunct="1"/>
            <a:r>
              <a:rPr lang="tr-TR" sz="2400" dirty="0" smtClean="0"/>
              <a:t>EAs are known as global optimization methods which work well on ‘noisy’ functions which have many local optima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10E13FF-9B47-4991-A57E-AB172A82E6F8}" type="slidenum">
              <a:rPr lang="en-US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Brute force algorithm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A </a:t>
            </a:r>
            <a:r>
              <a:rPr lang="en-US" sz="2400" dirty="0">
                <a:solidFill>
                  <a:srgbClr val="FF0000"/>
                </a:solidFill>
              </a:rPr>
              <a:t>brute force algorithm </a:t>
            </a:r>
            <a:r>
              <a:rPr lang="en-US" sz="2400" dirty="0"/>
              <a:t>simply tries </a:t>
            </a:r>
            <a:r>
              <a:rPr lang="en-US" sz="2400" i="1" dirty="0"/>
              <a:t>all</a:t>
            </a:r>
            <a:r>
              <a:rPr lang="en-US" sz="2400" dirty="0"/>
              <a:t> possibilities until a satisfactory solution is found</a:t>
            </a:r>
          </a:p>
          <a:p>
            <a:pPr lvl="1"/>
            <a:r>
              <a:rPr lang="en-US" sz="2400" dirty="0"/>
              <a:t>Such an algorithm can be: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Optimizing</a:t>
            </a:r>
            <a:r>
              <a:rPr lang="en-US" sz="2400" dirty="0"/>
              <a:t>: Find the </a:t>
            </a:r>
            <a:r>
              <a:rPr lang="en-US" sz="2400" i="1" dirty="0"/>
              <a:t>best</a:t>
            </a:r>
            <a:r>
              <a:rPr lang="en-US" sz="2400" dirty="0"/>
              <a:t> solution. This may require finding all solutions, or if a value for the best solution is known, it may stop when any best solution is found</a:t>
            </a:r>
          </a:p>
          <a:p>
            <a:pPr lvl="3"/>
            <a:r>
              <a:rPr lang="en-US" sz="2400" dirty="0"/>
              <a:t>Example: Finding the best path for a travelling salesman</a:t>
            </a:r>
          </a:p>
          <a:p>
            <a:pPr lvl="2"/>
            <a:r>
              <a:rPr lang="en-US" sz="2400" dirty="0" err="1">
                <a:solidFill>
                  <a:srgbClr val="FF0000"/>
                </a:solidFill>
              </a:rPr>
              <a:t>Satisficing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/>
              <a:t>Stop as soon as a solution is found that is </a:t>
            </a:r>
            <a:r>
              <a:rPr lang="en-US" sz="2400" i="1" dirty="0"/>
              <a:t>good enough</a:t>
            </a:r>
          </a:p>
          <a:p>
            <a:pPr lvl="3"/>
            <a:r>
              <a:rPr lang="en-US" sz="2400" dirty="0"/>
              <a:t>Example: Finding a travelling salesman path that is within 10% of optimal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Randomized algorithms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A </a:t>
            </a:r>
            <a:r>
              <a:rPr lang="en-US" sz="2400" dirty="0">
                <a:solidFill>
                  <a:srgbClr val="FF0000"/>
                </a:solidFill>
              </a:rPr>
              <a:t>randomized algorithm </a:t>
            </a:r>
            <a:r>
              <a:rPr lang="en-US" sz="2400" dirty="0"/>
              <a:t>uses a random number at least once during the computation to make a decision</a:t>
            </a:r>
          </a:p>
          <a:p>
            <a:pPr lvl="1"/>
            <a:r>
              <a:rPr lang="en-US" sz="2400" dirty="0"/>
              <a:t>Example: In </a:t>
            </a:r>
            <a:r>
              <a:rPr lang="en-US" sz="2400" dirty="0" err="1"/>
              <a:t>Quicksort</a:t>
            </a:r>
            <a:r>
              <a:rPr lang="en-US" sz="2400" dirty="0"/>
              <a:t>, using a random number to choose a pivot</a:t>
            </a:r>
          </a:p>
          <a:p>
            <a:pPr lvl="1"/>
            <a:r>
              <a:rPr lang="en-US" sz="2400" dirty="0"/>
              <a:t>Example: Trying to factor a large prime by choosing random numbers as possible divisors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Class</a:t>
            </a:r>
            <a:endParaRPr lang="en-US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A Long Lecture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Quiz 2</a:t>
            </a:r>
          </a:p>
          <a:p>
            <a:endParaRPr lang="en-US" sz="800" dirty="0" smtClean="0"/>
          </a:p>
          <a:p>
            <a:r>
              <a:rPr lang="en-US" sz="2400" dirty="0" smtClean="0"/>
              <a:t>A DC solution to the sorting problems</a:t>
            </a:r>
          </a:p>
          <a:p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Merge </a:t>
            </a:r>
            <a:r>
              <a:rPr lang="en-US" sz="2400" dirty="0" smtClean="0">
                <a:solidFill>
                  <a:srgbClr val="FF0000"/>
                </a:solidFill>
              </a:rPr>
              <a:t>Sort, Quick </a:t>
            </a:r>
            <a:r>
              <a:rPr lang="en-US" sz="2400" dirty="0" smtClean="0">
                <a:solidFill>
                  <a:srgbClr val="FF0000"/>
                </a:solidFill>
              </a:rPr>
              <a:t>Sort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	</a:t>
            </a:r>
            <a:r>
              <a:rPr lang="en-US" sz="2400" dirty="0" smtClean="0"/>
              <a:t>Counting Inversions.</a:t>
            </a:r>
          </a:p>
          <a:p>
            <a:endParaRPr lang="en-US" sz="1000" dirty="0" smtClean="0"/>
          </a:p>
          <a:p>
            <a:r>
              <a:rPr lang="en-US" sz="2400" dirty="0" smtClean="0"/>
              <a:t>Greedy Solutions to the Problems :</a:t>
            </a:r>
          </a:p>
          <a:p>
            <a:r>
              <a:rPr lang="en-US" sz="2400" dirty="0" smtClean="0"/>
              <a:t>	The </a:t>
            </a:r>
            <a:r>
              <a:rPr lang="en-US" sz="2400" dirty="0" smtClean="0"/>
              <a:t>Coin Changing </a:t>
            </a:r>
            <a:r>
              <a:rPr lang="en-US" sz="2400" dirty="0" smtClean="0"/>
              <a:t>Problem</a:t>
            </a:r>
          </a:p>
          <a:p>
            <a:r>
              <a:rPr lang="en-US" sz="2400" dirty="0" smtClean="0"/>
              <a:t>	The </a:t>
            </a:r>
            <a:r>
              <a:rPr lang="en-US" sz="2400" dirty="0" smtClean="0"/>
              <a:t>Knapsack Problem</a:t>
            </a:r>
          </a:p>
          <a:p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Huffman Codes</a:t>
            </a:r>
          </a:p>
          <a:p>
            <a:r>
              <a:rPr lang="en-US" sz="2400" dirty="0" smtClean="0"/>
              <a:t>	Prefix </a:t>
            </a:r>
            <a:r>
              <a:rPr lang="en-US" sz="2400" dirty="0" smtClean="0"/>
              <a:t>Codes</a:t>
            </a:r>
          </a:p>
          <a:p>
            <a:r>
              <a:rPr lang="en-US" sz="2400" dirty="0" smtClean="0"/>
              <a:t>	Decoding with Binary Character </a:t>
            </a:r>
            <a:r>
              <a:rPr lang="en-US" sz="2400" dirty="0" smtClean="0"/>
              <a:t>Codes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Inversion Problem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Let a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. . . a</a:t>
            </a:r>
            <a:r>
              <a:rPr lang="en-US" sz="2800" baseline="-25000" dirty="0" smtClean="0"/>
              <a:t>n</a:t>
            </a:r>
            <a:r>
              <a:rPr lang="en-US" sz="2800" dirty="0" smtClean="0"/>
              <a:t> be a permutation of 1 . . n</a:t>
            </a:r>
          </a:p>
          <a:p>
            <a:pPr eaLnBrk="1" hangingPunct="1"/>
            <a:r>
              <a:rPr lang="en-US" sz="2800" dirty="0" smtClean="0"/>
              <a:t>(</a:t>
            </a:r>
            <a:r>
              <a:rPr lang="en-US" sz="2800" dirty="0" err="1" smtClean="0"/>
              <a:t>a</a:t>
            </a:r>
            <a:r>
              <a:rPr lang="en-US" sz="2800" baseline="-25000" dirty="0" err="1" smtClean="0"/>
              <a:t>i</a:t>
            </a:r>
            <a:r>
              <a:rPr lang="en-US" sz="2800" dirty="0" smtClean="0"/>
              <a:t>, </a:t>
            </a:r>
            <a:r>
              <a:rPr lang="en-US" sz="2800" dirty="0" err="1" smtClean="0"/>
              <a:t>a</a:t>
            </a:r>
            <a:r>
              <a:rPr lang="en-US" sz="2800" baseline="-25000" dirty="0" err="1" smtClean="0"/>
              <a:t>j</a:t>
            </a:r>
            <a:r>
              <a:rPr lang="en-US" sz="2800" dirty="0" smtClean="0"/>
              <a:t>) is an inversion if </a:t>
            </a:r>
            <a:r>
              <a:rPr lang="en-US" sz="2800" dirty="0" err="1" smtClean="0"/>
              <a:t>i</a:t>
            </a:r>
            <a:r>
              <a:rPr lang="en-US" sz="2800" dirty="0" smtClean="0"/>
              <a:t> &lt; j and </a:t>
            </a:r>
            <a:r>
              <a:rPr lang="en-US" sz="2800" dirty="0" err="1" smtClean="0"/>
              <a:t>a</a:t>
            </a:r>
            <a:r>
              <a:rPr lang="en-US" sz="2800" baseline="-25000" dirty="0" err="1" smtClean="0"/>
              <a:t>i</a:t>
            </a:r>
            <a:r>
              <a:rPr lang="en-US" sz="2800" dirty="0" smtClean="0"/>
              <a:t> &gt; </a:t>
            </a:r>
            <a:r>
              <a:rPr lang="en-US" sz="2800" dirty="0" err="1" smtClean="0"/>
              <a:t>a</a:t>
            </a:r>
            <a:r>
              <a:rPr lang="en-US" sz="2800" baseline="-25000" dirty="0" err="1" smtClean="0"/>
              <a:t>j</a:t>
            </a:r>
            <a:endParaRPr lang="en-US" sz="2800" baseline="-25000" dirty="0" smtClean="0"/>
          </a:p>
          <a:p>
            <a:pPr eaLnBrk="1" hangingPunct="1"/>
            <a:r>
              <a:rPr lang="en-US" sz="2800" dirty="0" smtClean="0"/>
              <a:t>Problem: given a permutation, count the number of inversions </a:t>
            </a:r>
          </a:p>
          <a:p>
            <a:pPr eaLnBrk="1" hangingPunct="1"/>
            <a:r>
              <a:rPr lang="en-US" sz="2800" dirty="0" smtClean="0"/>
              <a:t>Applications : Counting inversions can be use to measure how close ranked preferences are</a:t>
            </a:r>
          </a:p>
          <a:p>
            <a:pPr lvl="1" eaLnBrk="1" hangingPunct="1"/>
            <a:r>
              <a:rPr lang="en-US" sz="2400" dirty="0" smtClean="0"/>
              <a:t>People rank 20 movies, based on their rankings you cluster people who like that same type of movie</a:t>
            </a:r>
          </a:p>
          <a:p>
            <a:pPr eaLnBrk="1" hangingPunct="1"/>
            <a:endParaRPr lang="en-US" sz="2800" dirty="0" smtClean="0"/>
          </a:p>
        </p:txBody>
      </p:sp>
      <p:sp>
        <p:nvSpPr>
          <p:cNvPr id="9220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200" y="2286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Counting Inversions:  Divide-and-Conquer</a:t>
            </a:r>
          </a:p>
        </p:txBody>
      </p:sp>
      <p:sp>
        <p:nvSpPr>
          <p:cNvPr id="31749" name="Rectangle 41"/>
          <p:cNvSpPr>
            <a:spLocks noChangeAspect="1" noChangeArrowheads="1"/>
          </p:cNvSpPr>
          <p:nvPr/>
        </p:nvSpPr>
        <p:spPr bwMode="auto">
          <a:xfrm>
            <a:off x="1685925" y="3322638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4</a:t>
            </a:r>
          </a:p>
        </p:txBody>
      </p:sp>
      <p:sp>
        <p:nvSpPr>
          <p:cNvPr id="31750" name="Rectangle 42"/>
          <p:cNvSpPr>
            <a:spLocks noChangeAspect="1" noChangeArrowheads="1"/>
          </p:cNvSpPr>
          <p:nvPr/>
        </p:nvSpPr>
        <p:spPr bwMode="auto">
          <a:xfrm>
            <a:off x="2111375" y="3322638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8</a:t>
            </a:r>
          </a:p>
        </p:txBody>
      </p:sp>
      <p:sp>
        <p:nvSpPr>
          <p:cNvPr id="31751" name="Rectangle 43"/>
          <p:cNvSpPr>
            <a:spLocks noChangeAspect="1" noChangeArrowheads="1"/>
          </p:cNvSpPr>
          <p:nvPr/>
        </p:nvSpPr>
        <p:spPr bwMode="auto">
          <a:xfrm>
            <a:off x="2538413" y="3322638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31752" name="Rectangle 44"/>
          <p:cNvSpPr>
            <a:spLocks noChangeAspect="1" noChangeArrowheads="1"/>
          </p:cNvSpPr>
          <p:nvPr/>
        </p:nvSpPr>
        <p:spPr bwMode="auto">
          <a:xfrm>
            <a:off x="2963863" y="3322638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31753" name="Rectangle 45"/>
          <p:cNvSpPr>
            <a:spLocks noChangeAspect="1" noChangeArrowheads="1"/>
          </p:cNvSpPr>
          <p:nvPr/>
        </p:nvSpPr>
        <p:spPr bwMode="auto">
          <a:xfrm>
            <a:off x="833438" y="3322638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</a:t>
            </a:r>
          </a:p>
        </p:txBody>
      </p:sp>
      <p:sp>
        <p:nvSpPr>
          <p:cNvPr id="31754" name="Rectangle 46"/>
          <p:cNvSpPr>
            <a:spLocks noChangeAspect="1" noChangeArrowheads="1"/>
          </p:cNvSpPr>
          <p:nvPr/>
        </p:nvSpPr>
        <p:spPr bwMode="auto">
          <a:xfrm>
            <a:off x="1258888" y="3322638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5</a:t>
            </a:r>
          </a:p>
        </p:txBody>
      </p:sp>
      <p:sp>
        <p:nvSpPr>
          <p:cNvPr id="31755" name="Rectangle 47"/>
          <p:cNvSpPr>
            <a:spLocks noChangeAspect="1" noChangeArrowheads="1"/>
          </p:cNvSpPr>
          <p:nvPr/>
        </p:nvSpPr>
        <p:spPr bwMode="auto">
          <a:xfrm>
            <a:off x="4243388" y="3322638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12</a:t>
            </a:r>
          </a:p>
        </p:txBody>
      </p:sp>
      <p:sp>
        <p:nvSpPr>
          <p:cNvPr id="31756" name="Rectangle 48"/>
          <p:cNvSpPr>
            <a:spLocks noChangeAspect="1" noChangeArrowheads="1"/>
          </p:cNvSpPr>
          <p:nvPr/>
        </p:nvSpPr>
        <p:spPr bwMode="auto">
          <a:xfrm>
            <a:off x="4670425" y="3322638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31757" name="Rectangle 49"/>
          <p:cNvSpPr>
            <a:spLocks noChangeAspect="1" noChangeArrowheads="1"/>
          </p:cNvSpPr>
          <p:nvPr/>
        </p:nvSpPr>
        <p:spPr bwMode="auto">
          <a:xfrm>
            <a:off x="5095875" y="3322638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31758" name="Rectangle 50"/>
          <p:cNvSpPr>
            <a:spLocks noChangeAspect="1" noChangeArrowheads="1"/>
          </p:cNvSpPr>
          <p:nvPr/>
        </p:nvSpPr>
        <p:spPr bwMode="auto">
          <a:xfrm>
            <a:off x="5522913" y="3322638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31759" name="Rectangle 51"/>
          <p:cNvSpPr>
            <a:spLocks noChangeAspect="1" noChangeArrowheads="1"/>
          </p:cNvSpPr>
          <p:nvPr/>
        </p:nvSpPr>
        <p:spPr bwMode="auto">
          <a:xfrm>
            <a:off x="3390900" y="3322638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6</a:t>
            </a:r>
          </a:p>
        </p:txBody>
      </p:sp>
      <p:sp>
        <p:nvSpPr>
          <p:cNvPr id="31760" name="Rectangle 52"/>
          <p:cNvSpPr>
            <a:spLocks noChangeAspect="1" noChangeArrowheads="1"/>
          </p:cNvSpPr>
          <p:nvPr/>
        </p:nvSpPr>
        <p:spPr bwMode="auto">
          <a:xfrm>
            <a:off x="3817938" y="3322638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9</a:t>
            </a:r>
          </a:p>
        </p:txBody>
      </p:sp>
      <p:sp>
        <p:nvSpPr>
          <p:cNvPr id="31761" name="Rectangle 53"/>
          <p:cNvSpPr>
            <a:spLocks noChangeAspect="1" noChangeArrowheads="1"/>
          </p:cNvSpPr>
          <p:nvPr/>
        </p:nvSpPr>
        <p:spPr bwMode="auto">
          <a:xfrm>
            <a:off x="1614488" y="4003675"/>
            <a:ext cx="427037" cy="385763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1762" name="Rectangle 54"/>
          <p:cNvSpPr>
            <a:spLocks noChangeAspect="1" noChangeArrowheads="1"/>
          </p:cNvSpPr>
          <p:nvPr/>
        </p:nvSpPr>
        <p:spPr bwMode="auto">
          <a:xfrm>
            <a:off x="2041525" y="4003675"/>
            <a:ext cx="425450" cy="385763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1763" name="Rectangle 55"/>
          <p:cNvSpPr>
            <a:spLocks noChangeAspect="1" noChangeArrowheads="1"/>
          </p:cNvSpPr>
          <p:nvPr/>
        </p:nvSpPr>
        <p:spPr bwMode="auto">
          <a:xfrm>
            <a:off x="2466975" y="4003675"/>
            <a:ext cx="427038" cy="385763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1764" name="Rectangle 56"/>
          <p:cNvSpPr>
            <a:spLocks noChangeAspect="1" noChangeArrowheads="1"/>
          </p:cNvSpPr>
          <p:nvPr/>
        </p:nvSpPr>
        <p:spPr bwMode="auto">
          <a:xfrm>
            <a:off x="2894013" y="4003675"/>
            <a:ext cx="425450" cy="385763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1765" name="Rectangle 57"/>
          <p:cNvSpPr>
            <a:spLocks noChangeAspect="1" noChangeArrowheads="1"/>
          </p:cNvSpPr>
          <p:nvPr/>
        </p:nvSpPr>
        <p:spPr bwMode="auto">
          <a:xfrm>
            <a:off x="762000" y="4003675"/>
            <a:ext cx="427038" cy="385763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1766" name="Rectangle 58"/>
          <p:cNvSpPr>
            <a:spLocks noChangeAspect="1" noChangeArrowheads="1"/>
          </p:cNvSpPr>
          <p:nvPr/>
        </p:nvSpPr>
        <p:spPr bwMode="auto">
          <a:xfrm>
            <a:off x="1189038" y="4003675"/>
            <a:ext cx="425450" cy="385763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1767" name="Rectangle 59"/>
          <p:cNvSpPr>
            <a:spLocks noChangeAspect="1" noChangeArrowheads="1"/>
          </p:cNvSpPr>
          <p:nvPr/>
        </p:nvSpPr>
        <p:spPr bwMode="auto">
          <a:xfrm>
            <a:off x="4314825" y="4003675"/>
            <a:ext cx="425450" cy="385763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31768" name="Rectangle 60"/>
          <p:cNvSpPr>
            <a:spLocks noChangeAspect="1" noChangeArrowheads="1"/>
          </p:cNvSpPr>
          <p:nvPr/>
        </p:nvSpPr>
        <p:spPr bwMode="auto">
          <a:xfrm>
            <a:off x="4740275" y="4003675"/>
            <a:ext cx="427038" cy="385763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31769" name="Rectangle 61"/>
          <p:cNvSpPr>
            <a:spLocks noChangeAspect="1" noChangeArrowheads="1"/>
          </p:cNvSpPr>
          <p:nvPr/>
        </p:nvSpPr>
        <p:spPr bwMode="auto">
          <a:xfrm>
            <a:off x="5167313" y="4003675"/>
            <a:ext cx="425450" cy="385763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1770" name="Rectangle 62"/>
          <p:cNvSpPr>
            <a:spLocks noChangeAspect="1" noChangeArrowheads="1"/>
          </p:cNvSpPr>
          <p:nvPr/>
        </p:nvSpPr>
        <p:spPr bwMode="auto">
          <a:xfrm>
            <a:off x="5592763" y="4003675"/>
            <a:ext cx="427037" cy="385763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1771" name="Rectangle 63"/>
          <p:cNvSpPr>
            <a:spLocks noChangeAspect="1" noChangeArrowheads="1"/>
          </p:cNvSpPr>
          <p:nvPr/>
        </p:nvSpPr>
        <p:spPr bwMode="auto">
          <a:xfrm>
            <a:off x="3462338" y="4003675"/>
            <a:ext cx="425450" cy="385763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1772" name="Rectangle 64"/>
          <p:cNvSpPr>
            <a:spLocks noChangeAspect="1" noChangeArrowheads="1"/>
          </p:cNvSpPr>
          <p:nvPr/>
        </p:nvSpPr>
        <p:spPr bwMode="auto">
          <a:xfrm>
            <a:off x="3887788" y="4003675"/>
            <a:ext cx="427037" cy="385763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1773" name="Text Box 66"/>
          <p:cNvSpPr txBox="1">
            <a:spLocks noChangeArrowheads="1"/>
          </p:cNvSpPr>
          <p:nvPr/>
        </p:nvSpPr>
        <p:spPr bwMode="auto">
          <a:xfrm>
            <a:off x="909638" y="4402138"/>
            <a:ext cx="1982787" cy="33972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dirty="0"/>
              <a:t>5 blue-blue inversions</a:t>
            </a:r>
          </a:p>
        </p:txBody>
      </p:sp>
      <p:sp>
        <p:nvSpPr>
          <p:cNvPr id="31774" name="Text Box 67"/>
          <p:cNvSpPr txBox="1">
            <a:spLocks noChangeArrowheads="1"/>
          </p:cNvSpPr>
          <p:nvPr/>
        </p:nvSpPr>
        <p:spPr bwMode="auto">
          <a:xfrm>
            <a:off x="3681413" y="4402138"/>
            <a:ext cx="2230437" cy="33972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dirty="0"/>
              <a:t>8 green-green inversions</a:t>
            </a:r>
          </a:p>
        </p:txBody>
      </p:sp>
      <p:sp>
        <p:nvSpPr>
          <p:cNvPr id="31775" name="Text Box 69"/>
          <p:cNvSpPr txBox="1">
            <a:spLocks noChangeArrowheads="1"/>
          </p:cNvSpPr>
          <p:nvPr/>
        </p:nvSpPr>
        <p:spPr bwMode="auto">
          <a:xfrm>
            <a:off x="6553200" y="3259138"/>
            <a:ext cx="1365250" cy="33972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Divide:  O(1).</a:t>
            </a:r>
          </a:p>
        </p:txBody>
      </p:sp>
      <p:sp>
        <p:nvSpPr>
          <p:cNvPr id="31776" name="Text Box 70"/>
          <p:cNvSpPr txBox="1">
            <a:spLocks noChangeArrowheads="1"/>
          </p:cNvSpPr>
          <p:nvPr/>
        </p:nvSpPr>
        <p:spPr bwMode="auto">
          <a:xfrm>
            <a:off x="6553200" y="4037013"/>
            <a:ext cx="1981200" cy="33972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Conquer:  2T(n / 2)</a:t>
            </a:r>
          </a:p>
        </p:txBody>
      </p:sp>
      <p:sp>
        <p:nvSpPr>
          <p:cNvPr id="31777" name="Text Box 72"/>
          <p:cNvSpPr txBox="1">
            <a:spLocks noChangeArrowheads="1"/>
          </p:cNvSpPr>
          <p:nvPr/>
        </p:nvSpPr>
        <p:spPr bwMode="auto">
          <a:xfrm>
            <a:off x="6553200" y="5133975"/>
            <a:ext cx="1676400" cy="33972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solidFill>
                  <a:schemeClr val="accent1"/>
                </a:solidFill>
              </a:rPr>
              <a:t>Combine:  ???</a:t>
            </a:r>
          </a:p>
        </p:txBody>
      </p:sp>
      <p:sp>
        <p:nvSpPr>
          <p:cNvPr id="31778" name="Text Box 73"/>
          <p:cNvSpPr txBox="1">
            <a:spLocks noChangeArrowheads="1"/>
          </p:cNvSpPr>
          <p:nvPr/>
        </p:nvSpPr>
        <p:spPr bwMode="auto">
          <a:xfrm>
            <a:off x="904875" y="4995863"/>
            <a:ext cx="5181600" cy="685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/>
              <a:t>9 blue-green inversions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5-3, 4-3, 8-6, 8-3, 8-7, 10-6, 10-9, 10-3, 10-7</a:t>
            </a:r>
          </a:p>
        </p:txBody>
      </p:sp>
      <p:sp>
        <p:nvSpPr>
          <p:cNvPr id="31779" name="Text Box 74"/>
          <p:cNvSpPr txBox="1">
            <a:spLocks noChangeArrowheads="1"/>
          </p:cNvSpPr>
          <p:nvPr/>
        </p:nvSpPr>
        <p:spPr bwMode="auto">
          <a:xfrm>
            <a:off x="1524000" y="6038850"/>
            <a:ext cx="2590800" cy="461665"/>
          </a:xfrm>
          <a:prstGeom prst="rect">
            <a:avLst/>
          </a:prstGeom>
          <a:solidFill>
            <a:schemeClr val="tx2"/>
          </a:solidFill>
          <a:ln w="15875">
            <a:noFill/>
            <a:miter lim="800000"/>
            <a:headEnd/>
            <a:tailEnd/>
          </a:ln>
        </p:spPr>
        <p:txBody>
          <a:bodyPr lIns="92075" tIns="91440" rIns="92075" bIns="9144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Total = 5 + 8 + 9 = 22.</a:t>
            </a:r>
          </a:p>
        </p:txBody>
      </p:sp>
      <p:sp>
        <p:nvSpPr>
          <p:cNvPr id="38" name="Rectangle 27"/>
          <p:cNvSpPr txBox="1">
            <a:spLocks noChangeArrowheads="1"/>
          </p:cNvSpPr>
          <p:nvPr/>
        </p:nvSpPr>
        <p:spPr bwMode="auto">
          <a:xfrm>
            <a:off x="304800" y="1143000"/>
            <a:ext cx="8610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9900FF"/>
              </a:buClr>
              <a:buSzPct val="90000"/>
              <a:buFont typeface="Monotype Sorts" pitchFamily="92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Divide-and-conquer.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CC"/>
              </a:buClr>
              <a:buSzPct val="90000"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</a:rPr>
              <a:t>Divide:  separate list into two pieces.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CC"/>
              </a:buClr>
              <a:buSzPct val="90000"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</a:rPr>
              <a:t>Conquer: recursively count inversions in each half.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CC"/>
              </a:buClr>
              <a:buSzPct val="90000"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</a:rPr>
              <a:t>Combine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</a:rPr>
              <a:t>: count inversions where 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</a:rPr>
              <a:t>a</a:t>
            </a:r>
            <a:r>
              <a:rPr kumimoji="0" lang="en-US" sz="2000" b="1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</a:rPr>
              <a:t>i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</a:rPr>
              <a:t> and 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</a:rPr>
              <a:t>a</a:t>
            </a:r>
            <a:r>
              <a:rPr kumimoji="0" lang="en-US" sz="2000" b="1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</a:rPr>
              <a:t>j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</a:rPr>
              <a:t> are in different halves, and return sum of three quantities.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CC"/>
              </a:buClr>
              <a:buSzPct val="90000"/>
              <a:buFont typeface="Wingdings" pitchFamily="2" charset="2"/>
              <a:buBlip>
                <a:blip r:embed="rId3"/>
              </a:buBlip>
              <a:tabLst/>
              <a:defRPr/>
            </a:pP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61" grpId="0" animBg="1"/>
      <p:bldP spid="31762" grpId="0" animBg="1"/>
      <p:bldP spid="31763" grpId="0" animBg="1"/>
      <p:bldP spid="31764" grpId="0" animBg="1"/>
      <p:bldP spid="31765" grpId="0" animBg="1"/>
      <p:bldP spid="31766" grpId="0" animBg="1"/>
      <p:bldP spid="31767" grpId="0" animBg="1"/>
      <p:bldP spid="31768" grpId="0" animBg="1"/>
      <p:bldP spid="31769" grpId="0" animBg="1"/>
      <p:bldP spid="31770" grpId="0" animBg="1"/>
      <p:bldP spid="31771" grpId="0" animBg="1"/>
      <p:bldP spid="31772" grpId="0" animBg="1"/>
      <p:bldP spid="31773" grpId="0"/>
      <p:bldP spid="31774" grpId="0"/>
      <p:bldP spid="31775" grpId="0"/>
      <p:bldP spid="31776" grpId="0"/>
      <p:bldP spid="31777" grpId="0"/>
      <p:bldP spid="31778" grpId="0"/>
      <p:bldP spid="3177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Dynamic Programming Algorithm</a:t>
            </a:r>
          </a:p>
        </p:txBody>
      </p:sp>
      <p:sp>
        <p:nvSpPr>
          <p:cNvPr id="23900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Based on remembering past results</a:t>
            </a:r>
          </a:p>
          <a:p>
            <a:r>
              <a:rPr lang="en-US" sz="2400" dirty="0" smtClean="0"/>
              <a:t>Approach</a:t>
            </a:r>
          </a:p>
          <a:p>
            <a:pPr lvl="1">
              <a:buFont typeface="Wingdings" pitchFamily="2" charset="2"/>
              <a:buAutoNum type="arabicPeriod"/>
            </a:pPr>
            <a:r>
              <a:rPr lang="en-US" sz="2400" dirty="0" smtClean="0"/>
              <a:t>Divide problem into smaller </a:t>
            </a:r>
            <a:r>
              <a:rPr lang="en-US" sz="2400" dirty="0" err="1" smtClean="0"/>
              <a:t>subproblems</a:t>
            </a:r>
            <a:r>
              <a:rPr lang="en-US" sz="2400" dirty="0" smtClean="0"/>
              <a:t> </a:t>
            </a:r>
          </a:p>
          <a:p>
            <a:pPr lvl="2">
              <a:buFont typeface="Wingdings" pitchFamily="2" charset="2"/>
              <a:buBlip>
                <a:blip r:embed="rId2"/>
              </a:buBlip>
            </a:pPr>
            <a:r>
              <a:rPr lang="en-US" sz="2400" dirty="0" err="1" smtClean="0"/>
              <a:t>Subproblems</a:t>
            </a:r>
            <a:r>
              <a:rPr lang="en-US" sz="2400" dirty="0" smtClean="0"/>
              <a:t> must be of same type</a:t>
            </a:r>
          </a:p>
          <a:p>
            <a:pPr lvl="2">
              <a:buFont typeface="Wingdings" pitchFamily="2" charset="2"/>
              <a:buBlip>
                <a:blip r:embed="rId2"/>
              </a:buBlip>
            </a:pPr>
            <a:r>
              <a:rPr lang="en-US" sz="2400" dirty="0" err="1" smtClean="0"/>
              <a:t>Subproblems</a:t>
            </a:r>
            <a:r>
              <a:rPr lang="en-US" sz="2400" dirty="0" smtClean="0"/>
              <a:t> must </a:t>
            </a:r>
            <a:r>
              <a:rPr lang="en-US" sz="2400" dirty="0" smtClean="0">
                <a:solidFill>
                  <a:srgbClr val="FF3300"/>
                </a:solidFill>
              </a:rPr>
              <a:t>overlap</a:t>
            </a:r>
          </a:p>
          <a:p>
            <a:pPr lvl="1">
              <a:buFont typeface="Wingdings" pitchFamily="2" charset="2"/>
              <a:buAutoNum type="arabicPeriod"/>
            </a:pPr>
            <a:r>
              <a:rPr lang="en-US" sz="2400" dirty="0" smtClean="0"/>
              <a:t>Solve each </a:t>
            </a:r>
            <a:r>
              <a:rPr lang="en-US" sz="2400" dirty="0" err="1" smtClean="0"/>
              <a:t>subproblem</a:t>
            </a:r>
            <a:r>
              <a:rPr lang="en-US" sz="2400" dirty="0" smtClean="0"/>
              <a:t> recursively</a:t>
            </a:r>
          </a:p>
          <a:p>
            <a:pPr lvl="2">
              <a:buFont typeface="Wingdings" pitchFamily="2" charset="2"/>
              <a:buBlip>
                <a:blip r:embed="rId2"/>
              </a:buBlip>
            </a:pPr>
            <a:r>
              <a:rPr lang="en-US" sz="2400" dirty="0" smtClean="0"/>
              <a:t>May simply look up solution</a:t>
            </a:r>
          </a:p>
          <a:p>
            <a:pPr lvl="1">
              <a:buFont typeface="Wingdings" pitchFamily="2" charset="2"/>
              <a:buAutoNum type="arabicPeriod"/>
            </a:pPr>
            <a:r>
              <a:rPr lang="en-US" sz="2400" dirty="0" smtClean="0"/>
              <a:t>Combine solutions into to solve original problem</a:t>
            </a:r>
          </a:p>
          <a:p>
            <a:pPr lvl="1">
              <a:buFont typeface="Wingdings" pitchFamily="2" charset="2"/>
              <a:buAutoNum type="arabicPeriod"/>
            </a:pPr>
            <a:r>
              <a:rPr lang="en-US" sz="2400" dirty="0" smtClean="0"/>
              <a:t>Store solution to problem</a:t>
            </a:r>
          </a:p>
          <a:p>
            <a:r>
              <a:rPr lang="en-US" sz="2400" dirty="0" smtClean="0"/>
              <a:t>Generally applied to optimization problems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0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0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0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0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0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0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0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0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0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Fibonacci Algorithm</a:t>
            </a:r>
          </a:p>
        </p:txBody>
      </p:sp>
      <p:sp>
        <p:nvSpPr>
          <p:cNvPr id="921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Fibonacci numbers</a:t>
            </a:r>
          </a:p>
          <a:p>
            <a:pPr lvl="1"/>
            <a:r>
              <a:rPr lang="en-US" sz="2400" dirty="0" err="1" smtClean="0"/>
              <a:t>fibonacci</a:t>
            </a:r>
            <a:r>
              <a:rPr lang="en-US" sz="2400" dirty="0" smtClean="0"/>
              <a:t>(0) = 1 </a:t>
            </a:r>
          </a:p>
          <a:p>
            <a:pPr lvl="1"/>
            <a:r>
              <a:rPr lang="en-US" sz="2400" dirty="0" err="1" smtClean="0"/>
              <a:t>fibonacci</a:t>
            </a:r>
            <a:r>
              <a:rPr lang="en-US" sz="2400" dirty="0" smtClean="0"/>
              <a:t>(1) = 1 </a:t>
            </a:r>
          </a:p>
          <a:p>
            <a:pPr lvl="1"/>
            <a:r>
              <a:rPr lang="en-US" sz="2400" dirty="0" err="1" smtClean="0"/>
              <a:t>fibonacci</a:t>
            </a:r>
            <a:r>
              <a:rPr lang="en-US" sz="2400" dirty="0" smtClean="0"/>
              <a:t>(n) = </a:t>
            </a:r>
            <a:r>
              <a:rPr lang="en-US" sz="2400" dirty="0" err="1" smtClean="0"/>
              <a:t>fibonacci</a:t>
            </a:r>
            <a:r>
              <a:rPr lang="en-US" sz="2400" dirty="0" smtClean="0"/>
              <a:t>(n-1) + </a:t>
            </a:r>
            <a:r>
              <a:rPr lang="en-US" sz="2400" dirty="0" err="1" smtClean="0"/>
              <a:t>fibonacci</a:t>
            </a:r>
            <a:r>
              <a:rPr lang="en-US" sz="2400" dirty="0" smtClean="0"/>
              <a:t>(n-2) </a:t>
            </a:r>
          </a:p>
          <a:p>
            <a:r>
              <a:rPr lang="en-US" sz="2400" dirty="0" smtClean="0"/>
              <a:t>Recursive algorithm to calculate </a:t>
            </a:r>
            <a:r>
              <a:rPr lang="en-US" sz="2400" dirty="0" err="1" smtClean="0"/>
              <a:t>fibonacci</a:t>
            </a:r>
            <a:r>
              <a:rPr lang="en-US" sz="2400" dirty="0" smtClean="0"/>
              <a:t>(n)</a:t>
            </a:r>
          </a:p>
          <a:p>
            <a:pPr lvl="1"/>
            <a:r>
              <a:rPr lang="en-US" sz="2400" dirty="0" smtClean="0"/>
              <a:t>If n is 0 or 1, return 1</a:t>
            </a:r>
          </a:p>
          <a:p>
            <a:pPr lvl="1"/>
            <a:r>
              <a:rPr lang="en-US" sz="2400" dirty="0" smtClean="0"/>
              <a:t>Else compute </a:t>
            </a:r>
            <a:r>
              <a:rPr lang="en-US" sz="2400" dirty="0" err="1" smtClean="0"/>
              <a:t>fibonacci</a:t>
            </a:r>
            <a:r>
              <a:rPr lang="en-US" sz="2400" dirty="0" smtClean="0"/>
              <a:t>(n-1) and </a:t>
            </a:r>
            <a:r>
              <a:rPr lang="en-US" sz="2400" dirty="0" err="1" smtClean="0"/>
              <a:t>fibonacci</a:t>
            </a:r>
            <a:r>
              <a:rPr lang="en-US" sz="2400" dirty="0" smtClean="0"/>
              <a:t>(n-2)</a:t>
            </a:r>
          </a:p>
          <a:p>
            <a:pPr lvl="1"/>
            <a:r>
              <a:rPr lang="en-US" sz="2400" dirty="0" smtClean="0"/>
              <a:t>Return their sum</a:t>
            </a:r>
          </a:p>
          <a:p>
            <a:r>
              <a:rPr lang="en-US" sz="2400" dirty="0" smtClean="0"/>
              <a:t>Simple algorithm </a:t>
            </a:r>
            <a:r>
              <a:rPr lang="en-US" altLang="zh-TW" sz="2400" dirty="0" smtClean="0">
                <a:ea typeface="新細明體" charset="-120"/>
                <a:sym typeface="Symbol" pitchFamily="18" charset="2"/>
              </a:rPr>
              <a:t> </a:t>
            </a:r>
            <a:r>
              <a:rPr lang="en-US" sz="2400" dirty="0" smtClean="0"/>
              <a:t>exponential time O(2</a:t>
            </a:r>
            <a:r>
              <a:rPr lang="en-US" sz="4000" baseline="30000" dirty="0" smtClean="0"/>
              <a:t>n</a:t>
            </a:r>
            <a:r>
              <a:rPr lang="en-US" sz="24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s126-frist302.pot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A50021"/>
      </a:accent1>
      <a:accent2>
        <a:srgbClr val="FFFFCC"/>
      </a:accent2>
      <a:accent3>
        <a:srgbClr val="FFFFFF"/>
      </a:accent3>
      <a:accent4>
        <a:srgbClr val="000000"/>
      </a:accent4>
      <a:accent5>
        <a:srgbClr val="CFAAAB"/>
      </a:accent5>
      <a:accent6>
        <a:srgbClr val="E7E7B9"/>
      </a:accent6>
      <a:hlink>
        <a:srgbClr val="FF6600"/>
      </a:hlink>
      <a:folHlink>
        <a:srgbClr val="660066"/>
      </a:folHlink>
    </a:clrScheme>
    <a:fontScheme name="cs126-frist302.pot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cs126-frist302.pot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26-frist302.pot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26-frist302.pot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26-frist302.pot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26-frist302.pot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26-frist302.pot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C:\COS 126\lectures\cs126-frist302.pot</Template>
  <TotalTime>1389</TotalTime>
  <Words>3868</Words>
  <Application>Microsoft PowerPoint 7.0</Application>
  <PresentationFormat>On-screen Show (4:3)</PresentationFormat>
  <Paragraphs>730</Paragraphs>
  <Slides>59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59</vt:i4>
      </vt:variant>
    </vt:vector>
  </HeadingPairs>
  <TitlesOfParts>
    <vt:vector size="63" baseType="lpstr">
      <vt:lpstr>cs126-frist302.pot</vt:lpstr>
      <vt:lpstr>Visio</vt:lpstr>
      <vt:lpstr>Equation</vt:lpstr>
      <vt:lpstr>Microsoft Equation 3.0</vt:lpstr>
      <vt:lpstr>Lec-12 Algorithm Strategies</vt:lpstr>
      <vt:lpstr>General Concepts</vt:lpstr>
      <vt:lpstr>Some Algorithm Strategies</vt:lpstr>
      <vt:lpstr>1. Divide and Conquer Algorithm</vt:lpstr>
      <vt:lpstr>Divide and Conquer – Examples</vt:lpstr>
      <vt:lpstr>Inversion Problem</vt:lpstr>
      <vt:lpstr>Counting Inversions:  Divide-and-Conquer</vt:lpstr>
      <vt:lpstr>2. Dynamic Programming Algorithm</vt:lpstr>
      <vt:lpstr>Fibonacci Algorithm</vt:lpstr>
      <vt:lpstr>Dynamic Programming – Example</vt:lpstr>
      <vt:lpstr>Dynamic Programming - Example</vt:lpstr>
      <vt:lpstr>The Knapsack Problem</vt:lpstr>
      <vt:lpstr>Longest Common Subsequence (LCS)</vt:lpstr>
      <vt:lpstr>Example</vt:lpstr>
      <vt:lpstr>Longest increasing subsequence(LIS)</vt:lpstr>
      <vt:lpstr>Sum of Subset Problem</vt:lpstr>
      <vt:lpstr>Coin Change Problem</vt:lpstr>
      <vt:lpstr>Maximum-sum interval</vt:lpstr>
      <vt:lpstr> Rock Climbing Problem</vt:lpstr>
      <vt:lpstr>Rock climbing (cont)</vt:lpstr>
      <vt:lpstr>Rock Climbing (cont)</vt:lpstr>
      <vt:lpstr>Matrix-chain Multiplication  </vt:lpstr>
      <vt:lpstr>Matrix-chain Multiplication   …contd  </vt:lpstr>
      <vt:lpstr>Matrix-chain Multiplication   …contd  </vt:lpstr>
      <vt:lpstr>Traveling Salesman Problem</vt:lpstr>
      <vt:lpstr>Optimal Binary Search Tree (OBST)</vt:lpstr>
      <vt:lpstr>Optimal Binary Search Tree (OBST)</vt:lpstr>
      <vt:lpstr>Optimal Binary Search Tree (OBST)</vt:lpstr>
      <vt:lpstr>Optimal Binary Search Tree (OBST)</vt:lpstr>
      <vt:lpstr>Slide 30</vt:lpstr>
      <vt:lpstr>Optimal Binary Search Tree (OBST)</vt:lpstr>
      <vt:lpstr>Optimal Polygon Triangulation</vt:lpstr>
      <vt:lpstr>Optimal Polygon Triangulation</vt:lpstr>
      <vt:lpstr>Optimal Polygon Triangulation</vt:lpstr>
      <vt:lpstr>Sequence Alignment Problem</vt:lpstr>
      <vt:lpstr>Greedy Algorithm</vt:lpstr>
      <vt:lpstr>Greedy Algorithm – Example</vt:lpstr>
      <vt:lpstr>Greedy Algorithm - Example</vt:lpstr>
      <vt:lpstr>Prefix Codes</vt:lpstr>
      <vt:lpstr>Binary Character Codes</vt:lpstr>
      <vt:lpstr>The Activity Selection Problem</vt:lpstr>
      <vt:lpstr>The Activity Selection Problem</vt:lpstr>
      <vt:lpstr>The Activity Selection Problem</vt:lpstr>
      <vt:lpstr>Backtracking Algorithm</vt:lpstr>
      <vt:lpstr>Backtracking - Example </vt:lpstr>
      <vt:lpstr>Maze path finding</vt:lpstr>
      <vt:lpstr>Graph Coloring</vt:lpstr>
      <vt:lpstr>Eight Queens Problem</vt:lpstr>
      <vt:lpstr>Hamiltonian Cycle Problem</vt:lpstr>
      <vt:lpstr>Branch and Bound Algorithm</vt:lpstr>
      <vt:lpstr>Branch and Bound – Example</vt:lpstr>
      <vt:lpstr>Heuristic Algorithm</vt:lpstr>
      <vt:lpstr>Heuristic Algorithm – Example</vt:lpstr>
      <vt:lpstr>Approximation Algorithms</vt:lpstr>
      <vt:lpstr>Approximation Algorithms</vt:lpstr>
      <vt:lpstr>Evolutionary Algorithms (EAs)</vt:lpstr>
      <vt:lpstr>Brute force algorithm</vt:lpstr>
      <vt:lpstr>Randomized algorithms</vt:lpstr>
      <vt:lpstr>Next Class</vt:lpstr>
    </vt:vector>
  </TitlesOfParts>
  <Company>Dell Computer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Computability</dc:title>
  <dc:creator>Kevin Wayne</dc:creator>
  <cp:lastModifiedBy>Shamsujjoha</cp:lastModifiedBy>
  <cp:revision>156</cp:revision>
  <dcterms:created xsi:type="dcterms:W3CDTF">1999-11-14T19:32:41Z</dcterms:created>
  <dcterms:modified xsi:type="dcterms:W3CDTF">2015-03-27T16:04:38Z</dcterms:modified>
</cp:coreProperties>
</file>