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02" r:id="rId1"/>
  </p:sldMasterIdLst>
  <p:notesMasterIdLst>
    <p:notesMasterId r:id="rId51"/>
  </p:notesMasterIdLst>
  <p:handoutMasterIdLst>
    <p:handoutMasterId r:id="rId52"/>
  </p:handoutMasterIdLst>
  <p:sldIdLst>
    <p:sldId id="579" r:id="rId2"/>
    <p:sldId id="540" r:id="rId3"/>
    <p:sldId id="581" r:id="rId4"/>
    <p:sldId id="399" r:id="rId5"/>
    <p:sldId id="494" r:id="rId6"/>
    <p:sldId id="392" r:id="rId7"/>
    <p:sldId id="446" r:id="rId8"/>
    <p:sldId id="450" r:id="rId9"/>
    <p:sldId id="451" r:id="rId10"/>
    <p:sldId id="452" r:id="rId11"/>
    <p:sldId id="588" r:id="rId12"/>
    <p:sldId id="589" r:id="rId13"/>
    <p:sldId id="590" r:id="rId14"/>
    <p:sldId id="591" r:id="rId15"/>
    <p:sldId id="592" r:id="rId16"/>
    <p:sldId id="593" r:id="rId17"/>
    <p:sldId id="594" r:id="rId18"/>
    <p:sldId id="595" r:id="rId19"/>
    <p:sldId id="596" r:id="rId20"/>
    <p:sldId id="597" r:id="rId21"/>
    <p:sldId id="598" r:id="rId22"/>
    <p:sldId id="599" r:id="rId23"/>
    <p:sldId id="600" r:id="rId24"/>
    <p:sldId id="601" r:id="rId25"/>
    <p:sldId id="602" r:id="rId26"/>
    <p:sldId id="603" r:id="rId27"/>
    <p:sldId id="604" r:id="rId28"/>
    <p:sldId id="605" r:id="rId29"/>
    <p:sldId id="606" r:id="rId30"/>
    <p:sldId id="607" r:id="rId31"/>
    <p:sldId id="608" r:id="rId32"/>
    <p:sldId id="609" r:id="rId33"/>
    <p:sldId id="610" r:id="rId34"/>
    <p:sldId id="611" r:id="rId35"/>
    <p:sldId id="612" r:id="rId36"/>
    <p:sldId id="630" r:id="rId37"/>
    <p:sldId id="642" r:id="rId38"/>
    <p:sldId id="643" r:id="rId39"/>
    <p:sldId id="631" r:id="rId40"/>
    <p:sldId id="632" r:id="rId41"/>
    <p:sldId id="633" r:id="rId42"/>
    <p:sldId id="634" r:id="rId43"/>
    <p:sldId id="635" r:id="rId44"/>
    <p:sldId id="636" r:id="rId45"/>
    <p:sldId id="637" r:id="rId46"/>
    <p:sldId id="638" r:id="rId47"/>
    <p:sldId id="639" r:id="rId48"/>
    <p:sldId id="640" r:id="rId49"/>
    <p:sldId id="641" r:id="rId50"/>
  </p:sldIdLst>
  <p:sldSz cx="9144000" cy="6858000" type="screen4x3"/>
  <p:notesSz cx="9269413" cy="7019925"/>
  <p:custShowLst>
    <p:custShow name="handout" id="0">
      <p:sldLst>
        <p:sld r:id="rId5"/>
        <p:sld r:id="rId6"/>
        <p:sld r:id="rId7"/>
        <p:sld r:id="rId8"/>
        <p:sld r:id="rId9"/>
        <p:sld r:id="rId10"/>
        <p:sld r:id="rId11"/>
      </p:sldLst>
    </p:custShow>
  </p:custShowLst>
  <p:defaultTextStyle>
    <a:defPPr>
      <a:defRPr lang="en-US"/>
    </a:defPPr>
    <a:lvl1pPr algn="l" rtl="0" eaLnBrk="0" fontAlgn="base" hangingPunct="0">
      <a:spcBef>
        <a:spcPct val="0"/>
      </a:spcBef>
      <a:spcAft>
        <a:spcPct val="0"/>
      </a:spcAft>
      <a:defRPr kumimoji="1" sz="1600" kern="1200">
        <a:solidFill>
          <a:schemeClr val="tx1"/>
        </a:solidFill>
        <a:latin typeface="Comic Sans MS" pitchFamily="66" charset="0"/>
        <a:ea typeface="+mn-ea"/>
        <a:cs typeface="+mn-cs"/>
      </a:defRPr>
    </a:lvl1pPr>
    <a:lvl2pPr marL="457200" algn="l" rtl="0" eaLnBrk="0" fontAlgn="base" hangingPunct="0">
      <a:spcBef>
        <a:spcPct val="0"/>
      </a:spcBef>
      <a:spcAft>
        <a:spcPct val="0"/>
      </a:spcAft>
      <a:defRPr kumimoji="1" sz="1600" kern="1200">
        <a:solidFill>
          <a:schemeClr val="tx1"/>
        </a:solidFill>
        <a:latin typeface="Comic Sans MS" pitchFamily="66" charset="0"/>
        <a:ea typeface="+mn-ea"/>
        <a:cs typeface="+mn-cs"/>
      </a:defRPr>
    </a:lvl2pPr>
    <a:lvl3pPr marL="914400" algn="l" rtl="0" eaLnBrk="0" fontAlgn="base" hangingPunct="0">
      <a:spcBef>
        <a:spcPct val="0"/>
      </a:spcBef>
      <a:spcAft>
        <a:spcPct val="0"/>
      </a:spcAft>
      <a:defRPr kumimoji="1" sz="1600" kern="1200">
        <a:solidFill>
          <a:schemeClr val="tx1"/>
        </a:solidFill>
        <a:latin typeface="Comic Sans MS" pitchFamily="66" charset="0"/>
        <a:ea typeface="+mn-ea"/>
        <a:cs typeface="+mn-cs"/>
      </a:defRPr>
    </a:lvl3pPr>
    <a:lvl4pPr marL="1371600" algn="l" rtl="0" eaLnBrk="0" fontAlgn="base" hangingPunct="0">
      <a:spcBef>
        <a:spcPct val="0"/>
      </a:spcBef>
      <a:spcAft>
        <a:spcPct val="0"/>
      </a:spcAft>
      <a:defRPr kumimoji="1" sz="1600" kern="1200">
        <a:solidFill>
          <a:schemeClr val="tx1"/>
        </a:solidFill>
        <a:latin typeface="Comic Sans MS" pitchFamily="66" charset="0"/>
        <a:ea typeface="+mn-ea"/>
        <a:cs typeface="+mn-cs"/>
      </a:defRPr>
    </a:lvl4pPr>
    <a:lvl5pPr marL="1828800" algn="l" rtl="0" eaLnBrk="0" fontAlgn="base" hangingPunct="0">
      <a:spcBef>
        <a:spcPct val="0"/>
      </a:spcBef>
      <a:spcAft>
        <a:spcPct val="0"/>
      </a:spcAft>
      <a:defRPr kumimoji="1" sz="1600" kern="1200">
        <a:solidFill>
          <a:schemeClr val="tx1"/>
        </a:solidFill>
        <a:latin typeface="Comic Sans MS" pitchFamily="66" charset="0"/>
        <a:ea typeface="+mn-ea"/>
        <a:cs typeface="+mn-cs"/>
      </a:defRPr>
    </a:lvl5pPr>
    <a:lvl6pPr marL="2286000" algn="l" defTabSz="914400" rtl="0" eaLnBrk="1" latinLnBrk="0" hangingPunct="1">
      <a:defRPr kumimoji="1" sz="1600" kern="1200">
        <a:solidFill>
          <a:schemeClr val="tx1"/>
        </a:solidFill>
        <a:latin typeface="Comic Sans MS" pitchFamily="66" charset="0"/>
        <a:ea typeface="+mn-ea"/>
        <a:cs typeface="+mn-cs"/>
      </a:defRPr>
    </a:lvl6pPr>
    <a:lvl7pPr marL="2743200" algn="l" defTabSz="914400" rtl="0" eaLnBrk="1" latinLnBrk="0" hangingPunct="1">
      <a:defRPr kumimoji="1" sz="1600" kern="1200">
        <a:solidFill>
          <a:schemeClr val="tx1"/>
        </a:solidFill>
        <a:latin typeface="Comic Sans MS" pitchFamily="66" charset="0"/>
        <a:ea typeface="+mn-ea"/>
        <a:cs typeface="+mn-cs"/>
      </a:defRPr>
    </a:lvl7pPr>
    <a:lvl8pPr marL="3200400" algn="l" defTabSz="914400" rtl="0" eaLnBrk="1" latinLnBrk="0" hangingPunct="1">
      <a:defRPr kumimoji="1" sz="1600" kern="1200">
        <a:solidFill>
          <a:schemeClr val="tx1"/>
        </a:solidFill>
        <a:latin typeface="Comic Sans MS" pitchFamily="66" charset="0"/>
        <a:ea typeface="+mn-ea"/>
        <a:cs typeface="+mn-cs"/>
      </a:defRPr>
    </a:lvl8pPr>
    <a:lvl9pPr marL="3657600" algn="l" defTabSz="914400" rtl="0" eaLnBrk="1" latinLnBrk="0" hangingPunct="1">
      <a:defRPr kumimoji="1" sz="1600" kern="1200">
        <a:solidFill>
          <a:schemeClr val="tx1"/>
        </a:solidFill>
        <a:latin typeface="Comic Sans MS" pitchFamily="66"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006600"/>
    <a:srgbClr val="990033"/>
    <a:srgbClr val="CC0000"/>
    <a:srgbClr val="003399"/>
    <a:srgbClr val="336699"/>
    <a:srgbClr val="008080"/>
    <a:srgbClr val="FF33CC"/>
    <a:srgbClr val="FF0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2555" autoAdjust="0"/>
    <p:restoredTop sz="87717" autoAdjust="0"/>
  </p:normalViewPr>
  <p:slideViewPr>
    <p:cSldViewPr>
      <p:cViewPr varScale="1">
        <p:scale>
          <a:sx n="60" d="100"/>
          <a:sy n="60" d="100"/>
        </p:scale>
        <p:origin x="-1680"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2" d="100"/>
          <a:sy n="52" d="100"/>
        </p:scale>
        <p:origin x="-1818" y="-90"/>
      </p:cViewPr>
      <p:guideLst>
        <p:guide orient="horz" pos="2211"/>
        <p:guide pos="2919"/>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4016375" cy="350838"/>
          </a:xfrm>
          <a:prstGeom prst="rect">
            <a:avLst/>
          </a:prstGeom>
          <a:noFill/>
          <a:ln w="9525">
            <a:noFill/>
            <a:miter lim="800000"/>
            <a:headEnd/>
            <a:tailEnd/>
          </a:ln>
        </p:spPr>
        <p:txBody>
          <a:bodyPr vert="horz" wrap="square" lIns="93077" tIns="46538" rIns="93077" bIns="46538" numCol="1" anchor="t" anchorCtr="0" compatLnSpc="1">
            <a:prstTxWarp prst="textNoShape">
              <a:avLst/>
            </a:prstTxWarp>
          </a:bodyPr>
          <a:lstStyle>
            <a:lvl1pPr defTabSz="930275">
              <a:defRPr kumimoji="0" sz="1200" smtClean="0"/>
            </a:lvl1pPr>
          </a:lstStyle>
          <a:p>
            <a:pPr>
              <a:defRPr/>
            </a:pPr>
            <a:endParaRPr lang="en-US"/>
          </a:p>
        </p:txBody>
      </p:sp>
      <p:sp>
        <p:nvSpPr>
          <p:cNvPr id="14339" name="Rectangle 3"/>
          <p:cNvSpPr>
            <a:spLocks noGrp="1" noChangeArrowheads="1"/>
          </p:cNvSpPr>
          <p:nvPr>
            <p:ph type="dt" sz="quarter" idx="1"/>
          </p:nvPr>
        </p:nvSpPr>
        <p:spPr bwMode="auto">
          <a:xfrm>
            <a:off x="5253038" y="0"/>
            <a:ext cx="4016375" cy="350838"/>
          </a:xfrm>
          <a:prstGeom prst="rect">
            <a:avLst/>
          </a:prstGeom>
          <a:noFill/>
          <a:ln w="9525">
            <a:noFill/>
            <a:miter lim="800000"/>
            <a:headEnd/>
            <a:tailEnd/>
          </a:ln>
        </p:spPr>
        <p:txBody>
          <a:bodyPr vert="horz" wrap="square" lIns="93077" tIns="46538" rIns="93077" bIns="46538" numCol="1" anchor="t" anchorCtr="0" compatLnSpc="1">
            <a:prstTxWarp prst="textNoShape">
              <a:avLst/>
            </a:prstTxWarp>
          </a:bodyPr>
          <a:lstStyle>
            <a:lvl1pPr algn="r" defTabSz="930275">
              <a:defRPr kumimoji="0" sz="1200" smtClean="0"/>
            </a:lvl1pPr>
          </a:lstStyle>
          <a:p>
            <a:pPr>
              <a:defRPr/>
            </a:pPr>
            <a:fld id="{57732E96-C686-4240-A758-38ADBFB97716}" type="datetime1">
              <a:rPr lang="en-US"/>
              <a:pPr>
                <a:defRPr/>
              </a:pPr>
              <a:t>3/28/2015</a:t>
            </a:fld>
            <a:endParaRPr lang="en-US"/>
          </a:p>
        </p:txBody>
      </p:sp>
      <p:sp>
        <p:nvSpPr>
          <p:cNvPr id="14340" name="Rectangle 4"/>
          <p:cNvSpPr>
            <a:spLocks noGrp="1" noChangeArrowheads="1"/>
          </p:cNvSpPr>
          <p:nvPr>
            <p:ph type="ftr" sz="quarter" idx="2"/>
          </p:nvPr>
        </p:nvSpPr>
        <p:spPr bwMode="auto">
          <a:xfrm>
            <a:off x="0" y="6669088"/>
            <a:ext cx="4016375" cy="350837"/>
          </a:xfrm>
          <a:prstGeom prst="rect">
            <a:avLst/>
          </a:prstGeom>
          <a:noFill/>
          <a:ln w="9525">
            <a:noFill/>
            <a:miter lim="800000"/>
            <a:headEnd/>
            <a:tailEnd/>
          </a:ln>
        </p:spPr>
        <p:txBody>
          <a:bodyPr vert="horz" wrap="square" lIns="93077" tIns="46538" rIns="93077" bIns="46538" numCol="1" anchor="b" anchorCtr="0" compatLnSpc="1">
            <a:prstTxWarp prst="textNoShape">
              <a:avLst/>
            </a:prstTxWarp>
          </a:bodyPr>
          <a:lstStyle>
            <a:lvl1pPr defTabSz="930275">
              <a:defRPr kumimoji="0" sz="1200" smtClean="0"/>
            </a:lvl1pPr>
          </a:lstStyle>
          <a:p>
            <a:pPr>
              <a:defRPr/>
            </a:pPr>
            <a:r>
              <a:rPr lang="en-US"/>
              <a:t>Copyright 2000, Kevin Wayne</a:t>
            </a:r>
          </a:p>
        </p:txBody>
      </p:sp>
      <p:sp>
        <p:nvSpPr>
          <p:cNvPr id="14341" name="Rectangle 5"/>
          <p:cNvSpPr>
            <a:spLocks noGrp="1" noChangeArrowheads="1"/>
          </p:cNvSpPr>
          <p:nvPr>
            <p:ph type="sldNum" sz="quarter" idx="3"/>
          </p:nvPr>
        </p:nvSpPr>
        <p:spPr bwMode="auto">
          <a:xfrm>
            <a:off x="5253038" y="6669088"/>
            <a:ext cx="4016375" cy="350837"/>
          </a:xfrm>
          <a:prstGeom prst="rect">
            <a:avLst/>
          </a:prstGeom>
          <a:noFill/>
          <a:ln w="9525">
            <a:noFill/>
            <a:miter lim="800000"/>
            <a:headEnd/>
            <a:tailEnd/>
          </a:ln>
        </p:spPr>
        <p:txBody>
          <a:bodyPr vert="horz" wrap="square" lIns="93077" tIns="46538" rIns="93077" bIns="46538" numCol="1" anchor="b" anchorCtr="0" compatLnSpc="1">
            <a:prstTxWarp prst="textNoShape">
              <a:avLst/>
            </a:prstTxWarp>
          </a:bodyPr>
          <a:lstStyle>
            <a:lvl1pPr algn="r" defTabSz="930275">
              <a:defRPr kumimoji="0" sz="1200" smtClean="0"/>
            </a:lvl1pPr>
          </a:lstStyle>
          <a:p>
            <a:pPr>
              <a:defRPr/>
            </a:pPr>
            <a:fld id="{F15F9C1D-5B61-48B6-B92B-9CBDE6E28571}"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6" name="Rectangle 8"/>
          <p:cNvSpPr>
            <a:spLocks noGrp="1" noChangeArrowheads="1"/>
          </p:cNvSpPr>
          <p:nvPr>
            <p:ph type="hdr" sz="quarter"/>
          </p:nvPr>
        </p:nvSpPr>
        <p:spPr bwMode="auto">
          <a:xfrm>
            <a:off x="0" y="0"/>
            <a:ext cx="4016375" cy="350838"/>
          </a:xfrm>
          <a:prstGeom prst="rect">
            <a:avLst/>
          </a:prstGeom>
          <a:noFill/>
          <a:ln w="9525">
            <a:noFill/>
            <a:miter lim="800000"/>
            <a:headEnd/>
            <a:tailEnd/>
          </a:ln>
        </p:spPr>
        <p:txBody>
          <a:bodyPr vert="horz" wrap="square" lIns="93077" tIns="46538" rIns="93077" bIns="46538" numCol="1" anchor="t" anchorCtr="0" compatLnSpc="1">
            <a:prstTxWarp prst="textNoShape">
              <a:avLst/>
            </a:prstTxWarp>
          </a:bodyPr>
          <a:lstStyle>
            <a:lvl1pPr defTabSz="930275">
              <a:defRPr kumimoji="0" sz="1200" smtClean="0"/>
            </a:lvl1pPr>
          </a:lstStyle>
          <a:p>
            <a:pPr>
              <a:defRPr/>
            </a:pPr>
            <a:endParaRPr lang="en-US"/>
          </a:p>
        </p:txBody>
      </p:sp>
      <p:sp>
        <p:nvSpPr>
          <p:cNvPr id="52227" name="Rectangle 9"/>
          <p:cNvSpPr>
            <a:spLocks noGrp="1" noRot="1" noChangeAspect="1" noChangeArrowheads="1"/>
          </p:cNvSpPr>
          <p:nvPr>
            <p:ph type="sldImg" idx="2"/>
          </p:nvPr>
        </p:nvSpPr>
        <p:spPr bwMode="auto">
          <a:xfrm>
            <a:off x="2879725" y="527050"/>
            <a:ext cx="3509963" cy="2632075"/>
          </a:xfrm>
          <a:prstGeom prst="rect">
            <a:avLst/>
          </a:prstGeom>
          <a:noFill/>
          <a:ln w="9525">
            <a:solidFill>
              <a:srgbClr val="000000"/>
            </a:solidFill>
            <a:miter lim="800000"/>
            <a:headEnd/>
            <a:tailEnd/>
          </a:ln>
        </p:spPr>
      </p:sp>
      <p:sp>
        <p:nvSpPr>
          <p:cNvPr id="2058" name="Rectangle 10"/>
          <p:cNvSpPr>
            <a:spLocks noGrp="1" noChangeArrowheads="1"/>
          </p:cNvSpPr>
          <p:nvPr>
            <p:ph type="body" sz="quarter" idx="3"/>
          </p:nvPr>
        </p:nvSpPr>
        <p:spPr bwMode="auto">
          <a:xfrm>
            <a:off x="1238250" y="3335338"/>
            <a:ext cx="6792913" cy="3157537"/>
          </a:xfrm>
          <a:prstGeom prst="rect">
            <a:avLst/>
          </a:prstGeom>
          <a:noFill/>
          <a:ln w="9525">
            <a:noFill/>
            <a:miter lim="800000"/>
            <a:headEnd/>
            <a:tailEnd/>
          </a:ln>
        </p:spPr>
        <p:txBody>
          <a:bodyPr vert="horz" wrap="square" lIns="93077" tIns="46538" rIns="93077" bIns="4653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59" name="Rectangle 11"/>
          <p:cNvSpPr>
            <a:spLocks noGrp="1" noChangeArrowheads="1"/>
          </p:cNvSpPr>
          <p:nvPr>
            <p:ph type="dt" idx="1"/>
          </p:nvPr>
        </p:nvSpPr>
        <p:spPr bwMode="auto">
          <a:xfrm>
            <a:off x="5253038" y="0"/>
            <a:ext cx="4016375" cy="350838"/>
          </a:xfrm>
          <a:prstGeom prst="rect">
            <a:avLst/>
          </a:prstGeom>
          <a:noFill/>
          <a:ln w="9525">
            <a:noFill/>
            <a:miter lim="800000"/>
            <a:headEnd/>
            <a:tailEnd/>
          </a:ln>
        </p:spPr>
        <p:txBody>
          <a:bodyPr vert="horz" wrap="square" lIns="93077" tIns="46538" rIns="93077" bIns="46538" numCol="1" anchor="t" anchorCtr="0" compatLnSpc="1">
            <a:prstTxWarp prst="textNoShape">
              <a:avLst/>
            </a:prstTxWarp>
          </a:bodyPr>
          <a:lstStyle>
            <a:lvl1pPr algn="r" defTabSz="930275">
              <a:defRPr kumimoji="0" sz="1200" smtClean="0"/>
            </a:lvl1pPr>
          </a:lstStyle>
          <a:p>
            <a:pPr>
              <a:defRPr/>
            </a:pPr>
            <a:fld id="{D2AC06C8-CD51-4E6F-B101-6B98BF4B2083}" type="datetime1">
              <a:rPr lang="en-US"/>
              <a:pPr>
                <a:defRPr/>
              </a:pPr>
              <a:t>3/28/2015</a:t>
            </a:fld>
            <a:endParaRPr lang="en-US"/>
          </a:p>
        </p:txBody>
      </p:sp>
      <p:sp>
        <p:nvSpPr>
          <p:cNvPr id="2060" name="Rectangle 12"/>
          <p:cNvSpPr>
            <a:spLocks noGrp="1" noChangeArrowheads="1"/>
          </p:cNvSpPr>
          <p:nvPr>
            <p:ph type="ftr" sz="quarter" idx="4"/>
          </p:nvPr>
        </p:nvSpPr>
        <p:spPr bwMode="auto">
          <a:xfrm>
            <a:off x="0" y="6669088"/>
            <a:ext cx="4016375" cy="350837"/>
          </a:xfrm>
          <a:prstGeom prst="rect">
            <a:avLst/>
          </a:prstGeom>
          <a:noFill/>
          <a:ln w="9525">
            <a:noFill/>
            <a:miter lim="800000"/>
            <a:headEnd/>
            <a:tailEnd/>
          </a:ln>
        </p:spPr>
        <p:txBody>
          <a:bodyPr vert="horz" wrap="square" lIns="93077" tIns="46538" rIns="93077" bIns="46538" numCol="1" anchor="b" anchorCtr="0" compatLnSpc="1">
            <a:prstTxWarp prst="textNoShape">
              <a:avLst/>
            </a:prstTxWarp>
          </a:bodyPr>
          <a:lstStyle>
            <a:lvl1pPr defTabSz="930275">
              <a:defRPr kumimoji="0" sz="1200" smtClean="0"/>
            </a:lvl1pPr>
          </a:lstStyle>
          <a:p>
            <a:pPr>
              <a:defRPr/>
            </a:pPr>
            <a:r>
              <a:rPr lang="en-US"/>
              <a:t>Copyright 2000, Kevin Wayne</a:t>
            </a:r>
          </a:p>
        </p:txBody>
      </p:sp>
      <p:sp>
        <p:nvSpPr>
          <p:cNvPr id="2061" name="Rectangle 13"/>
          <p:cNvSpPr>
            <a:spLocks noGrp="1" noChangeArrowheads="1"/>
          </p:cNvSpPr>
          <p:nvPr>
            <p:ph type="sldNum" sz="quarter" idx="5"/>
          </p:nvPr>
        </p:nvSpPr>
        <p:spPr bwMode="auto">
          <a:xfrm>
            <a:off x="5253038" y="6669088"/>
            <a:ext cx="4016375" cy="350837"/>
          </a:xfrm>
          <a:prstGeom prst="rect">
            <a:avLst/>
          </a:prstGeom>
          <a:noFill/>
          <a:ln w="9525">
            <a:noFill/>
            <a:miter lim="800000"/>
            <a:headEnd/>
            <a:tailEnd/>
          </a:ln>
        </p:spPr>
        <p:txBody>
          <a:bodyPr vert="horz" wrap="square" lIns="93077" tIns="46538" rIns="93077" bIns="46538" numCol="1" anchor="b" anchorCtr="0" compatLnSpc="1">
            <a:prstTxWarp prst="textNoShape">
              <a:avLst/>
            </a:prstTxWarp>
          </a:bodyPr>
          <a:lstStyle>
            <a:lvl1pPr algn="r" defTabSz="930275">
              <a:defRPr kumimoji="0" sz="1200" smtClean="0"/>
            </a:lvl1pPr>
          </a:lstStyle>
          <a:p>
            <a:pPr>
              <a:defRPr/>
            </a:pPr>
            <a:fld id="{6394F517-481F-400E-9A85-DBC785334E8B}"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Comic Sans MS" pitchFamily="66" charset="0"/>
        <a:ea typeface="+mn-ea"/>
        <a:cs typeface="+mn-cs"/>
      </a:defRPr>
    </a:lvl1pPr>
    <a:lvl2pPr marL="457200" algn="l" rtl="0" eaLnBrk="0" fontAlgn="base" hangingPunct="0">
      <a:spcBef>
        <a:spcPct val="30000"/>
      </a:spcBef>
      <a:spcAft>
        <a:spcPct val="0"/>
      </a:spcAft>
      <a:defRPr kumimoji="1" sz="1200" kern="1200">
        <a:solidFill>
          <a:schemeClr val="tx1"/>
        </a:solidFill>
        <a:latin typeface="Comic Sans MS" pitchFamily="66" charset="0"/>
        <a:ea typeface="+mn-ea"/>
        <a:cs typeface="+mn-cs"/>
      </a:defRPr>
    </a:lvl2pPr>
    <a:lvl3pPr marL="914400" algn="l" rtl="0" eaLnBrk="0" fontAlgn="base" hangingPunct="0">
      <a:spcBef>
        <a:spcPct val="30000"/>
      </a:spcBef>
      <a:spcAft>
        <a:spcPct val="0"/>
      </a:spcAft>
      <a:defRPr kumimoji="1" sz="1200" kern="1200">
        <a:solidFill>
          <a:schemeClr val="tx1"/>
        </a:solidFill>
        <a:latin typeface="Comic Sans MS" pitchFamily="66"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Comic Sans MS" pitchFamily="66"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Comic Sans MS" pitchFamily="6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xfrm>
            <a:off x="2881313" y="527050"/>
            <a:ext cx="3509962" cy="2632075"/>
          </a:xfrm>
          <a:ln/>
        </p:spPr>
      </p:sp>
      <p:sp>
        <p:nvSpPr>
          <p:cNvPr id="53251" name="Rectangle 3"/>
          <p:cNvSpPr>
            <a:spLocks noGrp="1" noChangeArrowheads="1"/>
          </p:cNvSpPr>
          <p:nvPr>
            <p:ph type="body" idx="1"/>
          </p:nvPr>
        </p:nvSpPr>
        <p:spPr>
          <a:xfrm>
            <a:off x="1238250" y="3335338"/>
            <a:ext cx="6796088" cy="3155950"/>
          </a:xfrm>
          <a:noFill/>
          <a:ln/>
        </p:spPr>
        <p:txBody>
          <a:bodyPr/>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2"/>
          <p:cNvSpPr>
            <a:spLocks noGrp="1" noRot="1" noChangeAspect="1" noChangeArrowheads="1"/>
          </p:cNvSpPr>
          <p:nvPr>
            <p:ph type="sldImg"/>
          </p:nvPr>
        </p:nvSpPr>
        <p:spPr>
          <a:ln/>
        </p:spPr>
      </p:sp>
      <p:sp>
        <p:nvSpPr>
          <p:cNvPr id="6031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0" name="Rectangle 2"/>
          <p:cNvSpPr>
            <a:spLocks noGrp="1" noRot="1" noChangeAspect="1" noChangeArrowheads="1"/>
          </p:cNvSpPr>
          <p:nvPr>
            <p:ph type="sldImg"/>
          </p:nvPr>
        </p:nvSpPr>
        <p:spPr>
          <a:ln/>
        </p:spPr>
      </p:sp>
      <p:sp>
        <p:nvSpPr>
          <p:cNvPr id="6010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Rot="1" noChangeAspect="1" noChangeArrowheads="1"/>
          </p:cNvSpPr>
          <p:nvPr>
            <p:ph type="sldImg"/>
          </p:nvPr>
        </p:nvSpPr>
        <p:spPr>
          <a:ln/>
        </p:spPr>
      </p:sp>
      <p:sp>
        <p:nvSpPr>
          <p:cNvPr id="5345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p:cNvSpPr>
            <a:spLocks noGrp="1" noRot="1" noChangeAspect="1" noChangeArrowheads="1"/>
          </p:cNvSpPr>
          <p:nvPr>
            <p:ph type="sldImg"/>
          </p:nvPr>
        </p:nvSpPr>
        <p:spPr>
          <a:ln/>
        </p:spPr>
      </p:sp>
      <p:sp>
        <p:nvSpPr>
          <p:cNvPr id="5365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Rectangle 2"/>
          <p:cNvSpPr>
            <a:spLocks noGrp="1" noRot="1" noChangeAspect="1" noChangeArrowheads="1"/>
          </p:cNvSpPr>
          <p:nvPr>
            <p:ph type="sldImg"/>
          </p:nvPr>
        </p:nvSpPr>
        <p:spPr>
          <a:ln/>
        </p:spPr>
      </p:sp>
      <p:sp>
        <p:nvSpPr>
          <p:cNvPr id="5386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0" name="Rectangle 2"/>
          <p:cNvSpPr>
            <a:spLocks noGrp="1" noRot="1" noChangeAspect="1" noChangeArrowheads="1"/>
          </p:cNvSpPr>
          <p:nvPr>
            <p:ph type="sldImg"/>
          </p:nvPr>
        </p:nvSpPr>
        <p:spPr>
          <a:ln/>
        </p:spPr>
      </p:sp>
      <p:sp>
        <p:nvSpPr>
          <p:cNvPr id="5396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2"/>
          <p:cNvSpPr>
            <a:spLocks noGrp="1" noRot="1" noChangeAspect="1" noChangeArrowheads="1"/>
          </p:cNvSpPr>
          <p:nvPr>
            <p:ph type="sldImg"/>
          </p:nvPr>
        </p:nvSpPr>
        <p:spPr>
          <a:ln/>
        </p:spPr>
      </p:sp>
      <p:sp>
        <p:nvSpPr>
          <p:cNvPr id="540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Rot="1" noChangeAspect="1" noChangeArrowheads="1"/>
          </p:cNvSpPr>
          <p:nvPr>
            <p:ph type="sldImg"/>
          </p:nvPr>
        </p:nvSpPr>
        <p:spPr>
          <a:ln/>
        </p:spPr>
      </p:sp>
      <p:sp>
        <p:nvSpPr>
          <p:cNvPr id="5570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Rectangle 2"/>
          <p:cNvSpPr>
            <a:spLocks noGrp="1" noRot="1" noChangeAspect="1" noChangeArrowheads="1" noTextEdit="1"/>
          </p:cNvSpPr>
          <p:nvPr>
            <p:ph type="sldImg"/>
          </p:nvPr>
        </p:nvSpPr>
        <p:spPr>
          <a:ln/>
        </p:spPr>
      </p:sp>
      <p:sp>
        <p:nvSpPr>
          <p:cNvPr id="510979" name="Rectangle 3"/>
          <p:cNvSpPr>
            <a:spLocks noGrp="1" noChangeArrowheads="1"/>
          </p:cNvSpPr>
          <p:nvPr>
            <p:ph type="body" idx="1"/>
          </p:nvPr>
        </p:nvSpPr>
        <p:spPr/>
        <p:txBody>
          <a:bodyPr lIns="91428" tIns="45715" rIns="91428" bIns="45715"/>
          <a:lstStyle/>
          <a:p>
            <a:r>
              <a:rPr lang="en-US"/>
              <a:t>can reduce neighbors to 6</a:t>
            </a:r>
          </a:p>
          <a:p>
            <a:r>
              <a:rPr lang="en-US"/>
              <a:t>Note: no points on median line (assumption that no points have same x coordinate ensures that median line can be drawn in this way)</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p:cNvSpPr>
            <a:spLocks noGrp="1" noRot="1" noChangeAspect="1" noChangeArrowheads="1"/>
          </p:cNvSpPr>
          <p:nvPr>
            <p:ph type="sldImg"/>
          </p:nvPr>
        </p:nvSpPr>
        <p:spPr>
          <a:ln/>
        </p:spPr>
      </p:sp>
      <p:sp>
        <p:nvSpPr>
          <p:cNvPr id="550915" name="Rectangle 3"/>
          <p:cNvSpPr>
            <a:spLocks noGrp="1" noChangeArrowheads="1"/>
          </p:cNvSpPr>
          <p:nvPr>
            <p:ph type="body" idx="1"/>
          </p:nvPr>
        </p:nvSpPr>
        <p:spPr/>
        <p:txBody>
          <a:bodyPr/>
          <a:lstStyle/>
          <a:p>
            <a:r>
              <a:rPr lang="en-US"/>
              <a:t>separation can be done in O(N) using linear time median algorithm</a:t>
            </a:r>
          </a:p>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Rectangle 2"/>
          <p:cNvSpPr>
            <a:spLocks noGrp="1" noRot="1" noChangeAspect="1" noChangeArrowheads="1"/>
          </p:cNvSpPr>
          <p:nvPr>
            <p:ph type="sldImg"/>
          </p:nvPr>
        </p:nvSpPr>
        <p:spPr>
          <a:ln/>
        </p:spPr>
      </p:sp>
      <p:sp>
        <p:nvSpPr>
          <p:cNvPr id="5416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6394F517-481F-400E-9A85-DBC785334E8B}" type="slidenum">
              <a:rPr lang="en-US" smtClean="0"/>
              <a:pPr>
                <a:defRPr/>
              </a:pPr>
              <a:t>49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a:ln/>
        </p:spPr>
        <p:txBody>
          <a:bodyPr/>
          <a:lstStyle/>
          <a:p>
            <a:r>
              <a:rPr lang="en-US" smtClean="0"/>
              <a:t>amazon.com, launch.com, restaurants, movies, . . .</a:t>
            </a:r>
          </a:p>
          <a:p>
            <a:r>
              <a:rPr lang="en-US" smtClean="0"/>
              <a:t>Note:  there can be a quadratic number of inversions.</a:t>
            </a:r>
          </a:p>
          <a:p>
            <a:pPr lvl="1"/>
            <a:r>
              <a:rPr lang="en-US" smtClean="0"/>
              <a:t>Asymptotically faster algorithm must compute total number without even looking at each inversion individually.</a:t>
            </a:r>
          </a:p>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Rectangle 2"/>
          <p:cNvSpPr>
            <a:spLocks noGrp="1" noRot="1" noChangeAspect="1" noChangeArrowheads="1" noTextEdit="1"/>
          </p:cNvSpPr>
          <p:nvPr>
            <p:ph type="sldImg"/>
          </p:nvPr>
        </p:nvSpPr>
        <p:spPr>
          <a:ln/>
        </p:spPr>
      </p:sp>
      <p:sp>
        <p:nvSpPr>
          <p:cNvPr id="500739" name="Rectangle 3"/>
          <p:cNvSpPr>
            <a:spLocks noGrp="1" noChangeArrowheads="1"/>
          </p:cNvSpPr>
          <p:nvPr>
            <p:ph type="body" idx="1"/>
          </p:nvPr>
        </p:nvSpPr>
        <p:spPr/>
        <p:txBody>
          <a:bodyPr lIns="91428" tIns="45715" rIns="91428" bIns="45715"/>
          <a:lstStyle/>
          <a:p>
            <a:r>
              <a:rPr lang="en-US"/>
              <a:t>Foundation of then-fledgling field of computational geometry.</a:t>
            </a:r>
          </a:p>
          <a:p>
            <a:r>
              <a:rPr lang="en-US"/>
              <a:t>"Shamos and Hoey (1970's) wanted to work out basic computational primitives in computational geometry. Surprisingly challenging to find an efficient algorithm. Shamos and Hoey asked whether it was possible to do better than quadratic. The algorithm we present is essentially their solution."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Rectangle 2"/>
          <p:cNvSpPr>
            <a:spLocks noGrp="1" noRot="1" noChangeAspect="1" noChangeArrowheads="1"/>
          </p:cNvSpPr>
          <p:nvPr>
            <p:ph type="sldImg"/>
          </p:nvPr>
        </p:nvSpPr>
        <p:spPr>
          <a:ln/>
        </p:spPr>
      </p:sp>
      <p:sp>
        <p:nvSpPr>
          <p:cNvPr id="533507"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4" name="Line 2"/>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p:spPr>
        <p:txBody>
          <a:bodyPr/>
          <a:lstStyle/>
          <a:p>
            <a:pPr>
              <a:defRPr/>
            </a:pPr>
            <a:endParaRPr lang="en-US"/>
          </a:p>
        </p:txBody>
      </p:sp>
      <p:sp>
        <p:nvSpPr>
          <p:cNvPr id="609283" name="Rectangle 3"/>
          <p:cNvSpPr>
            <a:spLocks noGrp="1" noChangeArrowheads="1"/>
          </p:cNvSpPr>
          <p:nvPr>
            <p:ph type="ctrTitle" sz="quarter"/>
          </p:nvPr>
        </p:nvSpPr>
        <p:spPr>
          <a:xfrm>
            <a:off x="0" y="0"/>
            <a:ext cx="9144000" cy="1524000"/>
          </a:xfrm>
        </p:spPr>
        <p:txBody>
          <a:bodyPr anchor="b"/>
          <a:lstStyle>
            <a:lvl1pPr>
              <a:lnSpc>
                <a:spcPct val="80000"/>
              </a:lnSpc>
              <a:defRPr sz="3200"/>
            </a:lvl1pPr>
          </a:lstStyle>
          <a:p>
            <a:r>
              <a:rPr lang="en-US"/>
              <a:t>Click to edit Master title style</a:t>
            </a:r>
          </a:p>
        </p:txBody>
      </p:sp>
      <p:sp>
        <p:nvSpPr>
          <p:cNvPr id="609284" name="Rectangle 4"/>
          <p:cNvSpPr>
            <a:spLocks noGrp="1" noChangeArrowheads="1"/>
          </p:cNvSpPr>
          <p:nvPr>
            <p:ph type="subTitle" sz="quarter" idx="1"/>
          </p:nvPr>
        </p:nvSpPr>
        <p:spPr>
          <a:xfrm>
            <a:off x="1220788" y="2671763"/>
            <a:ext cx="7162800" cy="3094037"/>
          </a:xfrm>
          <a:ln>
            <a:tailEnd type="none" w="sm" len="sm"/>
          </a:ln>
        </p:spPr>
        <p:txBody>
          <a:bodyPr/>
          <a:lstStyle>
            <a:lvl1pPr defTabSz="915988">
              <a:defRPr sz="1600"/>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FC95AD70-50AD-42B6-AB7E-3B0AD9E478D0}" type="slidenum">
              <a:rPr lang="en-US"/>
              <a:pPr>
                <a:defRPr/>
              </a:pPr>
              <a:t>‹#›</a:t>
            </a:fld>
            <a:endParaRPr lang="en-US" sz="140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152400"/>
            <a:ext cx="2286000" cy="6172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152400"/>
            <a:ext cx="6705600" cy="6172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7121B52C-DEB3-4B4F-9BA7-791A1009488E}" type="slidenum">
              <a:rPr lang="en-US"/>
              <a:pPr>
                <a:defRPr/>
              </a:pPr>
              <a:t>‹#›</a:t>
            </a:fld>
            <a:endParaRPr lang="en-US" sz="14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0DE59898-9559-43A7-8870-53803B706739}" type="slidenum">
              <a:rPr lang="en-US"/>
              <a:pPr>
                <a:defRPr/>
              </a:pPr>
              <a:t>‹#›</a:t>
            </a:fld>
            <a:endParaRPr lang="en-US" sz="140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sldNum" sz="quarter" idx="10"/>
          </p:nvPr>
        </p:nvSpPr>
        <p:spPr>
          <a:ln/>
        </p:spPr>
        <p:txBody>
          <a:bodyPr/>
          <a:lstStyle>
            <a:lvl1pPr>
              <a:defRPr/>
            </a:lvl1pPr>
          </a:lstStyle>
          <a:p>
            <a:pPr>
              <a:defRPr/>
            </a:pPr>
            <a:fld id="{CF35805B-8F10-4220-8DC2-785EB6D225A5}" type="slidenum">
              <a:rPr lang="en-US"/>
              <a:pPr>
                <a:defRPr/>
              </a:pPr>
              <a:t>‹#›</a:t>
            </a:fld>
            <a:endParaRPr lang="en-US" sz="140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914400"/>
            <a:ext cx="38481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914400"/>
            <a:ext cx="38481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sldNum" sz="quarter" idx="10"/>
          </p:nvPr>
        </p:nvSpPr>
        <p:spPr>
          <a:ln/>
        </p:spPr>
        <p:txBody>
          <a:bodyPr/>
          <a:lstStyle>
            <a:lvl1pPr>
              <a:defRPr/>
            </a:lvl1pPr>
          </a:lstStyle>
          <a:p>
            <a:pPr>
              <a:defRPr/>
            </a:pPr>
            <a:fld id="{50BE254B-2646-4879-B836-CCDC94F72BE5}" type="slidenum">
              <a:rPr lang="en-US"/>
              <a:pPr>
                <a:defRPr/>
              </a:pPr>
              <a:t>‹#›</a:t>
            </a:fld>
            <a:endParaRPr lang="en-US" sz="140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sldNum" sz="quarter" idx="10"/>
          </p:nvPr>
        </p:nvSpPr>
        <p:spPr>
          <a:ln/>
        </p:spPr>
        <p:txBody>
          <a:bodyPr/>
          <a:lstStyle>
            <a:lvl1pPr>
              <a:defRPr/>
            </a:lvl1pPr>
          </a:lstStyle>
          <a:p>
            <a:pPr>
              <a:defRPr/>
            </a:pPr>
            <a:fld id="{ADC98ADE-BE13-4636-9911-470B41E4679F}" type="slidenum">
              <a:rPr lang="en-US"/>
              <a:pPr>
                <a:defRPr/>
              </a:pPr>
              <a:t>‹#›</a:t>
            </a:fld>
            <a:endParaRPr lang="en-US" sz="140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sldNum" sz="quarter" idx="10"/>
          </p:nvPr>
        </p:nvSpPr>
        <p:spPr>
          <a:ln/>
        </p:spPr>
        <p:txBody>
          <a:bodyPr/>
          <a:lstStyle>
            <a:lvl1pPr>
              <a:defRPr/>
            </a:lvl1pPr>
          </a:lstStyle>
          <a:p>
            <a:pPr>
              <a:defRPr/>
            </a:pPr>
            <a:fld id="{A38623E2-44E6-45E8-9074-8BA8D9483F10}" type="slidenum">
              <a:rPr lang="en-US"/>
              <a:pPr>
                <a:defRPr/>
              </a:pPr>
              <a:t>‹#›</a:t>
            </a:fld>
            <a:endParaRPr lang="en-US" sz="140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fld id="{8861F345-A855-4C30-9602-0920DE5473DA}" type="slidenum">
              <a:rPr lang="en-US"/>
              <a:pPr>
                <a:defRPr/>
              </a:pPr>
              <a:t>‹#›</a:t>
            </a:fld>
            <a:endParaRPr lang="en-US" sz="140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fld id="{EC7CF787-6A9F-4158-83D6-70D130CFE674}" type="slidenum">
              <a:rPr lang="en-US"/>
              <a:pPr>
                <a:defRPr/>
              </a:pPr>
              <a:t>‹#›</a:t>
            </a:fld>
            <a:endParaRPr lang="en-US" sz="140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fld id="{E56F0E67-0B7D-4D98-8B96-2C21EDE91B17}" type="slidenum">
              <a:rPr lang="en-US"/>
              <a:pPr>
                <a:defRPr/>
              </a:pPr>
              <a:t>‹#›</a:t>
            </a:fld>
            <a:endParaRPr lang="en-US" sz="140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0" y="152400"/>
            <a:ext cx="9144000" cy="4572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6147" name="Rectangle 3"/>
          <p:cNvSpPr>
            <a:spLocks noGrp="1" noChangeArrowheads="1"/>
          </p:cNvSpPr>
          <p:nvPr>
            <p:ph type="body" idx="1"/>
          </p:nvPr>
        </p:nvSpPr>
        <p:spPr bwMode="auto">
          <a:xfrm>
            <a:off x="609600" y="914400"/>
            <a:ext cx="7848600" cy="54102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08260" name="Rectangle 4"/>
          <p:cNvSpPr>
            <a:spLocks noGrp="1" noChangeArrowheads="1"/>
          </p:cNvSpPr>
          <p:nvPr>
            <p:ph type="sldNum" sz="quarter" idx="4"/>
          </p:nvPr>
        </p:nvSpPr>
        <p:spPr bwMode="auto">
          <a:xfrm>
            <a:off x="7239000" y="6629400"/>
            <a:ext cx="1905000" cy="2286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800" smtClean="0"/>
            </a:lvl1pPr>
          </a:lstStyle>
          <a:p>
            <a:pPr>
              <a:defRPr/>
            </a:pPr>
            <a:fld id="{A80DB654-29E8-4B49-A160-E0730B387339}" type="slidenum">
              <a:rPr lang="en-US"/>
              <a:pPr>
                <a:defRPr/>
              </a:pPr>
              <a:t>‹#›</a:t>
            </a:fld>
            <a:endParaRPr lang="en-US" sz="1400"/>
          </a:p>
        </p:txBody>
      </p:sp>
    </p:spTree>
  </p:cSld>
  <p:clrMap bg1="lt1" tx1="dk1" bg2="lt2" tx2="dk2" accent1="accent1" accent2="accent2" accent3="accent3" accent4="accent4" accent5="accent5" accent6="accent6" hlink="hlink" folHlink="folHlink"/>
  <p:sldLayoutIdLst>
    <p:sldLayoutId id="2147483725" r:id="rId1"/>
    <p:sldLayoutId id="2147483724" r:id="rId2"/>
    <p:sldLayoutId id="2147483723" r:id="rId3"/>
    <p:sldLayoutId id="2147483722" r:id="rId4"/>
    <p:sldLayoutId id="2147483721" r:id="rId5"/>
    <p:sldLayoutId id="2147483720" r:id="rId6"/>
    <p:sldLayoutId id="2147483719" r:id="rId7"/>
    <p:sldLayoutId id="2147483718" r:id="rId8"/>
    <p:sldLayoutId id="2147483717" r:id="rId9"/>
    <p:sldLayoutId id="2147483716" r:id="rId10"/>
    <p:sldLayoutId id="2147483715" r:id="rId11"/>
  </p:sldLayoutIdLst>
  <p:hf hdr="0" ftr="0" dt="0"/>
  <p:txStyles>
    <p:titleStyle>
      <a:lvl1pPr algn="ctr" rtl="0" eaLnBrk="0" fontAlgn="base" hangingPunct="0">
        <a:lnSpc>
          <a:spcPct val="70000"/>
        </a:lnSpc>
        <a:spcBef>
          <a:spcPct val="0"/>
        </a:spcBef>
        <a:spcAft>
          <a:spcPct val="0"/>
        </a:spcAft>
        <a:defRPr kumimoji="1" sz="2000">
          <a:solidFill>
            <a:schemeClr val="folHlink"/>
          </a:solidFill>
          <a:latin typeface="+mj-lt"/>
          <a:ea typeface="+mj-ea"/>
          <a:cs typeface="+mj-cs"/>
        </a:defRPr>
      </a:lvl1pPr>
      <a:lvl2pPr algn="ctr" rtl="0" eaLnBrk="0" fontAlgn="base" hangingPunct="0">
        <a:lnSpc>
          <a:spcPct val="70000"/>
        </a:lnSpc>
        <a:spcBef>
          <a:spcPct val="0"/>
        </a:spcBef>
        <a:spcAft>
          <a:spcPct val="0"/>
        </a:spcAft>
        <a:defRPr kumimoji="1" sz="2000">
          <a:solidFill>
            <a:schemeClr val="folHlink"/>
          </a:solidFill>
          <a:latin typeface="Comic Sans MS" pitchFamily="66" charset="0"/>
        </a:defRPr>
      </a:lvl2pPr>
      <a:lvl3pPr algn="ctr" rtl="0" eaLnBrk="0" fontAlgn="base" hangingPunct="0">
        <a:lnSpc>
          <a:spcPct val="70000"/>
        </a:lnSpc>
        <a:spcBef>
          <a:spcPct val="0"/>
        </a:spcBef>
        <a:spcAft>
          <a:spcPct val="0"/>
        </a:spcAft>
        <a:defRPr kumimoji="1" sz="2000">
          <a:solidFill>
            <a:schemeClr val="folHlink"/>
          </a:solidFill>
          <a:latin typeface="Comic Sans MS" pitchFamily="66" charset="0"/>
        </a:defRPr>
      </a:lvl3pPr>
      <a:lvl4pPr algn="ctr" rtl="0" eaLnBrk="0" fontAlgn="base" hangingPunct="0">
        <a:lnSpc>
          <a:spcPct val="70000"/>
        </a:lnSpc>
        <a:spcBef>
          <a:spcPct val="0"/>
        </a:spcBef>
        <a:spcAft>
          <a:spcPct val="0"/>
        </a:spcAft>
        <a:defRPr kumimoji="1" sz="2000">
          <a:solidFill>
            <a:schemeClr val="folHlink"/>
          </a:solidFill>
          <a:latin typeface="Comic Sans MS" pitchFamily="66" charset="0"/>
        </a:defRPr>
      </a:lvl4pPr>
      <a:lvl5pPr algn="ctr" rtl="0" eaLnBrk="0" fontAlgn="base" hangingPunct="0">
        <a:lnSpc>
          <a:spcPct val="70000"/>
        </a:lnSpc>
        <a:spcBef>
          <a:spcPct val="0"/>
        </a:spcBef>
        <a:spcAft>
          <a:spcPct val="0"/>
        </a:spcAft>
        <a:defRPr kumimoji="1" sz="2000">
          <a:solidFill>
            <a:schemeClr val="folHlink"/>
          </a:solidFill>
          <a:latin typeface="Comic Sans MS" pitchFamily="66" charset="0"/>
        </a:defRPr>
      </a:lvl5pPr>
      <a:lvl6pPr marL="457200" algn="ctr" rtl="0" eaLnBrk="0" fontAlgn="base" hangingPunct="0">
        <a:lnSpc>
          <a:spcPct val="70000"/>
        </a:lnSpc>
        <a:spcBef>
          <a:spcPct val="0"/>
        </a:spcBef>
        <a:spcAft>
          <a:spcPct val="0"/>
        </a:spcAft>
        <a:defRPr kumimoji="1" sz="2000">
          <a:solidFill>
            <a:schemeClr val="folHlink"/>
          </a:solidFill>
          <a:latin typeface="Comic Sans MS" pitchFamily="66" charset="0"/>
        </a:defRPr>
      </a:lvl6pPr>
      <a:lvl7pPr marL="914400" algn="ctr" rtl="0" eaLnBrk="0" fontAlgn="base" hangingPunct="0">
        <a:lnSpc>
          <a:spcPct val="70000"/>
        </a:lnSpc>
        <a:spcBef>
          <a:spcPct val="0"/>
        </a:spcBef>
        <a:spcAft>
          <a:spcPct val="0"/>
        </a:spcAft>
        <a:defRPr kumimoji="1" sz="2000">
          <a:solidFill>
            <a:schemeClr val="folHlink"/>
          </a:solidFill>
          <a:latin typeface="Comic Sans MS" pitchFamily="66" charset="0"/>
        </a:defRPr>
      </a:lvl7pPr>
      <a:lvl8pPr marL="1371600" algn="ctr" rtl="0" eaLnBrk="0" fontAlgn="base" hangingPunct="0">
        <a:lnSpc>
          <a:spcPct val="70000"/>
        </a:lnSpc>
        <a:spcBef>
          <a:spcPct val="0"/>
        </a:spcBef>
        <a:spcAft>
          <a:spcPct val="0"/>
        </a:spcAft>
        <a:defRPr kumimoji="1" sz="2000">
          <a:solidFill>
            <a:schemeClr val="folHlink"/>
          </a:solidFill>
          <a:latin typeface="Comic Sans MS" pitchFamily="66" charset="0"/>
        </a:defRPr>
      </a:lvl8pPr>
      <a:lvl9pPr marL="1828800" algn="ctr" rtl="0" eaLnBrk="0" fontAlgn="base" hangingPunct="0">
        <a:lnSpc>
          <a:spcPct val="70000"/>
        </a:lnSpc>
        <a:spcBef>
          <a:spcPct val="0"/>
        </a:spcBef>
        <a:spcAft>
          <a:spcPct val="0"/>
        </a:spcAft>
        <a:defRPr kumimoji="1" sz="2000">
          <a:solidFill>
            <a:schemeClr val="folHlink"/>
          </a:solidFill>
          <a:latin typeface="Comic Sans MS" pitchFamily="66" charset="0"/>
        </a:defRPr>
      </a:lvl9pPr>
    </p:titleStyle>
    <p:bodyStyle>
      <a:lvl1pPr marL="342900" indent="-342900" algn="l" rtl="0" eaLnBrk="0" fontAlgn="base" hangingPunct="0">
        <a:lnSpc>
          <a:spcPts val="2600"/>
        </a:lnSpc>
        <a:spcBef>
          <a:spcPct val="0"/>
        </a:spcBef>
        <a:spcAft>
          <a:spcPct val="0"/>
        </a:spcAft>
        <a:buClr>
          <a:srgbClr val="003399"/>
        </a:buClr>
        <a:buSzPct val="50000"/>
        <a:buFont typeface="Monotype Sorts" pitchFamily="92" charset="2"/>
        <a:buChar char="•"/>
        <a:defRPr kumimoji="1" sz="3200">
          <a:solidFill>
            <a:srgbClr val="003399"/>
          </a:solidFill>
          <a:latin typeface="+mn-lt"/>
          <a:ea typeface="+mn-ea"/>
          <a:cs typeface="+mn-cs"/>
        </a:defRPr>
      </a:lvl1pPr>
      <a:lvl2pPr marL="346075" indent="-231775" algn="l" rtl="0" eaLnBrk="0" fontAlgn="base" hangingPunct="0">
        <a:lnSpc>
          <a:spcPts val="2600"/>
        </a:lnSpc>
        <a:spcBef>
          <a:spcPct val="0"/>
        </a:spcBef>
        <a:spcAft>
          <a:spcPct val="0"/>
        </a:spcAft>
        <a:buClr>
          <a:schemeClr val="tx1"/>
        </a:buClr>
        <a:buSzPct val="35000"/>
        <a:buFont typeface="Monotype Sorts" pitchFamily="92" charset="2"/>
        <a:buChar char="n"/>
        <a:defRPr kumimoji="1" sz="2800">
          <a:solidFill>
            <a:schemeClr val="tx1"/>
          </a:solidFill>
          <a:latin typeface="+mn-lt"/>
        </a:defRPr>
      </a:lvl2pPr>
      <a:lvl3pPr marL="627063" indent="-166688" algn="l" rtl="0" eaLnBrk="0" fontAlgn="base" hangingPunct="0">
        <a:lnSpc>
          <a:spcPts val="2600"/>
        </a:lnSpc>
        <a:spcBef>
          <a:spcPct val="0"/>
        </a:spcBef>
        <a:spcAft>
          <a:spcPct val="0"/>
        </a:spcAft>
        <a:buClr>
          <a:schemeClr val="tx1"/>
        </a:buClr>
        <a:buSzPct val="80000"/>
        <a:buChar char="–"/>
        <a:defRPr kumimoji="1" sz="2400">
          <a:solidFill>
            <a:schemeClr val="tx1"/>
          </a:solidFill>
          <a:latin typeface="+mn-lt"/>
        </a:defRPr>
      </a:lvl3pPr>
      <a:lvl4pPr marL="1147763" indent="-404813" algn="l" rtl="0" eaLnBrk="0" fontAlgn="base" hangingPunct="0">
        <a:lnSpc>
          <a:spcPts val="2600"/>
        </a:lnSpc>
        <a:spcBef>
          <a:spcPct val="0"/>
        </a:spcBef>
        <a:spcAft>
          <a:spcPct val="0"/>
        </a:spcAft>
        <a:buClr>
          <a:schemeClr val="tx1"/>
        </a:buClr>
        <a:buFont typeface="Wingdings" pitchFamily="2" charset="2"/>
        <a:buChar char="!"/>
        <a:defRPr kumimoji="1" sz="2000">
          <a:solidFill>
            <a:schemeClr val="tx1"/>
          </a:solidFill>
          <a:latin typeface="+mn-lt"/>
        </a:defRPr>
      </a:lvl4pPr>
      <a:lvl5pPr marL="1539875" indent="-169863" algn="l" rtl="0" eaLnBrk="0" fontAlgn="base" hangingPunct="0">
        <a:lnSpc>
          <a:spcPts val="2600"/>
        </a:lnSpc>
        <a:spcBef>
          <a:spcPct val="0"/>
        </a:spcBef>
        <a:spcAft>
          <a:spcPct val="0"/>
        </a:spcAft>
        <a:buClr>
          <a:schemeClr val="tx1"/>
        </a:buClr>
        <a:buSzPct val="100000"/>
        <a:buChar char="–"/>
        <a:defRPr kumimoji="1" sz="2000">
          <a:solidFill>
            <a:schemeClr val="tx1"/>
          </a:solidFill>
          <a:latin typeface="+mn-lt"/>
        </a:defRPr>
      </a:lvl5pPr>
      <a:lvl6pPr marL="1997075" indent="-169863" algn="l" rtl="0" eaLnBrk="0" fontAlgn="base" hangingPunct="0">
        <a:lnSpc>
          <a:spcPts val="2600"/>
        </a:lnSpc>
        <a:spcBef>
          <a:spcPct val="0"/>
        </a:spcBef>
        <a:spcAft>
          <a:spcPct val="0"/>
        </a:spcAft>
        <a:buClr>
          <a:schemeClr val="tx1"/>
        </a:buClr>
        <a:buSzPct val="100000"/>
        <a:buChar char="–"/>
        <a:defRPr kumimoji="1">
          <a:solidFill>
            <a:schemeClr val="tx1"/>
          </a:solidFill>
          <a:latin typeface="+mn-lt"/>
        </a:defRPr>
      </a:lvl6pPr>
      <a:lvl7pPr marL="2454275" indent="-169863" algn="l" rtl="0" eaLnBrk="0" fontAlgn="base" hangingPunct="0">
        <a:lnSpc>
          <a:spcPts val="2600"/>
        </a:lnSpc>
        <a:spcBef>
          <a:spcPct val="0"/>
        </a:spcBef>
        <a:spcAft>
          <a:spcPct val="0"/>
        </a:spcAft>
        <a:buClr>
          <a:schemeClr val="tx1"/>
        </a:buClr>
        <a:buSzPct val="100000"/>
        <a:buChar char="–"/>
        <a:defRPr kumimoji="1">
          <a:solidFill>
            <a:schemeClr val="tx1"/>
          </a:solidFill>
          <a:latin typeface="+mn-lt"/>
        </a:defRPr>
      </a:lvl7pPr>
      <a:lvl8pPr marL="2911475" indent="-169863" algn="l" rtl="0" eaLnBrk="0" fontAlgn="base" hangingPunct="0">
        <a:lnSpc>
          <a:spcPts val="2600"/>
        </a:lnSpc>
        <a:spcBef>
          <a:spcPct val="0"/>
        </a:spcBef>
        <a:spcAft>
          <a:spcPct val="0"/>
        </a:spcAft>
        <a:buClr>
          <a:schemeClr val="tx1"/>
        </a:buClr>
        <a:buSzPct val="100000"/>
        <a:buChar char="–"/>
        <a:defRPr kumimoji="1">
          <a:solidFill>
            <a:schemeClr val="tx1"/>
          </a:solidFill>
          <a:latin typeface="+mn-lt"/>
        </a:defRPr>
      </a:lvl8pPr>
      <a:lvl9pPr marL="3368675" indent="-169863" algn="l" rtl="0" eaLnBrk="0" fontAlgn="base" hangingPunct="0">
        <a:lnSpc>
          <a:spcPts val="2600"/>
        </a:lnSpc>
        <a:spcBef>
          <a:spcPct val="0"/>
        </a:spcBef>
        <a:spcAft>
          <a:spcPct val="0"/>
        </a:spcAft>
        <a:buClr>
          <a:schemeClr val="tx1"/>
        </a:buClr>
        <a:buSzPct val="100000"/>
        <a:buChar char="–"/>
        <a:defRPr kumimoji="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p:cNvSpPr>
            <a:spLocks noGrp="1" noChangeArrowheads="1"/>
          </p:cNvSpPr>
          <p:nvPr>
            <p:ph type="ctrTitle"/>
          </p:nvPr>
        </p:nvSpPr>
        <p:spPr/>
        <p:txBody>
          <a:bodyPr/>
          <a:lstStyle/>
          <a:p>
            <a:r>
              <a:rPr lang="en-US" dirty="0" smtClean="0"/>
              <a:t>CSE245- Divide </a:t>
            </a:r>
            <a:r>
              <a:rPr lang="en-US" dirty="0" smtClean="0"/>
              <a:t>&amp; Conquer</a:t>
            </a:r>
          </a:p>
        </p:txBody>
      </p:sp>
      <p:sp>
        <p:nvSpPr>
          <p:cNvPr id="8195" name="Rectangle 5"/>
          <p:cNvSpPr>
            <a:spLocks noGrp="1" noChangeArrowheads="1"/>
          </p:cNvSpPr>
          <p:nvPr>
            <p:ph type="subTitle" idx="1"/>
          </p:nvPr>
        </p:nvSpPr>
        <p:spPr>
          <a:xfrm>
            <a:off x="1220788" y="3214686"/>
            <a:ext cx="7162800" cy="2551114"/>
          </a:xfrm>
          <a:ln>
            <a:tailEnd/>
          </a:ln>
        </p:spPr>
        <p:txBody>
          <a:bodyPr/>
          <a:lstStyle/>
          <a:p>
            <a:pPr marL="0" indent="0" algn="ctr">
              <a:buFont typeface="Monotype Sorts" pitchFamily="92" charset="2"/>
              <a:buNone/>
            </a:pPr>
            <a:r>
              <a:rPr lang="en-US" sz="4000" dirty="0" smtClean="0"/>
              <a:t>Md. Shamsujjoha</a:t>
            </a:r>
            <a:endParaRPr lang="en-US" sz="40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0"/>
          </p:nvPr>
        </p:nvSpPr>
        <p:spPr>
          <a:noFill/>
        </p:spPr>
        <p:txBody>
          <a:bodyPr/>
          <a:lstStyle/>
          <a:p>
            <a:fld id="{9D4AA34E-C454-4407-9D43-96FF08AEF023}" type="slidenum">
              <a:rPr lang="en-US"/>
              <a:pPr/>
              <a:t>10</a:t>
            </a:fld>
            <a:endParaRPr lang="en-US" sz="1400"/>
          </a:p>
        </p:txBody>
      </p:sp>
      <p:sp>
        <p:nvSpPr>
          <p:cNvPr id="31747" name="Rectangle 26"/>
          <p:cNvSpPr>
            <a:spLocks noGrp="1" noChangeArrowheads="1"/>
          </p:cNvSpPr>
          <p:nvPr>
            <p:ph type="title"/>
          </p:nvPr>
        </p:nvSpPr>
        <p:spPr/>
        <p:txBody>
          <a:bodyPr/>
          <a:lstStyle/>
          <a:p>
            <a:r>
              <a:rPr lang="en-US" dirty="0" smtClean="0"/>
              <a:t>Counting Inversions:  Divide-and-Conquer</a:t>
            </a:r>
          </a:p>
        </p:txBody>
      </p:sp>
      <p:sp>
        <p:nvSpPr>
          <p:cNvPr id="31748" name="Rectangle 27"/>
          <p:cNvSpPr>
            <a:spLocks noGrp="1" noChangeArrowheads="1"/>
          </p:cNvSpPr>
          <p:nvPr>
            <p:ph type="body" idx="1"/>
          </p:nvPr>
        </p:nvSpPr>
        <p:spPr/>
        <p:txBody>
          <a:bodyPr/>
          <a:lstStyle/>
          <a:p>
            <a:pPr marL="0" indent="0">
              <a:buFont typeface="Monotype Sorts" pitchFamily="92" charset="2"/>
              <a:buNone/>
            </a:pPr>
            <a:r>
              <a:rPr lang="en-US" sz="1800" smtClean="0"/>
              <a:t>Divide-and-conquer.</a:t>
            </a:r>
          </a:p>
          <a:p>
            <a:pPr lvl="1"/>
            <a:r>
              <a:rPr lang="en-US" sz="1800" smtClean="0"/>
              <a:t>Divide:  separate list into two pieces.</a:t>
            </a:r>
          </a:p>
          <a:p>
            <a:pPr lvl="1"/>
            <a:r>
              <a:rPr lang="en-US" sz="1800" smtClean="0"/>
              <a:t>Conquer: recursively count inversions in each half.</a:t>
            </a:r>
          </a:p>
          <a:p>
            <a:pPr lvl="1"/>
            <a:r>
              <a:rPr lang="en-US" sz="1800" smtClean="0">
                <a:solidFill>
                  <a:schemeClr val="accent1"/>
                </a:solidFill>
              </a:rPr>
              <a:t>Combine</a:t>
            </a:r>
            <a:r>
              <a:rPr lang="en-US" sz="1800" smtClean="0"/>
              <a:t>: count inversions where a</a:t>
            </a:r>
            <a:r>
              <a:rPr lang="en-US" sz="2000" baseline="-25000" smtClean="0"/>
              <a:t>i</a:t>
            </a:r>
            <a:r>
              <a:rPr lang="en-US" sz="1800" smtClean="0"/>
              <a:t> and a</a:t>
            </a:r>
            <a:r>
              <a:rPr lang="en-US" sz="2000" baseline="-25000" smtClean="0"/>
              <a:t>j</a:t>
            </a:r>
            <a:r>
              <a:rPr lang="en-US" sz="1800" smtClean="0"/>
              <a:t> are in different halves, and return sum of three quantities.</a:t>
            </a:r>
          </a:p>
          <a:p>
            <a:pPr lvl="1"/>
            <a:endParaRPr lang="en-US" sz="1800" smtClean="0"/>
          </a:p>
        </p:txBody>
      </p:sp>
      <p:sp>
        <p:nvSpPr>
          <p:cNvPr id="31749" name="Rectangle 41"/>
          <p:cNvSpPr>
            <a:spLocks noChangeAspect="1" noChangeArrowheads="1"/>
          </p:cNvSpPr>
          <p:nvPr/>
        </p:nvSpPr>
        <p:spPr bwMode="auto">
          <a:xfrm>
            <a:off x="1685925" y="3322638"/>
            <a:ext cx="425450" cy="385762"/>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a:t>4</a:t>
            </a:r>
          </a:p>
        </p:txBody>
      </p:sp>
      <p:sp>
        <p:nvSpPr>
          <p:cNvPr id="31750" name="Rectangle 42"/>
          <p:cNvSpPr>
            <a:spLocks noChangeAspect="1" noChangeArrowheads="1"/>
          </p:cNvSpPr>
          <p:nvPr/>
        </p:nvSpPr>
        <p:spPr bwMode="auto">
          <a:xfrm>
            <a:off x="2111375" y="3322638"/>
            <a:ext cx="427038" cy="385762"/>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a:t>8</a:t>
            </a:r>
          </a:p>
        </p:txBody>
      </p:sp>
      <p:sp>
        <p:nvSpPr>
          <p:cNvPr id="31751" name="Rectangle 43"/>
          <p:cNvSpPr>
            <a:spLocks noChangeAspect="1" noChangeArrowheads="1"/>
          </p:cNvSpPr>
          <p:nvPr/>
        </p:nvSpPr>
        <p:spPr bwMode="auto">
          <a:xfrm>
            <a:off x="2538413" y="3322638"/>
            <a:ext cx="425450" cy="385762"/>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a:t>10</a:t>
            </a:r>
          </a:p>
        </p:txBody>
      </p:sp>
      <p:sp>
        <p:nvSpPr>
          <p:cNvPr id="31752" name="Rectangle 44"/>
          <p:cNvSpPr>
            <a:spLocks noChangeAspect="1" noChangeArrowheads="1"/>
          </p:cNvSpPr>
          <p:nvPr/>
        </p:nvSpPr>
        <p:spPr bwMode="auto">
          <a:xfrm>
            <a:off x="2963863" y="3322638"/>
            <a:ext cx="427037" cy="385762"/>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a:t>2</a:t>
            </a:r>
          </a:p>
        </p:txBody>
      </p:sp>
      <p:sp>
        <p:nvSpPr>
          <p:cNvPr id="31753" name="Rectangle 45"/>
          <p:cNvSpPr>
            <a:spLocks noChangeAspect="1" noChangeArrowheads="1"/>
          </p:cNvSpPr>
          <p:nvPr/>
        </p:nvSpPr>
        <p:spPr bwMode="auto">
          <a:xfrm>
            <a:off x="833438" y="3322638"/>
            <a:ext cx="425450" cy="385762"/>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a:t>1</a:t>
            </a:r>
          </a:p>
        </p:txBody>
      </p:sp>
      <p:sp>
        <p:nvSpPr>
          <p:cNvPr id="31754" name="Rectangle 46"/>
          <p:cNvSpPr>
            <a:spLocks noChangeAspect="1" noChangeArrowheads="1"/>
          </p:cNvSpPr>
          <p:nvPr/>
        </p:nvSpPr>
        <p:spPr bwMode="auto">
          <a:xfrm>
            <a:off x="1258888" y="3322638"/>
            <a:ext cx="427037" cy="385762"/>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a:t>5</a:t>
            </a:r>
          </a:p>
        </p:txBody>
      </p:sp>
      <p:sp>
        <p:nvSpPr>
          <p:cNvPr id="31755" name="Rectangle 47"/>
          <p:cNvSpPr>
            <a:spLocks noChangeAspect="1" noChangeArrowheads="1"/>
          </p:cNvSpPr>
          <p:nvPr/>
        </p:nvSpPr>
        <p:spPr bwMode="auto">
          <a:xfrm>
            <a:off x="4243388" y="3322638"/>
            <a:ext cx="427037" cy="385762"/>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a:t>12</a:t>
            </a:r>
          </a:p>
        </p:txBody>
      </p:sp>
      <p:sp>
        <p:nvSpPr>
          <p:cNvPr id="31756" name="Rectangle 48"/>
          <p:cNvSpPr>
            <a:spLocks noChangeAspect="1" noChangeArrowheads="1"/>
          </p:cNvSpPr>
          <p:nvPr/>
        </p:nvSpPr>
        <p:spPr bwMode="auto">
          <a:xfrm>
            <a:off x="4670425" y="3322638"/>
            <a:ext cx="425450" cy="385762"/>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a:t>11</a:t>
            </a:r>
          </a:p>
        </p:txBody>
      </p:sp>
      <p:sp>
        <p:nvSpPr>
          <p:cNvPr id="31757" name="Rectangle 49"/>
          <p:cNvSpPr>
            <a:spLocks noChangeAspect="1" noChangeArrowheads="1"/>
          </p:cNvSpPr>
          <p:nvPr/>
        </p:nvSpPr>
        <p:spPr bwMode="auto">
          <a:xfrm>
            <a:off x="5095875" y="3322638"/>
            <a:ext cx="427038" cy="385762"/>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a:t>3</a:t>
            </a:r>
          </a:p>
        </p:txBody>
      </p:sp>
      <p:sp>
        <p:nvSpPr>
          <p:cNvPr id="31758" name="Rectangle 50"/>
          <p:cNvSpPr>
            <a:spLocks noChangeAspect="1" noChangeArrowheads="1"/>
          </p:cNvSpPr>
          <p:nvPr/>
        </p:nvSpPr>
        <p:spPr bwMode="auto">
          <a:xfrm>
            <a:off x="5522913" y="3322638"/>
            <a:ext cx="425450" cy="385762"/>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a:t>7</a:t>
            </a:r>
          </a:p>
        </p:txBody>
      </p:sp>
      <p:sp>
        <p:nvSpPr>
          <p:cNvPr id="31759" name="Rectangle 51"/>
          <p:cNvSpPr>
            <a:spLocks noChangeAspect="1" noChangeArrowheads="1"/>
          </p:cNvSpPr>
          <p:nvPr/>
        </p:nvSpPr>
        <p:spPr bwMode="auto">
          <a:xfrm>
            <a:off x="3390900" y="3322638"/>
            <a:ext cx="427038" cy="385762"/>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a:t>6</a:t>
            </a:r>
          </a:p>
        </p:txBody>
      </p:sp>
      <p:sp>
        <p:nvSpPr>
          <p:cNvPr id="31760" name="Rectangle 52"/>
          <p:cNvSpPr>
            <a:spLocks noChangeAspect="1" noChangeArrowheads="1"/>
          </p:cNvSpPr>
          <p:nvPr/>
        </p:nvSpPr>
        <p:spPr bwMode="auto">
          <a:xfrm>
            <a:off x="3817938" y="3322638"/>
            <a:ext cx="425450" cy="385762"/>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a:t>9</a:t>
            </a:r>
          </a:p>
        </p:txBody>
      </p:sp>
      <p:sp>
        <p:nvSpPr>
          <p:cNvPr id="31761" name="Rectangle 53"/>
          <p:cNvSpPr>
            <a:spLocks noChangeAspect="1" noChangeArrowheads="1"/>
          </p:cNvSpPr>
          <p:nvPr/>
        </p:nvSpPr>
        <p:spPr bwMode="auto">
          <a:xfrm>
            <a:off x="1614488" y="4003675"/>
            <a:ext cx="427037" cy="385763"/>
          </a:xfrm>
          <a:prstGeom prst="rect">
            <a:avLst/>
          </a:prstGeom>
          <a:solidFill>
            <a:srgbClr val="003399"/>
          </a:solidFill>
          <a:ln w="9525">
            <a:solidFill>
              <a:schemeClr val="bg1"/>
            </a:solidFill>
            <a:miter lim="800000"/>
            <a:headEnd/>
            <a:tailEnd/>
          </a:ln>
        </p:spPr>
        <p:txBody>
          <a:bodyPr wrap="none" lIns="92075" tIns="46038" rIns="92075" bIns="46038" anchor="ctr"/>
          <a:lstStyle/>
          <a:p>
            <a:pPr algn="ctr"/>
            <a:r>
              <a:rPr kumimoji="0" lang="en-US">
                <a:solidFill>
                  <a:schemeClr val="bg1"/>
                </a:solidFill>
              </a:rPr>
              <a:t>4</a:t>
            </a:r>
          </a:p>
        </p:txBody>
      </p:sp>
      <p:sp>
        <p:nvSpPr>
          <p:cNvPr id="31762" name="Rectangle 54"/>
          <p:cNvSpPr>
            <a:spLocks noChangeAspect="1" noChangeArrowheads="1"/>
          </p:cNvSpPr>
          <p:nvPr/>
        </p:nvSpPr>
        <p:spPr bwMode="auto">
          <a:xfrm>
            <a:off x="2041525" y="4003675"/>
            <a:ext cx="425450" cy="385763"/>
          </a:xfrm>
          <a:prstGeom prst="rect">
            <a:avLst/>
          </a:prstGeom>
          <a:solidFill>
            <a:srgbClr val="003399"/>
          </a:solidFill>
          <a:ln w="9525">
            <a:solidFill>
              <a:schemeClr val="bg1"/>
            </a:solidFill>
            <a:miter lim="800000"/>
            <a:headEnd/>
            <a:tailEnd/>
          </a:ln>
        </p:spPr>
        <p:txBody>
          <a:bodyPr wrap="none" lIns="92075" tIns="46038" rIns="92075" bIns="46038" anchor="ctr"/>
          <a:lstStyle/>
          <a:p>
            <a:pPr algn="ctr"/>
            <a:r>
              <a:rPr kumimoji="0" lang="en-US">
                <a:solidFill>
                  <a:schemeClr val="bg1"/>
                </a:solidFill>
              </a:rPr>
              <a:t>8</a:t>
            </a:r>
          </a:p>
        </p:txBody>
      </p:sp>
      <p:sp>
        <p:nvSpPr>
          <p:cNvPr id="31763" name="Rectangle 55"/>
          <p:cNvSpPr>
            <a:spLocks noChangeAspect="1" noChangeArrowheads="1"/>
          </p:cNvSpPr>
          <p:nvPr/>
        </p:nvSpPr>
        <p:spPr bwMode="auto">
          <a:xfrm>
            <a:off x="2466975" y="4003675"/>
            <a:ext cx="427038" cy="385763"/>
          </a:xfrm>
          <a:prstGeom prst="rect">
            <a:avLst/>
          </a:prstGeom>
          <a:solidFill>
            <a:srgbClr val="003399"/>
          </a:solidFill>
          <a:ln w="9525">
            <a:solidFill>
              <a:schemeClr val="bg1"/>
            </a:solidFill>
            <a:miter lim="800000"/>
            <a:headEnd/>
            <a:tailEnd/>
          </a:ln>
        </p:spPr>
        <p:txBody>
          <a:bodyPr wrap="none" lIns="92075" tIns="46038" rIns="92075" bIns="46038" anchor="ctr"/>
          <a:lstStyle/>
          <a:p>
            <a:pPr algn="ctr"/>
            <a:r>
              <a:rPr kumimoji="0" lang="en-US">
                <a:solidFill>
                  <a:schemeClr val="bg1"/>
                </a:solidFill>
              </a:rPr>
              <a:t>10</a:t>
            </a:r>
          </a:p>
        </p:txBody>
      </p:sp>
      <p:sp>
        <p:nvSpPr>
          <p:cNvPr id="31764" name="Rectangle 56"/>
          <p:cNvSpPr>
            <a:spLocks noChangeAspect="1" noChangeArrowheads="1"/>
          </p:cNvSpPr>
          <p:nvPr/>
        </p:nvSpPr>
        <p:spPr bwMode="auto">
          <a:xfrm>
            <a:off x="2894013" y="4003675"/>
            <a:ext cx="425450" cy="385763"/>
          </a:xfrm>
          <a:prstGeom prst="rect">
            <a:avLst/>
          </a:prstGeom>
          <a:solidFill>
            <a:srgbClr val="003399"/>
          </a:solidFill>
          <a:ln w="9525">
            <a:solidFill>
              <a:schemeClr val="bg1"/>
            </a:solidFill>
            <a:miter lim="800000"/>
            <a:headEnd/>
            <a:tailEnd/>
          </a:ln>
        </p:spPr>
        <p:txBody>
          <a:bodyPr wrap="none" lIns="92075" tIns="46038" rIns="92075" bIns="46038" anchor="ctr"/>
          <a:lstStyle/>
          <a:p>
            <a:pPr algn="ctr"/>
            <a:r>
              <a:rPr kumimoji="0" lang="en-US">
                <a:solidFill>
                  <a:schemeClr val="bg1"/>
                </a:solidFill>
              </a:rPr>
              <a:t>2</a:t>
            </a:r>
          </a:p>
        </p:txBody>
      </p:sp>
      <p:sp>
        <p:nvSpPr>
          <p:cNvPr id="31765" name="Rectangle 57"/>
          <p:cNvSpPr>
            <a:spLocks noChangeAspect="1" noChangeArrowheads="1"/>
          </p:cNvSpPr>
          <p:nvPr/>
        </p:nvSpPr>
        <p:spPr bwMode="auto">
          <a:xfrm>
            <a:off x="762000" y="4003675"/>
            <a:ext cx="427038" cy="385763"/>
          </a:xfrm>
          <a:prstGeom prst="rect">
            <a:avLst/>
          </a:prstGeom>
          <a:solidFill>
            <a:srgbClr val="003399"/>
          </a:solidFill>
          <a:ln w="9525">
            <a:solidFill>
              <a:schemeClr val="bg1"/>
            </a:solidFill>
            <a:miter lim="800000"/>
            <a:headEnd/>
            <a:tailEnd/>
          </a:ln>
        </p:spPr>
        <p:txBody>
          <a:bodyPr wrap="none" lIns="92075" tIns="46038" rIns="92075" bIns="46038" anchor="ctr"/>
          <a:lstStyle/>
          <a:p>
            <a:pPr algn="ctr"/>
            <a:r>
              <a:rPr kumimoji="0" lang="en-US">
                <a:solidFill>
                  <a:schemeClr val="bg1"/>
                </a:solidFill>
              </a:rPr>
              <a:t>1</a:t>
            </a:r>
          </a:p>
        </p:txBody>
      </p:sp>
      <p:sp>
        <p:nvSpPr>
          <p:cNvPr id="31766" name="Rectangle 58"/>
          <p:cNvSpPr>
            <a:spLocks noChangeAspect="1" noChangeArrowheads="1"/>
          </p:cNvSpPr>
          <p:nvPr/>
        </p:nvSpPr>
        <p:spPr bwMode="auto">
          <a:xfrm>
            <a:off x="1189038" y="4003675"/>
            <a:ext cx="425450" cy="385763"/>
          </a:xfrm>
          <a:prstGeom prst="rect">
            <a:avLst/>
          </a:prstGeom>
          <a:solidFill>
            <a:srgbClr val="003399"/>
          </a:solidFill>
          <a:ln w="9525">
            <a:solidFill>
              <a:schemeClr val="bg1"/>
            </a:solidFill>
            <a:miter lim="800000"/>
            <a:headEnd/>
            <a:tailEnd/>
          </a:ln>
        </p:spPr>
        <p:txBody>
          <a:bodyPr wrap="none" lIns="92075" tIns="46038" rIns="92075" bIns="46038" anchor="ctr"/>
          <a:lstStyle/>
          <a:p>
            <a:pPr algn="ctr"/>
            <a:r>
              <a:rPr kumimoji="0" lang="en-US">
                <a:solidFill>
                  <a:schemeClr val="bg1"/>
                </a:solidFill>
              </a:rPr>
              <a:t>5</a:t>
            </a:r>
          </a:p>
        </p:txBody>
      </p:sp>
      <p:sp>
        <p:nvSpPr>
          <p:cNvPr id="31767" name="Rectangle 59"/>
          <p:cNvSpPr>
            <a:spLocks noChangeAspect="1" noChangeArrowheads="1"/>
          </p:cNvSpPr>
          <p:nvPr/>
        </p:nvSpPr>
        <p:spPr bwMode="auto">
          <a:xfrm>
            <a:off x="4314825" y="4003675"/>
            <a:ext cx="425450" cy="385763"/>
          </a:xfrm>
          <a:prstGeom prst="rect">
            <a:avLst/>
          </a:prstGeom>
          <a:solidFill>
            <a:srgbClr val="006600"/>
          </a:solidFill>
          <a:ln w="9525">
            <a:solidFill>
              <a:schemeClr val="bg1"/>
            </a:solidFill>
            <a:miter lim="800000"/>
            <a:headEnd/>
            <a:tailEnd/>
          </a:ln>
        </p:spPr>
        <p:txBody>
          <a:bodyPr wrap="none" lIns="92075" tIns="46038" rIns="92075" bIns="46038" anchor="ctr"/>
          <a:lstStyle/>
          <a:p>
            <a:pPr algn="ctr"/>
            <a:r>
              <a:rPr kumimoji="0" lang="en-US">
                <a:solidFill>
                  <a:schemeClr val="bg1"/>
                </a:solidFill>
              </a:rPr>
              <a:t>12</a:t>
            </a:r>
          </a:p>
        </p:txBody>
      </p:sp>
      <p:sp>
        <p:nvSpPr>
          <p:cNvPr id="31768" name="Rectangle 60"/>
          <p:cNvSpPr>
            <a:spLocks noChangeAspect="1" noChangeArrowheads="1"/>
          </p:cNvSpPr>
          <p:nvPr/>
        </p:nvSpPr>
        <p:spPr bwMode="auto">
          <a:xfrm>
            <a:off x="4740275" y="4003675"/>
            <a:ext cx="427038" cy="385763"/>
          </a:xfrm>
          <a:prstGeom prst="rect">
            <a:avLst/>
          </a:prstGeom>
          <a:solidFill>
            <a:srgbClr val="006600"/>
          </a:solidFill>
          <a:ln w="9525">
            <a:solidFill>
              <a:schemeClr val="bg1"/>
            </a:solidFill>
            <a:miter lim="800000"/>
            <a:headEnd/>
            <a:tailEnd/>
          </a:ln>
        </p:spPr>
        <p:txBody>
          <a:bodyPr wrap="none" lIns="92075" tIns="46038" rIns="92075" bIns="46038" anchor="ctr"/>
          <a:lstStyle/>
          <a:p>
            <a:pPr algn="ctr"/>
            <a:r>
              <a:rPr kumimoji="0" lang="en-US">
                <a:solidFill>
                  <a:schemeClr val="bg1"/>
                </a:solidFill>
              </a:rPr>
              <a:t>11</a:t>
            </a:r>
          </a:p>
        </p:txBody>
      </p:sp>
      <p:sp>
        <p:nvSpPr>
          <p:cNvPr id="31769" name="Rectangle 61"/>
          <p:cNvSpPr>
            <a:spLocks noChangeAspect="1" noChangeArrowheads="1"/>
          </p:cNvSpPr>
          <p:nvPr/>
        </p:nvSpPr>
        <p:spPr bwMode="auto">
          <a:xfrm>
            <a:off x="5167313" y="4003675"/>
            <a:ext cx="425450" cy="385763"/>
          </a:xfrm>
          <a:prstGeom prst="rect">
            <a:avLst/>
          </a:prstGeom>
          <a:solidFill>
            <a:srgbClr val="006600"/>
          </a:solidFill>
          <a:ln w="9525">
            <a:solidFill>
              <a:schemeClr val="bg1"/>
            </a:solidFill>
            <a:miter lim="800000"/>
            <a:headEnd/>
            <a:tailEnd/>
          </a:ln>
        </p:spPr>
        <p:txBody>
          <a:bodyPr wrap="none" lIns="92075" tIns="46038" rIns="92075" bIns="46038" anchor="ctr"/>
          <a:lstStyle/>
          <a:p>
            <a:pPr algn="ctr"/>
            <a:r>
              <a:rPr kumimoji="0" lang="en-US">
                <a:solidFill>
                  <a:schemeClr val="bg1"/>
                </a:solidFill>
              </a:rPr>
              <a:t>3</a:t>
            </a:r>
          </a:p>
        </p:txBody>
      </p:sp>
      <p:sp>
        <p:nvSpPr>
          <p:cNvPr id="31770" name="Rectangle 62"/>
          <p:cNvSpPr>
            <a:spLocks noChangeAspect="1" noChangeArrowheads="1"/>
          </p:cNvSpPr>
          <p:nvPr/>
        </p:nvSpPr>
        <p:spPr bwMode="auto">
          <a:xfrm>
            <a:off x="5592763" y="4003675"/>
            <a:ext cx="427037" cy="385763"/>
          </a:xfrm>
          <a:prstGeom prst="rect">
            <a:avLst/>
          </a:prstGeom>
          <a:solidFill>
            <a:srgbClr val="006600"/>
          </a:solidFill>
          <a:ln w="9525">
            <a:solidFill>
              <a:schemeClr val="bg1"/>
            </a:solidFill>
            <a:miter lim="800000"/>
            <a:headEnd/>
            <a:tailEnd/>
          </a:ln>
        </p:spPr>
        <p:txBody>
          <a:bodyPr wrap="none" lIns="92075" tIns="46038" rIns="92075" bIns="46038" anchor="ctr"/>
          <a:lstStyle/>
          <a:p>
            <a:pPr algn="ctr"/>
            <a:r>
              <a:rPr kumimoji="0" lang="en-US">
                <a:solidFill>
                  <a:schemeClr val="bg1"/>
                </a:solidFill>
              </a:rPr>
              <a:t>7</a:t>
            </a:r>
          </a:p>
        </p:txBody>
      </p:sp>
      <p:sp>
        <p:nvSpPr>
          <p:cNvPr id="31771" name="Rectangle 63"/>
          <p:cNvSpPr>
            <a:spLocks noChangeAspect="1" noChangeArrowheads="1"/>
          </p:cNvSpPr>
          <p:nvPr/>
        </p:nvSpPr>
        <p:spPr bwMode="auto">
          <a:xfrm>
            <a:off x="3462338" y="4003675"/>
            <a:ext cx="425450" cy="385763"/>
          </a:xfrm>
          <a:prstGeom prst="rect">
            <a:avLst/>
          </a:prstGeom>
          <a:solidFill>
            <a:srgbClr val="006600"/>
          </a:solidFill>
          <a:ln w="9525">
            <a:solidFill>
              <a:schemeClr val="bg1"/>
            </a:solidFill>
            <a:miter lim="800000"/>
            <a:headEnd/>
            <a:tailEnd/>
          </a:ln>
        </p:spPr>
        <p:txBody>
          <a:bodyPr wrap="none" lIns="92075" tIns="46038" rIns="92075" bIns="46038" anchor="ctr"/>
          <a:lstStyle/>
          <a:p>
            <a:pPr algn="ctr"/>
            <a:r>
              <a:rPr kumimoji="0" lang="en-US">
                <a:solidFill>
                  <a:schemeClr val="bg1"/>
                </a:solidFill>
              </a:rPr>
              <a:t>6</a:t>
            </a:r>
          </a:p>
        </p:txBody>
      </p:sp>
      <p:sp>
        <p:nvSpPr>
          <p:cNvPr id="31772" name="Rectangle 64"/>
          <p:cNvSpPr>
            <a:spLocks noChangeAspect="1" noChangeArrowheads="1"/>
          </p:cNvSpPr>
          <p:nvPr/>
        </p:nvSpPr>
        <p:spPr bwMode="auto">
          <a:xfrm>
            <a:off x="3887788" y="4003675"/>
            <a:ext cx="427037" cy="385763"/>
          </a:xfrm>
          <a:prstGeom prst="rect">
            <a:avLst/>
          </a:prstGeom>
          <a:solidFill>
            <a:srgbClr val="006600"/>
          </a:solidFill>
          <a:ln w="9525">
            <a:solidFill>
              <a:schemeClr val="bg1"/>
            </a:solidFill>
            <a:miter lim="800000"/>
            <a:headEnd/>
            <a:tailEnd/>
          </a:ln>
        </p:spPr>
        <p:txBody>
          <a:bodyPr wrap="none" lIns="92075" tIns="46038" rIns="92075" bIns="46038" anchor="ctr"/>
          <a:lstStyle/>
          <a:p>
            <a:pPr algn="ctr"/>
            <a:r>
              <a:rPr kumimoji="0" lang="en-US">
                <a:solidFill>
                  <a:schemeClr val="bg1"/>
                </a:solidFill>
              </a:rPr>
              <a:t>9</a:t>
            </a:r>
          </a:p>
        </p:txBody>
      </p:sp>
      <p:sp>
        <p:nvSpPr>
          <p:cNvPr id="31773" name="Text Box 66"/>
          <p:cNvSpPr txBox="1">
            <a:spLocks noChangeArrowheads="1"/>
          </p:cNvSpPr>
          <p:nvPr/>
        </p:nvSpPr>
        <p:spPr bwMode="auto">
          <a:xfrm>
            <a:off x="909638" y="4402138"/>
            <a:ext cx="1982787" cy="339725"/>
          </a:xfrm>
          <a:prstGeom prst="rect">
            <a:avLst/>
          </a:prstGeom>
          <a:noFill/>
          <a:ln w="15875">
            <a:noFill/>
            <a:miter lim="800000"/>
            <a:headEnd/>
            <a:tailEnd/>
          </a:ln>
        </p:spPr>
        <p:txBody>
          <a:bodyPr wrap="none" lIns="92075" tIns="46038" rIns="92075" bIns="46038" anchor="ctr">
            <a:spAutoFit/>
          </a:bodyPr>
          <a:lstStyle/>
          <a:p>
            <a:pPr algn="ctr">
              <a:spcBef>
                <a:spcPct val="50000"/>
              </a:spcBef>
            </a:pPr>
            <a:r>
              <a:rPr lang="en-US" sz="1400"/>
              <a:t>5 blue-blue inversions</a:t>
            </a:r>
          </a:p>
        </p:txBody>
      </p:sp>
      <p:sp>
        <p:nvSpPr>
          <p:cNvPr id="31774" name="Text Box 67"/>
          <p:cNvSpPr txBox="1">
            <a:spLocks noChangeArrowheads="1"/>
          </p:cNvSpPr>
          <p:nvPr/>
        </p:nvSpPr>
        <p:spPr bwMode="auto">
          <a:xfrm>
            <a:off x="3681413" y="4402138"/>
            <a:ext cx="2230437" cy="339725"/>
          </a:xfrm>
          <a:prstGeom prst="rect">
            <a:avLst/>
          </a:prstGeom>
          <a:noFill/>
          <a:ln w="15875">
            <a:noFill/>
            <a:miter lim="800000"/>
            <a:headEnd/>
            <a:tailEnd/>
          </a:ln>
        </p:spPr>
        <p:txBody>
          <a:bodyPr wrap="none" lIns="92075" tIns="46038" rIns="92075" bIns="46038" anchor="ctr">
            <a:spAutoFit/>
          </a:bodyPr>
          <a:lstStyle/>
          <a:p>
            <a:pPr algn="ctr">
              <a:spcBef>
                <a:spcPct val="50000"/>
              </a:spcBef>
            </a:pPr>
            <a:r>
              <a:rPr lang="en-US" sz="1400"/>
              <a:t>8 green-green inversions</a:t>
            </a:r>
          </a:p>
        </p:txBody>
      </p:sp>
      <p:sp>
        <p:nvSpPr>
          <p:cNvPr id="31775" name="Text Box 69"/>
          <p:cNvSpPr txBox="1">
            <a:spLocks noChangeArrowheads="1"/>
          </p:cNvSpPr>
          <p:nvPr/>
        </p:nvSpPr>
        <p:spPr bwMode="auto">
          <a:xfrm>
            <a:off x="6553200" y="3259138"/>
            <a:ext cx="1365250" cy="339725"/>
          </a:xfrm>
          <a:prstGeom prst="rect">
            <a:avLst/>
          </a:prstGeom>
          <a:noFill/>
          <a:ln w="15875">
            <a:noFill/>
            <a:miter lim="800000"/>
            <a:headEnd/>
            <a:tailEnd/>
          </a:ln>
        </p:spPr>
        <p:txBody>
          <a:bodyPr lIns="92075" tIns="46038" rIns="92075" bIns="46038" anchor="ctr">
            <a:spAutoFit/>
          </a:bodyPr>
          <a:lstStyle/>
          <a:p>
            <a:pPr>
              <a:spcBef>
                <a:spcPct val="50000"/>
              </a:spcBef>
            </a:pPr>
            <a:r>
              <a:rPr lang="en-US" sz="1400"/>
              <a:t>Divide:  O(1).</a:t>
            </a:r>
          </a:p>
        </p:txBody>
      </p:sp>
      <p:sp>
        <p:nvSpPr>
          <p:cNvPr id="31776" name="Text Box 70"/>
          <p:cNvSpPr txBox="1">
            <a:spLocks noChangeArrowheads="1"/>
          </p:cNvSpPr>
          <p:nvPr/>
        </p:nvSpPr>
        <p:spPr bwMode="auto">
          <a:xfrm>
            <a:off x="6553200" y="4037013"/>
            <a:ext cx="1981200" cy="339725"/>
          </a:xfrm>
          <a:prstGeom prst="rect">
            <a:avLst/>
          </a:prstGeom>
          <a:noFill/>
          <a:ln w="15875">
            <a:noFill/>
            <a:miter lim="800000"/>
            <a:headEnd/>
            <a:tailEnd/>
          </a:ln>
        </p:spPr>
        <p:txBody>
          <a:bodyPr lIns="92075" tIns="46038" rIns="92075" bIns="46038" anchor="ctr">
            <a:spAutoFit/>
          </a:bodyPr>
          <a:lstStyle/>
          <a:p>
            <a:pPr>
              <a:spcBef>
                <a:spcPct val="50000"/>
              </a:spcBef>
            </a:pPr>
            <a:r>
              <a:rPr lang="en-US" sz="1400"/>
              <a:t>Conquer:  2T(n / 2)</a:t>
            </a:r>
          </a:p>
        </p:txBody>
      </p:sp>
      <p:sp>
        <p:nvSpPr>
          <p:cNvPr id="31777" name="Text Box 72"/>
          <p:cNvSpPr txBox="1">
            <a:spLocks noChangeArrowheads="1"/>
          </p:cNvSpPr>
          <p:nvPr/>
        </p:nvSpPr>
        <p:spPr bwMode="auto">
          <a:xfrm>
            <a:off x="6553200" y="5133975"/>
            <a:ext cx="1676400" cy="339725"/>
          </a:xfrm>
          <a:prstGeom prst="rect">
            <a:avLst/>
          </a:prstGeom>
          <a:noFill/>
          <a:ln w="15875">
            <a:noFill/>
            <a:miter lim="800000"/>
            <a:headEnd/>
            <a:tailEnd/>
          </a:ln>
        </p:spPr>
        <p:txBody>
          <a:bodyPr lIns="92075" tIns="46038" rIns="92075" bIns="46038" anchor="ctr">
            <a:spAutoFit/>
          </a:bodyPr>
          <a:lstStyle/>
          <a:p>
            <a:pPr>
              <a:spcBef>
                <a:spcPct val="50000"/>
              </a:spcBef>
            </a:pPr>
            <a:r>
              <a:rPr lang="en-US" sz="1400">
                <a:solidFill>
                  <a:schemeClr val="accent1"/>
                </a:solidFill>
              </a:rPr>
              <a:t>Combine:  ???</a:t>
            </a:r>
          </a:p>
        </p:txBody>
      </p:sp>
      <p:sp>
        <p:nvSpPr>
          <p:cNvPr id="31778" name="Text Box 73"/>
          <p:cNvSpPr txBox="1">
            <a:spLocks noChangeArrowheads="1"/>
          </p:cNvSpPr>
          <p:nvPr/>
        </p:nvSpPr>
        <p:spPr bwMode="auto">
          <a:xfrm>
            <a:off x="904875" y="4995863"/>
            <a:ext cx="5181600" cy="685800"/>
          </a:xfrm>
          <a:prstGeom prst="rect">
            <a:avLst/>
          </a:prstGeom>
          <a:noFill/>
          <a:ln w="15875">
            <a:noFill/>
            <a:miter lim="800000"/>
            <a:headEnd/>
            <a:tailEnd/>
          </a:ln>
        </p:spPr>
        <p:txBody>
          <a:bodyPr lIns="92075" tIns="46038" rIns="92075" bIns="46038" anchor="ctr">
            <a:spAutoFit/>
          </a:bodyPr>
          <a:lstStyle/>
          <a:p>
            <a:pPr>
              <a:lnSpc>
                <a:spcPct val="120000"/>
              </a:lnSpc>
            </a:pPr>
            <a:r>
              <a:rPr lang="en-US" sz="1400"/>
              <a:t>9 blue-green inversions</a:t>
            </a:r>
          </a:p>
          <a:p>
            <a:pPr>
              <a:lnSpc>
                <a:spcPct val="120000"/>
              </a:lnSpc>
            </a:pPr>
            <a:r>
              <a:rPr lang="en-US" sz="1400"/>
              <a:t>5-3, 4-3, 8-6, 8-3, 8-7, 10-6, 10-9, 10-3, 10-7</a:t>
            </a:r>
          </a:p>
        </p:txBody>
      </p:sp>
      <p:sp>
        <p:nvSpPr>
          <p:cNvPr id="31779" name="Text Box 74"/>
          <p:cNvSpPr txBox="1">
            <a:spLocks noChangeArrowheads="1"/>
          </p:cNvSpPr>
          <p:nvPr/>
        </p:nvSpPr>
        <p:spPr bwMode="auto">
          <a:xfrm>
            <a:off x="1524000" y="6038850"/>
            <a:ext cx="2590800" cy="466725"/>
          </a:xfrm>
          <a:prstGeom prst="rect">
            <a:avLst/>
          </a:prstGeom>
          <a:solidFill>
            <a:schemeClr val="tx2"/>
          </a:solidFill>
          <a:ln w="15875">
            <a:noFill/>
            <a:miter lim="800000"/>
            <a:headEnd/>
            <a:tailEnd/>
          </a:ln>
        </p:spPr>
        <p:txBody>
          <a:bodyPr lIns="92075" tIns="91440" rIns="92075" bIns="91440" anchor="ctr">
            <a:spAutoFit/>
          </a:bodyPr>
          <a:lstStyle/>
          <a:p>
            <a:pPr>
              <a:spcBef>
                <a:spcPct val="50000"/>
              </a:spcBef>
            </a:pPr>
            <a:r>
              <a:rPr lang="en-US"/>
              <a:t>Total = 5 + 8 + 9 = 22.</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lide Number Placeholder 3"/>
          <p:cNvSpPr>
            <a:spLocks noGrp="1"/>
          </p:cNvSpPr>
          <p:nvPr>
            <p:ph type="sldNum" sz="quarter" idx="10"/>
          </p:nvPr>
        </p:nvSpPr>
        <p:spPr/>
        <p:txBody>
          <a:bodyPr/>
          <a:lstStyle/>
          <a:p>
            <a:fld id="{11473CA4-0D69-4DA1-944D-7B5ACB7BEFAE}" type="slidenum">
              <a:rPr lang="en-US"/>
              <a:pPr/>
              <a:t>11</a:t>
            </a:fld>
            <a:endParaRPr lang="en-US" sz="1400"/>
          </a:p>
        </p:txBody>
      </p:sp>
      <p:sp>
        <p:nvSpPr>
          <p:cNvPr id="188418" name="Rectangle 2"/>
          <p:cNvSpPr>
            <a:spLocks noChangeAspect="1" noChangeArrowheads="1"/>
          </p:cNvSpPr>
          <p:nvPr/>
        </p:nvSpPr>
        <p:spPr bwMode="auto">
          <a:xfrm>
            <a:off x="1905000" y="3929063"/>
            <a:ext cx="457200" cy="414337"/>
          </a:xfrm>
          <a:prstGeom prst="rect">
            <a:avLst/>
          </a:prstGeom>
          <a:solidFill>
            <a:srgbClr val="003399"/>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10</a:t>
            </a:r>
          </a:p>
        </p:txBody>
      </p:sp>
      <p:sp>
        <p:nvSpPr>
          <p:cNvPr id="188419" name="Rectangle 3"/>
          <p:cNvSpPr>
            <a:spLocks noChangeAspect="1" noChangeArrowheads="1"/>
          </p:cNvSpPr>
          <p:nvPr/>
        </p:nvSpPr>
        <p:spPr bwMode="auto">
          <a:xfrm>
            <a:off x="2362200" y="3929063"/>
            <a:ext cx="457200" cy="414337"/>
          </a:xfrm>
          <a:prstGeom prst="rect">
            <a:avLst/>
          </a:prstGeom>
          <a:solidFill>
            <a:srgbClr val="003399"/>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14</a:t>
            </a:r>
          </a:p>
        </p:txBody>
      </p:sp>
      <p:sp>
        <p:nvSpPr>
          <p:cNvPr id="188420" name="Rectangle 4"/>
          <p:cNvSpPr>
            <a:spLocks noChangeAspect="1" noChangeArrowheads="1"/>
          </p:cNvSpPr>
          <p:nvPr/>
        </p:nvSpPr>
        <p:spPr bwMode="auto">
          <a:xfrm>
            <a:off x="2819400" y="3929063"/>
            <a:ext cx="457200" cy="414337"/>
          </a:xfrm>
          <a:prstGeom prst="rect">
            <a:avLst/>
          </a:prstGeom>
          <a:solidFill>
            <a:srgbClr val="003399"/>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18</a:t>
            </a:r>
          </a:p>
        </p:txBody>
      </p:sp>
      <p:sp>
        <p:nvSpPr>
          <p:cNvPr id="188421" name="Rectangle 5"/>
          <p:cNvSpPr>
            <a:spLocks noChangeAspect="1" noChangeArrowheads="1"/>
          </p:cNvSpPr>
          <p:nvPr/>
        </p:nvSpPr>
        <p:spPr bwMode="auto">
          <a:xfrm>
            <a:off x="3276600" y="3929063"/>
            <a:ext cx="457200" cy="414337"/>
          </a:xfrm>
          <a:prstGeom prst="rect">
            <a:avLst/>
          </a:prstGeom>
          <a:solidFill>
            <a:srgbClr val="003399"/>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19</a:t>
            </a:r>
          </a:p>
        </p:txBody>
      </p:sp>
      <p:sp>
        <p:nvSpPr>
          <p:cNvPr id="188422" name="Rectangle 6"/>
          <p:cNvSpPr>
            <a:spLocks noChangeAspect="1" noChangeArrowheads="1"/>
          </p:cNvSpPr>
          <p:nvPr/>
        </p:nvSpPr>
        <p:spPr bwMode="auto">
          <a:xfrm>
            <a:off x="990600" y="3929063"/>
            <a:ext cx="457200" cy="414337"/>
          </a:xfrm>
          <a:prstGeom prst="rect">
            <a:avLst/>
          </a:prstGeom>
          <a:solidFill>
            <a:srgbClr val="003399"/>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3</a:t>
            </a:r>
          </a:p>
        </p:txBody>
      </p:sp>
      <p:sp>
        <p:nvSpPr>
          <p:cNvPr id="188423" name="Rectangle 7"/>
          <p:cNvSpPr>
            <a:spLocks noChangeAspect="1" noChangeArrowheads="1"/>
          </p:cNvSpPr>
          <p:nvPr/>
        </p:nvSpPr>
        <p:spPr bwMode="auto">
          <a:xfrm>
            <a:off x="1447800" y="3929063"/>
            <a:ext cx="457200" cy="414337"/>
          </a:xfrm>
          <a:prstGeom prst="rect">
            <a:avLst/>
          </a:prstGeom>
          <a:solidFill>
            <a:srgbClr val="003399"/>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7</a:t>
            </a:r>
          </a:p>
        </p:txBody>
      </p:sp>
      <p:sp>
        <p:nvSpPr>
          <p:cNvPr id="188424" name="Rectangle 8"/>
          <p:cNvSpPr>
            <a:spLocks noChangeAspect="1" noChangeArrowheads="1"/>
          </p:cNvSpPr>
          <p:nvPr/>
        </p:nvSpPr>
        <p:spPr bwMode="auto">
          <a:xfrm>
            <a:off x="5105400" y="3929063"/>
            <a:ext cx="457200" cy="414337"/>
          </a:xfrm>
          <a:prstGeom prst="rect">
            <a:avLst/>
          </a:prstGeom>
          <a:solidFill>
            <a:srgbClr val="006600"/>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16</a:t>
            </a:r>
          </a:p>
        </p:txBody>
      </p:sp>
      <p:sp>
        <p:nvSpPr>
          <p:cNvPr id="188425" name="Rectangle 9"/>
          <p:cNvSpPr>
            <a:spLocks noChangeAspect="1" noChangeArrowheads="1"/>
          </p:cNvSpPr>
          <p:nvPr/>
        </p:nvSpPr>
        <p:spPr bwMode="auto">
          <a:xfrm>
            <a:off x="5562600" y="3929063"/>
            <a:ext cx="457200" cy="414337"/>
          </a:xfrm>
          <a:prstGeom prst="rect">
            <a:avLst/>
          </a:prstGeom>
          <a:solidFill>
            <a:srgbClr val="006600"/>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17</a:t>
            </a:r>
          </a:p>
        </p:txBody>
      </p:sp>
      <p:sp>
        <p:nvSpPr>
          <p:cNvPr id="188426" name="Rectangle 10"/>
          <p:cNvSpPr>
            <a:spLocks noChangeAspect="1" noChangeArrowheads="1"/>
          </p:cNvSpPr>
          <p:nvPr/>
        </p:nvSpPr>
        <p:spPr bwMode="auto">
          <a:xfrm>
            <a:off x="6019800" y="3929063"/>
            <a:ext cx="457200" cy="414337"/>
          </a:xfrm>
          <a:prstGeom prst="rect">
            <a:avLst/>
          </a:prstGeom>
          <a:solidFill>
            <a:srgbClr val="006600"/>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23</a:t>
            </a:r>
          </a:p>
        </p:txBody>
      </p:sp>
      <p:sp>
        <p:nvSpPr>
          <p:cNvPr id="188427" name="Rectangle 11"/>
          <p:cNvSpPr>
            <a:spLocks noChangeAspect="1" noChangeArrowheads="1"/>
          </p:cNvSpPr>
          <p:nvPr/>
        </p:nvSpPr>
        <p:spPr bwMode="auto">
          <a:xfrm>
            <a:off x="6477000" y="3929063"/>
            <a:ext cx="457200" cy="414337"/>
          </a:xfrm>
          <a:prstGeom prst="rect">
            <a:avLst/>
          </a:prstGeom>
          <a:solidFill>
            <a:srgbClr val="006600"/>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25</a:t>
            </a:r>
          </a:p>
        </p:txBody>
      </p:sp>
      <p:sp>
        <p:nvSpPr>
          <p:cNvPr id="188428" name="Rectangle 12"/>
          <p:cNvSpPr>
            <a:spLocks noChangeAspect="1" noChangeArrowheads="1"/>
          </p:cNvSpPr>
          <p:nvPr/>
        </p:nvSpPr>
        <p:spPr bwMode="auto">
          <a:xfrm>
            <a:off x="4191000" y="3929063"/>
            <a:ext cx="457200" cy="414337"/>
          </a:xfrm>
          <a:prstGeom prst="rect">
            <a:avLst/>
          </a:prstGeom>
          <a:solidFill>
            <a:srgbClr val="006600"/>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2</a:t>
            </a:r>
          </a:p>
        </p:txBody>
      </p:sp>
      <p:sp>
        <p:nvSpPr>
          <p:cNvPr id="188429" name="Rectangle 13"/>
          <p:cNvSpPr>
            <a:spLocks noChangeAspect="1" noChangeArrowheads="1"/>
          </p:cNvSpPr>
          <p:nvPr/>
        </p:nvSpPr>
        <p:spPr bwMode="auto">
          <a:xfrm>
            <a:off x="4648200" y="3929063"/>
            <a:ext cx="457200" cy="414337"/>
          </a:xfrm>
          <a:prstGeom prst="rect">
            <a:avLst/>
          </a:prstGeom>
          <a:solidFill>
            <a:srgbClr val="006600"/>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11</a:t>
            </a:r>
          </a:p>
        </p:txBody>
      </p:sp>
      <p:sp>
        <p:nvSpPr>
          <p:cNvPr id="188430" name="Rectangle 14"/>
          <p:cNvSpPr>
            <a:spLocks noGrp="1" noChangeArrowheads="1"/>
          </p:cNvSpPr>
          <p:nvPr>
            <p:ph type="title"/>
          </p:nvPr>
        </p:nvSpPr>
        <p:spPr/>
        <p:txBody>
          <a:bodyPr/>
          <a:lstStyle/>
          <a:p>
            <a:r>
              <a:rPr lang="en-US"/>
              <a:t>Merge and Count</a:t>
            </a:r>
          </a:p>
        </p:txBody>
      </p:sp>
      <p:sp>
        <p:nvSpPr>
          <p:cNvPr id="188431" name="Rectangle 15"/>
          <p:cNvSpPr>
            <a:spLocks noGrp="1" noChangeArrowheads="1"/>
          </p:cNvSpPr>
          <p:nvPr>
            <p:ph type="body" idx="1"/>
          </p:nvPr>
        </p:nvSpPr>
        <p:spPr/>
        <p:txBody>
          <a:bodyPr/>
          <a:lstStyle/>
          <a:p>
            <a:r>
              <a:rPr lang="en-US"/>
              <a:t>Merge and count step. </a:t>
            </a:r>
          </a:p>
          <a:p>
            <a:pPr lvl="1"/>
            <a:r>
              <a:rPr lang="en-US"/>
              <a:t>Given two sorted halves, count number of inversions where a</a:t>
            </a:r>
            <a:r>
              <a:rPr lang="en-US" sz="2000" baseline="-25000"/>
              <a:t>i</a:t>
            </a:r>
            <a:r>
              <a:rPr lang="en-US"/>
              <a:t> and a</a:t>
            </a:r>
            <a:r>
              <a:rPr lang="en-US" sz="2000" baseline="-25000"/>
              <a:t>j</a:t>
            </a:r>
            <a:r>
              <a:rPr lang="en-US"/>
              <a:t> are in different halves.</a:t>
            </a:r>
          </a:p>
          <a:p>
            <a:pPr lvl="1"/>
            <a:r>
              <a:rPr lang="en-US"/>
              <a:t>Combine two sorted halves into sorted whole.</a:t>
            </a:r>
          </a:p>
        </p:txBody>
      </p:sp>
      <p:sp>
        <p:nvSpPr>
          <p:cNvPr id="188432" name="Text Box 16"/>
          <p:cNvSpPr txBox="1">
            <a:spLocks noChangeArrowheads="1"/>
          </p:cNvSpPr>
          <p:nvPr/>
        </p:nvSpPr>
        <p:spPr bwMode="auto">
          <a:xfrm>
            <a:off x="304800" y="2819400"/>
            <a:ext cx="1905000" cy="641350"/>
          </a:xfrm>
          <a:prstGeom prst="rect">
            <a:avLst/>
          </a:prstGeom>
          <a:noFill/>
          <a:ln w="9525">
            <a:noFill/>
            <a:miter lim="800000"/>
            <a:headEnd/>
            <a:tailEnd/>
          </a:ln>
        </p:spPr>
        <p:txBody>
          <a:bodyPr>
            <a:spAutoFit/>
          </a:bodyPr>
          <a:lstStyle/>
          <a:p>
            <a:r>
              <a:rPr kumimoji="0" lang="en-US" b="1">
                <a:solidFill>
                  <a:schemeClr val="tx1"/>
                </a:solidFill>
              </a:rPr>
              <a:t>smallest</a:t>
            </a:r>
            <a:br>
              <a:rPr kumimoji="0" lang="en-US" b="1">
                <a:solidFill>
                  <a:schemeClr val="tx1"/>
                </a:solidFill>
              </a:rPr>
            </a:br>
            <a:r>
              <a:rPr kumimoji="0" lang="en-US" b="1">
                <a:solidFill>
                  <a:schemeClr val="tx1"/>
                </a:solidFill>
              </a:rPr>
              <a:t>i = 6</a:t>
            </a:r>
            <a:endParaRPr kumimoji="0" lang="en-US">
              <a:solidFill>
                <a:schemeClr val="tx1"/>
              </a:solidFill>
            </a:endParaRPr>
          </a:p>
        </p:txBody>
      </p:sp>
      <p:sp>
        <p:nvSpPr>
          <p:cNvPr id="188433" name="AutoShape 17"/>
          <p:cNvSpPr>
            <a:spLocks noChangeArrowheads="1"/>
          </p:cNvSpPr>
          <p:nvPr/>
        </p:nvSpPr>
        <p:spPr bwMode="auto">
          <a:xfrm>
            <a:off x="1066800" y="3505200"/>
            <a:ext cx="304800" cy="304800"/>
          </a:xfrm>
          <a:prstGeom prst="downArrow">
            <a:avLst>
              <a:gd name="adj1" fmla="val 50000"/>
              <a:gd name="adj2" fmla="val 25000"/>
            </a:avLst>
          </a:prstGeom>
          <a:solidFill>
            <a:srgbClr val="003399"/>
          </a:solidFill>
          <a:ln w="9525">
            <a:solidFill>
              <a:schemeClr val="bg2"/>
            </a:solidFill>
            <a:miter lim="800000"/>
            <a:headEnd/>
            <a:tailEnd/>
          </a:ln>
        </p:spPr>
        <p:txBody>
          <a:bodyPr wrap="none" anchor="ctr"/>
          <a:lstStyle/>
          <a:p>
            <a:endParaRPr lang="en-US"/>
          </a:p>
        </p:txBody>
      </p:sp>
      <p:sp>
        <p:nvSpPr>
          <p:cNvPr id="188434" name="AutoShape 18"/>
          <p:cNvSpPr>
            <a:spLocks noChangeArrowheads="1"/>
          </p:cNvSpPr>
          <p:nvPr/>
        </p:nvSpPr>
        <p:spPr bwMode="auto">
          <a:xfrm>
            <a:off x="4267200" y="3505200"/>
            <a:ext cx="304800" cy="304800"/>
          </a:xfrm>
          <a:prstGeom prst="downArrow">
            <a:avLst>
              <a:gd name="adj1" fmla="val 50000"/>
              <a:gd name="adj2" fmla="val 25000"/>
            </a:avLst>
          </a:prstGeom>
          <a:solidFill>
            <a:schemeClr val="accent1"/>
          </a:solidFill>
          <a:ln w="9525">
            <a:solidFill>
              <a:schemeClr val="bg2"/>
            </a:solidFill>
            <a:miter lim="800000"/>
            <a:headEnd/>
            <a:tailEnd/>
          </a:ln>
        </p:spPr>
        <p:txBody>
          <a:bodyPr wrap="none" anchor="ctr"/>
          <a:lstStyle/>
          <a:p>
            <a:endParaRPr lang="en-US"/>
          </a:p>
        </p:txBody>
      </p:sp>
      <p:sp>
        <p:nvSpPr>
          <p:cNvPr id="188435" name="Text Box 19"/>
          <p:cNvSpPr txBox="1">
            <a:spLocks noChangeArrowheads="1"/>
          </p:cNvSpPr>
          <p:nvPr/>
        </p:nvSpPr>
        <p:spPr bwMode="auto">
          <a:xfrm>
            <a:off x="3505200" y="2819400"/>
            <a:ext cx="1905000" cy="641350"/>
          </a:xfrm>
          <a:prstGeom prst="rect">
            <a:avLst/>
          </a:prstGeom>
          <a:noFill/>
          <a:ln w="9525">
            <a:noFill/>
            <a:miter lim="800000"/>
            <a:headEnd/>
            <a:tailEnd/>
          </a:ln>
        </p:spPr>
        <p:txBody>
          <a:bodyPr>
            <a:spAutoFit/>
          </a:bodyPr>
          <a:lstStyle/>
          <a:p>
            <a:r>
              <a:rPr kumimoji="0" lang="en-US" b="1">
                <a:solidFill>
                  <a:schemeClr val="tx1"/>
                </a:solidFill>
              </a:rPr>
              <a:t>smallest</a:t>
            </a:r>
            <a:br>
              <a:rPr kumimoji="0" lang="en-US" b="1">
                <a:solidFill>
                  <a:schemeClr val="tx1"/>
                </a:solidFill>
              </a:rPr>
            </a:br>
            <a:r>
              <a:rPr kumimoji="0" lang="en-US" b="1">
                <a:solidFill>
                  <a:schemeClr val="tx1"/>
                </a:solidFill>
              </a:rPr>
              <a:t>j = 6</a:t>
            </a:r>
            <a:endParaRPr kumimoji="0" lang="en-US">
              <a:solidFill>
                <a:schemeClr val="tx1"/>
              </a:solidFill>
            </a:endParaRPr>
          </a:p>
        </p:txBody>
      </p:sp>
      <p:sp>
        <p:nvSpPr>
          <p:cNvPr id="188436" name="Text Box 20"/>
          <p:cNvSpPr txBox="1">
            <a:spLocks noChangeArrowheads="1"/>
          </p:cNvSpPr>
          <p:nvPr/>
        </p:nvSpPr>
        <p:spPr bwMode="auto">
          <a:xfrm>
            <a:off x="7010400" y="3962400"/>
            <a:ext cx="1143000" cy="366713"/>
          </a:xfrm>
          <a:prstGeom prst="rect">
            <a:avLst/>
          </a:prstGeom>
          <a:noFill/>
          <a:ln w="9525">
            <a:noFill/>
            <a:miter lim="800000"/>
            <a:headEnd/>
            <a:tailEnd/>
          </a:ln>
        </p:spPr>
        <p:txBody>
          <a:bodyPr>
            <a:spAutoFit/>
          </a:bodyPr>
          <a:lstStyle/>
          <a:p>
            <a:r>
              <a:rPr kumimoji="0" lang="en-US" b="1" dirty="0">
                <a:solidFill>
                  <a:srgbClr val="990033"/>
                </a:solidFill>
              </a:rPr>
              <a:t>N/2 = 6</a:t>
            </a:r>
            <a:endParaRPr kumimoji="0" lang="en-US" dirty="0"/>
          </a:p>
        </p:txBody>
      </p:sp>
      <p:sp>
        <p:nvSpPr>
          <p:cNvPr id="188437" name="Rectangle 21"/>
          <p:cNvSpPr>
            <a:spLocks noChangeAspect="1" noChangeArrowheads="1"/>
          </p:cNvSpPr>
          <p:nvPr/>
        </p:nvSpPr>
        <p:spPr bwMode="auto">
          <a:xfrm>
            <a:off x="21336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endParaRPr kumimoji="0" lang="en-US" b="1">
              <a:solidFill>
                <a:schemeClr val="tx1"/>
              </a:solidFill>
            </a:endParaRPr>
          </a:p>
        </p:txBody>
      </p:sp>
      <p:sp>
        <p:nvSpPr>
          <p:cNvPr id="188438" name="Rectangle 22"/>
          <p:cNvSpPr>
            <a:spLocks noChangeAspect="1" noChangeArrowheads="1"/>
          </p:cNvSpPr>
          <p:nvPr/>
        </p:nvSpPr>
        <p:spPr bwMode="auto">
          <a:xfrm>
            <a:off x="25908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endParaRPr kumimoji="0" lang="en-US" b="1">
              <a:solidFill>
                <a:schemeClr val="tx1"/>
              </a:solidFill>
            </a:endParaRPr>
          </a:p>
        </p:txBody>
      </p:sp>
      <p:sp>
        <p:nvSpPr>
          <p:cNvPr id="188439" name="Rectangle 23"/>
          <p:cNvSpPr>
            <a:spLocks noChangeAspect="1" noChangeArrowheads="1"/>
          </p:cNvSpPr>
          <p:nvPr/>
        </p:nvSpPr>
        <p:spPr bwMode="auto">
          <a:xfrm>
            <a:off x="30480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endParaRPr kumimoji="0" lang="en-US" b="1">
              <a:solidFill>
                <a:schemeClr val="tx1"/>
              </a:solidFill>
            </a:endParaRPr>
          </a:p>
        </p:txBody>
      </p:sp>
      <p:sp>
        <p:nvSpPr>
          <p:cNvPr id="188440" name="Rectangle 24"/>
          <p:cNvSpPr>
            <a:spLocks noChangeAspect="1" noChangeArrowheads="1"/>
          </p:cNvSpPr>
          <p:nvPr/>
        </p:nvSpPr>
        <p:spPr bwMode="auto">
          <a:xfrm>
            <a:off x="35052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endParaRPr kumimoji="0" lang="en-US" b="1">
              <a:solidFill>
                <a:schemeClr val="tx1"/>
              </a:solidFill>
            </a:endParaRPr>
          </a:p>
        </p:txBody>
      </p:sp>
      <p:sp>
        <p:nvSpPr>
          <p:cNvPr id="188441" name="Rectangle 25"/>
          <p:cNvSpPr>
            <a:spLocks noChangeAspect="1" noChangeArrowheads="1"/>
          </p:cNvSpPr>
          <p:nvPr/>
        </p:nvSpPr>
        <p:spPr bwMode="auto">
          <a:xfrm>
            <a:off x="12192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endParaRPr kumimoji="0" lang="en-US" b="1">
              <a:solidFill>
                <a:schemeClr val="tx1"/>
              </a:solidFill>
            </a:endParaRPr>
          </a:p>
        </p:txBody>
      </p:sp>
      <p:sp>
        <p:nvSpPr>
          <p:cNvPr id="188442" name="Rectangle 26"/>
          <p:cNvSpPr>
            <a:spLocks noChangeAspect="1" noChangeArrowheads="1"/>
          </p:cNvSpPr>
          <p:nvPr/>
        </p:nvSpPr>
        <p:spPr bwMode="auto">
          <a:xfrm>
            <a:off x="16764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endParaRPr kumimoji="0" lang="en-US" b="1">
              <a:solidFill>
                <a:schemeClr val="tx1"/>
              </a:solidFill>
            </a:endParaRPr>
          </a:p>
        </p:txBody>
      </p:sp>
      <p:sp>
        <p:nvSpPr>
          <p:cNvPr id="188443" name="Rectangle 27"/>
          <p:cNvSpPr>
            <a:spLocks noChangeAspect="1" noChangeArrowheads="1"/>
          </p:cNvSpPr>
          <p:nvPr/>
        </p:nvSpPr>
        <p:spPr bwMode="auto">
          <a:xfrm>
            <a:off x="48768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endParaRPr kumimoji="0" lang="en-US" b="1">
              <a:solidFill>
                <a:schemeClr val="tx1"/>
              </a:solidFill>
            </a:endParaRPr>
          </a:p>
        </p:txBody>
      </p:sp>
      <p:sp>
        <p:nvSpPr>
          <p:cNvPr id="188444" name="Rectangle 28"/>
          <p:cNvSpPr>
            <a:spLocks noChangeAspect="1" noChangeArrowheads="1"/>
          </p:cNvSpPr>
          <p:nvPr/>
        </p:nvSpPr>
        <p:spPr bwMode="auto">
          <a:xfrm>
            <a:off x="53340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endParaRPr kumimoji="0" lang="en-US" b="1">
              <a:solidFill>
                <a:schemeClr val="tx1"/>
              </a:solidFill>
            </a:endParaRPr>
          </a:p>
        </p:txBody>
      </p:sp>
      <p:sp>
        <p:nvSpPr>
          <p:cNvPr id="188445" name="Rectangle 29"/>
          <p:cNvSpPr>
            <a:spLocks noChangeAspect="1" noChangeArrowheads="1"/>
          </p:cNvSpPr>
          <p:nvPr/>
        </p:nvSpPr>
        <p:spPr bwMode="auto">
          <a:xfrm>
            <a:off x="57912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endParaRPr kumimoji="0" lang="en-US" b="1">
              <a:solidFill>
                <a:schemeClr val="tx1"/>
              </a:solidFill>
            </a:endParaRPr>
          </a:p>
        </p:txBody>
      </p:sp>
      <p:sp>
        <p:nvSpPr>
          <p:cNvPr id="188446" name="Rectangle 30"/>
          <p:cNvSpPr>
            <a:spLocks noChangeAspect="1" noChangeArrowheads="1"/>
          </p:cNvSpPr>
          <p:nvPr/>
        </p:nvSpPr>
        <p:spPr bwMode="auto">
          <a:xfrm>
            <a:off x="62484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endParaRPr kumimoji="0" lang="en-US" b="1">
              <a:solidFill>
                <a:schemeClr val="tx1"/>
              </a:solidFill>
            </a:endParaRPr>
          </a:p>
        </p:txBody>
      </p:sp>
      <p:sp>
        <p:nvSpPr>
          <p:cNvPr id="188447" name="Rectangle 31"/>
          <p:cNvSpPr>
            <a:spLocks noChangeAspect="1" noChangeArrowheads="1"/>
          </p:cNvSpPr>
          <p:nvPr/>
        </p:nvSpPr>
        <p:spPr bwMode="auto">
          <a:xfrm>
            <a:off x="39624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endParaRPr kumimoji="0" lang="en-US" b="1">
              <a:solidFill>
                <a:schemeClr val="tx1"/>
              </a:solidFill>
            </a:endParaRPr>
          </a:p>
        </p:txBody>
      </p:sp>
      <p:sp>
        <p:nvSpPr>
          <p:cNvPr id="188448" name="Rectangle 32"/>
          <p:cNvSpPr>
            <a:spLocks noChangeAspect="1" noChangeArrowheads="1"/>
          </p:cNvSpPr>
          <p:nvPr/>
        </p:nvSpPr>
        <p:spPr bwMode="auto">
          <a:xfrm>
            <a:off x="44196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endParaRPr kumimoji="0" lang="en-US" b="1">
              <a:solidFill>
                <a:schemeClr val="tx1"/>
              </a:solidFill>
            </a:endParaRPr>
          </a:p>
        </p:txBody>
      </p:sp>
      <p:sp>
        <p:nvSpPr>
          <p:cNvPr id="188449" name="Text Box 33"/>
          <p:cNvSpPr txBox="1">
            <a:spLocks noChangeArrowheads="1"/>
          </p:cNvSpPr>
          <p:nvPr/>
        </p:nvSpPr>
        <p:spPr bwMode="auto">
          <a:xfrm>
            <a:off x="7010400" y="4967288"/>
            <a:ext cx="1905000" cy="366712"/>
          </a:xfrm>
          <a:prstGeom prst="rect">
            <a:avLst/>
          </a:prstGeom>
          <a:noFill/>
          <a:ln w="9525">
            <a:noFill/>
            <a:miter lim="800000"/>
            <a:headEnd/>
            <a:tailEnd/>
          </a:ln>
        </p:spPr>
        <p:txBody>
          <a:bodyPr>
            <a:spAutoFit/>
          </a:bodyPr>
          <a:lstStyle/>
          <a:p>
            <a:r>
              <a:rPr kumimoji="0" lang="en-US" b="1">
                <a:solidFill>
                  <a:srgbClr val="990033"/>
                </a:solidFill>
              </a:rPr>
              <a:t>auxiliary array</a:t>
            </a:r>
            <a:endParaRPr kumimoji="0" lang="en-US"/>
          </a:p>
        </p:txBody>
      </p:sp>
      <p:grpSp>
        <p:nvGrpSpPr>
          <p:cNvPr id="2" name="Group 34"/>
          <p:cNvGrpSpPr>
            <a:grpSpLocks/>
          </p:cNvGrpSpPr>
          <p:nvPr/>
        </p:nvGrpSpPr>
        <p:grpSpPr bwMode="auto">
          <a:xfrm>
            <a:off x="457200" y="5461000"/>
            <a:ext cx="1905000" cy="690563"/>
            <a:chOff x="288" y="3440"/>
            <a:chExt cx="1200" cy="435"/>
          </a:xfrm>
        </p:grpSpPr>
        <p:sp>
          <p:nvSpPr>
            <p:cNvPr id="188451" name="Text Box 35"/>
            <p:cNvSpPr txBox="1">
              <a:spLocks noChangeArrowheads="1"/>
            </p:cNvSpPr>
            <p:nvPr/>
          </p:nvSpPr>
          <p:spPr bwMode="auto">
            <a:xfrm>
              <a:off x="288" y="3644"/>
              <a:ext cx="1200" cy="231"/>
            </a:xfrm>
            <a:prstGeom prst="rect">
              <a:avLst/>
            </a:prstGeom>
            <a:noFill/>
            <a:ln w="9525">
              <a:noFill/>
              <a:miter lim="800000"/>
              <a:headEnd/>
              <a:tailEnd/>
            </a:ln>
          </p:spPr>
          <p:txBody>
            <a:bodyPr>
              <a:spAutoFit/>
            </a:bodyPr>
            <a:lstStyle/>
            <a:p>
              <a:r>
                <a:rPr kumimoji="0" lang="en-US" b="1">
                  <a:solidFill>
                    <a:schemeClr val="tx1"/>
                  </a:solidFill>
                </a:rPr>
                <a:t>current</a:t>
              </a:r>
              <a:endParaRPr kumimoji="0" lang="en-US"/>
            </a:p>
          </p:txBody>
        </p:sp>
        <p:sp>
          <p:nvSpPr>
            <p:cNvPr id="188452" name="AutoShape 36"/>
            <p:cNvSpPr>
              <a:spLocks noChangeArrowheads="1"/>
            </p:cNvSpPr>
            <p:nvPr/>
          </p:nvSpPr>
          <p:spPr bwMode="auto">
            <a:xfrm flipV="1">
              <a:off x="800" y="3440"/>
              <a:ext cx="192" cy="192"/>
            </a:xfrm>
            <a:prstGeom prst="downArrow">
              <a:avLst>
                <a:gd name="adj1" fmla="val 50000"/>
                <a:gd name="adj2" fmla="val 25000"/>
              </a:avLst>
            </a:prstGeom>
            <a:solidFill>
              <a:schemeClr val="tx2"/>
            </a:solidFill>
            <a:ln w="9525">
              <a:solidFill>
                <a:schemeClr val="bg2"/>
              </a:solidFill>
              <a:miter lim="800000"/>
              <a:headEnd/>
              <a:tailEnd/>
            </a:ln>
          </p:spPr>
          <p:txBody>
            <a:bodyPr wrap="none" anchor="ctr"/>
            <a:lstStyle/>
            <a:p>
              <a:endParaRPr lang="en-US"/>
            </a:p>
          </p:txBody>
        </p:sp>
      </p:grpSp>
      <p:sp>
        <p:nvSpPr>
          <p:cNvPr id="188453" name="Text Box 37"/>
          <p:cNvSpPr txBox="1">
            <a:spLocks noChangeArrowheads="1"/>
          </p:cNvSpPr>
          <p:nvPr/>
        </p:nvSpPr>
        <p:spPr bwMode="auto">
          <a:xfrm>
            <a:off x="3752850" y="5881688"/>
            <a:ext cx="3346450" cy="650875"/>
          </a:xfrm>
          <a:prstGeom prst="rect">
            <a:avLst/>
          </a:prstGeom>
          <a:solidFill>
            <a:schemeClr val="accent2"/>
          </a:solidFill>
          <a:ln w="9525">
            <a:solidFill>
              <a:schemeClr val="tx1"/>
            </a:solidFill>
            <a:miter lim="800000"/>
            <a:headEnd/>
            <a:tailEnd/>
          </a:ln>
        </p:spPr>
        <p:txBody>
          <a:bodyPr>
            <a:spAutoFit/>
          </a:bodyPr>
          <a:lstStyle/>
          <a:p>
            <a:pPr algn="l"/>
            <a:r>
              <a:rPr kumimoji="0" lang="en-US" b="1">
                <a:solidFill>
                  <a:schemeClr val="tx1"/>
                </a:solidFill>
              </a:rPr>
              <a:t>Inversions:  </a:t>
            </a:r>
            <a:br>
              <a:rPr kumimoji="0" lang="en-US" b="1">
                <a:solidFill>
                  <a:schemeClr val="tx1"/>
                </a:solidFill>
              </a:rPr>
            </a:br>
            <a:r>
              <a:rPr kumimoji="0" lang="en-US" b="1">
                <a:solidFill>
                  <a:schemeClr val="tx1"/>
                </a:solidFill>
              </a:rPr>
              <a:t>Total:	       0</a:t>
            </a:r>
            <a:endParaRPr kumimoji="0" lang="en-US">
              <a:solidFill>
                <a:schemeClr val="tx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lide Number Placeholder 3"/>
          <p:cNvSpPr>
            <a:spLocks noGrp="1"/>
          </p:cNvSpPr>
          <p:nvPr>
            <p:ph type="sldNum" sz="quarter" idx="10"/>
          </p:nvPr>
        </p:nvSpPr>
        <p:spPr/>
        <p:txBody>
          <a:bodyPr/>
          <a:lstStyle/>
          <a:p>
            <a:fld id="{5457FD2E-2235-4E65-8FCE-749804F9A0E7}" type="slidenum">
              <a:rPr lang="en-US"/>
              <a:pPr/>
              <a:t>12</a:t>
            </a:fld>
            <a:endParaRPr lang="en-US" sz="1400"/>
          </a:p>
        </p:txBody>
      </p:sp>
      <p:sp>
        <p:nvSpPr>
          <p:cNvPr id="189442" name="Rectangle 2"/>
          <p:cNvSpPr>
            <a:spLocks noChangeAspect="1" noChangeArrowheads="1"/>
          </p:cNvSpPr>
          <p:nvPr/>
        </p:nvSpPr>
        <p:spPr bwMode="auto">
          <a:xfrm>
            <a:off x="1905000" y="3929063"/>
            <a:ext cx="457200" cy="414337"/>
          </a:xfrm>
          <a:prstGeom prst="rect">
            <a:avLst/>
          </a:prstGeom>
          <a:solidFill>
            <a:srgbClr val="003399"/>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10</a:t>
            </a:r>
          </a:p>
        </p:txBody>
      </p:sp>
      <p:sp>
        <p:nvSpPr>
          <p:cNvPr id="189443" name="Rectangle 3"/>
          <p:cNvSpPr>
            <a:spLocks noChangeAspect="1" noChangeArrowheads="1"/>
          </p:cNvSpPr>
          <p:nvPr/>
        </p:nvSpPr>
        <p:spPr bwMode="auto">
          <a:xfrm>
            <a:off x="2362200" y="3929063"/>
            <a:ext cx="457200" cy="414337"/>
          </a:xfrm>
          <a:prstGeom prst="rect">
            <a:avLst/>
          </a:prstGeom>
          <a:solidFill>
            <a:srgbClr val="003399"/>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14</a:t>
            </a:r>
          </a:p>
        </p:txBody>
      </p:sp>
      <p:sp>
        <p:nvSpPr>
          <p:cNvPr id="189444" name="Rectangle 4"/>
          <p:cNvSpPr>
            <a:spLocks noChangeAspect="1" noChangeArrowheads="1"/>
          </p:cNvSpPr>
          <p:nvPr/>
        </p:nvSpPr>
        <p:spPr bwMode="auto">
          <a:xfrm>
            <a:off x="2819400" y="3929063"/>
            <a:ext cx="457200" cy="414337"/>
          </a:xfrm>
          <a:prstGeom prst="rect">
            <a:avLst/>
          </a:prstGeom>
          <a:solidFill>
            <a:srgbClr val="003399"/>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18</a:t>
            </a:r>
          </a:p>
        </p:txBody>
      </p:sp>
      <p:sp>
        <p:nvSpPr>
          <p:cNvPr id="189445" name="Rectangle 5"/>
          <p:cNvSpPr>
            <a:spLocks noChangeAspect="1" noChangeArrowheads="1"/>
          </p:cNvSpPr>
          <p:nvPr/>
        </p:nvSpPr>
        <p:spPr bwMode="auto">
          <a:xfrm>
            <a:off x="3276600" y="3929063"/>
            <a:ext cx="457200" cy="414337"/>
          </a:xfrm>
          <a:prstGeom prst="rect">
            <a:avLst/>
          </a:prstGeom>
          <a:solidFill>
            <a:srgbClr val="003399"/>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19</a:t>
            </a:r>
          </a:p>
        </p:txBody>
      </p:sp>
      <p:sp>
        <p:nvSpPr>
          <p:cNvPr id="189446" name="Rectangle 6"/>
          <p:cNvSpPr>
            <a:spLocks noChangeAspect="1" noChangeArrowheads="1"/>
          </p:cNvSpPr>
          <p:nvPr/>
        </p:nvSpPr>
        <p:spPr bwMode="auto">
          <a:xfrm>
            <a:off x="990600" y="3929063"/>
            <a:ext cx="457200" cy="414337"/>
          </a:xfrm>
          <a:prstGeom prst="rect">
            <a:avLst/>
          </a:prstGeom>
          <a:solidFill>
            <a:srgbClr val="003399"/>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3</a:t>
            </a:r>
          </a:p>
        </p:txBody>
      </p:sp>
      <p:sp>
        <p:nvSpPr>
          <p:cNvPr id="189447" name="Rectangle 7"/>
          <p:cNvSpPr>
            <a:spLocks noChangeAspect="1" noChangeArrowheads="1"/>
          </p:cNvSpPr>
          <p:nvPr/>
        </p:nvSpPr>
        <p:spPr bwMode="auto">
          <a:xfrm>
            <a:off x="1447800" y="3929063"/>
            <a:ext cx="457200" cy="414337"/>
          </a:xfrm>
          <a:prstGeom prst="rect">
            <a:avLst/>
          </a:prstGeom>
          <a:solidFill>
            <a:srgbClr val="003399"/>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7</a:t>
            </a:r>
          </a:p>
        </p:txBody>
      </p:sp>
      <p:sp>
        <p:nvSpPr>
          <p:cNvPr id="189448" name="Rectangle 8"/>
          <p:cNvSpPr>
            <a:spLocks noChangeAspect="1" noChangeArrowheads="1"/>
          </p:cNvSpPr>
          <p:nvPr/>
        </p:nvSpPr>
        <p:spPr bwMode="auto">
          <a:xfrm>
            <a:off x="5105400" y="3929063"/>
            <a:ext cx="457200" cy="414337"/>
          </a:xfrm>
          <a:prstGeom prst="rect">
            <a:avLst/>
          </a:prstGeom>
          <a:solidFill>
            <a:srgbClr val="006600"/>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16</a:t>
            </a:r>
          </a:p>
        </p:txBody>
      </p:sp>
      <p:sp>
        <p:nvSpPr>
          <p:cNvPr id="189449" name="Rectangle 9"/>
          <p:cNvSpPr>
            <a:spLocks noChangeAspect="1" noChangeArrowheads="1"/>
          </p:cNvSpPr>
          <p:nvPr/>
        </p:nvSpPr>
        <p:spPr bwMode="auto">
          <a:xfrm>
            <a:off x="5562600" y="3929063"/>
            <a:ext cx="457200" cy="414337"/>
          </a:xfrm>
          <a:prstGeom prst="rect">
            <a:avLst/>
          </a:prstGeom>
          <a:solidFill>
            <a:srgbClr val="006600"/>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17</a:t>
            </a:r>
          </a:p>
        </p:txBody>
      </p:sp>
      <p:sp>
        <p:nvSpPr>
          <p:cNvPr id="189450" name="Rectangle 10"/>
          <p:cNvSpPr>
            <a:spLocks noChangeAspect="1" noChangeArrowheads="1"/>
          </p:cNvSpPr>
          <p:nvPr/>
        </p:nvSpPr>
        <p:spPr bwMode="auto">
          <a:xfrm>
            <a:off x="6019800" y="3929063"/>
            <a:ext cx="457200" cy="414337"/>
          </a:xfrm>
          <a:prstGeom prst="rect">
            <a:avLst/>
          </a:prstGeom>
          <a:solidFill>
            <a:srgbClr val="006600"/>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23</a:t>
            </a:r>
          </a:p>
        </p:txBody>
      </p:sp>
      <p:sp>
        <p:nvSpPr>
          <p:cNvPr id="189451" name="Rectangle 11"/>
          <p:cNvSpPr>
            <a:spLocks noChangeAspect="1" noChangeArrowheads="1"/>
          </p:cNvSpPr>
          <p:nvPr/>
        </p:nvSpPr>
        <p:spPr bwMode="auto">
          <a:xfrm>
            <a:off x="6477000" y="3929063"/>
            <a:ext cx="457200" cy="414337"/>
          </a:xfrm>
          <a:prstGeom prst="rect">
            <a:avLst/>
          </a:prstGeom>
          <a:solidFill>
            <a:srgbClr val="006600"/>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25</a:t>
            </a:r>
          </a:p>
        </p:txBody>
      </p:sp>
      <p:sp>
        <p:nvSpPr>
          <p:cNvPr id="189452" name="Rectangle 12"/>
          <p:cNvSpPr>
            <a:spLocks noChangeAspect="1" noChangeArrowheads="1"/>
          </p:cNvSpPr>
          <p:nvPr/>
        </p:nvSpPr>
        <p:spPr bwMode="auto">
          <a:xfrm>
            <a:off x="4191000" y="3929063"/>
            <a:ext cx="457200" cy="414337"/>
          </a:xfrm>
          <a:prstGeom prst="rect">
            <a:avLst/>
          </a:prstGeom>
          <a:solidFill>
            <a:srgbClr val="006600"/>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2</a:t>
            </a:r>
          </a:p>
        </p:txBody>
      </p:sp>
      <p:sp>
        <p:nvSpPr>
          <p:cNvPr id="189453" name="Rectangle 13"/>
          <p:cNvSpPr>
            <a:spLocks noChangeAspect="1" noChangeArrowheads="1"/>
          </p:cNvSpPr>
          <p:nvPr/>
        </p:nvSpPr>
        <p:spPr bwMode="auto">
          <a:xfrm>
            <a:off x="4648200" y="3929063"/>
            <a:ext cx="457200" cy="414337"/>
          </a:xfrm>
          <a:prstGeom prst="rect">
            <a:avLst/>
          </a:prstGeom>
          <a:solidFill>
            <a:srgbClr val="006600"/>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11</a:t>
            </a:r>
          </a:p>
        </p:txBody>
      </p:sp>
      <p:sp>
        <p:nvSpPr>
          <p:cNvPr id="189454" name="Rectangle 14"/>
          <p:cNvSpPr>
            <a:spLocks noGrp="1" noChangeArrowheads="1"/>
          </p:cNvSpPr>
          <p:nvPr>
            <p:ph type="title"/>
          </p:nvPr>
        </p:nvSpPr>
        <p:spPr/>
        <p:txBody>
          <a:bodyPr/>
          <a:lstStyle/>
          <a:p>
            <a:r>
              <a:rPr lang="en-US"/>
              <a:t>Merge and Count</a:t>
            </a:r>
          </a:p>
        </p:txBody>
      </p:sp>
      <p:sp>
        <p:nvSpPr>
          <p:cNvPr id="189455" name="Rectangle 15"/>
          <p:cNvSpPr>
            <a:spLocks noGrp="1" noChangeArrowheads="1"/>
          </p:cNvSpPr>
          <p:nvPr>
            <p:ph type="body" idx="1"/>
          </p:nvPr>
        </p:nvSpPr>
        <p:spPr/>
        <p:txBody>
          <a:bodyPr/>
          <a:lstStyle/>
          <a:p>
            <a:r>
              <a:rPr lang="en-US"/>
              <a:t>Merge and count step. </a:t>
            </a:r>
          </a:p>
          <a:p>
            <a:pPr lvl="1"/>
            <a:r>
              <a:rPr lang="en-US"/>
              <a:t>Given two sorted halves, count number of inversions where a</a:t>
            </a:r>
            <a:r>
              <a:rPr lang="en-US" sz="2000" baseline="-25000"/>
              <a:t>i</a:t>
            </a:r>
            <a:r>
              <a:rPr lang="en-US"/>
              <a:t> and a</a:t>
            </a:r>
            <a:r>
              <a:rPr lang="en-US" sz="2000" baseline="-25000"/>
              <a:t>j</a:t>
            </a:r>
            <a:r>
              <a:rPr lang="en-US"/>
              <a:t> are in different halves.</a:t>
            </a:r>
          </a:p>
          <a:p>
            <a:pPr lvl="1"/>
            <a:r>
              <a:rPr lang="en-US"/>
              <a:t>Combine two sorted halves into sorted whole.</a:t>
            </a:r>
          </a:p>
        </p:txBody>
      </p:sp>
      <p:sp>
        <p:nvSpPr>
          <p:cNvPr id="189456" name="Text Box 16"/>
          <p:cNvSpPr txBox="1">
            <a:spLocks noChangeArrowheads="1"/>
          </p:cNvSpPr>
          <p:nvPr/>
        </p:nvSpPr>
        <p:spPr bwMode="auto">
          <a:xfrm>
            <a:off x="304800" y="2819400"/>
            <a:ext cx="1905000" cy="641350"/>
          </a:xfrm>
          <a:prstGeom prst="rect">
            <a:avLst/>
          </a:prstGeom>
          <a:noFill/>
          <a:ln w="9525">
            <a:noFill/>
            <a:miter lim="800000"/>
            <a:headEnd/>
            <a:tailEnd/>
          </a:ln>
        </p:spPr>
        <p:txBody>
          <a:bodyPr>
            <a:spAutoFit/>
          </a:bodyPr>
          <a:lstStyle/>
          <a:p>
            <a:r>
              <a:rPr kumimoji="0" lang="en-US" b="1">
                <a:solidFill>
                  <a:schemeClr val="tx1"/>
                </a:solidFill>
              </a:rPr>
              <a:t>smallest</a:t>
            </a:r>
            <a:br>
              <a:rPr kumimoji="0" lang="en-US" b="1">
                <a:solidFill>
                  <a:schemeClr val="tx1"/>
                </a:solidFill>
              </a:rPr>
            </a:br>
            <a:r>
              <a:rPr kumimoji="0" lang="en-US" b="1">
                <a:solidFill>
                  <a:schemeClr val="tx1"/>
                </a:solidFill>
              </a:rPr>
              <a:t>i = 6</a:t>
            </a:r>
            <a:endParaRPr kumimoji="0" lang="en-US">
              <a:solidFill>
                <a:schemeClr val="tx1"/>
              </a:solidFill>
            </a:endParaRPr>
          </a:p>
        </p:txBody>
      </p:sp>
      <p:sp>
        <p:nvSpPr>
          <p:cNvPr id="189457" name="AutoShape 17"/>
          <p:cNvSpPr>
            <a:spLocks noChangeArrowheads="1"/>
          </p:cNvSpPr>
          <p:nvPr/>
        </p:nvSpPr>
        <p:spPr bwMode="auto">
          <a:xfrm>
            <a:off x="1066800" y="3505200"/>
            <a:ext cx="304800" cy="304800"/>
          </a:xfrm>
          <a:prstGeom prst="downArrow">
            <a:avLst>
              <a:gd name="adj1" fmla="val 50000"/>
              <a:gd name="adj2" fmla="val 25000"/>
            </a:avLst>
          </a:prstGeom>
          <a:solidFill>
            <a:srgbClr val="003399"/>
          </a:solidFill>
          <a:ln w="9525">
            <a:solidFill>
              <a:schemeClr val="bg2"/>
            </a:solidFill>
            <a:miter lim="800000"/>
            <a:headEnd/>
            <a:tailEnd/>
          </a:ln>
        </p:spPr>
        <p:txBody>
          <a:bodyPr wrap="none" anchor="ctr"/>
          <a:lstStyle/>
          <a:p>
            <a:endParaRPr lang="en-US"/>
          </a:p>
        </p:txBody>
      </p:sp>
      <p:sp>
        <p:nvSpPr>
          <p:cNvPr id="189458" name="AutoShape 18"/>
          <p:cNvSpPr>
            <a:spLocks noChangeArrowheads="1"/>
          </p:cNvSpPr>
          <p:nvPr/>
        </p:nvSpPr>
        <p:spPr bwMode="auto">
          <a:xfrm>
            <a:off x="4699000" y="3505200"/>
            <a:ext cx="304800" cy="304800"/>
          </a:xfrm>
          <a:prstGeom prst="downArrow">
            <a:avLst>
              <a:gd name="adj1" fmla="val 50000"/>
              <a:gd name="adj2" fmla="val 25000"/>
            </a:avLst>
          </a:prstGeom>
          <a:solidFill>
            <a:srgbClr val="006600"/>
          </a:solidFill>
          <a:ln w="9525">
            <a:solidFill>
              <a:schemeClr val="bg2"/>
            </a:solidFill>
            <a:miter lim="800000"/>
            <a:headEnd/>
            <a:tailEnd/>
          </a:ln>
        </p:spPr>
        <p:txBody>
          <a:bodyPr wrap="none" anchor="ctr"/>
          <a:lstStyle/>
          <a:p>
            <a:endParaRPr lang="en-US"/>
          </a:p>
        </p:txBody>
      </p:sp>
      <p:sp>
        <p:nvSpPr>
          <p:cNvPr id="189459" name="Text Box 19"/>
          <p:cNvSpPr txBox="1">
            <a:spLocks noChangeArrowheads="1"/>
          </p:cNvSpPr>
          <p:nvPr/>
        </p:nvSpPr>
        <p:spPr bwMode="auto">
          <a:xfrm>
            <a:off x="3937000" y="2819400"/>
            <a:ext cx="1905000" cy="641350"/>
          </a:xfrm>
          <a:prstGeom prst="rect">
            <a:avLst/>
          </a:prstGeom>
          <a:noFill/>
          <a:ln w="9525">
            <a:noFill/>
            <a:miter lim="800000"/>
            <a:headEnd/>
            <a:tailEnd/>
          </a:ln>
        </p:spPr>
        <p:txBody>
          <a:bodyPr>
            <a:spAutoFit/>
          </a:bodyPr>
          <a:lstStyle/>
          <a:p>
            <a:r>
              <a:rPr kumimoji="0" lang="en-US" b="1">
                <a:solidFill>
                  <a:schemeClr val="tx1"/>
                </a:solidFill>
              </a:rPr>
              <a:t>smallest</a:t>
            </a:r>
            <a:br>
              <a:rPr kumimoji="0" lang="en-US" b="1">
                <a:solidFill>
                  <a:schemeClr val="tx1"/>
                </a:solidFill>
              </a:rPr>
            </a:br>
            <a:r>
              <a:rPr kumimoji="0" lang="en-US" b="1">
                <a:solidFill>
                  <a:schemeClr val="tx1"/>
                </a:solidFill>
              </a:rPr>
              <a:t>j = 5</a:t>
            </a:r>
            <a:endParaRPr kumimoji="0" lang="en-US">
              <a:solidFill>
                <a:schemeClr val="tx1"/>
              </a:solidFill>
            </a:endParaRPr>
          </a:p>
        </p:txBody>
      </p:sp>
      <p:sp>
        <p:nvSpPr>
          <p:cNvPr id="189460" name="Text Box 20"/>
          <p:cNvSpPr txBox="1">
            <a:spLocks noChangeArrowheads="1"/>
          </p:cNvSpPr>
          <p:nvPr/>
        </p:nvSpPr>
        <p:spPr bwMode="auto">
          <a:xfrm>
            <a:off x="7010400" y="3962400"/>
            <a:ext cx="1143000" cy="366713"/>
          </a:xfrm>
          <a:prstGeom prst="rect">
            <a:avLst/>
          </a:prstGeom>
          <a:noFill/>
          <a:ln w="9525">
            <a:noFill/>
            <a:miter lim="800000"/>
            <a:headEnd/>
            <a:tailEnd/>
          </a:ln>
        </p:spPr>
        <p:txBody>
          <a:bodyPr>
            <a:spAutoFit/>
          </a:bodyPr>
          <a:lstStyle/>
          <a:p>
            <a:r>
              <a:rPr kumimoji="0" lang="en-US" b="1">
                <a:solidFill>
                  <a:srgbClr val="990033"/>
                </a:solidFill>
              </a:rPr>
              <a:t>N/2 = 6</a:t>
            </a:r>
            <a:endParaRPr kumimoji="0" lang="en-US"/>
          </a:p>
        </p:txBody>
      </p:sp>
      <p:sp>
        <p:nvSpPr>
          <p:cNvPr id="189461" name="Rectangle 21"/>
          <p:cNvSpPr>
            <a:spLocks noChangeAspect="1" noChangeArrowheads="1"/>
          </p:cNvSpPr>
          <p:nvPr/>
        </p:nvSpPr>
        <p:spPr bwMode="auto">
          <a:xfrm>
            <a:off x="21336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endParaRPr kumimoji="0" lang="en-US" b="1">
              <a:solidFill>
                <a:schemeClr val="tx1"/>
              </a:solidFill>
            </a:endParaRPr>
          </a:p>
        </p:txBody>
      </p:sp>
      <p:sp>
        <p:nvSpPr>
          <p:cNvPr id="189462" name="Rectangle 22"/>
          <p:cNvSpPr>
            <a:spLocks noChangeAspect="1" noChangeArrowheads="1"/>
          </p:cNvSpPr>
          <p:nvPr/>
        </p:nvSpPr>
        <p:spPr bwMode="auto">
          <a:xfrm>
            <a:off x="25908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endParaRPr kumimoji="0" lang="en-US" b="1">
              <a:solidFill>
                <a:schemeClr val="tx1"/>
              </a:solidFill>
            </a:endParaRPr>
          </a:p>
        </p:txBody>
      </p:sp>
      <p:sp>
        <p:nvSpPr>
          <p:cNvPr id="189463" name="Rectangle 23"/>
          <p:cNvSpPr>
            <a:spLocks noChangeAspect="1" noChangeArrowheads="1"/>
          </p:cNvSpPr>
          <p:nvPr/>
        </p:nvSpPr>
        <p:spPr bwMode="auto">
          <a:xfrm>
            <a:off x="30480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endParaRPr kumimoji="0" lang="en-US" b="1">
              <a:solidFill>
                <a:schemeClr val="tx1"/>
              </a:solidFill>
            </a:endParaRPr>
          </a:p>
        </p:txBody>
      </p:sp>
      <p:sp>
        <p:nvSpPr>
          <p:cNvPr id="189464" name="Rectangle 24"/>
          <p:cNvSpPr>
            <a:spLocks noChangeAspect="1" noChangeArrowheads="1"/>
          </p:cNvSpPr>
          <p:nvPr/>
        </p:nvSpPr>
        <p:spPr bwMode="auto">
          <a:xfrm>
            <a:off x="35052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endParaRPr kumimoji="0" lang="en-US" b="1">
              <a:solidFill>
                <a:schemeClr val="tx1"/>
              </a:solidFill>
            </a:endParaRPr>
          </a:p>
        </p:txBody>
      </p:sp>
      <p:sp>
        <p:nvSpPr>
          <p:cNvPr id="189465" name="Rectangle 25"/>
          <p:cNvSpPr>
            <a:spLocks noChangeAspect="1" noChangeArrowheads="1"/>
          </p:cNvSpPr>
          <p:nvPr/>
        </p:nvSpPr>
        <p:spPr bwMode="auto">
          <a:xfrm>
            <a:off x="12192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tx1"/>
                </a:solidFill>
              </a:rPr>
              <a:t>2</a:t>
            </a:r>
          </a:p>
        </p:txBody>
      </p:sp>
      <p:sp>
        <p:nvSpPr>
          <p:cNvPr id="189466" name="Rectangle 26"/>
          <p:cNvSpPr>
            <a:spLocks noChangeAspect="1" noChangeArrowheads="1"/>
          </p:cNvSpPr>
          <p:nvPr/>
        </p:nvSpPr>
        <p:spPr bwMode="auto">
          <a:xfrm>
            <a:off x="16764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endParaRPr kumimoji="0" lang="en-US" b="1">
              <a:solidFill>
                <a:schemeClr val="tx1"/>
              </a:solidFill>
            </a:endParaRPr>
          </a:p>
        </p:txBody>
      </p:sp>
      <p:sp>
        <p:nvSpPr>
          <p:cNvPr id="189467" name="Rectangle 27"/>
          <p:cNvSpPr>
            <a:spLocks noChangeAspect="1" noChangeArrowheads="1"/>
          </p:cNvSpPr>
          <p:nvPr/>
        </p:nvSpPr>
        <p:spPr bwMode="auto">
          <a:xfrm>
            <a:off x="48768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endParaRPr kumimoji="0" lang="en-US" b="1">
              <a:solidFill>
                <a:schemeClr val="tx1"/>
              </a:solidFill>
            </a:endParaRPr>
          </a:p>
        </p:txBody>
      </p:sp>
      <p:sp>
        <p:nvSpPr>
          <p:cNvPr id="189468" name="Rectangle 28"/>
          <p:cNvSpPr>
            <a:spLocks noChangeAspect="1" noChangeArrowheads="1"/>
          </p:cNvSpPr>
          <p:nvPr/>
        </p:nvSpPr>
        <p:spPr bwMode="auto">
          <a:xfrm>
            <a:off x="53340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endParaRPr kumimoji="0" lang="en-US" b="1">
              <a:solidFill>
                <a:schemeClr val="tx1"/>
              </a:solidFill>
            </a:endParaRPr>
          </a:p>
        </p:txBody>
      </p:sp>
      <p:sp>
        <p:nvSpPr>
          <p:cNvPr id="189469" name="Rectangle 29"/>
          <p:cNvSpPr>
            <a:spLocks noChangeAspect="1" noChangeArrowheads="1"/>
          </p:cNvSpPr>
          <p:nvPr/>
        </p:nvSpPr>
        <p:spPr bwMode="auto">
          <a:xfrm>
            <a:off x="57912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endParaRPr kumimoji="0" lang="en-US" b="1">
              <a:solidFill>
                <a:schemeClr val="tx1"/>
              </a:solidFill>
            </a:endParaRPr>
          </a:p>
        </p:txBody>
      </p:sp>
      <p:sp>
        <p:nvSpPr>
          <p:cNvPr id="189470" name="Rectangle 30"/>
          <p:cNvSpPr>
            <a:spLocks noChangeAspect="1" noChangeArrowheads="1"/>
          </p:cNvSpPr>
          <p:nvPr/>
        </p:nvSpPr>
        <p:spPr bwMode="auto">
          <a:xfrm>
            <a:off x="62484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endParaRPr kumimoji="0" lang="en-US" b="1">
              <a:solidFill>
                <a:schemeClr val="tx1"/>
              </a:solidFill>
            </a:endParaRPr>
          </a:p>
        </p:txBody>
      </p:sp>
      <p:sp>
        <p:nvSpPr>
          <p:cNvPr id="189471" name="Rectangle 31"/>
          <p:cNvSpPr>
            <a:spLocks noChangeAspect="1" noChangeArrowheads="1"/>
          </p:cNvSpPr>
          <p:nvPr/>
        </p:nvSpPr>
        <p:spPr bwMode="auto">
          <a:xfrm>
            <a:off x="39624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endParaRPr kumimoji="0" lang="en-US" b="1">
              <a:solidFill>
                <a:schemeClr val="tx1"/>
              </a:solidFill>
            </a:endParaRPr>
          </a:p>
        </p:txBody>
      </p:sp>
      <p:sp>
        <p:nvSpPr>
          <p:cNvPr id="189472" name="Rectangle 32"/>
          <p:cNvSpPr>
            <a:spLocks noChangeAspect="1" noChangeArrowheads="1"/>
          </p:cNvSpPr>
          <p:nvPr/>
        </p:nvSpPr>
        <p:spPr bwMode="auto">
          <a:xfrm>
            <a:off x="44196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endParaRPr kumimoji="0" lang="en-US" b="1">
              <a:solidFill>
                <a:schemeClr val="tx1"/>
              </a:solidFill>
            </a:endParaRPr>
          </a:p>
        </p:txBody>
      </p:sp>
      <p:sp>
        <p:nvSpPr>
          <p:cNvPr id="189473" name="Text Box 33"/>
          <p:cNvSpPr txBox="1">
            <a:spLocks noChangeArrowheads="1"/>
          </p:cNvSpPr>
          <p:nvPr/>
        </p:nvSpPr>
        <p:spPr bwMode="auto">
          <a:xfrm>
            <a:off x="7010400" y="4967288"/>
            <a:ext cx="1905000" cy="366712"/>
          </a:xfrm>
          <a:prstGeom prst="rect">
            <a:avLst/>
          </a:prstGeom>
          <a:noFill/>
          <a:ln w="9525">
            <a:noFill/>
            <a:miter lim="800000"/>
            <a:headEnd/>
            <a:tailEnd/>
          </a:ln>
        </p:spPr>
        <p:txBody>
          <a:bodyPr>
            <a:spAutoFit/>
          </a:bodyPr>
          <a:lstStyle/>
          <a:p>
            <a:r>
              <a:rPr kumimoji="0" lang="en-US" b="1">
                <a:solidFill>
                  <a:srgbClr val="990033"/>
                </a:solidFill>
              </a:rPr>
              <a:t>auxiliary array</a:t>
            </a:r>
            <a:endParaRPr kumimoji="0" lang="en-US"/>
          </a:p>
        </p:txBody>
      </p:sp>
      <p:grpSp>
        <p:nvGrpSpPr>
          <p:cNvPr id="2" name="Group 34"/>
          <p:cNvGrpSpPr>
            <a:grpSpLocks/>
          </p:cNvGrpSpPr>
          <p:nvPr/>
        </p:nvGrpSpPr>
        <p:grpSpPr bwMode="auto">
          <a:xfrm>
            <a:off x="908050" y="5461000"/>
            <a:ext cx="1905000" cy="690563"/>
            <a:chOff x="288" y="3440"/>
            <a:chExt cx="1200" cy="435"/>
          </a:xfrm>
        </p:grpSpPr>
        <p:sp>
          <p:nvSpPr>
            <p:cNvPr id="189475" name="Text Box 35"/>
            <p:cNvSpPr txBox="1">
              <a:spLocks noChangeArrowheads="1"/>
            </p:cNvSpPr>
            <p:nvPr/>
          </p:nvSpPr>
          <p:spPr bwMode="auto">
            <a:xfrm>
              <a:off x="288" y="3644"/>
              <a:ext cx="1200" cy="231"/>
            </a:xfrm>
            <a:prstGeom prst="rect">
              <a:avLst/>
            </a:prstGeom>
            <a:noFill/>
            <a:ln w="9525">
              <a:noFill/>
              <a:miter lim="800000"/>
              <a:headEnd/>
              <a:tailEnd/>
            </a:ln>
          </p:spPr>
          <p:txBody>
            <a:bodyPr>
              <a:spAutoFit/>
            </a:bodyPr>
            <a:lstStyle/>
            <a:p>
              <a:r>
                <a:rPr kumimoji="0" lang="en-US" b="1">
                  <a:solidFill>
                    <a:schemeClr val="tx1"/>
                  </a:solidFill>
                </a:rPr>
                <a:t>current</a:t>
              </a:r>
              <a:endParaRPr kumimoji="0" lang="en-US"/>
            </a:p>
          </p:txBody>
        </p:sp>
        <p:sp>
          <p:nvSpPr>
            <p:cNvPr id="189476" name="AutoShape 36"/>
            <p:cNvSpPr>
              <a:spLocks noChangeArrowheads="1"/>
            </p:cNvSpPr>
            <p:nvPr/>
          </p:nvSpPr>
          <p:spPr bwMode="auto">
            <a:xfrm flipV="1">
              <a:off x="800" y="3440"/>
              <a:ext cx="192" cy="192"/>
            </a:xfrm>
            <a:prstGeom prst="downArrow">
              <a:avLst>
                <a:gd name="adj1" fmla="val 50000"/>
                <a:gd name="adj2" fmla="val 25000"/>
              </a:avLst>
            </a:prstGeom>
            <a:solidFill>
              <a:schemeClr val="tx2"/>
            </a:solidFill>
            <a:ln w="9525">
              <a:solidFill>
                <a:schemeClr val="bg2"/>
              </a:solidFill>
              <a:miter lim="800000"/>
              <a:headEnd/>
              <a:tailEnd/>
            </a:ln>
          </p:spPr>
          <p:txBody>
            <a:bodyPr wrap="none" anchor="ctr"/>
            <a:lstStyle/>
            <a:p>
              <a:endParaRPr lang="en-US"/>
            </a:p>
          </p:txBody>
        </p:sp>
      </p:grpSp>
      <p:sp>
        <p:nvSpPr>
          <p:cNvPr id="189477" name="Text Box 37"/>
          <p:cNvSpPr txBox="1">
            <a:spLocks noChangeArrowheads="1"/>
          </p:cNvSpPr>
          <p:nvPr/>
        </p:nvSpPr>
        <p:spPr bwMode="auto">
          <a:xfrm>
            <a:off x="3752850" y="5881688"/>
            <a:ext cx="3346450" cy="650875"/>
          </a:xfrm>
          <a:prstGeom prst="rect">
            <a:avLst/>
          </a:prstGeom>
          <a:solidFill>
            <a:schemeClr val="accent2"/>
          </a:solidFill>
          <a:ln w="9525">
            <a:solidFill>
              <a:schemeClr val="tx1"/>
            </a:solidFill>
            <a:miter lim="800000"/>
            <a:headEnd/>
            <a:tailEnd/>
          </a:ln>
        </p:spPr>
        <p:txBody>
          <a:bodyPr>
            <a:spAutoFit/>
          </a:bodyPr>
          <a:lstStyle/>
          <a:p>
            <a:pPr algn="l"/>
            <a:r>
              <a:rPr kumimoji="0" lang="en-US" b="1">
                <a:solidFill>
                  <a:schemeClr val="tx1"/>
                </a:solidFill>
              </a:rPr>
              <a:t>Inversions:  6 </a:t>
            </a:r>
            <a:br>
              <a:rPr kumimoji="0" lang="en-US" b="1">
                <a:solidFill>
                  <a:schemeClr val="tx1"/>
                </a:solidFill>
              </a:rPr>
            </a:br>
            <a:r>
              <a:rPr kumimoji="0" lang="en-US" b="1">
                <a:solidFill>
                  <a:schemeClr val="tx1"/>
                </a:solidFill>
              </a:rPr>
              <a:t>Total:	       6</a:t>
            </a:r>
            <a:endParaRPr kumimoji="0" lang="en-US">
              <a:solidFill>
                <a:schemeClr val="tx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lide Number Placeholder 3"/>
          <p:cNvSpPr>
            <a:spLocks noGrp="1"/>
          </p:cNvSpPr>
          <p:nvPr>
            <p:ph type="sldNum" sz="quarter" idx="10"/>
          </p:nvPr>
        </p:nvSpPr>
        <p:spPr/>
        <p:txBody>
          <a:bodyPr/>
          <a:lstStyle/>
          <a:p>
            <a:fld id="{EA293288-7333-4DC3-9A14-56FA2E4D0BF4}" type="slidenum">
              <a:rPr lang="en-US"/>
              <a:pPr/>
              <a:t>13</a:t>
            </a:fld>
            <a:endParaRPr lang="en-US" sz="1400"/>
          </a:p>
        </p:txBody>
      </p:sp>
      <p:sp>
        <p:nvSpPr>
          <p:cNvPr id="190466" name="Rectangle 2"/>
          <p:cNvSpPr>
            <a:spLocks noChangeAspect="1" noChangeArrowheads="1"/>
          </p:cNvSpPr>
          <p:nvPr/>
        </p:nvSpPr>
        <p:spPr bwMode="auto">
          <a:xfrm>
            <a:off x="1905000" y="3929063"/>
            <a:ext cx="457200" cy="414337"/>
          </a:xfrm>
          <a:prstGeom prst="rect">
            <a:avLst/>
          </a:prstGeom>
          <a:solidFill>
            <a:srgbClr val="003399"/>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10</a:t>
            </a:r>
          </a:p>
        </p:txBody>
      </p:sp>
      <p:sp>
        <p:nvSpPr>
          <p:cNvPr id="190467" name="Rectangle 3"/>
          <p:cNvSpPr>
            <a:spLocks noChangeAspect="1" noChangeArrowheads="1"/>
          </p:cNvSpPr>
          <p:nvPr/>
        </p:nvSpPr>
        <p:spPr bwMode="auto">
          <a:xfrm>
            <a:off x="2362200" y="3929063"/>
            <a:ext cx="457200" cy="414337"/>
          </a:xfrm>
          <a:prstGeom prst="rect">
            <a:avLst/>
          </a:prstGeom>
          <a:solidFill>
            <a:srgbClr val="003399"/>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14</a:t>
            </a:r>
          </a:p>
        </p:txBody>
      </p:sp>
      <p:sp>
        <p:nvSpPr>
          <p:cNvPr id="190468" name="Rectangle 4"/>
          <p:cNvSpPr>
            <a:spLocks noChangeAspect="1" noChangeArrowheads="1"/>
          </p:cNvSpPr>
          <p:nvPr/>
        </p:nvSpPr>
        <p:spPr bwMode="auto">
          <a:xfrm>
            <a:off x="2819400" y="3929063"/>
            <a:ext cx="457200" cy="414337"/>
          </a:xfrm>
          <a:prstGeom prst="rect">
            <a:avLst/>
          </a:prstGeom>
          <a:solidFill>
            <a:srgbClr val="003399"/>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18</a:t>
            </a:r>
          </a:p>
        </p:txBody>
      </p:sp>
      <p:sp>
        <p:nvSpPr>
          <p:cNvPr id="190469" name="Rectangle 5"/>
          <p:cNvSpPr>
            <a:spLocks noChangeAspect="1" noChangeArrowheads="1"/>
          </p:cNvSpPr>
          <p:nvPr/>
        </p:nvSpPr>
        <p:spPr bwMode="auto">
          <a:xfrm>
            <a:off x="3276600" y="3929063"/>
            <a:ext cx="457200" cy="414337"/>
          </a:xfrm>
          <a:prstGeom prst="rect">
            <a:avLst/>
          </a:prstGeom>
          <a:solidFill>
            <a:srgbClr val="003399"/>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19</a:t>
            </a:r>
          </a:p>
        </p:txBody>
      </p:sp>
      <p:sp>
        <p:nvSpPr>
          <p:cNvPr id="190470" name="Rectangle 6"/>
          <p:cNvSpPr>
            <a:spLocks noChangeAspect="1" noChangeArrowheads="1"/>
          </p:cNvSpPr>
          <p:nvPr/>
        </p:nvSpPr>
        <p:spPr bwMode="auto">
          <a:xfrm>
            <a:off x="990600" y="3929063"/>
            <a:ext cx="457200" cy="414337"/>
          </a:xfrm>
          <a:prstGeom prst="rect">
            <a:avLst/>
          </a:prstGeom>
          <a:solidFill>
            <a:srgbClr val="003399"/>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3</a:t>
            </a:r>
          </a:p>
        </p:txBody>
      </p:sp>
      <p:sp>
        <p:nvSpPr>
          <p:cNvPr id="190471" name="Rectangle 7"/>
          <p:cNvSpPr>
            <a:spLocks noChangeAspect="1" noChangeArrowheads="1"/>
          </p:cNvSpPr>
          <p:nvPr/>
        </p:nvSpPr>
        <p:spPr bwMode="auto">
          <a:xfrm>
            <a:off x="1447800" y="3929063"/>
            <a:ext cx="457200" cy="414337"/>
          </a:xfrm>
          <a:prstGeom prst="rect">
            <a:avLst/>
          </a:prstGeom>
          <a:solidFill>
            <a:srgbClr val="003399"/>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7</a:t>
            </a:r>
          </a:p>
        </p:txBody>
      </p:sp>
      <p:sp>
        <p:nvSpPr>
          <p:cNvPr id="190472" name="Rectangle 8"/>
          <p:cNvSpPr>
            <a:spLocks noChangeAspect="1" noChangeArrowheads="1"/>
          </p:cNvSpPr>
          <p:nvPr/>
        </p:nvSpPr>
        <p:spPr bwMode="auto">
          <a:xfrm>
            <a:off x="5105400" y="3929063"/>
            <a:ext cx="457200" cy="414337"/>
          </a:xfrm>
          <a:prstGeom prst="rect">
            <a:avLst/>
          </a:prstGeom>
          <a:solidFill>
            <a:srgbClr val="006600"/>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16</a:t>
            </a:r>
          </a:p>
        </p:txBody>
      </p:sp>
      <p:sp>
        <p:nvSpPr>
          <p:cNvPr id="190473" name="Rectangle 9"/>
          <p:cNvSpPr>
            <a:spLocks noChangeAspect="1" noChangeArrowheads="1"/>
          </p:cNvSpPr>
          <p:nvPr/>
        </p:nvSpPr>
        <p:spPr bwMode="auto">
          <a:xfrm>
            <a:off x="5562600" y="3929063"/>
            <a:ext cx="457200" cy="414337"/>
          </a:xfrm>
          <a:prstGeom prst="rect">
            <a:avLst/>
          </a:prstGeom>
          <a:solidFill>
            <a:srgbClr val="006600"/>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17</a:t>
            </a:r>
          </a:p>
        </p:txBody>
      </p:sp>
      <p:sp>
        <p:nvSpPr>
          <p:cNvPr id="190474" name="Rectangle 10"/>
          <p:cNvSpPr>
            <a:spLocks noChangeAspect="1" noChangeArrowheads="1"/>
          </p:cNvSpPr>
          <p:nvPr/>
        </p:nvSpPr>
        <p:spPr bwMode="auto">
          <a:xfrm>
            <a:off x="6019800" y="3929063"/>
            <a:ext cx="457200" cy="414337"/>
          </a:xfrm>
          <a:prstGeom prst="rect">
            <a:avLst/>
          </a:prstGeom>
          <a:solidFill>
            <a:srgbClr val="006600"/>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23</a:t>
            </a:r>
          </a:p>
        </p:txBody>
      </p:sp>
      <p:sp>
        <p:nvSpPr>
          <p:cNvPr id="190475" name="Rectangle 11"/>
          <p:cNvSpPr>
            <a:spLocks noChangeAspect="1" noChangeArrowheads="1"/>
          </p:cNvSpPr>
          <p:nvPr/>
        </p:nvSpPr>
        <p:spPr bwMode="auto">
          <a:xfrm>
            <a:off x="6477000" y="3929063"/>
            <a:ext cx="457200" cy="414337"/>
          </a:xfrm>
          <a:prstGeom prst="rect">
            <a:avLst/>
          </a:prstGeom>
          <a:solidFill>
            <a:srgbClr val="006600"/>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25</a:t>
            </a:r>
          </a:p>
        </p:txBody>
      </p:sp>
      <p:sp>
        <p:nvSpPr>
          <p:cNvPr id="190476" name="Rectangle 12"/>
          <p:cNvSpPr>
            <a:spLocks noChangeAspect="1" noChangeArrowheads="1"/>
          </p:cNvSpPr>
          <p:nvPr/>
        </p:nvSpPr>
        <p:spPr bwMode="auto">
          <a:xfrm>
            <a:off x="4191000" y="3929063"/>
            <a:ext cx="457200" cy="414337"/>
          </a:xfrm>
          <a:prstGeom prst="rect">
            <a:avLst/>
          </a:prstGeom>
          <a:solidFill>
            <a:srgbClr val="006600"/>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2</a:t>
            </a:r>
          </a:p>
        </p:txBody>
      </p:sp>
      <p:sp>
        <p:nvSpPr>
          <p:cNvPr id="190477" name="Rectangle 13"/>
          <p:cNvSpPr>
            <a:spLocks noChangeAspect="1" noChangeArrowheads="1"/>
          </p:cNvSpPr>
          <p:nvPr/>
        </p:nvSpPr>
        <p:spPr bwMode="auto">
          <a:xfrm>
            <a:off x="4648200" y="3929063"/>
            <a:ext cx="457200" cy="414337"/>
          </a:xfrm>
          <a:prstGeom prst="rect">
            <a:avLst/>
          </a:prstGeom>
          <a:solidFill>
            <a:srgbClr val="006600"/>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11</a:t>
            </a:r>
          </a:p>
        </p:txBody>
      </p:sp>
      <p:sp>
        <p:nvSpPr>
          <p:cNvPr id="190478" name="Rectangle 14"/>
          <p:cNvSpPr>
            <a:spLocks noGrp="1" noChangeArrowheads="1"/>
          </p:cNvSpPr>
          <p:nvPr>
            <p:ph type="title"/>
          </p:nvPr>
        </p:nvSpPr>
        <p:spPr/>
        <p:txBody>
          <a:bodyPr/>
          <a:lstStyle/>
          <a:p>
            <a:r>
              <a:rPr lang="en-US"/>
              <a:t>Merge and Count</a:t>
            </a:r>
          </a:p>
        </p:txBody>
      </p:sp>
      <p:sp>
        <p:nvSpPr>
          <p:cNvPr id="190479" name="Rectangle 15"/>
          <p:cNvSpPr>
            <a:spLocks noGrp="1" noChangeArrowheads="1"/>
          </p:cNvSpPr>
          <p:nvPr>
            <p:ph type="body" idx="1"/>
          </p:nvPr>
        </p:nvSpPr>
        <p:spPr/>
        <p:txBody>
          <a:bodyPr/>
          <a:lstStyle/>
          <a:p>
            <a:r>
              <a:rPr lang="en-US"/>
              <a:t>Merge and count step. </a:t>
            </a:r>
          </a:p>
          <a:p>
            <a:pPr lvl="1"/>
            <a:r>
              <a:rPr lang="en-US"/>
              <a:t>Given two sorted halves, count number of inversions where a</a:t>
            </a:r>
            <a:r>
              <a:rPr lang="en-US" sz="2000" baseline="-25000"/>
              <a:t>i</a:t>
            </a:r>
            <a:r>
              <a:rPr lang="en-US"/>
              <a:t> and a</a:t>
            </a:r>
            <a:r>
              <a:rPr lang="en-US" sz="2000" baseline="-25000"/>
              <a:t>j</a:t>
            </a:r>
            <a:r>
              <a:rPr lang="en-US"/>
              <a:t> are in different halves.</a:t>
            </a:r>
          </a:p>
          <a:p>
            <a:pPr lvl="1"/>
            <a:r>
              <a:rPr lang="en-US"/>
              <a:t>Combine two sorted halves into sorted whole.</a:t>
            </a:r>
          </a:p>
        </p:txBody>
      </p:sp>
      <p:sp>
        <p:nvSpPr>
          <p:cNvPr id="190480" name="Text Box 16"/>
          <p:cNvSpPr txBox="1">
            <a:spLocks noChangeArrowheads="1"/>
          </p:cNvSpPr>
          <p:nvPr/>
        </p:nvSpPr>
        <p:spPr bwMode="auto">
          <a:xfrm>
            <a:off x="304800" y="2819400"/>
            <a:ext cx="1905000" cy="641350"/>
          </a:xfrm>
          <a:prstGeom prst="rect">
            <a:avLst/>
          </a:prstGeom>
          <a:noFill/>
          <a:ln w="9525">
            <a:noFill/>
            <a:miter lim="800000"/>
            <a:headEnd/>
            <a:tailEnd/>
          </a:ln>
        </p:spPr>
        <p:txBody>
          <a:bodyPr>
            <a:spAutoFit/>
          </a:bodyPr>
          <a:lstStyle/>
          <a:p>
            <a:r>
              <a:rPr kumimoji="0" lang="en-US" b="1">
                <a:solidFill>
                  <a:schemeClr val="tx1"/>
                </a:solidFill>
              </a:rPr>
              <a:t>smallest</a:t>
            </a:r>
            <a:br>
              <a:rPr kumimoji="0" lang="en-US" b="1">
                <a:solidFill>
                  <a:schemeClr val="tx1"/>
                </a:solidFill>
              </a:rPr>
            </a:br>
            <a:r>
              <a:rPr kumimoji="0" lang="en-US" b="1">
                <a:solidFill>
                  <a:schemeClr val="tx1"/>
                </a:solidFill>
              </a:rPr>
              <a:t>i = 6</a:t>
            </a:r>
            <a:endParaRPr kumimoji="0" lang="en-US">
              <a:solidFill>
                <a:schemeClr val="tx1"/>
              </a:solidFill>
            </a:endParaRPr>
          </a:p>
        </p:txBody>
      </p:sp>
      <p:sp>
        <p:nvSpPr>
          <p:cNvPr id="190481" name="AutoShape 17"/>
          <p:cNvSpPr>
            <a:spLocks noChangeArrowheads="1"/>
          </p:cNvSpPr>
          <p:nvPr/>
        </p:nvSpPr>
        <p:spPr bwMode="auto">
          <a:xfrm>
            <a:off x="1066800" y="3505200"/>
            <a:ext cx="304800" cy="304800"/>
          </a:xfrm>
          <a:prstGeom prst="downArrow">
            <a:avLst>
              <a:gd name="adj1" fmla="val 50000"/>
              <a:gd name="adj2" fmla="val 25000"/>
            </a:avLst>
          </a:prstGeom>
          <a:solidFill>
            <a:schemeClr val="accent1"/>
          </a:solidFill>
          <a:ln w="9525">
            <a:solidFill>
              <a:schemeClr val="bg2"/>
            </a:solidFill>
            <a:miter lim="800000"/>
            <a:headEnd/>
            <a:tailEnd/>
          </a:ln>
        </p:spPr>
        <p:txBody>
          <a:bodyPr wrap="none" anchor="ctr"/>
          <a:lstStyle/>
          <a:p>
            <a:endParaRPr lang="en-US"/>
          </a:p>
        </p:txBody>
      </p:sp>
      <p:sp>
        <p:nvSpPr>
          <p:cNvPr id="190482" name="AutoShape 18"/>
          <p:cNvSpPr>
            <a:spLocks noChangeArrowheads="1"/>
          </p:cNvSpPr>
          <p:nvPr/>
        </p:nvSpPr>
        <p:spPr bwMode="auto">
          <a:xfrm>
            <a:off x="4699000" y="3505200"/>
            <a:ext cx="304800" cy="304800"/>
          </a:xfrm>
          <a:prstGeom prst="downArrow">
            <a:avLst>
              <a:gd name="adj1" fmla="val 50000"/>
              <a:gd name="adj2" fmla="val 25000"/>
            </a:avLst>
          </a:prstGeom>
          <a:solidFill>
            <a:srgbClr val="006600"/>
          </a:solidFill>
          <a:ln w="9525">
            <a:solidFill>
              <a:schemeClr val="bg2"/>
            </a:solidFill>
            <a:miter lim="800000"/>
            <a:headEnd/>
            <a:tailEnd/>
          </a:ln>
        </p:spPr>
        <p:txBody>
          <a:bodyPr wrap="none" anchor="ctr"/>
          <a:lstStyle/>
          <a:p>
            <a:endParaRPr lang="en-US"/>
          </a:p>
        </p:txBody>
      </p:sp>
      <p:sp>
        <p:nvSpPr>
          <p:cNvPr id="190483" name="Text Box 19"/>
          <p:cNvSpPr txBox="1">
            <a:spLocks noChangeArrowheads="1"/>
          </p:cNvSpPr>
          <p:nvPr/>
        </p:nvSpPr>
        <p:spPr bwMode="auto">
          <a:xfrm>
            <a:off x="3937000" y="2819400"/>
            <a:ext cx="1905000" cy="641350"/>
          </a:xfrm>
          <a:prstGeom prst="rect">
            <a:avLst/>
          </a:prstGeom>
          <a:noFill/>
          <a:ln w="9525">
            <a:noFill/>
            <a:miter lim="800000"/>
            <a:headEnd/>
            <a:tailEnd/>
          </a:ln>
        </p:spPr>
        <p:txBody>
          <a:bodyPr>
            <a:spAutoFit/>
          </a:bodyPr>
          <a:lstStyle/>
          <a:p>
            <a:r>
              <a:rPr kumimoji="0" lang="en-US" b="1">
                <a:solidFill>
                  <a:schemeClr val="tx1"/>
                </a:solidFill>
              </a:rPr>
              <a:t>smallest</a:t>
            </a:r>
            <a:br>
              <a:rPr kumimoji="0" lang="en-US" b="1">
                <a:solidFill>
                  <a:schemeClr val="tx1"/>
                </a:solidFill>
              </a:rPr>
            </a:br>
            <a:r>
              <a:rPr kumimoji="0" lang="en-US" b="1">
                <a:solidFill>
                  <a:schemeClr val="tx1"/>
                </a:solidFill>
              </a:rPr>
              <a:t>j = 5</a:t>
            </a:r>
            <a:endParaRPr kumimoji="0" lang="en-US">
              <a:solidFill>
                <a:schemeClr val="tx1"/>
              </a:solidFill>
            </a:endParaRPr>
          </a:p>
        </p:txBody>
      </p:sp>
      <p:sp>
        <p:nvSpPr>
          <p:cNvPr id="190484" name="Text Box 20"/>
          <p:cNvSpPr txBox="1">
            <a:spLocks noChangeArrowheads="1"/>
          </p:cNvSpPr>
          <p:nvPr/>
        </p:nvSpPr>
        <p:spPr bwMode="auto">
          <a:xfrm>
            <a:off x="7010400" y="3962400"/>
            <a:ext cx="1143000" cy="366713"/>
          </a:xfrm>
          <a:prstGeom prst="rect">
            <a:avLst/>
          </a:prstGeom>
          <a:noFill/>
          <a:ln w="9525">
            <a:noFill/>
            <a:miter lim="800000"/>
            <a:headEnd/>
            <a:tailEnd/>
          </a:ln>
        </p:spPr>
        <p:txBody>
          <a:bodyPr>
            <a:spAutoFit/>
          </a:bodyPr>
          <a:lstStyle/>
          <a:p>
            <a:r>
              <a:rPr kumimoji="0" lang="en-US" b="1">
                <a:solidFill>
                  <a:srgbClr val="990033"/>
                </a:solidFill>
              </a:rPr>
              <a:t>N/2 = 6</a:t>
            </a:r>
            <a:endParaRPr kumimoji="0" lang="en-US"/>
          </a:p>
        </p:txBody>
      </p:sp>
      <p:sp>
        <p:nvSpPr>
          <p:cNvPr id="190485" name="Rectangle 21"/>
          <p:cNvSpPr>
            <a:spLocks noChangeAspect="1" noChangeArrowheads="1"/>
          </p:cNvSpPr>
          <p:nvPr/>
        </p:nvSpPr>
        <p:spPr bwMode="auto">
          <a:xfrm>
            <a:off x="21336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endParaRPr kumimoji="0" lang="en-US" b="1">
              <a:solidFill>
                <a:schemeClr val="tx1"/>
              </a:solidFill>
            </a:endParaRPr>
          </a:p>
        </p:txBody>
      </p:sp>
      <p:sp>
        <p:nvSpPr>
          <p:cNvPr id="190486" name="Rectangle 22"/>
          <p:cNvSpPr>
            <a:spLocks noChangeAspect="1" noChangeArrowheads="1"/>
          </p:cNvSpPr>
          <p:nvPr/>
        </p:nvSpPr>
        <p:spPr bwMode="auto">
          <a:xfrm>
            <a:off x="25908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endParaRPr kumimoji="0" lang="en-US" b="1">
              <a:solidFill>
                <a:schemeClr val="tx1"/>
              </a:solidFill>
            </a:endParaRPr>
          </a:p>
        </p:txBody>
      </p:sp>
      <p:sp>
        <p:nvSpPr>
          <p:cNvPr id="190487" name="Rectangle 23"/>
          <p:cNvSpPr>
            <a:spLocks noChangeAspect="1" noChangeArrowheads="1"/>
          </p:cNvSpPr>
          <p:nvPr/>
        </p:nvSpPr>
        <p:spPr bwMode="auto">
          <a:xfrm>
            <a:off x="30480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endParaRPr kumimoji="0" lang="en-US" b="1">
              <a:solidFill>
                <a:schemeClr val="tx1"/>
              </a:solidFill>
            </a:endParaRPr>
          </a:p>
        </p:txBody>
      </p:sp>
      <p:sp>
        <p:nvSpPr>
          <p:cNvPr id="190488" name="Rectangle 24"/>
          <p:cNvSpPr>
            <a:spLocks noChangeAspect="1" noChangeArrowheads="1"/>
          </p:cNvSpPr>
          <p:nvPr/>
        </p:nvSpPr>
        <p:spPr bwMode="auto">
          <a:xfrm>
            <a:off x="35052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endParaRPr kumimoji="0" lang="en-US" b="1">
              <a:solidFill>
                <a:schemeClr val="tx1"/>
              </a:solidFill>
            </a:endParaRPr>
          </a:p>
        </p:txBody>
      </p:sp>
      <p:sp>
        <p:nvSpPr>
          <p:cNvPr id="190489" name="Rectangle 25"/>
          <p:cNvSpPr>
            <a:spLocks noChangeAspect="1" noChangeArrowheads="1"/>
          </p:cNvSpPr>
          <p:nvPr/>
        </p:nvSpPr>
        <p:spPr bwMode="auto">
          <a:xfrm>
            <a:off x="12192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tx1"/>
                </a:solidFill>
              </a:rPr>
              <a:t>2</a:t>
            </a:r>
          </a:p>
        </p:txBody>
      </p:sp>
      <p:sp>
        <p:nvSpPr>
          <p:cNvPr id="190490" name="Rectangle 26"/>
          <p:cNvSpPr>
            <a:spLocks noChangeAspect="1" noChangeArrowheads="1"/>
          </p:cNvSpPr>
          <p:nvPr/>
        </p:nvSpPr>
        <p:spPr bwMode="auto">
          <a:xfrm>
            <a:off x="16764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endParaRPr kumimoji="0" lang="en-US" b="1">
              <a:solidFill>
                <a:schemeClr val="tx1"/>
              </a:solidFill>
            </a:endParaRPr>
          </a:p>
        </p:txBody>
      </p:sp>
      <p:sp>
        <p:nvSpPr>
          <p:cNvPr id="190491" name="Rectangle 27"/>
          <p:cNvSpPr>
            <a:spLocks noChangeAspect="1" noChangeArrowheads="1"/>
          </p:cNvSpPr>
          <p:nvPr/>
        </p:nvSpPr>
        <p:spPr bwMode="auto">
          <a:xfrm>
            <a:off x="48768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endParaRPr kumimoji="0" lang="en-US" b="1">
              <a:solidFill>
                <a:schemeClr val="tx1"/>
              </a:solidFill>
            </a:endParaRPr>
          </a:p>
        </p:txBody>
      </p:sp>
      <p:sp>
        <p:nvSpPr>
          <p:cNvPr id="190492" name="Rectangle 28"/>
          <p:cNvSpPr>
            <a:spLocks noChangeAspect="1" noChangeArrowheads="1"/>
          </p:cNvSpPr>
          <p:nvPr/>
        </p:nvSpPr>
        <p:spPr bwMode="auto">
          <a:xfrm>
            <a:off x="53340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endParaRPr kumimoji="0" lang="en-US" b="1">
              <a:solidFill>
                <a:schemeClr val="tx1"/>
              </a:solidFill>
            </a:endParaRPr>
          </a:p>
        </p:txBody>
      </p:sp>
      <p:sp>
        <p:nvSpPr>
          <p:cNvPr id="190493" name="Rectangle 29"/>
          <p:cNvSpPr>
            <a:spLocks noChangeAspect="1" noChangeArrowheads="1"/>
          </p:cNvSpPr>
          <p:nvPr/>
        </p:nvSpPr>
        <p:spPr bwMode="auto">
          <a:xfrm>
            <a:off x="57912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endParaRPr kumimoji="0" lang="en-US" b="1">
              <a:solidFill>
                <a:schemeClr val="tx1"/>
              </a:solidFill>
            </a:endParaRPr>
          </a:p>
        </p:txBody>
      </p:sp>
      <p:sp>
        <p:nvSpPr>
          <p:cNvPr id="190494" name="Rectangle 30"/>
          <p:cNvSpPr>
            <a:spLocks noChangeAspect="1" noChangeArrowheads="1"/>
          </p:cNvSpPr>
          <p:nvPr/>
        </p:nvSpPr>
        <p:spPr bwMode="auto">
          <a:xfrm>
            <a:off x="62484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endParaRPr kumimoji="0" lang="en-US" b="1">
              <a:solidFill>
                <a:schemeClr val="tx1"/>
              </a:solidFill>
            </a:endParaRPr>
          </a:p>
        </p:txBody>
      </p:sp>
      <p:sp>
        <p:nvSpPr>
          <p:cNvPr id="190495" name="Rectangle 31"/>
          <p:cNvSpPr>
            <a:spLocks noChangeAspect="1" noChangeArrowheads="1"/>
          </p:cNvSpPr>
          <p:nvPr/>
        </p:nvSpPr>
        <p:spPr bwMode="auto">
          <a:xfrm>
            <a:off x="39624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endParaRPr kumimoji="0" lang="en-US" b="1">
              <a:solidFill>
                <a:schemeClr val="tx1"/>
              </a:solidFill>
            </a:endParaRPr>
          </a:p>
        </p:txBody>
      </p:sp>
      <p:sp>
        <p:nvSpPr>
          <p:cNvPr id="190496" name="Rectangle 32"/>
          <p:cNvSpPr>
            <a:spLocks noChangeAspect="1" noChangeArrowheads="1"/>
          </p:cNvSpPr>
          <p:nvPr/>
        </p:nvSpPr>
        <p:spPr bwMode="auto">
          <a:xfrm>
            <a:off x="44196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endParaRPr kumimoji="0" lang="en-US" b="1">
              <a:solidFill>
                <a:schemeClr val="tx1"/>
              </a:solidFill>
            </a:endParaRPr>
          </a:p>
        </p:txBody>
      </p:sp>
      <p:sp>
        <p:nvSpPr>
          <p:cNvPr id="190497" name="Text Box 33"/>
          <p:cNvSpPr txBox="1">
            <a:spLocks noChangeArrowheads="1"/>
          </p:cNvSpPr>
          <p:nvPr/>
        </p:nvSpPr>
        <p:spPr bwMode="auto">
          <a:xfrm>
            <a:off x="7010400" y="4967288"/>
            <a:ext cx="1905000" cy="366712"/>
          </a:xfrm>
          <a:prstGeom prst="rect">
            <a:avLst/>
          </a:prstGeom>
          <a:noFill/>
          <a:ln w="9525">
            <a:noFill/>
            <a:miter lim="800000"/>
            <a:headEnd/>
            <a:tailEnd/>
          </a:ln>
        </p:spPr>
        <p:txBody>
          <a:bodyPr>
            <a:spAutoFit/>
          </a:bodyPr>
          <a:lstStyle/>
          <a:p>
            <a:r>
              <a:rPr kumimoji="0" lang="en-US" b="1">
                <a:solidFill>
                  <a:srgbClr val="990033"/>
                </a:solidFill>
              </a:rPr>
              <a:t>auxiliary array</a:t>
            </a:r>
            <a:endParaRPr kumimoji="0" lang="en-US"/>
          </a:p>
        </p:txBody>
      </p:sp>
      <p:grpSp>
        <p:nvGrpSpPr>
          <p:cNvPr id="2" name="Group 34"/>
          <p:cNvGrpSpPr>
            <a:grpSpLocks/>
          </p:cNvGrpSpPr>
          <p:nvPr/>
        </p:nvGrpSpPr>
        <p:grpSpPr bwMode="auto">
          <a:xfrm>
            <a:off x="908050" y="5461000"/>
            <a:ext cx="1905000" cy="690563"/>
            <a:chOff x="288" y="3440"/>
            <a:chExt cx="1200" cy="435"/>
          </a:xfrm>
        </p:grpSpPr>
        <p:sp>
          <p:nvSpPr>
            <p:cNvPr id="190499" name="Text Box 35"/>
            <p:cNvSpPr txBox="1">
              <a:spLocks noChangeArrowheads="1"/>
            </p:cNvSpPr>
            <p:nvPr/>
          </p:nvSpPr>
          <p:spPr bwMode="auto">
            <a:xfrm>
              <a:off x="288" y="3644"/>
              <a:ext cx="1200" cy="231"/>
            </a:xfrm>
            <a:prstGeom prst="rect">
              <a:avLst/>
            </a:prstGeom>
            <a:noFill/>
            <a:ln w="9525">
              <a:noFill/>
              <a:miter lim="800000"/>
              <a:headEnd/>
              <a:tailEnd/>
            </a:ln>
          </p:spPr>
          <p:txBody>
            <a:bodyPr>
              <a:spAutoFit/>
            </a:bodyPr>
            <a:lstStyle/>
            <a:p>
              <a:r>
                <a:rPr kumimoji="0" lang="en-US" b="1">
                  <a:solidFill>
                    <a:schemeClr val="tx1"/>
                  </a:solidFill>
                </a:rPr>
                <a:t>current</a:t>
              </a:r>
              <a:endParaRPr kumimoji="0" lang="en-US"/>
            </a:p>
          </p:txBody>
        </p:sp>
        <p:sp>
          <p:nvSpPr>
            <p:cNvPr id="190500" name="AutoShape 36"/>
            <p:cNvSpPr>
              <a:spLocks noChangeArrowheads="1"/>
            </p:cNvSpPr>
            <p:nvPr/>
          </p:nvSpPr>
          <p:spPr bwMode="auto">
            <a:xfrm flipV="1">
              <a:off x="800" y="3440"/>
              <a:ext cx="192" cy="192"/>
            </a:xfrm>
            <a:prstGeom prst="downArrow">
              <a:avLst>
                <a:gd name="adj1" fmla="val 50000"/>
                <a:gd name="adj2" fmla="val 25000"/>
              </a:avLst>
            </a:prstGeom>
            <a:solidFill>
              <a:schemeClr val="tx2"/>
            </a:solidFill>
            <a:ln w="9525">
              <a:solidFill>
                <a:schemeClr val="bg2"/>
              </a:solidFill>
              <a:miter lim="800000"/>
              <a:headEnd/>
              <a:tailEnd/>
            </a:ln>
          </p:spPr>
          <p:txBody>
            <a:bodyPr wrap="none" anchor="ctr"/>
            <a:lstStyle/>
            <a:p>
              <a:endParaRPr lang="en-US"/>
            </a:p>
          </p:txBody>
        </p:sp>
      </p:grpSp>
      <p:sp>
        <p:nvSpPr>
          <p:cNvPr id="190501" name="Text Box 37"/>
          <p:cNvSpPr txBox="1">
            <a:spLocks noChangeArrowheads="1"/>
          </p:cNvSpPr>
          <p:nvPr/>
        </p:nvSpPr>
        <p:spPr bwMode="auto">
          <a:xfrm>
            <a:off x="3752850" y="5881688"/>
            <a:ext cx="3346450" cy="650875"/>
          </a:xfrm>
          <a:prstGeom prst="rect">
            <a:avLst/>
          </a:prstGeom>
          <a:solidFill>
            <a:schemeClr val="accent2"/>
          </a:solidFill>
          <a:ln w="9525">
            <a:solidFill>
              <a:schemeClr val="tx1"/>
            </a:solidFill>
            <a:miter lim="800000"/>
            <a:headEnd/>
            <a:tailEnd/>
          </a:ln>
        </p:spPr>
        <p:txBody>
          <a:bodyPr>
            <a:spAutoFit/>
          </a:bodyPr>
          <a:lstStyle/>
          <a:p>
            <a:pPr algn="l"/>
            <a:r>
              <a:rPr kumimoji="0" lang="en-US" b="1">
                <a:solidFill>
                  <a:schemeClr val="tx1"/>
                </a:solidFill>
              </a:rPr>
              <a:t>Inversions:  6 </a:t>
            </a:r>
            <a:br>
              <a:rPr kumimoji="0" lang="en-US" b="1">
                <a:solidFill>
                  <a:schemeClr val="tx1"/>
                </a:solidFill>
              </a:rPr>
            </a:br>
            <a:r>
              <a:rPr kumimoji="0" lang="en-US" b="1">
                <a:solidFill>
                  <a:schemeClr val="tx1"/>
                </a:solidFill>
              </a:rPr>
              <a:t>Total:	       6</a:t>
            </a:r>
            <a:endParaRPr kumimoji="0" lang="en-US">
              <a:solidFill>
                <a:schemeClr val="tx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lide Number Placeholder 3"/>
          <p:cNvSpPr>
            <a:spLocks noGrp="1"/>
          </p:cNvSpPr>
          <p:nvPr>
            <p:ph type="sldNum" sz="quarter" idx="10"/>
          </p:nvPr>
        </p:nvSpPr>
        <p:spPr/>
        <p:txBody>
          <a:bodyPr/>
          <a:lstStyle/>
          <a:p>
            <a:fld id="{A270B95B-2AA8-4EEF-B08A-E66586551858}" type="slidenum">
              <a:rPr lang="en-US"/>
              <a:pPr/>
              <a:t>14</a:t>
            </a:fld>
            <a:endParaRPr lang="en-US" sz="1400"/>
          </a:p>
        </p:txBody>
      </p:sp>
      <p:sp>
        <p:nvSpPr>
          <p:cNvPr id="191490" name="Rectangle 2"/>
          <p:cNvSpPr>
            <a:spLocks noChangeAspect="1" noChangeArrowheads="1"/>
          </p:cNvSpPr>
          <p:nvPr/>
        </p:nvSpPr>
        <p:spPr bwMode="auto">
          <a:xfrm>
            <a:off x="1905000" y="3929063"/>
            <a:ext cx="457200" cy="414337"/>
          </a:xfrm>
          <a:prstGeom prst="rect">
            <a:avLst/>
          </a:prstGeom>
          <a:solidFill>
            <a:srgbClr val="003399"/>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10</a:t>
            </a:r>
          </a:p>
        </p:txBody>
      </p:sp>
      <p:sp>
        <p:nvSpPr>
          <p:cNvPr id="191491" name="Rectangle 3"/>
          <p:cNvSpPr>
            <a:spLocks noChangeAspect="1" noChangeArrowheads="1"/>
          </p:cNvSpPr>
          <p:nvPr/>
        </p:nvSpPr>
        <p:spPr bwMode="auto">
          <a:xfrm>
            <a:off x="2362200" y="3929063"/>
            <a:ext cx="457200" cy="414337"/>
          </a:xfrm>
          <a:prstGeom prst="rect">
            <a:avLst/>
          </a:prstGeom>
          <a:solidFill>
            <a:srgbClr val="003399"/>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14</a:t>
            </a:r>
          </a:p>
        </p:txBody>
      </p:sp>
      <p:sp>
        <p:nvSpPr>
          <p:cNvPr id="191492" name="Rectangle 4"/>
          <p:cNvSpPr>
            <a:spLocks noChangeAspect="1" noChangeArrowheads="1"/>
          </p:cNvSpPr>
          <p:nvPr/>
        </p:nvSpPr>
        <p:spPr bwMode="auto">
          <a:xfrm>
            <a:off x="2819400" y="3929063"/>
            <a:ext cx="457200" cy="414337"/>
          </a:xfrm>
          <a:prstGeom prst="rect">
            <a:avLst/>
          </a:prstGeom>
          <a:solidFill>
            <a:srgbClr val="003399"/>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18</a:t>
            </a:r>
          </a:p>
        </p:txBody>
      </p:sp>
      <p:sp>
        <p:nvSpPr>
          <p:cNvPr id="191493" name="Rectangle 5"/>
          <p:cNvSpPr>
            <a:spLocks noChangeAspect="1" noChangeArrowheads="1"/>
          </p:cNvSpPr>
          <p:nvPr/>
        </p:nvSpPr>
        <p:spPr bwMode="auto">
          <a:xfrm>
            <a:off x="3276600" y="3929063"/>
            <a:ext cx="457200" cy="414337"/>
          </a:xfrm>
          <a:prstGeom prst="rect">
            <a:avLst/>
          </a:prstGeom>
          <a:solidFill>
            <a:srgbClr val="003399"/>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19</a:t>
            </a:r>
          </a:p>
        </p:txBody>
      </p:sp>
      <p:sp>
        <p:nvSpPr>
          <p:cNvPr id="191494" name="Rectangle 6"/>
          <p:cNvSpPr>
            <a:spLocks noChangeAspect="1" noChangeArrowheads="1"/>
          </p:cNvSpPr>
          <p:nvPr/>
        </p:nvSpPr>
        <p:spPr bwMode="auto">
          <a:xfrm>
            <a:off x="990600" y="3929063"/>
            <a:ext cx="457200" cy="414337"/>
          </a:xfrm>
          <a:prstGeom prst="rect">
            <a:avLst/>
          </a:prstGeom>
          <a:solidFill>
            <a:srgbClr val="003399"/>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3</a:t>
            </a:r>
          </a:p>
        </p:txBody>
      </p:sp>
      <p:sp>
        <p:nvSpPr>
          <p:cNvPr id="191495" name="Rectangle 7"/>
          <p:cNvSpPr>
            <a:spLocks noChangeAspect="1" noChangeArrowheads="1"/>
          </p:cNvSpPr>
          <p:nvPr/>
        </p:nvSpPr>
        <p:spPr bwMode="auto">
          <a:xfrm>
            <a:off x="1447800" y="3929063"/>
            <a:ext cx="457200" cy="414337"/>
          </a:xfrm>
          <a:prstGeom prst="rect">
            <a:avLst/>
          </a:prstGeom>
          <a:solidFill>
            <a:srgbClr val="003399"/>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7</a:t>
            </a:r>
          </a:p>
        </p:txBody>
      </p:sp>
      <p:sp>
        <p:nvSpPr>
          <p:cNvPr id="191496" name="Rectangle 8"/>
          <p:cNvSpPr>
            <a:spLocks noChangeAspect="1" noChangeArrowheads="1"/>
          </p:cNvSpPr>
          <p:nvPr/>
        </p:nvSpPr>
        <p:spPr bwMode="auto">
          <a:xfrm>
            <a:off x="5105400" y="3929063"/>
            <a:ext cx="457200" cy="414337"/>
          </a:xfrm>
          <a:prstGeom prst="rect">
            <a:avLst/>
          </a:prstGeom>
          <a:solidFill>
            <a:srgbClr val="006600"/>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16</a:t>
            </a:r>
          </a:p>
        </p:txBody>
      </p:sp>
      <p:sp>
        <p:nvSpPr>
          <p:cNvPr id="191497" name="Rectangle 9"/>
          <p:cNvSpPr>
            <a:spLocks noChangeAspect="1" noChangeArrowheads="1"/>
          </p:cNvSpPr>
          <p:nvPr/>
        </p:nvSpPr>
        <p:spPr bwMode="auto">
          <a:xfrm>
            <a:off x="5562600" y="3929063"/>
            <a:ext cx="457200" cy="414337"/>
          </a:xfrm>
          <a:prstGeom prst="rect">
            <a:avLst/>
          </a:prstGeom>
          <a:solidFill>
            <a:srgbClr val="006600"/>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17</a:t>
            </a:r>
          </a:p>
        </p:txBody>
      </p:sp>
      <p:sp>
        <p:nvSpPr>
          <p:cNvPr id="191498" name="Rectangle 10"/>
          <p:cNvSpPr>
            <a:spLocks noChangeAspect="1" noChangeArrowheads="1"/>
          </p:cNvSpPr>
          <p:nvPr/>
        </p:nvSpPr>
        <p:spPr bwMode="auto">
          <a:xfrm>
            <a:off x="6019800" y="3929063"/>
            <a:ext cx="457200" cy="414337"/>
          </a:xfrm>
          <a:prstGeom prst="rect">
            <a:avLst/>
          </a:prstGeom>
          <a:solidFill>
            <a:srgbClr val="006600"/>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23</a:t>
            </a:r>
          </a:p>
        </p:txBody>
      </p:sp>
      <p:sp>
        <p:nvSpPr>
          <p:cNvPr id="191499" name="Rectangle 11"/>
          <p:cNvSpPr>
            <a:spLocks noChangeAspect="1" noChangeArrowheads="1"/>
          </p:cNvSpPr>
          <p:nvPr/>
        </p:nvSpPr>
        <p:spPr bwMode="auto">
          <a:xfrm>
            <a:off x="6477000" y="3929063"/>
            <a:ext cx="457200" cy="414337"/>
          </a:xfrm>
          <a:prstGeom prst="rect">
            <a:avLst/>
          </a:prstGeom>
          <a:solidFill>
            <a:srgbClr val="006600"/>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25</a:t>
            </a:r>
          </a:p>
        </p:txBody>
      </p:sp>
      <p:sp>
        <p:nvSpPr>
          <p:cNvPr id="191500" name="Rectangle 12"/>
          <p:cNvSpPr>
            <a:spLocks noChangeAspect="1" noChangeArrowheads="1"/>
          </p:cNvSpPr>
          <p:nvPr/>
        </p:nvSpPr>
        <p:spPr bwMode="auto">
          <a:xfrm>
            <a:off x="4191000" y="3929063"/>
            <a:ext cx="457200" cy="414337"/>
          </a:xfrm>
          <a:prstGeom prst="rect">
            <a:avLst/>
          </a:prstGeom>
          <a:solidFill>
            <a:srgbClr val="006600"/>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2</a:t>
            </a:r>
          </a:p>
        </p:txBody>
      </p:sp>
      <p:sp>
        <p:nvSpPr>
          <p:cNvPr id="191501" name="Rectangle 13"/>
          <p:cNvSpPr>
            <a:spLocks noChangeAspect="1" noChangeArrowheads="1"/>
          </p:cNvSpPr>
          <p:nvPr/>
        </p:nvSpPr>
        <p:spPr bwMode="auto">
          <a:xfrm>
            <a:off x="4648200" y="3929063"/>
            <a:ext cx="457200" cy="414337"/>
          </a:xfrm>
          <a:prstGeom prst="rect">
            <a:avLst/>
          </a:prstGeom>
          <a:solidFill>
            <a:srgbClr val="006600"/>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11</a:t>
            </a:r>
          </a:p>
        </p:txBody>
      </p:sp>
      <p:sp>
        <p:nvSpPr>
          <p:cNvPr id="191502" name="Rectangle 14"/>
          <p:cNvSpPr>
            <a:spLocks noGrp="1" noChangeArrowheads="1"/>
          </p:cNvSpPr>
          <p:nvPr>
            <p:ph type="title"/>
          </p:nvPr>
        </p:nvSpPr>
        <p:spPr/>
        <p:txBody>
          <a:bodyPr/>
          <a:lstStyle/>
          <a:p>
            <a:r>
              <a:rPr lang="en-US"/>
              <a:t>Merge and Count</a:t>
            </a:r>
          </a:p>
        </p:txBody>
      </p:sp>
      <p:sp>
        <p:nvSpPr>
          <p:cNvPr id="191503" name="Rectangle 15"/>
          <p:cNvSpPr>
            <a:spLocks noGrp="1" noChangeArrowheads="1"/>
          </p:cNvSpPr>
          <p:nvPr>
            <p:ph type="body" idx="1"/>
          </p:nvPr>
        </p:nvSpPr>
        <p:spPr/>
        <p:txBody>
          <a:bodyPr/>
          <a:lstStyle/>
          <a:p>
            <a:r>
              <a:rPr lang="en-US"/>
              <a:t>Merge and count step. </a:t>
            </a:r>
          </a:p>
          <a:p>
            <a:pPr lvl="1"/>
            <a:r>
              <a:rPr lang="en-US"/>
              <a:t>Given two sorted halves, count number of inversions where a</a:t>
            </a:r>
            <a:r>
              <a:rPr lang="en-US" sz="2000" baseline="-25000"/>
              <a:t>i</a:t>
            </a:r>
            <a:r>
              <a:rPr lang="en-US"/>
              <a:t> and a</a:t>
            </a:r>
            <a:r>
              <a:rPr lang="en-US" sz="2000" baseline="-25000"/>
              <a:t>j</a:t>
            </a:r>
            <a:r>
              <a:rPr lang="en-US"/>
              <a:t> are in different halves.</a:t>
            </a:r>
          </a:p>
          <a:p>
            <a:pPr lvl="1"/>
            <a:r>
              <a:rPr lang="en-US"/>
              <a:t>Combine two sorted halves into sorted whole.</a:t>
            </a:r>
          </a:p>
        </p:txBody>
      </p:sp>
      <p:sp>
        <p:nvSpPr>
          <p:cNvPr id="191504" name="Text Box 16"/>
          <p:cNvSpPr txBox="1">
            <a:spLocks noChangeArrowheads="1"/>
          </p:cNvSpPr>
          <p:nvPr/>
        </p:nvSpPr>
        <p:spPr bwMode="auto">
          <a:xfrm>
            <a:off x="749300" y="2819400"/>
            <a:ext cx="1905000" cy="641350"/>
          </a:xfrm>
          <a:prstGeom prst="rect">
            <a:avLst/>
          </a:prstGeom>
          <a:noFill/>
          <a:ln w="9525">
            <a:noFill/>
            <a:miter lim="800000"/>
            <a:headEnd/>
            <a:tailEnd/>
          </a:ln>
        </p:spPr>
        <p:txBody>
          <a:bodyPr>
            <a:spAutoFit/>
          </a:bodyPr>
          <a:lstStyle/>
          <a:p>
            <a:r>
              <a:rPr kumimoji="0" lang="en-US" b="1">
                <a:solidFill>
                  <a:schemeClr val="tx1"/>
                </a:solidFill>
              </a:rPr>
              <a:t>smallest</a:t>
            </a:r>
            <a:br>
              <a:rPr kumimoji="0" lang="en-US" b="1">
                <a:solidFill>
                  <a:schemeClr val="tx1"/>
                </a:solidFill>
              </a:rPr>
            </a:br>
            <a:r>
              <a:rPr kumimoji="0" lang="en-US" b="1">
                <a:solidFill>
                  <a:schemeClr val="tx1"/>
                </a:solidFill>
              </a:rPr>
              <a:t>i = 5</a:t>
            </a:r>
            <a:endParaRPr kumimoji="0" lang="en-US">
              <a:solidFill>
                <a:schemeClr val="tx1"/>
              </a:solidFill>
            </a:endParaRPr>
          </a:p>
        </p:txBody>
      </p:sp>
      <p:sp>
        <p:nvSpPr>
          <p:cNvPr id="191505" name="AutoShape 17"/>
          <p:cNvSpPr>
            <a:spLocks noChangeArrowheads="1"/>
          </p:cNvSpPr>
          <p:nvPr/>
        </p:nvSpPr>
        <p:spPr bwMode="auto">
          <a:xfrm>
            <a:off x="1511300" y="3505200"/>
            <a:ext cx="304800" cy="304800"/>
          </a:xfrm>
          <a:prstGeom prst="downArrow">
            <a:avLst>
              <a:gd name="adj1" fmla="val 50000"/>
              <a:gd name="adj2" fmla="val 25000"/>
            </a:avLst>
          </a:prstGeom>
          <a:solidFill>
            <a:srgbClr val="003399"/>
          </a:solidFill>
          <a:ln w="9525">
            <a:solidFill>
              <a:schemeClr val="bg2"/>
            </a:solidFill>
            <a:miter lim="800000"/>
            <a:headEnd/>
            <a:tailEnd/>
          </a:ln>
        </p:spPr>
        <p:txBody>
          <a:bodyPr wrap="none" anchor="ctr"/>
          <a:lstStyle/>
          <a:p>
            <a:endParaRPr lang="en-US"/>
          </a:p>
        </p:txBody>
      </p:sp>
      <p:sp>
        <p:nvSpPr>
          <p:cNvPr id="191506" name="AutoShape 18"/>
          <p:cNvSpPr>
            <a:spLocks noChangeArrowheads="1"/>
          </p:cNvSpPr>
          <p:nvPr/>
        </p:nvSpPr>
        <p:spPr bwMode="auto">
          <a:xfrm>
            <a:off x="4699000" y="3505200"/>
            <a:ext cx="304800" cy="304800"/>
          </a:xfrm>
          <a:prstGeom prst="downArrow">
            <a:avLst>
              <a:gd name="adj1" fmla="val 50000"/>
              <a:gd name="adj2" fmla="val 25000"/>
            </a:avLst>
          </a:prstGeom>
          <a:solidFill>
            <a:srgbClr val="006600"/>
          </a:solidFill>
          <a:ln w="9525">
            <a:solidFill>
              <a:schemeClr val="bg2"/>
            </a:solidFill>
            <a:miter lim="800000"/>
            <a:headEnd/>
            <a:tailEnd/>
          </a:ln>
        </p:spPr>
        <p:txBody>
          <a:bodyPr wrap="none" anchor="ctr"/>
          <a:lstStyle/>
          <a:p>
            <a:endParaRPr lang="en-US"/>
          </a:p>
        </p:txBody>
      </p:sp>
      <p:sp>
        <p:nvSpPr>
          <p:cNvPr id="191507" name="Text Box 19"/>
          <p:cNvSpPr txBox="1">
            <a:spLocks noChangeArrowheads="1"/>
          </p:cNvSpPr>
          <p:nvPr/>
        </p:nvSpPr>
        <p:spPr bwMode="auto">
          <a:xfrm>
            <a:off x="3937000" y="2819400"/>
            <a:ext cx="1905000" cy="641350"/>
          </a:xfrm>
          <a:prstGeom prst="rect">
            <a:avLst/>
          </a:prstGeom>
          <a:noFill/>
          <a:ln w="9525">
            <a:noFill/>
            <a:miter lim="800000"/>
            <a:headEnd/>
            <a:tailEnd/>
          </a:ln>
        </p:spPr>
        <p:txBody>
          <a:bodyPr>
            <a:spAutoFit/>
          </a:bodyPr>
          <a:lstStyle/>
          <a:p>
            <a:r>
              <a:rPr kumimoji="0" lang="en-US" b="1">
                <a:solidFill>
                  <a:schemeClr val="tx1"/>
                </a:solidFill>
              </a:rPr>
              <a:t>smallest</a:t>
            </a:r>
            <a:br>
              <a:rPr kumimoji="0" lang="en-US" b="1">
                <a:solidFill>
                  <a:schemeClr val="tx1"/>
                </a:solidFill>
              </a:rPr>
            </a:br>
            <a:r>
              <a:rPr kumimoji="0" lang="en-US" b="1">
                <a:solidFill>
                  <a:schemeClr val="tx1"/>
                </a:solidFill>
              </a:rPr>
              <a:t>j = 5</a:t>
            </a:r>
            <a:endParaRPr kumimoji="0" lang="en-US">
              <a:solidFill>
                <a:schemeClr val="tx1"/>
              </a:solidFill>
            </a:endParaRPr>
          </a:p>
        </p:txBody>
      </p:sp>
      <p:sp>
        <p:nvSpPr>
          <p:cNvPr id="191508" name="Text Box 20"/>
          <p:cNvSpPr txBox="1">
            <a:spLocks noChangeArrowheads="1"/>
          </p:cNvSpPr>
          <p:nvPr/>
        </p:nvSpPr>
        <p:spPr bwMode="auto">
          <a:xfrm>
            <a:off x="7010400" y="3962400"/>
            <a:ext cx="1143000" cy="366713"/>
          </a:xfrm>
          <a:prstGeom prst="rect">
            <a:avLst/>
          </a:prstGeom>
          <a:noFill/>
          <a:ln w="9525">
            <a:noFill/>
            <a:miter lim="800000"/>
            <a:headEnd/>
            <a:tailEnd/>
          </a:ln>
        </p:spPr>
        <p:txBody>
          <a:bodyPr>
            <a:spAutoFit/>
          </a:bodyPr>
          <a:lstStyle/>
          <a:p>
            <a:r>
              <a:rPr kumimoji="0" lang="en-US" b="1">
                <a:solidFill>
                  <a:srgbClr val="990033"/>
                </a:solidFill>
              </a:rPr>
              <a:t>N/2 = 6</a:t>
            </a:r>
            <a:endParaRPr kumimoji="0" lang="en-US"/>
          </a:p>
        </p:txBody>
      </p:sp>
      <p:sp>
        <p:nvSpPr>
          <p:cNvPr id="191509" name="Rectangle 21"/>
          <p:cNvSpPr>
            <a:spLocks noChangeAspect="1" noChangeArrowheads="1"/>
          </p:cNvSpPr>
          <p:nvPr/>
        </p:nvSpPr>
        <p:spPr bwMode="auto">
          <a:xfrm>
            <a:off x="21336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endParaRPr kumimoji="0" lang="en-US" b="1">
              <a:solidFill>
                <a:schemeClr val="tx1"/>
              </a:solidFill>
            </a:endParaRPr>
          </a:p>
        </p:txBody>
      </p:sp>
      <p:sp>
        <p:nvSpPr>
          <p:cNvPr id="191510" name="Rectangle 22"/>
          <p:cNvSpPr>
            <a:spLocks noChangeAspect="1" noChangeArrowheads="1"/>
          </p:cNvSpPr>
          <p:nvPr/>
        </p:nvSpPr>
        <p:spPr bwMode="auto">
          <a:xfrm>
            <a:off x="25908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endParaRPr kumimoji="0" lang="en-US" b="1">
              <a:solidFill>
                <a:schemeClr val="tx1"/>
              </a:solidFill>
            </a:endParaRPr>
          </a:p>
        </p:txBody>
      </p:sp>
      <p:sp>
        <p:nvSpPr>
          <p:cNvPr id="191511" name="Rectangle 23"/>
          <p:cNvSpPr>
            <a:spLocks noChangeAspect="1" noChangeArrowheads="1"/>
          </p:cNvSpPr>
          <p:nvPr/>
        </p:nvSpPr>
        <p:spPr bwMode="auto">
          <a:xfrm>
            <a:off x="30480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endParaRPr kumimoji="0" lang="en-US" b="1">
              <a:solidFill>
                <a:schemeClr val="tx1"/>
              </a:solidFill>
            </a:endParaRPr>
          </a:p>
        </p:txBody>
      </p:sp>
      <p:sp>
        <p:nvSpPr>
          <p:cNvPr id="191512" name="Rectangle 24"/>
          <p:cNvSpPr>
            <a:spLocks noChangeAspect="1" noChangeArrowheads="1"/>
          </p:cNvSpPr>
          <p:nvPr/>
        </p:nvSpPr>
        <p:spPr bwMode="auto">
          <a:xfrm>
            <a:off x="35052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endParaRPr kumimoji="0" lang="en-US" b="1">
              <a:solidFill>
                <a:schemeClr val="tx1"/>
              </a:solidFill>
            </a:endParaRPr>
          </a:p>
        </p:txBody>
      </p:sp>
      <p:sp>
        <p:nvSpPr>
          <p:cNvPr id="191513" name="Rectangle 25"/>
          <p:cNvSpPr>
            <a:spLocks noChangeAspect="1" noChangeArrowheads="1"/>
          </p:cNvSpPr>
          <p:nvPr/>
        </p:nvSpPr>
        <p:spPr bwMode="auto">
          <a:xfrm>
            <a:off x="12192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tx1"/>
                </a:solidFill>
              </a:rPr>
              <a:t>2</a:t>
            </a:r>
          </a:p>
        </p:txBody>
      </p:sp>
      <p:sp>
        <p:nvSpPr>
          <p:cNvPr id="191514" name="Rectangle 26"/>
          <p:cNvSpPr>
            <a:spLocks noChangeAspect="1" noChangeArrowheads="1"/>
          </p:cNvSpPr>
          <p:nvPr/>
        </p:nvSpPr>
        <p:spPr bwMode="auto">
          <a:xfrm>
            <a:off x="16764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tx1"/>
                </a:solidFill>
              </a:rPr>
              <a:t>3</a:t>
            </a:r>
          </a:p>
        </p:txBody>
      </p:sp>
      <p:sp>
        <p:nvSpPr>
          <p:cNvPr id="191515" name="Rectangle 27"/>
          <p:cNvSpPr>
            <a:spLocks noChangeAspect="1" noChangeArrowheads="1"/>
          </p:cNvSpPr>
          <p:nvPr/>
        </p:nvSpPr>
        <p:spPr bwMode="auto">
          <a:xfrm>
            <a:off x="48768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endParaRPr kumimoji="0" lang="en-US" b="1">
              <a:solidFill>
                <a:schemeClr val="tx1"/>
              </a:solidFill>
            </a:endParaRPr>
          </a:p>
        </p:txBody>
      </p:sp>
      <p:sp>
        <p:nvSpPr>
          <p:cNvPr id="191516" name="Rectangle 28"/>
          <p:cNvSpPr>
            <a:spLocks noChangeAspect="1" noChangeArrowheads="1"/>
          </p:cNvSpPr>
          <p:nvPr/>
        </p:nvSpPr>
        <p:spPr bwMode="auto">
          <a:xfrm>
            <a:off x="53340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endParaRPr kumimoji="0" lang="en-US" b="1">
              <a:solidFill>
                <a:schemeClr val="tx1"/>
              </a:solidFill>
            </a:endParaRPr>
          </a:p>
        </p:txBody>
      </p:sp>
      <p:sp>
        <p:nvSpPr>
          <p:cNvPr id="191517" name="Rectangle 29"/>
          <p:cNvSpPr>
            <a:spLocks noChangeAspect="1" noChangeArrowheads="1"/>
          </p:cNvSpPr>
          <p:nvPr/>
        </p:nvSpPr>
        <p:spPr bwMode="auto">
          <a:xfrm>
            <a:off x="57912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endParaRPr kumimoji="0" lang="en-US" b="1">
              <a:solidFill>
                <a:schemeClr val="tx1"/>
              </a:solidFill>
            </a:endParaRPr>
          </a:p>
        </p:txBody>
      </p:sp>
      <p:sp>
        <p:nvSpPr>
          <p:cNvPr id="191518" name="Rectangle 30"/>
          <p:cNvSpPr>
            <a:spLocks noChangeAspect="1" noChangeArrowheads="1"/>
          </p:cNvSpPr>
          <p:nvPr/>
        </p:nvSpPr>
        <p:spPr bwMode="auto">
          <a:xfrm>
            <a:off x="62484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endParaRPr kumimoji="0" lang="en-US" b="1">
              <a:solidFill>
                <a:schemeClr val="tx1"/>
              </a:solidFill>
            </a:endParaRPr>
          </a:p>
        </p:txBody>
      </p:sp>
      <p:sp>
        <p:nvSpPr>
          <p:cNvPr id="191519" name="Rectangle 31"/>
          <p:cNvSpPr>
            <a:spLocks noChangeAspect="1" noChangeArrowheads="1"/>
          </p:cNvSpPr>
          <p:nvPr/>
        </p:nvSpPr>
        <p:spPr bwMode="auto">
          <a:xfrm>
            <a:off x="39624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endParaRPr kumimoji="0" lang="en-US" b="1">
              <a:solidFill>
                <a:schemeClr val="tx1"/>
              </a:solidFill>
            </a:endParaRPr>
          </a:p>
        </p:txBody>
      </p:sp>
      <p:sp>
        <p:nvSpPr>
          <p:cNvPr id="191520" name="Rectangle 32"/>
          <p:cNvSpPr>
            <a:spLocks noChangeAspect="1" noChangeArrowheads="1"/>
          </p:cNvSpPr>
          <p:nvPr/>
        </p:nvSpPr>
        <p:spPr bwMode="auto">
          <a:xfrm>
            <a:off x="44196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endParaRPr kumimoji="0" lang="en-US" b="1">
              <a:solidFill>
                <a:schemeClr val="tx1"/>
              </a:solidFill>
            </a:endParaRPr>
          </a:p>
        </p:txBody>
      </p:sp>
      <p:sp>
        <p:nvSpPr>
          <p:cNvPr id="191521" name="Text Box 33"/>
          <p:cNvSpPr txBox="1">
            <a:spLocks noChangeArrowheads="1"/>
          </p:cNvSpPr>
          <p:nvPr/>
        </p:nvSpPr>
        <p:spPr bwMode="auto">
          <a:xfrm>
            <a:off x="7010400" y="4967288"/>
            <a:ext cx="1905000" cy="366712"/>
          </a:xfrm>
          <a:prstGeom prst="rect">
            <a:avLst/>
          </a:prstGeom>
          <a:noFill/>
          <a:ln w="9525">
            <a:noFill/>
            <a:miter lim="800000"/>
            <a:headEnd/>
            <a:tailEnd/>
          </a:ln>
        </p:spPr>
        <p:txBody>
          <a:bodyPr>
            <a:spAutoFit/>
          </a:bodyPr>
          <a:lstStyle/>
          <a:p>
            <a:r>
              <a:rPr kumimoji="0" lang="en-US" b="1">
                <a:solidFill>
                  <a:srgbClr val="990033"/>
                </a:solidFill>
              </a:rPr>
              <a:t>auxiliary array</a:t>
            </a:r>
            <a:endParaRPr kumimoji="0" lang="en-US"/>
          </a:p>
        </p:txBody>
      </p:sp>
      <p:grpSp>
        <p:nvGrpSpPr>
          <p:cNvPr id="2" name="Group 34"/>
          <p:cNvGrpSpPr>
            <a:grpSpLocks/>
          </p:cNvGrpSpPr>
          <p:nvPr/>
        </p:nvGrpSpPr>
        <p:grpSpPr bwMode="auto">
          <a:xfrm>
            <a:off x="1357313" y="5461000"/>
            <a:ext cx="1905000" cy="690563"/>
            <a:chOff x="288" y="3440"/>
            <a:chExt cx="1200" cy="435"/>
          </a:xfrm>
        </p:grpSpPr>
        <p:sp>
          <p:nvSpPr>
            <p:cNvPr id="191523" name="Text Box 35"/>
            <p:cNvSpPr txBox="1">
              <a:spLocks noChangeArrowheads="1"/>
            </p:cNvSpPr>
            <p:nvPr/>
          </p:nvSpPr>
          <p:spPr bwMode="auto">
            <a:xfrm>
              <a:off x="288" y="3644"/>
              <a:ext cx="1200" cy="231"/>
            </a:xfrm>
            <a:prstGeom prst="rect">
              <a:avLst/>
            </a:prstGeom>
            <a:noFill/>
            <a:ln w="9525">
              <a:noFill/>
              <a:miter lim="800000"/>
              <a:headEnd/>
              <a:tailEnd/>
            </a:ln>
          </p:spPr>
          <p:txBody>
            <a:bodyPr>
              <a:spAutoFit/>
            </a:bodyPr>
            <a:lstStyle/>
            <a:p>
              <a:r>
                <a:rPr kumimoji="0" lang="en-US" b="1">
                  <a:solidFill>
                    <a:schemeClr val="tx1"/>
                  </a:solidFill>
                </a:rPr>
                <a:t>current</a:t>
              </a:r>
              <a:endParaRPr kumimoji="0" lang="en-US"/>
            </a:p>
          </p:txBody>
        </p:sp>
        <p:sp>
          <p:nvSpPr>
            <p:cNvPr id="191524" name="AutoShape 36"/>
            <p:cNvSpPr>
              <a:spLocks noChangeArrowheads="1"/>
            </p:cNvSpPr>
            <p:nvPr/>
          </p:nvSpPr>
          <p:spPr bwMode="auto">
            <a:xfrm flipV="1">
              <a:off x="800" y="3440"/>
              <a:ext cx="192" cy="192"/>
            </a:xfrm>
            <a:prstGeom prst="downArrow">
              <a:avLst>
                <a:gd name="adj1" fmla="val 50000"/>
                <a:gd name="adj2" fmla="val 25000"/>
              </a:avLst>
            </a:prstGeom>
            <a:solidFill>
              <a:schemeClr val="tx2"/>
            </a:solidFill>
            <a:ln w="9525">
              <a:solidFill>
                <a:schemeClr val="bg2"/>
              </a:solidFill>
              <a:miter lim="800000"/>
              <a:headEnd/>
              <a:tailEnd/>
            </a:ln>
          </p:spPr>
          <p:txBody>
            <a:bodyPr wrap="none" anchor="ctr"/>
            <a:lstStyle/>
            <a:p>
              <a:endParaRPr lang="en-US"/>
            </a:p>
          </p:txBody>
        </p:sp>
      </p:grpSp>
      <p:sp>
        <p:nvSpPr>
          <p:cNvPr id="191525" name="Text Box 37"/>
          <p:cNvSpPr txBox="1">
            <a:spLocks noChangeArrowheads="1"/>
          </p:cNvSpPr>
          <p:nvPr/>
        </p:nvSpPr>
        <p:spPr bwMode="auto">
          <a:xfrm>
            <a:off x="3752850" y="5881688"/>
            <a:ext cx="3346450" cy="650875"/>
          </a:xfrm>
          <a:prstGeom prst="rect">
            <a:avLst/>
          </a:prstGeom>
          <a:solidFill>
            <a:schemeClr val="accent2"/>
          </a:solidFill>
          <a:ln w="9525">
            <a:solidFill>
              <a:schemeClr val="tx1"/>
            </a:solidFill>
            <a:miter lim="800000"/>
            <a:headEnd/>
            <a:tailEnd/>
          </a:ln>
        </p:spPr>
        <p:txBody>
          <a:bodyPr>
            <a:spAutoFit/>
          </a:bodyPr>
          <a:lstStyle/>
          <a:p>
            <a:pPr algn="l"/>
            <a:r>
              <a:rPr kumimoji="0" lang="en-US" b="1">
                <a:solidFill>
                  <a:schemeClr val="tx1"/>
                </a:solidFill>
              </a:rPr>
              <a:t>Inversions:  6 </a:t>
            </a:r>
            <a:br>
              <a:rPr kumimoji="0" lang="en-US" b="1">
                <a:solidFill>
                  <a:schemeClr val="tx1"/>
                </a:solidFill>
              </a:rPr>
            </a:br>
            <a:r>
              <a:rPr kumimoji="0" lang="en-US" b="1">
                <a:solidFill>
                  <a:schemeClr val="tx1"/>
                </a:solidFill>
              </a:rPr>
              <a:t>Total:	       6</a:t>
            </a:r>
            <a:endParaRPr kumimoji="0" lang="en-US">
              <a:solidFill>
                <a:schemeClr val="tx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lide Number Placeholder 3"/>
          <p:cNvSpPr>
            <a:spLocks noGrp="1"/>
          </p:cNvSpPr>
          <p:nvPr>
            <p:ph type="sldNum" sz="quarter" idx="10"/>
          </p:nvPr>
        </p:nvSpPr>
        <p:spPr/>
        <p:txBody>
          <a:bodyPr/>
          <a:lstStyle/>
          <a:p>
            <a:fld id="{98D3B75B-5DE1-4430-BEEB-259D59062F0C}" type="slidenum">
              <a:rPr lang="en-US"/>
              <a:pPr/>
              <a:t>15</a:t>
            </a:fld>
            <a:endParaRPr lang="en-US" sz="1400"/>
          </a:p>
        </p:txBody>
      </p:sp>
      <p:sp>
        <p:nvSpPr>
          <p:cNvPr id="192514" name="Rectangle 2"/>
          <p:cNvSpPr>
            <a:spLocks noChangeAspect="1" noChangeArrowheads="1"/>
          </p:cNvSpPr>
          <p:nvPr/>
        </p:nvSpPr>
        <p:spPr bwMode="auto">
          <a:xfrm>
            <a:off x="1905000" y="3929063"/>
            <a:ext cx="457200" cy="414337"/>
          </a:xfrm>
          <a:prstGeom prst="rect">
            <a:avLst/>
          </a:prstGeom>
          <a:solidFill>
            <a:srgbClr val="003399"/>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10</a:t>
            </a:r>
          </a:p>
        </p:txBody>
      </p:sp>
      <p:sp>
        <p:nvSpPr>
          <p:cNvPr id="192515" name="Rectangle 3"/>
          <p:cNvSpPr>
            <a:spLocks noChangeAspect="1" noChangeArrowheads="1"/>
          </p:cNvSpPr>
          <p:nvPr/>
        </p:nvSpPr>
        <p:spPr bwMode="auto">
          <a:xfrm>
            <a:off x="2362200" y="3929063"/>
            <a:ext cx="457200" cy="414337"/>
          </a:xfrm>
          <a:prstGeom prst="rect">
            <a:avLst/>
          </a:prstGeom>
          <a:solidFill>
            <a:srgbClr val="003399"/>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14</a:t>
            </a:r>
          </a:p>
        </p:txBody>
      </p:sp>
      <p:sp>
        <p:nvSpPr>
          <p:cNvPr id="192516" name="Rectangle 4"/>
          <p:cNvSpPr>
            <a:spLocks noChangeAspect="1" noChangeArrowheads="1"/>
          </p:cNvSpPr>
          <p:nvPr/>
        </p:nvSpPr>
        <p:spPr bwMode="auto">
          <a:xfrm>
            <a:off x="2819400" y="3929063"/>
            <a:ext cx="457200" cy="414337"/>
          </a:xfrm>
          <a:prstGeom prst="rect">
            <a:avLst/>
          </a:prstGeom>
          <a:solidFill>
            <a:srgbClr val="003399"/>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18</a:t>
            </a:r>
          </a:p>
        </p:txBody>
      </p:sp>
      <p:sp>
        <p:nvSpPr>
          <p:cNvPr id="192517" name="Rectangle 5"/>
          <p:cNvSpPr>
            <a:spLocks noChangeAspect="1" noChangeArrowheads="1"/>
          </p:cNvSpPr>
          <p:nvPr/>
        </p:nvSpPr>
        <p:spPr bwMode="auto">
          <a:xfrm>
            <a:off x="3276600" y="3929063"/>
            <a:ext cx="457200" cy="414337"/>
          </a:xfrm>
          <a:prstGeom prst="rect">
            <a:avLst/>
          </a:prstGeom>
          <a:solidFill>
            <a:srgbClr val="003399"/>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19</a:t>
            </a:r>
          </a:p>
        </p:txBody>
      </p:sp>
      <p:sp>
        <p:nvSpPr>
          <p:cNvPr id="192518" name="Rectangle 6"/>
          <p:cNvSpPr>
            <a:spLocks noChangeAspect="1" noChangeArrowheads="1"/>
          </p:cNvSpPr>
          <p:nvPr/>
        </p:nvSpPr>
        <p:spPr bwMode="auto">
          <a:xfrm>
            <a:off x="990600" y="3929063"/>
            <a:ext cx="457200" cy="414337"/>
          </a:xfrm>
          <a:prstGeom prst="rect">
            <a:avLst/>
          </a:prstGeom>
          <a:solidFill>
            <a:srgbClr val="003399"/>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3</a:t>
            </a:r>
          </a:p>
        </p:txBody>
      </p:sp>
      <p:sp>
        <p:nvSpPr>
          <p:cNvPr id="192519" name="Rectangle 7"/>
          <p:cNvSpPr>
            <a:spLocks noChangeAspect="1" noChangeArrowheads="1"/>
          </p:cNvSpPr>
          <p:nvPr/>
        </p:nvSpPr>
        <p:spPr bwMode="auto">
          <a:xfrm>
            <a:off x="1447800" y="3929063"/>
            <a:ext cx="457200" cy="414337"/>
          </a:xfrm>
          <a:prstGeom prst="rect">
            <a:avLst/>
          </a:prstGeom>
          <a:solidFill>
            <a:srgbClr val="003399"/>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7</a:t>
            </a:r>
          </a:p>
        </p:txBody>
      </p:sp>
      <p:sp>
        <p:nvSpPr>
          <p:cNvPr id="192520" name="Rectangle 8"/>
          <p:cNvSpPr>
            <a:spLocks noChangeAspect="1" noChangeArrowheads="1"/>
          </p:cNvSpPr>
          <p:nvPr/>
        </p:nvSpPr>
        <p:spPr bwMode="auto">
          <a:xfrm>
            <a:off x="5105400" y="3929063"/>
            <a:ext cx="457200" cy="414337"/>
          </a:xfrm>
          <a:prstGeom prst="rect">
            <a:avLst/>
          </a:prstGeom>
          <a:solidFill>
            <a:srgbClr val="006600"/>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16</a:t>
            </a:r>
          </a:p>
        </p:txBody>
      </p:sp>
      <p:sp>
        <p:nvSpPr>
          <p:cNvPr id="192521" name="Rectangle 9"/>
          <p:cNvSpPr>
            <a:spLocks noChangeAspect="1" noChangeArrowheads="1"/>
          </p:cNvSpPr>
          <p:nvPr/>
        </p:nvSpPr>
        <p:spPr bwMode="auto">
          <a:xfrm>
            <a:off x="5562600" y="3929063"/>
            <a:ext cx="457200" cy="414337"/>
          </a:xfrm>
          <a:prstGeom prst="rect">
            <a:avLst/>
          </a:prstGeom>
          <a:solidFill>
            <a:srgbClr val="006600"/>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17</a:t>
            </a:r>
          </a:p>
        </p:txBody>
      </p:sp>
      <p:sp>
        <p:nvSpPr>
          <p:cNvPr id="192522" name="Rectangle 10"/>
          <p:cNvSpPr>
            <a:spLocks noChangeAspect="1" noChangeArrowheads="1"/>
          </p:cNvSpPr>
          <p:nvPr/>
        </p:nvSpPr>
        <p:spPr bwMode="auto">
          <a:xfrm>
            <a:off x="6019800" y="3929063"/>
            <a:ext cx="457200" cy="414337"/>
          </a:xfrm>
          <a:prstGeom prst="rect">
            <a:avLst/>
          </a:prstGeom>
          <a:solidFill>
            <a:srgbClr val="006600"/>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23</a:t>
            </a:r>
          </a:p>
        </p:txBody>
      </p:sp>
      <p:sp>
        <p:nvSpPr>
          <p:cNvPr id="192523" name="Rectangle 11"/>
          <p:cNvSpPr>
            <a:spLocks noChangeAspect="1" noChangeArrowheads="1"/>
          </p:cNvSpPr>
          <p:nvPr/>
        </p:nvSpPr>
        <p:spPr bwMode="auto">
          <a:xfrm>
            <a:off x="6477000" y="3929063"/>
            <a:ext cx="457200" cy="414337"/>
          </a:xfrm>
          <a:prstGeom prst="rect">
            <a:avLst/>
          </a:prstGeom>
          <a:solidFill>
            <a:srgbClr val="006600"/>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25</a:t>
            </a:r>
          </a:p>
        </p:txBody>
      </p:sp>
      <p:sp>
        <p:nvSpPr>
          <p:cNvPr id="192524" name="Rectangle 12"/>
          <p:cNvSpPr>
            <a:spLocks noChangeAspect="1" noChangeArrowheads="1"/>
          </p:cNvSpPr>
          <p:nvPr/>
        </p:nvSpPr>
        <p:spPr bwMode="auto">
          <a:xfrm>
            <a:off x="4191000" y="3929063"/>
            <a:ext cx="457200" cy="414337"/>
          </a:xfrm>
          <a:prstGeom prst="rect">
            <a:avLst/>
          </a:prstGeom>
          <a:solidFill>
            <a:srgbClr val="006600"/>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2</a:t>
            </a:r>
          </a:p>
        </p:txBody>
      </p:sp>
      <p:sp>
        <p:nvSpPr>
          <p:cNvPr id="192525" name="Rectangle 13"/>
          <p:cNvSpPr>
            <a:spLocks noChangeAspect="1" noChangeArrowheads="1"/>
          </p:cNvSpPr>
          <p:nvPr/>
        </p:nvSpPr>
        <p:spPr bwMode="auto">
          <a:xfrm>
            <a:off x="4648200" y="3929063"/>
            <a:ext cx="457200" cy="414337"/>
          </a:xfrm>
          <a:prstGeom prst="rect">
            <a:avLst/>
          </a:prstGeom>
          <a:solidFill>
            <a:srgbClr val="006600"/>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11</a:t>
            </a:r>
          </a:p>
        </p:txBody>
      </p:sp>
      <p:sp>
        <p:nvSpPr>
          <p:cNvPr id="192526" name="Rectangle 14"/>
          <p:cNvSpPr>
            <a:spLocks noGrp="1" noChangeArrowheads="1"/>
          </p:cNvSpPr>
          <p:nvPr>
            <p:ph type="title"/>
          </p:nvPr>
        </p:nvSpPr>
        <p:spPr/>
        <p:txBody>
          <a:bodyPr/>
          <a:lstStyle/>
          <a:p>
            <a:r>
              <a:rPr lang="en-US"/>
              <a:t>Merge and Count</a:t>
            </a:r>
          </a:p>
        </p:txBody>
      </p:sp>
      <p:sp>
        <p:nvSpPr>
          <p:cNvPr id="192527" name="Rectangle 15"/>
          <p:cNvSpPr>
            <a:spLocks noGrp="1" noChangeArrowheads="1"/>
          </p:cNvSpPr>
          <p:nvPr>
            <p:ph type="body" idx="1"/>
          </p:nvPr>
        </p:nvSpPr>
        <p:spPr/>
        <p:txBody>
          <a:bodyPr/>
          <a:lstStyle/>
          <a:p>
            <a:r>
              <a:rPr lang="en-US"/>
              <a:t>Merge and count step. </a:t>
            </a:r>
          </a:p>
          <a:p>
            <a:pPr lvl="1"/>
            <a:r>
              <a:rPr lang="en-US"/>
              <a:t>Given two sorted halves, count number of inversions where a</a:t>
            </a:r>
            <a:r>
              <a:rPr lang="en-US" sz="2000" baseline="-25000"/>
              <a:t>i</a:t>
            </a:r>
            <a:r>
              <a:rPr lang="en-US"/>
              <a:t> and a</a:t>
            </a:r>
            <a:r>
              <a:rPr lang="en-US" sz="2000" baseline="-25000"/>
              <a:t>j</a:t>
            </a:r>
            <a:r>
              <a:rPr lang="en-US"/>
              <a:t> are in different halves.</a:t>
            </a:r>
          </a:p>
          <a:p>
            <a:pPr lvl="1"/>
            <a:r>
              <a:rPr lang="en-US"/>
              <a:t>Combine two sorted halves into sorted whole.</a:t>
            </a:r>
          </a:p>
        </p:txBody>
      </p:sp>
      <p:sp>
        <p:nvSpPr>
          <p:cNvPr id="192528" name="Text Box 16"/>
          <p:cNvSpPr txBox="1">
            <a:spLocks noChangeArrowheads="1"/>
          </p:cNvSpPr>
          <p:nvPr/>
        </p:nvSpPr>
        <p:spPr bwMode="auto">
          <a:xfrm>
            <a:off x="749300" y="2819400"/>
            <a:ext cx="1905000" cy="641350"/>
          </a:xfrm>
          <a:prstGeom prst="rect">
            <a:avLst/>
          </a:prstGeom>
          <a:noFill/>
          <a:ln w="9525">
            <a:noFill/>
            <a:miter lim="800000"/>
            <a:headEnd/>
            <a:tailEnd/>
          </a:ln>
        </p:spPr>
        <p:txBody>
          <a:bodyPr>
            <a:spAutoFit/>
          </a:bodyPr>
          <a:lstStyle/>
          <a:p>
            <a:r>
              <a:rPr kumimoji="0" lang="en-US" b="1">
                <a:solidFill>
                  <a:schemeClr val="tx1"/>
                </a:solidFill>
              </a:rPr>
              <a:t>smallest</a:t>
            </a:r>
            <a:br>
              <a:rPr kumimoji="0" lang="en-US" b="1">
                <a:solidFill>
                  <a:schemeClr val="tx1"/>
                </a:solidFill>
              </a:rPr>
            </a:br>
            <a:r>
              <a:rPr kumimoji="0" lang="en-US" b="1">
                <a:solidFill>
                  <a:schemeClr val="tx1"/>
                </a:solidFill>
              </a:rPr>
              <a:t>i = 5</a:t>
            </a:r>
            <a:endParaRPr kumimoji="0" lang="en-US">
              <a:solidFill>
                <a:schemeClr val="tx1"/>
              </a:solidFill>
            </a:endParaRPr>
          </a:p>
        </p:txBody>
      </p:sp>
      <p:sp>
        <p:nvSpPr>
          <p:cNvPr id="192529" name="AutoShape 17"/>
          <p:cNvSpPr>
            <a:spLocks noChangeArrowheads="1"/>
          </p:cNvSpPr>
          <p:nvPr/>
        </p:nvSpPr>
        <p:spPr bwMode="auto">
          <a:xfrm>
            <a:off x="1511300" y="3505200"/>
            <a:ext cx="304800" cy="304800"/>
          </a:xfrm>
          <a:prstGeom prst="downArrow">
            <a:avLst>
              <a:gd name="adj1" fmla="val 50000"/>
              <a:gd name="adj2" fmla="val 25000"/>
            </a:avLst>
          </a:prstGeom>
          <a:solidFill>
            <a:schemeClr val="accent1"/>
          </a:solidFill>
          <a:ln w="9525">
            <a:solidFill>
              <a:schemeClr val="bg2"/>
            </a:solidFill>
            <a:miter lim="800000"/>
            <a:headEnd/>
            <a:tailEnd/>
          </a:ln>
        </p:spPr>
        <p:txBody>
          <a:bodyPr wrap="none" anchor="ctr"/>
          <a:lstStyle/>
          <a:p>
            <a:endParaRPr lang="en-US"/>
          </a:p>
        </p:txBody>
      </p:sp>
      <p:sp>
        <p:nvSpPr>
          <p:cNvPr id="192530" name="AutoShape 18"/>
          <p:cNvSpPr>
            <a:spLocks noChangeArrowheads="1"/>
          </p:cNvSpPr>
          <p:nvPr/>
        </p:nvSpPr>
        <p:spPr bwMode="auto">
          <a:xfrm>
            <a:off x="4699000" y="3505200"/>
            <a:ext cx="304800" cy="304800"/>
          </a:xfrm>
          <a:prstGeom prst="downArrow">
            <a:avLst>
              <a:gd name="adj1" fmla="val 50000"/>
              <a:gd name="adj2" fmla="val 25000"/>
            </a:avLst>
          </a:prstGeom>
          <a:solidFill>
            <a:srgbClr val="006600"/>
          </a:solidFill>
          <a:ln w="9525">
            <a:solidFill>
              <a:schemeClr val="bg2"/>
            </a:solidFill>
            <a:miter lim="800000"/>
            <a:headEnd/>
            <a:tailEnd/>
          </a:ln>
        </p:spPr>
        <p:txBody>
          <a:bodyPr wrap="none" anchor="ctr"/>
          <a:lstStyle/>
          <a:p>
            <a:endParaRPr lang="en-US"/>
          </a:p>
        </p:txBody>
      </p:sp>
      <p:sp>
        <p:nvSpPr>
          <p:cNvPr id="192531" name="Text Box 19"/>
          <p:cNvSpPr txBox="1">
            <a:spLocks noChangeArrowheads="1"/>
          </p:cNvSpPr>
          <p:nvPr/>
        </p:nvSpPr>
        <p:spPr bwMode="auto">
          <a:xfrm>
            <a:off x="3937000" y="2819400"/>
            <a:ext cx="1905000" cy="641350"/>
          </a:xfrm>
          <a:prstGeom prst="rect">
            <a:avLst/>
          </a:prstGeom>
          <a:noFill/>
          <a:ln w="9525">
            <a:noFill/>
            <a:miter lim="800000"/>
            <a:headEnd/>
            <a:tailEnd/>
          </a:ln>
        </p:spPr>
        <p:txBody>
          <a:bodyPr>
            <a:spAutoFit/>
          </a:bodyPr>
          <a:lstStyle/>
          <a:p>
            <a:r>
              <a:rPr kumimoji="0" lang="en-US" b="1">
                <a:solidFill>
                  <a:schemeClr val="tx1"/>
                </a:solidFill>
              </a:rPr>
              <a:t>smallest</a:t>
            </a:r>
            <a:br>
              <a:rPr kumimoji="0" lang="en-US" b="1">
                <a:solidFill>
                  <a:schemeClr val="tx1"/>
                </a:solidFill>
              </a:rPr>
            </a:br>
            <a:r>
              <a:rPr kumimoji="0" lang="en-US" b="1">
                <a:solidFill>
                  <a:schemeClr val="tx1"/>
                </a:solidFill>
              </a:rPr>
              <a:t>j = 5</a:t>
            </a:r>
            <a:endParaRPr kumimoji="0" lang="en-US">
              <a:solidFill>
                <a:schemeClr val="tx1"/>
              </a:solidFill>
            </a:endParaRPr>
          </a:p>
        </p:txBody>
      </p:sp>
      <p:sp>
        <p:nvSpPr>
          <p:cNvPr id="192532" name="Text Box 20"/>
          <p:cNvSpPr txBox="1">
            <a:spLocks noChangeArrowheads="1"/>
          </p:cNvSpPr>
          <p:nvPr/>
        </p:nvSpPr>
        <p:spPr bwMode="auto">
          <a:xfrm>
            <a:off x="7010400" y="3962400"/>
            <a:ext cx="1143000" cy="366713"/>
          </a:xfrm>
          <a:prstGeom prst="rect">
            <a:avLst/>
          </a:prstGeom>
          <a:noFill/>
          <a:ln w="9525">
            <a:noFill/>
            <a:miter lim="800000"/>
            <a:headEnd/>
            <a:tailEnd/>
          </a:ln>
        </p:spPr>
        <p:txBody>
          <a:bodyPr>
            <a:spAutoFit/>
          </a:bodyPr>
          <a:lstStyle/>
          <a:p>
            <a:r>
              <a:rPr kumimoji="0" lang="en-US" b="1">
                <a:solidFill>
                  <a:srgbClr val="990033"/>
                </a:solidFill>
              </a:rPr>
              <a:t>N/2 = 6</a:t>
            </a:r>
            <a:endParaRPr kumimoji="0" lang="en-US"/>
          </a:p>
        </p:txBody>
      </p:sp>
      <p:sp>
        <p:nvSpPr>
          <p:cNvPr id="192533" name="Rectangle 21"/>
          <p:cNvSpPr>
            <a:spLocks noChangeAspect="1" noChangeArrowheads="1"/>
          </p:cNvSpPr>
          <p:nvPr/>
        </p:nvSpPr>
        <p:spPr bwMode="auto">
          <a:xfrm>
            <a:off x="21336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endParaRPr kumimoji="0" lang="en-US" b="1">
              <a:solidFill>
                <a:schemeClr val="tx1"/>
              </a:solidFill>
            </a:endParaRPr>
          </a:p>
        </p:txBody>
      </p:sp>
      <p:sp>
        <p:nvSpPr>
          <p:cNvPr id="192534" name="Rectangle 22"/>
          <p:cNvSpPr>
            <a:spLocks noChangeAspect="1" noChangeArrowheads="1"/>
          </p:cNvSpPr>
          <p:nvPr/>
        </p:nvSpPr>
        <p:spPr bwMode="auto">
          <a:xfrm>
            <a:off x="25908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endParaRPr kumimoji="0" lang="en-US" b="1">
              <a:solidFill>
                <a:schemeClr val="tx1"/>
              </a:solidFill>
            </a:endParaRPr>
          </a:p>
        </p:txBody>
      </p:sp>
      <p:sp>
        <p:nvSpPr>
          <p:cNvPr id="192535" name="Rectangle 23"/>
          <p:cNvSpPr>
            <a:spLocks noChangeAspect="1" noChangeArrowheads="1"/>
          </p:cNvSpPr>
          <p:nvPr/>
        </p:nvSpPr>
        <p:spPr bwMode="auto">
          <a:xfrm>
            <a:off x="30480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endParaRPr kumimoji="0" lang="en-US" b="1">
              <a:solidFill>
                <a:schemeClr val="tx1"/>
              </a:solidFill>
            </a:endParaRPr>
          </a:p>
        </p:txBody>
      </p:sp>
      <p:sp>
        <p:nvSpPr>
          <p:cNvPr id="192536" name="Rectangle 24"/>
          <p:cNvSpPr>
            <a:spLocks noChangeAspect="1" noChangeArrowheads="1"/>
          </p:cNvSpPr>
          <p:nvPr/>
        </p:nvSpPr>
        <p:spPr bwMode="auto">
          <a:xfrm>
            <a:off x="35052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endParaRPr kumimoji="0" lang="en-US" b="1">
              <a:solidFill>
                <a:schemeClr val="tx1"/>
              </a:solidFill>
            </a:endParaRPr>
          </a:p>
        </p:txBody>
      </p:sp>
      <p:sp>
        <p:nvSpPr>
          <p:cNvPr id="192537" name="Rectangle 25"/>
          <p:cNvSpPr>
            <a:spLocks noChangeAspect="1" noChangeArrowheads="1"/>
          </p:cNvSpPr>
          <p:nvPr/>
        </p:nvSpPr>
        <p:spPr bwMode="auto">
          <a:xfrm>
            <a:off x="12192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tx1"/>
                </a:solidFill>
              </a:rPr>
              <a:t>2</a:t>
            </a:r>
          </a:p>
        </p:txBody>
      </p:sp>
      <p:sp>
        <p:nvSpPr>
          <p:cNvPr id="192538" name="Rectangle 26"/>
          <p:cNvSpPr>
            <a:spLocks noChangeAspect="1" noChangeArrowheads="1"/>
          </p:cNvSpPr>
          <p:nvPr/>
        </p:nvSpPr>
        <p:spPr bwMode="auto">
          <a:xfrm>
            <a:off x="16764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tx1"/>
                </a:solidFill>
              </a:rPr>
              <a:t>3</a:t>
            </a:r>
          </a:p>
        </p:txBody>
      </p:sp>
      <p:sp>
        <p:nvSpPr>
          <p:cNvPr id="192539" name="Rectangle 27"/>
          <p:cNvSpPr>
            <a:spLocks noChangeAspect="1" noChangeArrowheads="1"/>
          </p:cNvSpPr>
          <p:nvPr/>
        </p:nvSpPr>
        <p:spPr bwMode="auto">
          <a:xfrm>
            <a:off x="48768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endParaRPr kumimoji="0" lang="en-US" b="1">
              <a:solidFill>
                <a:schemeClr val="tx1"/>
              </a:solidFill>
            </a:endParaRPr>
          </a:p>
        </p:txBody>
      </p:sp>
      <p:sp>
        <p:nvSpPr>
          <p:cNvPr id="192540" name="Rectangle 28"/>
          <p:cNvSpPr>
            <a:spLocks noChangeAspect="1" noChangeArrowheads="1"/>
          </p:cNvSpPr>
          <p:nvPr/>
        </p:nvSpPr>
        <p:spPr bwMode="auto">
          <a:xfrm>
            <a:off x="53340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endParaRPr kumimoji="0" lang="en-US" b="1">
              <a:solidFill>
                <a:schemeClr val="tx1"/>
              </a:solidFill>
            </a:endParaRPr>
          </a:p>
        </p:txBody>
      </p:sp>
      <p:sp>
        <p:nvSpPr>
          <p:cNvPr id="192541" name="Rectangle 29"/>
          <p:cNvSpPr>
            <a:spLocks noChangeAspect="1" noChangeArrowheads="1"/>
          </p:cNvSpPr>
          <p:nvPr/>
        </p:nvSpPr>
        <p:spPr bwMode="auto">
          <a:xfrm>
            <a:off x="57912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endParaRPr kumimoji="0" lang="en-US" b="1">
              <a:solidFill>
                <a:schemeClr val="tx1"/>
              </a:solidFill>
            </a:endParaRPr>
          </a:p>
        </p:txBody>
      </p:sp>
      <p:sp>
        <p:nvSpPr>
          <p:cNvPr id="192542" name="Rectangle 30"/>
          <p:cNvSpPr>
            <a:spLocks noChangeAspect="1" noChangeArrowheads="1"/>
          </p:cNvSpPr>
          <p:nvPr/>
        </p:nvSpPr>
        <p:spPr bwMode="auto">
          <a:xfrm>
            <a:off x="62484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endParaRPr kumimoji="0" lang="en-US" b="1">
              <a:solidFill>
                <a:schemeClr val="tx1"/>
              </a:solidFill>
            </a:endParaRPr>
          </a:p>
        </p:txBody>
      </p:sp>
      <p:sp>
        <p:nvSpPr>
          <p:cNvPr id="192543" name="Rectangle 31"/>
          <p:cNvSpPr>
            <a:spLocks noChangeAspect="1" noChangeArrowheads="1"/>
          </p:cNvSpPr>
          <p:nvPr/>
        </p:nvSpPr>
        <p:spPr bwMode="auto">
          <a:xfrm>
            <a:off x="39624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endParaRPr kumimoji="0" lang="en-US" b="1">
              <a:solidFill>
                <a:schemeClr val="tx1"/>
              </a:solidFill>
            </a:endParaRPr>
          </a:p>
        </p:txBody>
      </p:sp>
      <p:sp>
        <p:nvSpPr>
          <p:cNvPr id="192544" name="Rectangle 32"/>
          <p:cNvSpPr>
            <a:spLocks noChangeAspect="1" noChangeArrowheads="1"/>
          </p:cNvSpPr>
          <p:nvPr/>
        </p:nvSpPr>
        <p:spPr bwMode="auto">
          <a:xfrm>
            <a:off x="44196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endParaRPr kumimoji="0" lang="en-US" b="1">
              <a:solidFill>
                <a:schemeClr val="tx1"/>
              </a:solidFill>
            </a:endParaRPr>
          </a:p>
        </p:txBody>
      </p:sp>
      <p:sp>
        <p:nvSpPr>
          <p:cNvPr id="192545" name="Text Box 33"/>
          <p:cNvSpPr txBox="1">
            <a:spLocks noChangeArrowheads="1"/>
          </p:cNvSpPr>
          <p:nvPr/>
        </p:nvSpPr>
        <p:spPr bwMode="auto">
          <a:xfrm>
            <a:off x="7010400" y="4967288"/>
            <a:ext cx="1905000" cy="366712"/>
          </a:xfrm>
          <a:prstGeom prst="rect">
            <a:avLst/>
          </a:prstGeom>
          <a:noFill/>
          <a:ln w="9525">
            <a:noFill/>
            <a:miter lim="800000"/>
            <a:headEnd/>
            <a:tailEnd/>
          </a:ln>
        </p:spPr>
        <p:txBody>
          <a:bodyPr>
            <a:spAutoFit/>
          </a:bodyPr>
          <a:lstStyle/>
          <a:p>
            <a:r>
              <a:rPr kumimoji="0" lang="en-US" b="1">
                <a:solidFill>
                  <a:srgbClr val="990033"/>
                </a:solidFill>
              </a:rPr>
              <a:t>auxiliary array</a:t>
            </a:r>
            <a:endParaRPr kumimoji="0" lang="en-US"/>
          </a:p>
        </p:txBody>
      </p:sp>
      <p:sp>
        <p:nvSpPr>
          <p:cNvPr id="192549" name="Text Box 37"/>
          <p:cNvSpPr txBox="1">
            <a:spLocks noChangeArrowheads="1"/>
          </p:cNvSpPr>
          <p:nvPr/>
        </p:nvSpPr>
        <p:spPr bwMode="auto">
          <a:xfrm>
            <a:off x="3752850" y="5881688"/>
            <a:ext cx="3346450" cy="650875"/>
          </a:xfrm>
          <a:prstGeom prst="rect">
            <a:avLst/>
          </a:prstGeom>
          <a:solidFill>
            <a:schemeClr val="accent2"/>
          </a:solidFill>
          <a:ln w="9525">
            <a:solidFill>
              <a:schemeClr val="tx1"/>
            </a:solidFill>
            <a:miter lim="800000"/>
            <a:headEnd/>
            <a:tailEnd/>
          </a:ln>
        </p:spPr>
        <p:txBody>
          <a:bodyPr>
            <a:spAutoFit/>
          </a:bodyPr>
          <a:lstStyle/>
          <a:p>
            <a:pPr algn="l"/>
            <a:r>
              <a:rPr kumimoji="0" lang="en-US" b="1">
                <a:solidFill>
                  <a:schemeClr val="tx1"/>
                </a:solidFill>
              </a:rPr>
              <a:t>Inversions:  6 </a:t>
            </a:r>
            <a:br>
              <a:rPr kumimoji="0" lang="en-US" b="1">
                <a:solidFill>
                  <a:schemeClr val="tx1"/>
                </a:solidFill>
              </a:rPr>
            </a:br>
            <a:r>
              <a:rPr kumimoji="0" lang="en-US" b="1">
                <a:solidFill>
                  <a:schemeClr val="tx1"/>
                </a:solidFill>
              </a:rPr>
              <a:t>Total:	       6</a:t>
            </a:r>
            <a:endParaRPr kumimoji="0" lang="en-US">
              <a:solidFill>
                <a:schemeClr val="tx1"/>
              </a:solidFill>
            </a:endParaRPr>
          </a:p>
        </p:txBody>
      </p:sp>
      <p:grpSp>
        <p:nvGrpSpPr>
          <p:cNvPr id="2" name="Group 38"/>
          <p:cNvGrpSpPr>
            <a:grpSpLocks/>
          </p:cNvGrpSpPr>
          <p:nvPr/>
        </p:nvGrpSpPr>
        <p:grpSpPr bwMode="auto">
          <a:xfrm>
            <a:off x="1357313" y="5461000"/>
            <a:ext cx="1905000" cy="690563"/>
            <a:chOff x="288" y="3440"/>
            <a:chExt cx="1200" cy="435"/>
          </a:xfrm>
        </p:grpSpPr>
        <p:sp>
          <p:nvSpPr>
            <p:cNvPr id="192551" name="Text Box 39"/>
            <p:cNvSpPr txBox="1">
              <a:spLocks noChangeArrowheads="1"/>
            </p:cNvSpPr>
            <p:nvPr/>
          </p:nvSpPr>
          <p:spPr bwMode="auto">
            <a:xfrm>
              <a:off x="288" y="3644"/>
              <a:ext cx="1200" cy="231"/>
            </a:xfrm>
            <a:prstGeom prst="rect">
              <a:avLst/>
            </a:prstGeom>
            <a:noFill/>
            <a:ln w="9525">
              <a:noFill/>
              <a:miter lim="800000"/>
              <a:headEnd/>
              <a:tailEnd/>
            </a:ln>
          </p:spPr>
          <p:txBody>
            <a:bodyPr>
              <a:spAutoFit/>
            </a:bodyPr>
            <a:lstStyle/>
            <a:p>
              <a:r>
                <a:rPr kumimoji="0" lang="en-US" b="1">
                  <a:solidFill>
                    <a:schemeClr val="tx1"/>
                  </a:solidFill>
                </a:rPr>
                <a:t>current</a:t>
              </a:r>
              <a:endParaRPr kumimoji="0" lang="en-US"/>
            </a:p>
          </p:txBody>
        </p:sp>
        <p:sp>
          <p:nvSpPr>
            <p:cNvPr id="192552" name="AutoShape 40"/>
            <p:cNvSpPr>
              <a:spLocks noChangeArrowheads="1"/>
            </p:cNvSpPr>
            <p:nvPr/>
          </p:nvSpPr>
          <p:spPr bwMode="auto">
            <a:xfrm flipV="1">
              <a:off x="800" y="3440"/>
              <a:ext cx="192" cy="192"/>
            </a:xfrm>
            <a:prstGeom prst="downArrow">
              <a:avLst>
                <a:gd name="adj1" fmla="val 50000"/>
                <a:gd name="adj2" fmla="val 25000"/>
              </a:avLst>
            </a:prstGeom>
            <a:solidFill>
              <a:schemeClr val="tx2"/>
            </a:solidFill>
            <a:ln w="9525">
              <a:solidFill>
                <a:schemeClr val="bg2"/>
              </a:solidFill>
              <a:miter lim="800000"/>
              <a:headEnd/>
              <a:tailEnd/>
            </a:ln>
          </p:spPr>
          <p:txBody>
            <a:bodyPr wrap="none" anchor="ctr"/>
            <a:lstStyle/>
            <a:p>
              <a:endParaRPr lang="en-US"/>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lide Number Placeholder 3"/>
          <p:cNvSpPr>
            <a:spLocks noGrp="1"/>
          </p:cNvSpPr>
          <p:nvPr>
            <p:ph type="sldNum" sz="quarter" idx="10"/>
          </p:nvPr>
        </p:nvSpPr>
        <p:spPr/>
        <p:txBody>
          <a:bodyPr/>
          <a:lstStyle/>
          <a:p>
            <a:fld id="{D62F975E-BD14-4A19-88C3-3DB05A7B71F8}" type="slidenum">
              <a:rPr lang="en-US"/>
              <a:pPr/>
              <a:t>16</a:t>
            </a:fld>
            <a:endParaRPr lang="en-US" sz="1400"/>
          </a:p>
        </p:txBody>
      </p:sp>
      <p:sp>
        <p:nvSpPr>
          <p:cNvPr id="193538" name="Rectangle 2"/>
          <p:cNvSpPr>
            <a:spLocks noChangeAspect="1" noChangeArrowheads="1"/>
          </p:cNvSpPr>
          <p:nvPr/>
        </p:nvSpPr>
        <p:spPr bwMode="auto">
          <a:xfrm>
            <a:off x="1905000" y="3929063"/>
            <a:ext cx="457200" cy="414337"/>
          </a:xfrm>
          <a:prstGeom prst="rect">
            <a:avLst/>
          </a:prstGeom>
          <a:solidFill>
            <a:srgbClr val="003399"/>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10</a:t>
            </a:r>
          </a:p>
        </p:txBody>
      </p:sp>
      <p:sp>
        <p:nvSpPr>
          <p:cNvPr id="193539" name="Rectangle 3"/>
          <p:cNvSpPr>
            <a:spLocks noChangeAspect="1" noChangeArrowheads="1"/>
          </p:cNvSpPr>
          <p:nvPr/>
        </p:nvSpPr>
        <p:spPr bwMode="auto">
          <a:xfrm>
            <a:off x="2362200" y="3929063"/>
            <a:ext cx="457200" cy="414337"/>
          </a:xfrm>
          <a:prstGeom prst="rect">
            <a:avLst/>
          </a:prstGeom>
          <a:solidFill>
            <a:srgbClr val="003399"/>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14</a:t>
            </a:r>
          </a:p>
        </p:txBody>
      </p:sp>
      <p:sp>
        <p:nvSpPr>
          <p:cNvPr id="193540" name="Rectangle 4"/>
          <p:cNvSpPr>
            <a:spLocks noChangeAspect="1" noChangeArrowheads="1"/>
          </p:cNvSpPr>
          <p:nvPr/>
        </p:nvSpPr>
        <p:spPr bwMode="auto">
          <a:xfrm>
            <a:off x="2819400" y="3929063"/>
            <a:ext cx="457200" cy="414337"/>
          </a:xfrm>
          <a:prstGeom prst="rect">
            <a:avLst/>
          </a:prstGeom>
          <a:solidFill>
            <a:srgbClr val="003399"/>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18</a:t>
            </a:r>
          </a:p>
        </p:txBody>
      </p:sp>
      <p:sp>
        <p:nvSpPr>
          <p:cNvPr id="193541" name="Rectangle 5"/>
          <p:cNvSpPr>
            <a:spLocks noChangeAspect="1" noChangeArrowheads="1"/>
          </p:cNvSpPr>
          <p:nvPr/>
        </p:nvSpPr>
        <p:spPr bwMode="auto">
          <a:xfrm>
            <a:off x="3276600" y="3929063"/>
            <a:ext cx="457200" cy="414337"/>
          </a:xfrm>
          <a:prstGeom prst="rect">
            <a:avLst/>
          </a:prstGeom>
          <a:solidFill>
            <a:srgbClr val="003399"/>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19</a:t>
            </a:r>
          </a:p>
        </p:txBody>
      </p:sp>
      <p:sp>
        <p:nvSpPr>
          <p:cNvPr id="193542" name="Rectangle 6"/>
          <p:cNvSpPr>
            <a:spLocks noChangeAspect="1" noChangeArrowheads="1"/>
          </p:cNvSpPr>
          <p:nvPr/>
        </p:nvSpPr>
        <p:spPr bwMode="auto">
          <a:xfrm>
            <a:off x="990600" y="3929063"/>
            <a:ext cx="457200" cy="414337"/>
          </a:xfrm>
          <a:prstGeom prst="rect">
            <a:avLst/>
          </a:prstGeom>
          <a:solidFill>
            <a:srgbClr val="003399"/>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3</a:t>
            </a:r>
          </a:p>
        </p:txBody>
      </p:sp>
      <p:sp>
        <p:nvSpPr>
          <p:cNvPr id="193543" name="Rectangle 7"/>
          <p:cNvSpPr>
            <a:spLocks noChangeAspect="1" noChangeArrowheads="1"/>
          </p:cNvSpPr>
          <p:nvPr/>
        </p:nvSpPr>
        <p:spPr bwMode="auto">
          <a:xfrm>
            <a:off x="1447800" y="3929063"/>
            <a:ext cx="457200" cy="414337"/>
          </a:xfrm>
          <a:prstGeom prst="rect">
            <a:avLst/>
          </a:prstGeom>
          <a:solidFill>
            <a:srgbClr val="003399"/>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7</a:t>
            </a:r>
          </a:p>
        </p:txBody>
      </p:sp>
      <p:sp>
        <p:nvSpPr>
          <p:cNvPr id="193544" name="Rectangle 8"/>
          <p:cNvSpPr>
            <a:spLocks noChangeAspect="1" noChangeArrowheads="1"/>
          </p:cNvSpPr>
          <p:nvPr/>
        </p:nvSpPr>
        <p:spPr bwMode="auto">
          <a:xfrm>
            <a:off x="5105400" y="3929063"/>
            <a:ext cx="457200" cy="414337"/>
          </a:xfrm>
          <a:prstGeom prst="rect">
            <a:avLst/>
          </a:prstGeom>
          <a:solidFill>
            <a:srgbClr val="006600"/>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16</a:t>
            </a:r>
          </a:p>
        </p:txBody>
      </p:sp>
      <p:sp>
        <p:nvSpPr>
          <p:cNvPr id="193545" name="Rectangle 9"/>
          <p:cNvSpPr>
            <a:spLocks noChangeAspect="1" noChangeArrowheads="1"/>
          </p:cNvSpPr>
          <p:nvPr/>
        </p:nvSpPr>
        <p:spPr bwMode="auto">
          <a:xfrm>
            <a:off x="5562600" y="3929063"/>
            <a:ext cx="457200" cy="414337"/>
          </a:xfrm>
          <a:prstGeom prst="rect">
            <a:avLst/>
          </a:prstGeom>
          <a:solidFill>
            <a:srgbClr val="006600"/>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17</a:t>
            </a:r>
          </a:p>
        </p:txBody>
      </p:sp>
      <p:sp>
        <p:nvSpPr>
          <p:cNvPr id="193546" name="Rectangle 10"/>
          <p:cNvSpPr>
            <a:spLocks noChangeAspect="1" noChangeArrowheads="1"/>
          </p:cNvSpPr>
          <p:nvPr/>
        </p:nvSpPr>
        <p:spPr bwMode="auto">
          <a:xfrm>
            <a:off x="6019800" y="3929063"/>
            <a:ext cx="457200" cy="414337"/>
          </a:xfrm>
          <a:prstGeom prst="rect">
            <a:avLst/>
          </a:prstGeom>
          <a:solidFill>
            <a:srgbClr val="006600"/>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23</a:t>
            </a:r>
          </a:p>
        </p:txBody>
      </p:sp>
      <p:sp>
        <p:nvSpPr>
          <p:cNvPr id="193547" name="Rectangle 11"/>
          <p:cNvSpPr>
            <a:spLocks noChangeAspect="1" noChangeArrowheads="1"/>
          </p:cNvSpPr>
          <p:nvPr/>
        </p:nvSpPr>
        <p:spPr bwMode="auto">
          <a:xfrm>
            <a:off x="6477000" y="3929063"/>
            <a:ext cx="457200" cy="414337"/>
          </a:xfrm>
          <a:prstGeom prst="rect">
            <a:avLst/>
          </a:prstGeom>
          <a:solidFill>
            <a:srgbClr val="006600"/>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25</a:t>
            </a:r>
          </a:p>
        </p:txBody>
      </p:sp>
      <p:sp>
        <p:nvSpPr>
          <p:cNvPr id="193548" name="Rectangle 12"/>
          <p:cNvSpPr>
            <a:spLocks noChangeAspect="1" noChangeArrowheads="1"/>
          </p:cNvSpPr>
          <p:nvPr/>
        </p:nvSpPr>
        <p:spPr bwMode="auto">
          <a:xfrm>
            <a:off x="4191000" y="3929063"/>
            <a:ext cx="457200" cy="414337"/>
          </a:xfrm>
          <a:prstGeom prst="rect">
            <a:avLst/>
          </a:prstGeom>
          <a:solidFill>
            <a:srgbClr val="006600"/>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2</a:t>
            </a:r>
          </a:p>
        </p:txBody>
      </p:sp>
      <p:sp>
        <p:nvSpPr>
          <p:cNvPr id="193549" name="Rectangle 13"/>
          <p:cNvSpPr>
            <a:spLocks noChangeAspect="1" noChangeArrowheads="1"/>
          </p:cNvSpPr>
          <p:nvPr/>
        </p:nvSpPr>
        <p:spPr bwMode="auto">
          <a:xfrm>
            <a:off x="4648200" y="3929063"/>
            <a:ext cx="457200" cy="414337"/>
          </a:xfrm>
          <a:prstGeom prst="rect">
            <a:avLst/>
          </a:prstGeom>
          <a:solidFill>
            <a:srgbClr val="006600"/>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11</a:t>
            </a:r>
          </a:p>
        </p:txBody>
      </p:sp>
      <p:sp>
        <p:nvSpPr>
          <p:cNvPr id="193550" name="Rectangle 14"/>
          <p:cNvSpPr>
            <a:spLocks noGrp="1" noChangeArrowheads="1"/>
          </p:cNvSpPr>
          <p:nvPr>
            <p:ph type="title"/>
          </p:nvPr>
        </p:nvSpPr>
        <p:spPr/>
        <p:txBody>
          <a:bodyPr/>
          <a:lstStyle/>
          <a:p>
            <a:r>
              <a:rPr lang="en-US"/>
              <a:t>Merge and Count</a:t>
            </a:r>
          </a:p>
        </p:txBody>
      </p:sp>
      <p:sp>
        <p:nvSpPr>
          <p:cNvPr id="193551" name="Rectangle 15"/>
          <p:cNvSpPr>
            <a:spLocks noGrp="1" noChangeArrowheads="1"/>
          </p:cNvSpPr>
          <p:nvPr>
            <p:ph type="body" idx="1"/>
          </p:nvPr>
        </p:nvSpPr>
        <p:spPr/>
        <p:txBody>
          <a:bodyPr/>
          <a:lstStyle/>
          <a:p>
            <a:r>
              <a:rPr lang="en-US"/>
              <a:t>Merge and count step. </a:t>
            </a:r>
          </a:p>
          <a:p>
            <a:pPr lvl="1"/>
            <a:r>
              <a:rPr lang="en-US"/>
              <a:t>Given two sorted halves, count number of inversions where a</a:t>
            </a:r>
            <a:r>
              <a:rPr lang="en-US" sz="2000" baseline="-25000"/>
              <a:t>i</a:t>
            </a:r>
            <a:r>
              <a:rPr lang="en-US"/>
              <a:t> and a</a:t>
            </a:r>
            <a:r>
              <a:rPr lang="en-US" sz="2000" baseline="-25000"/>
              <a:t>j</a:t>
            </a:r>
            <a:r>
              <a:rPr lang="en-US"/>
              <a:t> are in different halves.</a:t>
            </a:r>
          </a:p>
          <a:p>
            <a:pPr lvl="1"/>
            <a:r>
              <a:rPr lang="en-US"/>
              <a:t>Combine two sorted halves into sorted whole.</a:t>
            </a:r>
          </a:p>
        </p:txBody>
      </p:sp>
      <p:sp>
        <p:nvSpPr>
          <p:cNvPr id="193552" name="Text Box 16"/>
          <p:cNvSpPr txBox="1">
            <a:spLocks noChangeArrowheads="1"/>
          </p:cNvSpPr>
          <p:nvPr/>
        </p:nvSpPr>
        <p:spPr bwMode="auto">
          <a:xfrm>
            <a:off x="1225550" y="2819400"/>
            <a:ext cx="1905000" cy="641350"/>
          </a:xfrm>
          <a:prstGeom prst="rect">
            <a:avLst/>
          </a:prstGeom>
          <a:noFill/>
          <a:ln w="9525">
            <a:noFill/>
            <a:miter lim="800000"/>
            <a:headEnd/>
            <a:tailEnd/>
          </a:ln>
        </p:spPr>
        <p:txBody>
          <a:bodyPr>
            <a:spAutoFit/>
          </a:bodyPr>
          <a:lstStyle/>
          <a:p>
            <a:r>
              <a:rPr kumimoji="0" lang="en-US" b="1">
                <a:solidFill>
                  <a:schemeClr val="tx1"/>
                </a:solidFill>
              </a:rPr>
              <a:t>smallest</a:t>
            </a:r>
            <a:br>
              <a:rPr kumimoji="0" lang="en-US" b="1">
                <a:solidFill>
                  <a:schemeClr val="tx1"/>
                </a:solidFill>
              </a:rPr>
            </a:br>
            <a:r>
              <a:rPr kumimoji="0" lang="en-US" b="1">
                <a:solidFill>
                  <a:schemeClr val="tx1"/>
                </a:solidFill>
              </a:rPr>
              <a:t>i = 4</a:t>
            </a:r>
            <a:endParaRPr kumimoji="0" lang="en-US">
              <a:solidFill>
                <a:schemeClr val="tx1"/>
              </a:solidFill>
            </a:endParaRPr>
          </a:p>
        </p:txBody>
      </p:sp>
      <p:sp>
        <p:nvSpPr>
          <p:cNvPr id="193553" name="AutoShape 17"/>
          <p:cNvSpPr>
            <a:spLocks noChangeArrowheads="1"/>
          </p:cNvSpPr>
          <p:nvPr/>
        </p:nvSpPr>
        <p:spPr bwMode="auto">
          <a:xfrm>
            <a:off x="1987550" y="3505200"/>
            <a:ext cx="304800" cy="304800"/>
          </a:xfrm>
          <a:prstGeom prst="downArrow">
            <a:avLst>
              <a:gd name="adj1" fmla="val 50000"/>
              <a:gd name="adj2" fmla="val 25000"/>
            </a:avLst>
          </a:prstGeom>
          <a:solidFill>
            <a:srgbClr val="003399"/>
          </a:solidFill>
          <a:ln w="9525">
            <a:solidFill>
              <a:schemeClr val="bg2"/>
            </a:solidFill>
            <a:miter lim="800000"/>
            <a:headEnd/>
            <a:tailEnd/>
          </a:ln>
        </p:spPr>
        <p:txBody>
          <a:bodyPr wrap="none" anchor="ctr"/>
          <a:lstStyle/>
          <a:p>
            <a:endParaRPr lang="en-US"/>
          </a:p>
        </p:txBody>
      </p:sp>
      <p:sp>
        <p:nvSpPr>
          <p:cNvPr id="193554" name="AutoShape 18"/>
          <p:cNvSpPr>
            <a:spLocks noChangeArrowheads="1"/>
          </p:cNvSpPr>
          <p:nvPr/>
        </p:nvSpPr>
        <p:spPr bwMode="auto">
          <a:xfrm>
            <a:off x="4699000" y="3505200"/>
            <a:ext cx="304800" cy="304800"/>
          </a:xfrm>
          <a:prstGeom prst="downArrow">
            <a:avLst>
              <a:gd name="adj1" fmla="val 50000"/>
              <a:gd name="adj2" fmla="val 25000"/>
            </a:avLst>
          </a:prstGeom>
          <a:solidFill>
            <a:srgbClr val="006600"/>
          </a:solidFill>
          <a:ln w="9525">
            <a:solidFill>
              <a:schemeClr val="bg2"/>
            </a:solidFill>
            <a:miter lim="800000"/>
            <a:headEnd/>
            <a:tailEnd/>
          </a:ln>
        </p:spPr>
        <p:txBody>
          <a:bodyPr wrap="none" anchor="ctr"/>
          <a:lstStyle/>
          <a:p>
            <a:endParaRPr lang="en-US"/>
          </a:p>
        </p:txBody>
      </p:sp>
      <p:sp>
        <p:nvSpPr>
          <p:cNvPr id="193555" name="Text Box 19"/>
          <p:cNvSpPr txBox="1">
            <a:spLocks noChangeArrowheads="1"/>
          </p:cNvSpPr>
          <p:nvPr/>
        </p:nvSpPr>
        <p:spPr bwMode="auto">
          <a:xfrm>
            <a:off x="3937000" y="2819400"/>
            <a:ext cx="1905000" cy="641350"/>
          </a:xfrm>
          <a:prstGeom prst="rect">
            <a:avLst/>
          </a:prstGeom>
          <a:noFill/>
          <a:ln w="9525">
            <a:noFill/>
            <a:miter lim="800000"/>
            <a:headEnd/>
            <a:tailEnd/>
          </a:ln>
        </p:spPr>
        <p:txBody>
          <a:bodyPr>
            <a:spAutoFit/>
          </a:bodyPr>
          <a:lstStyle/>
          <a:p>
            <a:r>
              <a:rPr kumimoji="0" lang="en-US" b="1">
                <a:solidFill>
                  <a:schemeClr val="tx1"/>
                </a:solidFill>
              </a:rPr>
              <a:t>smallest</a:t>
            </a:r>
            <a:br>
              <a:rPr kumimoji="0" lang="en-US" b="1">
                <a:solidFill>
                  <a:schemeClr val="tx1"/>
                </a:solidFill>
              </a:rPr>
            </a:br>
            <a:r>
              <a:rPr kumimoji="0" lang="en-US" b="1">
                <a:solidFill>
                  <a:schemeClr val="tx1"/>
                </a:solidFill>
              </a:rPr>
              <a:t>j = 5</a:t>
            </a:r>
            <a:endParaRPr kumimoji="0" lang="en-US">
              <a:solidFill>
                <a:schemeClr val="tx1"/>
              </a:solidFill>
            </a:endParaRPr>
          </a:p>
        </p:txBody>
      </p:sp>
      <p:sp>
        <p:nvSpPr>
          <p:cNvPr id="193556" name="Text Box 20"/>
          <p:cNvSpPr txBox="1">
            <a:spLocks noChangeArrowheads="1"/>
          </p:cNvSpPr>
          <p:nvPr/>
        </p:nvSpPr>
        <p:spPr bwMode="auto">
          <a:xfrm>
            <a:off x="7010400" y="3962400"/>
            <a:ext cx="1143000" cy="366713"/>
          </a:xfrm>
          <a:prstGeom prst="rect">
            <a:avLst/>
          </a:prstGeom>
          <a:noFill/>
          <a:ln w="9525">
            <a:noFill/>
            <a:miter lim="800000"/>
            <a:headEnd/>
            <a:tailEnd/>
          </a:ln>
        </p:spPr>
        <p:txBody>
          <a:bodyPr>
            <a:spAutoFit/>
          </a:bodyPr>
          <a:lstStyle/>
          <a:p>
            <a:r>
              <a:rPr kumimoji="0" lang="en-US" b="1">
                <a:solidFill>
                  <a:srgbClr val="990033"/>
                </a:solidFill>
              </a:rPr>
              <a:t>N/2 = 6</a:t>
            </a:r>
            <a:endParaRPr kumimoji="0" lang="en-US"/>
          </a:p>
        </p:txBody>
      </p:sp>
      <p:sp>
        <p:nvSpPr>
          <p:cNvPr id="193557" name="Rectangle 21"/>
          <p:cNvSpPr>
            <a:spLocks noChangeAspect="1" noChangeArrowheads="1"/>
          </p:cNvSpPr>
          <p:nvPr/>
        </p:nvSpPr>
        <p:spPr bwMode="auto">
          <a:xfrm>
            <a:off x="21336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tx1"/>
                </a:solidFill>
              </a:rPr>
              <a:t>7</a:t>
            </a:r>
          </a:p>
        </p:txBody>
      </p:sp>
      <p:sp>
        <p:nvSpPr>
          <p:cNvPr id="193558" name="Rectangle 22"/>
          <p:cNvSpPr>
            <a:spLocks noChangeAspect="1" noChangeArrowheads="1"/>
          </p:cNvSpPr>
          <p:nvPr/>
        </p:nvSpPr>
        <p:spPr bwMode="auto">
          <a:xfrm>
            <a:off x="25908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endParaRPr kumimoji="0" lang="en-US" b="1">
              <a:solidFill>
                <a:schemeClr val="tx1"/>
              </a:solidFill>
            </a:endParaRPr>
          </a:p>
        </p:txBody>
      </p:sp>
      <p:sp>
        <p:nvSpPr>
          <p:cNvPr id="193559" name="Rectangle 23"/>
          <p:cNvSpPr>
            <a:spLocks noChangeAspect="1" noChangeArrowheads="1"/>
          </p:cNvSpPr>
          <p:nvPr/>
        </p:nvSpPr>
        <p:spPr bwMode="auto">
          <a:xfrm>
            <a:off x="30480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endParaRPr kumimoji="0" lang="en-US" b="1">
              <a:solidFill>
                <a:schemeClr val="tx1"/>
              </a:solidFill>
            </a:endParaRPr>
          </a:p>
        </p:txBody>
      </p:sp>
      <p:sp>
        <p:nvSpPr>
          <p:cNvPr id="193560" name="Rectangle 24"/>
          <p:cNvSpPr>
            <a:spLocks noChangeAspect="1" noChangeArrowheads="1"/>
          </p:cNvSpPr>
          <p:nvPr/>
        </p:nvSpPr>
        <p:spPr bwMode="auto">
          <a:xfrm>
            <a:off x="35052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endParaRPr kumimoji="0" lang="en-US" b="1">
              <a:solidFill>
                <a:schemeClr val="tx1"/>
              </a:solidFill>
            </a:endParaRPr>
          </a:p>
        </p:txBody>
      </p:sp>
      <p:sp>
        <p:nvSpPr>
          <p:cNvPr id="193561" name="Rectangle 25"/>
          <p:cNvSpPr>
            <a:spLocks noChangeAspect="1" noChangeArrowheads="1"/>
          </p:cNvSpPr>
          <p:nvPr/>
        </p:nvSpPr>
        <p:spPr bwMode="auto">
          <a:xfrm>
            <a:off x="12192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tx1"/>
                </a:solidFill>
              </a:rPr>
              <a:t>2</a:t>
            </a:r>
          </a:p>
        </p:txBody>
      </p:sp>
      <p:sp>
        <p:nvSpPr>
          <p:cNvPr id="193562" name="Rectangle 26"/>
          <p:cNvSpPr>
            <a:spLocks noChangeAspect="1" noChangeArrowheads="1"/>
          </p:cNvSpPr>
          <p:nvPr/>
        </p:nvSpPr>
        <p:spPr bwMode="auto">
          <a:xfrm>
            <a:off x="16764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tx1"/>
                </a:solidFill>
              </a:rPr>
              <a:t>3</a:t>
            </a:r>
          </a:p>
        </p:txBody>
      </p:sp>
      <p:sp>
        <p:nvSpPr>
          <p:cNvPr id="193563" name="Rectangle 27"/>
          <p:cNvSpPr>
            <a:spLocks noChangeAspect="1" noChangeArrowheads="1"/>
          </p:cNvSpPr>
          <p:nvPr/>
        </p:nvSpPr>
        <p:spPr bwMode="auto">
          <a:xfrm>
            <a:off x="48768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endParaRPr kumimoji="0" lang="en-US" b="1">
              <a:solidFill>
                <a:schemeClr val="tx1"/>
              </a:solidFill>
            </a:endParaRPr>
          </a:p>
        </p:txBody>
      </p:sp>
      <p:sp>
        <p:nvSpPr>
          <p:cNvPr id="193564" name="Rectangle 28"/>
          <p:cNvSpPr>
            <a:spLocks noChangeAspect="1" noChangeArrowheads="1"/>
          </p:cNvSpPr>
          <p:nvPr/>
        </p:nvSpPr>
        <p:spPr bwMode="auto">
          <a:xfrm>
            <a:off x="53340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endParaRPr kumimoji="0" lang="en-US" b="1">
              <a:solidFill>
                <a:schemeClr val="tx1"/>
              </a:solidFill>
            </a:endParaRPr>
          </a:p>
        </p:txBody>
      </p:sp>
      <p:sp>
        <p:nvSpPr>
          <p:cNvPr id="193565" name="Rectangle 29"/>
          <p:cNvSpPr>
            <a:spLocks noChangeAspect="1" noChangeArrowheads="1"/>
          </p:cNvSpPr>
          <p:nvPr/>
        </p:nvSpPr>
        <p:spPr bwMode="auto">
          <a:xfrm>
            <a:off x="57912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endParaRPr kumimoji="0" lang="en-US" b="1">
              <a:solidFill>
                <a:schemeClr val="tx1"/>
              </a:solidFill>
            </a:endParaRPr>
          </a:p>
        </p:txBody>
      </p:sp>
      <p:sp>
        <p:nvSpPr>
          <p:cNvPr id="193566" name="Rectangle 30"/>
          <p:cNvSpPr>
            <a:spLocks noChangeAspect="1" noChangeArrowheads="1"/>
          </p:cNvSpPr>
          <p:nvPr/>
        </p:nvSpPr>
        <p:spPr bwMode="auto">
          <a:xfrm>
            <a:off x="62484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endParaRPr kumimoji="0" lang="en-US" b="1">
              <a:solidFill>
                <a:schemeClr val="tx1"/>
              </a:solidFill>
            </a:endParaRPr>
          </a:p>
        </p:txBody>
      </p:sp>
      <p:sp>
        <p:nvSpPr>
          <p:cNvPr id="193567" name="Rectangle 31"/>
          <p:cNvSpPr>
            <a:spLocks noChangeAspect="1" noChangeArrowheads="1"/>
          </p:cNvSpPr>
          <p:nvPr/>
        </p:nvSpPr>
        <p:spPr bwMode="auto">
          <a:xfrm>
            <a:off x="39624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endParaRPr kumimoji="0" lang="en-US" b="1">
              <a:solidFill>
                <a:schemeClr val="tx1"/>
              </a:solidFill>
            </a:endParaRPr>
          </a:p>
        </p:txBody>
      </p:sp>
      <p:sp>
        <p:nvSpPr>
          <p:cNvPr id="193568" name="Rectangle 32"/>
          <p:cNvSpPr>
            <a:spLocks noChangeAspect="1" noChangeArrowheads="1"/>
          </p:cNvSpPr>
          <p:nvPr/>
        </p:nvSpPr>
        <p:spPr bwMode="auto">
          <a:xfrm>
            <a:off x="44196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endParaRPr kumimoji="0" lang="en-US" b="1">
              <a:solidFill>
                <a:schemeClr val="tx1"/>
              </a:solidFill>
            </a:endParaRPr>
          </a:p>
        </p:txBody>
      </p:sp>
      <p:sp>
        <p:nvSpPr>
          <p:cNvPr id="193569" name="Text Box 33"/>
          <p:cNvSpPr txBox="1">
            <a:spLocks noChangeArrowheads="1"/>
          </p:cNvSpPr>
          <p:nvPr/>
        </p:nvSpPr>
        <p:spPr bwMode="auto">
          <a:xfrm>
            <a:off x="7010400" y="4967288"/>
            <a:ext cx="1905000" cy="366712"/>
          </a:xfrm>
          <a:prstGeom prst="rect">
            <a:avLst/>
          </a:prstGeom>
          <a:noFill/>
          <a:ln w="9525">
            <a:noFill/>
            <a:miter lim="800000"/>
            <a:headEnd/>
            <a:tailEnd/>
          </a:ln>
        </p:spPr>
        <p:txBody>
          <a:bodyPr>
            <a:spAutoFit/>
          </a:bodyPr>
          <a:lstStyle/>
          <a:p>
            <a:r>
              <a:rPr kumimoji="0" lang="en-US" b="1">
                <a:solidFill>
                  <a:srgbClr val="990033"/>
                </a:solidFill>
              </a:rPr>
              <a:t>auxiliary array</a:t>
            </a:r>
            <a:endParaRPr kumimoji="0" lang="en-US"/>
          </a:p>
        </p:txBody>
      </p:sp>
      <p:sp>
        <p:nvSpPr>
          <p:cNvPr id="193570" name="Text Box 34"/>
          <p:cNvSpPr txBox="1">
            <a:spLocks noChangeArrowheads="1"/>
          </p:cNvSpPr>
          <p:nvPr/>
        </p:nvSpPr>
        <p:spPr bwMode="auto">
          <a:xfrm>
            <a:off x="3752850" y="5881688"/>
            <a:ext cx="3346450" cy="650875"/>
          </a:xfrm>
          <a:prstGeom prst="rect">
            <a:avLst/>
          </a:prstGeom>
          <a:solidFill>
            <a:schemeClr val="accent2"/>
          </a:solidFill>
          <a:ln w="9525">
            <a:solidFill>
              <a:schemeClr val="tx1"/>
            </a:solidFill>
            <a:miter lim="800000"/>
            <a:headEnd/>
            <a:tailEnd/>
          </a:ln>
        </p:spPr>
        <p:txBody>
          <a:bodyPr>
            <a:spAutoFit/>
          </a:bodyPr>
          <a:lstStyle/>
          <a:p>
            <a:pPr algn="l"/>
            <a:r>
              <a:rPr kumimoji="0" lang="en-US" b="1">
                <a:solidFill>
                  <a:schemeClr val="tx1"/>
                </a:solidFill>
              </a:rPr>
              <a:t>Inversions:  6 </a:t>
            </a:r>
            <a:br>
              <a:rPr kumimoji="0" lang="en-US" b="1">
                <a:solidFill>
                  <a:schemeClr val="tx1"/>
                </a:solidFill>
              </a:rPr>
            </a:br>
            <a:r>
              <a:rPr kumimoji="0" lang="en-US" b="1">
                <a:solidFill>
                  <a:schemeClr val="tx1"/>
                </a:solidFill>
              </a:rPr>
              <a:t>Total:	       6</a:t>
            </a:r>
            <a:endParaRPr kumimoji="0" lang="en-US">
              <a:solidFill>
                <a:schemeClr val="tx1"/>
              </a:solidFill>
            </a:endParaRPr>
          </a:p>
        </p:txBody>
      </p:sp>
      <p:grpSp>
        <p:nvGrpSpPr>
          <p:cNvPr id="2" name="Group 35"/>
          <p:cNvGrpSpPr>
            <a:grpSpLocks/>
          </p:cNvGrpSpPr>
          <p:nvPr/>
        </p:nvGrpSpPr>
        <p:grpSpPr bwMode="auto">
          <a:xfrm>
            <a:off x="1833563" y="5461000"/>
            <a:ext cx="1905000" cy="690563"/>
            <a:chOff x="288" y="3440"/>
            <a:chExt cx="1200" cy="435"/>
          </a:xfrm>
        </p:grpSpPr>
        <p:sp>
          <p:nvSpPr>
            <p:cNvPr id="193572" name="Text Box 36"/>
            <p:cNvSpPr txBox="1">
              <a:spLocks noChangeArrowheads="1"/>
            </p:cNvSpPr>
            <p:nvPr/>
          </p:nvSpPr>
          <p:spPr bwMode="auto">
            <a:xfrm>
              <a:off x="288" y="3644"/>
              <a:ext cx="1200" cy="231"/>
            </a:xfrm>
            <a:prstGeom prst="rect">
              <a:avLst/>
            </a:prstGeom>
            <a:noFill/>
            <a:ln w="9525">
              <a:noFill/>
              <a:miter lim="800000"/>
              <a:headEnd/>
              <a:tailEnd/>
            </a:ln>
          </p:spPr>
          <p:txBody>
            <a:bodyPr>
              <a:spAutoFit/>
            </a:bodyPr>
            <a:lstStyle/>
            <a:p>
              <a:r>
                <a:rPr kumimoji="0" lang="en-US" b="1">
                  <a:solidFill>
                    <a:schemeClr val="tx1"/>
                  </a:solidFill>
                </a:rPr>
                <a:t>current</a:t>
              </a:r>
              <a:endParaRPr kumimoji="0" lang="en-US"/>
            </a:p>
          </p:txBody>
        </p:sp>
        <p:sp>
          <p:nvSpPr>
            <p:cNvPr id="193573" name="AutoShape 37"/>
            <p:cNvSpPr>
              <a:spLocks noChangeArrowheads="1"/>
            </p:cNvSpPr>
            <p:nvPr/>
          </p:nvSpPr>
          <p:spPr bwMode="auto">
            <a:xfrm flipV="1">
              <a:off x="800" y="3440"/>
              <a:ext cx="192" cy="192"/>
            </a:xfrm>
            <a:prstGeom prst="downArrow">
              <a:avLst>
                <a:gd name="adj1" fmla="val 50000"/>
                <a:gd name="adj2" fmla="val 25000"/>
              </a:avLst>
            </a:prstGeom>
            <a:solidFill>
              <a:schemeClr val="tx2"/>
            </a:solidFill>
            <a:ln w="9525">
              <a:solidFill>
                <a:schemeClr val="bg2"/>
              </a:solidFill>
              <a:miter lim="800000"/>
              <a:headEnd/>
              <a:tailEnd/>
            </a:ln>
          </p:spPr>
          <p:txBody>
            <a:bodyPr wrap="none" anchor="ctr"/>
            <a:lstStyle/>
            <a:p>
              <a:endParaRPr lang="en-US"/>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lide Number Placeholder 3"/>
          <p:cNvSpPr>
            <a:spLocks noGrp="1"/>
          </p:cNvSpPr>
          <p:nvPr>
            <p:ph type="sldNum" sz="quarter" idx="10"/>
          </p:nvPr>
        </p:nvSpPr>
        <p:spPr/>
        <p:txBody>
          <a:bodyPr/>
          <a:lstStyle/>
          <a:p>
            <a:fld id="{C814D031-DE87-418F-B8E3-1BC5144264FC}" type="slidenum">
              <a:rPr lang="en-US"/>
              <a:pPr/>
              <a:t>17</a:t>
            </a:fld>
            <a:endParaRPr lang="en-US" sz="1400"/>
          </a:p>
        </p:txBody>
      </p:sp>
      <p:sp>
        <p:nvSpPr>
          <p:cNvPr id="194562" name="Rectangle 2"/>
          <p:cNvSpPr>
            <a:spLocks noChangeAspect="1" noChangeArrowheads="1"/>
          </p:cNvSpPr>
          <p:nvPr/>
        </p:nvSpPr>
        <p:spPr bwMode="auto">
          <a:xfrm>
            <a:off x="1905000" y="3929063"/>
            <a:ext cx="457200" cy="414337"/>
          </a:xfrm>
          <a:prstGeom prst="rect">
            <a:avLst/>
          </a:prstGeom>
          <a:solidFill>
            <a:srgbClr val="003399"/>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10</a:t>
            </a:r>
          </a:p>
        </p:txBody>
      </p:sp>
      <p:sp>
        <p:nvSpPr>
          <p:cNvPr id="194563" name="Rectangle 3"/>
          <p:cNvSpPr>
            <a:spLocks noChangeAspect="1" noChangeArrowheads="1"/>
          </p:cNvSpPr>
          <p:nvPr/>
        </p:nvSpPr>
        <p:spPr bwMode="auto">
          <a:xfrm>
            <a:off x="2362200" y="3929063"/>
            <a:ext cx="457200" cy="414337"/>
          </a:xfrm>
          <a:prstGeom prst="rect">
            <a:avLst/>
          </a:prstGeom>
          <a:solidFill>
            <a:srgbClr val="003399"/>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14</a:t>
            </a:r>
          </a:p>
        </p:txBody>
      </p:sp>
      <p:sp>
        <p:nvSpPr>
          <p:cNvPr id="194564" name="Rectangle 4"/>
          <p:cNvSpPr>
            <a:spLocks noChangeAspect="1" noChangeArrowheads="1"/>
          </p:cNvSpPr>
          <p:nvPr/>
        </p:nvSpPr>
        <p:spPr bwMode="auto">
          <a:xfrm>
            <a:off x="2819400" y="3929063"/>
            <a:ext cx="457200" cy="414337"/>
          </a:xfrm>
          <a:prstGeom prst="rect">
            <a:avLst/>
          </a:prstGeom>
          <a:solidFill>
            <a:srgbClr val="003399"/>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18</a:t>
            </a:r>
          </a:p>
        </p:txBody>
      </p:sp>
      <p:sp>
        <p:nvSpPr>
          <p:cNvPr id="194565" name="Rectangle 5"/>
          <p:cNvSpPr>
            <a:spLocks noChangeAspect="1" noChangeArrowheads="1"/>
          </p:cNvSpPr>
          <p:nvPr/>
        </p:nvSpPr>
        <p:spPr bwMode="auto">
          <a:xfrm>
            <a:off x="3276600" y="3929063"/>
            <a:ext cx="457200" cy="414337"/>
          </a:xfrm>
          <a:prstGeom prst="rect">
            <a:avLst/>
          </a:prstGeom>
          <a:solidFill>
            <a:srgbClr val="003399"/>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19</a:t>
            </a:r>
          </a:p>
        </p:txBody>
      </p:sp>
      <p:sp>
        <p:nvSpPr>
          <p:cNvPr id="194566" name="Rectangle 6"/>
          <p:cNvSpPr>
            <a:spLocks noChangeAspect="1" noChangeArrowheads="1"/>
          </p:cNvSpPr>
          <p:nvPr/>
        </p:nvSpPr>
        <p:spPr bwMode="auto">
          <a:xfrm>
            <a:off x="990600" y="3929063"/>
            <a:ext cx="457200" cy="414337"/>
          </a:xfrm>
          <a:prstGeom prst="rect">
            <a:avLst/>
          </a:prstGeom>
          <a:solidFill>
            <a:srgbClr val="003399"/>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3</a:t>
            </a:r>
          </a:p>
        </p:txBody>
      </p:sp>
      <p:sp>
        <p:nvSpPr>
          <p:cNvPr id="194567" name="Rectangle 7"/>
          <p:cNvSpPr>
            <a:spLocks noChangeAspect="1" noChangeArrowheads="1"/>
          </p:cNvSpPr>
          <p:nvPr/>
        </p:nvSpPr>
        <p:spPr bwMode="auto">
          <a:xfrm>
            <a:off x="1447800" y="3929063"/>
            <a:ext cx="457200" cy="414337"/>
          </a:xfrm>
          <a:prstGeom prst="rect">
            <a:avLst/>
          </a:prstGeom>
          <a:solidFill>
            <a:srgbClr val="003399"/>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7</a:t>
            </a:r>
          </a:p>
        </p:txBody>
      </p:sp>
      <p:sp>
        <p:nvSpPr>
          <p:cNvPr id="194568" name="Rectangle 8"/>
          <p:cNvSpPr>
            <a:spLocks noChangeAspect="1" noChangeArrowheads="1"/>
          </p:cNvSpPr>
          <p:nvPr/>
        </p:nvSpPr>
        <p:spPr bwMode="auto">
          <a:xfrm>
            <a:off x="5105400" y="3929063"/>
            <a:ext cx="457200" cy="414337"/>
          </a:xfrm>
          <a:prstGeom prst="rect">
            <a:avLst/>
          </a:prstGeom>
          <a:solidFill>
            <a:srgbClr val="006600"/>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16</a:t>
            </a:r>
          </a:p>
        </p:txBody>
      </p:sp>
      <p:sp>
        <p:nvSpPr>
          <p:cNvPr id="194569" name="Rectangle 9"/>
          <p:cNvSpPr>
            <a:spLocks noChangeAspect="1" noChangeArrowheads="1"/>
          </p:cNvSpPr>
          <p:nvPr/>
        </p:nvSpPr>
        <p:spPr bwMode="auto">
          <a:xfrm>
            <a:off x="5562600" y="3929063"/>
            <a:ext cx="457200" cy="414337"/>
          </a:xfrm>
          <a:prstGeom prst="rect">
            <a:avLst/>
          </a:prstGeom>
          <a:solidFill>
            <a:srgbClr val="006600"/>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17</a:t>
            </a:r>
          </a:p>
        </p:txBody>
      </p:sp>
      <p:sp>
        <p:nvSpPr>
          <p:cNvPr id="194570" name="Rectangle 10"/>
          <p:cNvSpPr>
            <a:spLocks noChangeAspect="1" noChangeArrowheads="1"/>
          </p:cNvSpPr>
          <p:nvPr/>
        </p:nvSpPr>
        <p:spPr bwMode="auto">
          <a:xfrm>
            <a:off x="6019800" y="3929063"/>
            <a:ext cx="457200" cy="414337"/>
          </a:xfrm>
          <a:prstGeom prst="rect">
            <a:avLst/>
          </a:prstGeom>
          <a:solidFill>
            <a:srgbClr val="006600"/>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23</a:t>
            </a:r>
          </a:p>
        </p:txBody>
      </p:sp>
      <p:sp>
        <p:nvSpPr>
          <p:cNvPr id="194571" name="Rectangle 11"/>
          <p:cNvSpPr>
            <a:spLocks noChangeAspect="1" noChangeArrowheads="1"/>
          </p:cNvSpPr>
          <p:nvPr/>
        </p:nvSpPr>
        <p:spPr bwMode="auto">
          <a:xfrm>
            <a:off x="6477000" y="3929063"/>
            <a:ext cx="457200" cy="414337"/>
          </a:xfrm>
          <a:prstGeom prst="rect">
            <a:avLst/>
          </a:prstGeom>
          <a:solidFill>
            <a:srgbClr val="006600"/>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25</a:t>
            </a:r>
          </a:p>
        </p:txBody>
      </p:sp>
      <p:sp>
        <p:nvSpPr>
          <p:cNvPr id="194572" name="Rectangle 12"/>
          <p:cNvSpPr>
            <a:spLocks noChangeAspect="1" noChangeArrowheads="1"/>
          </p:cNvSpPr>
          <p:nvPr/>
        </p:nvSpPr>
        <p:spPr bwMode="auto">
          <a:xfrm>
            <a:off x="4191000" y="3929063"/>
            <a:ext cx="457200" cy="414337"/>
          </a:xfrm>
          <a:prstGeom prst="rect">
            <a:avLst/>
          </a:prstGeom>
          <a:solidFill>
            <a:srgbClr val="006600"/>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2</a:t>
            </a:r>
          </a:p>
        </p:txBody>
      </p:sp>
      <p:sp>
        <p:nvSpPr>
          <p:cNvPr id="194573" name="Rectangle 13"/>
          <p:cNvSpPr>
            <a:spLocks noChangeAspect="1" noChangeArrowheads="1"/>
          </p:cNvSpPr>
          <p:nvPr/>
        </p:nvSpPr>
        <p:spPr bwMode="auto">
          <a:xfrm>
            <a:off x="4648200" y="3929063"/>
            <a:ext cx="457200" cy="414337"/>
          </a:xfrm>
          <a:prstGeom prst="rect">
            <a:avLst/>
          </a:prstGeom>
          <a:solidFill>
            <a:srgbClr val="006600"/>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11</a:t>
            </a:r>
          </a:p>
        </p:txBody>
      </p:sp>
      <p:sp>
        <p:nvSpPr>
          <p:cNvPr id="194574" name="Rectangle 14"/>
          <p:cNvSpPr>
            <a:spLocks noGrp="1" noChangeArrowheads="1"/>
          </p:cNvSpPr>
          <p:nvPr>
            <p:ph type="title"/>
          </p:nvPr>
        </p:nvSpPr>
        <p:spPr/>
        <p:txBody>
          <a:bodyPr/>
          <a:lstStyle/>
          <a:p>
            <a:r>
              <a:rPr lang="en-US"/>
              <a:t>Merge and Count</a:t>
            </a:r>
          </a:p>
        </p:txBody>
      </p:sp>
      <p:sp>
        <p:nvSpPr>
          <p:cNvPr id="194575" name="Rectangle 15"/>
          <p:cNvSpPr>
            <a:spLocks noGrp="1" noChangeArrowheads="1"/>
          </p:cNvSpPr>
          <p:nvPr>
            <p:ph type="body" idx="1"/>
          </p:nvPr>
        </p:nvSpPr>
        <p:spPr/>
        <p:txBody>
          <a:bodyPr/>
          <a:lstStyle/>
          <a:p>
            <a:r>
              <a:rPr lang="en-US"/>
              <a:t>Merge and count step. </a:t>
            </a:r>
          </a:p>
          <a:p>
            <a:pPr lvl="1"/>
            <a:r>
              <a:rPr lang="en-US"/>
              <a:t>Given two sorted halves, count number of inversions where a</a:t>
            </a:r>
            <a:r>
              <a:rPr lang="en-US" sz="2000" baseline="-25000"/>
              <a:t>i</a:t>
            </a:r>
            <a:r>
              <a:rPr lang="en-US"/>
              <a:t> and a</a:t>
            </a:r>
            <a:r>
              <a:rPr lang="en-US" sz="2000" baseline="-25000"/>
              <a:t>j</a:t>
            </a:r>
            <a:r>
              <a:rPr lang="en-US"/>
              <a:t> are in different halves.</a:t>
            </a:r>
          </a:p>
          <a:p>
            <a:pPr lvl="1"/>
            <a:r>
              <a:rPr lang="en-US"/>
              <a:t>Combine two sorted halves into sorted whole.</a:t>
            </a:r>
          </a:p>
        </p:txBody>
      </p:sp>
      <p:sp>
        <p:nvSpPr>
          <p:cNvPr id="194576" name="Text Box 16"/>
          <p:cNvSpPr txBox="1">
            <a:spLocks noChangeArrowheads="1"/>
          </p:cNvSpPr>
          <p:nvPr/>
        </p:nvSpPr>
        <p:spPr bwMode="auto">
          <a:xfrm>
            <a:off x="1225550" y="2819400"/>
            <a:ext cx="1905000" cy="641350"/>
          </a:xfrm>
          <a:prstGeom prst="rect">
            <a:avLst/>
          </a:prstGeom>
          <a:noFill/>
          <a:ln w="9525">
            <a:noFill/>
            <a:miter lim="800000"/>
            <a:headEnd/>
            <a:tailEnd/>
          </a:ln>
        </p:spPr>
        <p:txBody>
          <a:bodyPr>
            <a:spAutoFit/>
          </a:bodyPr>
          <a:lstStyle/>
          <a:p>
            <a:r>
              <a:rPr kumimoji="0" lang="en-US" b="1">
                <a:solidFill>
                  <a:schemeClr val="tx1"/>
                </a:solidFill>
              </a:rPr>
              <a:t>smallest</a:t>
            </a:r>
            <a:br>
              <a:rPr kumimoji="0" lang="en-US" b="1">
                <a:solidFill>
                  <a:schemeClr val="tx1"/>
                </a:solidFill>
              </a:rPr>
            </a:br>
            <a:r>
              <a:rPr kumimoji="0" lang="en-US" b="1">
                <a:solidFill>
                  <a:schemeClr val="tx1"/>
                </a:solidFill>
              </a:rPr>
              <a:t>i = 4</a:t>
            </a:r>
            <a:endParaRPr kumimoji="0" lang="en-US">
              <a:solidFill>
                <a:schemeClr val="tx1"/>
              </a:solidFill>
            </a:endParaRPr>
          </a:p>
        </p:txBody>
      </p:sp>
      <p:sp>
        <p:nvSpPr>
          <p:cNvPr id="194577" name="AutoShape 17"/>
          <p:cNvSpPr>
            <a:spLocks noChangeArrowheads="1"/>
          </p:cNvSpPr>
          <p:nvPr/>
        </p:nvSpPr>
        <p:spPr bwMode="auto">
          <a:xfrm>
            <a:off x="1987550" y="3505200"/>
            <a:ext cx="304800" cy="304800"/>
          </a:xfrm>
          <a:prstGeom prst="downArrow">
            <a:avLst>
              <a:gd name="adj1" fmla="val 50000"/>
              <a:gd name="adj2" fmla="val 25000"/>
            </a:avLst>
          </a:prstGeom>
          <a:solidFill>
            <a:schemeClr val="accent1"/>
          </a:solidFill>
          <a:ln w="9525">
            <a:solidFill>
              <a:schemeClr val="bg2"/>
            </a:solidFill>
            <a:miter lim="800000"/>
            <a:headEnd/>
            <a:tailEnd/>
          </a:ln>
        </p:spPr>
        <p:txBody>
          <a:bodyPr wrap="none" anchor="ctr"/>
          <a:lstStyle/>
          <a:p>
            <a:endParaRPr lang="en-US"/>
          </a:p>
        </p:txBody>
      </p:sp>
      <p:sp>
        <p:nvSpPr>
          <p:cNvPr id="194578" name="AutoShape 18"/>
          <p:cNvSpPr>
            <a:spLocks noChangeArrowheads="1"/>
          </p:cNvSpPr>
          <p:nvPr/>
        </p:nvSpPr>
        <p:spPr bwMode="auto">
          <a:xfrm>
            <a:off x="4699000" y="3505200"/>
            <a:ext cx="304800" cy="304800"/>
          </a:xfrm>
          <a:prstGeom prst="downArrow">
            <a:avLst>
              <a:gd name="adj1" fmla="val 50000"/>
              <a:gd name="adj2" fmla="val 25000"/>
            </a:avLst>
          </a:prstGeom>
          <a:solidFill>
            <a:srgbClr val="006600"/>
          </a:solidFill>
          <a:ln w="9525">
            <a:solidFill>
              <a:schemeClr val="bg2"/>
            </a:solidFill>
            <a:miter lim="800000"/>
            <a:headEnd/>
            <a:tailEnd/>
          </a:ln>
        </p:spPr>
        <p:txBody>
          <a:bodyPr wrap="none" anchor="ctr"/>
          <a:lstStyle/>
          <a:p>
            <a:endParaRPr lang="en-US"/>
          </a:p>
        </p:txBody>
      </p:sp>
      <p:sp>
        <p:nvSpPr>
          <p:cNvPr id="194579" name="Text Box 19"/>
          <p:cNvSpPr txBox="1">
            <a:spLocks noChangeArrowheads="1"/>
          </p:cNvSpPr>
          <p:nvPr/>
        </p:nvSpPr>
        <p:spPr bwMode="auto">
          <a:xfrm>
            <a:off x="3937000" y="2819400"/>
            <a:ext cx="1905000" cy="641350"/>
          </a:xfrm>
          <a:prstGeom prst="rect">
            <a:avLst/>
          </a:prstGeom>
          <a:noFill/>
          <a:ln w="9525">
            <a:noFill/>
            <a:miter lim="800000"/>
            <a:headEnd/>
            <a:tailEnd/>
          </a:ln>
        </p:spPr>
        <p:txBody>
          <a:bodyPr>
            <a:spAutoFit/>
          </a:bodyPr>
          <a:lstStyle/>
          <a:p>
            <a:r>
              <a:rPr kumimoji="0" lang="en-US" b="1">
                <a:solidFill>
                  <a:schemeClr val="tx1"/>
                </a:solidFill>
              </a:rPr>
              <a:t>smallest</a:t>
            </a:r>
            <a:br>
              <a:rPr kumimoji="0" lang="en-US" b="1">
                <a:solidFill>
                  <a:schemeClr val="tx1"/>
                </a:solidFill>
              </a:rPr>
            </a:br>
            <a:r>
              <a:rPr kumimoji="0" lang="en-US" b="1">
                <a:solidFill>
                  <a:schemeClr val="tx1"/>
                </a:solidFill>
              </a:rPr>
              <a:t>j = 5</a:t>
            </a:r>
            <a:endParaRPr kumimoji="0" lang="en-US">
              <a:solidFill>
                <a:schemeClr val="tx1"/>
              </a:solidFill>
            </a:endParaRPr>
          </a:p>
        </p:txBody>
      </p:sp>
      <p:sp>
        <p:nvSpPr>
          <p:cNvPr id="194580" name="Text Box 20"/>
          <p:cNvSpPr txBox="1">
            <a:spLocks noChangeArrowheads="1"/>
          </p:cNvSpPr>
          <p:nvPr/>
        </p:nvSpPr>
        <p:spPr bwMode="auto">
          <a:xfrm>
            <a:off x="7010400" y="3962400"/>
            <a:ext cx="1143000" cy="366713"/>
          </a:xfrm>
          <a:prstGeom prst="rect">
            <a:avLst/>
          </a:prstGeom>
          <a:noFill/>
          <a:ln w="9525">
            <a:noFill/>
            <a:miter lim="800000"/>
            <a:headEnd/>
            <a:tailEnd/>
          </a:ln>
        </p:spPr>
        <p:txBody>
          <a:bodyPr>
            <a:spAutoFit/>
          </a:bodyPr>
          <a:lstStyle/>
          <a:p>
            <a:r>
              <a:rPr kumimoji="0" lang="en-US" b="1">
                <a:solidFill>
                  <a:srgbClr val="990033"/>
                </a:solidFill>
              </a:rPr>
              <a:t>N/2 = 6</a:t>
            </a:r>
            <a:endParaRPr kumimoji="0" lang="en-US"/>
          </a:p>
        </p:txBody>
      </p:sp>
      <p:sp>
        <p:nvSpPr>
          <p:cNvPr id="194581" name="Rectangle 21"/>
          <p:cNvSpPr>
            <a:spLocks noChangeAspect="1" noChangeArrowheads="1"/>
          </p:cNvSpPr>
          <p:nvPr/>
        </p:nvSpPr>
        <p:spPr bwMode="auto">
          <a:xfrm>
            <a:off x="21336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tx1"/>
                </a:solidFill>
              </a:rPr>
              <a:t>7</a:t>
            </a:r>
          </a:p>
        </p:txBody>
      </p:sp>
      <p:sp>
        <p:nvSpPr>
          <p:cNvPr id="194582" name="Rectangle 22"/>
          <p:cNvSpPr>
            <a:spLocks noChangeAspect="1" noChangeArrowheads="1"/>
          </p:cNvSpPr>
          <p:nvPr/>
        </p:nvSpPr>
        <p:spPr bwMode="auto">
          <a:xfrm>
            <a:off x="25908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endParaRPr kumimoji="0" lang="en-US" b="1">
              <a:solidFill>
                <a:schemeClr val="tx1"/>
              </a:solidFill>
            </a:endParaRPr>
          </a:p>
        </p:txBody>
      </p:sp>
      <p:sp>
        <p:nvSpPr>
          <p:cNvPr id="194583" name="Rectangle 23"/>
          <p:cNvSpPr>
            <a:spLocks noChangeAspect="1" noChangeArrowheads="1"/>
          </p:cNvSpPr>
          <p:nvPr/>
        </p:nvSpPr>
        <p:spPr bwMode="auto">
          <a:xfrm>
            <a:off x="30480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endParaRPr kumimoji="0" lang="en-US" b="1">
              <a:solidFill>
                <a:schemeClr val="tx1"/>
              </a:solidFill>
            </a:endParaRPr>
          </a:p>
        </p:txBody>
      </p:sp>
      <p:sp>
        <p:nvSpPr>
          <p:cNvPr id="194584" name="Rectangle 24"/>
          <p:cNvSpPr>
            <a:spLocks noChangeAspect="1" noChangeArrowheads="1"/>
          </p:cNvSpPr>
          <p:nvPr/>
        </p:nvSpPr>
        <p:spPr bwMode="auto">
          <a:xfrm>
            <a:off x="35052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endParaRPr kumimoji="0" lang="en-US" b="1">
              <a:solidFill>
                <a:schemeClr val="tx1"/>
              </a:solidFill>
            </a:endParaRPr>
          </a:p>
        </p:txBody>
      </p:sp>
      <p:sp>
        <p:nvSpPr>
          <p:cNvPr id="194585" name="Rectangle 25"/>
          <p:cNvSpPr>
            <a:spLocks noChangeAspect="1" noChangeArrowheads="1"/>
          </p:cNvSpPr>
          <p:nvPr/>
        </p:nvSpPr>
        <p:spPr bwMode="auto">
          <a:xfrm>
            <a:off x="12192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tx1"/>
                </a:solidFill>
              </a:rPr>
              <a:t>2</a:t>
            </a:r>
          </a:p>
        </p:txBody>
      </p:sp>
      <p:sp>
        <p:nvSpPr>
          <p:cNvPr id="194586" name="Rectangle 26"/>
          <p:cNvSpPr>
            <a:spLocks noChangeAspect="1" noChangeArrowheads="1"/>
          </p:cNvSpPr>
          <p:nvPr/>
        </p:nvSpPr>
        <p:spPr bwMode="auto">
          <a:xfrm>
            <a:off x="16764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tx1"/>
                </a:solidFill>
              </a:rPr>
              <a:t>3</a:t>
            </a:r>
          </a:p>
        </p:txBody>
      </p:sp>
      <p:sp>
        <p:nvSpPr>
          <p:cNvPr id="194587" name="Rectangle 27"/>
          <p:cNvSpPr>
            <a:spLocks noChangeAspect="1" noChangeArrowheads="1"/>
          </p:cNvSpPr>
          <p:nvPr/>
        </p:nvSpPr>
        <p:spPr bwMode="auto">
          <a:xfrm>
            <a:off x="48768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endParaRPr kumimoji="0" lang="en-US" b="1">
              <a:solidFill>
                <a:schemeClr val="tx1"/>
              </a:solidFill>
            </a:endParaRPr>
          </a:p>
        </p:txBody>
      </p:sp>
      <p:sp>
        <p:nvSpPr>
          <p:cNvPr id="194588" name="Rectangle 28"/>
          <p:cNvSpPr>
            <a:spLocks noChangeAspect="1" noChangeArrowheads="1"/>
          </p:cNvSpPr>
          <p:nvPr/>
        </p:nvSpPr>
        <p:spPr bwMode="auto">
          <a:xfrm>
            <a:off x="53340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endParaRPr kumimoji="0" lang="en-US" b="1">
              <a:solidFill>
                <a:schemeClr val="tx1"/>
              </a:solidFill>
            </a:endParaRPr>
          </a:p>
        </p:txBody>
      </p:sp>
      <p:sp>
        <p:nvSpPr>
          <p:cNvPr id="194589" name="Rectangle 29"/>
          <p:cNvSpPr>
            <a:spLocks noChangeAspect="1" noChangeArrowheads="1"/>
          </p:cNvSpPr>
          <p:nvPr/>
        </p:nvSpPr>
        <p:spPr bwMode="auto">
          <a:xfrm>
            <a:off x="57912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endParaRPr kumimoji="0" lang="en-US" b="1">
              <a:solidFill>
                <a:schemeClr val="tx1"/>
              </a:solidFill>
            </a:endParaRPr>
          </a:p>
        </p:txBody>
      </p:sp>
      <p:sp>
        <p:nvSpPr>
          <p:cNvPr id="194590" name="Rectangle 30"/>
          <p:cNvSpPr>
            <a:spLocks noChangeAspect="1" noChangeArrowheads="1"/>
          </p:cNvSpPr>
          <p:nvPr/>
        </p:nvSpPr>
        <p:spPr bwMode="auto">
          <a:xfrm>
            <a:off x="62484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endParaRPr kumimoji="0" lang="en-US" b="1">
              <a:solidFill>
                <a:schemeClr val="tx1"/>
              </a:solidFill>
            </a:endParaRPr>
          </a:p>
        </p:txBody>
      </p:sp>
      <p:sp>
        <p:nvSpPr>
          <p:cNvPr id="194591" name="Rectangle 31"/>
          <p:cNvSpPr>
            <a:spLocks noChangeAspect="1" noChangeArrowheads="1"/>
          </p:cNvSpPr>
          <p:nvPr/>
        </p:nvSpPr>
        <p:spPr bwMode="auto">
          <a:xfrm>
            <a:off x="39624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endParaRPr kumimoji="0" lang="en-US" b="1">
              <a:solidFill>
                <a:schemeClr val="tx1"/>
              </a:solidFill>
            </a:endParaRPr>
          </a:p>
        </p:txBody>
      </p:sp>
      <p:sp>
        <p:nvSpPr>
          <p:cNvPr id="194592" name="Rectangle 32"/>
          <p:cNvSpPr>
            <a:spLocks noChangeAspect="1" noChangeArrowheads="1"/>
          </p:cNvSpPr>
          <p:nvPr/>
        </p:nvSpPr>
        <p:spPr bwMode="auto">
          <a:xfrm>
            <a:off x="44196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endParaRPr kumimoji="0" lang="en-US" b="1">
              <a:solidFill>
                <a:schemeClr val="tx1"/>
              </a:solidFill>
            </a:endParaRPr>
          </a:p>
        </p:txBody>
      </p:sp>
      <p:sp>
        <p:nvSpPr>
          <p:cNvPr id="194593" name="Text Box 33"/>
          <p:cNvSpPr txBox="1">
            <a:spLocks noChangeArrowheads="1"/>
          </p:cNvSpPr>
          <p:nvPr/>
        </p:nvSpPr>
        <p:spPr bwMode="auto">
          <a:xfrm>
            <a:off x="7010400" y="4967288"/>
            <a:ext cx="1905000" cy="366712"/>
          </a:xfrm>
          <a:prstGeom prst="rect">
            <a:avLst/>
          </a:prstGeom>
          <a:noFill/>
          <a:ln w="9525">
            <a:noFill/>
            <a:miter lim="800000"/>
            <a:headEnd/>
            <a:tailEnd/>
          </a:ln>
        </p:spPr>
        <p:txBody>
          <a:bodyPr>
            <a:spAutoFit/>
          </a:bodyPr>
          <a:lstStyle/>
          <a:p>
            <a:r>
              <a:rPr kumimoji="0" lang="en-US" b="1">
                <a:solidFill>
                  <a:srgbClr val="990033"/>
                </a:solidFill>
              </a:rPr>
              <a:t>auxiliary array</a:t>
            </a:r>
            <a:endParaRPr kumimoji="0" lang="en-US"/>
          </a:p>
        </p:txBody>
      </p:sp>
      <p:sp>
        <p:nvSpPr>
          <p:cNvPr id="194594" name="Text Box 34"/>
          <p:cNvSpPr txBox="1">
            <a:spLocks noChangeArrowheads="1"/>
          </p:cNvSpPr>
          <p:nvPr/>
        </p:nvSpPr>
        <p:spPr bwMode="auto">
          <a:xfrm>
            <a:off x="3752850" y="5881688"/>
            <a:ext cx="3346450" cy="650875"/>
          </a:xfrm>
          <a:prstGeom prst="rect">
            <a:avLst/>
          </a:prstGeom>
          <a:solidFill>
            <a:schemeClr val="accent2"/>
          </a:solidFill>
          <a:ln w="9525">
            <a:solidFill>
              <a:schemeClr val="tx1"/>
            </a:solidFill>
            <a:miter lim="800000"/>
            <a:headEnd/>
            <a:tailEnd/>
          </a:ln>
        </p:spPr>
        <p:txBody>
          <a:bodyPr>
            <a:spAutoFit/>
          </a:bodyPr>
          <a:lstStyle/>
          <a:p>
            <a:pPr algn="l"/>
            <a:r>
              <a:rPr kumimoji="0" lang="en-US" b="1">
                <a:solidFill>
                  <a:schemeClr val="tx1"/>
                </a:solidFill>
              </a:rPr>
              <a:t>Inversions:  6 </a:t>
            </a:r>
            <a:br>
              <a:rPr kumimoji="0" lang="en-US" b="1">
                <a:solidFill>
                  <a:schemeClr val="tx1"/>
                </a:solidFill>
              </a:rPr>
            </a:br>
            <a:r>
              <a:rPr kumimoji="0" lang="en-US" b="1">
                <a:solidFill>
                  <a:schemeClr val="tx1"/>
                </a:solidFill>
              </a:rPr>
              <a:t>Total:	       6</a:t>
            </a:r>
            <a:endParaRPr kumimoji="0" lang="en-US">
              <a:solidFill>
                <a:schemeClr val="tx1"/>
              </a:solidFill>
            </a:endParaRPr>
          </a:p>
        </p:txBody>
      </p:sp>
      <p:grpSp>
        <p:nvGrpSpPr>
          <p:cNvPr id="2" name="Group 35"/>
          <p:cNvGrpSpPr>
            <a:grpSpLocks/>
          </p:cNvGrpSpPr>
          <p:nvPr/>
        </p:nvGrpSpPr>
        <p:grpSpPr bwMode="auto">
          <a:xfrm>
            <a:off x="1833563" y="5461000"/>
            <a:ext cx="1905000" cy="690563"/>
            <a:chOff x="288" y="3440"/>
            <a:chExt cx="1200" cy="435"/>
          </a:xfrm>
        </p:grpSpPr>
        <p:sp>
          <p:nvSpPr>
            <p:cNvPr id="194596" name="Text Box 36"/>
            <p:cNvSpPr txBox="1">
              <a:spLocks noChangeArrowheads="1"/>
            </p:cNvSpPr>
            <p:nvPr/>
          </p:nvSpPr>
          <p:spPr bwMode="auto">
            <a:xfrm>
              <a:off x="288" y="3644"/>
              <a:ext cx="1200" cy="231"/>
            </a:xfrm>
            <a:prstGeom prst="rect">
              <a:avLst/>
            </a:prstGeom>
            <a:noFill/>
            <a:ln w="9525">
              <a:noFill/>
              <a:miter lim="800000"/>
              <a:headEnd/>
              <a:tailEnd/>
            </a:ln>
          </p:spPr>
          <p:txBody>
            <a:bodyPr>
              <a:spAutoFit/>
            </a:bodyPr>
            <a:lstStyle/>
            <a:p>
              <a:r>
                <a:rPr kumimoji="0" lang="en-US" b="1">
                  <a:solidFill>
                    <a:schemeClr val="tx1"/>
                  </a:solidFill>
                </a:rPr>
                <a:t>current</a:t>
              </a:r>
              <a:endParaRPr kumimoji="0" lang="en-US"/>
            </a:p>
          </p:txBody>
        </p:sp>
        <p:sp>
          <p:nvSpPr>
            <p:cNvPr id="194597" name="AutoShape 37"/>
            <p:cNvSpPr>
              <a:spLocks noChangeArrowheads="1"/>
            </p:cNvSpPr>
            <p:nvPr/>
          </p:nvSpPr>
          <p:spPr bwMode="auto">
            <a:xfrm flipV="1">
              <a:off x="800" y="3440"/>
              <a:ext cx="192" cy="192"/>
            </a:xfrm>
            <a:prstGeom prst="downArrow">
              <a:avLst>
                <a:gd name="adj1" fmla="val 50000"/>
                <a:gd name="adj2" fmla="val 25000"/>
              </a:avLst>
            </a:prstGeom>
            <a:solidFill>
              <a:schemeClr val="tx2"/>
            </a:solidFill>
            <a:ln w="9525">
              <a:solidFill>
                <a:schemeClr val="bg2"/>
              </a:solidFill>
              <a:miter lim="800000"/>
              <a:headEnd/>
              <a:tailEnd/>
            </a:ln>
          </p:spPr>
          <p:txBody>
            <a:bodyPr wrap="none" anchor="ctr"/>
            <a:lstStyle/>
            <a:p>
              <a:endParaRPr lang="en-US"/>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lide Number Placeholder 3"/>
          <p:cNvSpPr>
            <a:spLocks noGrp="1"/>
          </p:cNvSpPr>
          <p:nvPr>
            <p:ph type="sldNum" sz="quarter" idx="10"/>
          </p:nvPr>
        </p:nvSpPr>
        <p:spPr/>
        <p:txBody>
          <a:bodyPr/>
          <a:lstStyle/>
          <a:p>
            <a:fld id="{43A507FA-BC03-4019-ABA5-9A6EA86F3B98}" type="slidenum">
              <a:rPr lang="en-US"/>
              <a:pPr/>
              <a:t>18</a:t>
            </a:fld>
            <a:endParaRPr lang="en-US" sz="1400"/>
          </a:p>
        </p:txBody>
      </p:sp>
      <p:sp>
        <p:nvSpPr>
          <p:cNvPr id="195586" name="Rectangle 2"/>
          <p:cNvSpPr>
            <a:spLocks noChangeAspect="1" noChangeArrowheads="1"/>
          </p:cNvSpPr>
          <p:nvPr/>
        </p:nvSpPr>
        <p:spPr bwMode="auto">
          <a:xfrm>
            <a:off x="1905000" y="3929063"/>
            <a:ext cx="457200" cy="414337"/>
          </a:xfrm>
          <a:prstGeom prst="rect">
            <a:avLst/>
          </a:prstGeom>
          <a:solidFill>
            <a:srgbClr val="003399"/>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10</a:t>
            </a:r>
          </a:p>
        </p:txBody>
      </p:sp>
      <p:sp>
        <p:nvSpPr>
          <p:cNvPr id="195587" name="Rectangle 3"/>
          <p:cNvSpPr>
            <a:spLocks noChangeAspect="1" noChangeArrowheads="1"/>
          </p:cNvSpPr>
          <p:nvPr/>
        </p:nvSpPr>
        <p:spPr bwMode="auto">
          <a:xfrm>
            <a:off x="2362200" y="3929063"/>
            <a:ext cx="457200" cy="414337"/>
          </a:xfrm>
          <a:prstGeom prst="rect">
            <a:avLst/>
          </a:prstGeom>
          <a:solidFill>
            <a:srgbClr val="003399"/>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14</a:t>
            </a:r>
          </a:p>
        </p:txBody>
      </p:sp>
      <p:sp>
        <p:nvSpPr>
          <p:cNvPr id="195588" name="Rectangle 4"/>
          <p:cNvSpPr>
            <a:spLocks noChangeAspect="1" noChangeArrowheads="1"/>
          </p:cNvSpPr>
          <p:nvPr/>
        </p:nvSpPr>
        <p:spPr bwMode="auto">
          <a:xfrm>
            <a:off x="2819400" y="3929063"/>
            <a:ext cx="457200" cy="414337"/>
          </a:xfrm>
          <a:prstGeom prst="rect">
            <a:avLst/>
          </a:prstGeom>
          <a:solidFill>
            <a:srgbClr val="003399"/>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18</a:t>
            </a:r>
          </a:p>
        </p:txBody>
      </p:sp>
      <p:sp>
        <p:nvSpPr>
          <p:cNvPr id="195589" name="Rectangle 5"/>
          <p:cNvSpPr>
            <a:spLocks noChangeAspect="1" noChangeArrowheads="1"/>
          </p:cNvSpPr>
          <p:nvPr/>
        </p:nvSpPr>
        <p:spPr bwMode="auto">
          <a:xfrm>
            <a:off x="3276600" y="3929063"/>
            <a:ext cx="457200" cy="414337"/>
          </a:xfrm>
          <a:prstGeom prst="rect">
            <a:avLst/>
          </a:prstGeom>
          <a:solidFill>
            <a:srgbClr val="003399"/>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19</a:t>
            </a:r>
          </a:p>
        </p:txBody>
      </p:sp>
      <p:sp>
        <p:nvSpPr>
          <p:cNvPr id="195590" name="Rectangle 6"/>
          <p:cNvSpPr>
            <a:spLocks noChangeAspect="1" noChangeArrowheads="1"/>
          </p:cNvSpPr>
          <p:nvPr/>
        </p:nvSpPr>
        <p:spPr bwMode="auto">
          <a:xfrm>
            <a:off x="990600" y="3929063"/>
            <a:ext cx="457200" cy="414337"/>
          </a:xfrm>
          <a:prstGeom prst="rect">
            <a:avLst/>
          </a:prstGeom>
          <a:solidFill>
            <a:srgbClr val="003399"/>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3</a:t>
            </a:r>
          </a:p>
        </p:txBody>
      </p:sp>
      <p:sp>
        <p:nvSpPr>
          <p:cNvPr id="195591" name="Rectangle 7"/>
          <p:cNvSpPr>
            <a:spLocks noChangeAspect="1" noChangeArrowheads="1"/>
          </p:cNvSpPr>
          <p:nvPr/>
        </p:nvSpPr>
        <p:spPr bwMode="auto">
          <a:xfrm>
            <a:off x="1447800" y="3929063"/>
            <a:ext cx="457200" cy="414337"/>
          </a:xfrm>
          <a:prstGeom prst="rect">
            <a:avLst/>
          </a:prstGeom>
          <a:solidFill>
            <a:srgbClr val="003399"/>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7</a:t>
            </a:r>
          </a:p>
        </p:txBody>
      </p:sp>
      <p:sp>
        <p:nvSpPr>
          <p:cNvPr id="195592" name="Rectangle 8"/>
          <p:cNvSpPr>
            <a:spLocks noChangeAspect="1" noChangeArrowheads="1"/>
          </p:cNvSpPr>
          <p:nvPr/>
        </p:nvSpPr>
        <p:spPr bwMode="auto">
          <a:xfrm>
            <a:off x="5105400" y="3929063"/>
            <a:ext cx="457200" cy="414337"/>
          </a:xfrm>
          <a:prstGeom prst="rect">
            <a:avLst/>
          </a:prstGeom>
          <a:solidFill>
            <a:srgbClr val="006600"/>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16</a:t>
            </a:r>
          </a:p>
        </p:txBody>
      </p:sp>
      <p:sp>
        <p:nvSpPr>
          <p:cNvPr id="195593" name="Rectangle 9"/>
          <p:cNvSpPr>
            <a:spLocks noChangeAspect="1" noChangeArrowheads="1"/>
          </p:cNvSpPr>
          <p:nvPr/>
        </p:nvSpPr>
        <p:spPr bwMode="auto">
          <a:xfrm>
            <a:off x="5562600" y="3929063"/>
            <a:ext cx="457200" cy="414337"/>
          </a:xfrm>
          <a:prstGeom prst="rect">
            <a:avLst/>
          </a:prstGeom>
          <a:solidFill>
            <a:srgbClr val="006600"/>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17</a:t>
            </a:r>
          </a:p>
        </p:txBody>
      </p:sp>
      <p:sp>
        <p:nvSpPr>
          <p:cNvPr id="195594" name="Rectangle 10"/>
          <p:cNvSpPr>
            <a:spLocks noChangeAspect="1" noChangeArrowheads="1"/>
          </p:cNvSpPr>
          <p:nvPr/>
        </p:nvSpPr>
        <p:spPr bwMode="auto">
          <a:xfrm>
            <a:off x="6019800" y="3929063"/>
            <a:ext cx="457200" cy="414337"/>
          </a:xfrm>
          <a:prstGeom prst="rect">
            <a:avLst/>
          </a:prstGeom>
          <a:solidFill>
            <a:srgbClr val="006600"/>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23</a:t>
            </a:r>
          </a:p>
        </p:txBody>
      </p:sp>
      <p:sp>
        <p:nvSpPr>
          <p:cNvPr id="195595" name="Rectangle 11"/>
          <p:cNvSpPr>
            <a:spLocks noChangeAspect="1" noChangeArrowheads="1"/>
          </p:cNvSpPr>
          <p:nvPr/>
        </p:nvSpPr>
        <p:spPr bwMode="auto">
          <a:xfrm>
            <a:off x="6477000" y="3929063"/>
            <a:ext cx="457200" cy="414337"/>
          </a:xfrm>
          <a:prstGeom prst="rect">
            <a:avLst/>
          </a:prstGeom>
          <a:solidFill>
            <a:srgbClr val="006600"/>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25</a:t>
            </a:r>
          </a:p>
        </p:txBody>
      </p:sp>
      <p:sp>
        <p:nvSpPr>
          <p:cNvPr id="195596" name="Rectangle 12"/>
          <p:cNvSpPr>
            <a:spLocks noChangeAspect="1" noChangeArrowheads="1"/>
          </p:cNvSpPr>
          <p:nvPr/>
        </p:nvSpPr>
        <p:spPr bwMode="auto">
          <a:xfrm>
            <a:off x="4191000" y="3929063"/>
            <a:ext cx="457200" cy="414337"/>
          </a:xfrm>
          <a:prstGeom prst="rect">
            <a:avLst/>
          </a:prstGeom>
          <a:solidFill>
            <a:srgbClr val="006600"/>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2</a:t>
            </a:r>
          </a:p>
        </p:txBody>
      </p:sp>
      <p:sp>
        <p:nvSpPr>
          <p:cNvPr id="195597" name="Rectangle 13"/>
          <p:cNvSpPr>
            <a:spLocks noChangeAspect="1" noChangeArrowheads="1"/>
          </p:cNvSpPr>
          <p:nvPr/>
        </p:nvSpPr>
        <p:spPr bwMode="auto">
          <a:xfrm>
            <a:off x="4648200" y="3929063"/>
            <a:ext cx="457200" cy="414337"/>
          </a:xfrm>
          <a:prstGeom prst="rect">
            <a:avLst/>
          </a:prstGeom>
          <a:solidFill>
            <a:srgbClr val="006600"/>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11</a:t>
            </a:r>
          </a:p>
        </p:txBody>
      </p:sp>
      <p:sp>
        <p:nvSpPr>
          <p:cNvPr id="195598" name="Rectangle 14"/>
          <p:cNvSpPr>
            <a:spLocks noGrp="1" noChangeArrowheads="1"/>
          </p:cNvSpPr>
          <p:nvPr>
            <p:ph type="title"/>
          </p:nvPr>
        </p:nvSpPr>
        <p:spPr/>
        <p:txBody>
          <a:bodyPr/>
          <a:lstStyle/>
          <a:p>
            <a:r>
              <a:rPr lang="en-US"/>
              <a:t>Merge and Count</a:t>
            </a:r>
          </a:p>
        </p:txBody>
      </p:sp>
      <p:sp>
        <p:nvSpPr>
          <p:cNvPr id="195599" name="Rectangle 15"/>
          <p:cNvSpPr>
            <a:spLocks noGrp="1" noChangeArrowheads="1"/>
          </p:cNvSpPr>
          <p:nvPr>
            <p:ph type="body" idx="1"/>
          </p:nvPr>
        </p:nvSpPr>
        <p:spPr/>
        <p:txBody>
          <a:bodyPr/>
          <a:lstStyle/>
          <a:p>
            <a:r>
              <a:rPr lang="en-US"/>
              <a:t>Merge and count step. </a:t>
            </a:r>
          </a:p>
          <a:p>
            <a:pPr lvl="1"/>
            <a:r>
              <a:rPr lang="en-US"/>
              <a:t>Given two sorted halves, count number of inversions where a</a:t>
            </a:r>
            <a:r>
              <a:rPr lang="en-US" sz="2000" baseline="-25000"/>
              <a:t>i</a:t>
            </a:r>
            <a:r>
              <a:rPr lang="en-US"/>
              <a:t> and a</a:t>
            </a:r>
            <a:r>
              <a:rPr lang="en-US" sz="2000" baseline="-25000"/>
              <a:t>j</a:t>
            </a:r>
            <a:r>
              <a:rPr lang="en-US"/>
              <a:t> are in different halves.</a:t>
            </a:r>
          </a:p>
          <a:p>
            <a:pPr lvl="1"/>
            <a:r>
              <a:rPr lang="en-US"/>
              <a:t>Combine two sorted halves into sorted whole.</a:t>
            </a:r>
          </a:p>
        </p:txBody>
      </p:sp>
      <p:sp>
        <p:nvSpPr>
          <p:cNvPr id="195600" name="Text Box 16"/>
          <p:cNvSpPr txBox="1">
            <a:spLocks noChangeArrowheads="1"/>
          </p:cNvSpPr>
          <p:nvPr/>
        </p:nvSpPr>
        <p:spPr bwMode="auto">
          <a:xfrm>
            <a:off x="1689100" y="2819400"/>
            <a:ext cx="1905000" cy="641350"/>
          </a:xfrm>
          <a:prstGeom prst="rect">
            <a:avLst/>
          </a:prstGeom>
          <a:noFill/>
          <a:ln w="9525">
            <a:noFill/>
            <a:miter lim="800000"/>
            <a:headEnd/>
            <a:tailEnd/>
          </a:ln>
        </p:spPr>
        <p:txBody>
          <a:bodyPr>
            <a:spAutoFit/>
          </a:bodyPr>
          <a:lstStyle/>
          <a:p>
            <a:r>
              <a:rPr kumimoji="0" lang="en-US" b="1">
                <a:solidFill>
                  <a:schemeClr val="tx1"/>
                </a:solidFill>
              </a:rPr>
              <a:t>smallest</a:t>
            </a:r>
            <a:br>
              <a:rPr kumimoji="0" lang="en-US" b="1">
                <a:solidFill>
                  <a:schemeClr val="tx1"/>
                </a:solidFill>
              </a:rPr>
            </a:br>
            <a:r>
              <a:rPr kumimoji="0" lang="en-US" b="1">
                <a:solidFill>
                  <a:schemeClr val="tx1"/>
                </a:solidFill>
              </a:rPr>
              <a:t>i = 3</a:t>
            </a:r>
            <a:endParaRPr kumimoji="0" lang="en-US">
              <a:solidFill>
                <a:schemeClr val="tx1"/>
              </a:solidFill>
            </a:endParaRPr>
          </a:p>
        </p:txBody>
      </p:sp>
      <p:sp>
        <p:nvSpPr>
          <p:cNvPr id="195601" name="AutoShape 17"/>
          <p:cNvSpPr>
            <a:spLocks noChangeArrowheads="1"/>
          </p:cNvSpPr>
          <p:nvPr/>
        </p:nvSpPr>
        <p:spPr bwMode="auto">
          <a:xfrm>
            <a:off x="2451100" y="3505200"/>
            <a:ext cx="304800" cy="304800"/>
          </a:xfrm>
          <a:prstGeom prst="downArrow">
            <a:avLst>
              <a:gd name="adj1" fmla="val 50000"/>
              <a:gd name="adj2" fmla="val 25000"/>
            </a:avLst>
          </a:prstGeom>
          <a:solidFill>
            <a:srgbClr val="003399"/>
          </a:solidFill>
          <a:ln w="9525">
            <a:solidFill>
              <a:schemeClr val="bg2"/>
            </a:solidFill>
            <a:miter lim="800000"/>
            <a:headEnd/>
            <a:tailEnd/>
          </a:ln>
        </p:spPr>
        <p:txBody>
          <a:bodyPr wrap="none" anchor="ctr"/>
          <a:lstStyle/>
          <a:p>
            <a:endParaRPr lang="en-US"/>
          </a:p>
        </p:txBody>
      </p:sp>
      <p:sp>
        <p:nvSpPr>
          <p:cNvPr id="195602" name="AutoShape 18"/>
          <p:cNvSpPr>
            <a:spLocks noChangeArrowheads="1"/>
          </p:cNvSpPr>
          <p:nvPr/>
        </p:nvSpPr>
        <p:spPr bwMode="auto">
          <a:xfrm>
            <a:off x="4699000" y="3505200"/>
            <a:ext cx="304800" cy="304800"/>
          </a:xfrm>
          <a:prstGeom prst="downArrow">
            <a:avLst>
              <a:gd name="adj1" fmla="val 50000"/>
              <a:gd name="adj2" fmla="val 25000"/>
            </a:avLst>
          </a:prstGeom>
          <a:solidFill>
            <a:srgbClr val="006600"/>
          </a:solidFill>
          <a:ln w="9525">
            <a:solidFill>
              <a:schemeClr val="bg2"/>
            </a:solidFill>
            <a:miter lim="800000"/>
            <a:headEnd/>
            <a:tailEnd/>
          </a:ln>
        </p:spPr>
        <p:txBody>
          <a:bodyPr wrap="none" anchor="ctr"/>
          <a:lstStyle/>
          <a:p>
            <a:endParaRPr lang="en-US"/>
          </a:p>
        </p:txBody>
      </p:sp>
      <p:sp>
        <p:nvSpPr>
          <p:cNvPr id="195603" name="Text Box 19"/>
          <p:cNvSpPr txBox="1">
            <a:spLocks noChangeArrowheads="1"/>
          </p:cNvSpPr>
          <p:nvPr/>
        </p:nvSpPr>
        <p:spPr bwMode="auto">
          <a:xfrm>
            <a:off x="3937000" y="2819400"/>
            <a:ext cx="1905000" cy="641350"/>
          </a:xfrm>
          <a:prstGeom prst="rect">
            <a:avLst/>
          </a:prstGeom>
          <a:noFill/>
          <a:ln w="9525">
            <a:noFill/>
            <a:miter lim="800000"/>
            <a:headEnd/>
            <a:tailEnd/>
          </a:ln>
        </p:spPr>
        <p:txBody>
          <a:bodyPr>
            <a:spAutoFit/>
          </a:bodyPr>
          <a:lstStyle/>
          <a:p>
            <a:r>
              <a:rPr kumimoji="0" lang="en-US" b="1">
                <a:solidFill>
                  <a:schemeClr val="tx1"/>
                </a:solidFill>
              </a:rPr>
              <a:t>smallest</a:t>
            </a:r>
            <a:br>
              <a:rPr kumimoji="0" lang="en-US" b="1">
                <a:solidFill>
                  <a:schemeClr val="tx1"/>
                </a:solidFill>
              </a:rPr>
            </a:br>
            <a:r>
              <a:rPr kumimoji="0" lang="en-US" b="1">
                <a:solidFill>
                  <a:schemeClr val="tx1"/>
                </a:solidFill>
              </a:rPr>
              <a:t>j = 5</a:t>
            </a:r>
            <a:endParaRPr kumimoji="0" lang="en-US">
              <a:solidFill>
                <a:schemeClr val="tx1"/>
              </a:solidFill>
            </a:endParaRPr>
          </a:p>
        </p:txBody>
      </p:sp>
      <p:sp>
        <p:nvSpPr>
          <p:cNvPr id="195604" name="Text Box 20"/>
          <p:cNvSpPr txBox="1">
            <a:spLocks noChangeArrowheads="1"/>
          </p:cNvSpPr>
          <p:nvPr/>
        </p:nvSpPr>
        <p:spPr bwMode="auto">
          <a:xfrm>
            <a:off x="7010400" y="3962400"/>
            <a:ext cx="1143000" cy="366713"/>
          </a:xfrm>
          <a:prstGeom prst="rect">
            <a:avLst/>
          </a:prstGeom>
          <a:noFill/>
          <a:ln w="9525">
            <a:noFill/>
            <a:miter lim="800000"/>
            <a:headEnd/>
            <a:tailEnd/>
          </a:ln>
        </p:spPr>
        <p:txBody>
          <a:bodyPr>
            <a:spAutoFit/>
          </a:bodyPr>
          <a:lstStyle/>
          <a:p>
            <a:r>
              <a:rPr kumimoji="0" lang="en-US" b="1">
                <a:solidFill>
                  <a:srgbClr val="990033"/>
                </a:solidFill>
              </a:rPr>
              <a:t>N/2 = 6</a:t>
            </a:r>
            <a:endParaRPr kumimoji="0" lang="en-US"/>
          </a:p>
        </p:txBody>
      </p:sp>
      <p:sp>
        <p:nvSpPr>
          <p:cNvPr id="195605" name="Rectangle 21"/>
          <p:cNvSpPr>
            <a:spLocks noChangeAspect="1" noChangeArrowheads="1"/>
          </p:cNvSpPr>
          <p:nvPr/>
        </p:nvSpPr>
        <p:spPr bwMode="auto">
          <a:xfrm>
            <a:off x="21336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tx1"/>
                </a:solidFill>
              </a:rPr>
              <a:t>7</a:t>
            </a:r>
          </a:p>
        </p:txBody>
      </p:sp>
      <p:sp>
        <p:nvSpPr>
          <p:cNvPr id="195606" name="Rectangle 22"/>
          <p:cNvSpPr>
            <a:spLocks noChangeAspect="1" noChangeArrowheads="1"/>
          </p:cNvSpPr>
          <p:nvPr/>
        </p:nvSpPr>
        <p:spPr bwMode="auto">
          <a:xfrm>
            <a:off x="25908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tx1"/>
                </a:solidFill>
              </a:rPr>
              <a:t>10</a:t>
            </a:r>
          </a:p>
        </p:txBody>
      </p:sp>
      <p:sp>
        <p:nvSpPr>
          <p:cNvPr id="195607" name="Rectangle 23"/>
          <p:cNvSpPr>
            <a:spLocks noChangeAspect="1" noChangeArrowheads="1"/>
          </p:cNvSpPr>
          <p:nvPr/>
        </p:nvSpPr>
        <p:spPr bwMode="auto">
          <a:xfrm>
            <a:off x="30480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endParaRPr kumimoji="0" lang="en-US" b="1">
              <a:solidFill>
                <a:schemeClr val="tx1"/>
              </a:solidFill>
            </a:endParaRPr>
          </a:p>
        </p:txBody>
      </p:sp>
      <p:sp>
        <p:nvSpPr>
          <p:cNvPr id="195608" name="Rectangle 24"/>
          <p:cNvSpPr>
            <a:spLocks noChangeAspect="1" noChangeArrowheads="1"/>
          </p:cNvSpPr>
          <p:nvPr/>
        </p:nvSpPr>
        <p:spPr bwMode="auto">
          <a:xfrm>
            <a:off x="35052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endParaRPr kumimoji="0" lang="en-US" b="1">
              <a:solidFill>
                <a:schemeClr val="tx1"/>
              </a:solidFill>
            </a:endParaRPr>
          </a:p>
        </p:txBody>
      </p:sp>
      <p:sp>
        <p:nvSpPr>
          <p:cNvPr id="195609" name="Rectangle 25"/>
          <p:cNvSpPr>
            <a:spLocks noChangeAspect="1" noChangeArrowheads="1"/>
          </p:cNvSpPr>
          <p:nvPr/>
        </p:nvSpPr>
        <p:spPr bwMode="auto">
          <a:xfrm>
            <a:off x="12192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tx1"/>
                </a:solidFill>
              </a:rPr>
              <a:t>2</a:t>
            </a:r>
          </a:p>
        </p:txBody>
      </p:sp>
      <p:sp>
        <p:nvSpPr>
          <p:cNvPr id="195610" name="Rectangle 26"/>
          <p:cNvSpPr>
            <a:spLocks noChangeAspect="1" noChangeArrowheads="1"/>
          </p:cNvSpPr>
          <p:nvPr/>
        </p:nvSpPr>
        <p:spPr bwMode="auto">
          <a:xfrm>
            <a:off x="16764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tx1"/>
                </a:solidFill>
              </a:rPr>
              <a:t>3</a:t>
            </a:r>
          </a:p>
        </p:txBody>
      </p:sp>
      <p:sp>
        <p:nvSpPr>
          <p:cNvPr id="195611" name="Rectangle 27"/>
          <p:cNvSpPr>
            <a:spLocks noChangeAspect="1" noChangeArrowheads="1"/>
          </p:cNvSpPr>
          <p:nvPr/>
        </p:nvSpPr>
        <p:spPr bwMode="auto">
          <a:xfrm>
            <a:off x="48768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endParaRPr kumimoji="0" lang="en-US" b="1">
              <a:solidFill>
                <a:schemeClr val="tx1"/>
              </a:solidFill>
            </a:endParaRPr>
          </a:p>
        </p:txBody>
      </p:sp>
      <p:sp>
        <p:nvSpPr>
          <p:cNvPr id="195612" name="Rectangle 28"/>
          <p:cNvSpPr>
            <a:spLocks noChangeAspect="1" noChangeArrowheads="1"/>
          </p:cNvSpPr>
          <p:nvPr/>
        </p:nvSpPr>
        <p:spPr bwMode="auto">
          <a:xfrm>
            <a:off x="53340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endParaRPr kumimoji="0" lang="en-US" b="1">
              <a:solidFill>
                <a:schemeClr val="tx1"/>
              </a:solidFill>
            </a:endParaRPr>
          </a:p>
        </p:txBody>
      </p:sp>
      <p:sp>
        <p:nvSpPr>
          <p:cNvPr id="195613" name="Rectangle 29"/>
          <p:cNvSpPr>
            <a:spLocks noChangeAspect="1" noChangeArrowheads="1"/>
          </p:cNvSpPr>
          <p:nvPr/>
        </p:nvSpPr>
        <p:spPr bwMode="auto">
          <a:xfrm>
            <a:off x="57912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endParaRPr kumimoji="0" lang="en-US" b="1">
              <a:solidFill>
                <a:schemeClr val="tx1"/>
              </a:solidFill>
            </a:endParaRPr>
          </a:p>
        </p:txBody>
      </p:sp>
      <p:sp>
        <p:nvSpPr>
          <p:cNvPr id="195614" name="Rectangle 30"/>
          <p:cNvSpPr>
            <a:spLocks noChangeAspect="1" noChangeArrowheads="1"/>
          </p:cNvSpPr>
          <p:nvPr/>
        </p:nvSpPr>
        <p:spPr bwMode="auto">
          <a:xfrm>
            <a:off x="62484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endParaRPr kumimoji="0" lang="en-US" b="1">
              <a:solidFill>
                <a:schemeClr val="tx1"/>
              </a:solidFill>
            </a:endParaRPr>
          </a:p>
        </p:txBody>
      </p:sp>
      <p:sp>
        <p:nvSpPr>
          <p:cNvPr id="195615" name="Rectangle 31"/>
          <p:cNvSpPr>
            <a:spLocks noChangeAspect="1" noChangeArrowheads="1"/>
          </p:cNvSpPr>
          <p:nvPr/>
        </p:nvSpPr>
        <p:spPr bwMode="auto">
          <a:xfrm>
            <a:off x="39624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endParaRPr kumimoji="0" lang="en-US" b="1">
              <a:solidFill>
                <a:schemeClr val="tx1"/>
              </a:solidFill>
            </a:endParaRPr>
          </a:p>
        </p:txBody>
      </p:sp>
      <p:sp>
        <p:nvSpPr>
          <p:cNvPr id="195616" name="Rectangle 32"/>
          <p:cNvSpPr>
            <a:spLocks noChangeAspect="1" noChangeArrowheads="1"/>
          </p:cNvSpPr>
          <p:nvPr/>
        </p:nvSpPr>
        <p:spPr bwMode="auto">
          <a:xfrm>
            <a:off x="44196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endParaRPr kumimoji="0" lang="en-US" b="1">
              <a:solidFill>
                <a:schemeClr val="tx1"/>
              </a:solidFill>
            </a:endParaRPr>
          </a:p>
        </p:txBody>
      </p:sp>
      <p:sp>
        <p:nvSpPr>
          <p:cNvPr id="195617" name="Text Box 33"/>
          <p:cNvSpPr txBox="1">
            <a:spLocks noChangeArrowheads="1"/>
          </p:cNvSpPr>
          <p:nvPr/>
        </p:nvSpPr>
        <p:spPr bwMode="auto">
          <a:xfrm>
            <a:off x="7010400" y="4967288"/>
            <a:ext cx="1905000" cy="366712"/>
          </a:xfrm>
          <a:prstGeom prst="rect">
            <a:avLst/>
          </a:prstGeom>
          <a:noFill/>
          <a:ln w="9525">
            <a:noFill/>
            <a:miter lim="800000"/>
            <a:headEnd/>
            <a:tailEnd/>
          </a:ln>
        </p:spPr>
        <p:txBody>
          <a:bodyPr>
            <a:spAutoFit/>
          </a:bodyPr>
          <a:lstStyle/>
          <a:p>
            <a:r>
              <a:rPr kumimoji="0" lang="en-US" b="1">
                <a:solidFill>
                  <a:srgbClr val="990033"/>
                </a:solidFill>
              </a:rPr>
              <a:t>auxiliary array</a:t>
            </a:r>
            <a:endParaRPr kumimoji="0" lang="en-US"/>
          </a:p>
        </p:txBody>
      </p:sp>
      <p:sp>
        <p:nvSpPr>
          <p:cNvPr id="195618" name="Text Box 34"/>
          <p:cNvSpPr txBox="1">
            <a:spLocks noChangeArrowheads="1"/>
          </p:cNvSpPr>
          <p:nvPr/>
        </p:nvSpPr>
        <p:spPr bwMode="auto">
          <a:xfrm>
            <a:off x="3752850" y="5881688"/>
            <a:ext cx="3346450" cy="650875"/>
          </a:xfrm>
          <a:prstGeom prst="rect">
            <a:avLst/>
          </a:prstGeom>
          <a:solidFill>
            <a:schemeClr val="accent2"/>
          </a:solidFill>
          <a:ln w="9525">
            <a:solidFill>
              <a:schemeClr val="tx1"/>
            </a:solidFill>
            <a:miter lim="800000"/>
            <a:headEnd/>
            <a:tailEnd/>
          </a:ln>
        </p:spPr>
        <p:txBody>
          <a:bodyPr>
            <a:spAutoFit/>
          </a:bodyPr>
          <a:lstStyle/>
          <a:p>
            <a:pPr algn="l"/>
            <a:r>
              <a:rPr kumimoji="0" lang="en-US" b="1">
                <a:solidFill>
                  <a:schemeClr val="tx1"/>
                </a:solidFill>
              </a:rPr>
              <a:t>Inversions:  6 </a:t>
            </a:r>
            <a:br>
              <a:rPr kumimoji="0" lang="en-US" b="1">
                <a:solidFill>
                  <a:schemeClr val="tx1"/>
                </a:solidFill>
              </a:rPr>
            </a:br>
            <a:r>
              <a:rPr kumimoji="0" lang="en-US" b="1">
                <a:solidFill>
                  <a:schemeClr val="tx1"/>
                </a:solidFill>
              </a:rPr>
              <a:t>Total:	       6</a:t>
            </a:r>
            <a:endParaRPr kumimoji="0" lang="en-US">
              <a:solidFill>
                <a:schemeClr val="tx1"/>
              </a:solidFill>
            </a:endParaRPr>
          </a:p>
        </p:txBody>
      </p:sp>
      <p:grpSp>
        <p:nvGrpSpPr>
          <p:cNvPr id="2" name="Group 35"/>
          <p:cNvGrpSpPr>
            <a:grpSpLocks/>
          </p:cNvGrpSpPr>
          <p:nvPr/>
        </p:nvGrpSpPr>
        <p:grpSpPr bwMode="auto">
          <a:xfrm>
            <a:off x="2297113" y="5461000"/>
            <a:ext cx="1905000" cy="690563"/>
            <a:chOff x="288" y="3440"/>
            <a:chExt cx="1200" cy="435"/>
          </a:xfrm>
        </p:grpSpPr>
        <p:sp>
          <p:nvSpPr>
            <p:cNvPr id="195620" name="Text Box 36"/>
            <p:cNvSpPr txBox="1">
              <a:spLocks noChangeArrowheads="1"/>
            </p:cNvSpPr>
            <p:nvPr/>
          </p:nvSpPr>
          <p:spPr bwMode="auto">
            <a:xfrm>
              <a:off x="288" y="3644"/>
              <a:ext cx="1200" cy="231"/>
            </a:xfrm>
            <a:prstGeom prst="rect">
              <a:avLst/>
            </a:prstGeom>
            <a:noFill/>
            <a:ln w="9525">
              <a:noFill/>
              <a:miter lim="800000"/>
              <a:headEnd/>
              <a:tailEnd/>
            </a:ln>
          </p:spPr>
          <p:txBody>
            <a:bodyPr>
              <a:spAutoFit/>
            </a:bodyPr>
            <a:lstStyle/>
            <a:p>
              <a:r>
                <a:rPr kumimoji="0" lang="en-US" b="1">
                  <a:solidFill>
                    <a:schemeClr val="tx1"/>
                  </a:solidFill>
                </a:rPr>
                <a:t>current</a:t>
              </a:r>
              <a:endParaRPr kumimoji="0" lang="en-US"/>
            </a:p>
          </p:txBody>
        </p:sp>
        <p:sp>
          <p:nvSpPr>
            <p:cNvPr id="195621" name="AutoShape 37"/>
            <p:cNvSpPr>
              <a:spLocks noChangeArrowheads="1"/>
            </p:cNvSpPr>
            <p:nvPr/>
          </p:nvSpPr>
          <p:spPr bwMode="auto">
            <a:xfrm flipV="1">
              <a:off x="800" y="3440"/>
              <a:ext cx="192" cy="192"/>
            </a:xfrm>
            <a:prstGeom prst="downArrow">
              <a:avLst>
                <a:gd name="adj1" fmla="val 50000"/>
                <a:gd name="adj2" fmla="val 25000"/>
              </a:avLst>
            </a:prstGeom>
            <a:solidFill>
              <a:schemeClr val="tx2"/>
            </a:solidFill>
            <a:ln w="9525">
              <a:solidFill>
                <a:schemeClr val="bg2"/>
              </a:solidFill>
              <a:miter lim="800000"/>
              <a:headEnd/>
              <a:tailEnd/>
            </a:ln>
          </p:spPr>
          <p:txBody>
            <a:bodyPr wrap="none" anchor="ctr"/>
            <a:lstStyle/>
            <a:p>
              <a:endParaRPr lang="en-US"/>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lide Number Placeholder 3"/>
          <p:cNvSpPr>
            <a:spLocks noGrp="1"/>
          </p:cNvSpPr>
          <p:nvPr>
            <p:ph type="sldNum" sz="quarter" idx="10"/>
          </p:nvPr>
        </p:nvSpPr>
        <p:spPr/>
        <p:txBody>
          <a:bodyPr/>
          <a:lstStyle/>
          <a:p>
            <a:fld id="{D2EB073A-419D-4B75-8F07-179EE58A1B67}" type="slidenum">
              <a:rPr lang="en-US"/>
              <a:pPr/>
              <a:t>19</a:t>
            </a:fld>
            <a:endParaRPr lang="en-US" sz="1400"/>
          </a:p>
        </p:txBody>
      </p:sp>
      <p:sp>
        <p:nvSpPr>
          <p:cNvPr id="196610" name="Rectangle 2"/>
          <p:cNvSpPr>
            <a:spLocks noChangeAspect="1" noChangeArrowheads="1"/>
          </p:cNvSpPr>
          <p:nvPr/>
        </p:nvSpPr>
        <p:spPr bwMode="auto">
          <a:xfrm>
            <a:off x="1905000" y="3929063"/>
            <a:ext cx="457200" cy="414337"/>
          </a:xfrm>
          <a:prstGeom prst="rect">
            <a:avLst/>
          </a:prstGeom>
          <a:solidFill>
            <a:srgbClr val="003399"/>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10</a:t>
            </a:r>
          </a:p>
        </p:txBody>
      </p:sp>
      <p:sp>
        <p:nvSpPr>
          <p:cNvPr id="196611" name="Rectangle 3"/>
          <p:cNvSpPr>
            <a:spLocks noChangeAspect="1" noChangeArrowheads="1"/>
          </p:cNvSpPr>
          <p:nvPr/>
        </p:nvSpPr>
        <p:spPr bwMode="auto">
          <a:xfrm>
            <a:off x="2362200" y="3929063"/>
            <a:ext cx="457200" cy="414337"/>
          </a:xfrm>
          <a:prstGeom prst="rect">
            <a:avLst/>
          </a:prstGeom>
          <a:solidFill>
            <a:srgbClr val="003399"/>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14</a:t>
            </a:r>
          </a:p>
        </p:txBody>
      </p:sp>
      <p:sp>
        <p:nvSpPr>
          <p:cNvPr id="196612" name="Rectangle 4"/>
          <p:cNvSpPr>
            <a:spLocks noChangeAspect="1" noChangeArrowheads="1"/>
          </p:cNvSpPr>
          <p:nvPr/>
        </p:nvSpPr>
        <p:spPr bwMode="auto">
          <a:xfrm>
            <a:off x="2819400" y="3929063"/>
            <a:ext cx="457200" cy="414337"/>
          </a:xfrm>
          <a:prstGeom prst="rect">
            <a:avLst/>
          </a:prstGeom>
          <a:solidFill>
            <a:srgbClr val="003399"/>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18</a:t>
            </a:r>
          </a:p>
        </p:txBody>
      </p:sp>
      <p:sp>
        <p:nvSpPr>
          <p:cNvPr id="196613" name="Rectangle 5"/>
          <p:cNvSpPr>
            <a:spLocks noChangeAspect="1" noChangeArrowheads="1"/>
          </p:cNvSpPr>
          <p:nvPr/>
        </p:nvSpPr>
        <p:spPr bwMode="auto">
          <a:xfrm>
            <a:off x="3276600" y="3929063"/>
            <a:ext cx="457200" cy="414337"/>
          </a:xfrm>
          <a:prstGeom prst="rect">
            <a:avLst/>
          </a:prstGeom>
          <a:solidFill>
            <a:srgbClr val="003399"/>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19</a:t>
            </a:r>
          </a:p>
        </p:txBody>
      </p:sp>
      <p:sp>
        <p:nvSpPr>
          <p:cNvPr id="196614" name="Rectangle 6"/>
          <p:cNvSpPr>
            <a:spLocks noChangeAspect="1" noChangeArrowheads="1"/>
          </p:cNvSpPr>
          <p:nvPr/>
        </p:nvSpPr>
        <p:spPr bwMode="auto">
          <a:xfrm>
            <a:off x="990600" y="3929063"/>
            <a:ext cx="457200" cy="414337"/>
          </a:xfrm>
          <a:prstGeom prst="rect">
            <a:avLst/>
          </a:prstGeom>
          <a:solidFill>
            <a:srgbClr val="003399"/>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3</a:t>
            </a:r>
          </a:p>
        </p:txBody>
      </p:sp>
      <p:sp>
        <p:nvSpPr>
          <p:cNvPr id="196615" name="Rectangle 7"/>
          <p:cNvSpPr>
            <a:spLocks noChangeAspect="1" noChangeArrowheads="1"/>
          </p:cNvSpPr>
          <p:nvPr/>
        </p:nvSpPr>
        <p:spPr bwMode="auto">
          <a:xfrm>
            <a:off x="1447800" y="3929063"/>
            <a:ext cx="457200" cy="414337"/>
          </a:xfrm>
          <a:prstGeom prst="rect">
            <a:avLst/>
          </a:prstGeom>
          <a:solidFill>
            <a:srgbClr val="003399"/>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7</a:t>
            </a:r>
          </a:p>
        </p:txBody>
      </p:sp>
      <p:sp>
        <p:nvSpPr>
          <p:cNvPr id="196616" name="Rectangle 8"/>
          <p:cNvSpPr>
            <a:spLocks noChangeAspect="1" noChangeArrowheads="1"/>
          </p:cNvSpPr>
          <p:nvPr/>
        </p:nvSpPr>
        <p:spPr bwMode="auto">
          <a:xfrm>
            <a:off x="5105400" y="3929063"/>
            <a:ext cx="457200" cy="414337"/>
          </a:xfrm>
          <a:prstGeom prst="rect">
            <a:avLst/>
          </a:prstGeom>
          <a:solidFill>
            <a:srgbClr val="006600"/>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16</a:t>
            </a:r>
          </a:p>
        </p:txBody>
      </p:sp>
      <p:sp>
        <p:nvSpPr>
          <p:cNvPr id="196617" name="Rectangle 9"/>
          <p:cNvSpPr>
            <a:spLocks noChangeAspect="1" noChangeArrowheads="1"/>
          </p:cNvSpPr>
          <p:nvPr/>
        </p:nvSpPr>
        <p:spPr bwMode="auto">
          <a:xfrm>
            <a:off x="5562600" y="3929063"/>
            <a:ext cx="457200" cy="414337"/>
          </a:xfrm>
          <a:prstGeom prst="rect">
            <a:avLst/>
          </a:prstGeom>
          <a:solidFill>
            <a:srgbClr val="006600"/>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17</a:t>
            </a:r>
          </a:p>
        </p:txBody>
      </p:sp>
      <p:sp>
        <p:nvSpPr>
          <p:cNvPr id="196618" name="Rectangle 10"/>
          <p:cNvSpPr>
            <a:spLocks noChangeAspect="1" noChangeArrowheads="1"/>
          </p:cNvSpPr>
          <p:nvPr/>
        </p:nvSpPr>
        <p:spPr bwMode="auto">
          <a:xfrm>
            <a:off x="6019800" y="3929063"/>
            <a:ext cx="457200" cy="414337"/>
          </a:xfrm>
          <a:prstGeom prst="rect">
            <a:avLst/>
          </a:prstGeom>
          <a:solidFill>
            <a:srgbClr val="006600"/>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23</a:t>
            </a:r>
          </a:p>
        </p:txBody>
      </p:sp>
      <p:sp>
        <p:nvSpPr>
          <p:cNvPr id="196619" name="Rectangle 11"/>
          <p:cNvSpPr>
            <a:spLocks noChangeAspect="1" noChangeArrowheads="1"/>
          </p:cNvSpPr>
          <p:nvPr/>
        </p:nvSpPr>
        <p:spPr bwMode="auto">
          <a:xfrm>
            <a:off x="6477000" y="3929063"/>
            <a:ext cx="457200" cy="414337"/>
          </a:xfrm>
          <a:prstGeom prst="rect">
            <a:avLst/>
          </a:prstGeom>
          <a:solidFill>
            <a:srgbClr val="006600"/>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25</a:t>
            </a:r>
          </a:p>
        </p:txBody>
      </p:sp>
      <p:sp>
        <p:nvSpPr>
          <p:cNvPr id="196620" name="Rectangle 12"/>
          <p:cNvSpPr>
            <a:spLocks noChangeAspect="1" noChangeArrowheads="1"/>
          </p:cNvSpPr>
          <p:nvPr/>
        </p:nvSpPr>
        <p:spPr bwMode="auto">
          <a:xfrm>
            <a:off x="4191000" y="3929063"/>
            <a:ext cx="457200" cy="414337"/>
          </a:xfrm>
          <a:prstGeom prst="rect">
            <a:avLst/>
          </a:prstGeom>
          <a:solidFill>
            <a:srgbClr val="006600"/>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2</a:t>
            </a:r>
          </a:p>
        </p:txBody>
      </p:sp>
      <p:sp>
        <p:nvSpPr>
          <p:cNvPr id="196621" name="Rectangle 13"/>
          <p:cNvSpPr>
            <a:spLocks noChangeAspect="1" noChangeArrowheads="1"/>
          </p:cNvSpPr>
          <p:nvPr/>
        </p:nvSpPr>
        <p:spPr bwMode="auto">
          <a:xfrm>
            <a:off x="4648200" y="3929063"/>
            <a:ext cx="457200" cy="414337"/>
          </a:xfrm>
          <a:prstGeom prst="rect">
            <a:avLst/>
          </a:prstGeom>
          <a:solidFill>
            <a:srgbClr val="006600"/>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11</a:t>
            </a:r>
          </a:p>
        </p:txBody>
      </p:sp>
      <p:sp>
        <p:nvSpPr>
          <p:cNvPr id="196622" name="Rectangle 14"/>
          <p:cNvSpPr>
            <a:spLocks noGrp="1" noChangeArrowheads="1"/>
          </p:cNvSpPr>
          <p:nvPr>
            <p:ph type="title"/>
          </p:nvPr>
        </p:nvSpPr>
        <p:spPr/>
        <p:txBody>
          <a:bodyPr/>
          <a:lstStyle/>
          <a:p>
            <a:r>
              <a:rPr lang="en-US"/>
              <a:t>Merge and Count</a:t>
            </a:r>
          </a:p>
        </p:txBody>
      </p:sp>
      <p:sp>
        <p:nvSpPr>
          <p:cNvPr id="196623" name="Rectangle 15"/>
          <p:cNvSpPr>
            <a:spLocks noGrp="1" noChangeArrowheads="1"/>
          </p:cNvSpPr>
          <p:nvPr>
            <p:ph type="body" idx="1"/>
          </p:nvPr>
        </p:nvSpPr>
        <p:spPr/>
        <p:txBody>
          <a:bodyPr/>
          <a:lstStyle/>
          <a:p>
            <a:r>
              <a:rPr lang="en-US"/>
              <a:t>Merge and count step. </a:t>
            </a:r>
          </a:p>
          <a:p>
            <a:pPr lvl="1"/>
            <a:r>
              <a:rPr lang="en-US"/>
              <a:t>Given two sorted halves, count number of inversions where a</a:t>
            </a:r>
            <a:r>
              <a:rPr lang="en-US" sz="2000" baseline="-25000"/>
              <a:t>i</a:t>
            </a:r>
            <a:r>
              <a:rPr lang="en-US"/>
              <a:t> and a</a:t>
            </a:r>
            <a:r>
              <a:rPr lang="en-US" sz="2000" baseline="-25000"/>
              <a:t>j</a:t>
            </a:r>
            <a:r>
              <a:rPr lang="en-US"/>
              <a:t> are in different halves.</a:t>
            </a:r>
          </a:p>
          <a:p>
            <a:pPr lvl="1"/>
            <a:r>
              <a:rPr lang="en-US"/>
              <a:t>Combine two sorted halves into sorted whole.</a:t>
            </a:r>
          </a:p>
        </p:txBody>
      </p:sp>
      <p:sp>
        <p:nvSpPr>
          <p:cNvPr id="196624" name="Text Box 16"/>
          <p:cNvSpPr txBox="1">
            <a:spLocks noChangeArrowheads="1"/>
          </p:cNvSpPr>
          <p:nvPr/>
        </p:nvSpPr>
        <p:spPr bwMode="auto">
          <a:xfrm>
            <a:off x="1689100" y="2819400"/>
            <a:ext cx="1905000" cy="641350"/>
          </a:xfrm>
          <a:prstGeom prst="rect">
            <a:avLst/>
          </a:prstGeom>
          <a:noFill/>
          <a:ln w="9525">
            <a:noFill/>
            <a:miter lim="800000"/>
            <a:headEnd/>
            <a:tailEnd/>
          </a:ln>
        </p:spPr>
        <p:txBody>
          <a:bodyPr>
            <a:spAutoFit/>
          </a:bodyPr>
          <a:lstStyle/>
          <a:p>
            <a:r>
              <a:rPr kumimoji="0" lang="en-US" b="1">
                <a:solidFill>
                  <a:schemeClr val="tx1"/>
                </a:solidFill>
              </a:rPr>
              <a:t>smallest</a:t>
            </a:r>
            <a:br>
              <a:rPr kumimoji="0" lang="en-US" b="1">
                <a:solidFill>
                  <a:schemeClr val="tx1"/>
                </a:solidFill>
              </a:rPr>
            </a:br>
            <a:r>
              <a:rPr kumimoji="0" lang="en-US" b="1">
                <a:solidFill>
                  <a:schemeClr val="tx1"/>
                </a:solidFill>
              </a:rPr>
              <a:t>i = 3</a:t>
            </a:r>
            <a:endParaRPr kumimoji="0" lang="en-US">
              <a:solidFill>
                <a:schemeClr val="tx1"/>
              </a:solidFill>
            </a:endParaRPr>
          </a:p>
        </p:txBody>
      </p:sp>
      <p:sp>
        <p:nvSpPr>
          <p:cNvPr id="196625" name="AutoShape 17"/>
          <p:cNvSpPr>
            <a:spLocks noChangeArrowheads="1"/>
          </p:cNvSpPr>
          <p:nvPr/>
        </p:nvSpPr>
        <p:spPr bwMode="auto">
          <a:xfrm>
            <a:off x="2451100" y="3505200"/>
            <a:ext cx="304800" cy="304800"/>
          </a:xfrm>
          <a:prstGeom prst="downArrow">
            <a:avLst>
              <a:gd name="adj1" fmla="val 50000"/>
              <a:gd name="adj2" fmla="val 25000"/>
            </a:avLst>
          </a:prstGeom>
          <a:solidFill>
            <a:srgbClr val="003399"/>
          </a:solidFill>
          <a:ln w="9525">
            <a:solidFill>
              <a:schemeClr val="bg2"/>
            </a:solidFill>
            <a:miter lim="800000"/>
            <a:headEnd/>
            <a:tailEnd/>
          </a:ln>
        </p:spPr>
        <p:txBody>
          <a:bodyPr wrap="none" anchor="ctr"/>
          <a:lstStyle/>
          <a:p>
            <a:endParaRPr lang="en-US"/>
          </a:p>
        </p:txBody>
      </p:sp>
      <p:sp>
        <p:nvSpPr>
          <p:cNvPr id="196626" name="AutoShape 18"/>
          <p:cNvSpPr>
            <a:spLocks noChangeArrowheads="1"/>
          </p:cNvSpPr>
          <p:nvPr/>
        </p:nvSpPr>
        <p:spPr bwMode="auto">
          <a:xfrm>
            <a:off x="4699000" y="3505200"/>
            <a:ext cx="304800" cy="304800"/>
          </a:xfrm>
          <a:prstGeom prst="downArrow">
            <a:avLst>
              <a:gd name="adj1" fmla="val 50000"/>
              <a:gd name="adj2" fmla="val 25000"/>
            </a:avLst>
          </a:prstGeom>
          <a:solidFill>
            <a:schemeClr val="accent1"/>
          </a:solidFill>
          <a:ln w="9525">
            <a:solidFill>
              <a:schemeClr val="bg2"/>
            </a:solidFill>
            <a:miter lim="800000"/>
            <a:headEnd/>
            <a:tailEnd/>
          </a:ln>
        </p:spPr>
        <p:txBody>
          <a:bodyPr wrap="none" anchor="ctr"/>
          <a:lstStyle/>
          <a:p>
            <a:endParaRPr lang="en-US"/>
          </a:p>
        </p:txBody>
      </p:sp>
      <p:sp>
        <p:nvSpPr>
          <p:cNvPr id="196627" name="Text Box 19"/>
          <p:cNvSpPr txBox="1">
            <a:spLocks noChangeArrowheads="1"/>
          </p:cNvSpPr>
          <p:nvPr/>
        </p:nvSpPr>
        <p:spPr bwMode="auto">
          <a:xfrm>
            <a:off x="3937000" y="2819400"/>
            <a:ext cx="1905000" cy="641350"/>
          </a:xfrm>
          <a:prstGeom prst="rect">
            <a:avLst/>
          </a:prstGeom>
          <a:noFill/>
          <a:ln w="9525">
            <a:noFill/>
            <a:miter lim="800000"/>
            <a:headEnd/>
            <a:tailEnd/>
          </a:ln>
        </p:spPr>
        <p:txBody>
          <a:bodyPr>
            <a:spAutoFit/>
          </a:bodyPr>
          <a:lstStyle/>
          <a:p>
            <a:r>
              <a:rPr kumimoji="0" lang="en-US" b="1">
                <a:solidFill>
                  <a:schemeClr val="tx1"/>
                </a:solidFill>
              </a:rPr>
              <a:t>smallest</a:t>
            </a:r>
            <a:br>
              <a:rPr kumimoji="0" lang="en-US" b="1">
                <a:solidFill>
                  <a:schemeClr val="tx1"/>
                </a:solidFill>
              </a:rPr>
            </a:br>
            <a:r>
              <a:rPr kumimoji="0" lang="en-US" b="1">
                <a:solidFill>
                  <a:schemeClr val="tx1"/>
                </a:solidFill>
              </a:rPr>
              <a:t>j = 5</a:t>
            </a:r>
            <a:endParaRPr kumimoji="0" lang="en-US">
              <a:solidFill>
                <a:schemeClr val="tx1"/>
              </a:solidFill>
            </a:endParaRPr>
          </a:p>
        </p:txBody>
      </p:sp>
      <p:sp>
        <p:nvSpPr>
          <p:cNvPr id="196628" name="Text Box 20"/>
          <p:cNvSpPr txBox="1">
            <a:spLocks noChangeArrowheads="1"/>
          </p:cNvSpPr>
          <p:nvPr/>
        </p:nvSpPr>
        <p:spPr bwMode="auto">
          <a:xfrm>
            <a:off x="7010400" y="3962400"/>
            <a:ext cx="1143000" cy="366713"/>
          </a:xfrm>
          <a:prstGeom prst="rect">
            <a:avLst/>
          </a:prstGeom>
          <a:noFill/>
          <a:ln w="9525">
            <a:noFill/>
            <a:miter lim="800000"/>
            <a:headEnd/>
            <a:tailEnd/>
          </a:ln>
        </p:spPr>
        <p:txBody>
          <a:bodyPr>
            <a:spAutoFit/>
          </a:bodyPr>
          <a:lstStyle/>
          <a:p>
            <a:r>
              <a:rPr kumimoji="0" lang="en-US" b="1">
                <a:solidFill>
                  <a:srgbClr val="990033"/>
                </a:solidFill>
              </a:rPr>
              <a:t>N/2 = 6</a:t>
            </a:r>
            <a:endParaRPr kumimoji="0" lang="en-US"/>
          </a:p>
        </p:txBody>
      </p:sp>
      <p:sp>
        <p:nvSpPr>
          <p:cNvPr id="196629" name="Rectangle 21"/>
          <p:cNvSpPr>
            <a:spLocks noChangeAspect="1" noChangeArrowheads="1"/>
          </p:cNvSpPr>
          <p:nvPr/>
        </p:nvSpPr>
        <p:spPr bwMode="auto">
          <a:xfrm>
            <a:off x="21336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tx1"/>
                </a:solidFill>
              </a:rPr>
              <a:t>7</a:t>
            </a:r>
          </a:p>
        </p:txBody>
      </p:sp>
      <p:sp>
        <p:nvSpPr>
          <p:cNvPr id="196630" name="Rectangle 22"/>
          <p:cNvSpPr>
            <a:spLocks noChangeAspect="1" noChangeArrowheads="1"/>
          </p:cNvSpPr>
          <p:nvPr/>
        </p:nvSpPr>
        <p:spPr bwMode="auto">
          <a:xfrm>
            <a:off x="25908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tx1"/>
                </a:solidFill>
              </a:rPr>
              <a:t>10</a:t>
            </a:r>
          </a:p>
        </p:txBody>
      </p:sp>
      <p:sp>
        <p:nvSpPr>
          <p:cNvPr id="196631" name="Rectangle 23"/>
          <p:cNvSpPr>
            <a:spLocks noChangeAspect="1" noChangeArrowheads="1"/>
          </p:cNvSpPr>
          <p:nvPr/>
        </p:nvSpPr>
        <p:spPr bwMode="auto">
          <a:xfrm>
            <a:off x="30480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endParaRPr kumimoji="0" lang="en-US" b="1">
              <a:solidFill>
                <a:schemeClr val="tx1"/>
              </a:solidFill>
            </a:endParaRPr>
          </a:p>
        </p:txBody>
      </p:sp>
      <p:sp>
        <p:nvSpPr>
          <p:cNvPr id="196632" name="Rectangle 24"/>
          <p:cNvSpPr>
            <a:spLocks noChangeAspect="1" noChangeArrowheads="1"/>
          </p:cNvSpPr>
          <p:nvPr/>
        </p:nvSpPr>
        <p:spPr bwMode="auto">
          <a:xfrm>
            <a:off x="35052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endParaRPr kumimoji="0" lang="en-US" b="1">
              <a:solidFill>
                <a:schemeClr val="tx1"/>
              </a:solidFill>
            </a:endParaRPr>
          </a:p>
        </p:txBody>
      </p:sp>
      <p:sp>
        <p:nvSpPr>
          <p:cNvPr id="196633" name="Rectangle 25"/>
          <p:cNvSpPr>
            <a:spLocks noChangeAspect="1" noChangeArrowheads="1"/>
          </p:cNvSpPr>
          <p:nvPr/>
        </p:nvSpPr>
        <p:spPr bwMode="auto">
          <a:xfrm>
            <a:off x="12192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tx1"/>
                </a:solidFill>
              </a:rPr>
              <a:t>2</a:t>
            </a:r>
          </a:p>
        </p:txBody>
      </p:sp>
      <p:sp>
        <p:nvSpPr>
          <p:cNvPr id="196634" name="Rectangle 26"/>
          <p:cNvSpPr>
            <a:spLocks noChangeAspect="1" noChangeArrowheads="1"/>
          </p:cNvSpPr>
          <p:nvPr/>
        </p:nvSpPr>
        <p:spPr bwMode="auto">
          <a:xfrm>
            <a:off x="16764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tx1"/>
                </a:solidFill>
              </a:rPr>
              <a:t>3</a:t>
            </a:r>
          </a:p>
        </p:txBody>
      </p:sp>
      <p:sp>
        <p:nvSpPr>
          <p:cNvPr id="196635" name="Rectangle 27"/>
          <p:cNvSpPr>
            <a:spLocks noChangeAspect="1" noChangeArrowheads="1"/>
          </p:cNvSpPr>
          <p:nvPr/>
        </p:nvSpPr>
        <p:spPr bwMode="auto">
          <a:xfrm>
            <a:off x="48768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endParaRPr kumimoji="0" lang="en-US" b="1">
              <a:solidFill>
                <a:schemeClr val="tx1"/>
              </a:solidFill>
            </a:endParaRPr>
          </a:p>
        </p:txBody>
      </p:sp>
      <p:sp>
        <p:nvSpPr>
          <p:cNvPr id="196636" name="Rectangle 28"/>
          <p:cNvSpPr>
            <a:spLocks noChangeAspect="1" noChangeArrowheads="1"/>
          </p:cNvSpPr>
          <p:nvPr/>
        </p:nvSpPr>
        <p:spPr bwMode="auto">
          <a:xfrm>
            <a:off x="53340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endParaRPr kumimoji="0" lang="en-US" b="1">
              <a:solidFill>
                <a:schemeClr val="tx1"/>
              </a:solidFill>
            </a:endParaRPr>
          </a:p>
        </p:txBody>
      </p:sp>
      <p:sp>
        <p:nvSpPr>
          <p:cNvPr id="196637" name="Rectangle 29"/>
          <p:cNvSpPr>
            <a:spLocks noChangeAspect="1" noChangeArrowheads="1"/>
          </p:cNvSpPr>
          <p:nvPr/>
        </p:nvSpPr>
        <p:spPr bwMode="auto">
          <a:xfrm>
            <a:off x="57912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endParaRPr kumimoji="0" lang="en-US" b="1">
              <a:solidFill>
                <a:schemeClr val="tx1"/>
              </a:solidFill>
            </a:endParaRPr>
          </a:p>
        </p:txBody>
      </p:sp>
      <p:sp>
        <p:nvSpPr>
          <p:cNvPr id="196638" name="Rectangle 30"/>
          <p:cNvSpPr>
            <a:spLocks noChangeAspect="1" noChangeArrowheads="1"/>
          </p:cNvSpPr>
          <p:nvPr/>
        </p:nvSpPr>
        <p:spPr bwMode="auto">
          <a:xfrm>
            <a:off x="62484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endParaRPr kumimoji="0" lang="en-US" b="1">
              <a:solidFill>
                <a:schemeClr val="tx1"/>
              </a:solidFill>
            </a:endParaRPr>
          </a:p>
        </p:txBody>
      </p:sp>
      <p:sp>
        <p:nvSpPr>
          <p:cNvPr id="196639" name="Rectangle 31"/>
          <p:cNvSpPr>
            <a:spLocks noChangeAspect="1" noChangeArrowheads="1"/>
          </p:cNvSpPr>
          <p:nvPr/>
        </p:nvSpPr>
        <p:spPr bwMode="auto">
          <a:xfrm>
            <a:off x="39624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endParaRPr kumimoji="0" lang="en-US" b="1">
              <a:solidFill>
                <a:schemeClr val="tx1"/>
              </a:solidFill>
            </a:endParaRPr>
          </a:p>
        </p:txBody>
      </p:sp>
      <p:sp>
        <p:nvSpPr>
          <p:cNvPr id="196640" name="Rectangle 32"/>
          <p:cNvSpPr>
            <a:spLocks noChangeAspect="1" noChangeArrowheads="1"/>
          </p:cNvSpPr>
          <p:nvPr/>
        </p:nvSpPr>
        <p:spPr bwMode="auto">
          <a:xfrm>
            <a:off x="44196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endParaRPr kumimoji="0" lang="en-US" b="1">
              <a:solidFill>
                <a:schemeClr val="tx1"/>
              </a:solidFill>
            </a:endParaRPr>
          </a:p>
        </p:txBody>
      </p:sp>
      <p:sp>
        <p:nvSpPr>
          <p:cNvPr id="196641" name="Text Box 33"/>
          <p:cNvSpPr txBox="1">
            <a:spLocks noChangeArrowheads="1"/>
          </p:cNvSpPr>
          <p:nvPr/>
        </p:nvSpPr>
        <p:spPr bwMode="auto">
          <a:xfrm>
            <a:off x="7010400" y="4967288"/>
            <a:ext cx="1905000" cy="366712"/>
          </a:xfrm>
          <a:prstGeom prst="rect">
            <a:avLst/>
          </a:prstGeom>
          <a:noFill/>
          <a:ln w="9525">
            <a:noFill/>
            <a:miter lim="800000"/>
            <a:headEnd/>
            <a:tailEnd/>
          </a:ln>
        </p:spPr>
        <p:txBody>
          <a:bodyPr>
            <a:spAutoFit/>
          </a:bodyPr>
          <a:lstStyle/>
          <a:p>
            <a:r>
              <a:rPr kumimoji="0" lang="en-US" b="1">
                <a:solidFill>
                  <a:srgbClr val="990033"/>
                </a:solidFill>
              </a:rPr>
              <a:t>auxiliary array</a:t>
            </a:r>
            <a:endParaRPr kumimoji="0" lang="en-US"/>
          </a:p>
        </p:txBody>
      </p:sp>
      <p:sp>
        <p:nvSpPr>
          <p:cNvPr id="196642" name="Text Box 34"/>
          <p:cNvSpPr txBox="1">
            <a:spLocks noChangeArrowheads="1"/>
          </p:cNvSpPr>
          <p:nvPr/>
        </p:nvSpPr>
        <p:spPr bwMode="auto">
          <a:xfrm>
            <a:off x="3752850" y="5881688"/>
            <a:ext cx="3346450" cy="650875"/>
          </a:xfrm>
          <a:prstGeom prst="rect">
            <a:avLst/>
          </a:prstGeom>
          <a:solidFill>
            <a:schemeClr val="accent2"/>
          </a:solidFill>
          <a:ln w="9525">
            <a:solidFill>
              <a:schemeClr val="tx1"/>
            </a:solidFill>
            <a:miter lim="800000"/>
            <a:headEnd/>
            <a:tailEnd/>
          </a:ln>
        </p:spPr>
        <p:txBody>
          <a:bodyPr>
            <a:spAutoFit/>
          </a:bodyPr>
          <a:lstStyle/>
          <a:p>
            <a:pPr algn="l"/>
            <a:r>
              <a:rPr kumimoji="0" lang="en-US" b="1">
                <a:solidFill>
                  <a:schemeClr val="tx1"/>
                </a:solidFill>
              </a:rPr>
              <a:t>Inversions:  6 </a:t>
            </a:r>
            <a:br>
              <a:rPr kumimoji="0" lang="en-US" b="1">
                <a:solidFill>
                  <a:schemeClr val="tx1"/>
                </a:solidFill>
              </a:rPr>
            </a:br>
            <a:r>
              <a:rPr kumimoji="0" lang="en-US" b="1">
                <a:solidFill>
                  <a:schemeClr val="tx1"/>
                </a:solidFill>
              </a:rPr>
              <a:t>Total:	       6</a:t>
            </a:r>
            <a:endParaRPr kumimoji="0" lang="en-US">
              <a:solidFill>
                <a:schemeClr val="tx1"/>
              </a:solidFill>
            </a:endParaRPr>
          </a:p>
        </p:txBody>
      </p:sp>
      <p:grpSp>
        <p:nvGrpSpPr>
          <p:cNvPr id="2" name="Group 35"/>
          <p:cNvGrpSpPr>
            <a:grpSpLocks/>
          </p:cNvGrpSpPr>
          <p:nvPr/>
        </p:nvGrpSpPr>
        <p:grpSpPr bwMode="auto">
          <a:xfrm>
            <a:off x="2297113" y="5461000"/>
            <a:ext cx="1905000" cy="690563"/>
            <a:chOff x="288" y="3440"/>
            <a:chExt cx="1200" cy="435"/>
          </a:xfrm>
        </p:grpSpPr>
        <p:sp>
          <p:nvSpPr>
            <p:cNvPr id="196644" name="Text Box 36"/>
            <p:cNvSpPr txBox="1">
              <a:spLocks noChangeArrowheads="1"/>
            </p:cNvSpPr>
            <p:nvPr/>
          </p:nvSpPr>
          <p:spPr bwMode="auto">
            <a:xfrm>
              <a:off x="288" y="3644"/>
              <a:ext cx="1200" cy="231"/>
            </a:xfrm>
            <a:prstGeom prst="rect">
              <a:avLst/>
            </a:prstGeom>
            <a:noFill/>
            <a:ln w="9525">
              <a:noFill/>
              <a:miter lim="800000"/>
              <a:headEnd/>
              <a:tailEnd/>
            </a:ln>
          </p:spPr>
          <p:txBody>
            <a:bodyPr>
              <a:spAutoFit/>
            </a:bodyPr>
            <a:lstStyle/>
            <a:p>
              <a:r>
                <a:rPr kumimoji="0" lang="en-US" b="1">
                  <a:solidFill>
                    <a:schemeClr val="tx1"/>
                  </a:solidFill>
                </a:rPr>
                <a:t>current</a:t>
              </a:r>
              <a:endParaRPr kumimoji="0" lang="en-US"/>
            </a:p>
          </p:txBody>
        </p:sp>
        <p:sp>
          <p:nvSpPr>
            <p:cNvPr id="196645" name="AutoShape 37"/>
            <p:cNvSpPr>
              <a:spLocks noChangeArrowheads="1"/>
            </p:cNvSpPr>
            <p:nvPr/>
          </p:nvSpPr>
          <p:spPr bwMode="auto">
            <a:xfrm flipV="1">
              <a:off x="800" y="3440"/>
              <a:ext cx="192" cy="192"/>
            </a:xfrm>
            <a:prstGeom prst="downArrow">
              <a:avLst>
                <a:gd name="adj1" fmla="val 50000"/>
                <a:gd name="adj2" fmla="val 25000"/>
              </a:avLst>
            </a:prstGeom>
            <a:solidFill>
              <a:schemeClr val="tx2"/>
            </a:solidFill>
            <a:ln w="9525">
              <a:solidFill>
                <a:schemeClr val="bg2"/>
              </a:solidFill>
              <a:miter lim="800000"/>
              <a:headEnd/>
              <a:tailEnd/>
            </a:ln>
          </p:spPr>
          <p:txBody>
            <a:bodyPr wrap="none" anchor="ctr"/>
            <a:lstStyle/>
            <a:p>
              <a:endParaRPr lang="en-US"/>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noFill/>
        </p:spPr>
        <p:txBody>
          <a:bodyPr/>
          <a:lstStyle/>
          <a:p>
            <a:fld id="{A5322DCF-D33B-4D04-BBF6-4CF7386F0DF8}" type="slidenum">
              <a:rPr lang="en-US"/>
              <a:pPr/>
              <a:t>2</a:t>
            </a:fld>
            <a:endParaRPr lang="en-US" sz="1400"/>
          </a:p>
        </p:txBody>
      </p:sp>
      <p:sp>
        <p:nvSpPr>
          <p:cNvPr id="9219" name="Rectangle 2"/>
          <p:cNvSpPr>
            <a:spLocks noGrp="1" noChangeArrowheads="1"/>
          </p:cNvSpPr>
          <p:nvPr>
            <p:ph type="title"/>
          </p:nvPr>
        </p:nvSpPr>
        <p:spPr>
          <a:xfrm>
            <a:off x="0" y="260350"/>
            <a:ext cx="9144000" cy="457200"/>
          </a:xfrm>
        </p:spPr>
        <p:txBody>
          <a:bodyPr/>
          <a:lstStyle/>
          <a:p>
            <a:r>
              <a:rPr lang="tr-TR" sz="2400" smtClean="0"/>
              <a:t>Divide and Conquer Algorithms</a:t>
            </a:r>
            <a:endParaRPr lang="en-US" sz="2400" smtClean="0"/>
          </a:p>
        </p:txBody>
      </p:sp>
      <p:sp>
        <p:nvSpPr>
          <p:cNvPr id="9220" name="Rectangle 3"/>
          <p:cNvSpPr>
            <a:spLocks noGrp="1" noChangeArrowheads="1"/>
          </p:cNvSpPr>
          <p:nvPr>
            <p:ph type="body" idx="1"/>
          </p:nvPr>
        </p:nvSpPr>
        <p:spPr/>
        <p:txBody>
          <a:bodyPr/>
          <a:lstStyle/>
          <a:p>
            <a:pPr lvl="2">
              <a:buFontTx/>
              <a:buChar char="-"/>
            </a:pPr>
            <a:endParaRPr lang="tr-TR" sz="1800" dirty="0" smtClean="0"/>
          </a:p>
          <a:p>
            <a:pPr lvl="2">
              <a:buFontTx/>
              <a:buNone/>
            </a:pPr>
            <a:endParaRPr lang="tr-TR" sz="1800" dirty="0" smtClean="0"/>
          </a:p>
          <a:p>
            <a:pPr lvl="1">
              <a:buFontTx/>
              <a:buChar char="-"/>
            </a:pPr>
            <a:r>
              <a:rPr lang="en-US" sz="1800" dirty="0" smtClean="0"/>
              <a:t>Example</a:t>
            </a:r>
          </a:p>
          <a:p>
            <a:pPr lvl="2">
              <a:buFontTx/>
              <a:buChar char="-"/>
            </a:pPr>
            <a:r>
              <a:rPr lang="tr-TR" sz="1800" dirty="0" smtClean="0"/>
              <a:t> </a:t>
            </a:r>
            <a:r>
              <a:rPr lang="en-US" sz="1800" dirty="0" smtClean="0">
                <a:solidFill>
                  <a:srgbClr val="FF0000"/>
                </a:solidFill>
              </a:rPr>
              <a:t>Binary Search</a:t>
            </a:r>
          </a:p>
          <a:p>
            <a:pPr lvl="2">
              <a:buFontTx/>
              <a:buChar char="-"/>
            </a:pPr>
            <a:r>
              <a:rPr lang="tr-TR" sz="1800" dirty="0" smtClean="0">
                <a:solidFill>
                  <a:srgbClr val="FF0000"/>
                </a:solidFill>
              </a:rPr>
              <a:t> Merge Sort</a:t>
            </a:r>
            <a:endParaRPr lang="en-US" sz="1800" dirty="0" smtClean="0">
              <a:solidFill>
                <a:srgbClr val="FF0000"/>
              </a:solidFill>
            </a:endParaRPr>
          </a:p>
          <a:p>
            <a:pPr lvl="2">
              <a:buFontTx/>
              <a:buChar char="-"/>
            </a:pPr>
            <a:r>
              <a:rPr lang="en-US" sz="1800" dirty="0" smtClean="0">
                <a:solidFill>
                  <a:srgbClr val="FF0000"/>
                </a:solidFill>
              </a:rPr>
              <a:t>Quick Sort</a:t>
            </a:r>
            <a:endParaRPr lang="tr-TR" sz="1800" dirty="0" smtClean="0">
              <a:solidFill>
                <a:srgbClr val="FF0000"/>
              </a:solidFill>
            </a:endParaRPr>
          </a:p>
          <a:p>
            <a:pPr lvl="2">
              <a:buFontTx/>
              <a:buChar char="-"/>
            </a:pPr>
            <a:r>
              <a:rPr lang="tr-TR" sz="1800" dirty="0" smtClean="0">
                <a:solidFill>
                  <a:srgbClr val="003399"/>
                </a:solidFill>
              </a:rPr>
              <a:t> Counting</a:t>
            </a:r>
            <a:r>
              <a:rPr lang="en-US" sz="1800" dirty="0" smtClean="0">
                <a:solidFill>
                  <a:srgbClr val="003399"/>
                </a:solidFill>
              </a:rPr>
              <a:t> Inversion</a:t>
            </a:r>
            <a:endParaRPr lang="tr-TR" sz="1800" dirty="0" smtClean="0">
              <a:solidFill>
                <a:srgbClr val="003399"/>
              </a:solidFill>
            </a:endParaRPr>
          </a:p>
          <a:p>
            <a:pPr lvl="2">
              <a:buFontTx/>
              <a:buChar char="-"/>
            </a:pPr>
            <a:r>
              <a:rPr lang="tr-TR" sz="1800" dirty="0" smtClean="0">
                <a:solidFill>
                  <a:srgbClr val="003399"/>
                </a:solidFill>
              </a:rPr>
              <a:t>Closest Pair of Points</a:t>
            </a:r>
            <a:endParaRPr lang="en-US" sz="1800" dirty="0" smtClean="0">
              <a:solidFill>
                <a:srgbClr val="003399"/>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lide Number Placeholder 3"/>
          <p:cNvSpPr>
            <a:spLocks noGrp="1"/>
          </p:cNvSpPr>
          <p:nvPr>
            <p:ph type="sldNum" sz="quarter" idx="10"/>
          </p:nvPr>
        </p:nvSpPr>
        <p:spPr/>
        <p:txBody>
          <a:bodyPr/>
          <a:lstStyle/>
          <a:p>
            <a:fld id="{52CC8A4D-68BF-45EA-91D7-06E5150A6B89}" type="slidenum">
              <a:rPr lang="en-US"/>
              <a:pPr/>
              <a:t>20</a:t>
            </a:fld>
            <a:endParaRPr lang="en-US" sz="1400"/>
          </a:p>
        </p:txBody>
      </p:sp>
      <p:sp>
        <p:nvSpPr>
          <p:cNvPr id="197634" name="Rectangle 2"/>
          <p:cNvSpPr>
            <a:spLocks noChangeAspect="1" noChangeArrowheads="1"/>
          </p:cNvSpPr>
          <p:nvPr/>
        </p:nvSpPr>
        <p:spPr bwMode="auto">
          <a:xfrm>
            <a:off x="1905000" y="3929063"/>
            <a:ext cx="457200" cy="414337"/>
          </a:xfrm>
          <a:prstGeom prst="rect">
            <a:avLst/>
          </a:prstGeom>
          <a:solidFill>
            <a:srgbClr val="003399"/>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10</a:t>
            </a:r>
          </a:p>
        </p:txBody>
      </p:sp>
      <p:sp>
        <p:nvSpPr>
          <p:cNvPr id="197635" name="Rectangle 3"/>
          <p:cNvSpPr>
            <a:spLocks noChangeAspect="1" noChangeArrowheads="1"/>
          </p:cNvSpPr>
          <p:nvPr/>
        </p:nvSpPr>
        <p:spPr bwMode="auto">
          <a:xfrm>
            <a:off x="2362200" y="3929063"/>
            <a:ext cx="457200" cy="414337"/>
          </a:xfrm>
          <a:prstGeom prst="rect">
            <a:avLst/>
          </a:prstGeom>
          <a:solidFill>
            <a:srgbClr val="003399"/>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14</a:t>
            </a:r>
          </a:p>
        </p:txBody>
      </p:sp>
      <p:sp>
        <p:nvSpPr>
          <p:cNvPr id="197636" name="Rectangle 4"/>
          <p:cNvSpPr>
            <a:spLocks noChangeAspect="1" noChangeArrowheads="1"/>
          </p:cNvSpPr>
          <p:nvPr/>
        </p:nvSpPr>
        <p:spPr bwMode="auto">
          <a:xfrm>
            <a:off x="2819400" y="3929063"/>
            <a:ext cx="457200" cy="414337"/>
          </a:xfrm>
          <a:prstGeom prst="rect">
            <a:avLst/>
          </a:prstGeom>
          <a:solidFill>
            <a:srgbClr val="003399"/>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18</a:t>
            </a:r>
          </a:p>
        </p:txBody>
      </p:sp>
      <p:sp>
        <p:nvSpPr>
          <p:cNvPr id="197637" name="Rectangle 5"/>
          <p:cNvSpPr>
            <a:spLocks noChangeAspect="1" noChangeArrowheads="1"/>
          </p:cNvSpPr>
          <p:nvPr/>
        </p:nvSpPr>
        <p:spPr bwMode="auto">
          <a:xfrm>
            <a:off x="3276600" y="3929063"/>
            <a:ext cx="457200" cy="414337"/>
          </a:xfrm>
          <a:prstGeom prst="rect">
            <a:avLst/>
          </a:prstGeom>
          <a:solidFill>
            <a:srgbClr val="003399"/>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19</a:t>
            </a:r>
          </a:p>
        </p:txBody>
      </p:sp>
      <p:sp>
        <p:nvSpPr>
          <p:cNvPr id="197638" name="Rectangle 6"/>
          <p:cNvSpPr>
            <a:spLocks noChangeAspect="1" noChangeArrowheads="1"/>
          </p:cNvSpPr>
          <p:nvPr/>
        </p:nvSpPr>
        <p:spPr bwMode="auto">
          <a:xfrm>
            <a:off x="990600" y="3929063"/>
            <a:ext cx="457200" cy="414337"/>
          </a:xfrm>
          <a:prstGeom prst="rect">
            <a:avLst/>
          </a:prstGeom>
          <a:solidFill>
            <a:srgbClr val="003399"/>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3</a:t>
            </a:r>
          </a:p>
        </p:txBody>
      </p:sp>
      <p:sp>
        <p:nvSpPr>
          <p:cNvPr id="197639" name="Rectangle 7"/>
          <p:cNvSpPr>
            <a:spLocks noChangeAspect="1" noChangeArrowheads="1"/>
          </p:cNvSpPr>
          <p:nvPr/>
        </p:nvSpPr>
        <p:spPr bwMode="auto">
          <a:xfrm>
            <a:off x="1447800" y="3929063"/>
            <a:ext cx="457200" cy="414337"/>
          </a:xfrm>
          <a:prstGeom prst="rect">
            <a:avLst/>
          </a:prstGeom>
          <a:solidFill>
            <a:srgbClr val="003399"/>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7</a:t>
            </a:r>
          </a:p>
        </p:txBody>
      </p:sp>
      <p:sp>
        <p:nvSpPr>
          <p:cNvPr id="197640" name="Rectangle 8"/>
          <p:cNvSpPr>
            <a:spLocks noChangeAspect="1" noChangeArrowheads="1"/>
          </p:cNvSpPr>
          <p:nvPr/>
        </p:nvSpPr>
        <p:spPr bwMode="auto">
          <a:xfrm>
            <a:off x="5105400" y="3929063"/>
            <a:ext cx="457200" cy="414337"/>
          </a:xfrm>
          <a:prstGeom prst="rect">
            <a:avLst/>
          </a:prstGeom>
          <a:solidFill>
            <a:srgbClr val="006600"/>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16</a:t>
            </a:r>
          </a:p>
        </p:txBody>
      </p:sp>
      <p:sp>
        <p:nvSpPr>
          <p:cNvPr id="197641" name="Rectangle 9"/>
          <p:cNvSpPr>
            <a:spLocks noChangeAspect="1" noChangeArrowheads="1"/>
          </p:cNvSpPr>
          <p:nvPr/>
        </p:nvSpPr>
        <p:spPr bwMode="auto">
          <a:xfrm>
            <a:off x="5562600" y="3929063"/>
            <a:ext cx="457200" cy="414337"/>
          </a:xfrm>
          <a:prstGeom prst="rect">
            <a:avLst/>
          </a:prstGeom>
          <a:solidFill>
            <a:srgbClr val="006600"/>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17</a:t>
            </a:r>
          </a:p>
        </p:txBody>
      </p:sp>
      <p:sp>
        <p:nvSpPr>
          <p:cNvPr id="197642" name="Rectangle 10"/>
          <p:cNvSpPr>
            <a:spLocks noChangeAspect="1" noChangeArrowheads="1"/>
          </p:cNvSpPr>
          <p:nvPr/>
        </p:nvSpPr>
        <p:spPr bwMode="auto">
          <a:xfrm>
            <a:off x="6019800" y="3929063"/>
            <a:ext cx="457200" cy="414337"/>
          </a:xfrm>
          <a:prstGeom prst="rect">
            <a:avLst/>
          </a:prstGeom>
          <a:solidFill>
            <a:srgbClr val="006600"/>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23</a:t>
            </a:r>
          </a:p>
        </p:txBody>
      </p:sp>
      <p:sp>
        <p:nvSpPr>
          <p:cNvPr id="197643" name="Rectangle 11"/>
          <p:cNvSpPr>
            <a:spLocks noChangeAspect="1" noChangeArrowheads="1"/>
          </p:cNvSpPr>
          <p:nvPr/>
        </p:nvSpPr>
        <p:spPr bwMode="auto">
          <a:xfrm>
            <a:off x="6477000" y="3929063"/>
            <a:ext cx="457200" cy="414337"/>
          </a:xfrm>
          <a:prstGeom prst="rect">
            <a:avLst/>
          </a:prstGeom>
          <a:solidFill>
            <a:srgbClr val="006600"/>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25</a:t>
            </a:r>
          </a:p>
        </p:txBody>
      </p:sp>
      <p:sp>
        <p:nvSpPr>
          <p:cNvPr id="197644" name="Rectangle 12"/>
          <p:cNvSpPr>
            <a:spLocks noChangeAspect="1" noChangeArrowheads="1"/>
          </p:cNvSpPr>
          <p:nvPr/>
        </p:nvSpPr>
        <p:spPr bwMode="auto">
          <a:xfrm>
            <a:off x="4191000" y="3929063"/>
            <a:ext cx="457200" cy="414337"/>
          </a:xfrm>
          <a:prstGeom prst="rect">
            <a:avLst/>
          </a:prstGeom>
          <a:solidFill>
            <a:srgbClr val="006600"/>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2</a:t>
            </a:r>
          </a:p>
        </p:txBody>
      </p:sp>
      <p:sp>
        <p:nvSpPr>
          <p:cNvPr id="197645" name="Rectangle 13"/>
          <p:cNvSpPr>
            <a:spLocks noChangeAspect="1" noChangeArrowheads="1"/>
          </p:cNvSpPr>
          <p:nvPr/>
        </p:nvSpPr>
        <p:spPr bwMode="auto">
          <a:xfrm>
            <a:off x="4648200" y="3929063"/>
            <a:ext cx="457200" cy="414337"/>
          </a:xfrm>
          <a:prstGeom prst="rect">
            <a:avLst/>
          </a:prstGeom>
          <a:solidFill>
            <a:srgbClr val="006600"/>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11</a:t>
            </a:r>
          </a:p>
        </p:txBody>
      </p:sp>
      <p:sp>
        <p:nvSpPr>
          <p:cNvPr id="197646" name="Rectangle 14"/>
          <p:cNvSpPr>
            <a:spLocks noGrp="1" noChangeArrowheads="1"/>
          </p:cNvSpPr>
          <p:nvPr>
            <p:ph type="title"/>
          </p:nvPr>
        </p:nvSpPr>
        <p:spPr/>
        <p:txBody>
          <a:bodyPr/>
          <a:lstStyle/>
          <a:p>
            <a:r>
              <a:rPr lang="en-US"/>
              <a:t>Merge and Count</a:t>
            </a:r>
          </a:p>
        </p:txBody>
      </p:sp>
      <p:sp>
        <p:nvSpPr>
          <p:cNvPr id="197647" name="Rectangle 15"/>
          <p:cNvSpPr>
            <a:spLocks noGrp="1" noChangeArrowheads="1"/>
          </p:cNvSpPr>
          <p:nvPr>
            <p:ph type="body" idx="1"/>
          </p:nvPr>
        </p:nvSpPr>
        <p:spPr/>
        <p:txBody>
          <a:bodyPr/>
          <a:lstStyle/>
          <a:p>
            <a:r>
              <a:rPr lang="en-US"/>
              <a:t>Merge and count step. </a:t>
            </a:r>
          </a:p>
          <a:p>
            <a:pPr lvl="1"/>
            <a:r>
              <a:rPr lang="en-US"/>
              <a:t>Given two sorted halves, count number of inversions where a</a:t>
            </a:r>
            <a:r>
              <a:rPr lang="en-US" sz="2000" baseline="-25000"/>
              <a:t>i</a:t>
            </a:r>
            <a:r>
              <a:rPr lang="en-US"/>
              <a:t> and a</a:t>
            </a:r>
            <a:r>
              <a:rPr lang="en-US" sz="2000" baseline="-25000"/>
              <a:t>j</a:t>
            </a:r>
            <a:r>
              <a:rPr lang="en-US"/>
              <a:t> are in different halves.</a:t>
            </a:r>
          </a:p>
          <a:p>
            <a:pPr lvl="1"/>
            <a:r>
              <a:rPr lang="en-US"/>
              <a:t>Combine two sorted halves into sorted whole.</a:t>
            </a:r>
          </a:p>
        </p:txBody>
      </p:sp>
      <p:sp>
        <p:nvSpPr>
          <p:cNvPr id="197648" name="Text Box 16"/>
          <p:cNvSpPr txBox="1">
            <a:spLocks noChangeArrowheads="1"/>
          </p:cNvSpPr>
          <p:nvPr/>
        </p:nvSpPr>
        <p:spPr bwMode="auto">
          <a:xfrm>
            <a:off x="1689100" y="2819400"/>
            <a:ext cx="1905000" cy="641350"/>
          </a:xfrm>
          <a:prstGeom prst="rect">
            <a:avLst/>
          </a:prstGeom>
          <a:noFill/>
          <a:ln w="9525">
            <a:noFill/>
            <a:miter lim="800000"/>
            <a:headEnd/>
            <a:tailEnd/>
          </a:ln>
        </p:spPr>
        <p:txBody>
          <a:bodyPr>
            <a:spAutoFit/>
          </a:bodyPr>
          <a:lstStyle/>
          <a:p>
            <a:r>
              <a:rPr kumimoji="0" lang="en-US" b="1">
                <a:solidFill>
                  <a:schemeClr val="tx1"/>
                </a:solidFill>
              </a:rPr>
              <a:t>smallest</a:t>
            </a:r>
            <a:br>
              <a:rPr kumimoji="0" lang="en-US" b="1">
                <a:solidFill>
                  <a:schemeClr val="tx1"/>
                </a:solidFill>
              </a:rPr>
            </a:br>
            <a:r>
              <a:rPr kumimoji="0" lang="en-US" b="1">
                <a:solidFill>
                  <a:schemeClr val="tx1"/>
                </a:solidFill>
              </a:rPr>
              <a:t>i = 3</a:t>
            </a:r>
            <a:endParaRPr kumimoji="0" lang="en-US">
              <a:solidFill>
                <a:schemeClr val="tx1"/>
              </a:solidFill>
            </a:endParaRPr>
          </a:p>
        </p:txBody>
      </p:sp>
      <p:sp>
        <p:nvSpPr>
          <p:cNvPr id="197649" name="AutoShape 17"/>
          <p:cNvSpPr>
            <a:spLocks noChangeArrowheads="1"/>
          </p:cNvSpPr>
          <p:nvPr/>
        </p:nvSpPr>
        <p:spPr bwMode="auto">
          <a:xfrm>
            <a:off x="2451100" y="3505200"/>
            <a:ext cx="304800" cy="304800"/>
          </a:xfrm>
          <a:prstGeom prst="downArrow">
            <a:avLst>
              <a:gd name="adj1" fmla="val 50000"/>
              <a:gd name="adj2" fmla="val 25000"/>
            </a:avLst>
          </a:prstGeom>
          <a:solidFill>
            <a:srgbClr val="003399"/>
          </a:solidFill>
          <a:ln w="9525">
            <a:solidFill>
              <a:schemeClr val="bg2"/>
            </a:solidFill>
            <a:miter lim="800000"/>
            <a:headEnd/>
            <a:tailEnd/>
          </a:ln>
        </p:spPr>
        <p:txBody>
          <a:bodyPr wrap="none" anchor="ctr"/>
          <a:lstStyle/>
          <a:p>
            <a:endParaRPr lang="en-US"/>
          </a:p>
        </p:txBody>
      </p:sp>
      <p:sp>
        <p:nvSpPr>
          <p:cNvPr id="197650" name="AutoShape 18"/>
          <p:cNvSpPr>
            <a:spLocks noChangeArrowheads="1"/>
          </p:cNvSpPr>
          <p:nvPr/>
        </p:nvSpPr>
        <p:spPr bwMode="auto">
          <a:xfrm>
            <a:off x="5175250" y="3505200"/>
            <a:ext cx="304800" cy="304800"/>
          </a:xfrm>
          <a:prstGeom prst="downArrow">
            <a:avLst>
              <a:gd name="adj1" fmla="val 50000"/>
              <a:gd name="adj2" fmla="val 25000"/>
            </a:avLst>
          </a:prstGeom>
          <a:solidFill>
            <a:srgbClr val="006600"/>
          </a:solidFill>
          <a:ln w="9525">
            <a:solidFill>
              <a:schemeClr val="bg2"/>
            </a:solidFill>
            <a:miter lim="800000"/>
            <a:headEnd/>
            <a:tailEnd/>
          </a:ln>
        </p:spPr>
        <p:txBody>
          <a:bodyPr wrap="none" anchor="ctr"/>
          <a:lstStyle/>
          <a:p>
            <a:endParaRPr lang="en-US"/>
          </a:p>
        </p:txBody>
      </p:sp>
      <p:sp>
        <p:nvSpPr>
          <p:cNvPr id="197651" name="Text Box 19"/>
          <p:cNvSpPr txBox="1">
            <a:spLocks noChangeArrowheads="1"/>
          </p:cNvSpPr>
          <p:nvPr/>
        </p:nvSpPr>
        <p:spPr bwMode="auto">
          <a:xfrm>
            <a:off x="4413250" y="2819400"/>
            <a:ext cx="1905000" cy="641350"/>
          </a:xfrm>
          <a:prstGeom prst="rect">
            <a:avLst/>
          </a:prstGeom>
          <a:noFill/>
          <a:ln w="9525">
            <a:noFill/>
            <a:miter lim="800000"/>
            <a:headEnd/>
            <a:tailEnd/>
          </a:ln>
        </p:spPr>
        <p:txBody>
          <a:bodyPr>
            <a:spAutoFit/>
          </a:bodyPr>
          <a:lstStyle/>
          <a:p>
            <a:r>
              <a:rPr kumimoji="0" lang="en-US" b="1">
                <a:solidFill>
                  <a:schemeClr val="tx1"/>
                </a:solidFill>
              </a:rPr>
              <a:t>smallest</a:t>
            </a:r>
            <a:br>
              <a:rPr kumimoji="0" lang="en-US" b="1">
                <a:solidFill>
                  <a:schemeClr val="tx1"/>
                </a:solidFill>
              </a:rPr>
            </a:br>
            <a:r>
              <a:rPr kumimoji="0" lang="en-US" b="1">
                <a:solidFill>
                  <a:schemeClr val="tx1"/>
                </a:solidFill>
              </a:rPr>
              <a:t>j = 4</a:t>
            </a:r>
            <a:endParaRPr kumimoji="0" lang="en-US">
              <a:solidFill>
                <a:schemeClr val="tx1"/>
              </a:solidFill>
            </a:endParaRPr>
          </a:p>
        </p:txBody>
      </p:sp>
      <p:sp>
        <p:nvSpPr>
          <p:cNvPr id="197652" name="Text Box 20"/>
          <p:cNvSpPr txBox="1">
            <a:spLocks noChangeArrowheads="1"/>
          </p:cNvSpPr>
          <p:nvPr/>
        </p:nvSpPr>
        <p:spPr bwMode="auto">
          <a:xfrm>
            <a:off x="7010400" y="3962400"/>
            <a:ext cx="1143000" cy="366713"/>
          </a:xfrm>
          <a:prstGeom prst="rect">
            <a:avLst/>
          </a:prstGeom>
          <a:noFill/>
          <a:ln w="9525">
            <a:noFill/>
            <a:miter lim="800000"/>
            <a:headEnd/>
            <a:tailEnd/>
          </a:ln>
        </p:spPr>
        <p:txBody>
          <a:bodyPr>
            <a:spAutoFit/>
          </a:bodyPr>
          <a:lstStyle/>
          <a:p>
            <a:r>
              <a:rPr kumimoji="0" lang="en-US" b="1">
                <a:solidFill>
                  <a:srgbClr val="990033"/>
                </a:solidFill>
              </a:rPr>
              <a:t>N/2 = 6</a:t>
            </a:r>
            <a:endParaRPr kumimoji="0" lang="en-US"/>
          </a:p>
        </p:txBody>
      </p:sp>
      <p:sp>
        <p:nvSpPr>
          <p:cNvPr id="197653" name="Rectangle 21"/>
          <p:cNvSpPr>
            <a:spLocks noChangeAspect="1" noChangeArrowheads="1"/>
          </p:cNvSpPr>
          <p:nvPr/>
        </p:nvSpPr>
        <p:spPr bwMode="auto">
          <a:xfrm>
            <a:off x="21336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tx1"/>
                </a:solidFill>
              </a:rPr>
              <a:t>7</a:t>
            </a:r>
          </a:p>
        </p:txBody>
      </p:sp>
      <p:sp>
        <p:nvSpPr>
          <p:cNvPr id="197654" name="Rectangle 22"/>
          <p:cNvSpPr>
            <a:spLocks noChangeAspect="1" noChangeArrowheads="1"/>
          </p:cNvSpPr>
          <p:nvPr/>
        </p:nvSpPr>
        <p:spPr bwMode="auto">
          <a:xfrm>
            <a:off x="25908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tx1"/>
                </a:solidFill>
              </a:rPr>
              <a:t>10</a:t>
            </a:r>
          </a:p>
        </p:txBody>
      </p:sp>
      <p:sp>
        <p:nvSpPr>
          <p:cNvPr id="197655" name="Rectangle 23"/>
          <p:cNvSpPr>
            <a:spLocks noChangeAspect="1" noChangeArrowheads="1"/>
          </p:cNvSpPr>
          <p:nvPr/>
        </p:nvSpPr>
        <p:spPr bwMode="auto">
          <a:xfrm>
            <a:off x="30480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tx1"/>
                </a:solidFill>
              </a:rPr>
              <a:t>11</a:t>
            </a:r>
          </a:p>
        </p:txBody>
      </p:sp>
      <p:sp>
        <p:nvSpPr>
          <p:cNvPr id="197656" name="Rectangle 24"/>
          <p:cNvSpPr>
            <a:spLocks noChangeAspect="1" noChangeArrowheads="1"/>
          </p:cNvSpPr>
          <p:nvPr/>
        </p:nvSpPr>
        <p:spPr bwMode="auto">
          <a:xfrm>
            <a:off x="35052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endParaRPr kumimoji="0" lang="en-US" b="1">
              <a:solidFill>
                <a:schemeClr val="tx1"/>
              </a:solidFill>
            </a:endParaRPr>
          </a:p>
        </p:txBody>
      </p:sp>
      <p:sp>
        <p:nvSpPr>
          <p:cNvPr id="197657" name="Rectangle 25"/>
          <p:cNvSpPr>
            <a:spLocks noChangeAspect="1" noChangeArrowheads="1"/>
          </p:cNvSpPr>
          <p:nvPr/>
        </p:nvSpPr>
        <p:spPr bwMode="auto">
          <a:xfrm>
            <a:off x="12192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tx1"/>
                </a:solidFill>
              </a:rPr>
              <a:t>2</a:t>
            </a:r>
          </a:p>
        </p:txBody>
      </p:sp>
      <p:sp>
        <p:nvSpPr>
          <p:cNvPr id="197658" name="Rectangle 26"/>
          <p:cNvSpPr>
            <a:spLocks noChangeAspect="1" noChangeArrowheads="1"/>
          </p:cNvSpPr>
          <p:nvPr/>
        </p:nvSpPr>
        <p:spPr bwMode="auto">
          <a:xfrm>
            <a:off x="16764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tx1"/>
                </a:solidFill>
              </a:rPr>
              <a:t>3</a:t>
            </a:r>
          </a:p>
        </p:txBody>
      </p:sp>
      <p:sp>
        <p:nvSpPr>
          <p:cNvPr id="197659" name="Rectangle 27"/>
          <p:cNvSpPr>
            <a:spLocks noChangeAspect="1" noChangeArrowheads="1"/>
          </p:cNvSpPr>
          <p:nvPr/>
        </p:nvSpPr>
        <p:spPr bwMode="auto">
          <a:xfrm>
            <a:off x="48768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endParaRPr kumimoji="0" lang="en-US" b="1">
              <a:solidFill>
                <a:schemeClr val="tx1"/>
              </a:solidFill>
            </a:endParaRPr>
          </a:p>
        </p:txBody>
      </p:sp>
      <p:sp>
        <p:nvSpPr>
          <p:cNvPr id="197660" name="Rectangle 28"/>
          <p:cNvSpPr>
            <a:spLocks noChangeAspect="1" noChangeArrowheads="1"/>
          </p:cNvSpPr>
          <p:nvPr/>
        </p:nvSpPr>
        <p:spPr bwMode="auto">
          <a:xfrm>
            <a:off x="53340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endParaRPr kumimoji="0" lang="en-US" b="1">
              <a:solidFill>
                <a:schemeClr val="tx1"/>
              </a:solidFill>
            </a:endParaRPr>
          </a:p>
        </p:txBody>
      </p:sp>
      <p:sp>
        <p:nvSpPr>
          <p:cNvPr id="197661" name="Rectangle 29"/>
          <p:cNvSpPr>
            <a:spLocks noChangeAspect="1" noChangeArrowheads="1"/>
          </p:cNvSpPr>
          <p:nvPr/>
        </p:nvSpPr>
        <p:spPr bwMode="auto">
          <a:xfrm>
            <a:off x="57912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endParaRPr kumimoji="0" lang="en-US" b="1">
              <a:solidFill>
                <a:schemeClr val="tx1"/>
              </a:solidFill>
            </a:endParaRPr>
          </a:p>
        </p:txBody>
      </p:sp>
      <p:sp>
        <p:nvSpPr>
          <p:cNvPr id="197662" name="Rectangle 30"/>
          <p:cNvSpPr>
            <a:spLocks noChangeAspect="1" noChangeArrowheads="1"/>
          </p:cNvSpPr>
          <p:nvPr/>
        </p:nvSpPr>
        <p:spPr bwMode="auto">
          <a:xfrm>
            <a:off x="62484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endParaRPr kumimoji="0" lang="en-US" b="1">
              <a:solidFill>
                <a:schemeClr val="tx1"/>
              </a:solidFill>
            </a:endParaRPr>
          </a:p>
        </p:txBody>
      </p:sp>
      <p:sp>
        <p:nvSpPr>
          <p:cNvPr id="197663" name="Rectangle 31"/>
          <p:cNvSpPr>
            <a:spLocks noChangeAspect="1" noChangeArrowheads="1"/>
          </p:cNvSpPr>
          <p:nvPr/>
        </p:nvSpPr>
        <p:spPr bwMode="auto">
          <a:xfrm>
            <a:off x="39624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endParaRPr kumimoji="0" lang="en-US" b="1">
              <a:solidFill>
                <a:schemeClr val="tx1"/>
              </a:solidFill>
            </a:endParaRPr>
          </a:p>
        </p:txBody>
      </p:sp>
      <p:sp>
        <p:nvSpPr>
          <p:cNvPr id="197664" name="Rectangle 32"/>
          <p:cNvSpPr>
            <a:spLocks noChangeAspect="1" noChangeArrowheads="1"/>
          </p:cNvSpPr>
          <p:nvPr/>
        </p:nvSpPr>
        <p:spPr bwMode="auto">
          <a:xfrm>
            <a:off x="44196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endParaRPr kumimoji="0" lang="en-US" b="1">
              <a:solidFill>
                <a:schemeClr val="tx1"/>
              </a:solidFill>
            </a:endParaRPr>
          </a:p>
        </p:txBody>
      </p:sp>
      <p:sp>
        <p:nvSpPr>
          <p:cNvPr id="197665" name="Text Box 33"/>
          <p:cNvSpPr txBox="1">
            <a:spLocks noChangeArrowheads="1"/>
          </p:cNvSpPr>
          <p:nvPr/>
        </p:nvSpPr>
        <p:spPr bwMode="auto">
          <a:xfrm>
            <a:off x="7010400" y="4967288"/>
            <a:ext cx="1905000" cy="366712"/>
          </a:xfrm>
          <a:prstGeom prst="rect">
            <a:avLst/>
          </a:prstGeom>
          <a:noFill/>
          <a:ln w="9525">
            <a:noFill/>
            <a:miter lim="800000"/>
            <a:headEnd/>
            <a:tailEnd/>
          </a:ln>
        </p:spPr>
        <p:txBody>
          <a:bodyPr>
            <a:spAutoFit/>
          </a:bodyPr>
          <a:lstStyle/>
          <a:p>
            <a:r>
              <a:rPr kumimoji="0" lang="en-US" b="1">
                <a:solidFill>
                  <a:srgbClr val="990033"/>
                </a:solidFill>
              </a:rPr>
              <a:t>auxiliary array</a:t>
            </a:r>
            <a:endParaRPr kumimoji="0" lang="en-US"/>
          </a:p>
        </p:txBody>
      </p:sp>
      <p:sp>
        <p:nvSpPr>
          <p:cNvPr id="197666" name="Text Box 34"/>
          <p:cNvSpPr txBox="1">
            <a:spLocks noChangeArrowheads="1"/>
          </p:cNvSpPr>
          <p:nvPr/>
        </p:nvSpPr>
        <p:spPr bwMode="auto">
          <a:xfrm>
            <a:off x="3752850" y="5881688"/>
            <a:ext cx="3346450" cy="650875"/>
          </a:xfrm>
          <a:prstGeom prst="rect">
            <a:avLst/>
          </a:prstGeom>
          <a:solidFill>
            <a:schemeClr val="accent2"/>
          </a:solidFill>
          <a:ln w="9525">
            <a:solidFill>
              <a:schemeClr val="tx1"/>
            </a:solidFill>
            <a:miter lim="800000"/>
            <a:headEnd/>
            <a:tailEnd/>
          </a:ln>
        </p:spPr>
        <p:txBody>
          <a:bodyPr>
            <a:spAutoFit/>
          </a:bodyPr>
          <a:lstStyle/>
          <a:p>
            <a:pPr algn="l"/>
            <a:r>
              <a:rPr kumimoji="0" lang="en-US" b="1">
                <a:solidFill>
                  <a:schemeClr val="tx1"/>
                </a:solidFill>
              </a:rPr>
              <a:t>Inversions:  6 + 3 </a:t>
            </a:r>
            <a:br>
              <a:rPr kumimoji="0" lang="en-US" b="1">
                <a:solidFill>
                  <a:schemeClr val="tx1"/>
                </a:solidFill>
              </a:rPr>
            </a:br>
            <a:r>
              <a:rPr kumimoji="0" lang="en-US" b="1">
                <a:solidFill>
                  <a:schemeClr val="tx1"/>
                </a:solidFill>
              </a:rPr>
              <a:t>Total:	       9</a:t>
            </a:r>
            <a:endParaRPr kumimoji="0" lang="en-US">
              <a:solidFill>
                <a:schemeClr val="tx1"/>
              </a:solidFill>
            </a:endParaRPr>
          </a:p>
        </p:txBody>
      </p:sp>
      <p:sp>
        <p:nvSpPr>
          <p:cNvPr id="197669" name="AutoShape 37"/>
          <p:cNvSpPr>
            <a:spLocks noChangeArrowheads="1"/>
          </p:cNvSpPr>
          <p:nvPr/>
        </p:nvSpPr>
        <p:spPr bwMode="auto">
          <a:xfrm flipV="1">
            <a:off x="3560763" y="5461000"/>
            <a:ext cx="304800" cy="304800"/>
          </a:xfrm>
          <a:prstGeom prst="downArrow">
            <a:avLst>
              <a:gd name="adj1" fmla="val 50000"/>
              <a:gd name="adj2" fmla="val 25000"/>
            </a:avLst>
          </a:prstGeom>
          <a:solidFill>
            <a:schemeClr val="tx2"/>
          </a:solidFill>
          <a:ln w="9525">
            <a:solidFill>
              <a:schemeClr val="bg2"/>
            </a:solid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lide Number Placeholder 3"/>
          <p:cNvSpPr>
            <a:spLocks noGrp="1"/>
          </p:cNvSpPr>
          <p:nvPr>
            <p:ph type="sldNum" sz="quarter" idx="10"/>
          </p:nvPr>
        </p:nvSpPr>
        <p:spPr/>
        <p:txBody>
          <a:bodyPr/>
          <a:lstStyle/>
          <a:p>
            <a:fld id="{511FC98C-C74A-4751-98CC-7DD0F42EC7CB}" type="slidenum">
              <a:rPr lang="en-US"/>
              <a:pPr/>
              <a:t>21</a:t>
            </a:fld>
            <a:endParaRPr lang="en-US" sz="1400"/>
          </a:p>
        </p:txBody>
      </p:sp>
      <p:sp>
        <p:nvSpPr>
          <p:cNvPr id="198658" name="Rectangle 2"/>
          <p:cNvSpPr>
            <a:spLocks noChangeAspect="1" noChangeArrowheads="1"/>
          </p:cNvSpPr>
          <p:nvPr/>
        </p:nvSpPr>
        <p:spPr bwMode="auto">
          <a:xfrm>
            <a:off x="1905000" y="3929063"/>
            <a:ext cx="457200" cy="414337"/>
          </a:xfrm>
          <a:prstGeom prst="rect">
            <a:avLst/>
          </a:prstGeom>
          <a:solidFill>
            <a:srgbClr val="003399"/>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10</a:t>
            </a:r>
          </a:p>
        </p:txBody>
      </p:sp>
      <p:sp>
        <p:nvSpPr>
          <p:cNvPr id="198659" name="Rectangle 3"/>
          <p:cNvSpPr>
            <a:spLocks noChangeAspect="1" noChangeArrowheads="1"/>
          </p:cNvSpPr>
          <p:nvPr/>
        </p:nvSpPr>
        <p:spPr bwMode="auto">
          <a:xfrm>
            <a:off x="2362200" y="3929063"/>
            <a:ext cx="457200" cy="414337"/>
          </a:xfrm>
          <a:prstGeom prst="rect">
            <a:avLst/>
          </a:prstGeom>
          <a:solidFill>
            <a:srgbClr val="003399"/>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14</a:t>
            </a:r>
          </a:p>
        </p:txBody>
      </p:sp>
      <p:sp>
        <p:nvSpPr>
          <p:cNvPr id="198660" name="Rectangle 4"/>
          <p:cNvSpPr>
            <a:spLocks noChangeAspect="1" noChangeArrowheads="1"/>
          </p:cNvSpPr>
          <p:nvPr/>
        </p:nvSpPr>
        <p:spPr bwMode="auto">
          <a:xfrm>
            <a:off x="2819400" y="3929063"/>
            <a:ext cx="457200" cy="414337"/>
          </a:xfrm>
          <a:prstGeom prst="rect">
            <a:avLst/>
          </a:prstGeom>
          <a:solidFill>
            <a:srgbClr val="003399"/>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18</a:t>
            </a:r>
          </a:p>
        </p:txBody>
      </p:sp>
      <p:sp>
        <p:nvSpPr>
          <p:cNvPr id="198661" name="Rectangle 5"/>
          <p:cNvSpPr>
            <a:spLocks noChangeAspect="1" noChangeArrowheads="1"/>
          </p:cNvSpPr>
          <p:nvPr/>
        </p:nvSpPr>
        <p:spPr bwMode="auto">
          <a:xfrm>
            <a:off x="3276600" y="3929063"/>
            <a:ext cx="457200" cy="414337"/>
          </a:xfrm>
          <a:prstGeom prst="rect">
            <a:avLst/>
          </a:prstGeom>
          <a:solidFill>
            <a:srgbClr val="003399"/>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19</a:t>
            </a:r>
          </a:p>
        </p:txBody>
      </p:sp>
      <p:sp>
        <p:nvSpPr>
          <p:cNvPr id="198662" name="Rectangle 6"/>
          <p:cNvSpPr>
            <a:spLocks noChangeAspect="1" noChangeArrowheads="1"/>
          </p:cNvSpPr>
          <p:nvPr/>
        </p:nvSpPr>
        <p:spPr bwMode="auto">
          <a:xfrm>
            <a:off x="990600" y="3929063"/>
            <a:ext cx="457200" cy="414337"/>
          </a:xfrm>
          <a:prstGeom prst="rect">
            <a:avLst/>
          </a:prstGeom>
          <a:solidFill>
            <a:srgbClr val="003399"/>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3</a:t>
            </a:r>
          </a:p>
        </p:txBody>
      </p:sp>
      <p:sp>
        <p:nvSpPr>
          <p:cNvPr id="198663" name="Rectangle 7"/>
          <p:cNvSpPr>
            <a:spLocks noChangeAspect="1" noChangeArrowheads="1"/>
          </p:cNvSpPr>
          <p:nvPr/>
        </p:nvSpPr>
        <p:spPr bwMode="auto">
          <a:xfrm>
            <a:off x="1447800" y="3929063"/>
            <a:ext cx="457200" cy="414337"/>
          </a:xfrm>
          <a:prstGeom prst="rect">
            <a:avLst/>
          </a:prstGeom>
          <a:solidFill>
            <a:srgbClr val="003399"/>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7</a:t>
            </a:r>
          </a:p>
        </p:txBody>
      </p:sp>
      <p:sp>
        <p:nvSpPr>
          <p:cNvPr id="198664" name="Rectangle 8"/>
          <p:cNvSpPr>
            <a:spLocks noChangeAspect="1" noChangeArrowheads="1"/>
          </p:cNvSpPr>
          <p:nvPr/>
        </p:nvSpPr>
        <p:spPr bwMode="auto">
          <a:xfrm>
            <a:off x="5105400" y="3929063"/>
            <a:ext cx="457200" cy="414337"/>
          </a:xfrm>
          <a:prstGeom prst="rect">
            <a:avLst/>
          </a:prstGeom>
          <a:solidFill>
            <a:srgbClr val="006600"/>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16</a:t>
            </a:r>
          </a:p>
        </p:txBody>
      </p:sp>
      <p:sp>
        <p:nvSpPr>
          <p:cNvPr id="198665" name="Rectangle 9"/>
          <p:cNvSpPr>
            <a:spLocks noChangeAspect="1" noChangeArrowheads="1"/>
          </p:cNvSpPr>
          <p:nvPr/>
        </p:nvSpPr>
        <p:spPr bwMode="auto">
          <a:xfrm>
            <a:off x="5562600" y="3929063"/>
            <a:ext cx="457200" cy="414337"/>
          </a:xfrm>
          <a:prstGeom prst="rect">
            <a:avLst/>
          </a:prstGeom>
          <a:solidFill>
            <a:srgbClr val="006600"/>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17</a:t>
            </a:r>
          </a:p>
        </p:txBody>
      </p:sp>
      <p:sp>
        <p:nvSpPr>
          <p:cNvPr id="198666" name="Rectangle 10"/>
          <p:cNvSpPr>
            <a:spLocks noChangeAspect="1" noChangeArrowheads="1"/>
          </p:cNvSpPr>
          <p:nvPr/>
        </p:nvSpPr>
        <p:spPr bwMode="auto">
          <a:xfrm>
            <a:off x="6019800" y="3929063"/>
            <a:ext cx="457200" cy="414337"/>
          </a:xfrm>
          <a:prstGeom prst="rect">
            <a:avLst/>
          </a:prstGeom>
          <a:solidFill>
            <a:srgbClr val="006600"/>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23</a:t>
            </a:r>
          </a:p>
        </p:txBody>
      </p:sp>
      <p:sp>
        <p:nvSpPr>
          <p:cNvPr id="198667" name="Rectangle 11"/>
          <p:cNvSpPr>
            <a:spLocks noChangeAspect="1" noChangeArrowheads="1"/>
          </p:cNvSpPr>
          <p:nvPr/>
        </p:nvSpPr>
        <p:spPr bwMode="auto">
          <a:xfrm>
            <a:off x="6477000" y="3929063"/>
            <a:ext cx="457200" cy="414337"/>
          </a:xfrm>
          <a:prstGeom prst="rect">
            <a:avLst/>
          </a:prstGeom>
          <a:solidFill>
            <a:srgbClr val="006600"/>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25</a:t>
            </a:r>
          </a:p>
        </p:txBody>
      </p:sp>
      <p:sp>
        <p:nvSpPr>
          <p:cNvPr id="198668" name="Rectangle 12"/>
          <p:cNvSpPr>
            <a:spLocks noChangeAspect="1" noChangeArrowheads="1"/>
          </p:cNvSpPr>
          <p:nvPr/>
        </p:nvSpPr>
        <p:spPr bwMode="auto">
          <a:xfrm>
            <a:off x="4191000" y="3929063"/>
            <a:ext cx="457200" cy="414337"/>
          </a:xfrm>
          <a:prstGeom prst="rect">
            <a:avLst/>
          </a:prstGeom>
          <a:solidFill>
            <a:srgbClr val="006600"/>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2</a:t>
            </a:r>
          </a:p>
        </p:txBody>
      </p:sp>
      <p:sp>
        <p:nvSpPr>
          <p:cNvPr id="198669" name="Rectangle 13"/>
          <p:cNvSpPr>
            <a:spLocks noChangeAspect="1" noChangeArrowheads="1"/>
          </p:cNvSpPr>
          <p:nvPr/>
        </p:nvSpPr>
        <p:spPr bwMode="auto">
          <a:xfrm>
            <a:off x="4648200" y="3929063"/>
            <a:ext cx="457200" cy="414337"/>
          </a:xfrm>
          <a:prstGeom prst="rect">
            <a:avLst/>
          </a:prstGeom>
          <a:solidFill>
            <a:srgbClr val="006600"/>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11</a:t>
            </a:r>
          </a:p>
        </p:txBody>
      </p:sp>
      <p:sp>
        <p:nvSpPr>
          <p:cNvPr id="198670" name="Rectangle 14"/>
          <p:cNvSpPr>
            <a:spLocks noGrp="1" noChangeArrowheads="1"/>
          </p:cNvSpPr>
          <p:nvPr>
            <p:ph type="title"/>
          </p:nvPr>
        </p:nvSpPr>
        <p:spPr/>
        <p:txBody>
          <a:bodyPr/>
          <a:lstStyle/>
          <a:p>
            <a:r>
              <a:rPr lang="en-US"/>
              <a:t>Merge and Count</a:t>
            </a:r>
          </a:p>
        </p:txBody>
      </p:sp>
      <p:sp>
        <p:nvSpPr>
          <p:cNvPr id="198671" name="Rectangle 15"/>
          <p:cNvSpPr>
            <a:spLocks noGrp="1" noChangeArrowheads="1"/>
          </p:cNvSpPr>
          <p:nvPr>
            <p:ph type="body" idx="1"/>
          </p:nvPr>
        </p:nvSpPr>
        <p:spPr/>
        <p:txBody>
          <a:bodyPr/>
          <a:lstStyle/>
          <a:p>
            <a:r>
              <a:rPr lang="en-US"/>
              <a:t>Merge and count step. </a:t>
            </a:r>
          </a:p>
          <a:p>
            <a:pPr lvl="1"/>
            <a:r>
              <a:rPr lang="en-US"/>
              <a:t>Given two sorted halves, count number of inversions where a</a:t>
            </a:r>
            <a:r>
              <a:rPr lang="en-US" sz="2000" baseline="-25000"/>
              <a:t>i</a:t>
            </a:r>
            <a:r>
              <a:rPr lang="en-US"/>
              <a:t> and a</a:t>
            </a:r>
            <a:r>
              <a:rPr lang="en-US" sz="2000" baseline="-25000"/>
              <a:t>j</a:t>
            </a:r>
            <a:r>
              <a:rPr lang="en-US"/>
              <a:t> are in different halves.</a:t>
            </a:r>
          </a:p>
          <a:p>
            <a:pPr lvl="1"/>
            <a:r>
              <a:rPr lang="en-US"/>
              <a:t>Combine two sorted halves into sorted whole.</a:t>
            </a:r>
          </a:p>
        </p:txBody>
      </p:sp>
      <p:sp>
        <p:nvSpPr>
          <p:cNvPr id="198672" name="Text Box 16"/>
          <p:cNvSpPr txBox="1">
            <a:spLocks noChangeArrowheads="1"/>
          </p:cNvSpPr>
          <p:nvPr/>
        </p:nvSpPr>
        <p:spPr bwMode="auto">
          <a:xfrm>
            <a:off x="1689100" y="2819400"/>
            <a:ext cx="1905000" cy="641350"/>
          </a:xfrm>
          <a:prstGeom prst="rect">
            <a:avLst/>
          </a:prstGeom>
          <a:noFill/>
          <a:ln w="9525">
            <a:noFill/>
            <a:miter lim="800000"/>
            <a:headEnd/>
            <a:tailEnd/>
          </a:ln>
        </p:spPr>
        <p:txBody>
          <a:bodyPr>
            <a:spAutoFit/>
          </a:bodyPr>
          <a:lstStyle/>
          <a:p>
            <a:r>
              <a:rPr kumimoji="0" lang="en-US" b="1">
                <a:solidFill>
                  <a:schemeClr val="tx1"/>
                </a:solidFill>
              </a:rPr>
              <a:t>smallest</a:t>
            </a:r>
            <a:br>
              <a:rPr kumimoji="0" lang="en-US" b="1">
                <a:solidFill>
                  <a:schemeClr val="tx1"/>
                </a:solidFill>
              </a:rPr>
            </a:br>
            <a:r>
              <a:rPr kumimoji="0" lang="en-US" b="1">
                <a:solidFill>
                  <a:schemeClr val="tx1"/>
                </a:solidFill>
              </a:rPr>
              <a:t>i = 3</a:t>
            </a:r>
            <a:endParaRPr kumimoji="0" lang="en-US">
              <a:solidFill>
                <a:schemeClr val="tx1"/>
              </a:solidFill>
            </a:endParaRPr>
          </a:p>
        </p:txBody>
      </p:sp>
      <p:sp>
        <p:nvSpPr>
          <p:cNvPr id="198673" name="AutoShape 17"/>
          <p:cNvSpPr>
            <a:spLocks noChangeArrowheads="1"/>
          </p:cNvSpPr>
          <p:nvPr/>
        </p:nvSpPr>
        <p:spPr bwMode="auto">
          <a:xfrm>
            <a:off x="2451100" y="3505200"/>
            <a:ext cx="304800" cy="304800"/>
          </a:xfrm>
          <a:prstGeom prst="downArrow">
            <a:avLst>
              <a:gd name="adj1" fmla="val 50000"/>
              <a:gd name="adj2" fmla="val 25000"/>
            </a:avLst>
          </a:prstGeom>
          <a:solidFill>
            <a:schemeClr val="accent1"/>
          </a:solidFill>
          <a:ln w="9525">
            <a:solidFill>
              <a:schemeClr val="bg2"/>
            </a:solidFill>
            <a:miter lim="800000"/>
            <a:headEnd/>
            <a:tailEnd/>
          </a:ln>
        </p:spPr>
        <p:txBody>
          <a:bodyPr wrap="none" anchor="ctr"/>
          <a:lstStyle/>
          <a:p>
            <a:endParaRPr lang="en-US"/>
          </a:p>
        </p:txBody>
      </p:sp>
      <p:sp>
        <p:nvSpPr>
          <p:cNvPr id="198674" name="AutoShape 18"/>
          <p:cNvSpPr>
            <a:spLocks noChangeArrowheads="1"/>
          </p:cNvSpPr>
          <p:nvPr/>
        </p:nvSpPr>
        <p:spPr bwMode="auto">
          <a:xfrm>
            <a:off x="5175250" y="3505200"/>
            <a:ext cx="304800" cy="304800"/>
          </a:xfrm>
          <a:prstGeom prst="downArrow">
            <a:avLst>
              <a:gd name="adj1" fmla="val 50000"/>
              <a:gd name="adj2" fmla="val 25000"/>
            </a:avLst>
          </a:prstGeom>
          <a:solidFill>
            <a:srgbClr val="006600"/>
          </a:solidFill>
          <a:ln w="9525">
            <a:solidFill>
              <a:schemeClr val="bg2"/>
            </a:solidFill>
            <a:miter lim="800000"/>
            <a:headEnd/>
            <a:tailEnd/>
          </a:ln>
        </p:spPr>
        <p:txBody>
          <a:bodyPr wrap="none" anchor="ctr"/>
          <a:lstStyle/>
          <a:p>
            <a:endParaRPr lang="en-US"/>
          </a:p>
        </p:txBody>
      </p:sp>
      <p:sp>
        <p:nvSpPr>
          <p:cNvPr id="198675" name="Text Box 19"/>
          <p:cNvSpPr txBox="1">
            <a:spLocks noChangeArrowheads="1"/>
          </p:cNvSpPr>
          <p:nvPr/>
        </p:nvSpPr>
        <p:spPr bwMode="auto">
          <a:xfrm>
            <a:off x="4413250" y="2819400"/>
            <a:ext cx="1905000" cy="641350"/>
          </a:xfrm>
          <a:prstGeom prst="rect">
            <a:avLst/>
          </a:prstGeom>
          <a:noFill/>
          <a:ln w="9525">
            <a:noFill/>
            <a:miter lim="800000"/>
            <a:headEnd/>
            <a:tailEnd/>
          </a:ln>
        </p:spPr>
        <p:txBody>
          <a:bodyPr>
            <a:spAutoFit/>
          </a:bodyPr>
          <a:lstStyle/>
          <a:p>
            <a:r>
              <a:rPr kumimoji="0" lang="en-US" b="1">
                <a:solidFill>
                  <a:schemeClr val="tx1"/>
                </a:solidFill>
              </a:rPr>
              <a:t>smallest</a:t>
            </a:r>
            <a:br>
              <a:rPr kumimoji="0" lang="en-US" b="1">
                <a:solidFill>
                  <a:schemeClr val="tx1"/>
                </a:solidFill>
              </a:rPr>
            </a:br>
            <a:r>
              <a:rPr kumimoji="0" lang="en-US" b="1">
                <a:solidFill>
                  <a:schemeClr val="tx1"/>
                </a:solidFill>
              </a:rPr>
              <a:t>j = 4</a:t>
            </a:r>
            <a:endParaRPr kumimoji="0" lang="en-US">
              <a:solidFill>
                <a:schemeClr val="tx1"/>
              </a:solidFill>
            </a:endParaRPr>
          </a:p>
        </p:txBody>
      </p:sp>
      <p:sp>
        <p:nvSpPr>
          <p:cNvPr id="198676" name="Text Box 20"/>
          <p:cNvSpPr txBox="1">
            <a:spLocks noChangeArrowheads="1"/>
          </p:cNvSpPr>
          <p:nvPr/>
        </p:nvSpPr>
        <p:spPr bwMode="auto">
          <a:xfrm>
            <a:off x="7010400" y="3962400"/>
            <a:ext cx="1143000" cy="366713"/>
          </a:xfrm>
          <a:prstGeom prst="rect">
            <a:avLst/>
          </a:prstGeom>
          <a:noFill/>
          <a:ln w="9525">
            <a:noFill/>
            <a:miter lim="800000"/>
            <a:headEnd/>
            <a:tailEnd/>
          </a:ln>
        </p:spPr>
        <p:txBody>
          <a:bodyPr>
            <a:spAutoFit/>
          </a:bodyPr>
          <a:lstStyle/>
          <a:p>
            <a:r>
              <a:rPr kumimoji="0" lang="en-US" b="1">
                <a:solidFill>
                  <a:srgbClr val="990033"/>
                </a:solidFill>
              </a:rPr>
              <a:t>N/2 = 6</a:t>
            </a:r>
            <a:endParaRPr kumimoji="0" lang="en-US"/>
          </a:p>
        </p:txBody>
      </p:sp>
      <p:sp>
        <p:nvSpPr>
          <p:cNvPr id="198677" name="Rectangle 21"/>
          <p:cNvSpPr>
            <a:spLocks noChangeAspect="1" noChangeArrowheads="1"/>
          </p:cNvSpPr>
          <p:nvPr/>
        </p:nvSpPr>
        <p:spPr bwMode="auto">
          <a:xfrm>
            <a:off x="21336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tx1"/>
                </a:solidFill>
              </a:rPr>
              <a:t>7</a:t>
            </a:r>
          </a:p>
        </p:txBody>
      </p:sp>
      <p:sp>
        <p:nvSpPr>
          <p:cNvPr id="198678" name="Rectangle 22"/>
          <p:cNvSpPr>
            <a:spLocks noChangeAspect="1" noChangeArrowheads="1"/>
          </p:cNvSpPr>
          <p:nvPr/>
        </p:nvSpPr>
        <p:spPr bwMode="auto">
          <a:xfrm>
            <a:off x="25908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tx1"/>
                </a:solidFill>
              </a:rPr>
              <a:t>10</a:t>
            </a:r>
          </a:p>
        </p:txBody>
      </p:sp>
      <p:sp>
        <p:nvSpPr>
          <p:cNvPr id="198679" name="Rectangle 23"/>
          <p:cNvSpPr>
            <a:spLocks noChangeAspect="1" noChangeArrowheads="1"/>
          </p:cNvSpPr>
          <p:nvPr/>
        </p:nvSpPr>
        <p:spPr bwMode="auto">
          <a:xfrm>
            <a:off x="30480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tx1"/>
                </a:solidFill>
              </a:rPr>
              <a:t>11</a:t>
            </a:r>
          </a:p>
        </p:txBody>
      </p:sp>
      <p:sp>
        <p:nvSpPr>
          <p:cNvPr id="198680" name="Rectangle 24"/>
          <p:cNvSpPr>
            <a:spLocks noChangeAspect="1" noChangeArrowheads="1"/>
          </p:cNvSpPr>
          <p:nvPr/>
        </p:nvSpPr>
        <p:spPr bwMode="auto">
          <a:xfrm>
            <a:off x="35052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endParaRPr kumimoji="0" lang="en-US" b="1">
              <a:solidFill>
                <a:schemeClr val="tx1"/>
              </a:solidFill>
            </a:endParaRPr>
          </a:p>
        </p:txBody>
      </p:sp>
      <p:sp>
        <p:nvSpPr>
          <p:cNvPr id="198681" name="Rectangle 25"/>
          <p:cNvSpPr>
            <a:spLocks noChangeAspect="1" noChangeArrowheads="1"/>
          </p:cNvSpPr>
          <p:nvPr/>
        </p:nvSpPr>
        <p:spPr bwMode="auto">
          <a:xfrm>
            <a:off x="12192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tx1"/>
                </a:solidFill>
              </a:rPr>
              <a:t>2</a:t>
            </a:r>
          </a:p>
        </p:txBody>
      </p:sp>
      <p:sp>
        <p:nvSpPr>
          <p:cNvPr id="198682" name="Rectangle 26"/>
          <p:cNvSpPr>
            <a:spLocks noChangeAspect="1" noChangeArrowheads="1"/>
          </p:cNvSpPr>
          <p:nvPr/>
        </p:nvSpPr>
        <p:spPr bwMode="auto">
          <a:xfrm>
            <a:off x="16764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tx1"/>
                </a:solidFill>
              </a:rPr>
              <a:t>3</a:t>
            </a:r>
          </a:p>
        </p:txBody>
      </p:sp>
      <p:sp>
        <p:nvSpPr>
          <p:cNvPr id="198683" name="Rectangle 27"/>
          <p:cNvSpPr>
            <a:spLocks noChangeAspect="1" noChangeArrowheads="1"/>
          </p:cNvSpPr>
          <p:nvPr/>
        </p:nvSpPr>
        <p:spPr bwMode="auto">
          <a:xfrm>
            <a:off x="48768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endParaRPr kumimoji="0" lang="en-US" b="1">
              <a:solidFill>
                <a:schemeClr val="tx1"/>
              </a:solidFill>
            </a:endParaRPr>
          </a:p>
        </p:txBody>
      </p:sp>
      <p:sp>
        <p:nvSpPr>
          <p:cNvPr id="198684" name="Rectangle 28"/>
          <p:cNvSpPr>
            <a:spLocks noChangeAspect="1" noChangeArrowheads="1"/>
          </p:cNvSpPr>
          <p:nvPr/>
        </p:nvSpPr>
        <p:spPr bwMode="auto">
          <a:xfrm>
            <a:off x="53340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endParaRPr kumimoji="0" lang="en-US" b="1">
              <a:solidFill>
                <a:schemeClr val="tx1"/>
              </a:solidFill>
            </a:endParaRPr>
          </a:p>
        </p:txBody>
      </p:sp>
      <p:sp>
        <p:nvSpPr>
          <p:cNvPr id="198685" name="Rectangle 29"/>
          <p:cNvSpPr>
            <a:spLocks noChangeAspect="1" noChangeArrowheads="1"/>
          </p:cNvSpPr>
          <p:nvPr/>
        </p:nvSpPr>
        <p:spPr bwMode="auto">
          <a:xfrm>
            <a:off x="57912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endParaRPr kumimoji="0" lang="en-US" b="1">
              <a:solidFill>
                <a:schemeClr val="tx1"/>
              </a:solidFill>
            </a:endParaRPr>
          </a:p>
        </p:txBody>
      </p:sp>
      <p:sp>
        <p:nvSpPr>
          <p:cNvPr id="198686" name="Rectangle 30"/>
          <p:cNvSpPr>
            <a:spLocks noChangeAspect="1" noChangeArrowheads="1"/>
          </p:cNvSpPr>
          <p:nvPr/>
        </p:nvSpPr>
        <p:spPr bwMode="auto">
          <a:xfrm>
            <a:off x="62484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endParaRPr kumimoji="0" lang="en-US" b="1">
              <a:solidFill>
                <a:schemeClr val="tx1"/>
              </a:solidFill>
            </a:endParaRPr>
          </a:p>
        </p:txBody>
      </p:sp>
      <p:sp>
        <p:nvSpPr>
          <p:cNvPr id="198687" name="Rectangle 31"/>
          <p:cNvSpPr>
            <a:spLocks noChangeAspect="1" noChangeArrowheads="1"/>
          </p:cNvSpPr>
          <p:nvPr/>
        </p:nvSpPr>
        <p:spPr bwMode="auto">
          <a:xfrm>
            <a:off x="39624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endParaRPr kumimoji="0" lang="en-US" b="1">
              <a:solidFill>
                <a:schemeClr val="tx1"/>
              </a:solidFill>
            </a:endParaRPr>
          </a:p>
        </p:txBody>
      </p:sp>
      <p:sp>
        <p:nvSpPr>
          <p:cNvPr id="198688" name="Rectangle 32"/>
          <p:cNvSpPr>
            <a:spLocks noChangeAspect="1" noChangeArrowheads="1"/>
          </p:cNvSpPr>
          <p:nvPr/>
        </p:nvSpPr>
        <p:spPr bwMode="auto">
          <a:xfrm>
            <a:off x="44196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endParaRPr kumimoji="0" lang="en-US" b="1">
              <a:solidFill>
                <a:schemeClr val="tx1"/>
              </a:solidFill>
            </a:endParaRPr>
          </a:p>
        </p:txBody>
      </p:sp>
      <p:sp>
        <p:nvSpPr>
          <p:cNvPr id="198689" name="Text Box 33"/>
          <p:cNvSpPr txBox="1">
            <a:spLocks noChangeArrowheads="1"/>
          </p:cNvSpPr>
          <p:nvPr/>
        </p:nvSpPr>
        <p:spPr bwMode="auto">
          <a:xfrm>
            <a:off x="7010400" y="4967288"/>
            <a:ext cx="1905000" cy="366712"/>
          </a:xfrm>
          <a:prstGeom prst="rect">
            <a:avLst/>
          </a:prstGeom>
          <a:noFill/>
          <a:ln w="9525">
            <a:noFill/>
            <a:miter lim="800000"/>
            <a:headEnd/>
            <a:tailEnd/>
          </a:ln>
        </p:spPr>
        <p:txBody>
          <a:bodyPr>
            <a:spAutoFit/>
          </a:bodyPr>
          <a:lstStyle/>
          <a:p>
            <a:r>
              <a:rPr kumimoji="0" lang="en-US" b="1">
                <a:solidFill>
                  <a:srgbClr val="990033"/>
                </a:solidFill>
              </a:rPr>
              <a:t>auxiliary array</a:t>
            </a:r>
            <a:endParaRPr kumimoji="0" lang="en-US"/>
          </a:p>
        </p:txBody>
      </p:sp>
      <p:sp>
        <p:nvSpPr>
          <p:cNvPr id="198690" name="Text Box 34"/>
          <p:cNvSpPr txBox="1">
            <a:spLocks noChangeArrowheads="1"/>
          </p:cNvSpPr>
          <p:nvPr/>
        </p:nvSpPr>
        <p:spPr bwMode="auto">
          <a:xfrm>
            <a:off x="3752850" y="5881688"/>
            <a:ext cx="3346450" cy="650875"/>
          </a:xfrm>
          <a:prstGeom prst="rect">
            <a:avLst/>
          </a:prstGeom>
          <a:solidFill>
            <a:schemeClr val="accent2"/>
          </a:solidFill>
          <a:ln w="9525">
            <a:solidFill>
              <a:schemeClr val="tx1"/>
            </a:solidFill>
            <a:miter lim="800000"/>
            <a:headEnd/>
            <a:tailEnd/>
          </a:ln>
        </p:spPr>
        <p:txBody>
          <a:bodyPr>
            <a:spAutoFit/>
          </a:bodyPr>
          <a:lstStyle/>
          <a:p>
            <a:pPr algn="l"/>
            <a:r>
              <a:rPr kumimoji="0" lang="en-US" b="1">
                <a:solidFill>
                  <a:schemeClr val="tx1"/>
                </a:solidFill>
              </a:rPr>
              <a:t>Inversions:  6 + 3 </a:t>
            </a:r>
            <a:br>
              <a:rPr kumimoji="0" lang="en-US" b="1">
                <a:solidFill>
                  <a:schemeClr val="tx1"/>
                </a:solidFill>
              </a:rPr>
            </a:br>
            <a:r>
              <a:rPr kumimoji="0" lang="en-US" b="1">
                <a:solidFill>
                  <a:schemeClr val="tx1"/>
                </a:solidFill>
              </a:rPr>
              <a:t>Total:	       9</a:t>
            </a:r>
            <a:endParaRPr kumimoji="0" lang="en-US">
              <a:solidFill>
                <a:schemeClr val="tx1"/>
              </a:solidFill>
            </a:endParaRPr>
          </a:p>
        </p:txBody>
      </p:sp>
      <p:sp>
        <p:nvSpPr>
          <p:cNvPr id="198691" name="AutoShape 35"/>
          <p:cNvSpPr>
            <a:spLocks noChangeArrowheads="1"/>
          </p:cNvSpPr>
          <p:nvPr/>
        </p:nvSpPr>
        <p:spPr bwMode="auto">
          <a:xfrm flipV="1">
            <a:off x="3560763" y="5461000"/>
            <a:ext cx="304800" cy="304800"/>
          </a:xfrm>
          <a:prstGeom prst="downArrow">
            <a:avLst>
              <a:gd name="adj1" fmla="val 50000"/>
              <a:gd name="adj2" fmla="val 25000"/>
            </a:avLst>
          </a:prstGeom>
          <a:solidFill>
            <a:schemeClr val="tx2"/>
          </a:solidFill>
          <a:ln w="9525">
            <a:solidFill>
              <a:schemeClr val="bg2"/>
            </a:solid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lide Number Placeholder 3"/>
          <p:cNvSpPr>
            <a:spLocks noGrp="1"/>
          </p:cNvSpPr>
          <p:nvPr>
            <p:ph type="sldNum" sz="quarter" idx="10"/>
          </p:nvPr>
        </p:nvSpPr>
        <p:spPr/>
        <p:txBody>
          <a:bodyPr/>
          <a:lstStyle/>
          <a:p>
            <a:fld id="{13B7EA34-B43A-457E-AC1F-289272A329FF}" type="slidenum">
              <a:rPr lang="en-US"/>
              <a:pPr/>
              <a:t>22</a:t>
            </a:fld>
            <a:endParaRPr lang="en-US" sz="1400"/>
          </a:p>
        </p:txBody>
      </p:sp>
      <p:sp>
        <p:nvSpPr>
          <p:cNvPr id="199682" name="Rectangle 2"/>
          <p:cNvSpPr>
            <a:spLocks noChangeAspect="1" noChangeArrowheads="1"/>
          </p:cNvSpPr>
          <p:nvPr/>
        </p:nvSpPr>
        <p:spPr bwMode="auto">
          <a:xfrm>
            <a:off x="1905000" y="3929063"/>
            <a:ext cx="457200" cy="414337"/>
          </a:xfrm>
          <a:prstGeom prst="rect">
            <a:avLst/>
          </a:prstGeom>
          <a:solidFill>
            <a:srgbClr val="003399"/>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10</a:t>
            </a:r>
          </a:p>
        </p:txBody>
      </p:sp>
      <p:sp>
        <p:nvSpPr>
          <p:cNvPr id="199683" name="Rectangle 3"/>
          <p:cNvSpPr>
            <a:spLocks noChangeAspect="1" noChangeArrowheads="1"/>
          </p:cNvSpPr>
          <p:nvPr/>
        </p:nvSpPr>
        <p:spPr bwMode="auto">
          <a:xfrm>
            <a:off x="2362200" y="3929063"/>
            <a:ext cx="457200" cy="414337"/>
          </a:xfrm>
          <a:prstGeom prst="rect">
            <a:avLst/>
          </a:prstGeom>
          <a:solidFill>
            <a:srgbClr val="003399"/>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14</a:t>
            </a:r>
          </a:p>
        </p:txBody>
      </p:sp>
      <p:sp>
        <p:nvSpPr>
          <p:cNvPr id="199684" name="Rectangle 4"/>
          <p:cNvSpPr>
            <a:spLocks noChangeAspect="1" noChangeArrowheads="1"/>
          </p:cNvSpPr>
          <p:nvPr/>
        </p:nvSpPr>
        <p:spPr bwMode="auto">
          <a:xfrm>
            <a:off x="2819400" y="3929063"/>
            <a:ext cx="457200" cy="414337"/>
          </a:xfrm>
          <a:prstGeom prst="rect">
            <a:avLst/>
          </a:prstGeom>
          <a:solidFill>
            <a:srgbClr val="003399"/>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18</a:t>
            </a:r>
          </a:p>
        </p:txBody>
      </p:sp>
      <p:sp>
        <p:nvSpPr>
          <p:cNvPr id="199685" name="Rectangle 5"/>
          <p:cNvSpPr>
            <a:spLocks noChangeAspect="1" noChangeArrowheads="1"/>
          </p:cNvSpPr>
          <p:nvPr/>
        </p:nvSpPr>
        <p:spPr bwMode="auto">
          <a:xfrm>
            <a:off x="3276600" y="3929063"/>
            <a:ext cx="457200" cy="414337"/>
          </a:xfrm>
          <a:prstGeom prst="rect">
            <a:avLst/>
          </a:prstGeom>
          <a:solidFill>
            <a:srgbClr val="003399"/>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19</a:t>
            </a:r>
          </a:p>
        </p:txBody>
      </p:sp>
      <p:sp>
        <p:nvSpPr>
          <p:cNvPr id="199686" name="Rectangle 6"/>
          <p:cNvSpPr>
            <a:spLocks noChangeAspect="1" noChangeArrowheads="1"/>
          </p:cNvSpPr>
          <p:nvPr/>
        </p:nvSpPr>
        <p:spPr bwMode="auto">
          <a:xfrm>
            <a:off x="990600" y="3929063"/>
            <a:ext cx="457200" cy="414337"/>
          </a:xfrm>
          <a:prstGeom prst="rect">
            <a:avLst/>
          </a:prstGeom>
          <a:solidFill>
            <a:srgbClr val="003399"/>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3</a:t>
            </a:r>
          </a:p>
        </p:txBody>
      </p:sp>
      <p:sp>
        <p:nvSpPr>
          <p:cNvPr id="199687" name="Rectangle 7"/>
          <p:cNvSpPr>
            <a:spLocks noChangeAspect="1" noChangeArrowheads="1"/>
          </p:cNvSpPr>
          <p:nvPr/>
        </p:nvSpPr>
        <p:spPr bwMode="auto">
          <a:xfrm>
            <a:off x="1447800" y="3929063"/>
            <a:ext cx="457200" cy="414337"/>
          </a:xfrm>
          <a:prstGeom prst="rect">
            <a:avLst/>
          </a:prstGeom>
          <a:solidFill>
            <a:srgbClr val="003399"/>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7</a:t>
            </a:r>
          </a:p>
        </p:txBody>
      </p:sp>
      <p:sp>
        <p:nvSpPr>
          <p:cNvPr id="199688" name="Rectangle 8"/>
          <p:cNvSpPr>
            <a:spLocks noChangeAspect="1" noChangeArrowheads="1"/>
          </p:cNvSpPr>
          <p:nvPr/>
        </p:nvSpPr>
        <p:spPr bwMode="auto">
          <a:xfrm>
            <a:off x="5105400" y="3929063"/>
            <a:ext cx="457200" cy="414337"/>
          </a:xfrm>
          <a:prstGeom prst="rect">
            <a:avLst/>
          </a:prstGeom>
          <a:solidFill>
            <a:srgbClr val="006600"/>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16</a:t>
            </a:r>
          </a:p>
        </p:txBody>
      </p:sp>
      <p:sp>
        <p:nvSpPr>
          <p:cNvPr id="199689" name="Rectangle 9"/>
          <p:cNvSpPr>
            <a:spLocks noChangeAspect="1" noChangeArrowheads="1"/>
          </p:cNvSpPr>
          <p:nvPr/>
        </p:nvSpPr>
        <p:spPr bwMode="auto">
          <a:xfrm>
            <a:off x="5562600" y="3929063"/>
            <a:ext cx="457200" cy="414337"/>
          </a:xfrm>
          <a:prstGeom prst="rect">
            <a:avLst/>
          </a:prstGeom>
          <a:solidFill>
            <a:srgbClr val="006600"/>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17</a:t>
            </a:r>
          </a:p>
        </p:txBody>
      </p:sp>
      <p:sp>
        <p:nvSpPr>
          <p:cNvPr id="199690" name="Rectangle 10"/>
          <p:cNvSpPr>
            <a:spLocks noChangeAspect="1" noChangeArrowheads="1"/>
          </p:cNvSpPr>
          <p:nvPr/>
        </p:nvSpPr>
        <p:spPr bwMode="auto">
          <a:xfrm>
            <a:off x="6019800" y="3929063"/>
            <a:ext cx="457200" cy="414337"/>
          </a:xfrm>
          <a:prstGeom prst="rect">
            <a:avLst/>
          </a:prstGeom>
          <a:solidFill>
            <a:srgbClr val="006600"/>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23</a:t>
            </a:r>
          </a:p>
        </p:txBody>
      </p:sp>
      <p:sp>
        <p:nvSpPr>
          <p:cNvPr id="199691" name="Rectangle 11"/>
          <p:cNvSpPr>
            <a:spLocks noChangeAspect="1" noChangeArrowheads="1"/>
          </p:cNvSpPr>
          <p:nvPr/>
        </p:nvSpPr>
        <p:spPr bwMode="auto">
          <a:xfrm>
            <a:off x="6477000" y="3929063"/>
            <a:ext cx="457200" cy="414337"/>
          </a:xfrm>
          <a:prstGeom prst="rect">
            <a:avLst/>
          </a:prstGeom>
          <a:solidFill>
            <a:srgbClr val="006600"/>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25</a:t>
            </a:r>
          </a:p>
        </p:txBody>
      </p:sp>
      <p:sp>
        <p:nvSpPr>
          <p:cNvPr id="199692" name="Rectangle 12"/>
          <p:cNvSpPr>
            <a:spLocks noChangeAspect="1" noChangeArrowheads="1"/>
          </p:cNvSpPr>
          <p:nvPr/>
        </p:nvSpPr>
        <p:spPr bwMode="auto">
          <a:xfrm>
            <a:off x="4191000" y="3929063"/>
            <a:ext cx="457200" cy="414337"/>
          </a:xfrm>
          <a:prstGeom prst="rect">
            <a:avLst/>
          </a:prstGeom>
          <a:solidFill>
            <a:srgbClr val="006600"/>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2</a:t>
            </a:r>
          </a:p>
        </p:txBody>
      </p:sp>
      <p:sp>
        <p:nvSpPr>
          <p:cNvPr id="199693" name="Rectangle 13"/>
          <p:cNvSpPr>
            <a:spLocks noChangeAspect="1" noChangeArrowheads="1"/>
          </p:cNvSpPr>
          <p:nvPr/>
        </p:nvSpPr>
        <p:spPr bwMode="auto">
          <a:xfrm>
            <a:off x="4648200" y="3929063"/>
            <a:ext cx="457200" cy="414337"/>
          </a:xfrm>
          <a:prstGeom prst="rect">
            <a:avLst/>
          </a:prstGeom>
          <a:solidFill>
            <a:srgbClr val="006600"/>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11</a:t>
            </a:r>
          </a:p>
        </p:txBody>
      </p:sp>
      <p:sp>
        <p:nvSpPr>
          <p:cNvPr id="199694" name="Rectangle 14"/>
          <p:cNvSpPr>
            <a:spLocks noGrp="1" noChangeArrowheads="1"/>
          </p:cNvSpPr>
          <p:nvPr>
            <p:ph type="title"/>
          </p:nvPr>
        </p:nvSpPr>
        <p:spPr/>
        <p:txBody>
          <a:bodyPr/>
          <a:lstStyle/>
          <a:p>
            <a:r>
              <a:rPr lang="en-US"/>
              <a:t>Merge and Count</a:t>
            </a:r>
          </a:p>
        </p:txBody>
      </p:sp>
      <p:sp>
        <p:nvSpPr>
          <p:cNvPr id="199695" name="Rectangle 15"/>
          <p:cNvSpPr>
            <a:spLocks noGrp="1" noChangeArrowheads="1"/>
          </p:cNvSpPr>
          <p:nvPr>
            <p:ph type="body" idx="1"/>
          </p:nvPr>
        </p:nvSpPr>
        <p:spPr/>
        <p:txBody>
          <a:bodyPr/>
          <a:lstStyle/>
          <a:p>
            <a:r>
              <a:rPr lang="en-US"/>
              <a:t>Merge and count step. </a:t>
            </a:r>
          </a:p>
          <a:p>
            <a:pPr lvl="1"/>
            <a:r>
              <a:rPr lang="en-US"/>
              <a:t>Given two sorted halves, count number of inversions where a</a:t>
            </a:r>
            <a:r>
              <a:rPr lang="en-US" sz="2000" baseline="-25000"/>
              <a:t>i</a:t>
            </a:r>
            <a:r>
              <a:rPr lang="en-US"/>
              <a:t> and a</a:t>
            </a:r>
            <a:r>
              <a:rPr lang="en-US" sz="2000" baseline="-25000"/>
              <a:t>j</a:t>
            </a:r>
            <a:r>
              <a:rPr lang="en-US"/>
              <a:t> are in different halves.</a:t>
            </a:r>
          </a:p>
          <a:p>
            <a:pPr lvl="1"/>
            <a:r>
              <a:rPr lang="en-US"/>
              <a:t>Combine two sorted halves into sorted whole.</a:t>
            </a:r>
          </a:p>
        </p:txBody>
      </p:sp>
      <p:sp>
        <p:nvSpPr>
          <p:cNvPr id="199696" name="Text Box 16"/>
          <p:cNvSpPr txBox="1">
            <a:spLocks noChangeArrowheads="1"/>
          </p:cNvSpPr>
          <p:nvPr/>
        </p:nvSpPr>
        <p:spPr bwMode="auto">
          <a:xfrm>
            <a:off x="2139950" y="2819400"/>
            <a:ext cx="1905000" cy="641350"/>
          </a:xfrm>
          <a:prstGeom prst="rect">
            <a:avLst/>
          </a:prstGeom>
          <a:noFill/>
          <a:ln w="9525">
            <a:noFill/>
            <a:miter lim="800000"/>
            <a:headEnd/>
            <a:tailEnd/>
          </a:ln>
        </p:spPr>
        <p:txBody>
          <a:bodyPr>
            <a:spAutoFit/>
          </a:bodyPr>
          <a:lstStyle/>
          <a:p>
            <a:r>
              <a:rPr kumimoji="0" lang="en-US" b="1">
                <a:solidFill>
                  <a:schemeClr val="tx1"/>
                </a:solidFill>
              </a:rPr>
              <a:t>smallest</a:t>
            </a:r>
            <a:br>
              <a:rPr kumimoji="0" lang="en-US" b="1">
                <a:solidFill>
                  <a:schemeClr val="tx1"/>
                </a:solidFill>
              </a:rPr>
            </a:br>
            <a:r>
              <a:rPr kumimoji="0" lang="en-US" b="1">
                <a:solidFill>
                  <a:schemeClr val="tx1"/>
                </a:solidFill>
              </a:rPr>
              <a:t>i = 2</a:t>
            </a:r>
            <a:endParaRPr kumimoji="0" lang="en-US">
              <a:solidFill>
                <a:schemeClr val="tx1"/>
              </a:solidFill>
            </a:endParaRPr>
          </a:p>
        </p:txBody>
      </p:sp>
      <p:sp>
        <p:nvSpPr>
          <p:cNvPr id="199697" name="AutoShape 17"/>
          <p:cNvSpPr>
            <a:spLocks noChangeArrowheads="1"/>
          </p:cNvSpPr>
          <p:nvPr/>
        </p:nvSpPr>
        <p:spPr bwMode="auto">
          <a:xfrm>
            <a:off x="2901950" y="3505200"/>
            <a:ext cx="304800" cy="304800"/>
          </a:xfrm>
          <a:prstGeom prst="downArrow">
            <a:avLst>
              <a:gd name="adj1" fmla="val 50000"/>
              <a:gd name="adj2" fmla="val 25000"/>
            </a:avLst>
          </a:prstGeom>
          <a:solidFill>
            <a:srgbClr val="003399"/>
          </a:solidFill>
          <a:ln w="9525">
            <a:solidFill>
              <a:schemeClr val="bg2"/>
            </a:solidFill>
            <a:miter lim="800000"/>
            <a:headEnd/>
            <a:tailEnd/>
          </a:ln>
        </p:spPr>
        <p:txBody>
          <a:bodyPr wrap="none" anchor="ctr"/>
          <a:lstStyle/>
          <a:p>
            <a:endParaRPr lang="en-US"/>
          </a:p>
        </p:txBody>
      </p:sp>
      <p:sp>
        <p:nvSpPr>
          <p:cNvPr id="199698" name="AutoShape 18"/>
          <p:cNvSpPr>
            <a:spLocks noChangeArrowheads="1"/>
          </p:cNvSpPr>
          <p:nvPr/>
        </p:nvSpPr>
        <p:spPr bwMode="auto">
          <a:xfrm>
            <a:off x="5175250" y="3505200"/>
            <a:ext cx="304800" cy="304800"/>
          </a:xfrm>
          <a:prstGeom prst="downArrow">
            <a:avLst>
              <a:gd name="adj1" fmla="val 50000"/>
              <a:gd name="adj2" fmla="val 25000"/>
            </a:avLst>
          </a:prstGeom>
          <a:solidFill>
            <a:srgbClr val="006600"/>
          </a:solidFill>
          <a:ln w="9525">
            <a:solidFill>
              <a:schemeClr val="bg2"/>
            </a:solidFill>
            <a:miter lim="800000"/>
            <a:headEnd/>
            <a:tailEnd/>
          </a:ln>
        </p:spPr>
        <p:txBody>
          <a:bodyPr wrap="none" anchor="ctr"/>
          <a:lstStyle/>
          <a:p>
            <a:endParaRPr lang="en-US"/>
          </a:p>
        </p:txBody>
      </p:sp>
      <p:sp>
        <p:nvSpPr>
          <p:cNvPr id="199699" name="Text Box 19"/>
          <p:cNvSpPr txBox="1">
            <a:spLocks noChangeArrowheads="1"/>
          </p:cNvSpPr>
          <p:nvPr/>
        </p:nvSpPr>
        <p:spPr bwMode="auto">
          <a:xfrm>
            <a:off x="4413250" y="2819400"/>
            <a:ext cx="1905000" cy="641350"/>
          </a:xfrm>
          <a:prstGeom prst="rect">
            <a:avLst/>
          </a:prstGeom>
          <a:noFill/>
          <a:ln w="9525">
            <a:noFill/>
            <a:miter lim="800000"/>
            <a:headEnd/>
            <a:tailEnd/>
          </a:ln>
        </p:spPr>
        <p:txBody>
          <a:bodyPr>
            <a:spAutoFit/>
          </a:bodyPr>
          <a:lstStyle/>
          <a:p>
            <a:r>
              <a:rPr kumimoji="0" lang="en-US" b="1">
                <a:solidFill>
                  <a:schemeClr val="tx1"/>
                </a:solidFill>
              </a:rPr>
              <a:t>smallest</a:t>
            </a:r>
            <a:br>
              <a:rPr kumimoji="0" lang="en-US" b="1">
                <a:solidFill>
                  <a:schemeClr val="tx1"/>
                </a:solidFill>
              </a:rPr>
            </a:br>
            <a:r>
              <a:rPr kumimoji="0" lang="en-US" b="1">
                <a:solidFill>
                  <a:schemeClr val="tx1"/>
                </a:solidFill>
              </a:rPr>
              <a:t>j = 4</a:t>
            </a:r>
            <a:endParaRPr kumimoji="0" lang="en-US">
              <a:solidFill>
                <a:schemeClr val="tx1"/>
              </a:solidFill>
            </a:endParaRPr>
          </a:p>
        </p:txBody>
      </p:sp>
      <p:sp>
        <p:nvSpPr>
          <p:cNvPr id="199700" name="Text Box 20"/>
          <p:cNvSpPr txBox="1">
            <a:spLocks noChangeArrowheads="1"/>
          </p:cNvSpPr>
          <p:nvPr/>
        </p:nvSpPr>
        <p:spPr bwMode="auto">
          <a:xfrm>
            <a:off x="7010400" y="3962400"/>
            <a:ext cx="1143000" cy="366713"/>
          </a:xfrm>
          <a:prstGeom prst="rect">
            <a:avLst/>
          </a:prstGeom>
          <a:noFill/>
          <a:ln w="9525">
            <a:noFill/>
            <a:miter lim="800000"/>
            <a:headEnd/>
            <a:tailEnd/>
          </a:ln>
        </p:spPr>
        <p:txBody>
          <a:bodyPr>
            <a:spAutoFit/>
          </a:bodyPr>
          <a:lstStyle/>
          <a:p>
            <a:r>
              <a:rPr kumimoji="0" lang="en-US" b="1">
                <a:solidFill>
                  <a:srgbClr val="990033"/>
                </a:solidFill>
              </a:rPr>
              <a:t>N/2 = 6</a:t>
            </a:r>
            <a:endParaRPr kumimoji="0" lang="en-US"/>
          </a:p>
        </p:txBody>
      </p:sp>
      <p:sp>
        <p:nvSpPr>
          <p:cNvPr id="199701" name="Rectangle 21"/>
          <p:cNvSpPr>
            <a:spLocks noChangeAspect="1" noChangeArrowheads="1"/>
          </p:cNvSpPr>
          <p:nvPr/>
        </p:nvSpPr>
        <p:spPr bwMode="auto">
          <a:xfrm>
            <a:off x="21336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tx1"/>
                </a:solidFill>
              </a:rPr>
              <a:t>7</a:t>
            </a:r>
          </a:p>
        </p:txBody>
      </p:sp>
      <p:sp>
        <p:nvSpPr>
          <p:cNvPr id="199702" name="Rectangle 22"/>
          <p:cNvSpPr>
            <a:spLocks noChangeAspect="1" noChangeArrowheads="1"/>
          </p:cNvSpPr>
          <p:nvPr/>
        </p:nvSpPr>
        <p:spPr bwMode="auto">
          <a:xfrm>
            <a:off x="25908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tx1"/>
                </a:solidFill>
              </a:rPr>
              <a:t>10</a:t>
            </a:r>
          </a:p>
        </p:txBody>
      </p:sp>
      <p:sp>
        <p:nvSpPr>
          <p:cNvPr id="199703" name="Rectangle 23"/>
          <p:cNvSpPr>
            <a:spLocks noChangeAspect="1" noChangeArrowheads="1"/>
          </p:cNvSpPr>
          <p:nvPr/>
        </p:nvSpPr>
        <p:spPr bwMode="auto">
          <a:xfrm>
            <a:off x="30480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tx1"/>
                </a:solidFill>
              </a:rPr>
              <a:t>11</a:t>
            </a:r>
          </a:p>
        </p:txBody>
      </p:sp>
      <p:sp>
        <p:nvSpPr>
          <p:cNvPr id="199704" name="Rectangle 24"/>
          <p:cNvSpPr>
            <a:spLocks noChangeAspect="1" noChangeArrowheads="1"/>
          </p:cNvSpPr>
          <p:nvPr/>
        </p:nvSpPr>
        <p:spPr bwMode="auto">
          <a:xfrm>
            <a:off x="35052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tx1"/>
                </a:solidFill>
              </a:rPr>
              <a:t>14</a:t>
            </a:r>
          </a:p>
        </p:txBody>
      </p:sp>
      <p:sp>
        <p:nvSpPr>
          <p:cNvPr id="199705" name="Rectangle 25"/>
          <p:cNvSpPr>
            <a:spLocks noChangeAspect="1" noChangeArrowheads="1"/>
          </p:cNvSpPr>
          <p:nvPr/>
        </p:nvSpPr>
        <p:spPr bwMode="auto">
          <a:xfrm>
            <a:off x="12192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tx1"/>
                </a:solidFill>
              </a:rPr>
              <a:t>2</a:t>
            </a:r>
          </a:p>
        </p:txBody>
      </p:sp>
      <p:sp>
        <p:nvSpPr>
          <p:cNvPr id="199706" name="Rectangle 26"/>
          <p:cNvSpPr>
            <a:spLocks noChangeAspect="1" noChangeArrowheads="1"/>
          </p:cNvSpPr>
          <p:nvPr/>
        </p:nvSpPr>
        <p:spPr bwMode="auto">
          <a:xfrm>
            <a:off x="16764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tx1"/>
                </a:solidFill>
              </a:rPr>
              <a:t>3</a:t>
            </a:r>
          </a:p>
        </p:txBody>
      </p:sp>
      <p:sp>
        <p:nvSpPr>
          <p:cNvPr id="199707" name="Rectangle 27"/>
          <p:cNvSpPr>
            <a:spLocks noChangeAspect="1" noChangeArrowheads="1"/>
          </p:cNvSpPr>
          <p:nvPr/>
        </p:nvSpPr>
        <p:spPr bwMode="auto">
          <a:xfrm>
            <a:off x="48768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endParaRPr kumimoji="0" lang="en-US" b="1">
              <a:solidFill>
                <a:schemeClr val="tx1"/>
              </a:solidFill>
            </a:endParaRPr>
          </a:p>
        </p:txBody>
      </p:sp>
      <p:sp>
        <p:nvSpPr>
          <p:cNvPr id="199708" name="Rectangle 28"/>
          <p:cNvSpPr>
            <a:spLocks noChangeAspect="1" noChangeArrowheads="1"/>
          </p:cNvSpPr>
          <p:nvPr/>
        </p:nvSpPr>
        <p:spPr bwMode="auto">
          <a:xfrm>
            <a:off x="53340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endParaRPr kumimoji="0" lang="en-US" b="1">
              <a:solidFill>
                <a:schemeClr val="tx1"/>
              </a:solidFill>
            </a:endParaRPr>
          </a:p>
        </p:txBody>
      </p:sp>
      <p:sp>
        <p:nvSpPr>
          <p:cNvPr id="199709" name="Rectangle 29"/>
          <p:cNvSpPr>
            <a:spLocks noChangeAspect="1" noChangeArrowheads="1"/>
          </p:cNvSpPr>
          <p:nvPr/>
        </p:nvSpPr>
        <p:spPr bwMode="auto">
          <a:xfrm>
            <a:off x="57912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endParaRPr kumimoji="0" lang="en-US" b="1">
              <a:solidFill>
                <a:schemeClr val="tx1"/>
              </a:solidFill>
            </a:endParaRPr>
          </a:p>
        </p:txBody>
      </p:sp>
      <p:sp>
        <p:nvSpPr>
          <p:cNvPr id="199710" name="Rectangle 30"/>
          <p:cNvSpPr>
            <a:spLocks noChangeAspect="1" noChangeArrowheads="1"/>
          </p:cNvSpPr>
          <p:nvPr/>
        </p:nvSpPr>
        <p:spPr bwMode="auto">
          <a:xfrm>
            <a:off x="62484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endParaRPr kumimoji="0" lang="en-US" b="1">
              <a:solidFill>
                <a:schemeClr val="tx1"/>
              </a:solidFill>
            </a:endParaRPr>
          </a:p>
        </p:txBody>
      </p:sp>
      <p:sp>
        <p:nvSpPr>
          <p:cNvPr id="199711" name="Rectangle 31"/>
          <p:cNvSpPr>
            <a:spLocks noChangeAspect="1" noChangeArrowheads="1"/>
          </p:cNvSpPr>
          <p:nvPr/>
        </p:nvSpPr>
        <p:spPr bwMode="auto">
          <a:xfrm>
            <a:off x="39624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endParaRPr kumimoji="0" lang="en-US" b="1">
              <a:solidFill>
                <a:schemeClr val="tx1"/>
              </a:solidFill>
            </a:endParaRPr>
          </a:p>
        </p:txBody>
      </p:sp>
      <p:sp>
        <p:nvSpPr>
          <p:cNvPr id="199712" name="Rectangle 32"/>
          <p:cNvSpPr>
            <a:spLocks noChangeAspect="1" noChangeArrowheads="1"/>
          </p:cNvSpPr>
          <p:nvPr/>
        </p:nvSpPr>
        <p:spPr bwMode="auto">
          <a:xfrm>
            <a:off x="44196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endParaRPr kumimoji="0" lang="en-US" b="1">
              <a:solidFill>
                <a:schemeClr val="tx1"/>
              </a:solidFill>
            </a:endParaRPr>
          </a:p>
        </p:txBody>
      </p:sp>
      <p:sp>
        <p:nvSpPr>
          <p:cNvPr id="199713" name="Text Box 33"/>
          <p:cNvSpPr txBox="1">
            <a:spLocks noChangeArrowheads="1"/>
          </p:cNvSpPr>
          <p:nvPr/>
        </p:nvSpPr>
        <p:spPr bwMode="auto">
          <a:xfrm>
            <a:off x="7010400" y="4967288"/>
            <a:ext cx="1905000" cy="366712"/>
          </a:xfrm>
          <a:prstGeom prst="rect">
            <a:avLst/>
          </a:prstGeom>
          <a:noFill/>
          <a:ln w="9525">
            <a:noFill/>
            <a:miter lim="800000"/>
            <a:headEnd/>
            <a:tailEnd/>
          </a:ln>
        </p:spPr>
        <p:txBody>
          <a:bodyPr>
            <a:spAutoFit/>
          </a:bodyPr>
          <a:lstStyle/>
          <a:p>
            <a:r>
              <a:rPr kumimoji="0" lang="en-US" b="1">
                <a:solidFill>
                  <a:srgbClr val="990033"/>
                </a:solidFill>
              </a:rPr>
              <a:t>auxiliary array</a:t>
            </a:r>
            <a:endParaRPr kumimoji="0" lang="en-US"/>
          </a:p>
        </p:txBody>
      </p:sp>
      <p:sp>
        <p:nvSpPr>
          <p:cNvPr id="199714" name="Text Box 34"/>
          <p:cNvSpPr txBox="1">
            <a:spLocks noChangeArrowheads="1"/>
          </p:cNvSpPr>
          <p:nvPr/>
        </p:nvSpPr>
        <p:spPr bwMode="auto">
          <a:xfrm>
            <a:off x="3752850" y="5881688"/>
            <a:ext cx="3346450" cy="650875"/>
          </a:xfrm>
          <a:prstGeom prst="rect">
            <a:avLst/>
          </a:prstGeom>
          <a:solidFill>
            <a:schemeClr val="accent2"/>
          </a:solidFill>
          <a:ln w="9525">
            <a:solidFill>
              <a:schemeClr val="tx1"/>
            </a:solidFill>
            <a:miter lim="800000"/>
            <a:headEnd/>
            <a:tailEnd/>
          </a:ln>
        </p:spPr>
        <p:txBody>
          <a:bodyPr>
            <a:spAutoFit/>
          </a:bodyPr>
          <a:lstStyle/>
          <a:p>
            <a:pPr algn="l"/>
            <a:r>
              <a:rPr kumimoji="0" lang="en-US" b="1">
                <a:solidFill>
                  <a:schemeClr val="tx1"/>
                </a:solidFill>
              </a:rPr>
              <a:t>Inversions:  6 + 3 </a:t>
            </a:r>
            <a:br>
              <a:rPr kumimoji="0" lang="en-US" b="1">
                <a:solidFill>
                  <a:schemeClr val="tx1"/>
                </a:solidFill>
              </a:rPr>
            </a:br>
            <a:r>
              <a:rPr kumimoji="0" lang="en-US" b="1">
                <a:solidFill>
                  <a:schemeClr val="tx1"/>
                </a:solidFill>
              </a:rPr>
              <a:t>Total:	       9</a:t>
            </a:r>
            <a:endParaRPr kumimoji="0" lang="en-US">
              <a:solidFill>
                <a:schemeClr val="tx1"/>
              </a:solidFill>
            </a:endParaRPr>
          </a:p>
        </p:txBody>
      </p:sp>
      <p:sp>
        <p:nvSpPr>
          <p:cNvPr id="199715" name="AutoShape 35"/>
          <p:cNvSpPr>
            <a:spLocks noChangeArrowheads="1"/>
          </p:cNvSpPr>
          <p:nvPr/>
        </p:nvSpPr>
        <p:spPr bwMode="auto">
          <a:xfrm flipV="1">
            <a:off x="4011613" y="5461000"/>
            <a:ext cx="304800" cy="304800"/>
          </a:xfrm>
          <a:prstGeom prst="downArrow">
            <a:avLst>
              <a:gd name="adj1" fmla="val 50000"/>
              <a:gd name="adj2" fmla="val 25000"/>
            </a:avLst>
          </a:prstGeom>
          <a:solidFill>
            <a:schemeClr val="tx2"/>
          </a:solidFill>
          <a:ln w="9525">
            <a:solidFill>
              <a:schemeClr val="bg2"/>
            </a:solid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lide Number Placeholder 3"/>
          <p:cNvSpPr>
            <a:spLocks noGrp="1"/>
          </p:cNvSpPr>
          <p:nvPr>
            <p:ph type="sldNum" sz="quarter" idx="10"/>
          </p:nvPr>
        </p:nvSpPr>
        <p:spPr/>
        <p:txBody>
          <a:bodyPr/>
          <a:lstStyle/>
          <a:p>
            <a:fld id="{FACEB3AB-363A-4BE7-AE80-83D619EEE7AE}" type="slidenum">
              <a:rPr lang="en-US"/>
              <a:pPr/>
              <a:t>23</a:t>
            </a:fld>
            <a:endParaRPr lang="en-US" sz="1400"/>
          </a:p>
        </p:txBody>
      </p:sp>
      <p:sp>
        <p:nvSpPr>
          <p:cNvPr id="200706" name="Rectangle 2"/>
          <p:cNvSpPr>
            <a:spLocks noChangeAspect="1" noChangeArrowheads="1"/>
          </p:cNvSpPr>
          <p:nvPr/>
        </p:nvSpPr>
        <p:spPr bwMode="auto">
          <a:xfrm>
            <a:off x="1905000" y="3929063"/>
            <a:ext cx="457200" cy="414337"/>
          </a:xfrm>
          <a:prstGeom prst="rect">
            <a:avLst/>
          </a:prstGeom>
          <a:solidFill>
            <a:srgbClr val="003399"/>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10</a:t>
            </a:r>
          </a:p>
        </p:txBody>
      </p:sp>
      <p:sp>
        <p:nvSpPr>
          <p:cNvPr id="200707" name="Rectangle 3"/>
          <p:cNvSpPr>
            <a:spLocks noChangeAspect="1" noChangeArrowheads="1"/>
          </p:cNvSpPr>
          <p:nvPr/>
        </p:nvSpPr>
        <p:spPr bwMode="auto">
          <a:xfrm>
            <a:off x="2362200" y="3929063"/>
            <a:ext cx="457200" cy="414337"/>
          </a:xfrm>
          <a:prstGeom prst="rect">
            <a:avLst/>
          </a:prstGeom>
          <a:solidFill>
            <a:srgbClr val="003399"/>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14</a:t>
            </a:r>
          </a:p>
        </p:txBody>
      </p:sp>
      <p:sp>
        <p:nvSpPr>
          <p:cNvPr id="200708" name="Rectangle 4"/>
          <p:cNvSpPr>
            <a:spLocks noChangeAspect="1" noChangeArrowheads="1"/>
          </p:cNvSpPr>
          <p:nvPr/>
        </p:nvSpPr>
        <p:spPr bwMode="auto">
          <a:xfrm>
            <a:off x="2819400" y="3929063"/>
            <a:ext cx="457200" cy="414337"/>
          </a:xfrm>
          <a:prstGeom prst="rect">
            <a:avLst/>
          </a:prstGeom>
          <a:solidFill>
            <a:srgbClr val="003399"/>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18</a:t>
            </a:r>
          </a:p>
        </p:txBody>
      </p:sp>
      <p:sp>
        <p:nvSpPr>
          <p:cNvPr id="200709" name="Rectangle 5"/>
          <p:cNvSpPr>
            <a:spLocks noChangeAspect="1" noChangeArrowheads="1"/>
          </p:cNvSpPr>
          <p:nvPr/>
        </p:nvSpPr>
        <p:spPr bwMode="auto">
          <a:xfrm>
            <a:off x="3276600" y="3929063"/>
            <a:ext cx="457200" cy="414337"/>
          </a:xfrm>
          <a:prstGeom prst="rect">
            <a:avLst/>
          </a:prstGeom>
          <a:solidFill>
            <a:srgbClr val="003399"/>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19</a:t>
            </a:r>
          </a:p>
        </p:txBody>
      </p:sp>
      <p:sp>
        <p:nvSpPr>
          <p:cNvPr id="200710" name="Rectangle 6"/>
          <p:cNvSpPr>
            <a:spLocks noChangeAspect="1" noChangeArrowheads="1"/>
          </p:cNvSpPr>
          <p:nvPr/>
        </p:nvSpPr>
        <p:spPr bwMode="auto">
          <a:xfrm>
            <a:off x="990600" y="3929063"/>
            <a:ext cx="457200" cy="414337"/>
          </a:xfrm>
          <a:prstGeom prst="rect">
            <a:avLst/>
          </a:prstGeom>
          <a:solidFill>
            <a:srgbClr val="003399"/>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3</a:t>
            </a:r>
          </a:p>
        </p:txBody>
      </p:sp>
      <p:sp>
        <p:nvSpPr>
          <p:cNvPr id="200711" name="Rectangle 7"/>
          <p:cNvSpPr>
            <a:spLocks noChangeAspect="1" noChangeArrowheads="1"/>
          </p:cNvSpPr>
          <p:nvPr/>
        </p:nvSpPr>
        <p:spPr bwMode="auto">
          <a:xfrm>
            <a:off x="1447800" y="3929063"/>
            <a:ext cx="457200" cy="414337"/>
          </a:xfrm>
          <a:prstGeom prst="rect">
            <a:avLst/>
          </a:prstGeom>
          <a:solidFill>
            <a:srgbClr val="003399"/>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7</a:t>
            </a:r>
          </a:p>
        </p:txBody>
      </p:sp>
      <p:sp>
        <p:nvSpPr>
          <p:cNvPr id="200712" name="Rectangle 8"/>
          <p:cNvSpPr>
            <a:spLocks noChangeAspect="1" noChangeArrowheads="1"/>
          </p:cNvSpPr>
          <p:nvPr/>
        </p:nvSpPr>
        <p:spPr bwMode="auto">
          <a:xfrm>
            <a:off x="5105400" y="3929063"/>
            <a:ext cx="457200" cy="414337"/>
          </a:xfrm>
          <a:prstGeom prst="rect">
            <a:avLst/>
          </a:prstGeom>
          <a:solidFill>
            <a:srgbClr val="006600"/>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16</a:t>
            </a:r>
          </a:p>
        </p:txBody>
      </p:sp>
      <p:sp>
        <p:nvSpPr>
          <p:cNvPr id="200713" name="Rectangle 9"/>
          <p:cNvSpPr>
            <a:spLocks noChangeAspect="1" noChangeArrowheads="1"/>
          </p:cNvSpPr>
          <p:nvPr/>
        </p:nvSpPr>
        <p:spPr bwMode="auto">
          <a:xfrm>
            <a:off x="5562600" y="3929063"/>
            <a:ext cx="457200" cy="414337"/>
          </a:xfrm>
          <a:prstGeom prst="rect">
            <a:avLst/>
          </a:prstGeom>
          <a:solidFill>
            <a:srgbClr val="006600"/>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17</a:t>
            </a:r>
          </a:p>
        </p:txBody>
      </p:sp>
      <p:sp>
        <p:nvSpPr>
          <p:cNvPr id="200714" name="Rectangle 10"/>
          <p:cNvSpPr>
            <a:spLocks noChangeAspect="1" noChangeArrowheads="1"/>
          </p:cNvSpPr>
          <p:nvPr/>
        </p:nvSpPr>
        <p:spPr bwMode="auto">
          <a:xfrm>
            <a:off x="6019800" y="3929063"/>
            <a:ext cx="457200" cy="414337"/>
          </a:xfrm>
          <a:prstGeom prst="rect">
            <a:avLst/>
          </a:prstGeom>
          <a:solidFill>
            <a:srgbClr val="006600"/>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23</a:t>
            </a:r>
          </a:p>
        </p:txBody>
      </p:sp>
      <p:sp>
        <p:nvSpPr>
          <p:cNvPr id="200715" name="Rectangle 11"/>
          <p:cNvSpPr>
            <a:spLocks noChangeAspect="1" noChangeArrowheads="1"/>
          </p:cNvSpPr>
          <p:nvPr/>
        </p:nvSpPr>
        <p:spPr bwMode="auto">
          <a:xfrm>
            <a:off x="6477000" y="3929063"/>
            <a:ext cx="457200" cy="414337"/>
          </a:xfrm>
          <a:prstGeom prst="rect">
            <a:avLst/>
          </a:prstGeom>
          <a:solidFill>
            <a:srgbClr val="006600"/>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25</a:t>
            </a:r>
          </a:p>
        </p:txBody>
      </p:sp>
      <p:sp>
        <p:nvSpPr>
          <p:cNvPr id="200716" name="Rectangle 12"/>
          <p:cNvSpPr>
            <a:spLocks noChangeAspect="1" noChangeArrowheads="1"/>
          </p:cNvSpPr>
          <p:nvPr/>
        </p:nvSpPr>
        <p:spPr bwMode="auto">
          <a:xfrm>
            <a:off x="4191000" y="3929063"/>
            <a:ext cx="457200" cy="414337"/>
          </a:xfrm>
          <a:prstGeom prst="rect">
            <a:avLst/>
          </a:prstGeom>
          <a:solidFill>
            <a:srgbClr val="006600"/>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2</a:t>
            </a:r>
          </a:p>
        </p:txBody>
      </p:sp>
      <p:sp>
        <p:nvSpPr>
          <p:cNvPr id="200717" name="Rectangle 13"/>
          <p:cNvSpPr>
            <a:spLocks noChangeAspect="1" noChangeArrowheads="1"/>
          </p:cNvSpPr>
          <p:nvPr/>
        </p:nvSpPr>
        <p:spPr bwMode="auto">
          <a:xfrm>
            <a:off x="4648200" y="3929063"/>
            <a:ext cx="457200" cy="414337"/>
          </a:xfrm>
          <a:prstGeom prst="rect">
            <a:avLst/>
          </a:prstGeom>
          <a:solidFill>
            <a:srgbClr val="006600"/>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11</a:t>
            </a:r>
          </a:p>
        </p:txBody>
      </p:sp>
      <p:sp>
        <p:nvSpPr>
          <p:cNvPr id="200718" name="Rectangle 14"/>
          <p:cNvSpPr>
            <a:spLocks noGrp="1" noChangeArrowheads="1"/>
          </p:cNvSpPr>
          <p:nvPr>
            <p:ph type="title"/>
          </p:nvPr>
        </p:nvSpPr>
        <p:spPr/>
        <p:txBody>
          <a:bodyPr/>
          <a:lstStyle/>
          <a:p>
            <a:r>
              <a:rPr lang="en-US"/>
              <a:t>Merge and Count</a:t>
            </a:r>
          </a:p>
        </p:txBody>
      </p:sp>
      <p:sp>
        <p:nvSpPr>
          <p:cNvPr id="200719" name="Rectangle 15"/>
          <p:cNvSpPr>
            <a:spLocks noGrp="1" noChangeArrowheads="1"/>
          </p:cNvSpPr>
          <p:nvPr>
            <p:ph type="body" idx="1"/>
          </p:nvPr>
        </p:nvSpPr>
        <p:spPr/>
        <p:txBody>
          <a:bodyPr/>
          <a:lstStyle/>
          <a:p>
            <a:r>
              <a:rPr lang="en-US"/>
              <a:t>Merge and count step. </a:t>
            </a:r>
          </a:p>
          <a:p>
            <a:pPr lvl="1"/>
            <a:r>
              <a:rPr lang="en-US"/>
              <a:t>Given two sorted halves, count number of inversions where a</a:t>
            </a:r>
            <a:r>
              <a:rPr lang="en-US" sz="2000" baseline="-25000"/>
              <a:t>i</a:t>
            </a:r>
            <a:r>
              <a:rPr lang="en-US"/>
              <a:t> and a</a:t>
            </a:r>
            <a:r>
              <a:rPr lang="en-US" sz="2000" baseline="-25000"/>
              <a:t>j</a:t>
            </a:r>
            <a:r>
              <a:rPr lang="en-US"/>
              <a:t> are in different halves.</a:t>
            </a:r>
          </a:p>
          <a:p>
            <a:pPr lvl="1"/>
            <a:r>
              <a:rPr lang="en-US"/>
              <a:t>Combine two sorted halves into sorted whole.</a:t>
            </a:r>
          </a:p>
        </p:txBody>
      </p:sp>
      <p:sp>
        <p:nvSpPr>
          <p:cNvPr id="200720" name="Text Box 16"/>
          <p:cNvSpPr txBox="1">
            <a:spLocks noChangeArrowheads="1"/>
          </p:cNvSpPr>
          <p:nvPr/>
        </p:nvSpPr>
        <p:spPr bwMode="auto">
          <a:xfrm>
            <a:off x="2139950" y="2819400"/>
            <a:ext cx="1905000" cy="641350"/>
          </a:xfrm>
          <a:prstGeom prst="rect">
            <a:avLst/>
          </a:prstGeom>
          <a:noFill/>
          <a:ln w="9525">
            <a:noFill/>
            <a:miter lim="800000"/>
            <a:headEnd/>
            <a:tailEnd/>
          </a:ln>
        </p:spPr>
        <p:txBody>
          <a:bodyPr>
            <a:spAutoFit/>
          </a:bodyPr>
          <a:lstStyle/>
          <a:p>
            <a:r>
              <a:rPr kumimoji="0" lang="en-US" b="1">
                <a:solidFill>
                  <a:schemeClr val="tx1"/>
                </a:solidFill>
              </a:rPr>
              <a:t>smallest</a:t>
            </a:r>
            <a:br>
              <a:rPr kumimoji="0" lang="en-US" b="1">
                <a:solidFill>
                  <a:schemeClr val="tx1"/>
                </a:solidFill>
              </a:rPr>
            </a:br>
            <a:r>
              <a:rPr kumimoji="0" lang="en-US" b="1">
                <a:solidFill>
                  <a:schemeClr val="tx1"/>
                </a:solidFill>
              </a:rPr>
              <a:t>i = 2</a:t>
            </a:r>
            <a:endParaRPr kumimoji="0" lang="en-US">
              <a:solidFill>
                <a:schemeClr val="tx1"/>
              </a:solidFill>
            </a:endParaRPr>
          </a:p>
        </p:txBody>
      </p:sp>
      <p:sp>
        <p:nvSpPr>
          <p:cNvPr id="200721" name="AutoShape 17"/>
          <p:cNvSpPr>
            <a:spLocks noChangeArrowheads="1"/>
          </p:cNvSpPr>
          <p:nvPr/>
        </p:nvSpPr>
        <p:spPr bwMode="auto">
          <a:xfrm>
            <a:off x="2901950" y="3505200"/>
            <a:ext cx="304800" cy="304800"/>
          </a:xfrm>
          <a:prstGeom prst="downArrow">
            <a:avLst>
              <a:gd name="adj1" fmla="val 50000"/>
              <a:gd name="adj2" fmla="val 25000"/>
            </a:avLst>
          </a:prstGeom>
          <a:solidFill>
            <a:srgbClr val="003399"/>
          </a:solidFill>
          <a:ln w="9525">
            <a:solidFill>
              <a:schemeClr val="bg2"/>
            </a:solidFill>
            <a:miter lim="800000"/>
            <a:headEnd/>
            <a:tailEnd/>
          </a:ln>
        </p:spPr>
        <p:txBody>
          <a:bodyPr wrap="none" anchor="ctr"/>
          <a:lstStyle/>
          <a:p>
            <a:endParaRPr lang="en-US"/>
          </a:p>
        </p:txBody>
      </p:sp>
      <p:sp>
        <p:nvSpPr>
          <p:cNvPr id="200722" name="AutoShape 18"/>
          <p:cNvSpPr>
            <a:spLocks noChangeArrowheads="1"/>
          </p:cNvSpPr>
          <p:nvPr/>
        </p:nvSpPr>
        <p:spPr bwMode="auto">
          <a:xfrm>
            <a:off x="5175250" y="3505200"/>
            <a:ext cx="304800" cy="304800"/>
          </a:xfrm>
          <a:prstGeom prst="downArrow">
            <a:avLst>
              <a:gd name="adj1" fmla="val 50000"/>
              <a:gd name="adj2" fmla="val 25000"/>
            </a:avLst>
          </a:prstGeom>
          <a:solidFill>
            <a:schemeClr val="accent1"/>
          </a:solidFill>
          <a:ln w="9525">
            <a:solidFill>
              <a:schemeClr val="bg2"/>
            </a:solidFill>
            <a:miter lim="800000"/>
            <a:headEnd/>
            <a:tailEnd/>
          </a:ln>
        </p:spPr>
        <p:txBody>
          <a:bodyPr wrap="none" anchor="ctr"/>
          <a:lstStyle/>
          <a:p>
            <a:endParaRPr lang="en-US"/>
          </a:p>
        </p:txBody>
      </p:sp>
      <p:sp>
        <p:nvSpPr>
          <p:cNvPr id="200723" name="Text Box 19"/>
          <p:cNvSpPr txBox="1">
            <a:spLocks noChangeArrowheads="1"/>
          </p:cNvSpPr>
          <p:nvPr/>
        </p:nvSpPr>
        <p:spPr bwMode="auto">
          <a:xfrm>
            <a:off x="4413250" y="2819400"/>
            <a:ext cx="1905000" cy="641350"/>
          </a:xfrm>
          <a:prstGeom prst="rect">
            <a:avLst/>
          </a:prstGeom>
          <a:noFill/>
          <a:ln w="9525">
            <a:noFill/>
            <a:miter lim="800000"/>
            <a:headEnd/>
            <a:tailEnd/>
          </a:ln>
        </p:spPr>
        <p:txBody>
          <a:bodyPr>
            <a:spAutoFit/>
          </a:bodyPr>
          <a:lstStyle/>
          <a:p>
            <a:r>
              <a:rPr kumimoji="0" lang="en-US" b="1">
                <a:solidFill>
                  <a:schemeClr val="tx1"/>
                </a:solidFill>
              </a:rPr>
              <a:t>smallest</a:t>
            </a:r>
            <a:br>
              <a:rPr kumimoji="0" lang="en-US" b="1">
                <a:solidFill>
                  <a:schemeClr val="tx1"/>
                </a:solidFill>
              </a:rPr>
            </a:br>
            <a:r>
              <a:rPr kumimoji="0" lang="en-US" b="1">
                <a:solidFill>
                  <a:schemeClr val="tx1"/>
                </a:solidFill>
              </a:rPr>
              <a:t>j = 4</a:t>
            </a:r>
            <a:endParaRPr kumimoji="0" lang="en-US">
              <a:solidFill>
                <a:schemeClr val="tx1"/>
              </a:solidFill>
            </a:endParaRPr>
          </a:p>
        </p:txBody>
      </p:sp>
      <p:sp>
        <p:nvSpPr>
          <p:cNvPr id="200724" name="Text Box 20"/>
          <p:cNvSpPr txBox="1">
            <a:spLocks noChangeArrowheads="1"/>
          </p:cNvSpPr>
          <p:nvPr/>
        </p:nvSpPr>
        <p:spPr bwMode="auto">
          <a:xfrm>
            <a:off x="7010400" y="3962400"/>
            <a:ext cx="1143000" cy="366713"/>
          </a:xfrm>
          <a:prstGeom prst="rect">
            <a:avLst/>
          </a:prstGeom>
          <a:noFill/>
          <a:ln w="9525">
            <a:noFill/>
            <a:miter lim="800000"/>
            <a:headEnd/>
            <a:tailEnd/>
          </a:ln>
        </p:spPr>
        <p:txBody>
          <a:bodyPr>
            <a:spAutoFit/>
          </a:bodyPr>
          <a:lstStyle/>
          <a:p>
            <a:r>
              <a:rPr kumimoji="0" lang="en-US" b="1">
                <a:solidFill>
                  <a:srgbClr val="990033"/>
                </a:solidFill>
              </a:rPr>
              <a:t>N/2 = 6</a:t>
            </a:r>
            <a:endParaRPr kumimoji="0" lang="en-US"/>
          </a:p>
        </p:txBody>
      </p:sp>
      <p:sp>
        <p:nvSpPr>
          <p:cNvPr id="200725" name="Rectangle 21"/>
          <p:cNvSpPr>
            <a:spLocks noChangeAspect="1" noChangeArrowheads="1"/>
          </p:cNvSpPr>
          <p:nvPr/>
        </p:nvSpPr>
        <p:spPr bwMode="auto">
          <a:xfrm>
            <a:off x="21336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tx1"/>
                </a:solidFill>
              </a:rPr>
              <a:t>7</a:t>
            </a:r>
          </a:p>
        </p:txBody>
      </p:sp>
      <p:sp>
        <p:nvSpPr>
          <p:cNvPr id="200726" name="Rectangle 22"/>
          <p:cNvSpPr>
            <a:spLocks noChangeAspect="1" noChangeArrowheads="1"/>
          </p:cNvSpPr>
          <p:nvPr/>
        </p:nvSpPr>
        <p:spPr bwMode="auto">
          <a:xfrm>
            <a:off x="25908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tx1"/>
                </a:solidFill>
              </a:rPr>
              <a:t>10</a:t>
            </a:r>
          </a:p>
        </p:txBody>
      </p:sp>
      <p:sp>
        <p:nvSpPr>
          <p:cNvPr id="200727" name="Rectangle 23"/>
          <p:cNvSpPr>
            <a:spLocks noChangeAspect="1" noChangeArrowheads="1"/>
          </p:cNvSpPr>
          <p:nvPr/>
        </p:nvSpPr>
        <p:spPr bwMode="auto">
          <a:xfrm>
            <a:off x="30480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tx1"/>
                </a:solidFill>
              </a:rPr>
              <a:t>11</a:t>
            </a:r>
          </a:p>
        </p:txBody>
      </p:sp>
      <p:sp>
        <p:nvSpPr>
          <p:cNvPr id="200728" name="Rectangle 24"/>
          <p:cNvSpPr>
            <a:spLocks noChangeAspect="1" noChangeArrowheads="1"/>
          </p:cNvSpPr>
          <p:nvPr/>
        </p:nvSpPr>
        <p:spPr bwMode="auto">
          <a:xfrm>
            <a:off x="35052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tx1"/>
                </a:solidFill>
              </a:rPr>
              <a:t>14</a:t>
            </a:r>
          </a:p>
        </p:txBody>
      </p:sp>
      <p:sp>
        <p:nvSpPr>
          <p:cNvPr id="200729" name="Rectangle 25"/>
          <p:cNvSpPr>
            <a:spLocks noChangeAspect="1" noChangeArrowheads="1"/>
          </p:cNvSpPr>
          <p:nvPr/>
        </p:nvSpPr>
        <p:spPr bwMode="auto">
          <a:xfrm>
            <a:off x="12192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tx1"/>
                </a:solidFill>
              </a:rPr>
              <a:t>2</a:t>
            </a:r>
          </a:p>
        </p:txBody>
      </p:sp>
      <p:sp>
        <p:nvSpPr>
          <p:cNvPr id="200730" name="Rectangle 26"/>
          <p:cNvSpPr>
            <a:spLocks noChangeAspect="1" noChangeArrowheads="1"/>
          </p:cNvSpPr>
          <p:nvPr/>
        </p:nvSpPr>
        <p:spPr bwMode="auto">
          <a:xfrm>
            <a:off x="16764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tx1"/>
                </a:solidFill>
              </a:rPr>
              <a:t>3</a:t>
            </a:r>
          </a:p>
        </p:txBody>
      </p:sp>
      <p:sp>
        <p:nvSpPr>
          <p:cNvPr id="200731" name="Rectangle 27"/>
          <p:cNvSpPr>
            <a:spLocks noChangeAspect="1" noChangeArrowheads="1"/>
          </p:cNvSpPr>
          <p:nvPr/>
        </p:nvSpPr>
        <p:spPr bwMode="auto">
          <a:xfrm>
            <a:off x="48768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endParaRPr kumimoji="0" lang="en-US" b="1">
              <a:solidFill>
                <a:schemeClr val="tx1"/>
              </a:solidFill>
            </a:endParaRPr>
          </a:p>
        </p:txBody>
      </p:sp>
      <p:sp>
        <p:nvSpPr>
          <p:cNvPr id="200732" name="Rectangle 28"/>
          <p:cNvSpPr>
            <a:spLocks noChangeAspect="1" noChangeArrowheads="1"/>
          </p:cNvSpPr>
          <p:nvPr/>
        </p:nvSpPr>
        <p:spPr bwMode="auto">
          <a:xfrm>
            <a:off x="53340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endParaRPr kumimoji="0" lang="en-US" b="1">
              <a:solidFill>
                <a:schemeClr val="tx1"/>
              </a:solidFill>
            </a:endParaRPr>
          </a:p>
        </p:txBody>
      </p:sp>
      <p:sp>
        <p:nvSpPr>
          <p:cNvPr id="200733" name="Rectangle 29"/>
          <p:cNvSpPr>
            <a:spLocks noChangeAspect="1" noChangeArrowheads="1"/>
          </p:cNvSpPr>
          <p:nvPr/>
        </p:nvSpPr>
        <p:spPr bwMode="auto">
          <a:xfrm>
            <a:off x="57912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endParaRPr kumimoji="0" lang="en-US" b="1">
              <a:solidFill>
                <a:schemeClr val="tx1"/>
              </a:solidFill>
            </a:endParaRPr>
          </a:p>
        </p:txBody>
      </p:sp>
      <p:sp>
        <p:nvSpPr>
          <p:cNvPr id="200734" name="Rectangle 30"/>
          <p:cNvSpPr>
            <a:spLocks noChangeAspect="1" noChangeArrowheads="1"/>
          </p:cNvSpPr>
          <p:nvPr/>
        </p:nvSpPr>
        <p:spPr bwMode="auto">
          <a:xfrm>
            <a:off x="62484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endParaRPr kumimoji="0" lang="en-US" b="1">
              <a:solidFill>
                <a:schemeClr val="tx1"/>
              </a:solidFill>
            </a:endParaRPr>
          </a:p>
        </p:txBody>
      </p:sp>
      <p:sp>
        <p:nvSpPr>
          <p:cNvPr id="200735" name="Rectangle 31"/>
          <p:cNvSpPr>
            <a:spLocks noChangeAspect="1" noChangeArrowheads="1"/>
          </p:cNvSpPr>
          <p:nvPr/>
        </p:nvSpPr>
        <p:spPr bwMode="auto">
          <a:xfrm>
            <a:off x="39624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endParaRPr kumimoji="0" lang="en-US" b="1">
              <a:solidFill>
                <a:schemeClr val="tx1"/>
              </a:solidFill>
            </a:endParaRPr>
          </a:p>
        </p:txBody>
      </p:sp>
      <p:sp>
        <p:nvSpPr>
          <p:cNvPr id="200736" name="Rectangle 32"/>
          <p:cNvSpPr>
            <a:spLocks noChangeAspect="1" noChangeArrowheads="1"/>
          </p:cNvSpPr>
          <p:nvPr/>
        </p:nvSpPr>
        <p:spPr bwMode="auto">
          <a:xfrm>
            <a:off x="44196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endParaRPr kumimoji="0" lang="en-US" b="1">
              <a:solidFill>
                <a:schemeClr val="tx1"/>
              </a:solidFill>
            </a:endParaRPr>
          </a:p>
        </p:txBody>
      </p:sp>
      <p:sp>
        <p:nvSpPr>
          <p:cNvPr id="200737" name="Text Box 33"/>
          <p:cNvSpPr txBox="1">
            <a:spLocks noChangeArrowheads="1"/>
          </p:cNvSpPr>
          <p:nvPr/>
        </p:nvSpPr>
        <p:spPr bwMode="auto">
          <a:xfrm>
            <a:off x="7010400" y="4967288"/>
            <a:ext cx="1905000" cy="366712"/>
          </a:xfrm>
          <a:prstGeom prst="rect">
            <a:avLst/>
          </a:prstGeom>
          <a:noFill/>
          <a:ln w="9525">
            <a:noFill/>
            <a:miter lim="800000"/>
            <a:headEnd/>
            <a:tailEnd/>
          </a:ln>
        </p:spPr>
        <p:txBody>
          <a:bodyPr>
            <a:spAutoFit/>
          </a:bodyPr>
          <a:lstStyle/>
          <a:p>
            <a:r>
              <a:rPr kumimoji="0" lang="en-US" b="1">
                <a:solidFill>
                  <a:srgbClr val="990033"/>
                </a:solidFill>
              </a:rPr>
              <a:t>auxiliary array</a:t>
            </a:r>
            <a:endParaRPr kumimoji="0" lang="en-US"/>
          </a:p>
        </p:txBody>
      </p:sp>
      <p:sp>
        <p:nvSpPr>
          <p:cNvPr id="200738" name="Text Box 34"/>
          <p:cNvSpPr txBox="1">
            <a:spLocks noChangeArrowheads="1"/>
          </p:cNvSpPr>
          <p:nvPr/>
        </p:nvSpPr>
        <p:spPr bwMode="auto">
          <a:xfrm>
            <a:off x="3752850" y="5881688"/>
            <a:ext cx="3346450" cy="650875"/>
          </a:xfrm>
          <a:prstGeom prst="rect">
            <a:avLst/>
          </a:prstGeom>
          <a:solidFill>
            <a:schemeClr val="accent2"/>
          </a:solidFill>
          <a:ln w="9525">
            <a:solidFill>
              <a:schemeClr val="tx1"/>
            </a:solidFill>
            <a:miter lim="800000"/>
            <a:headEnd/>
            <a:tailEnd/>
          </a:ln>
        </p:spPr>
        <p:txBody>
          <a:bodyPr>
            <a:spAutoFit/>
          </a:bodyPr>
          <a:lstStyle/>
          <a:p>
            <a:pPr algn="l"/>
            <a:r>
              <a:rPr kumimoji="0" lang="en-US" b="1">
                <a:solidFill>
                  <a:schemeClr val="tx1"/>
                </a:solidFill>
              </a:rPr>
              <a:t>Inversions:  6 + 3 </a:t>
            </a:r>
            <a:br>
              <a:rPr kumimoji="0" lang="en-US" b="1">
                <a:solidFill>
                  <a:schemeClr val="tx1"/>
                </a:solidFill>
              </a:rPr>
            </a:br>
            <a:r>
              <a:rPr kumimoji="0" lang="en-US" b="1">
                <a:solidFill>
                  <a:schemeClr val="tx1"/>
                </a:solidFill>
              </a:rPr>
              <a:t>Total:	       9</a:t>
            </a:r>
            <a:endParaRPr kumimoji="0" lang="en-US">
              <a:solidFill>
                <a:schemeClr val="tx1"/>
              </a:solidFill>
            </a:endParaRPr>
          </a:p>
        </p:txBody>
      </p:sp>
      <p:sp>
        <p:nvSpPr>
          <p:cNvPr id="200739" name="AutoShape 35"/>
          <p:cNvSpPr>
            <a:spLocks noChangeArrowheads="1"/>
          </p:cNvSpPr>
          <p:nvPr/>
        </p:nvSpPr>
        <p:spPr bwMode="auto">
          <a:xfrm flipV="1">
            <a:off x="4011613" y="5461000"/>
            <a:ext cx="304800" cy="304800"/>
          </a:xfrm>
          <a:prstGeom prst="downArrow">
            <a:avLst>
              <a:gd name="adj1" fmla="val 50000"/>
              <a:gd name="adj2" fmla="val 25000"/>
            </a:avLst>
          </a:prstGeom>
          <a:solidFill>
            <a:schemeClr val="tx2"/>
          </a:solidFill>
          <a:ln w="9525">
            <a:solidFill>
              <a:schemeClr val="bg2"/>
            </a:solid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lide Number Placeholder 3"/>
          <p:cNvSpPr>
            <a:spLocks noGrp="1"/>
          </p:cNvSpPr>
          <p:nvPr>
            <p:ph type="sldNum" sz="quarter" idx="10"/>
          </p:nvPr>
        </p:nvSpPr>
        <p:spPr/>
        <p:txBody>
          <a:bodyPr/>
          <a:lstStyle/>
          <a:p>
            <a:fld id="{65AB25BE-9AE8-40CB-A158-3AB593CA73A8}" type="slidenum">
              <a:rPr lang="en-US"/>
              <a:pPr/>
              <a:t>24</a:t>
            </a:fld>
            <a:endParaRPr lang="en-US" sz="1400"/>
          </a:p>
        </p:txBody>
      </p:sp>
      <p:sp>
        <p:nvSpPr>
          <p:cNvPr id="201730" name="Rectangle 2"/>
          <p:cNvSpPr>
            <a:spLocks noChangeAspect="1" noChangeArrowheads="1"/>
          </p:cNvSpPr>
          <p:nvPr/>
        </p:nvSpPr>
        <p:spPr bwMode="auto">
          <a:xfrm>
            <a:off x="1905000" y="3929063"/>
            <a:ext cx="457200" cy="414337"/>
          </a:xfrm>
          <a:prstGeom prst="rect">
            <a:avLst/>
          </a:prstGeom>
          <a:solidFill>
            <a:srgbClr val="003399"/>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10</a:t>
            </a:r>
          </a:p>
        </p:txBody>
      </p:sp>
      <p:sp>
        <p:nvSpPr>
          <p:cNvPr id="201731" name="Rectangle 3"/>
          <p:cNvSpPr>
            <a:spLocks noChangeAspect="1" noChangeArrowheads="1"/>
          </p:cNvSpPr>
          <p:nvPr/>
        </p:nvSpPr>
        <p:spPr bwMode="auto">
          <a:xfrm>
            <a:off x="2362200" y="3929063"/>
            <a:ext cx="457200" cy="414337"/>
          </a:xfrm>
          <a:prstGeom prst="rect">
            <a:avLst/>
          </a:prstGeom>
          <a:solidFill>
            <a:srgbClr val="003399"/>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14</a:t>
            </a:r>
          </a:p>
        </p:txBody>
      </p:sp>
      <p:sp>
        <p:nvSpPr>
          <p:cNvPr id="201732" name="Rectangle 4"/>
          <p:cNvSpPr>
            <a:spLocks noChangeAspect="1" noChangeArrowheads="1"/>
          </p:cNvSpPr>
          <p:nvPr/>
        </p:nvSpPr>
        <p:spPr bwMode="auto">
          <a:xfrm>
            <a:off x="2819400" y="3929063"/>
            <a:ext cx="457200" cy="414337"/>
          </a:xfrm>
          <a:prstGeom prst="rect">
            <a:avLst/>
          </a:prstGeom>
          <a:solidFill>
            <a:srgbClr val="003399"/>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18</a:t>
            </a:r>
          </a:p>
        </p:txBody>
      </p:sp>
      <p:sp>
        <p:nvSpPr>
          <p:cNvPr id="201733" name="Rectangle 5"/>
          <p:cNvSpPr>
            <a:spLocks noChangeAspect="1" noChangeArrowheads="1"/>
          </p:cNvSpPr>
          <p:nvPr/>
        </p:nvSpPr>
        <p:spPr bwMode="auto">
          <a:xfrm>
            <a:off x="3276600" y="3929063"/>
            <a:ext cx="457200" cy="414337"/>
          </a:xfrm>
          <a:prstGeom prst="rect">
            <a:avLst/>
          </a:prstGeom>
          <a:solidFill>
            <a:srgbClr val="003399"/>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19</a:t>
            </a:r>
          </a:p>
        </p:txBody>
      </p:sp>
      <p:sp>
        <p:nvSpPr>
          <p:cNvPr id="201734" name="Rectangle 6"/>
          <p:cNvSpPr>
            <a:spLocks noChangeAspect="1" noChangeArrowheads="1"/>
          </p:cNvSpPr>
          <p:nvPr/>
        </p:nvSpPr>
        <p:spPr bwMode="auto">
          <a:xfrm>
            <a:off x="990600" y="3929063"/>
            <a:ext cx="457200" cy="414337"/>
          </a:xfrm>
          <a:prstGeom prst="rect">
            <a:avLst/>
          </a:prstGeom>
          <a:solidFill>
            <a:srgbClr val="003399"/>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3</a:t>
            </a:r>
          </a:p>
        </p:txBody>
      </p:sp>
      <p:sp>
        <p:nvSpPr>
          <p:cNvPr id="201735" name="Rectangle 7"/>
          <p:cNvSpPr>
            <a:spLocks noChangeAspect="1" noChangeArrowheads="1"/>
          </p:cNvSpPr>
          <p:nvPr/>
        </p:nvSpPr>
        <p:spPr bwMode="auto">
          <a:xfrm>
            <a:off x="1447800" y="3929063"/>
            <a:ext cx="457200" cy="414337"/>
          </a:xfrm>
          <a:prstGeom prst="rect">
            <a:avLst/>
          </a:prstGeom>
          <a:solidFill>
            <a:srgbClr val="003399"/>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7</a:t>
            </a:r>
          </a:p>
        </p:txBody>
      </p:sp>
      <p:sp>
        <p:nvSpPr>
          <p:cNvPr id="201736" name="Rectangle 8"/>
          <p:cNvSpPr>
            <a:spLocks noChangeAspect="1" noChangeArrowheads="1"/>
          </p:cNvSpPr>
          <p:nvPr/>
        </p:nvSpPr>
        <p:spPr bwMode="auto">
          <a:xfrm>
            <a:off x="5105400" y="3929063"/>
            <a:ext cx="457200" cy="414337"/>
          </a:xfrm>
          <a:prstGeom prst="rect">
            <a:avLst/>
          </a:prstGeom>
          <a:solidFill>
            <a:srgbClr val="006600"/>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16</a:t>
            </a:r>
          </a:p>
        </p:txBody>
      </p:sp>
      <p:sp>
        <p:nvSpPr>
          <p:cNvPr id="201737" name="Rectangle 9"/>
          <p:cNvSpPr>
            <a:spLocks noChangeAspect="1" noChangeArrowheads="1"/>
          </p:cNvSpPr>
          <p:nvPr/>
        </p:nvSpPr>
        <p:spPr bwMode="auto">
          <a:xfrm>
            <a:off x="5562600" y="3929063"/>
            <a:ext cx="457200" cy="414337"/>
          </a:xfrm>
          <a:prstGeom prst="rect">
            <a:avLst/>
          </a:prstGeom>
          <a:solidFill>
            <a:srgbClr val="006600"/>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17</a:t>
            </a:r>
          </a:p>
        </p:txBody>
      </p:sp>
      <p:sp>
        <p:nvSpPr>
          <p:cNvPr id="201738" name="Rectangle 10"/>
          <p:cNvSpPr>
            <a:spLocks noChangeAspect="1" noChangeArrowheads="1"/>
          </p:cNvSpPr>
          <p:nvPr/>
        </p:nvSpPr>
        <p:spPr bwMode="auto">
          <a:xfrm>
            <a:off x="6019800" y="3929063"/>
            <a:ext cx="457200" cy="414337"/>
          </a:xfrm>
          <a:prstGeom prst="rect">
            <a:avLst/>
          </a:prstGeom>
          <a:solidFill>
            <a:srgbClr val="006600"/>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23</a:t>
            </a:r>
          </a:p>
        </p:txBody>
      </p:sp>
      <p:sp>
        <p:nvSpPr>
          <p:cNvPr id="201739" name="Rectangle 11"/>
          <p:cNvSpPr>
            <a:spLocks noChangeAspect="1" noChangeArrowheads="1"/>
          </p:cNvSpPr>
          <p:nvPr/>
        </p:nvSpPr>
        <p:spPr bwMode="auto">
          <a:xfrm>
            <a:off x="6477000" y="3929063"/>
            <a:ext cx="457200" cy="414337"/>
          </a:xfrm>
          <a:prstGeom prst="rect">
            <a:avLst/>
          </a:prstGeom>
          <a:solidFill>
            <a:srgbClr val="006600"/>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25</a:t>
            </a:r>
          </a:p>
        </p:txBody>
      </p:sp>
      <p:sp>
        <p:nvSpPr>
          <p:cNvPr id="201740" name="Rectangle 12"/>
          <p:cNvSpPr>
            <a:spLocks noChangeAspect="1" noChangeArrowheads="1"/>
          </p:cNvSpPr>
          <p:nvPr/>
        </p:nvSpPr>
        <p:spPr bwMode="auto">
          <a:xfrm>
            <a:off x="4191000" y="3929063"/>
            <a:ext cx="457200" cy="414337"/>
          </a:xfrm>
          <a:prstGeom prst="rect">
            <a:avLst/>
          </a:prstGeom>
          <a:solidFill>
            <a:srgbClr val="006600"/>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2</a:t>
            </a:r>
          </a:p>
        </p:txBody>
      </p:sp>
      <p:sp>
        <p:nvSpPr>
          <p:cNvPr id="201741" name="Rectangle 13"/>
          <p:cNvSpPr>
            <a:spLocks noChangeAspect="1" noChangeArrowheads="1"/>
          </p:cNvSpPr>
          <p:nvPr/>
        </p:nvSpPr>
        <p:spPr bwMode="auto">
          <a:xfrm>
            <a:off x="4648200" y="3929063"/>
            <a:ext cx="457200" cy="414337"/>
          </a:xfrm>
          <a:prstGeom prst="rect">
            <a:avLst/>
          </a:prstGeom>
          <a:solidFill>
            <a:srgbClr val="006600"/>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11</a:t>
            </a:r>
          </a:p>
        </p:txBody>
      </p:sp>
      <p:sp>
        <p:nvSpPr>
          <p:cNvPr id="201742" name="Rectangle 14"/>
          <p:cNvSpPr>
            <a:spLocks noGrp="1" noChangeArrowheads="1"/>
          </p:cNvSpPr>
          <p:nvPr>
            <p:ph type="title"/>
          </p:nvPr>
        </p:nvSpPr>
        <p:spPr/>
        <p:txBody>
          <a:bodyPr/>
          <a:lstStyle/>
          <a:p>
            <a:r>
              <a:rPr lang="en-US"/>
              <a:t>Merge and Count</a:t>
            </a:r>
          </a:p>
        </p:txBody>
      </p:sp>
      <p:sp>
        <p:nvSpPr>
          <p:cNvPr id="201743" name="Rectangle 15"/>
          <p:cNvSpPr>
            <a:spLocks noGrp="1" noChangeArrowheads="1"/>
          </p:cNvSpPr>
          <p:nvPr>
            <p:ph type="body" idx="1"/>
          </p:nvPr>
        </p:nvSpPr>
        <p:spPr/>
        <p:txBody>
          <a:bodyPr/>
          <a:lstStyle/>
          <a:p>
            <a:r>
              <a:rPr lang="en-US"/>
              <a:t>Merge and count step. </a:t>
            </a:r>
          </a:p>
          <a:p>
            <a:pPr lvl="1"/>
            <a:r>
              <a:rPr lang="en-US"/>
              <a:t>Given two sorted halves, count number of inversions where a</a:t>
            </a:r>
            <a:r>
              <a:rPr lang="en-US" sz="2000" baseline="-25000"/>
              <a:t>i</a:t>
            </a:r>
            <a:r>
              <a:rPr lang="en-US"/>
              <a:t> and a</a:t>
            </a:r>
            <a:r>
              <a:rPr lang="en-US" sz="2000" baseline="-25000"/>
              <a:t>j</a:t>
            </a:r>
            <a:r>
              <a:rPr lang="en-US"/>
              <a:t> are in different halves.</a:t>
            </a:r>
          </a:p>
          <a:p>
            <a:pPr lvl="1"/>
            <a:r>
              <a:rPr lang="en-US"/>
              <a:t>Combine two sorted halves into sorted whole.</a:t>
            </a:r>
          </a:p>
        </p:txBody>
      </p:sp>
      <p:sp>
        <p:nvSpPr>
          <p:cNvPr id="201744" name="Text Box 16"/>
          <p:cNvSpPr txBox="1">
            <a:spLocks noChangeArrowheads="1"/>
          </p:cNvSpPr>
          <p:nvPr/>
        </p:nvSpPr>
        <p:spPr bwMode="auto">
          <a:xfrm>
            <a:off x="2139950" y="2819400"/>
            <a:ext cx="1905000" cy="641350"/>
          </a:xfrm>
          <a:prstGeom prst="rect">
            <a:avLst/>
          </a:prstGeom>
          <a:noFill/>
          <a:ln w="9525">
            <a:noFill/>
            <a:miter lim="800000"/>
            <a:headEnd/>
            <a:tailEnd/>
          </a:ln>
        </p:spPr>
        <p:txBody>
          <a:bodyPr>
            <a:spAutoFit/>
          </a:bodyPr>
          <a:lstStyle/>
          <a:p>
            <a:r>
              <a:rPr kumimoji="0" lang="en-US" b="1">
                <a:solidFill>
                  <a:schemeClr val="tx1"/>
                </a:solidFill>
              </a:rPr>
              <a:t>smallest</a:t>
            </a:r>
            <a:br>
              <a:rPr kumimoji="0" lang="en-US" b="1">
                <a:solidFill>
                  <a:schemeClr val="tx1"/>
                </a:solidFill>
              </a:rPr>
            </a:br>
            <a:r>
              <a:rPr kumimoji="0" lang="en-US" b="1">
                <a:solidFill>
                  <a:schemeClr val="tx1"/>
                </a:solidFill>
              </a:rPr>
              <a:t>i = 2</a:t>
            </a:r>
            <a:endParaRPr kumimoji="0" lang="en-US">
              <a:solidFill>
                <a:schemeClr val="tx1"/>
              </a:solidFill>
            </a:endParaRPr>
          </a:p>
        </p:txBody>
      </p:sp>
      <p:sp>
        <p:nvSpPr>
          <p:cNvPr id="201745" name="AutoShape 17"/>
          <p:cNvSpPr>
            <a:spLocks noChangeArrowheads="1"/>
          </p:cNvSpPr>
          <p:nvPr/>
        </p:nvSpPr>
        <p:spPr bwMode="auto">
          <a:xfrm>
            <a:off x="2901950" y="3505200"/>
            <a:ext cx="304800" cy="304800"/>
          </a:xfrm>
          <a:prstGeom prst="downArrow">
            <a:avLst>
              <a:gd name="adj1" fmla="val 50000"/>
              <a:gd name="adj2" fmla="val 25000"/>
            </a:avLst>
          </a:prstGeom>
          <a:solidFill>
            <a:srgbClr val="003399"/>
          </a:solidFill>
          <a:ln w="9525">
            <a:solidFill>
              <a:schemeClr val="bg2"/>
            </a:solidFill>
            <a:miter lim="800000"/>
            <a:headEnd/>
            <a:tailEnd/>
          </a:ln>
        </p:spPr>
        <p:txBody>
          <a:bodyPr wrap="none" anchor="ctr"/>
          <a:lstStyle/>
          <a:p>
            <a:endParaRPr lang="en-US"/>
          </a:p>
        </p:txBody>
      </p:sp>
      <p:sp>
        <p:nvSpPr>
          <p:cNvPr id="201746" name="AutoShape 18"/>
          <p:cNvSpPr>
            <a:spLocks noChangeArrowheads="1"/>
          </p:cNvSpPr>
          <p:nvPr/>
        </p:nvSpPr>
        <p:spPr bwMode="auto">
          <a:xfrm>
            <a:off x="5624513" y="3505200"/>
            <a:ext cx="304800" cy="304800"/>
          </a:xfrm>
          <a:prstGeom prst="downArrow">
            <a:avLst>
              <a:gd name="adj1" fmla="val 50000"/>
              <a:gd name="adj2" fmla="val 25000"/>
            </a:avLst>
          </a:prstGeom>
          <a:solidFill>
            <a:srgbClr val="006600"/>
          </a:solidFill>
          <a:ln w="9525">
            <a:solidFill>
              <a:schemeClr val="bg2"/>
            </a:solidFill>
            <a:miter lim="800000"/>
            <a:headEnd/>
            <a:tailEnd/>
          </a:ln>
        </p:spPr>
        <p:txBody>
          <a:bodyPr wrap="none" anchor="ctr"/>
          <a:lstStyle/>
          <a:p>
            <a:endParaRPr lang="en-US"/>
          </a:p>
        </p:txBody>
      </p:sp>
      <p:sp>
        <p:nvSpPr>
          <p:cNvPr id="201747" name="Text Box 19"/>
          <p:cNvSpPr txBox="1">
            <a:spLocks noChangeArrowheads="1"/>
          </p:cNvSpPr>
          <p:nvPr/>
        </p:nvSpPr>
        <p:spPr bwMode="auto">
          <a:xfrm>
            <a:off x="4862513" y="2819400"/>
            <a:ext cx="1905000" cy="641350"/>
          </a:xfrm>
          <a:prstGeom prst="rect">
            <a:avLst/>
          </a:prstGeom>
          <a:noFill/>
          <a:ln w="9525">
            <a:noFill/>
            <a:miter lim="800000"/>
            <a:headEnd/>
            <a:tailEnd/>
          </a:ln>
        </p:spPr>
        <p:txBody>
          <a:bodyPr>
            <a:spAutoFit/>
          </a:bodyPr>
          <a:lstStyle/>
          <a:p>
            <a:r>
              <a:rPr kumimoji="0" lang="en-US" b="1">
                <a:solidFill>
                  <a:schemeClr val="tx1"/>
                </a:solidFill>
              </a:rPr>
              <a:t>smallest</a:t>
            </a:r>
            <a:br>
              <a:rPr kumimoji="0" lang="en-US" b="1">
                <a:solidFill>
                  <a:schemeClr val="tx1"/>
                </a:solidFill>
              </a:rPr>
            </a:br>
            <a:r>
              <a:rPr kumimoji="0" lang="en-US" b="1">
                <a:solidFill>
                  <a:schemeClr val="tx1"/>
                </a:solidFill>
              </a:rPr>
              <a:t>j = 3</a:t>
            </a:r>
            <a:endParaRPr kumimoji="0" lang="en-US">
              <a:solidFill>
                <a:schemeClr val="tx1"/>
              </a:solidFill>
            </a:endParaRPr>
          </a:p>
        </p:txBody>
      </p:sp>
      <p:sp>
        <p:nvSpPr>
          <p:cNvPr id="201748" name="Text Box 20"/>
          <p:cNvSpPr txBox="1">
            <a:spLocks noChangeArrowheads="1"/>
          </p:cNvSpPr>
          <p:nvPr/>
        </p:nvSpPr>
        <p:spPr bwMode="auto">
          <a:xfrm>
            <a:off x="7010400" y="3962400"/>
            <a:ext cx="1143000" cy="366713"/>
          </a:xfrm>
          <a:prstGeom prst="rect">
            <a:avLst/>
          </a:prstGeom>
          <a:noFill/>
          <a:ln w="9525">
            <a:noFill/>
            <a:miter lim="800000"/>
            <a:headEnd/>
            <a:tailEnd/>
          </a:ln>
        </p:spPr>
        <p:txBody>
          <a:bodyPr>
            <a:spAutoFit/>
          </a:bodyPr>
          <a:lstStyle/>
          <a:p>
            <a:r>
              <a:rPr kumimoji="0" lang="en-US" b="1">
                <a:solidFill>
                  <a:srgbClr val="990033"/>
                </a:solidFill>
              </a:rPr>
              <a:t>N/2 = 6</a:t>
            </a:r>
            <a:endParaRPr kumimoji="0" lang="en-US"/>
          </a:p>
        </p:txBody>
      </p:sp>
      <p:sp>
        <p:nvSpPr>
          <p:cNvPr id="201749" name="Rectangle 21"/>
          <p:cNvSpPr>
            <a:spLocks noChangeAspect="1" noChangeArrowheads="1"/>
          </p:cNvSpPr>
          <p:nvPr/>
        </p:nvSpPr>
        <p:spPr bwMode="auto">
          <a:xfrm>
            <a:off x="21336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tx1"/>
                </a:solidFill>
              </a:rPr>
              <a:t>7</a:t>
            </a:r>
          </a:p>
        </p:txBody>
      </p:sp>
      <p:sp>
        <p:nvSpPr>
          <p:cNvPr id="201750" name="Rectangle 22"/>
          <p:cNvSpPr>
            <a:spLocks noChangeAspect="1" noChangeArrowheads="1"/>
          </p:cNvSpPr>
          <p:nvPr/>
        </p:nvSpPr>
        <p:spPr bwMode="auto">
          <a:xfrm>
            <a:off x="25908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tx1"/>
                </a:solidFill>
              </a:rPr>
              <a:t>10</a:t>
            </a:r>
          </a:p>
        </p:txBody>
      </p:sp>
      <p:sp>
        <p:nvSpPr>
          <p:cNvPr id="201751" name="Rectangle 23"/>
          <p:cNvSpPr>
            <a:spLocks noChangeAspect="1" noChangeArrowheads="1"/>
          </p:cNvSpPr>
          <p:nvPr/>
        </p:nvSpPr>
        <p:spPr bwMode="auto">
          <a:xfrm>
            <a:off x="30480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tx1"/>
                </a:solidFill>
              </a:rPr>
              <a:t>11</a:t>
            </a:r>
          </a:p>
        </p:txBody>
      </p:sp>
      <p:sp>
        <p:nvSpPr>
          <p:cNvPr id="201752" name="Rectangle 24"/>
          <p:cNvSpPr>
            <a:spLocks noChangeAspect="1" noChangeArrowheads="1"/>
          </p:cNvSpPr>
          <p:nvPr/>
        </p:nvSpPr>
        <p:spPr bwMode="auto">
          <a:xfrm>
            <a:off x="35052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tx1"/>
                </a:solidFill>
              </a:rPr>
              <a:t>14</a:t>
            </a:r>
          </a:p>
        </p:txBody>
      </p:sp>
      <p:sp>
        <p:nvSpPr>
          <p:cNvPr id="201753" name="Rectangle 25"/>
          <p:cNvSpPr>
            <a:spLocks noChangeAspect="1" noChangeArrowheads="1"/>
          </p:cNvSpPr>
          <p:nvPr/>
        </p:nvSpPr>
        <p:spPr bwMode="auto">
          <a:xfrm>
            <a:off x="12192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tx1"/>
                </a:solidFill>
              </a:rPr>
              <a:t>2</a:t>
            </a:r>
          </a:p>
        </p:txBody>
      </p:sp>
      <p:sp>
        <p:nvSpPr>
          <p:cNvPr id="201754" name="Rectangle 26"/>
          <p:cNvSpPr>
            <a:spLocks noChangeAspect="1" noChangeArrowheads="1"/>
          </p:cNvSpPr>
          <p:nvPr/>
        </p:nvSpPr>
        <p:spPr bwMode="auto">
          <a:xfrm>
            <a:off x="16764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tx1"/>
                </a:solidFill>
              </a:rPr>
              <a:t>3</a:t>
            </a:r>
          </a:p>
        </p:txBody>
      </p:sp>
      <p:sp>
        <p:nvSpPr>
          <p:cNvPr id="201755" name="Rectangle 27"/>
          <p:cNvSpPr>
            <a:spLocks noChangeAspect="1" noChangeArrowheads="1"/>
          </p:cNvSpPr>
          <p:nvPr/>
        </p:nvSpPr>
        <p:spPr bwMode="auto">
          <a:xfrm>
            <a:off x="48768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endParaRPr kumimoji="0" lang="en-US" b="1">
              <a:solidFill>
                <a:schemeClr val="tx1"/>
              </a:solidFill>
            </a:endParaRPr>
          </a:p>
        </p:txBody>
      </p:sp>
      <p:sp>
        <p:nvSpPr>
          <p:cNvPr id="201756" name="Rectangle 28"/>
          <p:cNvSpPr>
            <a:spLocks noChangeAspect="1" noChangeArrowheads="1"/>
          </p:cNvSpPr>
          <p:nvPr/>
        </p:nvSpPr>
        <p:spPr bwMode="auto">
          <a:xfrm>
            <a:off x="53340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endParaRPr kumimoji="0" lang="en-US" b="1">
              <a:solidFill>
                <a:schemeClr val="tx1"/>
              </a:solidFill>
            </a:endParaRPr>
          </a:p>
        </p:txBody>
      </p:sp>
      <p:sp>
        <p:nvSpPr>
          <p:cNvPr id="201757" name="Rectangle 29"/>
          <p:cNvSpPr>
            <a:spLocks noChangeAspect="1" noChangeArrowheads="1"/>
          </p:cNvSpPr>
          <p:nvPr/>
        </p:nvSpPr>
        <p:spPr bwMode="auto">
          <a:xfrm>
            <a:off x="57912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endParaRPr kumimoji="0" lang="en-US" b="1">
              <a:solidFill>
                <a:schemeClr val="tx1"/>
              </a:solidFill>
            </a:endParaRPr>
          </a:p>
        </p:txBody>
      </p:sp>
      <p:sp>
        <p:nvSpPr>
          <p:cNvPr id="201758" name="Rectangle 30"/>
          <p:cNvSpPr>
            <a:spLocks noChangeAspect="1" noChangeArrowheads="1"/>
          </p:cNvSpPr>
          <p:nvPr/>
        </p:nvSpPr>
        <p:spPr bwMode="auto">
          <a:xfrm>
            <a:off x="62484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endParaRPr kumimoji="0" lang="en-US" b="1">
              <a:solidFill>
                <a:schemeClr val="tx1"/>
              </a:solidFill>
            </a:endParaRPr>
          </a:p>
        </p:txBody>
      </p:sp>
      <p:sp>
        <p:nvSpPr>
          <p:cNvPr id="201759" name="Rectangle 31"/>
          <p:cNvSpPr>
            <a:spLocks noChangeAspect="1" noChangeArrowheads="1"/>
          </p:cNvSpPr>
          <p:nvPr/>
        </p:nvSpPr>
        <p:spPr bwMode="auto">
          <a:xfrm>
            <a:off x="39624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tx1"/>
                </a:solidFill>
              </a:rPr>
              <a:t>16</a:t>
            </a:r>
          </a:p>
        </p:txBody>
      </p:sp>
      <p:sp>
        <p:nvSpPr>
          <p:cNvPr id="201760" name="Rectangle 32"/>
          <p:cNvSpPr>
            <a:spLocks noChangeAspect="1" noChangeArrowheads="1"/>
          </p:cNvSpPr>
          <p:nvPr/>
        </p:nvSpPr>
        <p:spPr bwMode="auto">
          <a:xfrm>
            <a:off x="44196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endParaRPr kumimoji="0" lang="en-US" b="1">
              <a:solidFill>
                <a:schemeClr val="tx1"/>
              </a:solidFill>
            </a:endParaRPr>
          </a:p>
        </p:txBody>
      </p:sp>
      <p:sp>
        <p:nvSpPr>
          <p:cNvPr id="201761" name="Text Box 33"/>
          <p:cNvSpPr txBox="1">
            <a:spLocks noChangeArrowheads="1"/>
          </p:cNvSpPr>
          <p:nvPr/>
        </p:nvSpPr>
        <p:spPr bwMode="auto">
          <a:xfrm>
            <a:off x="7010400" y="4967288"/>
            <a:ext cx="1905000" cy="366712"/>
          </a:xfrm>
          <a:prstGeom prst="rect">
            <a:avLst/>
          </a:prstGeom>
          <a:noFill/>
          <a:ln w="9525">
            <a:noFill/>
            <a:miter lim="800000"/>
            <a:headEnd/>
            <a:tailEnd/>
          </a:ln>
        </p:spPr>
        <p:txBody>
          <a:bodyPr>
            <a:spAutoFit/>
          </a:bodyPr>
          <a:lstStyle/>
          <a:p>
            <a:r>
              <a:rPr kumimoji="0" lang="en-US" b="1">
                <a:solidFill>
                  <a:srgbClr val="990033"/>
                </a:solidFill>
              </a:rPr>
              <a:t>auxiliary array</a:t>
            </a:r>
            <a:endParaRPr kumimoji="0" lang="en-US"/>
          </a:p>
        </p:txBody>
      </p:sp>
      <p:sp>
        <p:nvSpPr>
          <p:cNvPr id="201762" name="Text Box 34"/>
          <p:cNvSpPr txBox="1">
            <a:spLocks noChangeArrowheads="1"/>
          </p:cNvSpPr>
          <p:nvPr/>
        </p:nvSpPr>
        <p:spPr bwMode="auto">
          <a:xfrm>
            <a:off x="3752850" y="5881688"/>
            <a:ext cx="3346450" cy="650875"/>
          </a:xfrm>
          <a:prstGeom prst="rect">
            <a:avLst/>
          </a:prstGeom>
          <a:solidFill>
            <a:schemeClr val="accent2"/>
          </a:solidFill>
          <a:ln w="9525">
            <a:solidFill>
              <a:schemeClr val="tx1"/>
            </a:solidFill>
            <a:miter lim="800000"/>
            <a:headEnd/>
            <a:tailEnd/>
          </a:ln>
        </p:spPr>
        <p:txBody>
          <a:bodyPr>
            <a:spAutoFit/>
          </a:bodyPr>
          <a:lstStyle/>
          <a:p>
            <a:pPr algn="l"/>
            <a:r>
              <a:rPr kumimoji="0" lang="en-US" b="1">
                <a:solidFill>
                  <a:schemeClr val="tx1"/>
                </a:solidFill>
              </a:rPr>
              <a:t>Inversions:  6 + 3 + 2 </a:t>
            </a:r>
            <a:br>
              <a:rPr kumimoji="0" lang="en-US" b="1">
                <a:solidFill>
                  <a:schemeClr val="tx1"/>
                </a:solidFill>
              </a:rPr>
            </a:br>
            <a:r>
              <a:rPr kumimoji="0" lang="en-US" b="1">
                <a:solidFill>
                  <a:schemeClr val="tx1"/>
                </a:solidFill>
              </a:rPr>
              <a:t>Total:	       11</a:t>
            </a:r>
            <a:endParaRPr kumimoji="0" lang="en-US">
              <a:solidFill>
                <a:schemeClr val="tx1"/>
              </a:solidFill>
            </a:endParaRPr>
          </a:p>
        </p:txBody>
      </p:sp>
      <p:sp>
        <p:nvSpPr>
          <p:cNvPr id="201763" name="AutoShape 35"/>
          <p:cNvSpPr>
            <a:spLocks noChangeArrowheads="1"/>
          </p:cNvSpPr>
          <p:nvPr/>
        </p:nvSpPr>
        <p:spPr bwMode="auto">
          <a:xfrm flipV="1">
            <a:off x="4449763" y="5461000"/>
            <a:ext cx="304800" cy="304800"/>
          </a:xfrm>
          <a:prstGeom prst="downArrow">
            <a:avLst>
              <a:gd name="adj1" fmla="val 50000"/>
              <a:gd name="adj2" fmla="val 25000"/>
            </a:avLst>
          </a:prstGeom>
          <a:solidFill>
            <a:schemeClr val="tx2"/>
          </a:solidFill>
          <a:ln w="9525">
            <a:solidFill>
              <a:schemeClr val="bg2"/>
            </a:solid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lide Number Placeholder 3"/>
          <p:cNvSpPr>
            <a:spLocks noGrp="1"/>
          </p:cNvSpPr>
          <p:nvPr>
            <p:ph type="sldNum" sz="quarter" idx="10"/>
          </p:nvPr>
        </p:nvSpPr>
        <p:spPr/>
        <p:txBody>
          <a:bodyPr/>
          <a:lstStyle/>
          <a:p>
            <a:fld id="{D35C2406-12B7-49E3-BB53-D1EACBD96852}" type="slidenum">
              <a:rPr lang="en-US"/>
              <a:pPr/>
              <a:t>25</a:t>
            </a:fld>
            <a:endParaRPr lang="en-US" sz="1400"/>
          </a:p>
        </p:txBody>
      </p:sp>
      <p:sp>
        <p:nvSpPr>
          <p:cNvPr id="202754" name="Rectangle 2"/>
          <p:cNvSpPr>
            <a:spLocks noChangeAspect="1" noChangeArrowheads="1"/>
          </p:cNvSpPr>
          <p:nvPr/>
        </p:nvSpPr>
        <p:spPr bwMode="auto">
          <a:xfrm>
            <a:off x="1905000" y="3929063"/>
            <a:ext cx="457200" cy="414337"/>
          </a:xfrm>
          <a:prstGeom prst="rect">
            <a:avLst/>
          </a:prstGeom>
          <a:solidFill>
            <a:srgbClr val="003399"/>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10</a:t>
            </a:r>
          </a:p>
        </p:txBody>
      </p:sp>
      <p:sp>
        <p:nvSpPr>
          <p:cNvPr id="202755" name="Rectangle 3"/>
          <p:cNvSpPr>
            <a:spLocks noChangeAspect="1" noChangeArrowheads="1"/>
          </p:cNvSpPr>
          <p:nvPr/>
        </p:nvSpPr>
        <p:spPr bwMode="auto">
          <a:xfrm>
            <a:off x="2362200" y="3929063"/>
            <a:ext cx="457200" cy="414337"/>
          </a:xfrm>
          <a:prstGeom prst="rect">
            <a:avLst/>
          </a:prstGeom>
          <a:solidFill>
            <a:srgbClr val="003399"/>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14</a:t>
            </a:r>
          </a:p>
        </p:txBody>
      </p:sp>
      <p:sp>
        <p:nvSpPr>
          <p:cNvPr id="202756" name="Rectangle 4"/>
          <p:cNvSpPr>
            <a:spLocks noChangeAspect="1" noChangeArrowheads="1"/>
          </p:cNvSpPr>
          <p:nvPr/>
        </p:nvSpPr>
        <p:spPr bwMode="auto">
          <a:xfrm>
            <a:off x="2819400" y="3929063"/>
            <a:ext cx="457200" cy="414337"/>
          </a:xfrm>
          <a:prstGeom prst="rect">
            <a:avLst/>
          </a:prstGeom>
          <a:solidFill>
            <a:srgbClr val="003399"/>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18</a:t>
            </a:r>
          </a:p>
        </p:txBody>
      </p:sp>
      <p:sp>
        <p:nvSpPr>
          <p:cNvPr id="202757" name="Rectangle 5"/>
          <p:cNvSpPr>
            <a:spLocks noChangeAspect="1" noChangeArrowheads="1"/>
          </p:cNvSpPr>
          <p:nvPr/>
        </p:nvSpPr>
        <p:spPr bwMode="auto">
          <a:xfrm>
            <a:off x="3276600" y="3929063"/>
            <a:ext cx="457200" cy="414337"/>
          </a:xfrm>
          <a:prstGeom prst="rect">
            <a:avLst/>
          </a:prstGeom>
          <a:solidFill>
            <a:srgbClr val="003399"/>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19</a:t>
            </a:r>
          </a:p>
        </p:txBody>
      </p:sp>
      <p:sp>
        <p:nvSpPr>
          <p:cNvPr id="202758" name="Rectangle 6"/>
          <p:cNvSpPr>
            <a:spLocks noChangeAspect="1" noChangeArrowheads="1"/>
          </p:cNvSpPr>
          <p:nvPr/>
        </p:nvSpPr>
        <p:spPr bwMode="auto">
          <a:xfrm>
            <a:off x="990600" y="3929063"/>
            <a:ext cx="457200" cy="414337"/>
          </a:xfrm>
          <a:prstGeom prst="rect">
            <a:avLst/>
          </a:prstGeom>
          <a:solidFill>
            <a:srgbClr val="003399"/>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3</a:t>
            </a:r>
          </a:p>
        </p:txBody>
      </p:sp>
      <p:sp>
        <p:nvSpPr>
          <p:cNvPr id="202759" name="Rectangle 7"/>
          <p:cNvSpPr>
            <a:spLocks noChangeAspect="1" noChangeArrowheads="1"/>
          </p:cNvSpPr>
          <p:nvPr/>
        </p:nvSpPr>
        <p:spPr bwMode="auto">
          <a:xfrm>
            <a:off x="1447800" y="3929063"/>
            <a:ext cx="457200" cy="414337"/>
          </a:xfrm>
          <a:prstGeom prst="rect">
            <a:avLst/>
          </a:prstGeom>
          <a:solidFill>
            <a:srgbClr val="003399"/>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7</a:t>
            </a:r>
          </a:p>
        </p:txBody>
      </p:sp>
      <p:sp>
        <p:nvSpPr>
          <p:cNvPr id="202760" name="Rectangle 8"/>
          <p:cNvSpPr>
            <a:spLocks noChangeAspect="1" noChangeArrowheads="1"/>
          </p:cNvSpPr>
          <p:nvPr/>
        </p:nvSpPr>
        <p:spPr bwMode="auto">
          <a:xfrm>
            <a:off x="5105400" y="3929063"/>
            <a:ext cx="457200" cy="414337"/>
          </a:xfrm>
          <a:prstGeom prst="rect">
            <a:avLst/>
          </a:prstGeom>
          <a:solidFill>
            <a:srgbClr val="006600"/>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16</a:t>
            </a:r>
          </a:p>
        </p:txBody>
      </p:sp>
      <p:sp>
        <p:nvSpPr>
          <p:cNvPr id="202761" name="Rectangle 9"/>
          <p:cNvSpPr>
            <a:spLocks noChangeAspect="1" noChangeArrowheads="1"/>
          </p:cNvSpPr>
          <p:nvPr/>
        </p:nvSpPr>
        <p:spPr bwMode="auto">
          <a:xfrm>
            <a:off x="5562600" y="3929063"/>
            <a:ext cx="457200" cy="414337"/>
          </a:xfrm>
          <a:prstGeom prst="rect">
            <a:avLst/>
          </a:prstGeom>
          <a:solidFill>
            <a:srgbClr val="006600"/>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17</a:t>
            </a:r>
          </a:p>
        </p:txBody>
      </p:sp>
      <p:sp>
        <p:nvSpPr>
          <p:cNvPr id="202762" name="Rectangle 10"/>
          <p:cNvSpPr>
            <a:spLocks noChangeAspect="1" noChangeArrowheads="1"/>
          </p:cNvSpPr>
          <p:nvPr/>
        </p:nvSpPr>
        <p:spPr bwMode="auto">
          <a:xfrm>
            <a:off x="6019800" y="3929063"/>
            <a:ext cx="457200" cy="414337"/>
          </a:xfrm>
          <a:prstGeom prst="rect">
            <a:avLst/>
          </a:prstGeom>
          <a:solidFill>
            <a:srgbClr val="006600"/>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23</a:t>
            </a:r>
          </a:p>
        </p:txBody>
      </p:sp>
      <p:sp>
        <p:nvSpPr>
          <p:cNvPr id="202763" name="Rectangle 11"/>
          <p:cNvSpPr>
            <a:spLocks noChangeAspect="1" noChangeArrowheads="1"/>
          </p:cNvSpPr>
          <p:nvPr/>
        </p:nvSpPr>
        <p:spPr bwMode="auto">
          <a:xfrm>
            <a:off x="6477000" y="3929063"/>
            <a:ext cx="457200" cy="414337"/>
          </a:xfrm>
          <a:prstGeom prst="rect">
            <a:avLst/>
          </a:prstGeom>
          <a:solidFill>
            <a:srgbClr val="006600"/>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25</a:t>
            </a:r>
          </a:p>
        </p:txBody>
      </p:sp>
      <p:sp>
        <p:nvSpPr>
          <p:cNvPr id="202764" name="Rectangle 12"/>
          <p:cNvSpPr>
            <a:spLocks noChangeAspect="1" noChangeArrowheads="1"/>
          </p:cNvSpPr>
          <p:nvPr/>
        </p:nvSpPr>
        <p:spPr bwMode="auto">
          <a:xfrm>
            <a:off x="4191000" y="3929063"/>
            <a:ext cx="457200" cy="414337"/>
          </a:xfrm>
          <a:prstGeom prst="rect">
            <a:avLst/>
          </a:prstGeom>
          <a:solidFill>
            <a:srgbClr val="006600"/>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2</a:t>
            </a:r>
          </a:p>
        </p:txBody>
      </p:sp>
      <p:sp>
        <p:nvSpPr>
          <p:cNvPr id="202765" name="Rectangle 13"/>
          <p:cNvSpPr>
            <a:spLocks noChangeAspect="1" noChangeArrowheads="1"/>
          </p:cNvSpPr>
          <p:nvPr/>
        </p:nvSpPr>
        <p:spPr bwMode="auto">
          <a:xfrm>
            <a:off x="4648200" y="3929063"/>
            <a:ext cx="457200" cy="414337"/>
          </a:xfrm>
          <a:prstGeom prst="rect">
            <a:avLst/>
          </a:prstGeom>
          <a:solidFill>
            <a:srgbClr val="006600"/>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11</a:t>
            </a:r>
          </a:p>
        </p:txBody>
      </p:sp>
      <p:sp>
        <p:nvSpPr>
          <p:cNvPr id="202766" name="Rectangle 14"/>
          <p:cNvSpPr>
            <a:spLocks noGrp="1" noChangeArrowheads="1"/>
          </p:cNvSpPr>
          <p:nvPr>
            <p:ph type="title"/>
          </p:nvPr>
        </p:nvSpPr>
        <p:spPr/>
        <p:txBody>
          <a:bodyPr/>
          <a:lstStyle/>
          <a:p>
            <a:r>
              <a:rPr lang="en-US"/>
              <a:t>Merge and Count</a:t>
            </a:r>
          </a:p>
        </p:txBody>
      </p:sp>
      <p:sp>
        <p:nvSpPr>
          <p:cNvPr id="202767" name="Rectangle 15"/>
          <p:cNvSpPr>
            <a:spLocks noGrp="1" noChangeArrowheads="1"/>
          </p:cNvSpPr>
          <p:nvPr>
            <p:ph type="body" idx="1"/>
          </p:nvPr>
        </p:nvSpPr>
        <p:spPr/>
        <p:txBody>
          <a:bodyPr/>
          <a:lstStyle/>
          <a:p>
            <a:r>
              <a:rPr lang="en-US"/>
              <a:t>Merge and count step. </a:t>
            </a:r>
          </a:p>
          <a:p>
            <a:pPr lvl="1"/>
            <a:r>
              <a:rPr lang="en-US"/>
              <a:t>Given two sorted halves, count number of inversions where a</a:t>
            </a:r>
            <a:r>
              <a:rPr lang="en-US" sz="2000" baseline="-25000"/>
              <a:t>i</a:t>
            </a:r>
            <a:r>
              <a:rPr lang="en-US"/>
              <a:t> and a</a:t>
            </a:r>
            <a:r>
              <a:rPr lang="en-US" sz="2000" baseline="-25000"/>
              <a:t>j</a:t>
            </a:r>
            <a:r>
              <a:rPr lang="en-US"/>
              <a:t> are in different halves.</a:t>
            </a:r>
          </a:p>
          <a:p>
            <a:pPr lvl="1"/>
            <a:r>
              <a:rPr lang="en-US"/>
              <a:t>Combine two sorted halves into sorted whole.</a:t>
            </a:r>
          </a:p>
        </p:txBody>
      </p:sp>
      <p:sp>
        <p:nvSpPr>
          <p:cNvPr id="202768" name="Text Box 16"/>
          <p:cNvSpPr txBox="1">
            <a:spLocks noChangeArrowheads="1"/>
          </p:cNvSpPr>
          <p:nvPr/>
        </p:nvSpPr>
        <p:spPr bwMode="auto">
          <a:xfrm>
            <a:off x="2139950" y="2819400"/>
            <a:ext cx="1905000" cy="641350"/>
          </a:xfrm>
          <a:prstGeom prst="rect">
            <a:avLst/>
          </a:prstGeom>
          <a:noFill/>
          <a:ln w="9525">
            <a:noFill/>
            <a:miter lim="800000"/>
            <a:headEnd/>
            <a:tailEnd/>
          </a:ln>
        </p:spPr>
        <p:txBody>
          <a:bodyPr>
            <a:spAutoFit/>
          </a:bodyPr>
          <a:lstStyle/>
          <a:p>
            <a:r>
              <a:rPr kumimoji="0" lang="en-US" b="1">
                <a:solidFill>
                  <a:schemeClr val="tx1"/>
                </a:solidFill>
              </a:rPr>
              <a:t>smallest</a:t>
            </a:r>
            <a:br>
              <a:rPr kumimoji="0" lang="en-US" b="1">
                <a:solidFill>
                  <a:schemeClr val="tx1"/>
                </a:solidFill>
              </a:rPr>
            </a:br>
            <a:r>
              <a:rPr kumimoji="0" lang="en-US" b="1">
                <a:solidFill>
                  <a:schemeClr val="tx1"/>
                </a:solidFill>
              </a:rPr>
              <a:t>i = 2</a:t>
            </a:r>
            <a:endParaRPr kumimoji="0" lang="en-US">
              <a:solidFill>
                <a:schemeClr val="tx1"/>
              </a:solidFill>
            </a:endParaRPr>
          </a:p>
        </p:txBody>
      </p:sp>
      <p:sp>
        <p:nvSpPr>
          <p:cNvPr id="202769" name="AutoShape 17"/>
          <p:cNvSpPr>
            <a:spLocks noChangeArrowheads="1"/>
          </p:cNvSpPr>
          <p:nvPr/>
        </p:nvSpPr>
        <p:spPr bwMode="auto">
          <a:xfrm>
            <a:off x="2901950" y="3505200"/>
            <a:ext cx="304800" cy="304800"/>
          </a:xfrm>
          <a:prstGeom prst="downArrow">
            <a:avLst>
              <a:gd name="adj1" fmla="val 50000"/>
              <a:gd name="adj2" fmla="val 25000"/>
            </a:avLst>
          </a:prstGeom>
          <a:solidFill>
            <a:srgbClr val="003399"/>
          </a:solidFill>
          <a:ln w="9525">
            <a:solidFill>
              <a:schemeClr val="bg2"/>
            </a:solidFill>
            <a:miter lim="800000"/>
            <a:headEnd/>
            <a:tailEnd/>
          </a:ln>
        </p:spPr>
        <p:txBody>
          <a:bodyPr wrap="none" anchor="ctr"/>
          <a:lstStyle/>
          <a:p>
            <a:endParaRPr lang="en-US"/>
          </a:p>
        </p:txBody>
      </p:sp>
      <p:sp>
        <p:nvSpPr>
          <p:cNvPr id="202770" name="AutoShape 18"/>
          <p:cNvSpPr>
            <a:spLocks noChangeArrowheads="1"/>
          </p:cNvSpPr>
          <p:nvPr/>
        </p:nvSpPr>
        <p:spPr bwMode="auto">
          <a:xfrm>
            <a:off x="5624513" y="3505200"/>
            <a:ext cx="304800" cy="304800"/>
          </a:xfrm>
          <a:prstGeom prst="downArrow">
            <a:avLst>
              <a:gd name="adj1" fmla="val 50000"/>
              <a:gd name="adj2" fmla="val 25000"/>
            </a:avLst>
          </a:prstGeom>
          <a:solidFill>
            <a:schemeClr val="accent1"/>
          </a:solidFill>
          <a:ln w="9525">
            <a:solidFill>
              <a:schemeClr val="bg2"/>
            </a:solidFill>
            <a:miter lim="800000"/>
            <a:headEnd/>
            <a:tailEnd/>
          </a:ln>
        </p:spPr>
        <p:txBody>
          <a:bodyPr wrap="none" anchor="ctr"/>
          <a:lstStyle/>
          <a:p>
            <a:endParaRPr lang="en-US"/>
          </a:p>
        </p:txBody>
      </p:sp>
      <p:sp>
        <p:nvSpPr>
          <p:cNvPr id="202771" name="Text Box 19"/>
          <p:cNvSpPr txBox="1">
            <a:spLocks noChangeArrowheads="1"/>
          </p:cNvSpPr>
          <p:nvPr/>
        </p:nvSpPr>
        <p:spPr bwMode="auto">
          <a:xfrm>
            <a:off x="4862513" y="2819400"/>
            <a:ext cx="1905000" cy="641350"/>
          </a:xfrm>
          <a:prstGeom prst="rect">
            <a:avLst/>
          </a:prstGeom>
          <a:noFill/>
          <a:ln w="9525">
            <a:noFill/>
            <a:miter lim="800000"/>
            <a:headEnd/>
            <a:tailEnd/>
          </a:ln>
        </p:spPr>
        <p:txBody>
          <a:bodyPr>
            <a:spAutoFit/>
          </a:bodyPr>
          <a:lstStyle/>
          <a:p>
            <a:r>
              <a:rPr kumimoji="0" lang="en-US" b="1">
                <a:solidFill>
                  <a:schemeClr val="tx1"/>
                </a:solidFill>
              </a:rPr>
              <a:t>smallest</a:t>
            </a:r>
            <a:br>
              <a:rPr kumimoji="0" lang="en-US" b="1">
                <a:solidFill>
                  <a:schemeClr val="tx1"/>
                </a:solidFill>
              </a:rPr>
            </a:br>
            <a:r>
              <a:rPr kumimoji="0" lang="en-US" b="1">
                <a:solidFill>
                  <a:schemeClr val="tx1"/>
                </a:solidFill>
              </a:rPr>
              <a:t>j = 3</a:t>
            </a:r>
            <a:endParaRPr kumimoji="0" lang="en-US">
              <a:solidFill>
                <a:schemeClr val="tx1"/>
              </a:solidFill>
            </a:endParaRPr>
          </a:p>
        </p:txBody>
      </p:sp>
      <p:sp>
        <p:nvSpPr>
          <p:cNvPr id="202772" name="Text Box 20"/>
          <p:cNvSpPr txBox="1">
            <a:spLocks noChangeArrowheads="1"/>
          </p:cNvSpPr>
          <p:nvPr/>
        </p:nvSpPr>
        <p:spPr bwMode="auto">
          <a:xfrm>
            <a:off x="7010400" y="3962400"/>
            <a:ext cx="1143000" cy="366713"/>
          </a:xfrm>
          <a:prstGeom prst="rect">
            <a:avLst/>
          </a:prstGeom>
          <a:noFill/>
          <a:ln w="9525">
            <a:noFill/>
            <a:miter lim="800000"/>
            <a:headEnd/>
            <a:tailEnd/>
          </a:ln>
        </p:spPr>
        <p:txBody>
          <a:bodyPr>
            <a:spAutoFit/>
          </a:bodyPr>
          <a:lstStyle/>
          <a:p>
            <a:r>
              <a:rPr kumimoji="0" lang="en-US" b="1">
                <a:solidFill>
                  <a:srgbClr val="990033"/>
                </a:solidFill>
              </a:rPr>
              <a:t>N/2 = 6</a:t>
            </a:r>
            <a:endParaRPr kumimoji="0" lang="en-US"/>
          </a:p>
        </p:txBody>
      </p:sp>
      <p:sp>
        <p:nvSpPr>
          <p:cNvPr id="202773" name="Rectangle 21"/>
          <p:cNvSpPr>
            <a:spLocks noChangeAspect="1" noChangeArrowheads="1"/>
          </p:cNvSpPr>
          <p:nvPr/>
        </p:nvSpPr>
        <p:spPr bwMode="auto">
          <a:xfrm>
            <a:off x="21336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tx1"/>
                </a:solidFill>
              </a:rPr>
              <a:t>7</a:t>
            </a:r>
          </a:p>
        </p:txBody>
      </p:sp>
      <p:sp>
        <p:nvSpPr>
          <p:cNvPr id="202774" name="Rectangle 22"/>
          <p:cNvSpPr>
            <a:spLocks noChangeAspect="1" noChangeArrowheads="1"/>
          </p:cNvSpPr>
          <p:nvPr/>
        </p:nvSpPr>
        <p:spPr bwMode="auto">
          <a:xfrm>
            <a:off x="25908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tx1"/>
                </a:solidFill>
              </a:rPr>
              <a:t>10</a:t>
            </a:r>
          </a:p>
        </p:txBody>
      </p:sp>
      <p:sp>
        <p:nvSpPr>
          <p:cNvPr id="202775" name="Rectangle 23"/>
          <p:cNvSpPr>
            <a:spLocks noChangeAspect="1" noChangeArrowheads="1"/>
          </p:cNvSpPr>
          <p:nvPr/>
        </p:nvSpPr>
        <p:spPr bwMode="auto">
          <a:xfrm>
            <a:off x="30480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tx1"/>
                </a:solidFill>
              </a:rPr>
              <a:t>11</a:t>
            </a:r>
          </a:p>
        </p:txBody>
      </p:sp>
      <p:sp>
        <p:nvSpPr>
          <p:cNvPr id="202776" name="Rectangle 24"/>
          <p:cNvSpPr>
            <a:spLocks noChangeAspect="1" noChangeArrowheads="1"/>
          </p:cNvSpPr>
          <p:nvPr/>
        </p:nvSpPr>
        <p:spPr bwMode="auto">
          <a:xfrm>
            <a:off x="35052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tx1"/>
                </a:solidFill>
              </a:rPr>
              <a:t>14</a:t>
            </a:r>
          </a:p>
        </p:txBody>
      </p:sp>
      <p:sp>
        <p:nvSpPr>
          <p:cNvPr id="202777" name="Rectangle 25"/>
          <p:cNvSpPr>
            <a:spLocks noChangeAspect="1" noChangeArrowheads="1"/>
          </p:cNvSpPr>
          <p:nvPr/>
        </p:nvSpPr>
        <p:spPr bwMode="auto">
          <a:xfrm>
            <a:off x="12192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tx1"/>
                </a:solidFill>
              </a:rPr>
              <a:t>2</a:t>
            </a:r>
          </a:p>
        </p:txBody>
      </p:sp>
      <p:sp>
        <p:nvSpPr>
          <p:cNvPr id="202778" name="Rectangle 26"/>
          <p:cNvSpPr>
            <a:spLocks noChangeAspect="1" noChangeArrowheads="1"/>
          </p:cNvSpPr>
          <p:nvPr/>
        </p:nvSpPr>
        <p:spPr bwMode="auto">
          <a:xfrm>
            <a:off x="16764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tx1"/>
                </a:solidFill>
              </a:rPr>
              <a:t>3</a:t>
            </a:r>
          </a:p>
        </p:txBody>
      </p:sp>
      <p:sp>
        <p:nvSpPr>
          <p:cNvPr id="202779" name="Rectangle 27"/>
          <p:cNvSpPr>
            <a:spLocks noChangeAspect="1" noChangeArrowheads="1"/>
          </p:cNvSpPr>
          <p:nvPr/>
        </p:nvSpPr>
        <p:spPr bwMode="auto">
          <a:xfrm>
            <a:off x="48768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endParaRPr kumimoji="0" lang="en-US" b="1">
              <a:solidFill>
                <a:schemeClr val="tx1"/>
              </a:solidFill>
            </a:endParaRPr>
          </a:p>
        </p:txBody>
      </p:sp>
      <p:sp>
        <p:nvSpPr>
          <p:cNvPr id="202780" name="Rectangle 28"/>
          <p:cNvSpPr>
            <a:spLocks noChangeAspect="1" noChangeArrowheads="1"/>
          </p:cNvSpPr>
          <p:nvPr/>
        </p:nvSpPr>
        <p:spPr bwMode="auto">
          <a:xfrm>
            <a:off x="53340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endParaRPr kumimoji="0" lang="en-US" b="1">
              <a:solidFill>
                <a:schemeClr val="tx1"/>
              </a:solidFill>
            </a:endParaRPr>
          </a:p>
        </p:txBody>
      </p:sp>
      <p:sp>
        <p:nvSpPr>
          <p:cNvPr id="202781" name="Rectangle 29"/>
          <p:cNvSpPr>
            <a:spLocks noChangeAspect="1" noChangeArrowheads="1"/>
          </p:cNvSpPr>
          <p:nvPr/>
        </p:nvSpPr>
        <p:spPr bwMode="auto">
          <a:xfrm>
            <a:off x="57912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endParaRPr kumimoji="0" lang="en-US" b="1">
              <a:solidFill>
                <a:schemeClr val="tx1"/>
              </a:solidFill>
            </a:endParaRPr>
          </a:p>
        </p:txBody>
      </p:sp>
      <p:sp>
        <p:nvSpPr>
          <p:cNvPr id="202782" name="Rectangle 30"/>
          <p:cNvSpPr>
            <a:spLocks noChangeAspect="1" noChangeArrowheads="1"/>
          </p:cNvSpPr>
          <p:nvPr/>
        </p:nvSpPr>
        <p:spPr bwMode="auto">
          <a:xfrm>
            <a:off x="62484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endParaRPr kumimoji="0" lang="en-US" b="1">
              <a:solidFill>
                <a:schemeClr val="tx1"/>
              </a:solidFill>
            </a:endParaRPr>
          </a:p>
        </p:txBody>
      </p:sp>
      <p:sp>
        <p:nvSpPr>
          <p:cNvPr id="202783" name="Rectangle 31"/>
          <p:cNvSpPr>
            <a:spLocks noChangeAspect="1" noChangeArrowheads="1"/>
          </p:cNvSpPr>
          <p:nvPr/>
        </p:nvSpPr>
        <p:spPr bwMode="auto">
          <a:xfrm>
            <a:off x="39624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tx1"/>
                </a:solidFill>
              </a:rPr>
              <a:t>16</a:t>
            </a:r>
          </a:p>
        </p:txBody>
      </p:sp>
      <p:sp>
        <p:nvSpPr>
          <p:cNvPr id="202784" name="Rectangle 32"/>
          <p:cNvSpPr>
            <a:spLocks noChangeAspect="1" noChangeArrowheads="1"/>
          </p:cNvSpPr>
          <p:nvPr/>
        </p:nvSpPr>
        <p:spPr bwMode="auto">
          <a:xfrm>
            <a:off x="44196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endParaRPr kumimoji="0" lang="en-US" b="1">
              <a:solidFill>
                <a:schemeClr val="tx1"/>
              </a:solidFill>
            </a:endParaRPr>
          </a:p>
        </p:txBody>
      </p:sp>
      <p:sp>
        <p:nvSpPr>
          <p:cNvPr id="202785" name="Text Box 33"/>
          <p:cNvSpPr txBox="1">
            <a:spLocks noChangeArrowheads="1"/>
          </p:cNvSpPr>
          <p:nvPr/>
        </p:nvSpPr>
        <p:spPr bwMode="auto">
          <a:xfrm>
            <a:off x="7010400" y="4967288"/>
            <a:ext cx="1905000" cy="366712"/>
          </a:xfrm>
          <a:prstGeom prst="rect">
            <a:avLst/>
          </a:prstGeom>
          <a:noFill/>
          <a:ln w="9525">
            <a:noFill/>
            <a:miter lim="800000"/>
            <a:headEnd/>
            <a:tailEnd/>
          </a:ln>
        </p:spPr>
        <p:txBody>
          <a:bodyPr>
            <a:spAutoFit/>
          </a:bodyPr>
          <a:lstStyle/>
          <a:p>
            <a:r>
              <a:rPr kumimoji="0" lang="en-US" b="1">
                <a:solidFill>
                  <a:srgbClr val="990033"/>
                </a:solidFill>
              </a:rPr>
              <a:t>auxiliary array</a:t>
            </a:r>
            <a:endParaRPr kumimoji="0" lang="en-US"/>
          </a:p>
        </p:txBody>
      </p:sp>
      <p:sp>
        <p:nvSpPr>
          <p:cNvPr id="202786" name="Text Box 34"/>
          <p:cNvSpPr txBox="1">
            <a:spLocks noChangeArrowheads="1"/>
          </p:cNvSpPr>
          <p:nvPr/>
        </p:nvSpPr>
        <p:spPr bwMode="auto">
          <a:xfrm>
            <a:off x="3752850" y="5881688"/>
            <a:ext cx="3346450" cy="650875"/>
          </a:xfrm>
          <a:prstGeom prst="rect">
            <a:avLst/>
          </a:prstGeom>
          <a:solidFill>
            <a:schemeClr val="accent2"/>
          </a:solidFill>
          <a:ln w="9525">
            <a:solidFill>
              <a:schemeClr val="tx1"/>
            </a:solidFill>
            <a:miter lim="800000"/>
            <a:headEnd/>
            <a:tailEnd/>
          </a:ln>
        </p:spPr>
        <p:txBody>
          <a:bodyPr>
            <a:spAutoFit/>
          </a:bodyPr>
          <a:lstStyle/>
          <a:p>
            <a:pPr algn="l"/>
            <a:r>
              <a:rPr kumimoji="0" lang="en-US" b="1">
                <a:solidFill>
                  <a:schemeClr val="tx1"/>
                </a:solidFill>
              </a:rPr>
              <a:t>Inversions:  6 + 3 + 2 </a:t>
            </a:r>
            <a:br>
              <a:rPr kumimoji="0" lang="en-US" b="1">
                <a:solidFill>
                  <a:schemeClr val="tx1"/>
                </a:solidFill>
              </a:rPr>
            </a:br>
            <a:r>
              <a:rPr kumimoji="0" lang="en-US" b="1">
                <a:solidFill>
                  <a:schemeClr val="tx1"/>
                </a:solidFill>
              </a:rPr>
              <a:t>Total:	       11</a:t>
            </a:r>
            <a:endParaRPr kumimoji="0" lang="en-US">
              <a:solidFill>
                <a:schemeClr val="tx1"/>
              </a:solidFill>
            </a:endParaRPr>
          </a:p>
        </p:txBody>
      </p:sp>
      <p:sp>
        <p:nvSpPr>
          <p:cNvPr id="202787" name="AutoShape 35"/>
          <p:cNvSpPr>
            <a:spLocks noChangeArrowheads="1"/>
          </p:cNvSpPr>
          <p:nvPr/>
        </p:nvSpPr>
        <p:spPr bwMode="auto">
          <a:xfrm flipV="1">
            <a:off x="4449763" y="5461000"/>
            <a:ext cx="304800" cy="304800"/>
          </a:xfrm>
          <a:prstGeom prst="downArrow">
            <a:avLst>
              <a:gd name="adj1" fmla="val 50000"/>
              <a:gd name="adj2" fmla="val 25000"/>
            </a:avLst>
          </a:prstGeom>
          <a:solidFill>
            <a:schemeClr val="tx2"/>
          </a:solidFill>
          <a:ln w="9525">
            <a:solidFill>
              <a:schemeClr val="bg2"/>
            </a:solid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lide Number Placeholder 3"/>
          <p:cNvSpPr>
            <a:spLocks noGrp="1"/>
          </p:cNvSpPr>
          <p:nvPr>
            <p:ph type="sldNum" sz="quarter" idx="10"/>
          </p:nvPr>
        </p:nvSpPr>
        <p:spPr/>
        <p:txBody>
          <a:bodyPr/>
          <a:lstStyle/>
          <a:p>
            <a:fld id="{F5454642-BB29-4246-A972-7ECA475F4AAA}" type="slidenum">
              <a:rPr lang="en-US"/>
              <a:pPr/>
              <a:t>26</a:t>
            </a:fld>
            <a:endParaRPr lang="en-US" sz="1400"/>
          </a:p>
        </p:txBody>
      </p:sp>
      <p:sp>
        <p:nvSpPr>
          <p:cNvPr id="203778" name="Rectangle 2"/>
          <p:cNvSpPr>
            <a:spLocks noChangeAspect="1" noChangeArrowheads="1"/>
          </p:cNvSpPr>
          <p:nvPr/>
        </p:nvSpPr>
        <p:spPr bwMode="auto">
          <a:xfrm>
            <a:off x="1905000" y="3929063"/>
            <a:ext cx="457200" cy="414337"/>
          </a:xfrm>
          <a:prstGeom prst="rect">
            <a:avLst/>
          </a:prstGeom>
          <a:solidFill>
            <a:srgbClr val="003399"/>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10</a:t>
            </a:r>
          </a:p>
        </p:txBody>
      </p:sp>
      <p:sp>
        <p:nvSpPr>
          <p:cNvPr id="203779" name="Rectangle 3"/>
          <p:cNvSpPr>
            <a:spLocks noChangeAspect="1" noChangeArrowheads="1"/>
          </p:cNvSpPr>
          <p:nvPr/>
        </p:nvSpPr>
        <p:spPr bwMode="auto">
          <a:xfrm>
            <a:off x="2362200" y="3929063"/>
            <a:ext cx="457200" cy="414337"/>
          </a:xfrm>
          <a:prstGeom prst="rect">
            <a:avLst/>
          </a:prstGeom>
          <a:solidFill>
            <a:srgbClr val="003399"/>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14</a:t>
            </a:r>
          </a:p>
        </p:txBody>
      </p:sp>
      <p:sp>
        <p:nvSpPr>
          <p:cNvPr id="203780" name="Rectangle 4"/>
          <p:cNvSpPr>
            <a:spLocks noChangeAspect="1" noChangeArrowheads="1"/>
          </p:cNvSpPr>
          <p:nvPr/>
        </p:nvSpPr>
        <p:spPr bwMode="auto">
          <a:xfrm>
            <a:off x="2819400" y="3929063"/>
            <a:ext cx="457200" cy="414337"/>
          </a:xfrm>
          <a:prstGeom prst="rect">
            <a:avLst/>
          </a:prstGeom>
          <a:solidFill>
            <a:srgbClr val="003399"/>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18</a:t>
            </a:r>
          </a:p>
        </p:txBody>
      </p:sp>
      <p:sp>
        <p:nvSpPr>
          <p:cNvPr id="203781" name="Rectangle 5"/>
          <p:cNvSpPr>
            <a:spLocks noChangeAspect="1" noChangeArrowheads="1"/>
          </p:cNvSpPr>
          <p:nvPr/>
        </p:nvSpPr>
        <p:spPr bwMode="auto">
          <a:xfrm>
            <a:off x="3276600" y="3929063"/>
            <a:ext cx="457200" cy="414337"/>
          </a:xfrm>
          <a:prstGeom prst="rect">
            <a:avLst/>
          </a:prstGeom>
          <a:solidFill>
            <a:srgbClr val="003399"/>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19</a:t>
            </a:r>
          </a:p>
        </p:txBody>
      </p:sp>
      <p:sp>
        <p:nvSpPr>
          <p:cNvPr id="203782" name="Rectangle 6"/>
          <p:cNvSpPr>
            <a:spLocks noChangeAspect="1" noChangeArrowheads="1"/>
          </p:cNvSpPr>
          <p:nvPr/>
        </p:nvSpPr>
        <p:spPr bwMode="auto">
          <a:xfrm>
            <a:off x="990600" y="3929063"/>
            <a:ext cx="457200" cy="414337"/>
          </a:xfrm>
          <a:prstGeom prst="rect">
            <a:avLst/>
          </a:prstGeom>
          <a:solidFill>
            <a:srgbClr val="003399"/>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3</a:t>
            </a:r>
          </a:p>
        </p:txBody>
      </p:sp>
      <p:sp>
        <p:nvSpPr>
          <p:cNvPr id="203783" name="Rectangle 7"/>
          <p:cNvSpPr>
            <a:spLocks noChangeAspect="1" noChangeArrowheads="1"/>
          </p:cNvSpPr>
          <p:nvPr/>
        </p:nvSpPr>
        <p:spPr bwMode="auto">
          <a:xfrm>
            <a:off x="1447800" y="3929063"/>
            <a:ext cx="457200" cy="414337"/>
          </a:xfrm>
          <a:prstGeom prst="rect">
            <a:avLst/>
          </a:prstGeom>
          <a:solidFill>
            <a:srgbClr val="003399"/>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7</a:t>
            </a:r>
          </a:p>
        </p:txBody>
      </p:sp>
      <p:sp>
        <p:nvSpPr>
          <p:cNvPr id="203784" name="Rectangle 8"/>
          <p:cNvSpPr>
            <a:spLocks noChangeAspect="1" noChangeArrowheads="1"/>
          </p:cNvSpPr>
          <p:nvPr/>
        </p:nvSpPr>
        <p:spPr bwMode="auto">
          <a:xfrm>
            <a:off x="5105400" y="3929063"/>
            <a:ext cx="457200" cy="414337"/>
          </a:xfrm>
          <a:prstGeom prst="rect">
            <a:avLst/>
          </a:prstGeom>
          <a:solidFill>
            <a:srgbClr val="006600"/>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16</a:t>
            </a:r>
          </a:p>
        </p:txBody>
      </p:sp>
      <p:sp>
        <p:nvSpPr>
          <p:cNvPr id="203785" name="Rectangle 9"/>
          <p:cNvSpPr>
            <a:spLocks noChangeAspect="1" noChangeArrowheads="1"/>
          </p:cNvSpPr>
          <p:nvPr/>
        </p:nvSpPr>
        <p:spPr bwMode="auto">
          <a:xfrm>
            <a:off x="5562600" y="3929063"/>
            <a:ext cx="457200" cy="414337"/>
          </a:xfrm>
          <a:prstGeom prst="rect">
            <a:avLst/>
          </a:prstGeom>
          <a:solidFill>
            <a:srgbClr val="006600"/>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17</a:t>
            </a:r>
          </a:p>
        </p:txBody>
      </p:sp>
      <p:sp>
        <p:nvSpPr>
          <p:cNvPr id="203786" name="Rectangle 10"/>
          <p:cNvSpPr>
            <a:spLocks noChangeAspect="1" noChangeArrowheads="1"/>
          </p:cNvSpPr>
          <p:nvPr/>
        </p:nvSpPr>
        <p:spPr bwMode="auto">
          <a:xfrm>
            <a:off x="6019800" y="3929063"/>
            <a:ext cx="457200" cy="414337"/>
          </a:xfrm>
          <a:prstGeom prst="rect">
            <a:avLst/>
          </a:prstGeom>
          <a:solidFill>
            <a:srgbClr val="006600"/>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23</a:t>
            </a:r>
          </a:p>
        </p:txBody>
      </p:sp>
      <p:sp>
        <p:nvSpPr>
          <p:cNvPr id="203787" name="Rectangle 11"/>
          <p:cNvSpPr>
            <a:spLocks noChangeAspect="1" noChangeArrowheads="1"/>
          </p:cNvSpPr>
          <p:nvPr/>
        </p:nvSpPr>
        <p:spPr bwMode="auto">
          <a:xfrm>
            <a:off x="6477000" y="3929063"/>
            <a:ext cx="457200" cy="414337"/>
          </a:xfrm>
          <a:prstGeom prst="rect">
            <a:avLst/>
          </a:prstGeom>
          <a:solidFill>
            <a:srgbClr val="006600"/>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25</a:t>
            </a:r>
          </a:p>
        </p:txBody>
      </p:sp>
      <p:sp>
        <p:nvSpPr>
          <p:cNvPr id="203788" name="Rectangle 12"/>
          <p:cNvSpPr>
            <a:spLocks noChangeAspect="1" noChangeArrowheads="1"/>
          </p:cNvSpPr>
          <p:nvPr/>
        </p:nvSpPr>
        <p:spPr bwMode="auto">
          <a:xfrm>
            <a:off x="4191000" y="3929063"/>
            <a:ext cx="457200" cy="414337"/>
          </a:xfrm>
          <a:prstGeom prst="rect">
            <a:avLst/>
          </a:prstGeom>
          <a:solidFill>
            <a:srgbClr val="006600"/>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2</a:t>
            </a:r>
          </a:p>
        </p:txBody>
      </p:sp>
      <p:sp>
        <p:nvSpPr>
          <p:cNvPr id="203789" name="Rectangle 13"/>
          <p:cNvSpPr>
            <a:spLocks noChangeAspect="1" noChangeArrowheads="1"/>
          </p:cNvSpPr>
          <p:nvPr/>
        </p:nvSpPr>
        <p:spPr bwMode="auto">
          <a:xfrm>
            <a:off x="4648200" y="3929063"/>
            <a:ext cx="457200" cy="414337"/>
          </a:xfrm>
          <a:prstGeom prst="rect">
            <a:avLst/>
          </a:prstGeom>
          <a:solidFill>
            <a:srgbClr val="006600"/>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11</a:t>
            </a:r>
          </a:p>
        </p:txBody>
      </p:sp>
      <p:sp>
        <p:nvSpPr>
          <p:cNvPr id="203790" name="Rectangle 14"/>
          <p:cNvSpPr>
            <a:spLocks noGrp="1" noChangeArrowheads="1"/>
          </p:cNvSpPr>
          <p:nvPr>
            <p:ph type="title"/>
          </p:nvPr>
        </p:nvSpPr>
        <p:spPr/>
        <p:txBody>
          <a:bodyPr/>
          <a:lstStyle/>
          <a:p>
            <a:r>
              <a:rPr lang="en-US"/>
              <a:t>Merge and Count</a:t>
            </a:r>
          </a:p>
        </p:txBody>
      </p:sp>
      <p:sp>
        <p:nvSpPr>
          <p:cNvPr id="203791" name="Rectangle 15"/>
          <p:cNvSpPr>
            <a:spLocks noGrp="1" noChangeArrowheads="1"/>
          </p:cNvSpPr>
          <p:nvPr>
            <p:ph type="body" idx="1"/>
          </p:nvPr>
        </p:nvSpPr>
        <p:spPr/>
        <p:txBody>
          <a:bodyPr/>
          <a:lstStyle/>
          <a:p>
            <a:r>
              <a:rPr lang="en-US"/>
              <a:t>Merge and count step. </a:t>
            </a:r>
          </a:p>
          <a:p>
            <a:pPr lvl="1"/>
            <a:r>
              <a:rPr lang="en-US"/>
              <a:t>Given two sorted halves, count number of inversions where a</a:t>
            </a:r>
            <a:r>
              <a:rPr lang="en-US" sz="2000" baseline="-25000"/>
              <a:t>i</a:t>
            </a:r>
            <a:r>
              <a:rPr lang="en-US"/>
              <a:t> and a</a:t>
            </a:r>
            <a:r>
              <a:rPr lang="en-US" sz="2000" baseline="-25000"/>
              <a:t>j</a:t>
            </a:r>
            <a:r>
              <a:rPr lang="en-US"/>
              <a:t> are in different halves.</a:t>
            </a:r>
          </a:p>
          <a:p>
            <a:pPr lvl="1"/>
            <a:r>
              <a:rPr lang="en-US"/>
              <a:t>Combine two sorted halves into sorted whole.</a:t>
            </a:r>
          </a:p>
        </p:txBody>
      </p:sp>
      <p:sp>
        <p:nvSpPr>
          <p:cNvPr id="203792" name="Text Box 16"/>
          <p:cNvSpPr txBox="1">
            <a:spLocks noChangeArrowheads="1"/>
          </p:cNvSpPr>
          <p:nvPr/>
        </p:nvSpPr>
        <p:spPr bwMode="auto">
          <a:xfrm>
            <a:off x="2139950" y="2819400"/>
            <a:ext cx="1905000" cy="641350"/>
          </a:xfrm>
          <a:prstGeom prst="rect">
            <a:avLst/>
          </a:prstGeom>
          <a:noFill/>
          <a:ln w="9525">
            <a:noFill/>
            <a:miter lim="800000"/>
            <a:headEnd/>
            <a:tailEnd/>
          </a:ln>
        </p:spPr>
        <p:txBody>
          <a:bodyPr>
            <a:spAutoFit/>
          </a:bodyPr>
          <a:lstStyle/>
          <a:p>
            <a:r>
              <a:rPr kumimoji="0" lang="en-US" b="1">
                <a:solidFill>
                  <a:schemeClr val="tx1"/>
                </a:solidFill>
              </a:rPr>
              <a:t>smallest</a:t>
            </a:r>
            <a:br>
              <a:rPr kumimoji="0" lang="en-US" b="1">
                <a:solidFill>
                  <a:schemeClr val="tx1"/>
                </a:solidFill>
              </a:rPr>
            </a:br>
            <a:r>
              <a:rPr kumimoji="0" lang="en-US" b="1">
                <a:solidFill>
                  <a:schemeClr val="tx1"/>
                </a:solidFill>
              </a:rPr>
              <a:t>i = 2</a:t>
            </a:r>
            <a:endParaRPr kumimoji="0" lang="en-US">
              <a:solidFill>
                <a:schemeClr val="tx1"/>
              </a:solidFill>
            </a:endParaRPr>
          </a:p>
        </p:txBody>
      </p:sp>
      <p:sp>
        <p:nvSpPr>
          <p:cNvPr id="203793" name="AutoShape 17"/>
          <p:cNvSpPr>
            <a:spLocks noChangeArrowheads="1"/>
          </p:cNvSpPr>
          <p:nvPr/>
        </p:nvSpPr>
        <p:spPr bwMode="auto">
          <a:xfrm>
            <a:off x="2901950" y="3505200"/>
            <a:ext cx="304800" cy="304800"/>
          </a:xfrm>
          <a:prstGeom prst="downArrow">
            <a:avLst>
              <a:gd name="adj1" fmla="val 50000"/>
              <a:gd name="adj2" fmla="val 25000"/>
            </a:avLst>
          </a:prstGeom>
          <a:solidFill>
            <a:srgbClr val="003399"/>
          </a:solidFill>
          <a:ln w="9525">
            <a:solidFill>
              <a:schemeClr val="bg2"/>
            </a:solidFill>
            <a:miter lim="800000"/>
            <a:headEnd/>
            <a:tailEnd/>
          </a:ln>
        </p:spPr>
        <p:txBody>
          <a:bodyPr wrap="none" anchor="ctr"/>
          <a:lstStyle/>
          <a:p>
            <a:endParaRPr lang="en-US"/>
          </a:p>
        </p:txBody>
      </p:sp>
      <p:sp>
        <p:nvSpPr>
          <p:cNvPr id="203794" name="AutoShape 18"/>
          <p:cNvSpPr>
            <a:spLocks noChangeArrowheads="1"/>
          </p:cNvSpPr>
          <p:nvPr/>
        </p:nvSpPr>
        <p:spPr bwMode="auto">
          <a:xfrm>
            <a:off x="6088063" y="3505200"/>
            <a:ext cx="304800" cy="304800"/>
          </a:xfrm>
          <a:prstGeom prst="downArrow">
            <a:avLst>
              <a:gd name="adj1" fmla="val 50000"/>
              <a:gd name="adj2" fmla="val 25000"/>
            </a:avLst>
          </a:prstGeom>
          <a:solidFill>
            <a:srgbClr val="006600"/>
          </a:solidFill>
          <a:ln w="9525">
            <a:solidFill>
              <a:schemeClr val="bg2"/>
            </a:solidFill>
            <a:miter lim="800000"/>
            <a:headEnd/>
            <a:tailEnd/>
          </a:ln>
        </p:spPr>
        <p:txBody>
          <a:bodyPr wrap="none" anchor="ctr"/>
          <a:lstStyle/>
          <a:p>
            <a:endParaRPr lang="en-US"/>
          </a:p>
        </p:txBody>
      </p:sp>
      <p:sp>
        <p:nvSpPr>
          <p:cNvPr id="203795" name="Text Box 19"/>
          <p:cNvSpPr txBox="1">
            <a:spLocks noChangeArrowheads="1"/>
          </p:cNvSpPr>
          <p:nvPr/>
        </p:nvSpPr>
        <p:spPr bwMode="auto">
          <a:xfrm>
            <a:off x="5326063" y="2819400"/>
            <a:ext cx="1905000" cy="641350"/>
          </a:xfrm>
          <a:prstGeom prst="rect">
            <a:avLst/>
          </a:prstGeom>
          <a:noFill/>
          <a:ln w="9525">
            <a:noFill/>
            <a:miter lim="800000"/>
            <a:headEnd/>
            <a:tailEnd/>
          </a:ln>
        </p:spPr>
        <p:txBody>
          <a:bodyPr>
            <a:spAutoFit/>
          </a:bodyPr>
          <a:lstStyle/>
          <a:p>
            <a:r>
              <a:rPr kumimoji="0" lang="en-US" b="1">
                <a:solidFill>
                  <a:schemeClr val="tx1"/>
                </a:solidFill>
              </a:rPr>
              <a:t>smallest</a:t>
            </a:r>
            <a:br>
              <a:rPr kumimoji="0" lang="en-US" b="1">
                <a:solidFill>
                  <a:schemeClr val="tx1"/>
                </a:solidFill>
              </a:rPr>
            </a:br>
            <a:r>
              <a:rPr kumimoji="0" lang="en-US" b="1">
                <a:solidFill>
                  <a:schemeClr val="tx1"/>
                </a:solidFill>
              </a:rPr>
              <a:t>j = 2</a:t>
            </a:r>
            <a:endParaRPr kumimoji="0" lang="en-US">
              <a:solidFill>
                <a:schemeClr val="tx1"/>
              </a:solidFill>
            </a:endParaRPr>
          </a:p>
        </p:txBody>
      </p:sp>
      <p:sp>
        <p:nvSpPr>
          <p:cNvPr id="203796" name="Text Box 20"/>
          <p:cNvSpPr txBox="1">
            <a:spLocks noChangeArrowheads="1"/>
          </p:cNvSpPr>
          <p:nvPr/>
        </p:nvSpPr>
        <p:spPr bwMode="auto">
          <a:xfrm>
            <a:off x="7010400" y="3962400"/>
            <a:ext cx="1143000" cy="366713"/>
          </a:xfrm>
          <a:prstGeom prst="rect">
            <a:avLst/>
          </a:prstGeom>
          <a:noFill/>
          <a:ln w="9525">
            <a:noFill/>
            <a:miter lim="800000"/>
            <a:headEnd/>
            <a:tailEnd/>
          </a:ln>
        </p:spPr>
        <p:txBody>
          <a:bodyPr>
            <a:spAutoFit/>
          </a:bodyPr>
          <a:lstStyle/>
          <a:p>
            <a:r>
              <a:rPr kumimoji="0" lang="en-US" b="1">
                <a:solidFill>
                  <a:srgbClr val="990033"/>
                </a:solidFill>
              </a:rPr>
              <a:t>N/2 = 6</a:t>
            </a:r>
            <a:endParaRPr kumimoji="0" lang="en-US"/>
          </a:p>
        </p:txBody>
      </p:sp>
      <p:sp>
        <p:nvSpPr>
          <p:cNvPr id="203797" name="Rectangle 21"/>
          <p:cNvSpPr>
            <a:spLocks noChangeAspect="1" noChangeArrowheads="1"/>
          </p:cNvSpPr>
          <p:nvPr/>
        </p:nvSpPr>
        <p:spPr bwMode="auto">
          <a:xfrm>
            <a:off x="21336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tx1"/>
                </a:solidFill>
              </a:rPr>
              <a:t>7</a:t>
            </a:r>
          </a:p>
        </p:txBody>
      </p:sp>
      <p:sp>
        <p:nvSpPr>
          <p:cNvPr id="203798" name="Rectangle 22"/>
          <p:cNvSpPr>
            <a:spLocks noChangeAspect="1" noChangeArrowheads="1"/>
          </p:cNvSpPr>
          <p:nvPr/>
        </p:nvSpPr>
        <p:spPr bwMode="auto">
          <a:xfrm>
            <a:off x="25908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tx1"/>
                </a:solidFill>
              </a:rPr>
              <a:t>10</a:t>
            </a:r>
          </a:p>
        </p:txBody>
      </p:sp>
      <p:sp>
        <p:nvSpPr>
          <p:cNvPr id="203799" name="Rectangle 23"/>
          <p:cNvSpPr>
            <a:spLocks noChangeAspect="1" noChangeArrowheads="1"/>
          </p:cNvSpPr>
          <p:nvPr/>
        </p:nvSpPr>
        <p:spPr bwMode="auto">
          <a:xfrm>
            <a:off x="30480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tx1"/>
                </a:solidFill>
              </a:rPr>
              <a:t>11</a:t>
            </a:r>
          </a:p>
        </p:txBody>
      </p:sp>
      <p:sp>
        <p:nvSpPr>
          <p:cNvPr id="203800" name="Rectangle 24"/>
          <p:cNvSpPr>
            <a:spLocks noChangeAspect="1" noChangeArrowheads="1"/>
          </p:cNvSpPr>
          <p:nvPr/>
        </p:nvSpPr>
        <p:spPr bwMode="auto">
          <a:xfrm>
            <a:off x="35052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tx1"/>
                </a:solidFill>
              </a:rPr>
              <a:t>14</a:t>
            </a:r>
          </a:p>
        </p:txBody>
      </p:sp>
      <p:sp>
        <p:nvSpPr>
          <p:cNvPr id="203801" name="Rectangle 25"/>
          <p:cNvSpPr>
            <a:spLocks noChangeAspect="1" noChangeArrowheads="1"/>
          </p:cNvSpPr>
          <p:nvPr/>
        </p:nvSpPr>
        <p:spPr bwMode="auto">
          <a:xfrm>
            <a:off x="12192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tx1"/>
                </a:solidFill>
              </a:rPr>
              <a:t>2</a:t>
            </a:r>
          </a:p>
        </p:txBody>
      </p:sp>
      <p:sp>
        <p:nvSpPr>
          <p:cNvPr id="203802" name="Rectangle 26"/>
          <p:cNvSpPr>
            <a:spLocks noChangeAspect="1" noChangeArrowheads="1"/>
          </p:cNvSpPr>
          <p:nvPr/>
        </p:nvSpPr>
        <p:spPr bwMode="auto">
          <a:xfrm>
            <a:off x="16764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tx1"/>
                </a:solidFill>
              </a:rPr>
              <a:t>3</a:t>
            </a:r>
          </a:p>
        </p:txBody>
      </p:sp>
      <p:sp>
        <p:nvSpPr>
          <p:cNvPr id="203803" name="Rectangle 27"/>
          <p:cNvSpPr>
            <a:spLocks noChangeAspect="1" noChangeArrowheads="1"/>
          </p:cNvSpPr>
          <p:nvPr/>
        </p:nvSpPr>
        <p:spPr bwMode="auto">
          <a:xfrm>
            <a:off x="48768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endParaRPr kumimoji="0" lang="en-US" b="1">
              <a:solidFill>
                <a:schemeClr val="tx1"/>
              </a:solidFill>
            </a:endParaRPr>
          </a:p>
        </p:txBody>
      </p:sp>
      <p:sp>
        <p:nvSpPr>
          <p:cNvPr id="203804" name="Rectangle 28"/>
          <p:cNvSpPr>
            <a:spLocks noChangeAspect="1" noChangeArrowheads="1"/>
          </p:cNvSpPr>
          <p:nvPr/>
        </p:nvSpPr>
        <p:spPr bwMode="auto">
          <a:xfrm>
            <a:off x="53340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endParaRPr kumimoji="0" lang="en-US" b="1">
              <a:solidFill>
                <a:schemeClr val="tx1"/>
              </a:solidFill>
            </a:endParaRPr>
          </a:p>
        </p:txBody>
      </p:sp>
      <p:sp>
        <p:nvSpPr>
          <p:cNvPr id="203805" name="Rectangle 29"/>
          <p:cNvSpPr>
            <a:spLocks noChangeAspect="1" noChangeArrowheads="1"/>
          </p:cNvSpPr>
          <p:nvPr/>
        </p:nvSpPr>
        <p:spPr bwMode="auto">
          <a:xfrm>
            <a:off x="57912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endParaRPr kumimoji="0" lang="en-US" b="1">
              <a:solidFill>
                <a:schemeClr val="tx1"/>
              </a:solidFill>
            </a:endParaRPr>
          </a:p>
        </p:txBody>
      </p:sp>
      <p:sp>
        <p:nvSpPr>
          <p:cNvPr id="203806" name="Rectangle 30"/>
          <p:cNvSpPr>
            <a:spLocks noChangeAspect="1" noChangeArrowheads="1"/>
          </p:cNvSpPr>
          <p:nvPr/>
        </p:nvSpPr>
        <p:spPr bwMode="auto">
          <a:xfrm>
            <a:off x="62484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endParaRPr kumimoji="0" lang="en-US" b="1">
              <a:solidFill>
                <a:schemeClr val="tx1"/>
              </a:solidFill>
            </a:endParaRPr>
          </a:p>
        </p:txBody>
      </p:sp>
      <p:sp>
        <p:nvSpPr>
          <p:cNvPr id="203807" name="Rectangle 31"/>
          <p:cNvSpPr>
            <a:spLocks noChangeAspect="1" noChangeArrowheads="1"/>
          </p:cNvSpPr>
          <p:nvPr/>
        </p:nvSpPr>
        <p:spPr bwMode="auto">
          <a:xfrm>
            <a:off x="39624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tx1"/>
                </a:solidFill>
              </a:rPr>
              <a:t>16</a:t>
            </a:r>
          </a:p>
        </p:txBody>
      </p:sp>
      <p:sp>
        <p:nvSpPr>
          <p:cNvPr id="203808" name="Rectangle 32"/>
          <p:cNvSpPr>
            <a:spLocks noChangeAspect="1" noChangeArrowheads="1"/>
          </p:cNvSpPr>
          <p:nvPr/>
        </p:nvSpPr>
        <p:spPr bwMode="auto">
          <a:xfrm>
            <a:off x="44196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tx1"/>
                </a:solidFill>
              </a:rPr>
              <a:t>17</a:t>
            </a:r>
          </a:p>
        </p:txBody>
      </p:sp>
      <p:sp>
        <p:nvSpPr>
          <p:cNvPr id="203809" name="Text Box 33"/>
          <p:cNvSpPr txBox="1">
            <a:spLocks noChangeArrowheads="1"/>
          </p:cNvSpPr>
          <p:nvPr/>
        </p:nvSpPr>
        <p:spPr bwMode="auto">
          <a:xfrm>
            <a:off x="7010400" y="4967288"/>
            <a:ext cx="1905000" cy="366712"/>
          </a:xfrm>
          <a:prstGeom prst="rect">
            <a:avLst/>
          </a:prstGeom>
          <a:noFill/>
          <a:ln w="9525">
            <a:noFill/>
            <a:miter lim="800000"/>
            <a:headEnd/>
            <a:tailEnd/>
          </a:ln>
        </p:spPr>
        <p:txBody>
          <a:bodyPr>
            <a:spAutoFit/>
          </a:bodyPr>
          <a:lstStyle/>
          <a:p>
            <a:r>
              <a:rPr kumimoji="0" lang="en-US" b="1">
                <a:solidFill>
                  <a:srgbClr val="990033"/>
                </a:solidFill>
              </a:rPr>
              <a:t>auxiliary array</a:t>
            </a:r>
            <a:endParaRPr kumimoji="0" lang="en-US"/>
          </a:p>
        </p:txBody>
      </p:sp>
      <p:sp>
        <p:nvSpPr>
          <p:cNvPr id="203810" name="Text Box 34"/>
          <p:cNvSpPr txBox="1">
            <a:spLocks noChangeArrowheads="1"/>
          </p:cNvSpPr>
          <p:nvPr/>
        </p:nvSpPr>
        <p:spPr bwMode="auto">
          <a:xfrm>
            <a:off x="3752850" y="5881688"/>
            <a:ext cx="3346450" cy="650875"/>
          </a:xfrm>
          <a:prstGeom prst="rect">
            <a:avLst/>
          </a:prstGeom>
          <a:solidFill>
            <a:schemeClr val="accent2"/>
          </a:solidFill>
          <a:ln w="9525">
            <a:solidFill>
              <a:schemeClr val="tx1"/>
            </a:solidFill>
            <a:miter lim="800000"/>
            <a:headEnd/>
            <a:tailEnd/>
          </a:ln>
        </p:spPr>
        <p:txBody>
          <a:bodyPr>
            <a:spAutoFit/>
          </a:bodyPr>
          <a:lstStyle/>
          <a:p>
            <a:pPr algn="l"/>
            <a:r>
              <a:rPr kumimoji="0" lang="en-US" b="1">
                <a:solidFill>
                  <a:schemeClr val="tx1"/>
                </a:solidFill>
              </a:rPr>
              <a:t>Inversions:  6 + 3 + 2 + 2 </a:t>
            </a:r>
            <a:br>
              <a:rPr kumimoji="0" lang="en-US" b="1">
                <a:solidFill>
                  <a:schemeClr val="tx1"/>
                </a:solidFill>
              </a:rPr>
            </a:br>
            <a:r>
              <a:rPr kumimoji="0" lang="en-US" b="1">
                <a:solidFill>
                  <a:schemeClr val="tx1"/>
                </a:solidFill>
              </a:rPr>
              <a:t>Total:	       13</a:t>
            </a:r>
            <a:endParaRPr kumimoji="0" lang="en-US">
              <a:solidFill>
                <a:schemeClr val="tx1"/>
              </a:solidFill>
            </a:endParaRPr>
          </a:p>
        </p:txBody>
      </p:sp>
      <p:sp>
        <p:nvSpPr>
          <p:cNvPr id="203811" name="AutoShape 35"/>
          <p:cNvSpPr>
            <a:spLocks noChangeArrowheads="1"/>
          </p:cNvSpPr>
          <p:nvPr/>
        </p:nvSpPr>
        <p:spPr bwMode="auto">
          <a:xfrm flipV="1">
            <a:off x="4938713" y="5461000"/>
            <a:ext cx="304800" cy="304800"/>
          </a:xfrm>
          <a:prstGeom prst="downArrow">
            <a:avLst>
              <a:gd name="adj1" fmla="val 50000"/>
              <a:gd name="adj2" fmla="val 25000"/>
            </a:avLst>
          </a:prstGeom>
          <a:solidFill>
            <a:schemeClr val="tx2"/>
          </a:solidFill>
          <a:ln w="9525">
            <a:solidFill>
              <a:schemeClr val="bg2"/>
            </a:solid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lide Number Placeholder 3"/>
          <p:cNvSpPr>
            <a:spLocks noGrp="1"/>
          </p:cNvSpPr>
          <p:nvPr>
            <p:ph type="sldNum" sz="quarter" idx="10"/>
          </p:nvPr>
        </p:nvSpPr>
        <p:spPr/>
        <p:txBody>
          <a:bodyPr/>
          <a:lstStyle/>
          <a:p>
            <a:fld id="{7BF5EB5F-FE94-4F8E-9D6C-5715BD3D698B}" type="slidenum">
              <a:rPr lang="en-US"/>
              <a:pPr/>
              <a:t>27</a:t>
            </a:fld>
            <a:endParaRPr lang="en-US" sz="1400"/>
          </a:p>
        </p:txBody>
      </p:sp>
      <p:sp>
        <p:nvSpPr>
          <p:cNvPr id="204802" name="Rectangle 2"/>
          <p:cNvSpPr>
            <a:spLocks noChangeAspect="1" noChangeArrowheads="1"/>
          </p:cNvSpPr>
          <p:nvPr/>
        </p:nvSpPr>
        <p:spPr bwMode="auto">
          <a:xfrm>
            <a:off x="1905000" y="3929063"/>
            <a:ext cx="457200" cy="414337"/>
          </a:xfrm>
          <a:prstGeom prst="rect">
            <a:avLst/>
          </a:prstGeom>
          <a:solidFill>
            <a:srgbClr val="003399"/>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10</a:t>
            </a:r>
          </a:p>
        </p:txBody>
      </p:sp>
      <p:sp>
        <p:nvSpPr>
          <p:cNvPr id="204803" name="Rectangle 3"/>
          <p:cNvSpPr>
            <a:spLocks noChangeAspect="1" noChangeArrowheads="1"/>
          </p:cNvSpPr>
          <p:nvPr/>
        </p:nvSpPr>
        <p:spPr bwMode="auto">
          <a:xfrm>
            <a:off x="2362200" y="3929063"/>
            <a:ext cx="457200" cy="414337"/>
          </a:xfrm>
          <a:prstGeom prst="rect">
            <a:avLst/>
          </a:prstGeom>
          <a:solidFill>
            <a:srgbClr val="003399"/>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14</a:t>
            </a:r>
          </a:p>
        </p:txBody>
      </p:sp>
      <p:sp>
        <p:nvSpPr>
          <p:cNvPr id="204804" name="Rectangle 4"/>
          <p:cNvSpPr>
            <a:spLocks noChangeAspect="1" noChangeArrowheads="1"/>
          </p:cNvSpPr>
          <p:nvPr/>
        </p:nvSpPr>
        <p:spPr bwMode="auto">
          <a:xfrm>
            <a:off x="2819400" y="3929063"/>
            <a:ext cx="457200" cy="414337"/>
          </a:xfrm>
          <a:prstGeom prst="rect">
            <a:avLst/>
          </a:prstGeom>
          <a:solidFill>
            <a:srgbClr val="003399"/>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18</a:t>
            </a:r>
          </a:p>
        </p:txBody>
      </p:sp>
      <p:sp>
        <p:nvSpPr>
          <p:cNvPr id="204805" name="Rectangle 5"/>
          <p:cNvSpPr>
            <a:spLocks noChangeAspect="1" noChangeArrowheads="1"/>
          </p:cNvSpPr>
          <p:nvPr/>
        </p:nvSpPr>
        <p:spPr bwMode="auto">
          <a:xfrm>
            <a:off x="3276600" y="3929063"/>
            <a:ext cx="457200" cy="414337"/>
          </a:xfrm>
          <a:prstGeom prst="rect">
            <a:avLst/>
          </a:prstGeom>
          <a:solidFill>
            <a:srgbClr val="003399"/>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19</a:t>
            </a:r>
          </a:p>
        </p:txBody>
      </p:sp>
      <p:sp>
        <p:nvSpPr>
          <p:cNvPr id="204806" name="Rectangle 6"/>
          <p:cNvSpPr>
            <a:spLocks noChangeAspect="1" noChangeArrowheads="1"/>
          </p:cNvSpPr>
          <p:nvPr/>
        </p:nvSpPr>
        <p:spPr bwMode="auto">
          <a:xfrm>
            <a:off x="990600" y="3929063"/>
            <a:ext cx="457200" cy="414337"/>
          </a:xfrm>
          <a:prstGeom prst="rect">
            <a:avLst/>
          </a:prstGeom>
          <a:solidFill>
            <a:srgbClr val="003399"/>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3</a:t>
            </a:r>
          </a:p>
        </p:txBody>
      </p:sp>
      <p:sp>
        <p:nvSpPr>
          <p:cNvPr id="204807" name="Rectangle 7"/>
          <p:cNvSpPr>
            <a:spLocks noChangeAspect="1" noChangeArrowheads="1"/>
          </p:cNvSpPr>
          <p:nvPr/>
        </p:nvSpPr>
        <p:spPr bwMode="auto">
          <a:xfrm>
            <a:off x="1447800" y="3929063"/>
            <a:ext cx="457200" cy="414337"/>
          </a:xfrm>
          <a:prstGeom prst="rect">
            <a:avLst/>
          </a:prstGeom>
          <a:solidFill>
            <a:srgbClr val="003399"/>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7</a:t>
            </a:r>
          </a:p>
        </p:txBody>
      </p:sp>
      <p:sp>
        <p:nvSpPr>
          <p:cNvPr id="204808" name="Rectangle 8"/>
          <p:cNvSpPr>
            <a:spLocks noChangeAspect="1" noChangeArrowheads="1"/>
          </p:cNvSpPr>
          <p:nvPr/>
        </p:nvSpPr>
        <p:spPr bwMode="auto">
          <a:xfrm>
            <a:off x="5105400" y="3929063"/>
            <a:ext cx="457200" cy="414337"/>
          </a:xfrm>
          <a:prstGeom prst="rect">
            <a:avLst/>
          </a:prstGeom>
          <a:solidFill>
            <a:srgbClr val="006600"/>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16</a:t>
            </a:r>
          </a:p>
        </p:txBody>
      </p:sp>
      <p:sp>
        <p:nvSpPr>
          <p:cNvPr id="204809" name="Rectangle 9"/>
          <p:cNvSpPr>
            <a:spLocks noChangeAspect="1" noChangeArrowheads="1"/>
          </p:cNvSpPr>
          <p:nvPr/>
        </p:nvSpPr>
        <p:spPr bwMode="auto">
          <a:xfrm>
            <a:off x="5562600" y="3929063"/>
            <a:ext cx="457200" cy="414337"/>
          </a:xfrm>
          <a:prstGeom prst="rect">
            <a:avLst/>
          </a:prstGeom>
          <a:solidFill>
            <a:srgbClr val="006600"/>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17</a:t>
            </a:r>
          </a:p>
        </p:txBody>
      </p:sp>
      <p:sp>
        <p:nvSpPr>
          <p:cNvPr id="204810" name="Rectangle 10"/>
          <p:cNvSpPr>
            <a:spLocks noChangeAspect="1" noChangeArrowheads="1"/>
          </p:cNvSpPr>
          <p:nvPr/>
        </p:nvSpPr>
        <p:spPr bwMode="auto">
          <a:xfrm>
            <a:off x="6019800" y="3929063"/>
            <a:ext cx="457200" cy="414337"/>
          </a:xfrm>
          <a:prstGeom prst="rect">
            <a:avLst/>
          </a:prstGeom>
          <a:solidFill>
            <a:srgbClr val="006600"/>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23</a:t>
            </a:r>
          </a:p>
        </p:txBody>
      </p:sp>
      <p:sp>
        <p:nvSpPr>
          <p:cNvPr id="204811" name="Rectangle 11"/>
          <p:cNvSpPr>
            <a:spLocks noChangeAspect="1" noChangeArrowheads="1"/>
          </p:cNvSpPr>
          <p:nvPr/>
        </p:nvSpPr>
        <p:spPr bwMode="auto">
          <a:xfrm>
            <a:off x="6477000" y="3929063"/>
            <a:ext cx="457200" cy="414337"/>
          </a:xfrm>
          <a:prstGeom prst="rect">
            <a:avLst/>
          </a:prstGeom>
          <a:solidFill>
            <a:srgbClr val="006600"/>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25</a:t>
            </a:r>
          </a:p>
        </p:txBody>
      </p:sp>
      <p:sp>
        <p:nvSpPr>
          <p:cNvPr id="204812" name="Rectangle 12"/>
          <p:cNvSpPr>
            <a:spLocks noChangeAspect="1" noChangeArrowheads="1"/>
          </p:cNvSpPr>
          <p:nvPr/>
        </p:nvSpPr>
        <p:spPr bwMode="auto">
          <a:xfrm>
            <a:off x="4191000" y="3929063"/>
            <a:ext cx="457200" cy="414337"/>
          </a:xfrm>
          <a:prstGeom prst="rect">
            <a:avLst/>
          </a:prstGeom>
          <a:solidFill>
            <a:srgbClr val="006600"/>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2</a:t>
            </a:r>
          </a:p>
        </p:txBody>
      </p:sp>
      <p:sp>
        <p:nvSpPr>
          <p:cNvPr id="204813" name="Rectangle 13"/>
          <p:cNvSpPr>
            <a:spLocks noChangeAspect="1" noChangeArrowheads="1"/>
          </p:cNvSpPr>
          <p:nvPr/>
        </p:nvSpPr>
        <p:spPr bwMode="auto">
          <a:xfrm>
            <a:off x="4648200" y="3929063"/>
            <a:ext cx="457200" cy="414337"/>
          </a:xfrm>
          <a:prstGeom prst="rect">
            <a:avLst/>
          </a:prstGeom>
          <a:solidFill>
            <a:srgbClr val="006600"/>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11</a:t>
            </a:r>
          </a:p>
        </p:txBody>
      </p:sp>
      <p:sp>
        <p:nvSpPr>
          <p:cNvPr id="204814" name="Rectangle 14"/>
          <p:cNvSpPr>
            <a:spLocks noGrp="1" noChangeArrowheads="1"/>
          </p:cNvSpPr>
          <p:nvPr>
            <p:ph type="title"/>
          </p:nvPr>
        </p:nvSpPr>
        <p:spPr/>
        <p:txBody>
          <a:bodyPr/>
          <a:lstStyle/>
          <a:p>
            <a:r>
              <a:rPr lang="en-US"/>
              <a:t>Merge and Count</a:t>
            </a:r>
          </a:p>
        </p:txBody>
      </p:sp>
      <p:sp>
        <p:nvSpPr>
          <p:cNvPr id="204815" name="Rectangle 15"/>
          <p:cNvSpPr>
            <a:spLocks noGrp="1" noChangeArrowheads="1"/>
          </p:cNvSpPr>
          <p:nvPr>
            <p:ph type="body" idx="1"/>
          </p:nvPr>
        </p:nvSpPr>
        <p:spPr/>
        <p:txBody>
          <a:bodyPr/>
          <a:lstStyle/>
          <a:p>
            <a:r>
              <a:rPr lang="en-US"/>
              <a:t>Merge and count step. </a:t>
            </a:r>
          </a:p>
          <a:p>
            <a:pPr lvl="1"/>
            <a:r>
              <a:rPr lang="en-US"/>
              <a:t>Given two sorted halves, count number of inversions where a</a:t>
            </a:r>
            <a:r>
              <a:rPr lang="en-US" sz="2000" baseline="-25000"/>
              <a:t>i</a:t>
            </a:r>
            <a:r>
              <a:rPr lang="en-US"/>
              <a:t> and a</a:t>
            </a:r>
            <a:r>
              <a:rPr lang="en-US" sz="2000" baseline="-25000"/>
              <a:t>j</a:t>
            </a:r>
            <a:r>
              <a:rPr lang="en-US"/>
              <a:t> are in different halves.</a:t>
            </a:r>
          </a:p>
          <a:p>
            <a:pPr lvl="1"/>
            <a:r>
              <a:rPr lang="en-US"/>
              <a:t>Combine two sorted halves into sorted whole.</a:t>
            </a:r>
          </a:p>
        </p:txBody>
      </p:sp>
      <p:sp>
        <p:nvSpPr>
          <p:cNvPr id="204816" name="Text Box 16"/>
          <p:cNvSpPr txBox="1">
            <a:spLocks noChangeArrowheads="1"/>
          </p:cNvSpPr>
          <p:nvPr/>
        </p:nvSpPr>
        <p:spPr bwMode="auto">
          <a:xfrm>
            <a:off x="2139950" y="2819400"/>
            <a:ext cx="1905000" cy="641350"/>
          </a:xfrm>
          <a:prstGeom prst="rect">
            <a:avLst/>
          </a:prstGeom>
          <a:noFill/>
          <a:ln w="9525">
            <a:noFill/>
            <a:miter lim="800000"/>
            <a:headEnd/>
            <a:tailEnd/>
          </a:ln>
        </p:spPr>
        <p:txBody>
          <a:bodyPr>
            <a:spAutoFit/>
          </a:bodyPr>
          <a:lstStyle/>
          <a:p>
            <a:r>
              <a:rPr kumimoji="0" lang="en-US" b="1">
                <a:solidFill>
                  <a:schemeClr val="tx1"/>
                </a:solidFill>
              </a:rPr>
              <a:t>smallest</a:t>
            </a:r>
            <a:br>
              <a:rPr kumimoji="0" lang="en-US" b="1">
                <a:solidFill>
                  <a:schemeClr val="tx1"/>
                </a:solidFill>
              </a:rPr>
            </a:br>
            <a:r>
              <a:rPr kumimoji="0" lang="en-US" b="1">
                <a:solidFill>
                  <a:schemeClr val="tx1"/>
                </a:solidFill>
              </a:rPr>
              <a:t>i = 2</a:t>
            </a:r>
            <a:endParaRPr kumimoji="0" lang="en-US">
              <a:solidFill>
                <a:schemeClr val="tx1"/>
              </a:solidFill>
            </a:endParaRPr>
          </a:p>
        </p:txBody>
      </p:sp>
      <p:sp>
        <p:nvSpPr>
          <p:cNvPr id="204817" name="AutoShape 17"/>
          <p:cNvSpPr>
            <a:spLocks noChangeArrowheads="1"/>
          </p:cNvSpPr>
          <p:nvPr/>
        </p:nvSpPr>
        <p:spPr bwMode="auto">
          <a:xfrm>
            <a:off x="2901950" y="3505200"/>
            <a:ext cx="304800" cy="304800"/>
          </a:xfrm>
          <a:prstGeom prst="downArrow">
            <a:avLst>
              <a:gd name="adj1" fmla="val 50000"/>
              <a:gd name="adj2" fmla="val 25000"/>
            </a:avLst>
          </a:prstGeom>
          <a:solidFill>
            <a:schemeClr val="accent1"/>
          </a:solidFill>
          <a:ln w="9525">
            <a:solidFill>
              <a:schemeClr val="bg2"/>
            </a:solidFill>
            <a:miter lim="800000"/>
            <a:headEnd/>
            <a:tailEnd/>
          </a:ln>
        </p:spPr>
        <p:txBody>
          <a:bodyPr wrap="none" anchor="ctr"/>
          <a:lstStyle/>
          <a:p>
            <a:endParaRPr lang="en-US"/>
          </a:p>
        </p:txBody>
      </p:sp>
      <p:sp>
        <p:nvSpPr>
          <p:cNvPr id="204818" name="AutoShape 18"/>
          <p:cNvSpPr>
            <a:spLocks noChangeArrowheads="1"/>
          </p:cNvSpPr>
          <p:nvPr/>
        </p:nvSpPr>
        <p:spPr bwMode="auto">
          <a:xfrm>
            <a:off x="6088063" y="3505200"/>
            <a:ext cx="304800" cy="304800"/>
          </a:xfrm>
          <a:prstGeom prst="downArrow">
            <a:avLst>
              <a:gd name="adj1" fmla="val 50000"/>
              <a:gd name="adj2" fmla="val 25000"/>
            </a:avLst>
          </a:prstGeom>
          <a:solidFill>
            <a:srgbClr val="006600"/>
          </a:solidFill>
          <a:ln w="9525">
            <a:solidFill>
              <a:schemeClr val="bg2"/>
            </a:solidFill>
            <a:miter lim="800000"/>
            <a:headEnd/>
            <a:tailEnd/>
          </a:ln>
        </p:spPr>
        <p:txBody>
          <a:bodyPr wrap="none" anchor="ctr"/>
          <a:lstStyle/>
          <a:p>
            <a:endParaRPr lang="en-US"/>
          </a:p>
        </p:txBody>
      </p:sp>
      <p:sp>
        <p:nvSpPr>
          <p:cNvPr id="204819" name="Text Box 19"/>
          <p:cNvSpPr txBox="1">
            <a:spLocks noChangeArrowheads="1"/>
          </p:cNvSpPr>
          <p:nvPr/>
        </p:nvSpPr>
        <p:spPr bwMode="auto">
          <a:xfrm>
            <a:off x="5326063" y="2819400"/>
            <a:ext cx="1905000" cy="641350"/>
          </a:xfrm>
          <a:prstGeom prst="rect">
            <a:avLst/>
          </a:prstGeom>
          <a:noFill/>
          <a:ln w="9525">
            <a:noFill/>
            <a:miter lim="800000"/>
            <a:headEnd/>
            <a:tailEnd/>
          </a:ln>
        </p:spPr>
        <p:txBody>
          <a:bodyPr>
            <a:spAutoFit/>
          </a:bodyPr>
          <a:lstStyle/>
          <a:p>
            <a:r>
              <a:rPr kumimoji="0" lang="en-US" b="1">
                <a:solidFill>
                  <a:schemeClr val="tx1"/>
                </a:solidFill>
              </a:rPr>
              <a:t>smallest</a:t>
            </a:r>
            <a:br>
              <a:rPr kumimoji="0" lang="en-US" b="1">
                <a:solidFill>
                  <a:schemeClr val="tx1"/>
                </a:solidFill>
              </a:rPr>
            </a:br>
            <a:r>
              <a:rPr kumimoji="0" lang="en-US" b="1">
                <a:solidFill>
                  <a:schemeClr val="tx1"/>
                </a:solidFill>
              </a:rPr>
              <a:t>j = 2</a:t>
            </a:r>
            <a:endParaRPr kumimoji="0" lang="en-US">
              <a:solidFill>
                <a:schemeClr val="tx1"/>
              </a:solidFill>
            </a:endParaRPr>
          </a:p>
        </p:txBody>
      </p:sp>
      <p:sp>
        <p:nvSpPr>
          <p:cNvPr id="204820" name="Text Box 20"/>
          <p:cNvSpPr txBox="1">
            <a:spLocks noChangeArrowheads="1"/>
          </p:cNvSpPr>
          <p:nvPr/>
        </p:nvSpPr>
        <p:spPr bwMode="auto">
          <a:xfrm>
            <a:off x="7010400" y="3962400"/>
            <a:ext cx="1143000" cy="366713"/>
          </a:xfrm>
          <a:prstGeom prst="rect">
            <a:avLst/>
          </a:prstGeom>
          <a:noFill/>
          <a:ln w="9525">
            <a:noFill/>
            <a:miter lim="800000"/>
            <a:headEnd/>
            <a:tailEnd/>
          </a:ln>
        </p:spPr>
        <p:txBody>
          <a:bodyPr>
            <a:spAutoFit/>
          </a:bodyPr>
          <a:lstStyle/>
          <a:p>
            <a:r>
              <a:rPr kumimoji="0" lang="en-US" b="1">
                <a:solidFill>
                  <a:srgbClr val="990033"/>
                </a:solidFill>
              </a:rPr>
              <a:t>N/2 = 6</a:t>
            </a:r>
            <a:endParaRPr kumimoji="0" lang="en-US"/>
          </a:p>
        </p:txBody>
      </p:sp>
      <p:sp>
        <p:nvSpPr>
          <p:cNvPr id="204821" name="Rectangle 21"/>
          <p:cNvSpPr>
            <a:spLocks noChangeAspect="1" noChangeArrowheads="1"/>
          </p:cNvSpPr>
          <p:nvPr/>
        </p:nvSpPr>
        <p:spPr bwMode="auto">
          <a:xfrm>
            <a:off x="21336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tx1"/>
                </a:solidFill>
              </a:rPr>
              <a:t>7</a:t>
            </a:r>
          </a:p>
        </p:txBody>
      </p:sp>
      <p:sp>
        <p:nvSpPr>
          <p:cNvPr id="204822" name="Rectangle 22"/>
          <p:cNvSpPr>
            <a:spLocks noChangeAspect="1" noChangeArrowheads="1"/>
          </p:cNvSpPr>
          <p:nvPr/>
        </p:nvSpPr>
        <p:spPr bwMode="auto">
          <a:xfrm>
            <a:off x="25908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tx1"/>
                </a:solidFill>
              </a:rPr>
              <a:t>10</a:t>
            </a:r>
          </a:p>
        </p:txBody>
      </p:sp>
      <p:sp>
        <p:nvSpPr>
          <p:cNvPr id="204823" name="Rectangle 23"/>
          <p:cNvSpPr>
            <a:spLocks noChangeAspect="1" noChangeArrowheads="1"/>
          </p:cNvSpPr>
          <p:nvPr/>
        </p:nvSpPr>
        <p:spPr bwMode="auto">
          <a:xfrm>
            <a:off x="30480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tx1"/>
                </a:solidFill>
              </a:rPr>
              <a:t>11</a:t>
            </a:r>
          </a:p>
        </p:txBody>
      </p:sp>
      <p:sp>
        <p:nvSpPr>
          <p:cNvPr id="204824" name="Rectangle 24"/>
          <p:cNvSpPr>
            <a:spLocks noChangeAspect="1" noChangeArrowheads="1"/>
          </p:cNvSpPr>
          <p:nvPr/>
        </p:nvSpPr>
        <p:spPr bwMode="auto">
          <a:xfrm>
            <a:off x="35052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tx1"/>
                </a:solidFill>
              </a:rPr>
              <a:t>14</a:t>
            </a:r>
          </a:p>
        </p:txBody>
      </p:sp>
      <p:sp>
        <p:nvSpPr>
          <p:cNvPr id="204825" name="Rectangle 25"/>
          <p:cNvSpPr>
            <a:spLocks noChangeAspect="1" noChangeArrowheads="1"/>
          </p:cNvSpPr>
          <p:nvPr/>
        </p:nvSpPr>
        <p:spPr bwMode="auto">
          <a:xfrm>
            <a:off x="12192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tx1"/>
                </a:solidFill>
              </a:rPr>
              <a:t>2</a:t>
            </a:r>
          </a:p>
        </p:txBody>
      </p:sp>
      <p:sp>
        <p:nvSpPr>
          <p:cNvPr id="204826" name="Rectangle 26"/>
          <p:cNvSpPr>
            <a:spLocks noChangeAspect="1" noChangeArrowheads="1"/>
          </p:cNvSpPr>
          <p:nvPr/>
        </p:nvSpPr>
        <p:spPr bwMode="auto">
          <a:xfrm>
            <a:off x="16764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tx1"/>
                </a:solidFill>
              </a:rPr>
              <a:t>3</a:t>
            </a:r>
          </a:p>
        </p:txBody>
      </p:sp>
      <p:sp>
        <p:nvSpPr>
          <p:cNvPr id="204827" name="Rectangle 27"/>
          <p:cNvSpPr>
            <a:spLocks noChangeAspect="1" noChangeArrowheads="1"/>
          </p:cNvSpPr>
          <p:nvPr/>
        </p:nvSpPr>
        <p:spPr bwMode="auto">
          <a:xfrm>
            <a:off x="48768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endParaRPr kumimoji="0" lang="en-US" b="1">
              <a:solidFill>
                <a:schemeClr val="tx1"/>
              </a:solidFill>
            </a:endParaRPr>
          </a:p>
        </p:txBody>
      </p:sp>
      <p:sp>
        <p:nvSpPr>
          <p:cNvPr id="204828" name="Rectangle 28"/>
          <p:cNvSpPr>
            <a:spLocks noChangeAspect="1" noChangeArrowheads="1"/>
          </p:cNvSpPr>
          <p:nvPr/>
        </p:nvSpPr>
        <p:spPr bwMode="auto">
          <a:xfrm>
            <a:off x="53340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endParaRPr kumimoji="0" lang="en-US" b="1">
              <a:solidFill>
                <a:schemeClr val="tx1"/>
              </a:solidFill>
            </a:endParaRPr>
          </a:p>
        </p:txBody>
      </p:sp>
      <p:sp>
        <p:nvSpPr>
          <p:cNvPr id="204829" name="Rectangle 29"/>
          <p:cNvSpPr>
            <a:spLocks noChangeAspect="1" noChangeArrowheads="1"/>
          </p:cNvSpPr>
          <p:nvPr/>
        </p:nvSpPr>
        <p:spPr bwMode="auto">
          <a:xfrm>
            <a:off x="57912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endParaRPr kumimoji="0" lang="en-US" b="1">
              <a:solidFill>
                <a:schemeClr val="tx1"/>
              </a:solidFill>
            </a:endParaRPr>
          </a:p>
        </p:txBody>
      </p:sp>
      <p:sp>
        <p:nvSpPr>
          <p:cNvPr id="204830" name="Rectangle 30"/>
          <p:cNvSpPr>
            <a:spLocks noChangeAspect="1" noChangeArrowheads="1"/>
          </p:cNvSpPr>
          <p:nvPr/>
        </p:nvSpPr>
        <p:spPr bwMode="auto">
          <a:xfrm>
            <a:off x="62484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endParaRPr kumimoji="0" lang="en-US" b="1">
              <a:solidFill>
                <a:schemeClr val="tx1"/>
              </a:solidFill>
            </a:endParaRPr>
          </a:p>
        </p:txBody>
      </p:sp>
      <p:sp>
        <p:nvSpPr>
          <p:cNvPr id="204831" name="Rectangle 31"/>
          <p:cNvSpPr>
            <a:spLocks noChangeAspect="1" noChangeArrowheads="1"/>
          </p:cNvSpPr>
          <p:nvPr/>
        </p:nvSpPr>
        <p:spPr bwMode="auto">
          <a:xfrm>
            <a:off x="39624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tx1"/>
                </a:solidFill>
              </a:rPr>
              <a:t>16</a:t>
            </a:r>
          </a:p>
        </p:txBody>
      </p:sp>
      <p:sp>
        <p:nvSpPr>
          <p:cNvPr id="204832" name="Rectangle 32"/>
          <p:cNvSpPr>
            <a:spLocks noChangeAspect="1" noChangeArrowheads="1"/>
          </p:cNvSpPr>
          <p:nvPr/>
        </p:nvSpPr>
        <p:spPr bwMode="auto">
          <a:xfrm>
            <a:off x="44196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tx1"/>
                </a:solidFill>
              </a:rPr>
              <a:t>17</a:t>
            </a:r>
          </a:p>
        </p:txBody>
      </p:sp>
      <p:sp>
        <p:nvSpPr>
          <p:cNvPr id="204833" name="Text Box 33"/>
          <p:cNvSpPr txBox="1">
            <a:spLocks noChangeArrowheads="1"/>
          </p:cNvSpPr>
          <p:nvPr/>
        </p:nvSpPr>
        <p:spPr bwMode="auto">
          <a:xfrm>
            <a:off x="7010400" y="4967288"/>
            <a:ext cx="1905000" cy="366712"/>
          </a:xfrm>
          <a:prstGeom prst="rect">
            <a:avLst/>
          </a:prstGeom>
          <a:noFill/>
          <a:ln w="9525">
            <a:noFill/>
            <a:miter lim="800000"/>
            <a:headEnd/>
            <a:tailEnd/>
          </a:ln>
        </p:spPr>
        <p:txBody>
          <a:bodyPr>
            <a:spAutoFit/>
          </a:bodyPr>
          <a:lstStyle/>
          <a:p>
            <a:r>
              <a:rPr kumimoji="0" lang="en-US" b="1">
                <a:solidFill>
                  <a:srgbClr val="990033"/>
                </a:solidFill>
              </a:rPr>
              <a:t>auxiliary array</a:t>
            </a:r>
            <a:endParaRPr kumimoji="0" lang="en-US"/>
          </a:p>
        </p:txBody>
      </p:sp>
      <p:sp>
        <p:nvSpPr>
          <p:cNvPr id="204834" name="Text Box 34"/>
          <p:cNvSpPr txBox="1">
            <a:spLocks noChangeArrowheads="1"/>
          </p:cNvSpPr>
          <p:nvPr/>
        </p:nvSpPr>
        <p:spPr bwMode="auto">
          <a:xfrm>
            <a:off x="3752850" y="5881688"/>
            <a:ext cx="3346450" cy="650875"/>
          </a:xfrm>
          <a:prstGeom prst="rect">
            <a:avLst/>
          </a:prstGeom>
          <a:solidFill>
            <a:schemeClr val="accent2"/>
          </a:solidFill>
          <a:ln w="9525">
            <a:solidFill>
              <a:schemeClr val="tx1"/>
            </a:solidFill>
            <a:miter lim="800000"/>
            <a:headEnd/>
            <a:tailEnd/>
          </a:ln>
        </p:spPr>
        <p:txBody>
          <a:bodyPr>
            <a:spAutoFit/>
          </a:bodyPr>
          <a:lstStyle/>
          <a:p>
            <a:pPr algn="l"/>
            <a:r>
              <a:rPr kumimoji="0" lang="en-US" b="1">
                <a:solidFill>
                  <a:schemeClr val="tx1"/>
                </a:solidFill>
              </a:rPr>
              <a:t>Inversions:  6 + 3 + 2 + 2 </a:t>
            </a:r>
            <a:br>
              <a:rPr kumimoji="0" lang="en-US" b="1">
                <a:solidFill>
                  <a:schemeClr val="tx1"/>
                </a:solidFill>
              </a:rPr>
            </a:br>
            <a:r>
              <a:rPr kumimoji="0" lang="en-US" b="1">
                <a:solidFill>
                  <a:schemeClr val="tx1"/>
                </a:solidFill>
              </a:rPr>
              <a:t>Total:	       13</a:t>
            </a:r>
            <a:endParaRPr kumimoji="0" lang="en-US">
              <a:solidFill>
                <a:schemeClr val="tx1"/>
              </a:solidFill>
            </a:endParaRPr>
          </a:p>
        </p:txBody>
      </p:sp>
      <p:sp>
        <p:nvSpPr>
          <p:cNvPr id="204835" name="AutoShape 35"/>
          <p:cNvSpPr>
            <a:spLocks noChangeArrowheads="1"/>
          </p:cNvSpPr>
          <p:nvPr/>
        </p:nvSpPr>
        <p:spPr bwMode="auto">
          <a:xfrm flipV="1">
            <a:off x="4938713" y="5461000"/>
            <a:ext cx="304800" cy="304800"/>
          </a:xfrm>
          <a:prstGeom prst="downArrow">
            <a:avLst>
              <a:gd name="adj1" fmla="val 50000"/>
              <a:gd name="adj2" fmla="val 25000"/>
            </a:avLst>
          </a:prstGeom>
          <a:solidFill>
            <a:schemeClr val="tx2"/>
          </a:solidFill>
          <a:ln w="9525">
            <a:solidFill>
              <a:schemeClr val="bg2"/>
            </a:solid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lide Number Placeholder 3"/>
          <p:cNvSpPr>
            <a:spLocks noGrp="1"/>
          </p:cNvSpPr>
          <p:nvPr>
            <p:ph type="sldNum" sz="quarter" idx="10"/>
          </p:nvPr>
        </p:nvSpPr>
        <p:spPr/>
        <p:txBody>
          <a:bodyPr/>
          <a:lstStyle/>
          <a:p>
            <a:fld id="{C44BFCDE-33FF-4237-87D1-3333E0F6C837}" type="slidenum">
              <a:rPr lang="en-US"/>
              <a:pPr/>
              <a:t>28</a:t>
            </a:fld>
            <a:endParaRPr lang="en-US" sz="1400"/>
          </a:p>
        </p:txBody>
      </p:sp>
      <p:sp>
        <p:nvSpPr>
          <p:cNvPr id="205826" name="Rectangle 2"/>
          <p:cNvSpPr>
            <a:spLocks noChangeAspect="1" noChangeArrowheads="1"/>
          </p:cNvSpPr>
          <p:nvPr/>
        </p:nvSpPr>
        <p:spPr bwMode="auto">
          <a:xfrm>
            <a:off x="1905000" y="3929063"/>
            <a:ext cx="457200" cy="414337"/>
          </a:xfrm>
          <a:prstGeom prst="rect">
            <a:avLst/>
          </a:prstGeom>
          <a:solidFill>
            <a:srgbClr val="003399"/>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10</a:t>
            </a:r>
          </a:p>
        </p:txBody>
      </p:sp>
      <p:sp>
        <p:nvSpPr>
          <p:cNvPr id="205827" name="Rectangle 3"/>
          <p:cNvSpPr>
            <a:spLocks noChangeAspect="1" noChangeArrowheads="1"/>
          </p:cNvSpPr>
          <p:nvPr/>
        </p:nvSpPr>
        <p:spPr bwMode="auto">
          <a:xfrm>
            <a:off x="2362200" y="3929063"/>
            <a:ext cx="457200" cy="414337"/>
          </a:xfrm>
          <a:prstGeom prst="rect">
            <a:avLst/>
          </a:prstGeom>
          <a:solidFill>
            <a:srgbClr val="003399"/>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14</a:t>
            </a:r>
          </a:p>
        </p:txBody>
      </p:sp>
      <p:sp>
        <p:nvSpPr>
          <p:cNvPr id="205828" name="Rectangle 4"/>
          <p:cNvSpPr>
            <a:spLocks noChangeAspect="1" noChangeArrowheads="1"/>
          </p:cNvSpPr>
          <p:nvPr/>
        </p:nvSpPr>
        <p:spPr bwMode="auto">
          <a:xfrm>
            <a:off x="2819400" y="3929063"/>
            <a:ext cx="457200" cy="414337"/>
          </a:xfrm>
          <a:prstGeom prst="rect">
            <a:avLst/>
          </a:prstGeom>
          <a:solidFill>
            <a:srgbClr val="003399"/>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18</a:t>
            </a:r>
          </a:p>
        </p:txBody>
      </p:sp>
      <p:sp>
        <p:nvSpPr>
          <p:cNvPr id="205829" name="Rectangle 5"/>
          <p:cNvSpPr>
            <a:spLocks noChangeAspect="1" noChangeArrowheads="1"/>
          </p:cNvSpPr>
          <p:nvPr/>
        </p:nvSpPr>
        <p:spPr bwMode="auto">
          <a:xfrm>
            <a:off x="3276600" y="3929063"/>
            <a:ext cx="457200" cy="414337"/>
          </a:xfrm>
          <a:prstGeom prst="rect">
            <a:avLst/>
          </a:prstGeom>
          <a:solidFill>
            <a:srgbClr val="003399"/>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19</a:t>
            </a:r>
          </a:p>
        </p:txBody>
      </p:sp>
      <p:sp>
        <p:nvSpPr>
          <p:cNvPr id="205830" name="Rectangle 6"/>
          <p:cNvSpPr>
            <a:spLocks noChangeAspect="1" noChangeArrowheads="1"/>
          </p:cNvSpPr>
          <p:nvPr/>
        </p:nvSpPr>
        <p:spPr bwMode="auto">
          <a:xfrm>
            <a:off x="990600" y="3929063"/>
            <a:ext cx="457200" cy="414337"/>
          </a:xfrm>
          <a:prstGeom prst="rect">
            <a:avLst/>
          </a:prstGeom>
          <a:solidFill>
            <a:srgbClr val="003399"/>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3</a:t>
            </a:r>
          </a:p>
        </p:txBody>
      </p:sp>
      <p:sp>
        <p:nvSpPr>
          <p:cNvPr id="205831" name="Rectangle 7"/>
          <p:cNvSpPr>
            <a:spLocks noChangeAspect="1" noChangeArrowheads="1"/>
          </p:cNvSpPr>
          <p:nvPr/>
        </p:nvSpPr>
        <p:spPr bwMode="auto">
          <a:xfrm>
            <a:off x="1447800" y="3929063"/>
            <a:ext cx="457200" cy="414337"/>
          </a:xfrm>
          <a:prstGeom prst="rect">
            <a:avLst/>
          </a:prstGeom>
          <a:solidFill>
            <a:srgbClr val="003399"/>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7</a:t>
            </a:r>
          </a:p>
        </p:txBody>
      </p:sp>
      <p:sp>
        <p:nvSpPr>
          <p:cNvPr id="205832" name="Rectangle 8"/>
          <p:cNvSpPr>
            <a:spLocks noChangeAspect="1" noChangeArrowheads="1"/>
          </p:cNvSpPr>
          <p:nvPr/>
        </p:nvSpPr>
        <p:spPr bwMode="auto">
          <a:xfrm>
            <a:off x="5105400" y="3929063"/>
            <a:ext cx="457200" cy="414337"/>
          </a:xfrm>
          <a:prstGeom prst="rect">
            <a:avLst/>
          </a:prstGeom>
          <a:solidFill>
            <a:srgbClr val="006600"/>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16</a:t>
            </a:r>
          </a:p>
        </p:txBody>
      </p:sp>
      <p:sp>
        <p:nvSpPr>
          <p:cNvPr id="205833" name="Rectangle 9"/>
          <p:cNvSpPr>
            <a:spLocks noChangeAspect="1" noChangeArrowheads="1"/>
          </p:cNvSpPr>
          <p:nvPr/>
        </p:nvSpPr>
        <p:spPr bwMode="auto">
          <a:xfrm>
            <a:off x="5562600" y="3929063"/>
            <a:ext cx="457200" cy="414337"/>
          </a:xfrm>
          <a:prstGeom prst="rect">
            <a:avLst/>
          </a:prstGeom>
          <a:solidFill>
            <a:srgbClr val="006600"/>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17</a:t>
            </a:r>
          </a:p>
        </p:txBody>
      </p:sp>
      <p:sp>
        <p:nvSpPr>
          <p:cNvPr id="205834" name="Rectangle 10"/>
          <p:cNvSpPr>
            <a:spLocks noChangeAspect="1" noChangeArrowheads="1"/>
          </p:cNvSpPr>
          <p:nvPr/>
        </p:nvSpPr>
        <p:spPr bwMode="auto">
          <a:xfrm>
            <a:off x="6019800" y="3929063"/>
            <a:ext cx="457200" cy="414337"/>
          </a:xfrm>
          <a:prstGeom prst="rect">
            <a:avLst/>
          </a:prstGeom>
          <a:solidFill>
            <a:srgbClr val="006600"/>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23</a:t>
            </a:r>
          </a:p>
        </p:txBody>
      </p:sp>
      <p:sp>
        <p:nvSpPr>
          <p:cNvPr id="205835" name="Rectangle 11"/>
          <p:cNvSpPr>
            <a:spLocks noChangeAspect="1" noChangeArrowheads="1"/>
          </p:cNvSpPr>
          <p:nvPr/>
        </p:nvSpPr>
        <p:spPr bwMode="auto">
          <a:xfrm>
            <a:off x="6477000" y="3929063"/>
            <a:ext cx="457200" cy="414337"/>
          </a:xfrm>
          <a:prstGeom prst="rect">
            <a:avLst/>
          </a:prstGeom>
          <a:solidFill>
            <a:srgbClr val="006600"/>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25</a:t>
            </a:r>
          </a:p>
        </p:txBody>
      </p:sp>
      <p:sp>
        <p:nvSpPr>
          <p:cNvPr id="205836" name="Rectangle 12"/>
          <p:cNvSpPr>
            <a:spLocks noChangeAspect="1" noChangeArrowheads="1"/>
          </p:cNvSpPr>
          <p:nvPr/>
        </p:nvSpPr>
        <p:spPr bwMode="auto">
          <a:xfrm>
            <a:off x="4191000" y="3929063"/>
            <a:ext cx="457200" cy="414337"/>
          </a:xfrm>
          <a:prstGeom prst="rect">
            <a:avLst/>
          </a:prstGeom>
          <a:solidFill>
            <a:srgbClr val="006600"/>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2</a:t>
            </a:r>
          </a:p>
        </p:txBody>
      </p:sp>
      <p:sp>
        <p:nvSpPr>
          <p:cNvPr id="205837" name="Rectangle 13"/>
          <p:cNvSpPr>
            <a:spLocks noChangeAspect="1" noChangeArrowheads="1"/>
          </p:cNvSpPr>
          <p:nvPr/>
        </p:nvSpPr>
        <p:spPr bwMode="auto">
          <a:xfrm>
            <a:off x="4648200" y="3929063"/>
            <a:ext cx="457200" cy="414337"/>
          </a:xfrm>
          <a:prstGeom prst="rect">
            <a:avLst/>
          </a:prstGeom>
          <a:solidFill>
            <a:srgbClr val="006600"/>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11</a:t>
            </a:r>
          </a:p>
        </p:txBody>
      </p:sp>
      <p:sp>
        <p:nvSpPr>
          <p:cNvPr id="205838" name="Rectangle 14"/>
          <p:cNvSpPr>
            <a:spLocks noGrp="1" noChangeArrowheads="1"/>
          </p:cNvSpPr>
          <p:nvPr>
            <p:ph type="title"/>
          </p:nvPr>
        </p:nvSpPr>
        <p:spPr/>
        <p:txBody>
          <a:bodyPr/>
          <a:lstStyle/>
          <a:p>
            <a:r>
              <a:rPr lang="en-US"/>
              <a:t>Merge and Count</a:t>
            </a:r>
          </a:p>
        </p:txBody>
      </p:sp>
      <p:sp>
        <p:nvSpPr>
          <p:cNvPr id="205839" name="Rectangle 15"/>
          <p:cNvSpPr>
            <a:spLocks noGrp="1" noChangeArrowheads="1"/>
          </p:cNvSpPr>
          <p:nvPr>
            <p:ph type="body" idx="1"/>
          </p:nvPr>
        </p:nvSpPr>
        <p:spPr/>
        <p:txBody>
          <a:bodyPr/>
          <a:lstStyle/>
          <a:p>
            <a:r>
              <a:rPr lang="en-US"/>
              <a:t>Merge and count step. </a:t>
            </a:r>
          </a:p>
          <a:p>
            <a:pPr lvl="1"/>
            <a:r>
              <a:rPr lang="en-US"/>
              <a:t>Given two sorted halves, count number of inversions where a</a:t>
            </a:r>
            <a:r>
              <a:rPr lang="en-US" sz="2000" baseline="-25000"/>
              <a:t>i</a:t>
            </a:r>
            <a:r>
              <a:rPr lang="en-US"/>
              <a:t> and a</a:t>
            </a:r>
            <a:r>
              <a:rPr lang="en-US" sz="2000" baseline="-25000"/>
              <a:t>j</a:t>
            </a:r>
            <a:r>
              <a:rPr lang="en-US"/>
              <a:t> are in different halves.</a:t>
            </a:r>
          </a:p>
          <a:p>
            <a:pPr lvl="1"/>
            <a:r>
              <a:rPr lang="en-US"/>
              <a:t>Combine two sorted halves into sorted whole.</a:t>
            </a:r>
          </a:p>
        </p:txBody>
      </p:sp>
      <p:sp>
        <p:nvSpPr>
          <p:cNvPr id="205840" name="Text Box 16"/>
          <p:cNvSpPr txBox="1">
            <a:spLocks noChangeArrowheads="1"/>
          </p:cNvSpPr>
          <p:nvPr/>
        </p:nvSpPr>
        <p:spPr bwMode="auto">
          <a:xfrm>
            <a:off x="2590800" y="2819400"/>
            <a:ext cx="1905000" cy="641350"/>
          </a:xfrm>
          <a:prstGeom prst="rect">
            <a:avLst/>
          </a:prstGeom>
          <a:noFill/>
          <a:ln w="9525">
            <a:noFill/>
            <a:miter lim="800000"/>
            <a:headEnd/>
            <a:tailEnd/>
          </a:ln>
        </p:spPr>
        <p:txBody>
          <a:bodyPr>
            <a:spAutoFit/>
          </a:bodyPr>
          <a:lstStyle/>
          <a:p>
            <a:r>
              <a:rPr kumimoji="0" lang="en-US" b="1">
                <a:solidFill>
                  <a:schemeClr val="tx1"/>
                </a:solidFill>
              </a:rPr>
              <a:t>smallest</a:t>
            </a:r>
            <a:br>
              <a:rPr kumimoji="0" lang="en-US" b="1">
                <a:solidFill>
                  <a:schemeClr val="tx1"/>
                </a:solidFill>
              </a:rPr>
            </a:br>
            <a:r>
              <a:rPr kumimoji="0" lang="en-US" b="1">
                <a:solidFill>
                  <a:schemeClr val="tx1"/>
                </a:solidFill>
              </a:rPr>
              <a:t>i = 1</a:t>
            </a:r>
            <a:endParaRPr kumimoji="0" lang="en-US">
              <a:solidFill>
                <a:schemeClr val="tx1"/>
              </a:solidFill>
            </a:endParaRPr>
          </a:p>
        </p:txBody>
      </p:sp>
      <p:sp>
        <p:nvSpPr>
          <p:cNvPr id="205841" name="AutoShape 17"/>
          <p:cNvSpPr>
            <a:spLocks noChangeArrowheads="1"/>
          </p:cNvSpPr>
          <p:nvPr/>
        </p:nvSpPr>
        <p:spPr bwMode="auto">
          <a:xfrm>
            <a:off x="3352800" y="3505200"/>
            <a:ext cx="304800" cy="304800"/>
          </a:xfrm>
          <a:prstGeom prst="downArrow">
            <a:avLst>
              <a:gd name="adj1" fmla="val 50000"/>
              <a:gd name="adj2" fmla="val 25000"/>
            </a:avLst>
          </a:prstGeom>
          <a:solidFill>
            <a:srgbClr val="003399"/>
          </a:solidFill>
          <a:ln w="9525">
            <a:solidFill>
              <a:schemeClr val="bg2"/>
            </a:solidFill>
            <a:miter lim="800000"/>
            <a:headEnd/>
            <a:tailEnd/>
          </a:ln>
        </p:spPr>
        <p:txBody>
          <a:bodyPr wrap="none" anchor="ctr"/>
          <a:lstStyle/>
          <a:p>
            <a:endParaRPr lang="en-US"/>
          </a:p>
        </p:txBody>
      </p:sp>
      <p:sp>
        <p:nvSpPr>
          <p:cNvPr id="205842" name="AutoShape 18"/>
          <p:cNvSpPr>
            <a:spLocks noChangeArrowheads="1"/>
          </p:cNvSpPr>
          <p:nvPr/>
        </p:nvSpPr>
        <p:spPr bwMode="auto">
          <a:xfrm>
            <a:off x="6088063" y="3505200"/>
            <a:ext cx="304800" cy="304800"/>
          </a:xfrm>
          <a:prstGeom prst="downArrow">
            <a:avLst>
              <a:gd name="adj1" fmla="val 50000"/>
              <a:gd name="adj2" fmla="val 25000"/>
            </a:avLst>
          </a:prstGeom>
          <a:solidFill>
            <a:srgbClr val="006600"/>
          </a:solidFill>
          <a:ln w="9525">
            <a:solidFill>
              <a:schemeClr val="bg2"/>
            </a:solidFill>
            <a:miter lim="800000"/>
            <a:headEnd/>
            <a:tailEnd/>
          </a:ln>
        </p:spPr>
        <p:txBody>
          <a:bodyPr wrap="none" anchor="ctr"/>
          <a:lstStyle/>
          <a:p>
            <a:endParaRPr lang="en-US"/>
          </a:p>
        </p:txBody>
      </p:sp>
      <p:sp>
        <p:nvSpPr>
          <p:cNvPr id="205843" name="Text Box 19"/>
          <p:cNvSpPr txBox="1">
            <a:spLocks noChangeArrowheads="1"/>
          </p:cNvSpPr>
          <p:nvPr/>
        </p:nvSpPr>
        <p:spPr bwMode="auto">
          <a:xfrm>
            <a:off x="5326063" y="2819400"/>
            <a:ext cx="1905000" cy="641350"/>
          </a:xfrm>
          <a:prstGeom prst="rect">
            <a:avLst/>
          </a:prstGeom>
          <a:noFill/>
          <a:ln w="9525">
            <a:noFill/>
            <a:miter lim="800000"/>
            <a:headEnd/>
            <a:tailEnd/>
          </a:ln>
        </p:spPr>
        <p:txBody>
          <a:bodyPr>
            <a:spAutoFit/>
          </a:bodyPr>
          <a:lstStyle/>
          <a:p>
            <a:r>
              <a:rPr kumimoji="0" lang="en-US" b="1">
                <a:solidFill>
                  <a:schemeClr val="tx1"/>
                </a:solidFill>
              </a:rPr>
              <a:t>smallest</a:t>
            </a:r>
            <a:br>
              <a:rPr kumimoji="0" lang="en-US" b="1">
                <a:solidFill>
                  <a:schemeClr val="tx1"/>
                </a:solidFill>
              </a:rPr>
            </a:br>
            <a:r>
              <a:rPr kumimoji="0" lang="en-US" b="1">
                <a:solidFill>
                  <a:schemeClr val="tx1"/>
                </a:solidFill>
              </a:rPr>
              <a:t>j = 2</a:t>
            </a:r>
            <a:endParaRPr kumimoji="0" lang="en-US">
              <a:solidFill>
                <a:schemeClr val="tx1"/>
              </a:solidFill>
            </a:endParaRPr>
          </a:p>
        </p:txBody>
      </p:sp>
      <p:sp>
        <p:nvSpPr>
          <p:cNvPr id="205844" name="Text Box 20"/>
          <p:cNvSpPr txBox="1">
            <a:spLocks noChangeArrowheads="1"/>
          </p:cNvSpPr>
          <p:nvPr/>
        </p:nvSpPr>
        <p:spPr bwMode="auto">
          <a:xfrm>
            <a:off x="7010400" y="3962400"/>
            <a:ext cx="1143000" cy="366713"/>
          </a:xfrm>
          <a:prstGeom prst="rect">
            <a:avLst/>
          </a:prstGeom>
          <a:noFill/>
          <a:ln w="9525">
            <a:noFill/>
            <a:miter lim="800000"/>
            <a:headEnd/>
            <a:tailEnd/>
          </a:ln>
        </p:spPr>
        <p:txBody>
          <a:bodyPr>
            <a:spAutoFit/>
          </a:bodyPr>
          <a:lstStyle/>
          <a:p>
            <a:r>
              <a:rPr kumimoji="0" lang="en-US" b="1">
                <a:solidFill>
                  <a:srgbClr val="990033"/>
                </a:solidFill>
              </a:rPr>
              <a:t>N/2 = 6</a:t>
            </a:r>
            <a:endParaRPr kumimoji="0" lang="en-US"/>
          </a:p>
        </p:txBody>
      </p:sp>
      <p:sp>
        <p:nvSpPr>
          <p:cNvPr id="205845" name="Rectangle 21"/>
          <p:cNvSpPr>
            <a:spLocks noChangeAspect="1" noChangeArrowheads="1"/>
          </p:cNvSpPr>
          <p:nvPr/>
        </p:nvSpPr>
        <p:spPr bwMode="auto">
          <a:xfrm>
            <a:off x="21336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tx1"/>
                </a:solidFill>
              </a:rPr>
              <a:t>7</a:t>
            </a:r>
          </a:p>
        </p:txBody>
      </p:sp>
      <p:sp>
        <p:nvSpPr>
          <p:cNvPr id="205846" name="Rectangle 22"/>
          <p:cNvSpPr>
            <a:spLocks noChangeAspect="1" noChangeArrowheads="1"/>
          </p:cNvSpPr>
          <p:nvPr/>
        </p:nvSpPr>
        <p:spPr bwMode="auto">
          <a:xfrm>
            <a:off x="25908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tx1"/>
                </a:solidFill>
              </a:rPr>
              <a:t>10</a:t>
            </a:r>
          </a:p>
        </p:txBody>
      </p:sp>
      <p:sp>
        <p:nvSpPr>
          <p:cNvPr id="205847" name="Rectangle 23"/>
          <p:cNvSpPr>
            <a:spLocks noChangeAspect="1" noChangeArrowheads="1"/>
          </p:cNvSpPr>
          <p:nvPr/>
        </p:nvSpPr>
        <p:spPr bwMode="auto">
          <a:xfrm>
            <a:off x="30480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tx1"/>
                </a:solidFill>
              </a:rPr>
              <a:t>11</a:t>
            </a:r>
          </a:p>
        </p:txBody>
      </p:sp>
      <p:sp>
        <p:nvSpPr>
          <p:cNvPr id="205848" name="Rectangle 24"/>
          <p:cNvSpPr>
            <a:spLocks noChangeAspect="1" noChangeArrowheads="1"/>
          </p:cNvSpPr>
          <p:nvPr/>
        </p:nvSpPr>
        <p:spPr bwMode="auto">
          <a:xfrm>
            <a:off x="35052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tx1"/>
                </a:solidFill>
              </a:rPr>
              <a:t>14</a:t>
            </a:r>
          </a:p>
        </p:txBody>
      </p:sp>
      <p:sp>
        <p:nvSpPr>
          <p:cNvPr id="205849" name="Rectangle 25"/>
          <p:cNvSpPr>
            <a:spLocks noChangeAspect="1" noChangeArrowheads="1"/>
          </p:cNvSpPr>
          <p:nvPr/>
        </p:nvSpPr>
        <p:spPr bwMode="auto">
          <a:xfrm>
            <a:off x="12192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tx1"/>
                </a:solidFill>
              </a:rPr>
              <a:t>2</a:t>
            </a:r>
          </a:p>
        </p:txBody>
      </p:sp>
      <p:sp>
        <p:nvSpPr>
          <p:cNvPr id="205850" name="Rectangle 26"/>
          <p:cNvSpPr>
            <a:spLocks noChangeAspect="1" noChangeArrowheads="1"/>
          </p:cNvSpPr>
          <p:nvPr/>
        </p:nvSpPr>
        <p:spPr bwMode="auto">
          <a:xfrm>
            <a:off x="16764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tx1"/>
                </a:solidFill>
              </a:rPr>
              <a:t>3</a:t>
            </a:r>
          </a:p>
        </p:txBody>
      </p:sp>
      <p:sp>
        <p:nvSpPr>
          <p:cNvPr id="205851" name="Rectangle 27"/>
          <p:cNvSpPr>
            <a:spLocks noChangeAspect="1" noChangeArrowheads="1"/>
          </p:cNvSpPr>
          <p:nvPr/>
        </p:nvSpPr>
        <p:spPr bwMode="auto">
          <a:xfrm>
            <a:off x="48768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tx1"/>
                </a:solidFill>
              </a:rPr>
              <a:t>18</a:t>
            </a:r>
          </a:p>
        </p:txBody>
      </p:sp>
      <p:sp>
        <p:nvSpPr>
          <p:cNvPr id="205852" name="Rectangle 28"/>
          <p:cNvSpPr>
            <a:spLocks noChangeAspect="1" noChangeArrowheads="1"/>
          </p:cNvSpPr>
          <p:nvPr/>
        </p:nvSpPr>
        <p:spPr bwMode="auto">
          <a:xfrm>
            <a:off x="53340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endParaRPr kumimoji="0" lang="en-US" b="1">
              <a:solidFill>
                <a:schemeClr val="tx1"/>
              </a:solidFill>
            </a:endParaRPr>
          </a:p>
        </p:txBody>
      </p:sp>
      <p:sp>
        <p:nvSpPr>
          <p:cNvPr id="205853" name="Rectangle 29"/>
          <p:cNvSpPr>
            <a:spLocks noChangeAspect="1" noChangeArrowheads="1"/>
          </p:cNvSpPr>
          <p:nvPr/>
        </p:nvSpPr>
        <p:spPr bwMode="auto">
          <a:xfrm>
            <a:off x="57912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endParaRPr kumimoji="0" lang="en-US" b="1">
              <a:solidFill>
                <a:schemeClr val="tx1"/>
              </a:solidFill>
            </a:endParaRPr>
          </a:p>
        </p:txBody>
      </p:sp>
      <p:sp>
        <p:nvSpPr>
          <p:cNvPr id="205854" name="Rectangle 30"/>
          <p:cNvSpPr>
            <a:spLocks noChangeAspect="1" noChangeArrowheads="1"/>
          </p:cNvSpPr>
          <p:nvPr/>
        </p:nvSpPr>
        <p:spPr bwMode="auto">
          <a:xfrm>
            <a:off x="62484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endParaRPr kumimoji="0" lang="en-US" b="1">
              <a:solidFill>
                <a:schemeClr val="tx1"/>
              </a:solidFill>
            </a:endParaRPr>
          </a:p>
        </p:txBody>
      </p:sp>
      <p:sp>
        <p:nvSpPr>
          <p:cNvPr id="205855" name="Rectangle 31"/>
          <p:cNvSpPr>
            <a:spLocks noChangeAspect="1" noChangeArrowheads="1"/>
          </p:cNvSpPr>
          <p:nvPr/>
        </p:nvSpPr>
        <p:spPr bwMode="auto">
          <a:xfrm>
            <a:off x="39624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tx1"/>
                </a:solidFill>
              </a:rPr>
              <a:t>16</a:t>
            </a:r>
          </a:p>
        </p:txBody>
      </p:sp>
      <p:sp>
        <p:nvSpPr>
          <p:cNvPr id="205856" name="Rectangle 32"/>
          <p:cNvSpPr>
            <a:spLocks noChangeAspect="1" noChangeArrowheads="1"/>
          </p:cNvSpPr>
          <p:nvPr/>
        </p:nvSpPr>
        <p:spPr bwMode="auto">
          <a:xfrm>
            <a:off x="44196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tx1"/>
                </a:solidFill>
              </a:rPr>
              <a:t>17</a:t>
            </a:r>
          </a:p>
        </p:txBody>
      </p:sp>
      <p:sp>
        <p:nvSpPr>
          <p:cNvPr id="205857" name="Text Box 33"/>
          <p:cNvSpPr txBox="1">
            <a:spLocks noChangeArrowheads="1"/>
          </p:cNvSpPr>
          <p:nvPr/>
        </p:nvSpPr>
        <p:spPr bwMode="auto">
          <a:xfrm>
            <a:off x="7010400" y="4967288"/>
            <a:ext cx="1905000" cy="366712"/>
          </a:xfrm>
          <a:prstGeom prst="rect">
            <a:avLst/>
          </a:prstGeom>
          <a:noFill/>
          <a:ln w="9525">
            <a:noFill/>
            <a:miter lim="800000"/>
            <a:headEnd/>
            <a:tailEnd/>
          </a:ln>
        </p:spPr>
        <p:txBody>
          <a:bodyPr>
            <a:spAutoFit/>
          </a:bodyPr>
          <a:lstStyle/>
          <a:p>
            <a:r>
              <a:rPr kumimoji="0" lang="en-US" b="1">
                <a:solidFill>
                  <a:srgbClr val="990033"/>
                </a:solidFill>
              </a:rPr>
              <a:t>auxiliary array</a:t>
            </a:r>
            <a:endParaRPr kumimoji="0" lang="en-US"/>
          </a:p>
        </p:txBody>
      </p:sp>
      <p:sp>
        <p:nvSpPr>
          <p:cNvPr id="205858" name="Text Box 34"/>
          <p:cNvSpPr txBox="1">
            <a:spLocks noChangeArrowheads="1"/>
          </p:cNvSpPr>
          <p:nvPr/>
        </p:nvSpPr>
        <p:spPr bwMode="auto">
          <a:xfrm>
            <a:off x="3752850" y="5881688"/>
            <a:ext cx="3346450" cy="650875"/>
          </a:xfrm>
          <a:prstGeom prst="rect">
            <a:avLst/>
          </a:prstGeom>
          <a:solidFill>
            <a:schemeClr val="accent2"/>
          </a:solidFill>
          <a:ln w="9525">
            <a:solidFill>
              <a:schemeClr val="tx1"/>
            </a:solidFill>
            <a:miter lim="800000"/>
            <a:headEnd/>
            <a:tailEnd/>
          </a:ln>
        </p:spPr>
        <p:txBody>
          <a:bodyPr>
            <a:spAutoFit/>
          </a:bodyPr>
          <a:lstStyle/>
          <a:p>
            <a:pPr algn="l"/>
            <a:r>
              <a:rPr kumimoji="0" lang="en-US" b="1">
                <a:solidFill>
                  <a:schemeClr val="tx1"/>
                </a:solidFill>
              </a:rPr>
              <a:t>Inversions:  6 + 3 + 2 + 2 </a:t>
            </a:r>
            <a:br>
              <a:rPr kumimoji="0" lang="en-US" b="1">
                <a:solidFill>
                  <a:schemeClr val="tx1"/>
                </a:solidFill>
              </a:rPr>
            </a:br>
            <a:r>
              <a:rPr kumimoji="0" lang="en-US" b="1">
                <a:solidFill>
                  <a:schemeClr val="tx1"/>
                </a:solidFill>
              </a:rPr>
              <a:t>Total:	       13</a:t>
            </a:r>
            <a:endParaRPr kumimoji="0" lang="en-US">
              <a:solidFill>
                <a:schemeClr val="tx1"/>
              </a:solidFill>
            </a:endParaRPr>
          </a:p>
        </p:txBody>
      </p:sp>
      <p:sp>
        <p:nvSpPr>
          <p:cNvPr id="205859" name="AutoShape 35"/>
          <p:cNvSpPr>
            <a:spLocks noChangeArrowheads="1"/>
          </p:cNvSpPr>
          <p:nvPr/>
        </p:nvSpPr>
        <p:spPr bwMode="auto">
          <a:xfrm flipV="1">
            <a:off x="5414963" y="5461000"/>
            <a:ext cx="304800" cy="304800"/>
          </a:xfrm>
          <a:prstGeom prst="downArrow">
            <a:avLst>
              <a:gd name="adj1" fmla="val 50000"/>
              <a:gd name="adj2" fmla="val 25000"/>
            </a:avLst>
          </a:prstGeom>
          <a:solidFill>
            <a:schemeClr val="tx2"/>
          </a:solidFill>
          <a:ln w="9525">
            <a:solidFill>
              <a:schemeClr val="bg2"/>
            </a:solid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lide Number Placeholder 3"/>
          <p:cNvSpPr>
            <a:spLocks noGrp="1"/>
          </p:cNvSpPr>
          <p:nvPr>
            <p:ph type="sldNum" sz="quarter" idx="10"/>
          </p:nvPr>
        </p:nvSpPr>
        <p:spPr/>
        <p:txBody>
          <a:bodyPr/>
          <a:lstStyle/>
          <a:p>
            <a:fld id="{DD3114E0-A9C9-4571-86BF-963A647D8DAE}" type="slidenum">
              <a:rPr lang="en-US"/>
              <a:pPr/>
              <a:t>29</a:t>
            </a:fld>
            <a:endParaRPr lang="en-US" sz="1400"/>
          </a:p>
        </p:txBody>
      </p:sp>
      <p:sp>
        <p:nvSpPr>
          <p:cNvPr id="206850" name="Rectangle 2"/>
          <p:cNvSpPr>
            <a:spLocks noChangeAspect="1" noChangeArrowheads="1"/>
          </p:cNvSpPr>
          <p:nvPr/>
        </p:nvSpPr>
        <p:spPr bwMode="auto">
          <a:xfrm>
            <a:off x="1905000" y="3929063"/>
            <a:ext cx="457200" cy="414337"/>
          </a:xfrm>
          <a:prstGeom prst="rect">
            <a:avLst/>
          </a:prstGeom>
          <a:solidFill>
            <a:srgbClr val="003399"/>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10</a:t>
            </a:r>
          </a:p>
        </p:txBody>
      </p:sp>
      <p:sp>
        <p:nvSpPr>
          <p:cNvPr id="206851" name="Rectangle 3"/>
          <p:cNvSpPr>
            <a:spLocks noChangeAspect="1" noChangeArrowheads="1"/>
          </p:cNvSpPr>
          <p:nvPr/>
        </p:nvSpPr>
        <p:spPr bwMode="auto">
          <a:xfrm>
            <a:off x="2362200" y="3929063"/>
            <a:ext cx="457200" cy="414337"/>
          </a:xfrm>
          <a:prstGeom prst="rect">
            <a:avLst/>
          </a:prstGeom>
          <a:solidFill>
            <a:srgbClr val="003399"/>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14</a:t>
            </a:r>
          </a:p>
        </p:txBody>
      </p:sp>
      <p:sp>
        <p:nvSpPr>
          <p:cNvPr id="206852" name="Rectangle 4"/>
          <p:cNvSpPr>
            <a:spLocks noChangeAspect="1" noChangeArrowheads="1"/>
          </p:cNvSpPr>
          <p:nvPr/>
        </p:nvSpPr>
        <p:spPr bwMode="auto">
          <a:xfrm>
            <a:off x="2819400" y="3929063"/>
            <a:ext cx="457200" cy="414337"/>
          </a:xfrm>
          <a:prstGeom prst="rect">
            <a:avLst/>
          </a:prstGeom>
          <a:solidFill>
            <a:srgbClr val="003399"/>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18</a:t>
            </a:r>
          </a:p>
        </p:txBody>
      </p:sp>
      <p:sp>
        <p:nvSpPr>
          <p:cNvPr id="206853" name="Rectangle 5"/>
          <p:cNvSpPr>
            <a:spLocks noChangeAspect="1" noChangeArrowheads="1"/>
          </p:cNvSpPr>
          <p:nvPr/>
        </p:nvSpPr>
        <p:spPr bwMode="auto">
          <a:xfrm>
            <a:off x="3276600" y="3929063"/>
            <a:ext cx="457200" cy="414337"/>
          </a:xfrm>
          <a:prstGeom prst="rect">
            <a:avLst/>
          </a:prstGeom>
          <a:solidFill>
            <a:srgbClr val="003399"/>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19</a:t>
            </a:r>
          </a:p>
        </p:txBody>
      </p:sp>
      <p:sp>
        <p:nvSpPr>
          <p:cNvPr id="206854" name="Rectangle 6"/>
          <p:cNvSpPr>
            <a:spLocks noChangeAspect="1" noChangeArrowheads="1"/>
          </p:cNvSpPr>
          <p:nvPr/>
        </p:nvSpPr>
        <p:spPr bwMode="auto">
          <a:xfrm>
            <a:off x="990600" y="3929063"/>
            <a:ext cx="457200" cy="414337"/>
          </a:xfrm>
          <a:prstGeom prst="rect">
            <a:avLst/>
          </a:prstGeom>
          <a:solidFill>
            <a:srgbClr val="003399"/>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3</a:t>
            </a:r>
          </a:p>
        </p:txBody>
      </p:sp>
      <p:sp>
        <p:nvSpPr>
          <p:cNvPr id="206855" name="Rectangle 7"/>
          <p:cNvSpPr>
            <a:spLocks noChangeAspect="1" noChangeArrowheads="1"/>
          </p:cNvSpPr>
          <p:nvPr/>
        </p:nvSpPr>
        <p:spPr bwMode="auto">
          <a:xfrm>
            <a:off x="1447800" y="3929063"/>
            <a:ext cx="457200" cy="414337"/>
          </a:xfrm>
          <a:prstGeom prst="rect">
            <a:avLst/>
          </a:prstGeom>
          <a:solidFill>
            <a:srgbClr val="003399"/>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7</a:t>
            </a:r>
          </a:p>
        </p:txBody>
      </p:sp>
      <p:sp>
        <p:nvSpPr>
          <p:cNvPr id="206856" name="Rectangle 8"/>
          <p:cNvSpPr>
            <a:spLocks noChangeAspect="1" noChangeArrowheads="1"/>
          </p:cNvSpPr>
          <p:nvPr/>
        </p:nvSpPr>
        <p:spPr bwMode="auto">
          <a:xfrm>
            <a:off x="5105400" y="3929063"/>
            <a:ext cx="457200" cy="414337"/>
          </a:xfrm>
          <a:prstGeom prst="rect">
            <a:avLst/>
          </a:prstGeom>
          <a:solidFill>
            <a:srgbClr val="006600"/>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16</a:t>
            </a:r>
          </a:p>
        </p:txBody>
      </p:sp>
      <p:sp>
        <p:nvSpPr>
          <p:cNvPr id="206857" name="Rectangle 9"/>
          <p:cNvSpPr>
            <a:spLocks noChangeAspect="1" noChangeArrowheads="1"/>
          </p:cNvSpPr>
          <p:nvPr/>
        </p:nvSpPr>
        <p:spPr bwMode="auto">
          <a:xfrm>
            <a:off x="5562600" y="3929063"/>
            <a:ext cx="457200" cy="414337"/>
          </a:xfrm>
          <a:prstGeom prst="rect">
            <a:avLst/>
          </a:prstGeom>
          <a:solidFill>
            <a:srgbClr val="006600"/>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17</a:t>
            </a:r>
          </a:p>
        </p:txBody>
      </p:sp>
      <p:sp>
        <p:nvSpPr>
          <p:cNvPr id="206858" name="Rectangle 10"/>
          <p:cNvSpPr>
            <a:spLocks noChangeAspect="1" noChangeArrowheads="1"/>
          </p:cNvSpPr>
          <p:nvPr/>
        </p:nvSpPr>
        <p:spPr bwMode="auto">
          <a:xfrm>
            <a:off x="6019800" y="3929063"/>
            <a:ext cx="457200" cy="414337"/>
          </a:xfrm>
          <a:prstGeom prst="rect">
            <a:avLst/>
          </a:prstGeom>
          <a:solidFill>
            <a:srgbClr val="006600"/>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23</a:t>
            </a:r>
          </a:p>
        </p:txBody>
      </p:sp>
      <p:sp>
        <p:nvSpPr>
          <p:cNvPr id="206859" name="Rectangle 11"/>
          <p:cNvSpPr>
            <a:spLocks noChangeAspect="1" noChangeArrowheads="1"/>
          </p:cNvSpPr>
          <p:nvPr/>
        </p:nvSpPr>
        <p:spPr bwMode="auto">
          <a:xfrm>
            <a:off x="6477000" y="3929063"/>
            <a:ext cx="457200" cy="414337"/>
          </a:xfrm>
          <a:prstGeom prst="rect">
            <a:avLst/>
          </a:prstGeom>
          <a:solidFill>
            <a:srgbClr val="006600"/>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25</a:t>
            </a:r>
          </a:p>
        </p:txBody>
      </p:sp>
      <p:sp>
        <p:nvSpPr>
          <p:cNvPr id="206860" name="Rectangle 12"/>
          <p:cNvSpPr>
            <a:spLocks noChangeAspect="1" noChangeArrowheads="1"/>
          </p:cNvSpPr>
          <p:nvPr/>
        </p:nvSpPr>
        <p:spPr bwMode="auto">
          <a:xfrm>
            <a:off x="4191000" y="3929063"/>
            <a:ext cx="457200" cy="414337"/>
          </a:xfrm>
          <a:prstGeom prst="rect">
            <a:avLst/>
          </a:prstGeom>
          <a:solidFill>
            <a:srgbClr val="006600"/>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2</a:t>
            </a:r>
          </a:p>
        </p:txBody>
      </p:sp>
      <p:sp>
        <p:nvSpPr>
          <p:cNvPr id="206861" name="Rectangle 13"/>
          <p:cNvSpPr>
            <a:spLocks noChangeAspect="1" noChangeArrowheads="1"/>
          </p:cNvSpPr>
          <p:nvPr/>
        </p:nvSpPr>
        <p:spPr bwMode="auto">
          <a:xfrm>
            <a:off x="4648200" y="3929063"/>
            <a:ext cx="457200" cy="414337"/>
          </a:xfrm>
          <a:prstGeom prst="rect">
            <a:avLst/>
          </a:prstGeom>
          <a:solidFill>
            <a:srgbClr val="006600"/>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11</a:t>
            </a:r>
          </a:p>
        </p:txBody>
      </p:sp>
      <p:sp>
        <p:nvSpPr>
          <p:cNvPr id="206862" name="Rectangle 14"/>
          <p:cNvSpPr>
            <a:spLocks noGrp="1" noChangeArrowheads="1"/>
          </p:cNvSpPr>
          <p:nvPr>
            <p:ph type="title"/>
          </p:nvPr>
        </p:nvSpPr>
        <p:spPr/>
        <p:txBody>
          <a:bodyPr/>
          <a:lstStyle/>
          <a:p>
            <a:r>
              <a:rPr lang="en-US"/>
              <a:t>Merge and Count</a:t>
            </a:r>
          </a:p>
        </p:txBody>
      </p:sp>
      <p:sp>
        <p:nvSpPr>
          <p:cNvPr id="206863" name="Rectangle 15"/>
          <p:cNvSpPr>
            <a:spLocks noGrp="1" noChangeArrowheads="1"/>
          </p:cNvSpPr>
          <p:nvPr>
            <p:ph type="body" idx="1"/>
          </p:nvPr>
        </p:nvSpPr>
        <p:spPr/>
        <p:txBody>
          <a:bodyPr/>
          <a:lstStyle/>
          <a:p>
            <a:r>
              <a:rPr lang="en-US"/>
              <a:t>Merge and count step. </a:t>
            </a:r>
          </a:p>
          <a:p>
            <a:pPr lvl="1"/>
            <a:r>
              <a:rPr lang="en-US"/>
              <a:t>Given two sorted halves, count number of inversions where a</a:t>
            </a:r>
            <a:r>
              <a:rPr lang="en-US" sz="2000" baseline="-25000"/>
              <a:t>i</a:t>
            </a:r>
            <a:r>
              <a:rPr lang="en-US"/>
              <a:t> and a</a:t>
            </a:r>
            <a:r>
              <a:rPr lang="en-US" sz="2000" baseline="-25000"/>
              <a:t>j</a:t>
            </a:r>
            <a:r>
              <a:rPr lang="en-US"/>
              <a:t> are in different halves.</a:t>
            </a:r>
          </a:p>
          <a:p>
            <a:pPr lvl="1"/>
            <a:r>
              <a:rPr lang="en-US"/>
              <a:t>Combine two sorted halves into sorted whole.</a:t>
            </a:r>
          </a:p>
        </p:txBody>
      </p:sp>
      <p:sp>
        <p:nvSpPr>
          <p:cNvPr id="206864" name="Text Box 16"/>
          <p:cNvSpPr txBox="1">
            <a:spLocks noChangeArrowheads="1"/>
          </p:cNvSpPr>
          <p:nvPr/>
        </p:nvSpPr>
        <p:spPr bwMode="auto">
          <a:xfrm>
            <a:off x="2590800" y="2819400"/>
            <a:ext cx="1905000" cy="641350"/>
          </a:xfrm>
          <a:prstGeom prst="rect">
            <a:avLst/>
          </a:prstGeom>
          <a:noFill/>
          <a:ln w="9525">
            <a:noFill/>
            <a:miter lim="800000"/>
            <a:headEnd/>
            <a:tailEnd/>
          </a:ln>
        </p:spPr>
        <p:txBody>
          <a:bodyPr>
            <a:spAutoFit/>
          </a:bodyPr>
          <a:lstStyle/>
          <a:p>
            <a:r>
              <a:rPr kumimoji="0" lang="en-US" b="1">
                <a:solidFill>
                  <a:schemeClr val="tx1"/>
                </a:solidFill>
              </a:rPr>
              <a:t>smallest</a:t>
            </a:r>
            <a:br>
              <a:rPr kumimoji="0" lang="en-US" b="1">
                <a:solidFill>
                  <a:schemeClr val="tx1"/>
                </a:solidFill>
              </a:rPr>
            </a:br>
            <a:r>
              <a:rPr kumimoji="0" lang="en-US" b="1">
                <a:solidFill>
                  <a:schemeClr val="tx1"/>
                </a:solidFill>
              </a:rPr>
              <a:t>i = 1</a:t>
            </a:r>
            <a:endParaRPr kumimoji="0" lang="en-US">
              <a:solidFill>
                <a:schemeClr val="tx1"/>
              </a:solidFill>
            </a:endParaRPr>
          </a:p>
        </p:txBody>
      </p:sp>
      <p:sp>
        <p:nvSpPr>
          <p:cNvPr id="206865" name="AutoShape 17"/>
          <p:cNvSpPr>
            <a:spLocks noChangeArrowheads="1"/>
          </p:cNvSpPr>
          <p:nvPr/>
        </p:nvSpPr>
        <p:spPr bwMode="auto">
          <a:xfrm>
            <a:off x="3352800" y="3505200"/>
            <a:ext cx="304800" cy="304800"/>
          </a:xfrm>
          <a:prstGeom prst="downArrow">
            <a:avLst>
              <a:gd name="adj1" fmla="val 50000"/>
              <a:gd name="adj2" fmla="val 25000"/>
            </a:avLst>
          </a:prstGeom>
          <a:solidFill>
            <a:schemeClr val="accent1"/>
          </a:solidFill>
          <a:ln w="9525">
            <a:solidFill>
              <a:schemeClr val="bg2"/>
            </a:solidFill>
            <a:miter lim="800000"/>
            <a:headEnd/>
            <a:tailEnd/>
          </a:ln>
        </p:spPr>
        <p:txBody>
          <a:bodyPr wrap="none" anchor="ctr"/>
          <a:lstStyle/>
          <a:p>
            <a:endParaRPr lang="en-US"/>
          </a:p>
        </p:txBody>
      </p:sp>
      <p:sp>
        <p:nvSpPr>
          <p:cNvPr id="206866" name="AutoShape 18"/>
          <p:cNvSpPr>
            <a:spLocks noChangeArrowheads="1"/>
          </p:cNvSpPr>
          <p:nvPr/>
        </p:nvSpPr>
        <p:spPr bwMode="auto">
          <a:xfrm>
            <a:off x="6088063" y="3505200"/>
            <a:ext cx="304800" cy="304800"/>
          </a:xfrm>
          <a:prstGeom prst="downArrow">
            <a:avLst>
              <a:gd name="adj1" fmla="val 50000"/>
              <a:gd name="adj2" fmla="val 25000"/>
            </a:avLst>
          </a:prstGeom>
          <a:solidFill>
            <a:srgbClr val="006600"/>
          </a:solidFill>
          <a:ln w="9525">
            <a:solidFill>
              <a:schemeClr val="bg2"/>
            </a:solidFill>
            <a:miter lim="800000"/>
            <a:headEnd/>
            <a:tailEnd/>
          </a:ln>
        </p:spPr>
        <p:txBody>
          <a:bodyPr wrap="none" anchor="ctr"/>
          <a:lstStyle/>
          <a:p>
            <a:endParaRPr lang="en-US"/>
          </a:p>
        </p:txBody>
      </p:sp>
      <p:sp>
        <p:nvSpPr>
          <p:cNvPr id="206867" name="Text Box 19"/>
          <p:cNvSpPr txBox="1">
            <a:spLocks noChangeArrowheads="1"/>
          </p:cNvSpPr>
          <p:nvPr/>
        </p:nvSpPr>
        <p:spPr bwMode="auto">
          <a:xfrm>
            <a:off x="5326063" y="2819400"/>
            <a:ext cx="1905000" cy="641350"/>
          </a:xfrm>
          <a:prstGeom prst="rect">
            <a:avLst/>
          </a:prstGeom>
          <a:noFill/>
          <a:ln w="9525">
            <a:noFill/>
            <a:miter lim="800000"/>
            <a:headEnd/>
            <a:tailEnd/>
          </a:ln>
        </p:spPr>
        <p:txBody>
          <a:bodyPr>
            <a:spAutoFit/>
          </a:bodyPr>
          <a:lstStyle/>
          <a:p>
            <a:r>
              <a:rPr kumimoji="0" lang="en-US" b="1">
                <a:solidFill>
                  <a:schemeClr val="tx1"/>
                </a:solidFill>
              </a:rPr>
              <a:t>smallest</a:t>
            </a:r>
            <a:br>
              <a:rPr kumimoji="0" lang="en-US" b="1">
                <a:solidFill>
                  <a:schemeClr val="tx1"/>
                </a:solidFill>
              </a:rPr>
            </a:br>
            <a:r>
              <a:rPr kumimoji="0" lang="en-US" b="1">
                <a:solidFill>
                  <a:schemeClr val="tx1"/>
                </a:solidFill>
              </a:rPr>
              <a:t>j = 2</a:t>
            </a:r>
            <a:endParaRPr kumimoji="0" lang="en-US">
              <a:solidFill>
                <a:schemeClr val="tx1"/>
              </a:solidFill>
            </a:endParaRPr>
          </a:p>
        </p:txBody>
      </p:sp>
      <p:sp>
        <p:nvSpPr>
          <p:cNvPr id="206868" name="Text Box 20"/>
          <p:cNvSpPr txBox="1">
            <a:spLocks noChangeArrowheads="1"/>
          </p:cNvSpPr>
          <p:nvPr/>
        </p:nvSpPr>
        <p:spPr bwMode="auto">
          <a:xfrm>
            <a:off x="7010400" y="3962400"/>
            <a:ext cx="1143000" cy="366713"/>
          </a:xfrm>
          <a:prstGeom prst="rect">
            <a:avLst/>
          </a:prstGeom>
          <a:noFill/>
          <a:ln w="9525">
            <a:noFill/>
            <a:miter lim="800000"/>
            <a:headEnd/>
            <a:tailEnd/>
          </a:ln>
        </p:spPr>
        <p:txBody>
          <a:bodyPr>
            <a:spAutoFit/>
          </a:bodyPr>
          <a:lstStyle/>
          <a:p>
            <a:r>
              <a:rPr kumimoji="0" lang="en-US" b="1">
                <a:solidFill>
                  <a:srgbClr val="990033"/>
                </a:solidFill>
              </a:rPr>
              <a:t>N/2 = 6</a:t>
            </a:r>
            <a:endParaRPr kumimoji="0" lang="en-US"/>
          </a:p>
        </p:txBody>
      </p:sp>
      <p:sp>
        <p:nvSpPr>
          <p:cNvPr id="206869" name="Rectangle 21"/>
          <p:cNvSpPr>
            <a:spLocks noChangeAspect="1" noChangeArrowheads="1"/>
          </p:cNvSpPr>
          <p:nvPr/>
        </p:nvSpPr>
        <p:spPr bwMode="auto">
          <a:xfrm>
            <a:off x="21336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tx1"/>
                </a:solidFill>
              </a:rPr>
              <a:t>7</a:t>
            </a:r>
          </a:p>
        </p:txBody>
      </p:sp>
      <p:sp>
        <p:nvSpPr>
          <p:cNvPr id="206870" name="Rectangle 22"/>
          <p:cNvSpPr>
            <a:spLocks noChangeAspect="1" noChangeArrowheads="1"/>
          </p:cNvSpPr>
          <p:nvPr/>
        </p:nvSpPr>
        <p:spPr bwMode="auto">
          <a:xfrm>
            <a:off x="25908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tx1"/>
                </a:solidFill>
              </a:rPr>
              <a:t>10</a:t>
            </a:r>
          </a:p>
        </p:txBody>
      </p:sp>
      <p:sp>
        <p:nvSpPr>
          <p:cNvPr id="206871" name="Rectangle 23"/>
          <p:cNvSpPr>
            <a:spLocks noChangeAspect="1" noChangeArrowheads="1"/>
          </p:cNvSpPr>
          <p:nvPr/>
        </p:nvSpPr>
        <p:spPr bwMode="auto">
          <a:xfrm>
            <a:off x="30480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tx1"/>
                </a:solidFill>
              </a:rPr>
              <a:t>11</a:t>
            </a:r>
          </a:p>
        </p:txBody>
      </p:sp>
      <p:sp>
        <p:nvSpPr>
          <p:cNvPr id="206872" name="Rectangle 24"/>
          <p:cNvSpPr>
            <a:spLocks noChangeAspect="1" noChangeArrowheads="1"/>
          </p:cNvSpPr>
          <p:nvPr/>
        </p:nvSpPr>
        <p:spPr bwMode="auto">
          <a:xfrm>
            <a:off x="35052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tx1"/>
                </a:solidFill>
              </a:rPr>
              <a:t>14</a:t>
            </a:r>
          </a:p>
        </p:txBody>
      </p:sp>
      <p:sp>
        <p:nvSpPr>
          <p:cNvPr id="206873" name="Rectangle 25"/>
          <p:cNvSpPr>
            <a:spLocks noChangeAspect="1" noChangeArrowheads="1"/>
          </p:cNvSpPr>
          <p:nvPr/>
        </p:nvSpPr>
        <p:spPr bwMode="auto">
          <a:xfrm>
            <a:off x="12192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tx1"/>
                </a:solidFill>
              </a:rPr>
              <a:t>2</a:t>
            </a:r>
          </a:p>
        </p:txBody>
      </p:sp>
      <p:sp>
        <p:nvSpPr>
          <p:cNvPr id="206874" name="Rectangle 26"/>
          <p:cNvSpPr>
            <a:spLocks noChangeAspect="1" noChangeArrowheads="1"/>
          </p:cNvSpPr>
          <p:nvPr/>
        </p:nvSpPr>
        <p:spPr bwMode="auto">
          <a:xfrm>
            <a:off x="16764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tx1"/>
                </a:solidFill>
              </a:rPr>
              <a:t>3</a:t>
            </a:r>
          </a:p>
        </p:txBody>
      </p:sp>
      <p:sp>
        <p:nvSpPr>
          <p:cNvPr id="206875" name="Rectangle 27"/>
          <p:cNvSpPr>
            <a:spLocks noChangeAspect="1" noChangeArrowheads="1"/>
          </p:cNvSpPr>
          <p:nvPr/>
        </p:nvSpPr>
        <p:spPr bwMode="auto">
          <a:xfrm>
            <a:off x="48768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tx1"/>
                </a:solidFill>
              </a:rPr>
              <a:t>18</a:t>
            </a:r>
          </a:p>
        </p:txBody>
      </p:sp>
      <p:sp>
        <p:nvSpPr>
          <p:cNvPr id="206876" name="Rectangle 28"/>
          <p:cNvSpPr>
            <a:spLocks noChangeAspect="1" noChangeArrowheads="1"/>
          </p:cNvSpPr>
          <p:nvPr/>
        </p:nvSpPr>
        <p:spPr bwMode="auto">
          <a:xfrm>
            <a:off x="53340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endParaRPr kumimoji="0" lang="en-US" b="1">
              <a:solidFill>
                <a:schemeClr val="tx1"/>
              </a:solidFill>
            </a:endParaRPr>
          </a:p>
        </p:txBody>
      </p:sp>
      <p:sp>
        <p:nvSpPr>
          <p:cNvPr id="206877" name="Rectangle 29"/>
          <p:cNvSpPr>
            <a:spLocks noChangeAspect="1" noChangeArrowheads="1"/>
          </p:cNvSpPr>
          <p:nvPr/>
        </p:nvSpPr>
        <p:spPr bwMode="auto">
          <a:xfrm>
            <a:off x="57912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endParaRPr kumimoji="0" lang="en-US" b="1">
              <a:solidFill>
                <a:schemeClr val="tx1"/>
              </a:solidFill>
            </a:endParaRPr>
          </a:p>
        </p:txBody>
      </p:sp>
      <p:sp>
        <p:nvSpPr>
          <p:cNvPr id="206878" name="Rectangle 30"/>
          <p:cNvSpPr>
            <a:spLocks noChangeAspect="1" noChangeArrowheads="1"/>
          </p:cNvSpPr>
          <p:nvPr/>
        </p:nvSpPr>
        <p:spPr bwMode="auto">
          <a:xfrm>
            <a:off x="62484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endParaRPr kumimoji="0" lang="en-US" b="1">
              <a:solidFill>
                <a:schemeClr val="tx1"/>
              </a:solidFill>
            </a:endParaRPr>
          </a:p>
        </p:txBody>
      </p:sp>
      <p:sp>
        <p:nvSpPr>
          <p:cNvPr id="206879" name="Rectangle 31"/>
          <p:cNvSpPr>
            <a:spLocks noChangeAspect="1" noChangeArrowheads="1"/>
          </p:cNvSpPr>
          <p:nvPr/>
        </p:nvSpPr>
        <p:spPr bwMode="auto">
          <a:xfrm>
            <a:off x="39624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tx1"/>
                </a:solidFill>
              </a:rPr>
              <a:t>16</a:t>
            </a:r>
          </a:p>
        </p:txBody>
      </p:sp>
      <p:sp>
        <p:nvSpPr>
          <p:cNvPr id="206880" name="Rectangle 32"/>
          <p:cNvSpPr>
            <a:spLocks noChangeAspect="1" noChangeArrowheads="1"/>
          </p:cNvSpPr>
          <p:nvPr/>
        </p:nvSpPr>
        <p:spPr bwMode="auto">
          <a:xfrm>
            <a:off x="44196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tx1"/>
                </a:solidFill>
              </a:rPr>
              <a:t>17</a:t>
            </a:r>
          </a:p>
        </p:txBody>
      </p:sp>
      <p:sp>
        <p:nvSpPr>
          <p:cNvPr id="206881" name="Text Box 33"/>
          <p:cNvSpPr txBox="1">
            <a:spLocks noChangeArrowheads="1"/>
          </p:cNvSpPr>
          <p:nvPr/>
        </p:nvSpPr>
        <p:spPr bwMode="auto">
          <a:xfrm>
            <a:off x="7010400" y="4967288"/>
            <a:ext cx="1905000" cy="366712"/>
          </a:xfrm>
          <a:prstGeom prst="rect">
            <a:avLst/>
          </a:prstGeom>
          <a:noFill/>
          <a:ln w="9525">
            <a:noFill/>
            <a:miter lim="800000"/>
            <a:headEnd/>
            <a:tailEnd/>
          </a:ln>
        </p:spPr>
        <p:txBody>
          <a:bodyPr>
            <a:spAutoFit/>
          </a:bodyPr>
          <a:lstStyle/>
          <a:p>
            <a:r>
              <a:rPr kumimoji="0" lang="en-US" b="1">
                <a:solidFill>
                  <a:srgbClr val="990033"/>
                </a:solidFill>
              </a:rPr>
              <a:t>auxiliary array</a:t>
            </a:r>
            <a:endParaRPr kumimoji="0" lang="en-US"/>
          </a:p>
        </p:txBody>
      </p:sp>
      <p:sp>
        <p:nvSpPr>
          <p:cNvPr id="206882" name="Text Box 34"/>
          <p:cNvSpPr txBox="1">
            <a:spLocks noChangeArrowheads="1"/>
          </p:cNvSpPr>
          <p:nvPr/>
        </p:nvSpPr>
        <p:spPr bwMode="auto">
          <a:xfrm>
            <a:off x="3752850" y="5881688"/>
            <a:ext cx="3346450" cy="650875"/>
          </a:xfrm>
          <a:prstGeom prst="rect">
            <a:avLst/>
          </a:prstGeom>
          <a:solidFill>
            <a:schemeClr val="accent2"/>
          </a:solidFill>
          <a:ln w="9525">
            <a:solidFill>
              <a:schemeClr val="tx1"/>
            </a:solidFill>
            <a:miter lim="800000"/>
            <a:headEnd/>
            <a:tailEnd/>
          </a:ln>
        </p:spPr>
        <p:txBody>
          <a:bodyPr>
            <a:spAutoFit/>
          </a:bodyPr>
          <a:lstStyle/>
          <a:p>
            <a:pPr algn="l"/>
            <a:r>
              <a:rPr kumimoji="0" lang="en-US" b="1">
                <a:solidFill>
                  <a:schemeClr val="tx1"/>
                </a:solidFill>
              </a:rPr>
              <a:t>Inversions:  6 + 3 + 2 + 2 </a:t>
            </a:r>
            <a:br>
              <a:rPr kumimoji="0" lang="en-US" b="1">
                <a:solidFill>
                  <a:schemeClr val="tx1"/>
                </a:solidFill>
              </a:rPr>
            </a:br>
            <a:r>
              <a:rPr kumimoji="0" lang="en-US" b="1">
                <a:solidFill>
                  <a:schemeClr val="tx1"/>
                </a:solidFill>
              </a:rPr>
              <a:t>Total:	       13</a:t>
            </a:r>
            <a:endParaRPr kumimoji="0" lang="en-US">
              <a:solidFill>
                <a:schemeClr val="tx1"/>
              </a:solidFill>
            </a:endParaRPr>
          </a:p>
        </p:txBody>
      </p:sp>
      <p:sp>
        <p:nvSpPr>
          <p:cNvPr id="206883" name="AutoShape 35"/>
          <p:cNvSpPr>
            <a:spLocks noChangeArrowheads="1"/>
          </p:cNvSpPr>
          <p:nvPr/>
        </p:nvSpPr>
        <p:spPr bwMode="auto">
          <a:xfrm flipV="1">
            <a:off x="5414963" y="5461000"/>
            <a:ext cx="304800" cy="304800"/>
          </a:xfrm>
          <a:prstGeom prst="downArrow">
            <a:avLst>
              <a:gd name="adj1" fmla="val 50000"/>
              <a:gd name="adj2" fmla="val 25000"/>
            </a:avLst>
          </a:prstGeom>
          <a:solidFill>
            <a:schemeClr val="tx2"/>
          </a:solidFill>
          <a:ln w="9525">
            <a:solidFill>
              <a:schemeClr val="bg2"/>
            </a:solid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0"/>
          </p:nvPr>
        </p:nvSpPr>
        <p:spPr>
          <a:noFill/>
        </p:spPr>
        <p:txBody>
          <a:bodyPr/>
          <a:lstStyle/>
          <a:p>
            <a:fld id="{67006C24-2A8C-4D88-87B4-E94EF109FC7F}" type="slidenum">
              <a:rPr lang="en-US"/>
              <a:pPr/>
              <a:t>3</a:t>
            </a:fld>
            <a:endParaRPr lang="en-US" sz="1400"/>
          </a:p>
        </p:txBody>
      </p:sp>
      <p:sp>
        <p:nvSpPr>
          <p:cNvPr id="10243" name="Rectangle 2"/>
          <p:cNvSpPr>
            <a:spLocks noGrp="1" noChangeArrowheads="1"/>
          </p:cNvSpPr>
          <p:nvPr>
            <p:ph type="title"/>
          </p:nvPr>
        </p:nvSpPr>
        <p:spPr/>
        <p:txBody>
          <a:bodyPr/>
          <a:lstStyle/>
          <a:p>
            <a:r>
              <a:rPr lang="en-US" altLang="zh-TW" smtClean="0">
                <a:ea typeface="新細明體" charset="-120"/>
                <a:cs typeface="Times New Roman" charset="0"/>
              </a:rPr>
              <a:t>Divide and Conquer</a:t>
            </a:r>
          </a:p>
        </p:txBody>
      </p:sp>
      <p:sp>
        <p:nvSpPr>
          <p:cNvPr id="10244" name="Rectangle 3"/>
          <p:cNvSpPr>
            <a:spLocks noGrp="1" noChangeArrowheads="1"/>
          </p:cNvSpPr>
          <p:nvPr>
            <p:ph type="body" idx="1"/>
          </p:nvPr>
        </p:nvSpPr>
        <p:spPr/>
        <p:txBody>
          <a:bodyPr/>
          <a:lstStyle/>
          <a:p>
            <a:pPr marL="0" indent="0">
              <a:buFont typeface="Monotype Sorts" pitchFamily="92" charset="2"/>
              <a:buNone/>
            </a:pPr>
            <a:endParaRPr lang="en-US" altLang="zh-TW" sz="1800" smtClean="0">
              <a:solidFill>
                <a:srgbClr val="FF0000"/>
              </a:solidFill>
              <a:ea typeface="新細明體" charset="-120"/>
              <a:cs typeface="Times New Roman" charset="0"/>
            </a:endParaRPr>
          </a:p>
          <a:p>
            <a:pPr marL="0" indent="0">
              <a:buFont typeface="Monotype Sorts" pitchFamily="92" charset="2"/>
              <a:buNone/>
            </a:pPr>
            <a:r>
              <a:rPr lang="en-US" altLang="zh-TW" sz="2000" smtClean="0">
                <a:solidFill>
                  <a:srgbClr val="FF0000"/>
                </a:solidFill>
                <a:ea typeface="新細明體" charset="-120"/>
                <a:cs typeface="Times New Roman" charset="0"/>
              </a:rPr>
              <a:t>Divide</a:t>
            </a:r>
            <a:r>
              <a:rPr lang="en-US" altLang="zh-TW" sz="2000" smtClean="0">
                <a:ea typeface="新細明體" charset="-120"/>
                <a:cs typeface="Times New Roman" charset="0"/>
              </a:rPr>
              <a:t> the problem into a number of subproblems</a:t>
            </a:r>
            <a:endParaRPr lang="en-US" altLang="zh-TW" sz="2000" smtClean="0">
              <a:solidFill>
                <a:srgbClr val="FF0000"/>
              </a:solidFill>
              <a:ea typeface="新細明體" charset="-120"/>
              <a:cs typeface="Times New Roman" charset="0"/>
            </a:endParaRPr>
          </a:p>
          <a:p>
            <a:pPr lvl="1"/>
            <a:r>
              <a:rPr lang="en-US" altLang="zh-TW" sz="2000" smtClean="0">
                <a:ea typeface="新細明體" charset="-120"/>
                <a:cs typeface="Times New Roman" charset="0"/>
              </a:rPr>
              <a:t>There must be base case (to stop recursion).</a:t>
            </a:r>
            <a:endParaRPr lang="en-US" altLang="zh-TW" sz="2000" smtClean="0">
              <a:solidFill>
                <a:srgbClr val="FF0000"/>
              </a:solidFill>
              <a:ea typeface="新細明體" charset="-120"/>
              <a:cs typeface="Times New Roman" charset="0"/>
            </a:endParaRPr>
          </a:p>
          <a:p>
            <a:pPr marL="0" indent="0">
              <a:buFont typeface="Monotype Sorts" pitchFamily="92" charset="2"/>
              <a:buNone/>
            </a:pPr>
            <a:endParaRPr lang="en-US" altLang="zh-TW" sz="2000" smtClean="0">
              <a:solidFill>
                <a:srgbClr val="FF0000"/>
              </a:solidFill>
              <a:ea typeface="新細明體" charset="-120"/>
              <a:cs typeface="Times New Roman" charset="0"/>
            </a:endParaRPr>
          </a:p>
          <a:p>
            <a:pPr marL="0" indent="0">
              <a:buFont typeface="Monotype Sorts" pitchFamily="92" charset="2"/>
              <a:buNone/>
            </a:pPr>
            <a:r>
              <a:rPr lang="en-US" altLang="zh-TW" sz="2000" smtClean="0">
                <a:solidFill>
                  <a:srgbClr val="FF0000"/>
                </a:solidFill>
                <a:ea typeface="新細明體" charset="-120"/>
                <a:cs typeface="Times New Roman" charset="0"/>
              </a:rPr>
              <a:t>Conquer</a:t>
            </a:r>
            <a:r>
              <a:rPr lang="en-US" altLang="zh-TW" sz="2000" smtClean="0">
                <a:ea typeface="新細明體" charset="-120"/>
                <a:cs typeface="Times New Roman" charset="0"/>
              </a:rPr>
              <a:t> (solve) each subproblem </a:t>
            </a:r>
            <a:r>
              <a:rPr lang="en-US" altLang="zh-TW" sz="2000" b="1" smtClean="0">
                <a:solidFill>
                  <a:srgbClr val="FF0000"/>
                </a:solidFill>
                <a:ea typeface="新細明體" charset="-120"/>
                <a:cs typeface="Times New Roman" charset="0"/>
              </a:rPr>
              <a:t>recursively</a:t>
            </a:r>
          </a:p>
          <a:p>
            <a:pPr marL="0" indent="0">
              <a:buFont typeface="Monotype Sorts" pitchFamily="92" charset="2"/>
              <a:buNone/>
            </a:pPr>
            <a:endParaRPr lang="en-US" altLang="zh-TW" sz="2000" smtClean="0">
              <a:ea typeface="新細明體" charset="-120"/>
              <a:cs typeface="Times New Roman" charset="0"/>
            </a:endParaRPr>
          </a:p>
          <a:p>
            <a:pPr marL="0" indent="0">
              <a:buFont typeface="Monotype Sorts" pitchFamily="92" charset="2"/>
              <a:buNone/>
            </a:pPr>
            <a:r>
              <a:rPr lang="en-US" altLang="zh-TW" sz="2000" smtClean="0">
                <a:solidFill>
                  <a:srgbClr val="FF0000"/>
                </a:solidFill>
                <a:ea typeface="新細明體" charset="-120"/>
                <a:cs typeface="Times New Roman" charset="0"/>
              </a:rPr>
              <a:t>Combine</a:t>
            </a:r>
            <a:r>
              <a:rPr lang="en-US" altLang="zh-TW" sz="2000" smtClean="0">
                <a:ea typeface="新細明體" charset="-120"/>
                <a:cs typeface="Times New Roman" charset="0"/>
              </a:rPr>
              <a:t> (merge) solutions to subproblems into a solution to the original problem</a:t>
            </a:r>
          </a:p>
          <a:p>
            <a:pPr marL="0" indent="0">
              <a:buFont typeface="Monotype Sorts" pitchFamily="92" charset="2"/>
              <a:buNone/>
            </a:pPr>
            <a:endParaRPr lang="en-US" altLang="zh-TW" sz="2000" smtClean="0">
              <a:latin typeface="Times"/>
              <a:ea typeface="新細明體" charset="-120"/>
              <a:cs typeface="Times New Roman" charset="0"/>
            </a:endParaRPr>
          </a:p>
          <a:p>
            <a:pPr marL="0" indent="0">
              <a:buFont typeface="Monotype Sorts" pitchFamily="92" charset="2"/>
              <a:buNone/>
            </a:pPr>
            <a:endParaRPr lang="en-US" altLang="zh-TW" sz="1800" smtClean="0">
              <a:ea typeface="新細明體" charset="-120"/>
              <a:cs typeface="Times New Roman"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lide Number Placeholder 3"/>
          <p:cNvSpPr>
            <a:spLocks noGrp="1"/>
          </p:cNvSpPr>
          <p:nvPr>
            <p:ph type="sldNum" sz="quarter" idx="10"/>
          </p:nvPr>
        </p:nvSpPr>
        <p:spPr/>
        <p:txBody>
          <a:bodyPr/>
          <a:lstStyle/>
          <a:p>
            <a:fld id="{202D0D84-1277-4D3C-A9E5-25D10B78246B}" type="slidenum">
              <a:rPr lang="en-US"/>
              <a:pPr/>
              <a:t>30</a:t>
            </a:fld>
            <a:endParaRPr lang="en-US" sz="1400"/>
          </a:p>
        </p:txBody>
      </p:sp>
      <p:sp>
        <p:nvSpPr>
          <p:cNvPr id="207874" name="Rectangle 2"/>
          <p:cNvSpPr>
            <a:spLocks noChangeAspect="1" noChangeArrowheads="1"/>
          </p:cNvSpPr>
          <p:nvPr/>
        </p:nvSpPr>
        <p:spPr bwMode="auto">
          <a:xfrm>
            <a:off x="1905000" y="3929063"/>
            <a:ext cx="457200" cy="414337"/>
          </a:xfrm>
          <a:prstGeom prst="rect">
            <a:avLst/>
          </a:prstGeom>
          <a:solidFill>
            <a:srgbClr val="003399"/>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10</a:t>
            </a:r>
          </a:p>
        </p:txBody>
      </p:sp>
      <p:sp>
        <p:nvSpPr>
          <p:cNvPr id="207875" name="Rectangle 3"/>
          <p:cNvSpPr>
            <a:spLocks noChangeAspect="1" noChangeArrowheads="1"/>
          </p:cNvSpPr>
          <p:nvPr/>
        </p:nvSpPr>
        <p:spPr bwMode="auto">
          <a:xfrm>
            <a:off x="2362200" y="3929063"/>
            <a:ext cx="457200" cy="414337"/>
          </a:xfrm>
          <a:prstGeom prst="rect">
            <a:avLst/>
          </a:prstGeom>
          <a:solidFill>
            <a:srgbClr val="003399"/>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14</a:t>
            </a:r>
          </a:p>
        </p:txBody>
      </p:sp>
      <p:sp>
        <p:nvSpPr>
          <p:cNvPr id="207876" name="Rectangle 4"/>
          <p:cNvSpPr>
            <a:spLocks noChangeAspect="1" noChangeArrowheads="1"/>
          </p:cNvSpPr>
          <p:nvPr/>
        </p:nvSpPr>
        <p:spPr bwMode="auto">
          <a:xfrm>
            <a:off x="2819400" y="3929063"/>
            <a:ext cx="457200" cy="414337"/>
          </a:xfrm>
          <a:prstGeom prst="rect">
            <a:avLst/>
          </a:prstGeom>
          <a:solidFill>
            <a:srgbClr val="003399"/>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18</a:t>
            </a:r>
          </a:p>
        </p:txBody>
      </p:sp>
      <p:sp>
        <p:nvSpPr>
          <p:cNvPr id="207877" name="Rectangle 5"/>
          <p:cNvSpPr>
            <a:spLocks noChangeAspect="1" noChangeArrowheads="1"/>
          </p:cNvSpPr>
          <p:nvPr/>
        </p:nvSpPr>
        <p:spPr bwMode="auto">
          <a:xfrm>
            <a:off x="3276600" y="3929063"/>
            <a:ext cx="457200" cy="414337"/>
          </a:xfrm>
          <a:prstGeom prst="rect">
            <a:avLst/>
          </a:prstGeom>
          <a:solidFill>
            <a:srgbClr val="003399"/>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19</a:t>
            </a:r>
          </a:p>
        </p:txBody>
      </p:sp>
      <p:sp>
        <p:nvSpPr>
          <p:cNvPr id="207878" name="Rectangle 6"/>
          <p:cNvSpPr>
            <a:spLocks noChangeAspect="1" noChangeArrowheads="1"/>
          </p:cNvSpPr>
          <p:nvPr/>
        </p:nvSpPr>
        <p:spPr bwMode="auto">
          <a:xfrm>
            <a:off x="990600" y="3929063"/>
            <a:ext cx="457200" cy="414337"/>
          </a:xfrm>
          <a:prstGeom prst="rect">
            <a:avLst/>
          </a:prstGeom>
          <a:solidFill>
            <a:srgbClr val="003399"/>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3</a:t>
            </a:r>
          </a:p>
        </p:txBody>
      </p:sp>
      <p:sp>
        <p:nvSpPr>
          <p:cNvPr id="207879" name="Rectangle 7"/>
          <p:cNvSpPr>
            <a:spLocks noChangeAspect="1" noChangeArrowheads="1"/>
          </p:cNvSpPr>
          <p:nvPr/>
        </p:nvSpPr>
        <p:spPr bwMode="auto">
          <a:xfrm>
            <a:off x="1447800" y="3929063"/>
            <a:ext cx="457200" cy="414337"/>
          </a:xfrm>
          <a:prstGeom prst="rect">
            <a:avLst/>
          </a:prstGeom>
          <a:solidFill>
            <a:srgbClr val="003399"/>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7</a:t>
            </a:r>
          </a:p>
        </p:txBody>
      </p:sp>
      <p:sp>
        <p:nvSpPr>
          <p:cNvPr id="207880" name="Rectangle 8"/>
          <p:cNvSpPr>
            <a:spLocks noChangeAspect="1" noChangeArrowheads="1"/>
          </p:cNvSpPr>
          <p:nvPr/>
        </p:nvSpPr>
        <p:spPr bwMode="auto">
          <a:xfrm>
            <a:off x="5105400" y="3929063"/>
            <a:ext cx="457200" cy="414337"/>
          </a:xfrm>
          <a:prstGeom prst="rect">
            <a:avLst/>
          </a:prstGeom>
          <a:solidFill>
            <a:srgbClr val="006600"/>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16</a:t>
            </a:r>
          </a:p>
        </p:txBody>
      </p:sp>
      <p:sp>
        <p:nvSpPr>
          <p:cNvPr id="207881" name="Rectangle 9"/>
          <p:cNvSpPr>
            <a:spLocks noChangeAspect="1" noChangeArrowheads="1"/>
          </p:cNvSpPr>
          <p:nvPr/>
        </p:nvSpPr>
        <p:spPr bwMode="auto">
          <a:xfrm>
            <a:off x="5562600" y="3929063"/>
            <a:ext cx="457200" cy="414337"/>
          </a:xfrm>
          <a:prstGeom prst="rect">
            <a:avLst/>
          </a:prstGeom>
          <a:solidFill>
            <a:srgbClr val="006600"/>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17</a:t>
            </a:r>
          </a:p>
        </p:txBody>
      </p:sp>
      <p:sp>
        <p:nvSpPr>
          <p:cNvPr id="207882" name="Rectangle 10"/>
          <p:cNvSpPr>
            <a:spLocks noChangeAspect="1" noChangeArrowheads="1"/>
          </p:cNvSpPr>
          <p:nvPr/>
        </p:nvSpPr>
        <p:spPr bwMode="auto">
          <a:xfrm>
            <a:off x="6019800" y="3929063"/>
            <a:ext cx="457200" cy="414337"/>
          </a:xfrm>
          <a:prstGeom prst="rect">
            <a:avLst/>
          </a:prstGeom>
          <a:solidFill>
            <a:srgbClr val="006600"/>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23</a:t>
            </a:r>
          </a:p>
        </p:txBody>
      </p:sp>
      <p:sp>
        <p:nvSpPr>
          <p:cNvPr id="207883" name="Rectangle 11"/>
          <p:cNvSpPr>
            <a:spLocks noChangeAspect="1" noChangeArrowheads="1"/>
          </p:cNvSpPr>
          <p:nvPr/>
        </p:nvSpPr>
        <p:spPr bwMode="auto">
          <a:xfrm>
            <a:off x="6477000" y="3929063"/>
            <a:ext cx="457200" cy="414337"/>
          </a:xfrm>
          <a:prstGeom prst="rect">
            <a:avLst/>
          </a:prstGeom>
          <a:solidFill>
            <a:srgbClr val="006600"/>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25</a:t>
            </a:r>
          </a:p>
        </p:txBody>
      </p:sp>
      <p:sp>
        <p:nvSpPr>
          <p:cNvPr id="207884" name="Rectangle 12"/>
          <p:cNvSpPr>
            <a:spLocks noChangeAspect="1" noChangeArrowheads="1"/>
          </p:cNvSpPr>
          <p:nvPr/>
        </p:nvSpPr>
        <p:spPr bwMode="auto">
          <a:xfrm>
            <a:off x="4191000" y="3929063"/>
            <a:ext cx="457200" cy="414337"/>
          </a:xfrm>
          <a:prstGeom prst="rect">
            <a:avLst/>
          </a:prstGeom>
          <a:solidFill>
            <a:srgbClr val="006600"/>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2</a:t>
            </a:r>
          </a:p>
        </p:txBody>
      </p:sp>
      <p:sp>
        <p:nvSpPr>
          <p:cNvPr id="207885" name="Rectangle 13"/>
          <p:cNvSpPr>
            <a:spLocks noChangeAspect="1" noChangeArrowheads="1"/>
          </p:cNvSpPr>
          <p:nvPr/>
        </p:nvSpPr>
        <p:spPr bwMode="auto">
          <a:xfrm>
            <a:off x="4648200" y="3929063"/>
            <a:ext cx="457200" cy="414337"/>
          </a:xfrm>
          <a:prstGeom prst="rect">
            <a:avLst/>
          </a:prstGeom>
          <a:solidFill>
            <a:srgbClr val="006600"/>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11</a:t>
            </a:r>
          </a:p>
        </p:txBody>
      </p:sp>
      <p:sp>
        <p:nvSpPr>
          <p:cNvPr id="207886" name="Rectangle 14"/>
          <p:cNvSpPr>
            <a:spLocks noGrp="1" noChangeArrowheads="1"/>
          </p:cNvSpPr>
          <p:nvPr>
            <p:ph type="title"/>
          </p:nvPr>
        </p:nvSpPr>
        <p:spPr/>
        <p:txBody>
          <a:bodyPr/>
          <a:lstStyle/>
          <a:p>
            <a:r>
              <a:rPr lang="en-US"/>
              <a:t>Merge and Count</a:t>
            </a:r>
          </a:p>
        </p:txBody>
      </p:sp>
      <p:sp>
        <p:nvSpPr>
          <p:cNvPr id="207887" name="Rectangle 15"/>
          <p:cNvSpPr>
            <a:spLocks noGrp="1" noChangeArrowheads="1"/>
          </p:cNvSpPr>
          <p:nvPr>
            <p:ph type="body" idx="1"/>
          </p:nvPr>
        </p:nvSpPr>
        <p:spPr/>
        <p:txBody>
          <a:bodyPr/>
          <a:lstStyle/>
          <a:p>
            <a:r>
              <a:rPr lang="en-US"/>
              <a:t>Merge and count step. </a:t>
            </a:r>
          </a:p>
          <a:p>
            <a:pPr lvl="1"/>
            <a:r>
              <a:rPr lang="en-US"/>
              <a:t>Given two sorted halves, count number of inversions where a</a:t>
            </a:r>
            <a:r>
              <a:rPr lang="en-US" sz="2000" baseline="-25000"/>
              <a:t>i</a:t>
            </a:r>
            <a:r>
              <a:rPr lang="en-US"/>
              <a:t> and a</a:t>
            </a:r>
            <a:r>
              <a:rPr lang="en-US" sz="2000" baseline="-25000"/>
              <a:t>j</a:t>
            </a:r>
            <a:r>
              <a:rPr lang="en-US"/>
              <a:t> are in different halves.</a:t>
            </a:r>
          </a:p>
          <a:p>
            <a:pPr lvl="1"/>
            <a:r>
              <a:rPr lang="en-US"/>
              <a:t>Combine two sorted halves into sorted whole.</a:t>
            </a:r>
          </a:p>
        </p:txBody>
      </p:sp>
      <p:sp>
        <p:nvSpPr>
          <p:cNvPr id="207888" name="Text Box 16"/>
          <p:cNvSpPr txBox="1">
            <a:spLocks noChangeArrowheads="1"/>
          </p:cNvSpPr>
          <p:nvPr/>
        </p:nvSpPr>
        <p:spPr bwMode="auto">
          <a:xfrm>
            <a:off x="2925763" y="2819400"/>
            <a:ext cx="1905000" cy="641350"/>
          </a:xfrm>
          <a:prstGeom prst="rect">
            <a:avLst/>
          </a:prstGeom>
          <a:noFill/>
          <a:ln w="9525">
            <a:noFill/>
            <a:miter lim="800000"/>
            <a:headEnd/>
            <a:tailEnd/>
          </a:ln>
        </p:spPr>
        <p:txBody>
          <a:bodyPr>
            <a:spAutoFit/>
          </a:bodyPr>
          <a:lstStyle/>
          <a:p>
            <a:r>
              <a:rPr kumimoji="0" lang="en-US" b="1">
                <a:solidFill>
                  <a:schemeClr val="tx1"/>
                </a:solidFill>
              </a:rPr>
              <a:t>smallest</a:t>
            </a:r>
            <a:br>
              <a:rPr kumimoji="0" lang="en-US" b="1">
                <a:solidFill>
                  <a:schemeClr val="tx1"/>
                </a:solidFill>
              </a:rPr>
            </a:br>
            <a:r>
              <a:rPr kumimoji="0" lang="en-US" b="1">
                <a:solidFill>
                  <a:schemeClr val="tx1"/>
                </a:solidFill>
              </a:rPr>
              <a:t>i = 0</a:t>
            </a:r>
            <a:endParaRPr kumimoji="0" lang="en-US">
              <a:solidFill>
                <a:schemeClr val="tx1"/>
              </a:solidFill>
            </a:endParaRPr>
          </a:p>
        </p:txBody>
      </p:sp>
      <p:sp>
        <p:nvSpPr>
          <p:cNvPr id="207889" name="AutoShape 17"/>
          <p:cNvSpPr>
            <a:spLocks noChangeArrowheads="1"/>
          </p:cNvSpPr>
          <p:nvPr/>
        </p:nvSpPr>
        <p:spPr bwMode="auto">
          <a:xfrm>
            <a:off x="3687763" y="3505200"/>
            <a:ext cx="304800" cy="304800"/>
          </a:xfrm>
          <a:prstGeom prst="downArrow">
            <a:avLst>
              <a:gd name="adj1" fmla="val 50000"/>
              <a:gd name="adj2" fmla="val 25000"/>
            </a:avLst>
          </a:prstGeom>
          <a:solidFill>
            <a:srgbClr val="003399"/>
          </a:solidFill>
          <a:ln w="9525">
            <a:solidFill>
              <a:schemeClr val="bg2"/>
            </a:solidFill>
            <a:miter lim="800000"/>
            <a:headEnd/>
            <a:tailEnd/>
          </a:ln>
        </p:spPr>
        <p:txBody>
          <a:bodyPr wrap="none" anchor="ctr"/>
          <a:lstStyle/>
          <a:p>
            <a:endParaRPr lang="en-US"/>
          </a:p>
        </p:txBody>
      </p:sp>
      <p:sp>
        <p:nvSpPr>
          <p:cNvPr id="207890" name="AutoShape 18"/>
          <p:cNvSpPr>
            <a:spLocks noChangeArrowheads="1"/>
          </p:cNvSpPr>
          <p:nvPr/>
        </p:nvSpPr>
        <p:spPr bwMode="auto">
          <a:xfrm>
            <a:off x="6088063" y="3505200"/>
            <a:ext cx="304800" cy="304800"/>
          </a:xfrm>
          <a:prstGeom prst="downArrow">
            <a:avLst>
              <a:gd name="adj1" fmla="val 50000"/>
              <a:gd name="adj2" fmla="val 25000"/>
            </a:avLst>
          </a:prstGeom>
          <a:solidFill>
            <a:srgbClr val="006600"/>
          </a:solidFill>
          <a:ln w="9525">
            <a:solidFill>
              <a:schemeClr val="bg2"/>
            </a:solidFill>
            <a:miter lim="800000"/>
            <a:headEnd/>
            <a:tailEnd/>
          </a:ln>
        </p:spPr>
        <p:txBody>
          <a:bodyPr wrap="none" anchor="ctr"/>
          <a:lstStyle/>
          <a:p>
            <a:endParaRPr lang="en-US"/>
          </a:p>
        </p:txBody>
      </p:sp>
      <p:sp>
        <p:nvSpPr>
          <p:cNvPr id="207891" name="Text Box 19"/>
          <p:cNvSpPr txBox="1">
            <a:spLocks noChangeArrowheads="1"/>
          </p:cNvSpPr>
          <p:nvPr/>
        </p:nvSpPr>
        <p:spPr bwMode="auto">
          <a:xfrm>
            <a:off x="5326063" y="2819400"/>
            <a:ext cx="1905000" cy="641350"/>
          </a:xfrm>
          <a:prstGeom prst="rect">
            <a:avLst/>
          </a:prstGeom>
          <a:noFill/>
          <a:ln w="9525">
            <a:noFill/>
            <a:miter lim="800000"/>
            <a:headEnd/>
            <a:tailEnd/>
          </a:ln>
        </p:spPr>
        <p:txBody>
          <a:bodyPr>
            <a:spAutoFit/>
          </a:bodyPr>
          <a:lstStyle/>
          <a:p>
            <a:r>
              <a:rPr kumimoji="0" lang="en-US" b="1">
                <a:solidFill>
                  <a:schemeClr val="tx1"/>
                </a:solidFill>
              </a:rPr>
              <a:t>smallest</a:t>
            </a:r>
            <a:br>
              <a:rPr kumimoji="0" lang="en-US" b="1">
                <a:solidFill>
                  <a:schemeClr val="tx1"/>
                </a:solidFill>
              </a:rPr>
            </a:br>
            <a:r>
              <a:rPr kumimoji="0" lang="en-US" b="1">
                <a:solidFill>
                  <a:schemeClr val="tx1"/>
                </a:solidFill>
              </a:rPr>
              <a:t>j = 2</a:t>
            </a:r>
            <a:endParaRPr kumimoji="0" lang="en-US">
              <a:solidFill>
                <a:schemeClr val="tx1"/>
              </a:solidFill>
            </a:endParaRPr>
          </a:p>
        </p:txBody>
      </p:sp>
      <p:sp>
        <p:nvSpPr>
          <p:cNvPr id="207892" name="Text Box 20"/>
          <p:cNvSpPr txBox="1">
            <a:spLocks noChangeArrowheads="1"/>
          </p:cNvSpPr>
          <p:nvPr/>
        </p:nvSpPr>
        <p:spPr bwMode="auto">
          <a:xfrm>
            <a:off x="7010400" y="3962400"/>
            <a:ext cx="1143000" cy="366713"/>
          </a:xfrm>
          <a:prstGeom prst="rect">
            <a:avLst/>
          </a:prstGeom>
          <a:noFill/>
          <a:ln w="9525">
            <a:noFill/>
            <a:miter lim="800000"/>
            <a:headEnd/>
            <a:tailEnd/>
          </a:ln>
        </p:spPr>
        <p:txBody>
          <a:bodyPr>
            <a:spAutoFit/>
          </a:bodyPr>
          <a:lstStyle/>
          <a:p>
            <a:r>
              <a:rPr kumimoji="0" lang="en-US" b="1">
                <a:solidFill>
                  <a:srgbClr val="990033"/>
                </a:solidFill>
              </a:rPr>
              <a:t>N/2 = 6</a:t>
            </a:r>
            <a:endParaRPr kumimoji="0" lang="en-US"/>
          </a:p>
        </p:txBody>
      </p:sp>
      <p:sp>
        <p:nvSpPr>
          <p:cNvPr id="207893" name="Rectangle 21"/>
          <p:cNvSpPr>
            <a:spLocks noChangeAspect="1" noChangeArrowheads="1"/>
          </p:cNvSpPr>
          <p:nvPr/>
        </p:nvSpPr>
        <p:spPr bwMode="auto">
          <a:xfrm>
            <a:off x="21336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tx1"/>
                </a:solidFill>
              </a:rPr>
              <a:t>7</a:t>
            </a:r>
          </a:p>
        </p:txBody>
      </p:sp>
      <p:sp>
        <p:nvSpPr>
          <p:cNvPr id="207894" name="Rectangle 22"/>
          <p:cNvSpPr>
            <a:spLocks noChangeAspect="1" noChangeArrowheads="1"/>
          </p:cNvSpPr>
          <p:nvPr/>
        </p:nvSpPr>
        <p:spPr bwMode="auto">
          <a:xfrm>
            <a:off x="25908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tx1"/>
                </a:solidFill>
              </a:rPr>
              <a:t>10</a:t>
            </a:r>
          </a:p>
        </p:txBody>
      </p:sp>
      <p:sp>
        <p:nvSpPr>
          <p:cNvPr id="207895" name="Rectangle 23"/>
          <p:cNvSpPr>
            <a:spLocks noChangeAspect="1" noChangeArrowheads="1"/>
          </p:cNvSpPr>
          <p:nvPr/>
        </p:nvSpPr>
        <p:spPr bwMode="auto">
          <a:xfrm>
            <a:off x="30480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tx1"/>
                </a:solidFill>
              </a:rPr>
              <a:t>11</a:t>
            </a:r>
          </a:p>
        </p:txBody>
      </p:sp>
      <p:sp>
        <p:nvSpPr>
          <p:cNvPr id="207896" name="Rectangle 24"/>
          <p:cNvSpPr>
            <a:spLocks noChangeAspect="1" noChangeArrowheads="1"/>
          </p:cNvSpPr>
          <p:nvPr/>
        </p:nvSpPr>
        <p:spPr bwMode="auto">
          <a:xfrm>
            <a:off x="35052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tx1"/>
                </a:solidFill>
              </a:rPr>
              <a:t>14</a:t>
            </a:r>
          </a:p>
        </p:txBody>
      </p:sp>
      <p:sp>
        <p:nvSpPr>
          <p:cNvPr id="207897" name="Rectangle 25"/>
          <p:cNvSpPr>
            <a:spLocks noChangeAspect="1" noChangeArrowheads="1"/>
          </p:cNvSpPr>
          <p:nvPr/>
        </p:nvSpPr>
        <p:spPr bwMode="auto">
          <a:xfrm>
            <a:off x="12192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tx1"/>
                </a:solidFill>
              </a:rPr>
              <a:t>2</a:t>
            </a:r>
          </a:p>
        </p:txBody>
      </p:sp>
      <p:sp>
        <p:nvSpPr>
          <p:cNvPr id="207898" name="Rectangle 26"/>
          <p:cNvSpPr>
            <a:spLocks noChangeAspect="1" noChangeArrowheads="1"/>
          </p:cNvSpPr>
          <p:nvPr/>
        </p:nvSpPr>
        <p:spPr bwMode="auto">
          <a:xfrm>
            <a:off x="16764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tx1"/>
                </a:solidFill>
              </a:rPr>
              <a:t>3</a:t>
            </a:r>
          </a:p>
        </p:txBody>
      </p:sp>
      <p:sp>
        <p:nvSpPr>
          <p:cNvPr id="207899" name="Rectangle 27"/>
          <p:cNvSpPr>
            <a:spLocks noChangeAspect="1" noChangeArrowheads="1"/>
          </p:cNvSpPr>
          <p:nvPr/>
        </p:nvSpPr>
        <p:spPr bwMode="auto">
          <a:xfrm>
            <a:off x="48768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tx1"/>
                </a:solidFill>
              </a:rPr>
              <a:t>18</a:t>
            </a:r>
          </a:p>
        </p:txBody>
      </p:sp>
      <p:sp>
        <p:nvSpPr>
          <p:cNvPr id="207900" name="Rectangle 28"/>
          <p:cNvSpPr>
            <a:spLocks noChangeAspect="1" noChangeArrowheads="1"/>
          </p:cNvSpPr>
          <p:nvPr/>
        </p:nvSpPr>
        <p:spPr bwMode="auto">
          <a:xfrm>
            <a:off x="53340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tx1"/>
                </a:solidFill>
              </a:rPr>
              <a:t>19</a:t>
            </a:r>
          </a:p>
        </p:txBody>
      </p:sp>
      <p:sp>
        <p:nvSpPr>
          <p:cNvPr id="207901" name="Rectangle 29"/>
          <p:cNvSpPr>
            <a:spLocks noChangeAspect="1" noChangeArrowheads="1"/>
          </p:cNvSpPr>
          <p:nvPr/>
        </p:nvSpPr>
        <p:spPr bwMode="auto">
          <a:xfrm>
            <a:off x="57912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endParaRPr kumimoji="0" lang="en-US" b="1">
              <a:solidFill>
                <a:schemeClr val="tx1"/>
              </a:solidFill>
            </a:endParaRPr>
          </a:p>
        </p:txBody>
      </p:sp>
      <p:sp>
        <p:nvSpPr>
          <p:cNvPr id="207902" name="Rectangle 30"/>
          <p:cNvSpPr>
            <a:spLocks noChangeAspect="1" noChangeArrowheads="1"/>
          </p:cNvSpPr>
          <p:nvPr/>
        </p:nvSpPr>
        <p:spPr bwMode="auto">
          <a:xfrm>
            <a:off x="62484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endParaRPr kumimoji="0" lang="en-US" b="1">
              <a:solidFill>
                <a:schemeClr val="tx1"/>
              </a:solidFill>
            </a:endParaRPr>
          </a:p>
        </p:txBody>
      </p:sp>
      <p:sp>
        <p:nvSpPr>
          <p:cNvPr id="207903" name="Rectangle 31"/>
          <p:cNvSpPr>
            <a:spLocks noChangeAspect="1" noChangeArrowheads="1"/>
          </p:cNvSpPr>
          <p:nvPr/>
        </p:nvSpPr>
        <p:spPr bwMode="auto">
          <a:xfrm>
            <a:off x="39624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tx1"/>
                </a:solidFill>
              </a:rPr>
              <a:t>16</a:t>
            </a:r>
          </a:p>
        </p:txBody>
      </p:sp>
      <p:sp>
        <p:nvSpPr>
          <p:cNvPr id="207904" name="Rectangle 32"/>
          <p:cNvSpPr>
            <a:spLocks noChangeAspect="1" noChangeArrowheads="1"/>
          </p:cNvSpPr>
          <p:nvPr/>
        </p:nvSpPr>
        <p:spPr bwMode="auto">
          <a:xfrm>
            <a:off x="44196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tx1"/>
                </a:solidFill>
              </a:rPr>
              <a:t>17</a:t>
            </a:r>
          </a:p>
        </p:txBody>
      </p:sp>
      <p:sp>
        <p:nvSpPr>
          <p:cNvPr id="207905" name="Text Box 33"/>
          <p:cNvSpPr txBox="1">
            <a:spLocks noChangeArrowheads="1"/>
          </p:cNvSpPr>
          <p:nvPr/>
        </p:nvSpPr>
        <p:spPr bwMode="auto">
          <a:xfrm>
            <a:off x="7010400" y="4967288"/>
            <a:ext cx="1905000" cy="366712"/>
          </a:xfrm>
          <a:prstGeom prst="rect">
            <a:avLst/>
          </a:prstGeom>
          <a:noFill/>
          <a:ln w="9525">
            <a:noFill/>
            <a:miter lim="800000"/>
            <a:headEnd/>
            <a:tailEnd/>
          </a:ln>
        </p:spPr>
        <p:txBody>
          <a:bodyPr>
            <a:spAutoFit/>
          </a:bodyPr>
          <a:lstStyle/>
          <a:p>
            <a:r>
              <a:rPr kumimoji="0" lang="en-US" b="1">
                <a:solidFill>
                  <a:srgbClr val="990033"/>
                </a:solidFill>
              </a:rPr>
              <a:t>auxiliary array</a:t>
            </a:r>
            <a:endParaRPr kumimoji="0" lang="en-US"/>
          </a:p>
        </p:txBody>
      </p:sp>
      <p:sp>
        <p:nvSpPr>
          <p:cNvPr id="207906" name="Text Box 34"/>
          <p:cNvSpPr txBox="1">
            <a:spLocks noChangeArrowheads="1"/>
          </p:cNvSpPr>
          <p:nvPr/>
        </p:nvSpPr>
        <p:spPr bwMode="auto">
          <a:xfrm>
            <a:off x="3752850" y="5881688"/>
            <a:ext cx="3346450" cy="650875"/>
          </a:xfrm>
          <a:prstGeom prst="rect">
            <a:avLst/>
          </a:prstGeom>
          <a:solidFill>
            <a:schemeClr val="accent2"/>
          </a:solidFill>
          <a:ln w="9525">
            <a:solidFill>
              <a:schemeClr val="tx1"/>
            </a:solidFill>
            <a:miter lim="800000"/>
            <a:headEnd/>
            <a:tailEnd/>
          </a:ln>
        </p:spPr>
        <p:txBody>
          <a:bodyPr>
            <a:spAutoFit/>
          </a:bodyPr>
          <a:lstStyle/>
          <a:p>
            <a:pPr algn="l"/>
            <a:r>
              <a:rPr kumimoji="0" lang="en-US" b="1">
                <a:solidFill>
                  <a:schemeClr val="tx1"/>
                </a:solidFill>
              </a:rPr>
              <a:t>Inversions:  6 + 3 + 2 + 2 </a:t>
            </a:r>
            <a:br>
              <a:rPr kumimoji="0" lang="en-US" b="1">
                <a:solidFill>
                  <a:schemeClr val="tx1"/>
                </a:solidFill>
              </a:rPr>
            </a:br>
            <a:r>
              <a:rPr kumimoji="0" lang="en-US" b="1">
                <a:solidFill>
                  <a:schemeClr val="tx1"/>
                </a:solidFill>
              </a:rPr>
              <a:t>Total:	       13</a:t>
            </a:r>
            <a:endParaRPr kumimoji="0" lang="en-US">
              <a:solidFill>
                <a:schemeClr val="tx1"/>
              </a:solidFill>
            </a:endParaRPr>
          </a:p>
        </p:txBody>
      </p:sp>
      <p:sp>
        <p:nvSpPr>
          <p:cNvPr id="207907" name="AutoShape 35"/>
          <p:cNvSpPr>
            <a:spLocks noChangeArrowheads="1"/>
          </p:cNvSpPr>
          <p:nvPr/>
        </p:nvSpPr>
        <p:spPr bwMode="auto">
          <a:xfrm flipV="1">
            <a:off x="5826125" y="5461000"/>
            <a:ext cx="304800" cy="304800"/>
          </a:xfrm>
          <a:prstGeom prst="downArrow">
            <a:avLst>
              <a:gd name="adj1" fmla="val 50000"/>
              <a:gd name="adj2" fmla="val 25000"/>
            </a:avLst>
          </a:prstGeom>
          <a:solidFill>
            <a:schemeClr val="tx2"/>
          </a:solidFill>
          <a:ln w="9525">
            <a:solidFill>
              <a:schemeClr val="bg2"/>
            </a:solidFill>
            <a:miter lim="800000"/>
            <a:headEnd/>
            <a:tailEnd/>
          </a:ln>
        </p:spPr>
        <p:txBody>
          <a:bodyPr wrap="none" anchor="ctr"/>
          <a:lstStyle/>
          <a:p>
            <a:endParaRPr lang="en-US"/>
          </a:p>
        </p:txBody>
      </p:sp>
      <p:sp>
        <p:nvSpPr>
          <p:cNvPr id="207908" name="Text Box 36"/>
          <p:cNvSpPr txBox="1">
            <a:spLocks noChangeArrowheads="1"/>
          </p:cNvSpPr>
          <p:nvPr/>
        </p:nvSpPr>
        <p:spPr bwMode="auto">
          <a:xfrm>
            <a:off x="1260475" y="3035300"/>
            <a:ext cx="1752600" cy="641350"/>
          </a:xfrm>
          <a:prstGeom prst="rect">
            <a:avLst/>
          </a:prstGeom>
          <a:noFill/>
          <a:ln w="9525">
            <a:noFill/>
            <a:miter lim="800000"/>
            <a:headEnd/>
            <a:tailEnd/>
          </a:ln>
        </p:spPr>
        <p:txBody>
          <a:bodyPr>
            <a:spAutoFit/>
          </a:bodyPr>
          <a:lstStyle/>
          <a:p>
            <a:r>
              <a:rPr kumimoji="0" lang="en-US" b="1">
                <a:solidFill>
                  <a:srgbClr val="990033"/>
                </a:solidFill>
              </a:rPr>
              <a:t>first half exhausted</a:t>
            </a:r>
            <a:endParaRPr kumimoji="0" lang="en-US" b="1"/>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lide Number Placeholder 3"/>
          <p:cNvSpPr>
            <a:spLocks noGrp="1"/>
          </p:cNvSpPr>
          <p:nvPr>
            <p:ph type="sldNum" sz="quarter" idx="10"/>
          </p:nvPr>
        </p:nvSpPr>
        <p:spPr/>
        <p:txBody>
          <a:bodyPr/>
          <a:lstStyle/>
          <a:p>
            <a:fld id="{6A3774A0-F640-402E-8D3B-297B6A7EA1CB}" type="slidenum">
              <a:rPr lang="en-US"/>
              <a:pPr/>
              <a:t>31</a:t>
            </a:fld>
            <a:endParaRPr lang="en-US" sz="1400"/>
          </a:p>
        </p:txBody>
      </p:sp>
      <p:sp>
        <p:nvSpPr>
          <p:cNvPr id="208898" name="Rectangle 2"/>
          <p:cNvSpPr>
            <a:spLocks noChangeAspect="1" noChangeArrowheads="1"/>
          </p:cNvSpPr>
          <p:nvPr/>
        </p:nvSpPr>
        <p:spPr bwMode="auto">
          <a:xfrm>
            <a:off x="1905000" y="3929063"/>
            <a:ext cx="457200" cy="414337"/>
          </a:xfrm>
          <a:prstGeom prst="rect">
            <a:avLst/>
          </a:prstGeom>
          <a:solidFill>
            <a:srgbClr val="003399"/>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10</a:t>
            </a:r>
          </a:p>
        </p:txBody>
      </p:sp>
      <p:sp>
        <p:nvSpPr>
          <p:cNvPr id="208899" name="Rectangle 3"/>
          <p:cNvSpPr>
            <a:spLocks noChangeAspect="1" noChangeArrowheads="1"/>
          </p:cNvSpPr>
          <p:nvPr/>
        </p:nvSpPr>
        <p:spPr bwMode="auto">
          <a:xfrm>
            <a:off x="2362200" y="3929063"/>
            <a:ext cx="457200" cy="414337"/>
          </a:xfrm>
          <a:prstGeom prst="rect">
            <a:avLst/>
          </a:prstGeom>
          <a:solidFill>
            <a:srgbClr val="003399"/>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14</a:t>
            </a:r>
          </a:p>
        </p:txBody>
      </p:sp>
      <p:sp>
        <p:nvSpPr>
          <p:cNvPr id="208900" name="Rectangle 4"/>
          <p:cNvSpPr>
            <a:spLocks noChangeAspect="1" noChangeArrowheads="1"/>
          </p:cNvSpPr>
          <p:nvPr/>
        </p:nvSpPr>
        <p:spPr bwMode="auto">
          <a:xfrm>
            <a:off x="2819400" y="3929063"/>
            <a:ext cx="457200" cy="414337"/>
          </a:xfrm>
          <a:prstGeom prst="rect">
            <a:avLst/>
          </a:prstGeom>
          <a:solidFill>
            <a:srgbClr val="003399"/>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18</a:t>
            </a:r>
          </a:p>
        </p:txBody>
      </p:sp>
      <p:sp>
        <p:nvSpPr>
          <p:cNvPr id="208901" name="Rectangle 5"/>
          <p:cNvSpPr>
            <a:spLocks noChangeAspect="1" noChangeArrowheads="1"/>
          </p:cNvSpPr>
          <p:nvPr/>
        </p:nvSpPr>
        <p:spPr bwMode="auto">
          <a:xfrm>
            <a:off x="3276600" y="3929063"/>
            <a:ext cx="457200" cy="414337"/>
          </a:xfrm>
          <a:prstGeom prst="rect">
            <a:avLst/>
          </a:prstGeom>
          <a:solidFill>
            <a:srgbClr val="003399"/>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19</a:t>
            </a:r>
          </a:p>
        </p:txBody>
      </p:sp>
      <p:sp>
        <p:nvSpPr>
          <p:cNvPr id="208902" name="Rectangle 6"/>
          <p:cNvSpPr>
            <a:spLocks noChangeAspect="1" noChangeArrowheads="1"/>
          </p:cNvSpPr>
          <p:nvPr/>
        </p:nvSpPr>
        <p:spPr bwMode="auto">
          <a:xfrm>
            <a:off x="990600" y="3929063"/>
            <a:ext cx="457200" cy="414337"/>
          </a:xfrm>
          <a:prstGeom prst="rect">
            <a:avLst/>
          </a:prstGeom>
          <a:solidFill>
            <a:srgbClr val="003399"/>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3</a:t>
            </a:r>
          </a:p>
        </p:txBody>
      </p:sp>
      <p:sp>
        <p:nvSpPr>
          <p:cNvPr id="208903" name="Rectangle 7"/>
          <p:cNvSpPr>
            <a:spLocks noChangeAspect="1" noChangeArrowheads="1"/>
          </p:cNvSpPr>
          <p:nvPr/>
        </p:nvSpPr>
        <p:spPr bwMode="auto">
          <a:xfrm>
            <a:off x="1447800" y="3929063"/>
            <a:ext cx="457200" cy="414337"/>
          </a:xfrm>
          <a:prstGeom prst="rect">
            <a:avLst/>
          </a:prstGeom>
          <a:solidFill>
            <a:srgbClr val="003399"/>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7</a:t>
            </a:r>
          </a:p>
        </p:txBody>
      </p:sp>
      <p:sp>
        <p:nvSpPr>
          <p:cNvPr id="208904" name="Rectangle 8"/>
          <p:cNvSpPr>
            <a:spLocks noChangeAspect="1" noChangeArrowheads="1"/>
          </p:cNvSpPr>
          <p:nvPr/>
        </p:nvSpPr>
        <p:spPr bwMode="auto">
          <a:xfrm>
            <a:off x="5105400" y="3929063"/>
            <a:ext cx="457200" cy="414337"/>
          </a:xfrm>
          <a:prstGeom prst="rect">
            <a:avLst/>
          </a:prstGeom>
          <a:solidFill>
            <a:srgbClr val="006600"/>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16</a:t>
            </a:r>
          </a:p>
        </p:txBody>
      </p:sp>
      <p:sp>
        <p:nvSpPr>
          <p:cNvPr id="208905" name="Rectangle 9"/>
          <p:cNvSpPr>
            <a:spLocks noChangeAspect="1" noChangeArrowheads="1"/>
          </p:cNvSpPr>
          <p:nvPr/>
        </p:nvSpPr>
        <p:spPr bwMode="auto">
          <a:xfrm>
            <a:off x="5562600" y="3929063"/>
            <a:ext cx="457200" cy="414337"/>
          </a:xfrm>
          <a:prstGeom prst="rect">
            <a:avLst/>
          </a:prstGeom>
          <a:solidFill>
            <a:srgbClr val="006600"/>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17</a:t>
            </a:r>
          </a:p>
        </p:txBody>
      </p:sp>
      <p:sp>
        <p:nvSpPr>
          <p:cNvPr id="208906" name="Rectangle 10"/>
          <p:cNvSpPr>
            <a:spLocks noChangeAspect="1" noChangeArrowheads="1"/>
          </p:cNvSpPr>
          <p:nvPr/>
        </p:nvSpPr>
        <p:spPr bwMode="auto">
          <a:xfrm>
            <a:off x="6019800" y="3929063"/>
            <a:ext cx="457200" cy="414337"/>
          </a:xfrm>
          <a:prstGeom prst="rect">
            <a:avLst/>
          </a:prstGeom>
          <a:solidFill>
            <a:srgbClr val="006600"/>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23</a:t>
            </a:r>
          </a:p>
        </p:txBody>
      </p:sp>
      <p:sp>
        <p:nvSpPr>
          <p:cNvPr id="208907" name="Rectangle 11"/>
          <p:cNvSpPr>
            <a:spLocks noChangeAspect="1" noChangeArrowheads="1"/>
          </p:cNvSpPr>
          <p:nvPr/>
        </p:nvSpPr>
        <p:spPr bwMode="auto">
          <a:xfrm>
            <a:off x="6477000" y="3929063"/>
            <a:ext cx="457200" cy="414337"/>
          </a:xfrm>
          <a:prstGeom prst="rect">
            <a:avLst/>
          </a:prstGeom>
          <a:solidFill>
            <a:srgbClr val="006600"/>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25</a:t>
            </a:r>
          </a:p>
        </p:txBody>
      </p:sp>
      <p:sp>
        <p:nvSpPr>
          <p:cNvPr id="208908" name="Rectangle 12"/>
          <p:cNvSpPr>
            <a:spLocks noChangeAspect="1" noChangeArrowheads="1"/>
          </p:cNvSpPr>
          <p:nvPr/>
        </p:nvSpPr>
        <p:spPr bwMode="auto">
          <a:xfrm>
            <a:off x="4191000" y="3929063"/>
            <a:ext cx="457200" cy="414337"/>
          </a:xfrm>
          <a:prstGeom prst="rect">
            <a:avLst/>
          </a:prstGeom>
          <a:solidFill>
            <a:srgbClr val="006600"/>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2</a:t>
            </a:r>
          </a:p>
        </p:txBody>
      </p:sp>
      <p:sp>
        <p:nvSpPr>
          <p:cNvPr id="208909" name="Rectangle 13"/>
          <p:cNvSpPr>
            <a:spLocks noChangeAspect="1" noChangeArrowheads="1"/>
          </p:cNvSpPr>
          <p:nvPr/>
        </p:nvSpPr>
        <p:spPr bwMode="auto">
          <a:xfrm>
            <a:off x="4648200" y="3929063"/>
            <a:ext cx="457200" cy="414337"/>
          </a:xfrm>
          <a:prstGeom prst="rect">
            <a:avLst/>
          </a:prstGeom>
          <a:solidFill>
            <a:srgbClr val="006600"/>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11</a:t>
            </a:r>
          </a:p>
        </p:txBody>
      </p:sp>
      <p:sp>
        <p:nvSpPr>
          <p:cNvPr id="208910" name="Rectangle 14"/>
          <p:cNvSpPr>
            <a:spLocks noGrp="1" noChangeArrowheads="1"/>
          </p:cNvSpPr>
          <p:nvPr>
            <p:ph type="title"/>
          </p:nvPr>
        </p:nvSpPr>
        <p:spPr/>
        <p:txBody>
          <a:bodyPr/>
          <a:lstStyle/>
          <a:p>
            <a:r>
              <a:rPr lang="en-US"/>
              <a:t>Merge and Count</a:t>
            </a:r>
          </a:p>
        </p:txBody>
      </p:sp>
      <p:sp>
        <p:nvSpPr>
          <p:cNvPr id="208911" name="Rectangle 15"/>
          <p:cNvSpPr>
            <a:spLocks noGrp="1" noChangeArrowheads="1"/>
          </p:cNvSpPr>
          <p:nvPr>
            <p:ph type="body" idx="1"/>
          </p:nvPr>
        </p:nvSpPr>
        <p:spPr/>
        <p:txBody>
          <a:bodyPr/>
          <a:lstStyle/>
          <a:p>
            <a:r>
              <a:rPr lang="en-US"/>
              <a:t>Merge and count step. </a:t>
            </a:r>
          </a:p>
          <a:p>
            <a:pPr lvl="1"/>
            <a:r>
              <a:rPr lang="en-US"/>
              <a:t>Given two sorted halves, count number of inversions where a</a:t>
            </a:r>
            <a:r>
              <a:rPr lang="en-US" sz="2000" baseline="-25000"/>
              <a:t>i</a:t>
            </a:r>
            <a:r>
              <a:rPr lang="en-US"/>
              <a:t> and a</a:t>
            </a:r>
            <a:r>
              <a:rPr lang="en-US" sz="2000" baseline="-25000"/>
              <a:t>j</a:t>
            </a:r>
            <a:r>
              <a:rPr lang="en-US"/>
              <a:t> are in different halves.</a:t>
            </a:r>
          </a:p>
          <a:p>
            <a:pPr lvl="1"/>
            <a:r>
              <a:rPr lang="en-US"/>
              <a:t>Combine two sorted halves into sorted whole.</a:t>
            </a:r>
          </a:p>
        </p:txBody>
      </p:sp>
      <p:sp>
        <p:nvSpPr>
          <p:cNvPr id="208912" name="Text Box 16"/>
          <p:cNvSpPr txBox="1">
            <a:spLocks noChangeArrowheads="1"/>
          </p:cNvSpPr>
          <p:nvPr/>
        </p:nvSpPr>
        <p:spPr bwMode="auto">
          <a:xfrm>
            <a:off x="2925763" y="2819400"/>
            <a:ext cx="1905000" cy="641350"/>
          </a:xfrm>
          <a:prstGeom prst="rect">
            <a:avLst/>
          </a:prstGeom>
          <a:noFill/>
          <a:ln w="9525">
            <a:noFill/>
            <a:miter lim="800000"/>
            <a:headEnd/>
            <a:tailEnd/>
          </a:ln>
        </p:spPr>
        <p:txBody>
          <a:bodyPr>
            <a:spAutoFit/>
          </a:bodyPr>
          <a:lstStyle/>
          <a:p>
            <a:r>
              <a:rPr kumimoji="0" lang="en-US" b="1">
                <a:solidFill>
                  <a:schemeClr val="tx1"/>
                </a:solidFill>
              </a:rPr>
              <a:t>smallest</a:t>
            </a:r>
            <a:br>
              <a:rPr kumimoji="0" lang="en-US" b="1">
                <a:solidFill>
                  <a:schemeClr val="tx1"/>
                </a:solidFill>
              </a:rPr>
            </a:br>
            <a:r>
              <a:rPr kumimoji="0" lang="en-US" b="1">
                <a:solidFill>
                  <a:schemeClr val="tx1"/>
                </a:solidFill>
              </a:rPr>
              <a:t>i = 0</a:t>
            </a:r>
            <a:endParaRPr kumimoji="0" lang="en-US">
              <a:solidFill>
                <a:schemeClr val="tx1"/>
              </a:solidFill>
            </a:endParaRPr>
          </a:p>
        </p:txBody>
      </p:sp>
      <p:sp>
        <p:nvSpPr>
          <p:cNvPr id="208913" name="AutoShape 17"/>
          <p:cNvSpPr>
            <a:spLocks noChangeArrowheads="1"/>
          </p:cNvSpPr>
          <p:nvPr/>
        </p:nvSpPr>
        <p:spPr bwMode="auto">
          <a:xfrm>
            <a:off x="3687763" y="3505200"/>
            <a:ext cx="304800" cy="304800"/>
          </a:xfrm>
          <a:prstGeom prst="downArrow">
            <a:avLst>
              <a:gd name="adj1" fmla="val 50000"/>
              <a:gd name="adj2" fmla="val 25000"/>
            </a:avLst>
          </a:prstGeom>
          <a:solidFill>
            <a:srgbClr val="003399"/>
          </a:solidFill>
          <a:ln w="9525">
            <a:solidFill>
              <a:schemeClr val="bg2"/>
            </a:solidFill>
            <a:miter lim="800000"/>
            <a:headEnd/>
            <a:tailEnd/>
          </a:ln>
        </p:spPr>
        <p:txBody>
          <a:bodyPr wrap="none" anchor="ctr"/>
          <a:lstStyle/>
          <a:p>
            <a:endParaRPr lang="en-US"/>
          </a:p>
        </p:txBody>
      </p:sp>
      <p:sp>
        <p:nvSpPr>
          <p:cNvPr id="208914" name="AutoShape 18"/>
          <p:cNvSpPr>
            <a:spLocks noChangeArrowheads="1"/>
          </p:cNvSpPr>
          <p:nvPr/>
        </p:nvSpPr>
        <p:spPr bwMode="auto">
          <a:xfrm>
            <a:off x="6088063" y="3505200"/>
            <a:ext cx="304800" cy="304800"/>
          </a:xfrm>
          <a:prstGeom prst="downArrow">
            <a:avLst>
              <a:gd name="adj1" fmla="val 50000"/>
              <a:gd name="adj2" fmla="val 25000"/>
            </a:avLst>
          </a:prstGeom>
          <a:solidFill>
            <a:schemeClr val="accent1"/>
          </a:solidFill>
          <a:ln w="9525">
            <a:solidFill>
              <a:schemeClr val="bg2"/>
            </a:solidFill>
            <a:miter lim="800000"/>
            <a:headEnd/>
            <a:tailEnd/>
          </a:ln>
        </p:spPr>
        <p:txBody>
          <a:bodyPr wrap="none" anchor="ctr"/>
          <a:lstStyle/>
          <a:p>
            <a:endParaRPr lang="en-US"/>
          </a:p>
        </p:txBody>
      </p:sp>
      <p:sp>
        <p:nvSpPr>
          <p:cNvPr id="208915" name="Text Box 19"/>
          <p:cNvSpPr txBox="1">
            <a:spLocks noChangeArrowheads="1"/>
          </p:cNvSpPr>
          <p:nvPr/>
        </p:nvSpPr>
        <p:spPr bwMode="auto">
          <a:xfrm>
            <a:off x="5326063" y="2819400"/>
            <a:ext cx="1905000" cy="641350"/>
          </a:xfrm>
          <a:prstGeom prst="rect">
            <a:avLst/>
          </a:prstGeom>
          <a:noFill/>
          <a:ln w="9525">
            <a:noFill/>
            <a:miter lim="800000"/>
            <a:headEnd/>
            <a:tailEnd/>
          </a:ln>
        </p:spPr>
        <p:txBody>
          <a:bodyPr>
            <a:spAutoFit/>
          </a:bodyPr>
          <a:lstStyle/>
          <a:p>
            <a:r>
              <a:rPr kumimoji="0" lang="en-US" b="1">
                <a:solidFill>
                  <a:schemeClr val="tx1"/>
                </a:solidFill>
              </a:rPr>
              <a:t>smallest</a:t>
            </a:r>
            <a:br>
              <a:rPr kumimoji="0" lang="en-US" b="1">
                <a:solidFill>
                  <a:schemeClr val="tx1"/>
                </a:solidFill>
              </a:rPr>
            </a:br>
            <a:r>
              <a:rPr kumimoji="0" lang="en-US" b="1">
                <a:solidFill>
                  <a:schemeClr val="tx1"/>
                </a:solidFill>
              </a:rPr>
              <a:t>j = 2</a:t>
            </a:r>
            <a:endParaRPr kumimoji="0" lang="en-US">
              <a:solidFill>
                <a:schemeClr val="tx1"/>
              </a:solidFill>
            </a:endParaRPr>
          </a:p>
        </p:txBody>
      </p:sp>
      <p:sp>
        <p:nvSpPr>
          <p:cNvPr id="208916" name="Text Box 20"/>
          <p:cNvSpPr txBox="1">
            <a:spLocks noChangeArrowheads="1"/>
          </p:cNvSpPr>
          <p:nvPr/>
        </p:nvSpPr>
        <p:spPr bwMode="auto">
          <a:xfrm>
            <a:off x="7010400" y="3962400"/>
            <a:ext cx="1143000" cy="366713"/>
          </a:xfrm>
          <a:prstGeom prst="rect">
            <a:avLst/>
          </a:prstGeom>
          <a:noFill/>
          <a:ln w="9525">
            <a:noFill/>
            <a:miter lim="800000"/>
            <a:headEnd/>
            <a:tailEnd/>
          </a:ln>
        </p:spPr>
        <p:txBody>
          <a:bodyPr>
            <a:spAutoFit/>
          </a:bodyPr>
          <a:lstStyle/>
          <a:p>
            <a:r>
              <a:rPr kumimoji="0" lang="en-US" b="1">
                <a:solidFill>
                  <a:srgbClr val="990033"/>
                </a:solidFill>
              </a:rPr>
              <a:t>N/2 = 6</a:t>
            </a:r>
            <a:endParaRPr kumimoji="0" lang="en-US"/>
          </a:p>
        </p:txBody>
      </p:sp>
      <p:sp>
        <p:nvSpPr>
          <p:cNvPr id="208917" name="Rectangle 21"/>
          <p:cNvSpPr>
            <a:spLocks noChangeAspect="1" noChangeArrowheads="1"/>
          </p:cNvSpPr>
          <p:nvPr/>
        </p:nvSpPr>
        <p:spPr bwMode="auto">
          <a:xfrm>
            <a:off x="21336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tx1"/>
                </a:solidFill>
              </a:rPr>
              <a:t>7</a:t>
            </a:r>
          </a:p>
        </p:txBody>
      </p:sp>
      <p:sp>
        <p:nvSpPr>
          <p:cNvPr id="208918" name="Rectangle 22"/>
          <p:cNvSpPr>
            <a:spLocks noChangeAspect="1" noChangeArrowheads="1"/>
          </p:cNvSpPr>
          <p:nvPr/>
        </p:nvSpPr>
        <p:spPr bwMode="auto">
          <a:xfrm>
            <a:off x="25908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tx1"/>
                </a:solidFill>
              </a:rPr>
              <a:t>10</a:t>
            </a:r>
          </a:p>
        </p:txBody>
      </p:sp>
      <p:sp>
        <p:nvSpPr>
          <p:cNvPr id="208919" name="Rectangle 23"/>
          <p:cNvSpPr>
            <a:spLocks noChangeAspect="1" noChangeArrowheads="1"/>
          </p:cNvSpPr>
          <p:nvPr/>
        </p:nvSpPr>
        <p:spPr bwMode="auto">
          <a:xfrm>
            <a:off x="30480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tx1"/>
                </a:solidFill>
              </a:rPr>
              <a:t>11</a:t>
            </a:r>
          </a:p>
        </p:txBody>
      </p:sp>
      <p:sp>
        <p:nvSpPr>
          <p:cNvPr id="208920" name="Rectangle 24"/>
          <p:cNvSpPr>
            <a:spLocks noChangeAspect="1" noChangeArrowheads="1"/>
          </p:cNvSpPr>
          <p:nvPr/>
        </p:nvSpPr>
        <p:spPr bwMode="auto">
          <a:xfrm>
            <a:off x="35052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tx1"/>
                </a:solidFill>
              </a:rPr>
              <a:t>14</a:t>
            </a:r>
          </a:p>
        </p:txBody>
      </p:sp>
      <p:sp>
        <p:nvSpPr>
          <p:cNvPr id="208921" name="Rectangle 25"/>
          <p:cNvSpPr>
            <a:spLocks noChangeAspect="1" noChangeArrowheads="1"/>
          </p:cNvSpPr>
          <p:nvPr/>
        </p:nvSpPr>
        <p:spPr bwMode="auto">
          <a:xfrm>
            <a:off x="12192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tx1"/>
                </a:solidFill>
              </a:rPr>
              <a:t>2</a:t>
            </a:r>
          </a:p>
        </p:txBody>
      </p:sp>
      <p:sp>
        <p:nvSpPr>
          <p:cNvPr id="208922" name="Rectangle 26"/>
          <p:cNvSpPr>
            <a:spLocks noChangeAspect="1" noChangeArrowheads="1"/>
          </p:cNvSpPr>
          <p:nvPr/>
        </p:nvSpPr>
        <p:spPr bwMode="auto">
          <a:xfrm>
            <a:off x="16764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tx1"/>
                </a:solidFill>
              </a:rPr>
              <a:t>3</a:t>
            </a:r>
          </a:p>
        </p:txBody>
      </p:sp>
      <p:sp>
        <p:nvSpPr>
          <p:cNvPr id="208923" name="Rectangle 27"/>
          <p:cNvSpPr>
            <a:spLocks noChangeAspect="1" noChangeArrowheads="1"/>
          </p:cNvSpPr>
          <p:nvPr/>
        </p:nvSpPr>
        <p:spPr bwMode="auto">
          <a:xfrm>
            <a:off x="48768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tx1"/>
                </a:solidFill>
              </a:rPr>
              <a:t>18</a:t>
            </a:r>
          </a:p>
        </p:txBody>
      </p:sp>
      <p:sp>
        <p:nvSpPr>
          <p:cNvPr id="208924" name="Rectangle 28"/>
          <p:cNvSpPr>
            <a:spLocks noChangeAspect="1" noChangeArrowheads="1"/>
          </p:cNvSpPr>
          <p:nvPr/>
        </p:nvSpPr>
        <p:spPr bwMode="auto">
          <a:xfrm>
            <a:off x="53340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tx1"/>
                </a:solidFill>
              </a:rPr>
              <a:t>19</a:t>
            </a:r>
          </a:p>
        </p:txBody>
      </p:sp>
      <p:sp>
        <p:nvSpPr>
          <p:cNvPr id="208925" name="Rectangle 29"/>
          <p:cNvSpPr>
            <a:spLocks noChangeAspect="1" noChangeArrowheads="1"/>
          </p:cNvSpPr>
          <p:nvPr/>
        </p:nvSpPr>
        <p:spPr bwMode="auto">
          <a:xfrm>
            <a:off x="57912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endParaRPr kumimoji="0" lang="en-US" b="1">
              <a:solidFill>
                <a:schemeClr val="tx1"/>
              </a:solidFill>
            </a:endParaRPr>
          </a:p>
        </p:txBody>
      </p:sp>
      <p:sp>
        <p:nvSpPr>
          <p:cNvPr id="208926" name="Rectangle 30"/>
          <p:cNvSpPr>
            <a:spLocks noChangeAspect="1" noChangeArrowheads="1"/>
          </p:cNvSpPr>
          <p:nvPr/>
        </p:nvSpPr>
        <p:spPr bwMode="auto">
          <a:xfrm>
            <a:off x="62484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endParaRPr kumimoji="0" lang="en-US" b="1">
              <a:solidFill>
                <a:schemeClr val="tx1"/>
              </a:solidFill>
            </a:endParaRPr>
          </a:p>
        </p:txBody>
      </p:sp>
      <p:sp>
        <p:nvSpPr>
          <p:cNvPr id="208927" name="Rectangle 31"/>
          <p:cNvSpPr>
            <a:spLocks noChangeAspect="1" noChangeArrowheads="1"/>
          </p:cNvSpPr>
          <p:nvPr/>
        </p:nvSpPr>
        <p:spPr bwMode="auto">
          <a:xfrm>
            <a:off x="39624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tx1"/>
                </a:solidFill>
              </a:rPr>
              <a:t>16</a:t>
            </a:r>
          </a:p>
        </p:txBody>
      </p:sp>
      <p:sp>
        <p:nvSpPr>
          <p:cNvPr id="208928" name="Rectangle 32"/>
          <p:cNvSpPr>
            <a:spLocks noChangeAspect="1" noChangeArrowheads="1"/>
          </p:cNvSpPr>
          <p:nvPr/>
        </p:nvSpPr>
        <p:spPr bwMode="auto">
          <a:xfrm>
            <a:off x="44196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tx1"/>
                </a:solidFill>
              </a:rPr>
              <a:t>17</a:t>
            </a:r>
          </a:p>
        </p:txBody>
      </p:sp>
      <p:sp>
        <p:nvSpPr>
          <p:cNvPr id="208929" name="Text Box 33"/>
          <p:cNvSpPr txBox="1">
            <a:spLocks noChangeArrowheads="1"/>
          </p:cNvSpPr>
          <p:nvPr/>
        </p:nvSpPr>
        <p:spPr bwMode="auto">
          <a:xfrm>
            <a:off x="7010400" y="4967288"/>
            <a:ext cx="1905000" cy="366712"/>
          </a:xfrm>
          <a:prstGeom prst="rect">
            <a:avLst/>
          </a:prstGeom>
          <a:noFill/>
          <a:ln w="9525">
            <a:noFill/>
            <a:miter lim="800000"/>
            <a:headEnd/>
            <a:tailEnd/>
          </a:ln>
        </p:spPr>
        <p:txBody>
          <a:bodyPr>
            <a:spAutoFit/>
          </a:bodyPr>
          <a:lstStyle/>
          <a:p>
            <a:r>
              <a:rPr kumimoji="0" lang="en-US" b="1">
                <a:solidFill>
                  <a:srgbClr val="990033"/>
                </a:solidFill>
              </a:rPr>
              <a:t>auxiliary array</a:t>
            </a:r>
            <a:endParaRPr kumimoji="0" lang="en-US"/>
          </a:p>
        </p:txBody>
      </p:sp>
      <p:sp>
        <p:nvSpPr>
          <p:cNvPr id="208930" name="Text Box 34"/>
          <p:cNvSpPr txBox="1">
            <a:spLocks noChangeArrowheads="1"/>
          </p:cNvSpPr>
          <p:nvPr/>
        </p:nvSpPr>
        <p:spPr bwMode="auto">
          <a:xfrm>
            <a:off x="3752850" y="5881688"/>
            <a:ext cx="3346450" cy="650875"/>
          </a:xfrm>
          <a:prstGeom prst="rect">
            <a:avLst/>
          </a:prstGeom>
          <a:solidFill>
            <a:schemeClr val="accent2"/>
          </a:solidFill>
          <a:ln w="9525">
            <a:solidFill>
              <a:schemeClr val="tx1"/>
            </a:solidFill>
            <a:miter lim="800000"/>
            <a:headEnd/>
            <a:tailEnd/>
          </a:ln>
        </p:spPr>
        <p:txBody>
          <a:bodyPr>
            <a:spAutoFit/>
          </a:bodyPr>
          <a:lstStyle/>
          <a:p>
            <a:pPr algn="l"/>
            <a:r>
              <a:rPr kumimoji="0" lang="en-US" b="1">
                <a:solidFill>
                  <a:schemeClr val="tx1"/>
                </a:solidFill>
              </a:rPr>
              <a:t>Inversions:  6 + 3 + 2 + 2 </a:t>
            </a:r>
            <a:br>
              <a:rPr kumimoji="0" lang="en-US" b="1">
                <a:solidFill>
                  <a:schemeClr val="tx1"/>
                </a:solidFill>
              </a:rPr>
            </a:br>
            <a:r>
              <a:rPr kumimoji="0" lang="en-US" b="1">
                <a:solidFill>
                  <a:schemeClr val="tx1"/>
                </a:solidFill>
              </a:rPr>
              <a:t>Total:	       13</a:t>
            </a:r>
            <a:endParaRPr kumimoji="0" lang="en-US">
              <a:solidFill>
                <a:schemeClr val="tx1"/>
              </a:solidFill>
            </a:endParaRPr>
          </a:p>
        </p:txBody>
      </p:sp>
      <p:sp>
        <p:nvSpPr>
          <p:cNvPr id="208931" name="AutoShape 35"/>
          <p:cNvSpPr>
            <a:spLocks noChangeArrowheads="1"/>
          </p:cNvSpPr>
          <p:nvPr/>
        </p:nvSpPr>
        <p:spPr bwMode="auto">
          <a:xfrm flipV="1">
            <a:off x="5826125" y="5461000"/>
            <a:ext cx="304800" cy="304800"/>
          </a:xfrm>
          <a:prstGeom prst="downArrow">
            <a:avLst>
              <a:gd name="adj1" fmla="val 50000"/>
              <a:gd name="adj2" fmla="val 25000"/>
            </a:avLst>
          </a:prstGeom>
          <a:solidFill>
            <a:schemeClr val="tx2"/>
          </a:solidFill>
          <a:ln w="9525">
            <a:solidFill>
              <a:schemeClr val="bg2"/>
            </a:solidFill>
            <a:miter lim="800000"/>
            <a:headEnd/>
            <a:tailEnd/>
          </a:ln>
        </p:spPr>
        <p:txBody>
          <a:bodyPr wrap="none" anchor="ctr"/>
          <a:lstStyle/>
          <a:p>
            <a:endParaRPr lang="en-US"/>
          </a:p>
        </p:txBody>
      </p:sp>
      <p:sp>
        <p:nvSpPr>
          <p:cNvPr id="208932" name="Text Box 36"/>
          <p:cNvSpPr txBox="1">
            <a:spLocks noChangeArrowheads="1"/>
          </p:cNvSpPr>
          <p:nvPr/>
        </p:nvSpPr>
        <p:spPr bwMode="auto">
          <a:xfrm>
            <a:off x="1260475" y="3035300"/>
            <a:ext cx="1752600" cy="641350"/>
          </a:xfrm>
          <a:prstGeom prst="rect">
            <a:avLst/>
          </a:prstGeom>
          <a:noFill/>
          <a:ln w="9525">
            <a:noFill/>
            <a:miter lim="800000"/>
            <a:headEnd/>
            <a:tailEnd/>
          </a:ln>
        </p:spPr>
        <p:txBody>
          <a:bodyPr>
            <a:spAutoFit/>
          </a:bodyPr>
          <a:lstStyle/>
          <a:p>
            <a:r>
              <a:rPr kumimoji="0" lang="en-US" b="1">
                <a:solidFill>
                  <a:srgbClr val="990033"/>
                </a:solidFill>
              </a:rPr>
              <a:t>first half exhausted</a:t>
            </a:r>
            <a:endParaRPr kumimoji="0" lang="en-US" b="1"/>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lide Number Placeholder 3"/>
          <p:cNvSpPr>
            <a:spLocks noGrp="1"/>
          </p:cNvSpPr>
          <p:nvPr>
            <p:ph type="sldNum" sz="quarter" idx="10"/>
          </p:nvPr>
        </p:nvSpPr>
        <p:spPr/>
        <p:txBody>
          <a:bodyPr/>
          <a:lstStyle/>
          <a:p>
            <a:fld id="{AEA123A0-4CB3-4D5F-A063-3F102CE9E17B}" type="slidenum">
              <a:rPr lang="en-US"/>
              <a:pPr/>
              <a:t>32</a:t>
            </a:fld>
            <a:endParaRPr lang="en-US" sz="1400"/>
          </a:p>
        </p:txBody>
      </p:sp>
      <p:sp>
        <p:nvSpPr>
          <p:cNvPr id="209922" name="Rectangle 2"/>
          <p:cNvSpPr>
            <a:spLocks noChangeAspect="1" noChangeArrowheads="1"/>
          </p:cNvSpPr>
          <p:nvPr/>
        </p:nvSpPr>
        <p:spPr bwMode="auto">
          <a:xfrm>
            <a:off x="1905000" y="3929063"/>
            <a:ext cx="457200" cy="414337"/>
          </a:xfrm>
          <a:prstGeom prst="rect">
            <a:avLst/>
          </a:prstGeom>
          <a:solidFill>
            <a:srgbClr val="003399"/>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10</a:t>
            </a:r>
          </a:p>
        </p:txBody>
      </p:sp>
      <p:sp>
        <p:nvSpPr>
          <p:cNvPr id="209923" name="Rectangle 3"/>
          <p:cNvSpPr>
            <a:spLocks noChangeAspect="1" noChangeArrowheads="1"/>
          </p:cNvSpPr>
          <p:nvPr/>
        </p:nvSpPr>
        <p:spPr bwMode="auto">
          <a:xfrm>
            <a:off x="2362200" y="3929063"/>
            <a:ext cx="457200" cy="414337"/>
          </a:xfrm>
          <a:prstGeom prst="rect">
            <a:avLst/>
          </a:prstGeom>
          <a:solidFill>
            <a:srgbClr val="003399"/>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14</a:t>
            </a:r>
          </a:p>
        </p:txBody>
      </p:sp>
      <p:sp>
        <p:nvSpPr>
          <p:cNvPr id="209924" name="Rectangle 4"/>
          <p:cNvSpPr>
            <a:spLocks noChangeAspect="1" noChangeArrowheads="1"/>
          </p:cNvSpPr>
          <p:nvPr/>
        </p:nvSpPr>
        <p:spPr bwMode="auto">
          <a:xfrm>
            <a:off x="2819400" y="3929063"/>
            <a:ext cx="457200" cy="414337"/>
          </a:xfrm>
          <a:prstGeom prst="rect">
            <a:avLst/>
          </a:prstGeom>
          <a:solidFill>
            <a:srgbClr val="003399"/>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18</a:t>
            </a:r>
          </a:p>
        </p:txBody>
      </p:sp>
      <p:sp>
        <p:nvSpPr>
          <p:cNvPr id="209925" name="Rectangle 5"/>
          <p:cNvSpPr>
            <a:spLocks noChangeAspect="1" noChangeArrowheads="1"/>
          </p:cNvSpPr>
          <p:nvPr/>
        </p:nvSpPr>
        <p:spPr bwMode="auto">
          <a:xfrm>
            <a:off x="3276600" y="3929063"/>
            <a:ext cx="457200" cy="414337"/>
          </a:xfrm>
          <a:prstGeom prst="rect">
            <a:avLst/>
          </a:prstGeom>
          <a:solidFill>
            <a:srgbClr val="003399"/>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19</a:t>
            </a:r>
          </a:p>
        </p:txBody>
      </p:sp>
      <p:sp>
        <p:nvSpPr>
          <p:cNvPr id="209926" name="Rectangle 6"/>
          <p:cNvSpPr>
            <a:spLocks noChangeAspect="1" noChangeArrowheads="1"/>
          </p:cNvSpPr>
          <p:nvPr/>
        </p:nvSpPr>
        <p:spPr bwMode="auto">
          <a:xfrm>
            <a:off x="990600" y="3929063"/>
            <a:ext cx="457200" cy="414337"/>
          </a:xfrm>
          <a:prstGeom prst="rect">
            <a:avLst/>
          </a:prstGeom>
          <a:solidFill>
            <a:srgbClr val="003399"/>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3</a:t>
            </a:r>
          </a:p>
        </p:txBody>
      </p:sp>
      <p:sp>
        <p:nvSpPr>
          <p:cNvPr id="209927" name="Rectangle 7"/>
          <p:cNvSpPr>
            <a:spLocks noChangeAspect="1" noChangeArrowheads="1"/>
          </p:cNvSpPr>
          <p:nvPr/>
        </p:nvSpPr>
        <p:spPr bwMode="auto">
          <a:xfrm>
            <a:off x="1447800" y="3929063"/>
            <a:ext cx="457200" cy="414337"/>
          </a:xfrm>
          <a:prstGeom prst="rect">
            <a:avLst/>
          </a:prstGeom>
          <a:solidFill>
            <a:srgbClr val="003399"/>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7</a:t>
            </a:r>
          </a:p>
        </p:txBody>
      </p:sp>
      <p:sp>
        <p:nvSpPr>
          <p:cNvPr id="209928" name="Rectangle 8"/>
          <p:cNvSpPr>
            <a:spLocks noChangeAspect="1" noChangeArrowheads="1"/>
          </p:cNvSpPr>
          <p:nvPr/>
        </p:nvSpPr>
        <p:spPr bwMode="auto">
          <a:xfrm>
            <a:off x="5105400" y="3929063"/>
            <a:ext cx="457200" cy="414337"/>
          </a:xfrm>
          <a:prstGeom prst="rect">
            <a:avLst/>
          </a:prstGeom>
          <a:solidFill>
            <a:srgbClr val="006600"/>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16</a:t>
            </a:r>
          </a:p>
        </p:txBody>
      </p:sp>
      <p:sp>
        <p:nvSpPr>
          <p:cNvPr id="209929" name="Rectangle 9"/>
          <p:cNvSpPr>
            <a:spLocks noChangeAspect="1" noChangeArrowheads="1"/>
          </p:cNvSpPr>
          <p:nvPr/>
        </p:nvSpPr>
        <p:spPr bwMode="auto">
          <a:xfrm>
            <a:off x="5562600" y="3929063"/>
            <a:ext cx="457200" cy="414337"/>
          </a:xfrm>
          <a:prstGeom prst="rect">
            <a:avLst/>
          </a:prstGeom>
          <a:solidFill>
            <a:srgbClr val="006600"/>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17</a:t>
            </a:r>
          </a:p>
        </p:txBody>
      </p:sp>
      <p:sp>
        <p:nvSpPr>
          <p:cNvPr id="209930" name="Rectangle 10"/>
          <p:cNvSpPr>
            <a:spLocks noChangeAspect="1" noChangeArrowheads="1"/>
          </p:cNvSpPr>
          <p:nvPr/>
        </p:nvSpPr>
        <p:spPr bwMode="auto">
          <a:xfrm>
            <a:off x="6019800" y="3929063"/>
            <a:ext cx="457200" cy="414337"/>
          </a:xfrm>
          <a:prstGeom prst="rect">
            <a:avLst/>
          </a:prstGeom>
          <a:solidFill>
            <a:srgbClr val="006600"/>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23</a:t>
            </a:r>
          </a:p>
        </p:txBody>
      </p:sp>
      <p:sp>
        <p:nvSpPr>
          <p:cNvPr id="209931" name="Rectangle 11"/>
          <p:cNvSpPr>
            <a:spLocks noChangeAspect="1" noChangeArrowheads="1"/>
          </p:cNvSpPr>
          <p:nvPr/>
        </p:nvSpPr>
        <p:spPr bwMode="auto">
          <a:xfrm>
            <a:off x="6477000" y="3929063"/>
            <a:ext cx="457200" cy="414337"/>
          </a:xfrm>
          <a:prstGeom prst="rect">
            <a:avLst/>
          </a:prstGeom>
          <a:solidFill>
            <a:srgbClr val="006600"/>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25</a:t>
            </a:r>
          </a:p>
        </p:txBody>
      </p:sp>
      <p:sp>
        <p:nvSpPr>
          <p:cNvPr id="209932" name="Rectangle 12"/>
          <p:cNvSpPr>
            <a:spLocks noChangeAspect="1" noChangeArrowheads="1"/>
          </p:cNvSpPr>
          <p:nvPr/>
        </p:nvSpPr>
        <p:spPr bwMode="auto">
          <a:xfrm>
            <a:off x="4191000" y="3929063"/>
            <a:ext cx="457200" cy="414337"/>
          </a:xfrm>
          <a:prstGeom prst="rect">
            <a:avLst/>
          </a:prstGeom>
          <a:solidFill>
            <a:srgbClr val="006600"/>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2</a:t>
            </a:r>
          </a:p>
        </p:txBody>
      </p:sp>
      <p:sp>
        <p:nvSpPr>
          <p:cNvPr id="209933" name="Rectangle 13"/>
          <p:cNvSpPr>
            <a:spLocks noChangeAspect="1" noChangeArrowheads="1"/>
          </p:cNvSpPr>
          <p:nvPr/>
        </p:nvSpPr>
        <p:spPr bwMode="auto">
          <a:xfrm>
            <a:off x="4648200" y="3929063"/>
            <a:ext cx="457200" cy="414337"/>
          </a:xfrm>
          <a:prstGeom prst="rect">
            <a:avLst/>
          </a:prstGeom>
          <a:solidFill>
            <a:srgbClr val="006600"/>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11</a:t>
            </a:r>
          </a:p>
        </p:txBody>
      </p:sp>
      <p:sp>
        <p:nvSpPr>
          <p:cNvPr id="209934" name="Rectangle 14"/>
          <p:cNvSpPr>
            <a:spLocks noGrp="1" noChangeArrowheads="1"/>
          </p:cNvSpPr>
          <p:nvPr>
            <p:ph type="title"/>
          </p:nvPr>
        </p:nvSpPr>
        <p:spPr/>
        <p:txBody>
          <a:bodyPr/>
          <a:lstStyle/>
          <a:p>
            <a:r>
              <a:rPr lang="en-US"/>
              <a:t>Merge and Count</a:t>
            </a:r>
          </a:p>
        </p:txBody>
      </p:sp>
      <p:sp>
        <p:nvSpPr>
          <p:cNvPr id="209935" name="Rectangle 15"/>
          <p:cNvSpPr>
            <a:spLocks noGrp="1" noChangeArrowheads="1"/>
          </p:cNvSpPr>
          <p:nvPr>
            <p:ph type="body" idx="1"/>
          </p:nvPr>
        </p:nvSpPr>
        <p:spPr/>
        <p:txBody>
          <a:bodyPr/>
          <a:lstStyle/>
          <a:p>
            <a:r>
              <a:rPr lang="en-US"/>
              <a:t>Merge and count step. </a:t>
            </a:r>
          </a:p>
          <a:p>
            <a:pPr lvl="1"/>
            <a:r>
              <a:rPr lang="en-US"/>
              <a:t>Given two sorted halves, count number of inversions where a</a:t>
            </a:r>
            <a:r>
              <a:rPr lang="en-US" sz="2000" baseline="-25000"/>
              <a:t>i</a:t>
            </a:r>
            <a:r>
              <a:rPr lang="en-US"/>
              <a:t> and a</a:t>
            </a:r>
            <a:r>
              <a:rPr lang="en-US" sz="2000" baseline="-25000"/>
              <a:t>j</a:t>
            </a:r>
            <a:r>
              <a:rPr lang="en-US"/>
              <a:t> are in different halves.</a:t>
            </a:r>
          </a:p>
          <a:p>
            <a:pPr lvl="1"/>
            <a:r>
              <a:rPr lang="en-US"/>
              <a:t>Combine two sorted halves into sorted whole.</a:t>
            </a:r>
          </a:p>
        </p:txBody>
      </p:sp>
      <p:sp>
        <p:nvSpPr>
          <p:cNvPr id="209936" name="Text Box 16"/>
          <p:cNvSpPr txBox="1">
            <a:spLocks noChangeArrowheads="1"/>
          </p:cNvSpPr>
          <p:nvPr/>
        </p:nvSpPr>
        <p:spPr bwMode="auto">
          <a:xfrm>
            <a:off x="2925763" y="2819400"/>
            <a:ext cx="1905000" cy="641350"/>
          </a:xfrm>
          <a:prstGeom prst="rect">
            <a:avLst/>
          </a:prstGeom>
          <a:noFill/>
          <a:ln w="9525">
            <a:noFill/>
            <a:miter lim="800000"/>
            <a:headEnd/>
            <a:tailEnd/>
          </a:ln>
        </p:spPr>
        <p:txBody>
          <a:bodyPr>
            <a:spAutoFit/>
          </a:bodyPr>
          <a:lstStyle/>
          <a:p>
            <a:r>
              <a:rPr kumimoji="0" lang="en-US" b="1">
                <a:solidFill>
                  <a:schemeClr val="tx1"/>
                </a:solidFill>
              </a:rPr>
              <a:t>smallest</a:t>
            </a:r>
            <a:br>
              <a:rPr kumimoji="0" lang="en-US" b="1">
                <a:solidFill>
                  <a:schemeClr val="tx1"/>
                </a:solidFill>
              </a:rPr>
            </a:br>
            <a:r>
              <a:rPr kumimoji="0" lang="en-US" b="1">
                <a:solidFill>
                  <a:schemeClr val="tx1"/>
                </a:solidFill>
              </a:rPr>
              <a:t>i = 0</a:t>
            </a:r>
            <a:endParaRPr kumimoji="0" lang="en-US">
              <a:solidFill>
                <a:schemeClr val="tx1"/>
              </a:solidFill>
            </a:endParaRPr>
          </a:p>
        </p:txBody>
      </p:sp>
      <p:sp>
        <p:nvSpPr>
          <p:cNvPr id="209937" name="AutoShape 17"/>
          <p:cNvSpPr>
            <a:spLocks noChangeArrowheads="1"/>
          </p:cNvSpPr>
          <p:nvPr/>
        </p:nvSpPr>
        <p:spPr bwMode="auto">
          <a:xfrm>
            <a:off x="3687763" y="3505200"/>
            <a:ext cx="304800" cy="304800"/>
          </a:xfrm>
          <a:prstGeom prst="downArrow">
            <a:avLst>
              <a:gd name="adj1" fmla="val 50000"/>
              <a:gd name="adj2" fmla="val 25000"/>
            </a:avLst>
          </a:prstGeom>
          <a:solidFill>
            <a:srgbClr val="003399"/>
          </a:solidFill>
          <a:ln w="9525">
            <a:solidFill>
              <a:schemeClr val="bg2"/>
            </a:solidFill>
            <a:miter lim="800000"/>
            <a:headEnd/>
            <a:tailEnd/>
          </a:ln>
        </p:spPr>
        <p:txBody>
          <a:bodyPr wrap="none" anchor="ctr"/>
          <a:lstStyle/>
          <a:p>
            <a:endParaRPr lang="en-US"/>
          </a:p>
        </p:txBody>
      </p:sp>
      <p:sp>
        <p:nvSpPr>
          <p:cNvPr id="209938" name="AutoShape 18"/>
          <p:cNvSpPr>
            <a:spLocks noChangeArrowheads="1"/>
          </p:cNvSpPr>
          <p:nvPr/>
        </p:nvSpPr>
        <p:spPr bwMode="auto">
          <a:xfrm>
            <a:off x="6551613" y="3505200"/>
            <a:ext cx="304800" cy="304800"/>
          </a:xfrm>
          <a:prstGeom prst="downArrow">
            <a:avLst>
              <a:gd name="adj1" fmla="val 50000"/>
              <a:gd name="adj2" fmla="val 25000"/>
            </a:avLst>
          </a:prstGeom>
          <a:solidFill>
            <a:srgbClr val="006600"/>
          </a:solidFill>
          <a:ln w="9525">
            <a:solidFill>
              <a:schemeClr val="bg2"/>
            </a:solidFill>
            <a:miter lim="800000"/>
            <a:headEnd/>
            <a:tailEnd/>
          </a:ln>
        </p:spPr>
        <p:txBody>
          <a:bodyPr wrap="none" anchor="ctr"/>
          <a:lstStyle/>
          <a:p>
            <a:endParaRPr lang="en-US"/>
          </a:p>
        </p:txBody>
      </p:sp>
      <p:sp>
        <p:nvSpPr>
          <p:cNvPr id="209939" name="Text Box 19"/>
          <p:cNvSpPr txBox="1">
            <a:spLocks noChangeArrowheads="1"/>
          </p:cNvSpPr>
          <p:nvPr/>
        </p:nvSpPr>
        <p:spPr bwMode="auto">
          <a:xfrm>
            <a:off x="5789613" y="2819400"/>
            <a:ext cx="1905000" cy="641350"/>
          </a:xfrm>
          <a:prstGeom prst="rect">
            <a:avLst/>
          </a:prstGeom>
          <a:noFill/>
          <a:ln w="9525">
            <a:noFill/>
            <a:miter lim="800000"/>
            <a:headEnd/>
            <a:tailEnd/>
          </a:ln>
        </p:spPr>
        <p:txBody>
          <a:bodyPr>
            <a:spAutoFit/>
          </a:bodyPr>
          <a:lstStyle/>
          <a:p>
            <a:r>
              <a:rPr kumimoji="0" lang="en-US" b="1">
                <a:solidFill>
                  <a:schemeClr val="tx1"/>
                </a:solidFill>
              </a:rPr>
              <a:t>smallest</a:t>
            </a:r>
            <a:br>
              <a:rPr kumimoji="0" lang="en-US" b="1">
                <a:solidFill>
                  <a:schemeClr val="tx1"/>
                </a:solidFill>
              </a:rPr>
            </a:br>
            <a:r>
              <a:rPr kumimoji="0" lang="en-US" b="1">
                <a:solidFill>
                  <a:schemeClr val="tx1"/>
                </a:solidFill>
              </a:rPr>
              <a:t>j = 2</a:t>
            </a:r>
            <a:endParaRPr kumimoji="0" lang="en-US">
              <a:solidFill>
                <a:schemeClr val="tx1"/>
              </a:solidFill>
            </a:endParaRPr>
          </a:p>
        </p:txBody>
      </p:sp>
      <p:sp>
        <p:nvSpPr>
          <p:cNvPr id="209940" name="Text Box 20"/>
          <p:cNvSpPr txBox="1">
            <a:spLocks noChangeArrowheads="1"/>
          </p:cNvSpPr>
          <p:nvPr/>
        </p:nvSpPr>
        <p:spPr bwMode="auto">
          <a:xfrm>
            <a:off x="7010400" y="3962400"/>
            <a:ext cx="1143000" cy="366713"/>
          </a:xfrm>
          <a:prstGeom prst="rect">
            <a:avLst/>
          </a:prstGeom>
          <a:noFill/>
          <a:ln w="9525">
            <a:noFill/>
            <a:miter lim="800000"/>
            <a:headEnd/>
            <a:tailEnd/>
          </a:ln>
        </p:spPr>
        <p:txBody>
          <a:bodyPr>
            <a:spAutoFit/>
          </a:bodyPr>
          <a:lstStyle/>
          <a:p>
            <a:r>
              <a:rPr kumimoji="0" lang="en-US" b="1">
                <a:solidFill>
                  <a:srgbClr val="990033"/>
                </a:solidFill>
              </a:rPr>
              <a:t>N/2 = 6</a:t>
            </a:r>
            <a:endParaRPr kumimoji="0" lang="en-US"/>
          </a:p>
        </p:txBody>
      </p:sp>
      <p:sp>
        <p:nvSpPr>
          <p:cNvPr id="209941" name="Rectangle 21"/>
          <p:cNvSpPr>
            <a:spLocks noChangeAspect="1" noChangeArrowheads="1"/>
          </p:cNvSpPr>
          <p:nvPr/>
        </p:nvSpPr>
        <p:spPr bwMode="auto">
          <a:xfrm>
            <a:off x="21336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tx1"/>
                </a:solidFill>
              </a:rPr>
              <a:t>7</a:t>
            </a:r>
          </a:p>
        </p:txBody>
      </p:sp>
      <p:sp>
        <p:nvSpPr>
          <p:cNvPr id="209942" name="Rectangle 22"/>
          <p:cNvSpPr>
            <a:spLocks noChangeAspect="1" noChangeArrowheads="1"/>
          </p:cNvSpPr>
          <p:nvPr/>
        </p:nvSpPr>
        <p:spPr bwMode="auto">
          <a:xfrm>
            <a:off x="25908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tx1"/>
                </a:solidFill>
              </a:rPr>
              <a:t>10</a:t>
            </a:r>
          </a:p>
        </p:txBody>
      </p:sp>
      <p:sp>
        <p:nvSpPr>
          <p:cNvPr id="209943" name="Rectangle 23"/>
          <p:cNvSpPr>
            <a:spLocks noChangeAspect="1" noChangeArrowheads="1"/>
          </p:cNvSpPr>
          <p:nvPr/>
        </p:nvSpPr>
        <p:spPr bwMode="auto">
          <a:xfrm>
            <a:off x="30480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tx1"/>
                </a:solidFill>
              </a:rPr>
              <a:t>11</a:t>
            </a:r>
          </a:p>
        </p:txBody>
      </p:sp>
      <p:sp>
        <p:nvSpPr>
          <p:cNvPr id="209944" name="Rectangle 24"/>
          <p:cNvSpPr>
            <a:spLocks noChangeAspect="1" noChangeArrowheads="1"/>
          </p:cNvSpPr>
          <p:nvPr/>
        </p:nvSpPr>
        <p:spPr bwMode="auto">
          <a:xfrm>
            <a:off x="35052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tx1"/>
                </a:solidFill>
              </a:rPr>
              <a:t>14</a:t>
            </a:r>
          </a:p>
        </p:txBody>
      </p:sp>
      <p:sp>
        <p:nvSpPr>
          <p:cNvPr id="209945" name="Rectangle 25"/>
          <p:cNvSpPr>
            <a:spLocks noChangeAspect="1" noChangeArrowheads="1"/>
          </p:cNvSpPr>
          <p:nvPr/>
        </p:nvSpPr>
        <p:spPr bwMode="auto">
          <a:xfrm>
            <a:off x="12192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tx1"/>
                </a:solidFill>
              </a:rPr>
              <a:t>2</a:t>
            </a:r>
          </a:p>
        </p:txBody>
      </p:sp>
      <p:sp>
        <p:nvSpPr>
          <p:cNvPr id="209946" name="Rectangle 26"/>
          <p:cNvSpPr>
            <a:spLocks noChangeAspect="1" noChangeArrowheads="1"/>
          </p:cNvSpPr>
          <p:nvPr/>
        </p:nvSpPr>
        <p:spPr bwMode="auto">
          <a:xfrm>
            <a:off x="16764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tx1"/>
                </a:solidFill>
              </a:rPr>
              <a:t>3</a:t>
            </a:r>
          </a:p>
        </p:txBody>
      </p:sp>
      <p:sp>
        <p:nvSpPr>
          <p:cNvPr id="209947" name="Rectangle 27"/>
          <p:cNvSpPr>
            <a:spLocks noChangeAspect="1" noChangeArrowheads="1"/>
          </p:cNvSpPr>
          <p:nvPr/>
        </p:nvSpPr>
        <p:spPr bwMode="auto">
          <a:xfrm>
            <a:off x="48768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tx1"/>
                </a:solidFill>
              </a:rPr>
              <a:t>18</a:t>
            </a:r>
          </a:p>
        </p:txBody>
      </p:sp>
      <p:sp>
        <p:nvSpPr>
          <p:cNvPr id="209948" name="Rectangle 28"/>
          <p:cNvSpPr>
            <a:spLocks noChangeAspect="1" noChangeArrowheads="1"/>
          </p:cNvSpPr>
          <p:nvPr/>
        </p:nvSpPr>
        <p:spPr bwMode="auto">
          <a:xfrm>
            <a:off x="53340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tx1"/>
                </a:solidFill>
              </a:rPr>
              <a:t>19</a:t>
            </a:r>
          </a:p>
        </p:txBody>
      </p:sp>
      <p:sp>
        <p:nvSpPr>
          <p:cNvPr id="209949" name="Rectangle 29"/>
          <p:cNvSpPr>
            <a:spLocks noChangeAspect="1" noChangeArrowheads="1"/>
          </p:cNvSpPr>
          <p:nvPr/>
        </p:nvSpPr>
        <p:spPr bwMode="auto">
          <a:xfrm>
            <a:off x="57912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tx1"/>
                </a:solidFill>
              </a:rPr>
              <a:t>23</a:t>
            </a:r>
          </a:p>
        </p:txBody>
      </p:sp>
      <p:sp>
        <p:nvSpPr>
          <p:cNvPr id="209950" name="Rectangle 30"/>
          <p:cNvSpPr>
            <a:spLocks noChangeAspect="1" noChangeArrowheads="1"/>
          </p:cNvSpPr>
          <p:nvPr/>
        </p:nvSpPr>
        <p:spPr bwMode="auto">
          <a:xfrm>
            <a:off x="62484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endParaRPr kumimoji="0" lang="en-US" b="1">
              <a:solidFill>
                <a:schemeClr val="tx1"/>
              </a:solidFill>
            </a:endParaRPr>
          </a:p>
        </p:txBody>
      </p:sp>
      <p:sp>
        <p:nvSpPr>
          <p:cNvPr id="209951" name="Rectangle 31"/>
          <p:cNvSpPr>
            <a:spLocks noChangeAspect="1" noChangeArrowheads="1"/>
          </p:cNvSpPr>
          <p:nvPr/>
        </p:nvSpPr>
        <p:spPr bwMode="auto">
          <a:xfrm>
            <a:off x="39624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tx1"/>
                </a:solidFill>
              </a:rPr>
              <a:t>16</a:t>
            </a:r>
          </a:p>
        </p:txBody>
      </p:sp>
      <p:sp>
        <p:nvSpPr>
          <p:cNvPr id="209952" name="Rectangle 32"/>
          <p:cNvSpPr>
            <a:spLocks noChangeAspect="1" noChangeArrowheads="1"/>
          </p:cNvSpPr>
          <p:nvPr/>
        </p:nvSpPr>
        <p:spPr bwMode="auto">
          <a:xfrm>
            <a:off x="44196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tx1"/>
                </a:solidFill>
              </a:rPr>
              <a:t>17</a:t>
            </a:r>
          </a:p>
        </p:txBody>
      </p:sp>
      <p:sp>
        <p:nvSpPr>
          <p:cNvPr id="209953" name="Text Box 33"/>
          <p:cNvSpPr txBox="1">
            <a:spLocks noChangeArrowheads="1"/>
          </p:cNvSpPr>
          <p:nvPr/>
        </p:nvSpPr>
        <p:spPr bwMode="auto">
          <a:xfrm>
            <a:off x="7010400" y="4967288"/>
            <a:ext cx="1905000" cy="366712"/>
          </a:xfrm>
          <a:prstGeom prst="rect">
            <a:avLst/>
          </a:prstGeom>
          <a:noFill/>
          <a:ln w="9525">
            <a:noFill/>
            <a:miter lim="800000"/>
            <a:headEnd/>
            <a:tailEnd/>
          </a:ln>
        </p:spPr>
        <p:txBody>
          <a:bodyPr>
            <a:spAutoFit/>
          </a:bodyPr>
          <a:lstStyle/>
          <a:p>
            <a:r>
              <a:rPr kumimoji="0" lang="en-US" b="1">
                <a:solidFill>
                  <a:srgbClr val="990033"/>
                </a:solidFill>
              </a:rPr>
              <a:t>auxiliary array</a:t>
            </a:r>
            <a:endParaRPr kumimoji="0" lang="en-US"/>
          </a:p>
        </p:txBody>
      </p:sp>
      <p:sp>
        <p:nvSpPr>
          <p:cNvPr id="209954" name="Text Box 34"/>
          <p:cNvSpPr txBox="1">
            <a:spLocks noChangeArrowheads="1"/>
          </p:cNvSpPr>
          <p:nvPr/>
        </p:nvSpPr>
        <p:spPr bwMode="auto">
          <a:xfrm>
            <a:off x="3752850" y="5881688"/>
            <a:ext cx="3346450" cy="650875"/>
          </a:xfrm>
          <a:prstGeom prst="rect">
            <a:avLst/>
          </a:prstGeom>
          <a:solidFill>
            <a:schemeClr val="accent2"/>
          </a:solidFill>
          <a:ln w="9525">
            <a:solidFill>
              <a:schemeClr val="tx1"/>
            </a:solidFill>
            <a:miter lim="800000"/>
            <a:headEnd/>
            <a:tailEnd/>
          </a:ln>
        </p:spPr>
        <p:txBody>
          <a:bodyPr>
            <a:spAutoFit/>
          </a:bodyPr>
          <a:lstStyle/>
          <a:p>
            <a:pPr algn="l"/>
            <a:r>
              <a:rPr kumimoji="0" lang="en-US" b="1">
                <a:solidFill>
                  <a:schemeClr val="tx1"/>
                </a:solidFill>
              </a:rPr>
              <a:t>Inversions:  6 + 3 + 2 + 2 + 0 </a:t>
            </a:r>
            <a:br>
              <a:rPr kumimoji="0" lang="en-US" b="1">
                <a:solidFill>
                  <a:schemeClr val="tx1"/>
                </a:solidFill>
              </a:rPr>
            </a:br>
            <a:r>
              <a:rPr kumimoji="0" lang="en-US" b="1">
                <a:solidFill>
                  <a:schemeClr val="tx1"/>
                </a:solidFill>
              </a:rPr>
              <a:t>Total:	       13</a:t>
            </a:r>
            <a:endParaRPr kumimoji="0" lang="en-US">
              <a:solidFill>
                <a:schemeClr val="tx1"/>
              </a:solidFill>
            </a:endParaRPr>
          </a:p>
        </p:txBody>
      </p:sp>
      <p:sp>
        <p:nvSpPr>
          <p:cNvPr id="209955" name="AutoShape 35"/>
          <p:cNvSpPr>
            <a:spLocks noChangeArrowheads="1"/>
          </p:cNvSpPr>
          <p:nvPr/>
        </p:nvSpPr>
        <p:spPr bwMode="auto">
          <a:xfrm flipV="1">
            <a:off x="6315075" y="5461000"/>
            <a:ext cx="304800" cy="304800"/>
          </a:xfrm>
          <a:prstGeom prst="downArrow">
            <a:avLst>
              <a:gd name="adj1" fmla="val 50000"/>
              <a:gd name="adj2" fmla="val 25000"/>
            </a:avLst>
          </a:prstGeom>
          <a:solidFill>
            <a:schemeClr val="tx2"/>
          </a:solidFill>
          <a:ln w="9525">
            <a:solidFill>
              <a:schemeClr val="bg2"/>
            </a:solidFill>
            <a:miter lim="800000"/>
            <a:headEnd/>
            <a:tailEnd/>
          </a:ln>
        </p:spPr>
        <p:txBody>
          <a:bodyPr wrap="none" anchor="ctr"/>
          <a:lstStyle/>
          <a:p>
            <a:endParaRPr lang="en-US"/>
          </a:p>
        </p:txBody>
      </p:sp>
      <p:sp>
        <p:nvSpPr>
          <p:cNvPr id="209956" name="Text Box 36"/>
          <p:cNvSpPr txBox="1">
            <a:spLocks noChangeArrowheads="1"/>
          </p:cNvSpPr>
          <p:nvPr/>
        </p:nvSpPr>
        <p:spPr bwMode="auto">
          <a:xfrm>
            <a:off x="1260475" y="3035300"/>
            <a:ext cx="1752600" cy="641350"/>
          </a:xfrm>
          <a:prstGeom prst="rect">
            <a:avLst/>
          </a:prstGeom>
          <a:noFill/>
          <a:ln w="9525">
            <a:noFill/>
            <a:miter lim="800000"/>
            <a:headEnd/>
            <a:tailEnd/>
          </a:ln>
        </p:spPr>
        <p:txBody>
          <a:bodyPr>
            <a:spAutoFit/>
          </a:bodyPr>
          <a:lstStyle/>
          <a:p>
            <a:r>
              <a:rPr kumimoji="0" lang="en-US" b="1">
                <a:solidFill>
                  <a:srgbClr val="990033"/>
                </a:solidFill>
              </a:rPr>
              <a:t>first half exhausted</a:t>
            </a:r>
            <a:endParaRPr kumimoji="0" lang="en-US" b="1"/>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lide Number Placeholder 3"/>
          <p:cNvSpPr>
            <a:spLocks noGrp="1"/>
          </p:cNvSpPr>
          <p:nvPr>
            <p:ph type="sldNum" sz="quarter" idx="10"/>
          </p:nvPr>
        </p:nvSpPr>
        <p:spPr/>
        <p:txBody>
          <a:bodyPr/>
          <a:lstStyle/>
          <a:p>
            <a:fld id="{A8D9D2E5-AABF-4D94-92B2-FCB35E7B7CA4}" type="slidenum">
              <a:rPr lang="en-US"/>
              <a:pPr/>
              <a:t>33</a:t>
            </a:fld>
            <a:endParaRPr lang="en-US" sz="1400"/>
          </a:p>
        </p:txBody>
      </p:sp>
      <p:sp>
        <p:nvSpPr>
          <p:cNvPr id="210946" name="Rectangle 2"/>
          <p:cNvSpPr>
            <a:spLocks noChangeAspect="1" noChangeArrowheads="1"/>
          </p:cNvSpPr>
          <p:nvPr/>
        </p:nvSpPr>
        <p:spPr bwMode="auto">
          <a:xfrm>
            <a:off x="1905000" y="3929063"/>
            <a:ext cx="457200" cy="414337"/>
          </a:xfrm>
          <a:prstGeom prst="rect">
            <a:avLst/>
          </a:prstGeom>
          <a:solidFill>
            <a:srgbClr val="003399"/>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10</a:t>
            </a:r>
          </a:p>
        </p:txBody>
      </p:sp>
      <p:sp>
        <p:nvSpPr>
          <p:cNvPr id="210947" name="Rectangle 3"/>
          <p:cNvSpPr>
            <a:spLocks noChangeAspect="1" noChangeArrowheads="1"/>
          </p:cNvSpPr>
          <p:nvPr/>
        </p:nvSpPr>
        <p:spPr bwMode="auto">
          <a:xfrm>
            <a:off x="2362200" y="3929063"/>
            <a:ext cx="457200" cy="414337"/>
          </a:xfrm>
          <a:prstGeom prst="rect">
            <a:avLst/>
          </a:prstGeom>
          <a:solidFill>
            <a:srgbClr val="003399"/>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14</a:t>
            </a:r>
          </a:p>
        </p:txBody>
      </p:sp>
      <p:sp>
        <p:nvSpPr>
          <p:cNvPr id="210948" name="Rectangle 4"/>
          <p:cNvSpPr>
            <a:spLocks noChangeAspect="1" noChangeArrowheads="1"/>
          </p:cNvSpPr>
          <p:nvPr/>
        </p:nvSpPr>
        <p:spPr bwMode="auto">
          <a:xfrm>
            <a:off x="2819400" y="3929063"/>
            <a:ext cx="457200" cy="414337"/>
          </a:xfrm>
          <a:prstGeom prst="rect">
            <a:avLst/>
          </a:prstGeom>
          <a:solidFill>
            <a:srgbClr val="003399"/>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18</a:t>
            </a:r>
          </a:p>
        </p:txBody>
      </p:sp>
      <p:sp>
        <p:nvSpPr>
          <p:cNvPr id="210949" name="Rectangle 5"/>
          <p:cNvSpPr>
            <a:spLocks noChangeAspect="1" noChangeArrowheads="1"/>
          </p:cNvSpPr>
          <p:nvPr/>
        </p:nvSpPr>
        <p:spPr bwMode="auto">
          <a:xfrm>
            <a:off x="3276600" y="3929063"/>
            <a:ext cx="457200" cy="414337"/>
          </a:xfrm>
          <a:prstGeom prst="rect">
            <a:avLst/>
          </a:prstGeom>
          <a:solidFill>
            <a:srgbClr val="003399"/>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19</a:t>
            </a:r>
          </a:p>
        </p:txBody>
      </p:sp>
      <p:sp>
        <p:nvSpPr>
          <p:cNvPr id="210950" name="Rectangle 6"/>
          <p:cNvSpPr>
            <a:spLocks noChangeAspect="1" noChangeArrowheads="1"/>
          </p:cNvSpPr>
          <p:nvPr/>
        </p:nvSpPr>
        <p:spPr bwMode="auto">
          <a:xfrm>
            <a:off x="990600" y="3929063"/>
            <a:ext cx="457200" cy="414337"/>
          </a:xfrm>
          <a:prstGeom prst="rect">
            <a:avLst/>
          </a:prstGeom>
          <a:solidFill>
            <a:srgbClr val="003399"/>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3</a:t>
            </a:r>
          </a:p>
        </p:txBody>
      </p:sp>
      <p:sp>
        <p:nvSpPr>
          <p:cNvPr id="210951" name="Rectangle 7"/>
          <p:cNvSpPr>
            <a:spLocks noChangeAspect="1" noChangeArrowheads="1"/>
          </p:cNvSpPr>
          <p:nvPr/>
        </p:nvSpPr>
        <p:spPr bwMode="auto">
          <a:xfrm>
            <a:off x="1447800" y="3929063"/>
            <a:ext cx="457200" cy="414337"/>
          </a:xfrm>
          <a:prstGeom prst="rect">
            <a:avLst/>
          </a:prstGeom>
          <a:solidFill>
            <a:srgbClr val="003399"/>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7</a:t>
            </a:r>
          </a:p>
        </p:txBody>
      </p:sp>
      <p:sp>
        <p:nvSpPr>
          <p:cNvPr id="210952" name="Rectangle 8"/>
          <p:cNvSpPr>
            <a:spLocks noChangeAspect="1" noChangeArrowheads="1"/>
          </p:cNvSpPr>
          <p:nvPr/>
        </p:nvSpPr>
        <p:spPr bwMode="auto">
          <a:xfrm>
            <a:off x="5105400" y="3929063"/>
            <a:ext cx="457200" cy="414337"/>
          </a:xfrm>
          <a:prstGeom prst="rect">
            <a:avLst/>
          </a:prstGeom>
          <a:solidFill>
            <a:srgbClr val="006600"/>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16</a:t>
            </a:r>
          </a:p>
        </p:txBody>
      </p:sp>
      <p:sp>
        <p:nvSpPr>
          <p:cNvPr id="210953" name="Rectangle 9"/>
          <p:cNvSpPr>
            <a:spLocks noChangeAspect="1" noChangeArrowheads="1"/>
          </p:cNvSpPr>
          <p:nvPr/>
        </p:nvSpPr>
        <p:spPr bwMode="auto">
          <a:xfrm>
            <a:off x="5562600" y="3929063"/>
            <a:ext cx="457200" cy="414337"/>
          </a:xfrm>
          <a:prstGeom prst="rect">
            <a:avLst/>
          </a:prstGeom>
          <a:solidFill>
            <a:srgbClr val="006600"/>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17</a:t>
            </a:r>
          </a:p>
        </p:txBody>
      </p:sp>
      <p:sp>
        <p:nvSpPr>
          <p:cNvPr id="210954" name="Rectangle 10"/>
          <p:cNvSpPr>
            <a:spLocks noChangeAspect="1" noChangeArrowheads="1"/>
          </p:cNvSpPr>
          <p:nvPr/>
        </p:nvSpPr>
        <p:spPr bwMode="auto">
          <a:xfrm>
            <a:off x="6019800" y="3929063"/>
            <a:ext cx="457200" cy="414337"/>
          </a:xfrm>
          <a:prstGeom prst="rect">
            <a:avLst/>
          </a:prstGeom>
          <a:solidFill>
            <a:srgbClr val="006600"/>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23</a:t>
            </a:r>
          </a:p>
        </p:txBody>
      </p:sp>
      <p:sp>
        <p:nvSpPr>
          <p:cNvPr id="210955" name="Rectangle 11"/>
          <p:cNvSpPr>
            <a:spLocks noChangeAspect="1" noChangeArrowheads="1"/>
          </p:cNvSpPr>
          <p:nvPr/>
        </p:nvSpPr>
        <p:spPr bwMode="auto">
          <a:xfrm>
            <a:off x="6477000" y="3929063"/>
            <a:ext cx="457200" cy="414337"/>
          </a:xfrm>
          <a:prstGeom prst="rect">
            <a:avLst/>
          </a:prstGeom>
          <a:solidFill>
            <a:srgbClr val="006600"/>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25</a:t>
            </a:r>
          </a:p>
        </p:txBody>
      </p:sp>
      <p:sp>
        <p:nvSpPr>
          <p:cNvPr id="210956" name="Rectangle 12"/>
          <p:cNvSpPr>
            <a:spLocks noChangeAspect="1" noChangeArrowheads="1"/>
          </p:cNvSpPr>
          <p:nvPr/>
        </p:nvSpPr>
        <p:spPr bwMode="auto">
          <a:xfrm>
            <a:off x="4191000" y="3929063"/>
            <a:ext cx="457200" cy="414337"/>
          </a:xfrm>
          <a:prstGeom prst="rect">
            <a:avLst/>
          </a:prstGeom>
          <a:solidFill>
            <a:srgbClr val="006600"/>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2</a:t>
            </a:r>
          </a:p>
        </p:txBody>
      </p:sp>
      <p:sp>
        <p:nvSpPr>
          <p:cNvPr id="210957" name="Rectangle 13"/>
          <p:cNvSpPr>
            <a:spLocks noChangeAspect="1" noChangeArrowheads="1"/>
          </p:cNvSpPr>
          <p:nvPr/>
        </p:nvSpPr>
        <p:spPr bwMode="auto">
          <a:xfrm>
            <a:off x="4648200" y="3929063"/>
            <a:ext cx="457200" cy="414337"/>
          </a:xfrm>
          <a:prstGeom prst="rect">
            <a:avLst/>
          </a:prstGeom>
          <a:solidFill>
            <a:srgbClr val="006600"/>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11</a:t>
            </a:r>
          </a:p>
        </p:txBody>
      </p:sp>
      <p:sp>
        <p:nvSpPr>
          <p:cNvPr id="210958" name="Rectangle 14"/>
          <p:cNvSpPr>
            <a:spLocks noGrp="1" noChangeArrowheads="1"/>
          </p:cNvSpPr>
          <p:nvPr>
            <p:ph type="title"/>
          </p:nvPr>
        </p:nvSpPr>
        <p:spPr/>
        <p:txBody>
          <a:bodyPr/>
          <a:lstStyle/>
          <a:p>
            <a:r>
              <a:rPr lang="en-US"/>
              <a:t>Merge and Count</a:t>
            </a:r>
          </a:p>
        </p:txBody>
      </p:sp>
      <p:sp>
        <p:nvSpPr>
          <p:cNvPr id="210959" name="Rectangle 15"/>
          <p:cNvSpPr>
            <a:spLocks noGrp="1" noChangeArrowheads="1"/>
          </p:cNvSpPr>
          <p:nvPr>
            <p:ph type="body" idx="1"/>
          </p:nvPr>
        </p:nvSpPr>
        <p:spPr/>
        <p:txBody>
          <a:bodyPr/>
          <a:lstStyle/>
          <a:p>
            <a:r>
              <a:rPr lang="en-US"/>
              <a:t>Merge and count step. </a:t>
            </a:r>
          </a:p>
          <a:p>
            <a:pPr lvl="1"/>
            <a:r>
              <a:rPr lang="en-US"/>
              <a:t>Given two sorted halves, count number of inversions where a</a:t>
            </a:r>
            <a:r>
              <a:rPr lang="en-US" sz="2000" baseline="-25000"/>
              <a:t>i</a:t>
            </a:r>
            <a:r>
              <a:rPr lang="en-US"/>
              <a:t> and a</a:t>
            </a:r>
            <a:r>
              <a:rPr lang="en-US" sz="2000" baseline="-25000"/>
              <a:t>j</a:t>
            </a:r>
            <a:r>
              <a:rPr lang="en-US"/>
              <a:t> are in different halves.</a:t>
            </a:r>
          </a:p>
          <a:p>
            <a:pPr lvl="1"/>
            <a:r>
              <a:rPr lang="en-US"/>
              <a:t>Combine two sorted halves into sorted whole.</a:t>
            </a:r>
          </a:p>
        </p:txBody>
      </p:sp>
      <p:sp>
        <p:nvSpPr>
          <p:cNvPr id="210960" name="Text Box 16"/>
          <p:cNvSpPr txBox="1">
            <a:spLocks noChangeArrowheads="1"/>
          </p:cNvSpPr>
          <p:nvPr/>
        </p:nvSpPr>
        <p:spPr bwMode="auto">
          <a:xfrm>
            <a:off x="2925763" y="2819400"/>
            <a:ext cx="1905000" cy="641350"/>
          </a:xfrm>
          <a:prstGeom prst="rect">
            <a:avLst/>
          </a:prstGeom>
          <a:noFill/>
          <a:ln w="9525">
            <a:noFill/>
            <a:miter lim="800000"/>
            <a:headEnd/>
            <a:tailEnd/>
          </a:ln>
        </p:spPr>
        <p:txBody>
          <a:bodyPr>
            <a:spAutoFit/>
          </a:bodyPr>
          <a:lstStyle/>
          <a:p>
            <a:r>
              <a:rPr kumimoji="0" lang="en-US" b="1">
                <a:solidFill>
                  <a:schemeClr val="tx1"/>
                </a:solidFill>
              </a:rPr>
              <a:t>smallest</a:t>
            </a:r>
            <a:br>
              <a:rPr kumimoji="0" lang="en-US" b="1">
                <a:solidFill>
                  <a:schemeClr val="tx1"/>
                </a:solidFill>
              </a:rPr>
            </a:br>
            <a:r>
              <a:rPr kumimoji="0" lang="en-US" b="1">
                <a:solidFill>
                  <a:schemeClr val="tx1"/>
                </a:solidFill>
              </a:rPr>
              <a:t>i = 0</a:t>
            </a:r>
            <a:endParaRPr kumimoji="0" lang="en-US">
              <a:solidFill>
                <a:schemeClr val="tx1"/>
              </a:solidFill>
            </a:endParaRPr>
          </a:p>
        </p:txBody>
      </p:sp>
      <p:sp>
        <p:nvSpPr>
          <p:cNvPr id="210961" name="AutoShape 17"/>
          <p:cNvSpPr>
            <a:spLocks noChangeArrowheads="1"/>
          </p:cNvSpPr>
          <p:nvPr/>
        </p:nvSpPr>
        <p:spPr bwMode="auto">
          <a:xfrm>
            <a:off x="3687763" y="3505200"/>
            <a:ext cx="304800" cy="304800"/>
          </a:xfrm>
          <a:prstGeom prst="downArrow">
            <a:avLst>
              <a:gd name="adj1" fmla="val 50000"/>
              <a:gd name="adj2" fmla="val 25000"/>
            </a:avLst>
          </a:prstGeom>
          <a:solidFill>
            <a:srgbClr val="003399"/>
          </a:solidFill>
          <a:ln w="9525">
            <a:solidFill>
              <a:schemeClr val="bg2"/>
            </a:solidFill>
            <a:miter lim="800000"/>
            <a:headEnd/>
            <a:tailEnd/>
          </a:ln>
        </p:spPr>
        <p:txBody>
          <a:bodyPr wrap="none" anchor="ctr"/>
          <a:lstStyle/>
          <a:p>
            <a:endParaRPr lang="en-US"/>
          </a:p>
        </p:txBody>
      </p:sp>
      <p:sp>
        <p:nvSpPr>
          <p:cNvPr id="210962" name="AutoShape 18"/>
          <p:cNvSpPr>
            <a:spLocks noChangeArrowheads="1"/>
          </p:cNvSpPr>
          <p:nvPr/>
        </p:nvSpPr>
        <p:spPr bwMode="auto">
          <a:xfrm>
            <a:off x="6551613" y="3505200"/>
            <a:ext cx="304800" cy="304800"/>
          </a:xfrm>
          <a:prstGeom prst="downArrow">
            <a:avLst>
              <a:gd name="adj1" fmla="val 50000"/>
              <a:gd name="adj2" fmla="val 25000"/>
            </a:avLst>
          </a:prstGeom>
          <a:solidFill>
            <a:schemeClr val="accent1"/>
          </a:solidFill>
          <a:ln w="9525">
            <a:solidFill>
              <a:schemeClr val="bg2"/>
            </a:solidFill>
            <a:miter lim="800000"/>
            <a:headEnd/>
            <a:tailEnd/>
          </a:ln>
        </p:spPr>
        <p:txBody>
          <a:bodyPr wrap="none" anchor="ctr"/>
          <a:lstStyle/>
          <a:p>
            <a:endParaRPr lang="en-US"/>
          </a:p>
        </p:txBody>
      </p:sp>
      <p:sp>
        <p:nvSpPr>
          <p:cNvPr id="210963" name="Text Box 19"/>
          <p:cNvSpPr txBox="1">
            <a:spLocks noChangeArrowheads="1"/>
          </p:cNvSpPr>
          <p:nvPr/>
        </p:nvSpPr>
        <p:spPr bwMode="auto">
          <a:xfrm>
            <a:off x="5789613" y="2819400"/>
            <a:ext cx="1905000" cy="641350"/>
          </a:xfrm>
          <a:prstGeom prst="rect">
            <a:avLst/>
          </a:prstGeom>
          <a:noFill/>
          <a:ln w="9525">
            <a:noFill/>
            <a:miter lim="800000"/>
            <a:headEnd/>
            <a:tailEnd/>
          </a:ln>
        </p:spPr>
        <p:txBody>
          <a:bodyPr>
            <a:spAutoFit/>
          </a:bodyPr>
          <a:lstStyle/>
          <a:p>
            <a:r>
              <a:rPr kumimoji="0" lang="en-US" b="1">
                <a:solidFill>
                  <a:schemeClr val="tx1"/>
                </a:solidFill>
              </a:rPr>
              <a:t>smallest</a:t>
            </a:r>
            <a:br>
              <a:rPr kumimoji="0" lang="en-US" b="1">
                <a:solidFill>
                  <a:schemeClr val="tx1"/>
                </a:solidFill>
              </a:rPr>
            </a:br>
            <a:r>
              <a:rPr kumimoji="0" lang="en-US" b="1">
                <a:solidFill>
                  <a:schemeClr val="tx1"/>
                </a:solidFill>
              </a:rPr>
              <a:t>j = 1</a:t>
            </a:r>
            <a:endParaRPr kumimoji="0" lang="en-US">
              <a:solidFill>
                <a:schemeClr val="tx1"/>
              </a:solidFill>
            </a:endParaRPr>
          </a:p>
        </p:txBody>
      </p:sp>
      <p:sp>
        <p:nvSpPr>
          <p:cNvPr id="210964" name="Text Box 20"/>
          <p:cNvSpPr txBox="1">
            <a:spLocks noChangeArrowheads="1"/>
          </p:cNvSpPr>
          <p:nvPr/>
        </p:nvSpPr>
        <p:spPr bwMode="auto">
          <a:xfrm>
            <a:off x="7010400" y="3962400"/>
            <a:ext cx="1143000" cy="366713"/>
          </a:xfrm>
          <a:prstGeom prst="rect">
            <a:avLst/>
          </a:prstGeom>
          <a:noFill/>
          <a:ln w="9525">
            <a:noFill/>
            <a:miter lim="800000"/>
            <a:headEnd/>
            <a:tailEnd/>
          </a:ln>
        </p:spPr>
        <p:txBody>
          <a:bodyPr>
            <a:spAutoFit/>
          </a:bodyPr>
          <a:lstStyle/>
          <a:p>
            <a:r>
              <a:rPr kumimoji="0" lang="en-US" b="1">
                <a:solidFill>
                  <a:srgbClr val="990033"/>
                </a:solidFill>
              </a:rPr>
              <a:t>N/2 = 6</a:t>
            </a:r>
            <a:endParaRPr kumimoji="0" lang="en-US"/>
          </a:p>
        </p:txBody>
      </p:sp>
      <p:sp>
        <p:nvSpPr>
          <p:cNvPr id="210965" name="Rectangle 21"/>
          <p:cNvSpPr>
            <a:spLocks noChangeAspect="1" noChangeArrowheads="1"/>
          </p:cNvSpPr>
          <p:nvPr/>
        </p:nvSpPr>
        <p:spPr bwMode="auto">
          <a:xfrm>
            <a:off x="21336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tx1"/>
                </a:solidFill>
              </a:rPr>
              <a:t>7</a:t>
            </a:r>
          </a:p>
        </p:txBody>
      </p:sp>
      <p:sp>
        <p:nvSpPr>
          <p:cNvPr id="210966" name="Rectangle 22"/>
          <p:cNvSpPr>
            <a:spLocks noChangeAspect="1" noChangeArrowheads="1"/>
          </p:cNvSpPr>
          <p:nvPr/>
        </p:nvSpPr>
        <p:spPr bwMode="auto">
          <a:xfrm>
            <a:off x="25908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tx1"/>
                </a:solidFill>
              </a:rPr>
              <a:t>10</a:t>
            </a:r>
          </a:p>
        </p:txBody>
      </p:sp>
      <p:sp>
        <p:nvSpPr>
          <p:cNvPr id="210967" name="Rectangle 23"/>
          <p:cNvSpPr>
            <a:spLocks noChangeAspect="1" noChangeArrowheads="1"/>
          </p:cNvSpPr>
          <p:nvPr/>
        </p:nvSpPr>
        <p:spPr bwMode="auto">
          <a:xfrm>
            <a:off x="30480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tx1"/>
                </a:solidFill>
              </a:rPr>
              <a:t>11</a:t>
            </a:r>
          </a:p>
        </p:txBody>
      </p:sp>
      <p:sp>
        <p:nvSpPr>
          <p:cNvPr id="210968" name="Rectangle 24"/>
          <p:cNvSpPr>
            <a:spLocks noChangeAspect="1" noChangeArrowheads="1"/>
          </p:cNvSpPr>
          <p:nvPr/>
        </p:nvSpPr>
        <p:spPr bwMode="auto">
          <a:xfrm>
            <a:off x="35052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tx1"/>
                </a:solidFill>
              </a:rPr>
              <a:t>14</a:t>
            </a:r>
          </a:p>
        </p:txBody>
      </p:sp>
      <p:sp>
        <p:nvSpPr>
          <p:cNvPr id="210969" name="Rectangle 25"/>
          <p:cNvSpPr>
            <a:spLocks noChangeAspect="1" noChangeArrowheads="1"/>
          </p:cNvSpPr>
          <p:nvPr/>
        </p:nvSpPr>
        <p:spPr bwMode="auto">
          <a:xfrm>
            <a:off x="12192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tx1"/>
                </a:solidFill>
              </a:rPr>
              <a:t>2</a:t>
            </a:r>
          </a:p>
        </p:txBody>
      </p:sp>
      <p:sp>
        <p:nvSpPr>
          <p:cNvPr id="210970" name="Rectangle 26"/>
          <p:cNvSpPr>
            <a:spLocks noChangeAspect="1" noChangeArrowheads="1"/>
          </p:cNvSpPr>
          <p:nvPr/>
        </p:nvSpPr>
        <p:spPr bwMode="auto">
          <a:xfrm>
            <a:off x="16764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tx1"/>
                </a:solidFill>
              </a:rPr>
              <a:t>3</a:t>
            </a:r>
          </a:p>
        </p:txBody>
      </p:sp>
      <p:sp>
        <p:nvSpPr>
          <p:cNvPr id="210971" name="Rectangle 27"/>
          <p:cNvSpPr>
            <a:spLocks noChangeAspect="1" noChangeArrowheads="1"/>
          </p:cNvSpPr>
          <p:nvPr/>
        </p:nvSpPr>
        <p:spPr bwMode="auto">
          <a:xfrm>
            <a:off x="48768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tx1"/>
                </a:solidFill>
              </a:rPr>
              <a:t>18</a:t>
            </a:r>
          </a:p>
        </p:txBody>
      </p:sp>
      <p:sp>
        <p:nvSpPr>
          <p:cNvPr id="210972" name="Rectangle 28"/>
          <p:cNvSpPr>
            <a:spLocks noChangeAspect="1" noChangeArrowheads="1"/>
          </p:cNvSpPr>
          <p:nvPr/>
        </p:nvSpPr>
        <p:spPr bwMode="auto">
          <a:xfrm>
            <a:off x="53340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tx1"/>
                </a:solidFill>
              </a:rPr>
              <a:t>19</a:t>
            </a:r>
          </a:p>
        </p:txBody>
      </p:sp>
      <p:sp>
        <p:nvSpPr>
          <p:cNvPr id="210973" name="Rectangle 29"/>
          <p:cNvSpPr>
            <a:spLocks noChangeAspect="1" noChangeArrowheads="1"/>
          </p:cNvSpPr>
          <p:nvPr/>
        </p:nvSpPr>
        <p:spPr bwMode="auto">
          <a:xfrm>
            <a:off x="57912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tx1"/>
                </a:solidFill>
              </a:rPr>
              <a:t>23</a:t>
            </a:r>
          </a:p>
        </p:txBody>
      </p:sp>
      <p:sp>
        <p:nvSpPr>
          <p:cNvPr id="210974" name="Rectangle 30"/>
          <p:cNvSpPr>
            <a:spLocks noChangeAspect="1" noChangeArrowheads="1"/>
          </p:cNvSpPr>
          <p:nvPr/>
        </p:nvSpPr>
        <p:spPr bwMode="auto">
          <a:xfrm>
            <a:off x="62484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endParaRPr kumimoji="0" lang="en-US" b="1">
              <a:solidFill>
                <a:schemeClr val="tx1"/>
              </a:solidFill>
            </a:endParaRPr>
          </a:p>
        </p:txBody>
      </p:sp>
      <p:sp>
        <p:nvSpPr>
          <p:cNvPr id="210975" name="Rectangle 31"/>
          <p:cNvSpPr>
            <a:spLocks noChangeAspect="1" noChangeArrowheads="1"/>
          </p:cNvSpPr>
          <p:nvPr/>
        </p:nvSpPr>
        <p:spPr bwMode="auto">
          <a:xfrm>
            <a:off x="39624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tx1"/>
                </a:solidFill>
              </a:rPr>
              <a:t>16</a:t>
            </a:r>
          </a:p>
        </p:txBody>
      </p:sp>
      <p:sp>
        <p:nvSpPr>
          <p:cNvPr id="210976" name="Rectangle 32"/>
          <p:cNvSpPr>
            <a:spLocks noChangeAspect="1" noChangeArrowheads="1"/>
          </p:cNvSpPr>
          <p:nvPr/>
        </p:nvSpPr>
        <p:spPr bwMode="auto">
          <a:xfrm>
            <a:off x="44196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tx1"/>
                </a:solidFill>
              </a:rPr>
              <a:t>17</a:t>
            </a:r>
          </a:p>
        </p:txBody>
      </p:sp>
      <p:sp>
        <p:nvSpPr>
          <p:cNvPr id="210977" name="Text Box 33"/>
          <p:cNvSpPr txBox="1">
            <a:spLocks noChangeArrowheads="1"/>
          </p:cNvSpPr>
          <p:nvPr/>
        </p:nvSpPr>
        <p:spPr bwMode="auto">
          <a:xfrm>
            <a:off x="7010400" y="4967288"/>
            <a:ext cx="1905000" cy="366712"/>
          </a:xfrm>
          <a:prstGeom prst="rect">
            <a:avLst/>
          </a:prstGeom>
          <a:noFill/>
          <a:ln w="9525">
            <a:noFill/>
            <a:miter lim="800000"/>
            <a:headEnd/>
            <a:tailEnd/>
          </a:ln>
        </p:spPr>
        <p:txBody>
          <a:bodyPr>
            <a:spAutoFit/>
          </a:bodyPr>
          <a:lstStyle/>
          <a:p>
            <a:r>
              <a:rPr kumimoji="0" lang="en-US" b="1">
                <a:solidFill>
                  <a:srgbClr val="990033"/>
                </a:solidFill>
              </a:rPr>
              <a:t>auxiliary array</a:t>
            </a:r>
            <a:endParaRPr kumimoji="0" lang="en-US"/>
          </a:p>
        </p:txBody>
      </p:sp>
      <p:sp>
        <p:nvSpPr>
          <p:cNvPr id="210978" name="Text Box 34"/>
          <p:cNvSpPr txBox="1">
            <a:spLocks noChangeArrowheads="1"/>
          </p:cNvSpPr>
          <p:nvPr/>
        </p:nvSpPr>
        <p:spPr bwMode="auto">
          <a:xfrm>
            <a:off x="3752850" y="5881688"/>
            <a:ext cx="3346450" cy="650875"/>
          </a:xfrm>
          <a:prstGeom prst="rect">
            <a:avLst/>
          </a:prstGeom>
          <a:solidFill>
            <a:schemeClr val="accent2"/>
          </a:solidFill>
          <a:ln w="9525">
            <a:solidFill>
              <a:schemeClr val="tx1"/>
            </a:solidFill>
            <a:miter lim="800000"/>
            <a:headEnd/>
            <a:tailEnd/>
          </a:ln>
        </p:spPr>
        <p:txBody>
          <a:bodyPr>
            <a:spAutoFit/>
          </a:bodyPr>
          <a:lstStyle/>
          <a:p>
            <a:pPr algn="l"/>
            <a:r>
              <a:rPr kumimoji="0" lang="en-US" b="1">
                <a:solidFill>
                  <a:schemeClr val="tx1"/>
                </a:solidFill>
              </a:rPr>
              <a:t>Inversions:  6 + 3 + 2 + 2 + 0 </a:t>
            </a:r>
            <a:br>
              <a:rPr kumimoji="0" lang="en-US" b="1">
                <a:solidFill>
                  <a:schemeClr val="tx1"/>
                </a:solidFill>
              </a:rPr>
            </a:br>
            <a:r>
              <a:rPr kumimoji="0" lang="en-US" b="1">
                <a:solidFill>
                  <a:schemeClr val="tx1"/>
                </a:solidFill>
              </a:rPr>
              <a:t>Total:	       13</a:t>
            </a:r>
            <a:endParaRPr kumimoji="0" lang="en-US">
              <a:solidFill>
                <a:schemeClr val="tx1"/>
              </a:solidFill>
            </a:endParaRPr>
          </a:p>
        </p:txBody>
      </p:sp>
      <p:sp>
        <p:nvSpPr>
          <p:cNvPr id="210979" name="AutoShape 35"/>
          <p:cNvSpPr>
            <a:spLocks noChangeArrowheads="1"/>
          </p:cNvSpPr>
          <p:nvPr/>
        </p:nvSpPr>
        <p:spPr bwMode="auto">
          <a:xfrm flipV="1">
            <a:off x="6315075" y="5461000"/>
            <a:ext cx="304800" cy="304800"/>
          </a:xfrm>
          <a:prstGeom prst="downArrow">
            <a:avLst>
              <a:gd name="adj1" fmla="val 50000"/>
              <a:gd name="adj2" fmla="val 25000"/>
            </a:avLst>
          </a:prstGeom>
          <a:solidFill>
            <a:schemeClr val="tx2"/>
          </a:solidFill>
          <a:ln w="9525">
            <a:solidFill>
              <a:schemeClr val="bg2"/>
            </a:solidFill>
            <a:miter lim="800000"/>
            <a:headEnd/>
            <a:tailEnd/>
          </a:ln>
        </p:spPr>
        <p:txBody>
          <a:bodyPr wrap="none" anchor="ctr"/>
          <a:lstStyle/>
          <a:p>
            <a:endParaRPr lang="en-US"/>
          </a:p>
        </p:txBody>
      </p:sp>
      <p:sp>
        <p:nvSpPr>
          <p:cNvPr id="210980" name="Text Box 36"/>
          <p:cNvSpPr txBox="1">
            <a:spLocks noChangeArrowheads="1"/>
          </p:cNvSpPr>
          <p:nvPr/>
        </p:nvSpPr>
        <p:spPr bwMode="auto">
          <a:xfrm>
            <a:off x="1260475" y="3035300"/>
            <a:ext cx="1752600" cy="641350"/>
          </a:xfrm>
          <a:prstGeom prst="rect">
            <a:avLst/>
          </a:prstGeom>
          <a:noFill/>
          <a:ln w="9525">
            <a:noFill/>
            <a:miter lim="800000"/>
            <a:headEnd/>
            <a:tailEnd/>
          </a:ln>
        </p:spPr>
        <p:txBody>
          <a:bodyPr>
            <a:spAutoFit/>
          </a:bodyPr>
          <a:lstStyle/>
          <a:p>
            <a:r>
              <a:rPr kumimoji="0" lang="en-US" b="1">
                <a:solidFill>
                  <a:srgbClr val="990033"/>
                </a:solidFill>
              </a:rPr>
              <a:t>first half exhausted</a:t>
            </a:r>
            <a:endParaRPr kumimoji="0" lang="en-US" b="1"/>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lide Number Placeholder 3"/>
          <p:cNvSpPr>
            <a:spLocks noGrp="1"/>
          </p:cNvSpPr>
          <p:nvPr>
            <p:ph type="sldNum" sz="quarter" idx="10"/>
          </p:nvPr>
        </p:nvSpPr>
        <p:spPr/>
        <p:txBody>
          <a:bodyPr/>
          <a:lstStyle/>
          <a:p>
            <a:fld id="{BCBDA82D-649A-40D2-9780-EC977EDC7192}" type="slidenum">
              <a:rPr lang="en-US"/>
              <a:pPr/>
              <a:t>34</a:t>
            </a:fld>
            <a:endParaRPr lang="en-US" sz="1400"/>
          </a:p>
        </p:txBody>
      </p:sp>
      <p:sp>
        <p:nvSpPr>
          <p:cNvPr id="211970" name="Rectangle 2"/>
          <p:cNvSpPr>
            <a:spLocks noChangeAspect="1" noChangeArrowheads="1"/>
          </p:cNvSpPr>
          <p:nvPr/>
        </p:nvSpPr>
        <p:spPr bwMode="auto">
          <a:xfrm>
            <a:off x="1905000" y="3929063"/>
            <a:ext cx="457200" cy="414337"/>
          </a:xfrm>
          <a:prstGeom prst="rect">
            <a:avLst/>
          </a:prstGeom>
          <a:solidFill>
            <a:srgbClr val="003399"/>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10</a:t>
            </a:r>
          </a:p>
        </p:txBody>
      </p:sp>
      <p:sp>
        <p:nvSpPr>
          <p:cNvPr id="211971" name="Rectangle 3"/>
          <p:cNvSpPr>
            <a:spLocks noChangeAspect="1" noChangeArrowheads="1"/>
          </p:cNvSpPr>
          <p:nvPr/>
        </p:nvSpPr>
        <p:spPr bwMode="auto">
          <a:xfrm>
            <a:off x="2362200" y="3929063"/>
            <a:ext cx="457200" cy="414337"/>
          </a:xfrm>
          <a:prstGeom prst="rect">
            <a:avLst/>
          </a:prstGeom>
          <a:solidFill>
            <a:srgbClr val="003399"/>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14</a:t>
            </a:r>
          </a:p>
        </p:txBody>
      </p:sp>
      <p:sp>
        <p:nvSpPr>
          <p:cNvPr id="211972" name="Rectangle 4"/>
          <p:cNvSpPr>
            <a:spLocks noChangeAspect="1" noChangeArrowheads="1"/>
          </p:cNvSpPr>
          <p:nvPr/>
        </p:nvSpPr>
        <p:spPr bwMode="auto">
          <a:xfrm>
            <a:off x="2819400" y="3929063"/>
            <a:ext cx="457200" cy="414337"/>
          </a:xfrm>
          <a:prstGeom prst="rect">
            <a:avLst/>
          </a:prstGeom>
          <a:solidFill>
            <a:srgbClr val="003399"/>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18</a:t>
            </a:r>
          </a:p>
        </p:txBody>
      </p:sp>
      <p:sp>
        <p:nvSpPr>
          <p:cNvPr id="211973" name="Rectangle 5"/>
          <p:cNvSpPr>
            <a:spLocks noChangeAspect="1" noChangeArrowheads="1"/>
          </p:cNvSpPr>
          <p:nvPr/>
        </p:nvSpPr>
        <p:spPr bwMode="auto">
          <a:xfrm>
            <a:off x="3276600" y="3929063"/>
            <a:ext cx="457200" cy="414337"/>
          </a:xfrm>
          <a:prstGeom prst="rect">
            <a:avLst/>
          </a:prstGeom>
          <a:solidFill>
            <a:srgbClr val="003399"/>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19</a:t>
            </a:r>
          </a:p>
        </p:txBody>
      </p:sp>
      <p:sp>
        <p:nvSpPr>
          <p:cNvPr id="211974" name="Rectangle 6"/>
          <p:cNvSpPr>
            <a:spLocks noChangeAspect="1" noChangeArrowheads="1"/>
          </p:cNvSpPr>
          <p:nvPr/>
        </p:nvSpPr>
        <p:spPr bwMode="auto">
          <a:xfrm>
            <a:off x="990600" y="3929063"/>
            <a:ext cx="457200" cy="414337"/>
          </a:xfrm>
          <a:prstGeom prst="rect">
            <a:avLst/>
          </a:prstGeom>
          <a:solidFill>
            <a:srgbClr val="003399"/>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3</a:t>
            </a:r>
          </a:p>
        </p:txBody>
      </p:sp>
      <p:sp>
        <p:nvSpPr>
          <p:cNvPr id="211975" name="Rectangle 7"/>
          <p:cNvSpPr>
            <a:spLocks noChangeAspect="1" noChangeArrowheads="1"/>
          </p:cNvSpPr>
          <p:nvPr/>
        </p:nvSpPr>
        <p:spPr bwMode="auto">
          <a:xfrm>
            <a:off x="1447800" y="3929063"/>
            <a:ext cx="457200" cy="414337"/>
          </a:xfrm>
          <a:prstGeom prst="rect">
            <a:avLst/>
          </a:prstGeom>
          <a:solidFill>
            <a:srgbClr val="003399"/>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7</a:t>
            </a:r>
          </a:p>
        </p:txBody>
      </p:sp>
      <p:sp>
        <p:nvSpPr>
          <p:cNvPr id="211976" name="Rectangle 8"/>
          <p:cNvSpPr>
            <a:spLocks noChangeAspect="1" noChangeArrowheads="1"/>
          </p:cNvSpPr>
          <p:nvPr/>
        </p:nvSpPr>
        <p:spPr bwMode="auto">
          <a:xfrm>
            <a:off x="5105400" y="3929063"/>
            <a:ext cx="457200" cy="414337"/>
          </a:xfrm>
          <a:prstGeom prst="rect">
            <a:avLst/>
          </a:prstGeom>
          <a:solidFill>
            <a:srgbClr val="006600"/>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16</a:t>
            </a:r>
          </a:p>
        </p:txBody>
      </p:sp>
      <p:sp>
        <p:nvSpPr>
          <p:cNvPr id="211977" name="Rectangle 9"/>
          <p:cNvSpPr>
            <a:spLocks noChangeAspect="1" noChangeArrowheads="1"/>
          </p:cNvSpPr>
          <p:nvPr/>
        </p:nvSpPr>
        <p:spPr bwMode="auto">
          <a:xfrm>
            <a:off x="5562600" y="3929063"/>
            <a:ext cx="457200" cy="414337"/>
          </a:xfrm>
          <a:prstGeom prst="rect">
            <a:avLst/>
          </a:prstGeom>
          <a:solidFill>
            <a:srgbClr val="006600"/>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17</a:t>
            </a:r>
          </a:p>
        </p:txBody>
      </p:sp>
      <p:sp>
        <p:nvSpPr>
          <p:cNvPr id="211978" name="Rectangle 10"/>
          <p:cNvSpPr>
            <a:spLocks noChangeAspect="1" noChangeArrowheads="1"/>
          </p:cNvSpPr>
          <p:nvPr/>
        </p:nvSpPr>
        <p:spPr bwMode="auto">
          <a:xfrm>
            <a:off x="6019800" y="3929063"/>
            <a:ext cx="457200" cy="414337"/>
          </a:xfrm>
          <a:prstGeom prst="rect">
            <a:avLst/>
          </a:prstGeom>
          <a:solidFill>
            <a:srgbClr val="006600"/>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23</a:t>
            </a:r>
          </a:p>
        </p:txBody>
      </p:sp>
      <p:sp>
        <p:nvSpPr>
          <p:cNvPr id="211979" name="Rectangle 11"/>
          <p:cNvSpPr>
            <a:spLocks noChangeAspect="1" noChangeArrowheads="1"/>
          </p:cNvSpPr>
          <p:nvPr/>
        </p:nvSpPr>
        <p:spPr bwMode="auto">
          <a:xfrm>
            <a:off x="6477000" y="3929063"/>
            <a:ext cx="457200" cy="414337"/>
          </a:xfrm>
          <a:prstGeom prst="rect">
            <a:avLst/>
          </a:prstGeom>
          <a:solidFill>
            <a:srgbClr val="006600"/>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25</a:t>
            </a:r>
          </a:p>
        </p:txBody>
      </p:sp>
      <p:sp>
        <p:nvSpPr>
          <p:cNvPr id="211980" name="Rectangle 12"/>
          <p:cNvSpPr>
            <a:spLocks noChangeAspect="1" noChangeArrowheads="1"/>
          </p:cNvSpPr>
          <p:nvPr/>
        </p:nvSpPr>
        <p:spPr bwMode="auto">
          <a:xfrm>
            <a:off x="4191000" y="3929063"/>
            <a:ext cx="457200" cy="414337"/>
          </a:xfrm>
          <a:prstGeom prst="rect">
            <a:avLst/>
          </a:prstGeom>
          <a:solidFill>
            <a:srgbClr val="006600"/>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2</a:t>
            </a:r>
          </a:p>
        </p:txBody>
      </p:sp>
      <p:sp>
        <p:nvSpPr>
          <p:cNvPr id="211981" name="Rectangle 13"/>
          <p:cNvSpPr>
            <a:spLocks noChangeAspect="1" noChangeArrowheads="1"/>
          </p:cNvSpPr>
          <p:nvPr/>
        </p:nvSpPr>
        <p:spPr bwMode="auto">
          <a:xfrm>
            <a:off x="4648200" y="3929063"/>
            <a:ext cx="457200" cy="414337"/>
          </a:xfrm>
          <a:prstGeom prst="rect">
            <a:avLst/>
          </a:prstGeom>
          <a:solidFill>
            <a:srgbClr val="006600"/>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bg1"/>
                </a:solidFill>
              </a:rPr>
              <a:t>11</a:t>
            </a:r>
          </a:p>
        </p:txBody>
      </p:sp>
      <p:sp>
        <p:nvSpPr>
          <p:cNvPr id="211982" name="Rectangle 14"/>
          <p:cNvSpPr>
            <a:spLocks noGrp="1" noChangeArrowheads="1"/>
          </p:cNvSpPr>
          <p:nvPr>
            <p:ph type="title"/>
          </p:nvPr>
        </p:nvSpPr>
        <p:spPr/>
        <p:txBody>
          <a:bodyPr/>
          <a:lstStyle/>
          <a:p>
            <a:r>
              <a:rPr lang="en-US"/>
              <a:t>Merge and Count</a:t>
            </a:r>
          </a:p>
        </p:txBody>
      </p:sp>
      <p:sp>
        <p:nvSpPr>
          <p:cNvPr id="211983" name="Rectangle 15"/>
          <p:cNvSpPr>
            <a:spLocks noGrp="1" noChangeArrowheads="1"/>
          </p:cNvSpPr>
          <p:nvPr>
            <p:ph type="body" idx="1"/>
          </p:nvPr>
        </p:nvSpPr>
        <p:spPr/>
        <p:txBody>
          <a:bodyPr/>
          <a:lstStyle/>
          <a:p>
            <a:r>
              <a:rPr lang="en-US"/>
              <a:t>Merge and count step. </a:t>
            </a:r>
          </a:p>
          <a:p>
            <a:pPr lvl="1"/>
            <a:r>
              <a:rPr lang="en-US"/>
              <a:t>Given two sorted halves, count number of inversions where a</a:t>
            </a:r>
            <a:r>
              <a:rPr lang="en-US" sz="2000" baseline="-25000"/>
              <a:t>i</a:t>
            </a:r>
            <a:r>
              <a:rPr lang="en-US"/>
              <a:t> and a</a:t>
            </a:r>
            <a:r>
              <a:rPr lang="en-US" sz="2000" baseline="-25000"/>
              <a:t>j</a:t>
            </a:r>
            <a:r>
              <a:rPr lang="en-US"/>
              <a:t> are in different halves.</a:t>
            </a:r>
          </a:p>
          <a:p>
            <a:pPr lvl="1"/>
            <a:r>
              <a:rPr lang="en-US"/>
              <a:t>Combine two sorted halves into sorted whole.</a:t>
            </a:r>
          </a:p>
        </p:txBody>
      </p:sp>
      <p:sp>
        <p:nvSpPr>
          <p:cNvPr id="211984" name="Text Box 16"/>
          <p:cNvSpPr txBox="1">
            <a:spLocks noChangeArrowheads="1"/>
          </p:cNvSpPr>
          <p:nvPr/>
        </p:nvSpPr>
        <p:spPr bwMode="auto">
          <a:xfrm>
            <a:off x="2925763" y="2819400"/>
            <a:ext cx="1905000" cy="641350"/>
          </a:xfrm>
          <a:prstGeom prst="rect">
            <a:avLst/>
          </a:prstGeom>
          <a:noFill/>
          <a:ln w="9525">
            <a:noFill/>
            <a:miter lim="800000"/>
            <a:headEnd/>
            <a:tailEnd/>
          </a:ln>
        </p:spPr>
        <p:txBody>
          <a:bodyPr>
            <a:spAutoFit/>
          </a:bodyPr>
          <a:lstStyle/>
          <a:p>
            <a:r>
              <a:rPr kumimoji="0" lang="en-US" b="1">
                <a:solidFill>
                  <a:schemeClr val="tx1"/>
                </a:solidFill>
              </a:rPr>
              <a:t>smallest</a:t>
            </a:r>
            <a:br>
              <a:rPr kumimoji="0" lang="en-US" b="1">
                <a:solidFill>
                  <a:schemeClr val="tx1"/>
                </a:solidFill>
              </a:rPr>
            </a:br>
            <a:r>
              <a:rPr kumimoji="0" lang="en-US" b="1">
                <a:solidFill>
                  <a:schemeClr val="tx1"/>
                </a:solidFill>
              </a:rPr>
              <a:t>i = 0</a:t>
            </a:r>
            <a:endParaRPr kumimoji="0" lang="en-US">
              <a:solidFill>
                <a:schemeClr val="tx1"/>
              </a:solidFill>
            </a:endParaRPr>
          </a:p>
        </p:txBody>
      </p:sp>
      <p:sp>
        <p:nvSpPr>
          <p:cNvPr id="211985" name="AutoShape 17"/>
          <p:cNvSpPr>
            <a:spLocks noChangeArrowheads="1"/>
          </p:cNvSpPr>
          <p:nvPr/>
        </p:nvSpPr>
        <p:spPr bwMode="auto">
          <a:xfrm>
            <a:off x="3687763" y="3505200"/>
            <a:ext cx="304800" cy="304800"/>
          </a:xfrm>
          <a:prstGeom prst="downArrow">
            <a:avLst>
              <a:gd name="adj1" fmla="val 50000"/>
              <a:gd name="adj2" fmla="val 25000"/>
            </a:avLst>
          </a:prstGeom>
          <a:solidFill>
            <a:srgbClr val="003399"/>
          </a:solidFill>
          <a:ln w="9525">
            <a:solidFill>
              <a:schemeClr val="bg2"/>
            </a:solidFill>
            <a:miter lim="800000"/>
            <a:headEnd/>
            <a:tailEnd/>
          </a:ln>
        </p:spPr>
        <p:txBody>
          <a:bodyPr wrap="none" anchor="ctr"/>
          <a:lstStyle/>
          <a:p>
            <a:endParaRPr lang="en-US"/>
          </a:p>
        </p:txBody>
      </p:sp>
      <p:sp>
        <p:nvSpPr>
          <p:cNvPr id="211986" name="AutoShape 18"/>
          <p:cNvSpPr>
            <a:spLocks noChangeArrowheads="1"/>
          </p:cNvSpPr>
          <p:nvPr/>
        </p:nvSpPr>
        <p:spPr bwMode="auto">
          <a:xfrm>
            <a:off x="6989763" y="3505200"/>
            <a:ext cx="304800" cy="304800"/>
          </a:xfrm>
          <a:prstGeom prst="downArrow">
            <a:avLst>
              <a:gd name="adj1" fmla="val 50000"/>
              <a:gd name="adj2" fmla="val 25000"/>
            </a:avLst>
          </a:prstGeom>
          <a:solidFill>
            <a:srgbClr val="006600"/>
          </a:solidFill>
          <a:ln w="9525">
            <a:solidFill>
              <a:schemeClr val="bg2"/>
            </a:solidFill>
            <a:miter lim="800000"/>
            <a:headEnd/>
            <a:tailEnd/>
          </a:ln>
        </p:spPr>
        <p:txBody>
          <a:bodyPr wrap="none" anchor="ctr"/>
          <a:lstStyle/>
          <a:p>
            <a:endParaRPr lang="en-US"/>
          </a:p>
        </p:txBody>
      </p:sp>
      <p:sp>
        <p:nvSpPr>
          <p:cNvPr id="211987" name="Text Box 19"/>
          <p:cNvSpPr txBox="1">
            <a:spLocks noChangeArrowheads="1"/>
          </p:cNvSpPr>
          <p:nvPr/>
        </p:nvSpPr>
        <p:spPr bwMode="auto">
          <a:xfrm>
            <a:off x="6227763" y="2819400"/>
            <a:ext cx="1905000" cy="641350"/>
          </a:xfrm>
          <a:prstGeom prst="rect">
            <a:avLst/>
          </a:prstGeom>
          <a:noFill/>
          <a:ln w="9525">
            <a:noFill/>
            <a:miter lim="800000"/>
            <a:headEnd/>
            <a:tailEnd/>
          </a:ln>
        </p:spPr>
        <p:txBody>
          <a:bodyPr>
            <a:spAutoFit/>
          </a:bodyPr>
          <a:lstStyle/>
          <a:p>
            <a:r>
              <a:rPr kumimoji="0" lang="en-US" b="1">
                <a:solidFill>
                  <a:schemeClr val="tx1"/>
                </a:solidFill>
              </a:rPr>
              <a:t>smallest</a:t>
            </a:r>
            <a:br>
              <a:rPr kumimoji="0" lang="en-US" b="1">
                <a:solidFill>
                  <a:schemeClr val="tx1"/>
                </a:solidFill>
              </a:rPr>
            </a:br>
            <a:r>
              <a:rPr kumimoji="0" lang="en-US" b="1">
                <a:solidFill>
                  <a:schemeClr val="tx1"/>
                </a:solidFill>
              </a:rPr>
              <a:t>j = 0</a:t>
            </a:r>
            <a:endParaRPr kumimoji="0" lang="en-US">
              <a:solidFill>
                <a:schemeClr val="tx1"/>
              </a:solidFill>
            </a:endParaRPr>
          </a:p>
        </p:txBody>
      </p:sp>
      <p:sp>
        <p:nvSpPr>
          <p:cNvPr id="211988" name="Text Box 20"/>
          <p:cNvSpPr txBox="1">
            <a:spLocks noChangeArrowheads="1"/>
          </p:cNvSpPr>
          <p:nvPr/>
        </p:nvSpPr>
        <p:spPr bwMode="auto">
          <a:xfrm>
            <a:off x="7010400" y="3962400"/>
            <a:ext cx="1143000" cy="366713"/>
          </a:xfrm>
          <a:prstGeom prst="rect">
            <a:avLst/>
          </a:prstGeom>
          <a:noFill/>
          <a:ln w="9525">
            <a:noFill/>
            <a:miter lim="800000"/>
            <a:headEnd/>
            <a:tailEnd/>
          </a:ln>
        </p:spPr>
        <p:txBody>
          <a:bodyPr>
            <a:spAutoFit/>
          </a:bodyPr>
          <a:lstStyle/>
          <a:p>
            <a:r>
              <a:rPr kumimoji="0" lang="en-US" b="1">
                <a:solidFill>
                  <a:srgbClr val="990033"/>
                </a:solidFill>
              </a:rPr>
              <a:t>N/2 = 6</a:t>
            </a:r>
            <a:endParaRPr kumimoji="0" lang="en-US"/>
          </a:p>
        </p:txBody>
      </p:sp>
      <p:sp>
        <p:nvSpPr>
          <p:cNvPr id="211989" name="Rectangle 21"/>
          <p:cNvSpPr>
            <a:spLocks noChangeAspect="1" noChangeArrowheads="1"/>
          </p:cNvSpPr>
          <p:nvPr/>
        </p:nvSpPr>
        <p:spPr bwMode="auto">
          <a:xfrm>
            <a:off x="21336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tx1"/>
                </a:solidFill>
              </a:rPr>
              <a:t>7</a:t>
            </a:r>
          </a:p>
        </p:txBody>
      </p:sp>
      <p:sp>
        <p:nvSpPr>
          <p:cNvPr id="211990" name="Rectangle 22"/>
          <p:cNvSpPr>
            <a:spLocks noChangeAspect="1" noChangeArrowheads="1"/>
          </p:cNvSpPr>
          <p:nvPr/>
        </p:nvSpPr>
        <p:spPr bwMode="auto">
          <a:xfrm>
            <a:off x="25908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tx1"/>
                </a:solidFill>
              </a:rPr>
              <a:t>10</a:t>
            </a:r>
          </a:p>
        </p:txBody>
      </p:sp>
      <p:sp>
        <p:nvSpPr>
          <p:cNvPr id="211991" name="Rectangle 23"/>
          <p:cNvSpPr>
            <a:spLocks noChangeAspect="1" noChangeArrowheads="1"/>
          </p:cNvSpPr>
          <p:nvPr/>
        </p:nvSpPr>
        <p:spPr bwMode="auto">
          <a:xfrm>
            <a:off x="30480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tx1"/>
                </a:solidFill>
              </a:rPr>
              <a:t>11</a:t>
            </a:r>
          </a:p>
        </p:txBody>
      </p:sp>
      <p:sp>
        <p:nvSpPr>
          <p:cNvPr id="211992" name="Rectangle 24"/>
          <p:cNvSpPr>
            <a:spLocks noChangeAspect="1" noChangeArrowheads="1"/>
          </p:cNvSpPr>
          <p:nvPr/>
        </p:nvSpPr>
        <p:spPr bwMode="auto">
          <a:xfrm>
            <a:off x="35052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tx1"/>
                </a:solidFill>
              </a:rPr>
              <a:t>14</a:t>
            </a:r>
          </a:p>
        </p:txBody>
      </p:sp>
      <p:sp>
        <p:nvSpPr>
          <p:cNvPr id="211993" name="Rectangle 25"/>
          <p:cNvSpPr>
            <a:spLocks noChangeAspect="1" noChangeArrowheads="1"/>
          </p:cNvSpPr>
          <p:nvPr/>
        </p:nvSpPr>
        <p:spPr bwMode="auto">
          <a:xfrm>
            <a:off x="12192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tx1"/>
                </a:solidFill>
              </a:rPr>
              <a:t>2</a:t>
            </a:r>
          </a:p>
        </p:txBody>
      </p:sp>
      <p:sp>
        <p:nvSpPr>
          <p:cNvPr id="211994" name="Rectangle 26"/>
          <p:cNvSpPr>
            <a:spLocks noChangeAspect="1" noChangeArrowheads="1"/>
          </p:cNvSpPr>
          <p:nvPr/>
        </p:nvSpPr>
        <p:spPr bwMode="auto">
          <a:xfrm>
            <a:off x="16764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tx1"/>
                </a:solidFill>
              </a:rPr>
              <a:t>3</a:t>
            </a:r>
          </a:p>
        </p:txBody>
      </p:sp>
      <p:sp>
        <p:nvSpPr>
          <p:cNvPr id="211995" name="Rectangle 27"/>
          <p:cNvSpPr>
            <a:spLocks noChangeAspect="1" noChangeArrowheads="1"/>
          </p:cNvSpPr>
          <p:nvPr/>
        </p:nvSpPr>
        <p:spPr bwMode="auto">
          <a:xfrm>
            <a:off x="48768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tx1"/>
                </a:solidFill>
              </a:rPr>
              <a:t>18</a:t>
            </a:r>
          </a:p>
        </p:txBody>
      </p:sp>
      <p:sp>
        <p:nvSpPr>
          <p:cNvPr id="211996" name="Rectangle 28"/>
          <p:cNvSpPr>
            <a:spLocks noChangeAspect="1" noChangeArrowheads="1"/>
          </p:cNvSpPr>
          <p:nvPr/>
        </p:nvSpPr>
        <p:spPr bwMode="auto">
          <a:xfrm>
            <a:off x="53340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tx1"/>
                </a:solidFill>
              </a:rPr>
              <a:t>19</a:t>
            </a:r>
          </a:p>
        </p:txBody>
      </p:sp>
      <p:sp>
        <p:nvSpPr>
          <p:cNvPr id="211997" name="Rectangle 29"/>
          <p:cNvSpPr>
            <a:spLocks noChangeAspect="1" noChangeArrowheads="1"/>
          </p:cNvSpPr>
          <p:nvPr/>
        </p:nvSpPr>
        <p:spPr bwMode="auto">
          <a:xfrm>
            <a:off x="57912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tx1"/>
                </a:solidFill>
              </a:rPr>
              <a:t>23</a:t>
            </a:r>
          </a:p>
        </p:txBody>
      </p:sp>
      <p:sp>
        <p:nvSpPr>
          <p:cNvPr id="211998" name="Rectangle 30"/>
          <p:cNvSpPr>
            <a:spLocks noChangeAspect="1" noChangeArrowheads="1"/>
          </p:cNvSpPr>
          <p:nvPr/>
        </p:nvSpPr>
        <p:spPr bwMode="auto">
          <a:xfrm>
            <a:off x="62484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tx1"/>
                </a:solidFill>
              </a:rPr>
              <a:t>25</a:t>
            </a:r>
          </a:p>
        </p:txBody>
      </p:sp>
      <p:sp>
        <p:nvSpPr>
          <p:cNvPr id="211999" name="Rectangle 31"/>
          <p:cNvSpPr>
            <a:spLocks noChangeAspect="1" noChangeArrowheads="1"/>
          </p:cNvSpPr>
          <p:nvPr/>
        </p:nvSpPr>
        <p:spPr bwMode="auto">
          <a:xfrm>
            <a:off x="39624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tx1"/>
                </a:solidFill>
              </a:rPr>
              <a:t>16</a:t>
            </a:r>
          </a:p>
        </p:txBody>
      </p:sp>
      <p:sp>
        <p:nvSpPr>
          <p:cNvPr id="212000" name="Rectangle 32"/>
          <p:cNvSpPr>
            <a:spLocks noChangeAspect="1" noChangeArrowheads="1"/>
          </p:cNvSpPr>
          <p:nvPr/>
        </p:nvSpPr>
        <p:spPr bwMode="auto">
          <a:xfrm>
            <a:off x="4419600" y="4919663"/>
            <a:ext cx="457200" cy="414337"/>
          </a:xfrm>
          <a:prstGeom prst="rect">
            <a:avLst/>
          </a:prstGeom>
          <a:solidFill>
            <a:schemeClr val="tx2"/>
          </a:solidFill>
          <a:ln w="9525">
            <a:solidFill>
              <a:schemeClr val="tx1"/>
            </a:solidFill>
            <a:miter lim="800000"/>
            <a:headEnd/>
            <a:tailEnd/>
          </a:ln>
          <a:effectLst/>
        </p:spPr>
        <p:txBody>
          <a:bodyPr wrap="none" lIns="92075" tIns="46038" rIns="92075" bIns="46038" anchor="ctr"/>
          <a:lstStyle/>
          <a:p>
            <a:pPr>
              <a:spcBef>
                <a:spcPct val="0"/>
              </a:spcBef>
            </a:pPr>
            <a:r>
              <a:rPr kumimoji="0" lang="en-US" b="1">
                <a:solidFill>
                  <a:schemeClr val="tx1"/>
                </a:solidFill>
              </a:rPr>
              <a:t>17</a:t>
            </a:r>
          </a:p>
        </p:txBody>
      </p:sp>
      <p:sp>
        <p:nvSpPr>
          <p:cNvPr id="212001" name="Text Box 33"/>
          <p:cNvSpPr txBox="1">
            <a:spLocks noChangeArrowheads="1"/>
          </p:cNvSpPr>
          <p:nvPr/>
        </p:nvSpPr>
        <p:spPr bwMode="auto">
          <a:xfrm>
            <a:off x="7010400" y="4967288"/>
            <a:ext cx="1905000" cy="366712"/>
          </a:xfrm>
          <a:prstGeom prst="rect">
            <a:avLst/>
          </a:prstGeom>
          <a:noFill/>
          <a:ln w="9525">
            <a:noFill/>
            <a:miter lim="800000"/>
            <a:headEnd/>
            <a:tailEnd/>
          </a:ln>
        </p:spPr>
        <p:txBody>
          <a:bodyPr>
            <a:spAutoFit/>
          </a:bodyPr>
          <a:lstStyle/>
          <a:p>
            <a:r>
              <a:rPr kumimoji="0" lang="en-US" b="1">
                <a:solidFill>
                  <a:srgbClr val="990033"/>
                </a:solidFill>
              </a:rPr>
              <a:t>auxiliary array</a:t>
            </a:r>
            <a:endParaRPr kumimoji="0" lang="en-US"/>
          </a:p>
        </p:txBody>
      </p:sp>
      <p:sp>
        <p:nvSpPr>
          <p:cNvPr id="212002" name="Text Box 34"/>
          <p:cNvSpPr txBox="1">
            <a:spLocks noChangeArrowheads="1"/>
          </p:cNvSpPr>
          <p:nvPr/>
        </p:nvSpPr>
        <p:spPr bwMode="auto">
          <a:xfrm>
            <a:off x="3752850" y="5881688"/>
            <a:ext cx="3732213" cy="650875"/>
          </a:xfrm>
          <a:prstGeom prst="rect">
            <a:avLst/>
          </a:prstGeom>
          <a:solidFill>
            <a:schemeClr val="accent2"/>
          </a:solidFill>
          <a:ln w="9525">
            <a:solidFill>
              <a:schemeClr val="tx1"/>
            </a:solidFill>
            <a:miter lim="800000"/>
            <a:headEnd/>
            <a:tailEnd/>
          </a:ln>
        </p:spPr>
        <p:txBody>
          <a:bodyPr>
            <a:spAutoFit/>
          </a:bodyPr>
          <a:lstStyle/>
          <a:p>
            <a:pPr algn="l"/>
            <a:r>
              <a:rPr kumimoji="0" lang="en-US" b="1">
                <a:solidFill>
                  <a:schemeClr val="tx1"/>
                </a:solidFill>
              </a:rPr>
              <a:t>Inversions:  6 + 3 + 2 + 2 + 0 + 0 </a:t>
            </a:r>
            <a:br>
              <a:rPr kumimoji="0" lang="en-US" b="1">
                <a:solidFill>
                  <a:schemeClr val="tx1"/>
                </a:solidFill>
              </a:rPr>
            </a:br>
            <a:r>
              <a:rPr kumimoji="0" lang="en-US" b="1">
                <a:solidFill>
                  <a:schemeClr val="tx1"/>
                </a:solidFill>
              </a:rPr>
              <a:t>Total:	       13</a:t>
            </a:r>
            <a:endParaRPr kumimoji="0" lang="en-US">
              <a:solidFill>
                <a:schemeClr val="tx1"/>
              </a:solidFill>
            </a:endParaRPr>
          </a:p>
        </p:txBody>
      </p:sp>
      <p:sp>
        <p:nvSpPr>
          <p:cNvPr id="212003" name="AutoShape 35"/>
          <p:cNvSpPr>
            <a:spLocks noChangeArrowheads="1"/>
          </p:cNvSpPr>
          <p:nvPr/>
        </p:nvSpPr>
        <p:spPr bwMode="auto">
          <a:xfrm flipV="1">
            <a:off x="6713538" y="5461000"/>
            <a:ext cx="304800" cy="304800"/>
          </a:xfrm>
          <a:prstGeom prst="downArrow">
            <a:avLst>
              <a:gd name="adj1" fmla="val 50000"/>
              <a:gd name="adj2" fmla="val 25000"/>
            </a:avLst>
          </a:prstGeom>
          <a:solidFill>
            <a:schemeClr val="tx2"/>
          </a:solidFill>
          <a:ln w="9525">
            <a:solidFill>
              <a:schemeClr val="bg2"/>
            </a:solidFill>
            <a:miter lim="800000"/>
            <a:headEnd/>
            <a:tailEnd/>
          </a:ln>
        </p:spPr>
        <p:txBody>
          <a:bodyPr wrap="none" anchor="ctr"/>
          <a:lstStyle/>
          <a:p>
            <a:endParaRPr lang="en-US"/>
          </a:p>
        </p:txBody>
      </p:sp>
      <p:sp>
        <p:nvSpPr>
          <p:cNvPr id="212004" name="Text Box 36"/>
          <p:cNvSpPr txBox="1">
            <a:spLocks noChangeArrowheads="1"/>
          </p:cNvSpPr>
          <p:nvPr/>
        </p:nvSpPr>
        <p:spPr bwMode="auto">
          <a:xfrm>
            <a:off x="1260475" y="3035300"/>
            <a:ext cx="1752600" cy="641350"/>
          </a:xfrm>
          <a:prstGeom prst="rect">
            <a:avLst/>
          </a:prstGeom>
          <a:noFill/>
          <a:ln w="9525">
            <a:noFill/>
            <a:miter lim="800000"/>
            <a:headEnd/>
            <a:tailEnd/>
          </a:ln>
        </p:spPr>
        <p:txBody>
          <a:bodyPr>
            <a:spAutoFit/>
          </a:bodyPr>
          <a:lstStyle/>
          <a:p>
            <a:r>
              <a:rPr kumimoji="0" lang="en-US" b="1">
                <a:solidFill>
                  <a:srgbClr val="990033"/>
                </a:solidFill>
              </a:rPr>
              <a:t>first half exhausted</a:t>
            </a:r>
            <a:endParaRPr kumimoji="0" lang="en-US" b="1"/>
          </a:p>
        </p:txBody>
      </p:sp>
      <p:sp>
        <p:nvSpPr>
          <p:cNvPr id="212005" name="Text Box 37"/>
          <p:cNvSpPr txBox="1">
            <a:spLocks noChangeArrowheads="1"/>
          </p:cNvSpPr>
          <p:nvPr/>
        </p:nvSpPr>
        <p:spPr bwMode="auto">
          <a:xfrm>
            <a:off x="4645025" y="3033713"/>
            <a:ext cx="1752600" cy="641350"/>
          </a:xfrm>
          <a:prstGeom prst="rect">
            <a:avLst/>
          </a:prstGeom>
          <a:noFill/>
          <a:ln w="9525">
            <a:noFill/>
            <a:miter lim="800000"/>
            <a:headEnd/>
            <a:tailEnd/>
          </a:ln>
        </p:spPr>
        <p:txBody>
          <a:bodyPr>
            <a:spAutoFit/>
          </a:bodyPr>
          <a:lstStyle/>
          <a:p>
            <a:r>
              <a:rPr kumimoji="0" lang="en-US" b="1">
                <a:solidFill>
                  <a:srgbClr val="990033"/>
                </a:solidFill>
              </a:rPr>
              <a:t>second half exhausted</a:t>
            </a:r>
            <a:endParaRPr kumimoji="0" lang="en-US" b="1"/>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Merge and Count</a:t>
            </a:r>
            <a:endParaRPr lang="en-US" dirty="0"/>
          </a:p>
        </p:txBody>
      </p:sp>
      <p:sp>
        <p:nvSpPr>
          <p:cNvPr id="4" name="Slide Number Placeholder 3"/>
          <p:cNvSpPr>
            <a:spLocks noGrp="1"/>
          </p:cNvSpPr>
          <p:nvPr>
            <p:ph type="sldNum" sz="quarter" idx="10"/>
          </p:nvPr>
        </p:nvSpPr>
        <p:spPr/>
        <p:txBody>
          <a:bodyPr/>
          <a:lstStyle/>
          <a:p>
            <a:fld id="{1650E1F5-311D-4433-80E5-90831A85615F}" type="slidenum">
              <a:rPr lang="en-US" smtClean="0"/>
              <a:pPr/>
              <a:t>35</a:t>
            </a:fld>
            <a:endParaRPr lang="en-US" sz="1400"/>
          </a:p>
        </p:txBody>
      </p:sp>
      <p:pic>
        <p:nvPicPr>
          <p:cNvPr id="1026" name="Picture 2"/>
          <p:cNvPicPr>
            <a:picLocks noChangeAspect="1" noChangeArrowheads="1"/>
          </p:cNvPicPr>
          <p:nvPr/>
        </p:nvPicPr>
        <p:blipFill>
          <a:blip r:embed="rId2"/>
          <a:srcRect/>
          <a:stretch>
            <a:fillRect/>
          </a:stretch>
        </p:blipFill>
        <p:spPr bwMode="auto">
          <a:xfrm>
            <a:off x="481087" y="871303"/>
            <a:ext cx="8662913" cy="5604448"/>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0"/>
          </p:nvPr>
        </p:nvSpPr>
        <p:spPr/>
        <p:txBody>
          <a:bodyPr/>
          <a:lstStyle/>
          <a:p>
            <a:fld id="{C7967A6A-B48B-4E34-A110-08D1B80B35A8}" type="slidenum">
              <a:rPr lang="en-US"/>
              <a:pPr/>
              <a:t>36</a:t>
            </a:fld>
            <a:endParaRPr lang="en-US" sz="1400"/>
          </a:p>
        </p:txBody>
      </p:sp>
      <p:sp>
        <p:nvSpPr>
          <p:cNvPr id="499714" name="Rectangle 2"/>
          <p:cNvSpPr>
            <a:spLocks noGrp="1" noChangeArrowheads="1"/>
          </p:cNvSpPr>
          <p:nvPr>
            <p:ph type="title"/>
          </p:nvPr>
        </p:nvSpPr>
        <p:spPr>
          <a:xfrm>
            <a:off x="0" y="115888"/>
            <a:ext cx="9144000" cy="1116012"/>
          </a:xfrm>
        </p:spPr>
        <p:txBody>
          <a:bodyPr/>
          <a:lstStyle/>
          <a:p>
            <a:r>
              <a:rPr lang="en-US" sz="3000"/>
              <a:t>Closest Pair of Points</a:t>
            </a:r>
            <a:br>
              <a:rPr lang="en-US" sz="3000"/>
            </a:br>
            <a:r>
              <a:rPr lang="en-US"/>
              <a:t>(from “Algorithm Design” by J.Kleinberg and E.Tardos)</a:t>
            </a:r>
          </a:p>
        </p:txBody>
      </p:sp>
      <p:sp>
        <p:nvSpPr>
          <p:cNvPr id="499715" name="Rectangle 3"/>
          <p:cNvSpPr>
            <a:spLocks noGrp="1" noChangeArrowheads="1"/>
          </p:cNvSpPr>
          <p:nvPr>
            <p:ph type="body" idx="1"/>
          </p:nvPr>
        </p:nvSpPr>
        <p:spPr>
          <a:xfrm>
            <a:off x="609600" y="1258888"/>
            <a:ext cx="7848600" cy="5410200"/>
          </a:xfrm>
        </p:spPr>
        <p:txBody>
          <a:bodyPr/>
          <a:lstStyle/>
          <a:p>
            <a:r>
              <a:rPr lang="en-US" sz="2400" dirty="0"/>
              <a:t>Closest pair.  </a:t>
            </a:r>
            <a:r>
              <a:rPr lang="en-US" sz="2400" dirty="0">
                <a:solidFill>
                  <a:schemeClr val="tx1"/>
                </a:solidFill>
              </a:rPr>
              <a:t>Given n points in the plane, find a pair with smallest Euclidean distance between </a:t>
            </a:r>
            <a:r>
              <a:rPr lang="en-US" sz="2400" dirty="0" smtClean="0">
                <a:solidFill>
                  <a:schemeClr val="tx1"/>
                </a:solidFill>
              </a:rPr>
              <a:t>them (closest pair).</a:t>
            </a:r>
            <a:endParaRPr lang="en-US" sz="2400" dirty="0"/>
          </a:p>
          <a:p>
            <a:pPr lvl="1"/>
            <a:endParaRPr lang="en-US" sz="2000" dirty="0"/>
          </a:p>
          <a:p>
            <a:r>
              <a:rPr lang="en-US" sz="2400" dirty="0"/>
              <a:t>Fundamental geometric primitive.</a:t>
            </a:r>
          </a:p>
          <a:p>
            <a:pPr lvl="1"/>
            <a:r>
              <a:rPr lang="en-US" sz="2000" dirty="0"/>
              <a:t>Graphics, computer vision, geographic information systems, molecular modeling, air traffic control.</a:t>
            </a:r>
          </a:p>
          <a:p>
            <a:pPr lvl="1"/>
            <a:r>
              <a:rPr lang="en-US" sz="2000" dirty="0"/>
              <a:t>Special case of nearest neighbor, Euclidean MST, </a:t>
            </a:r>
            <a:r>
              <a:rPr lang="en-US" sz="2000" dirty="0" err="1"/>
              <a:t>Voronoi</a:t>
            </a:r>
            <a:r>
              <a:rPr lang="en-US" sz="2000" dirty="0"/>
              <a:t>.</a:t>
            </a:r>
          </a:p>
          <a:p>
            <a:r>
              <a:rPr lang="en-US" sz="2400" dirty="0" smtClean="0"/>
              <a:t>Brute </a:t>
            </a:r>
            <a:r>
              <a:rPr lang="en-US" sz="2400" dirty="0"/>
              <a:t>force.  </a:t>
            </a:r>
            <a:r>
              <a:rPr lang="en-US" sz="2400" dirty="0">
                <a:solidFill>
                  <a:schemeClr val="tx1"/>
                </a:solidFill>
              </a:rPr>
              <a:t>Check all pairs of points p and q with </a:t>
            </a:r>
            <a:r>
              <a:rPr lang="en-US" sz="2400" dirty="0">
                <a:solidFill>
                  <a:schemeClr val="tx1"/>
                </a:solidFill>
                <a:sym typeface="Symbol" pitchFamily="18" charset="2"/>
              </a:rPr>
              <a:t></a:t>
            </a:r>
            <a:r>
              <a:rPr lang="en-US" sz="2400" dirty="0">
                <a:solidFill>
                  <a:schemeClr val="tx1"/>
                </a:solidFill>
              </a:rPr>
              <a:t>(n</a:t>
            </a:r>
            <a:r>
              <a:rPr lang="en-US" sz="1600" baseline="30000" dirty="0">
                <a:solidFill>
                  <a:schemeClr val="tx1"/>
                </a:solidFill>
              </a:rPr>
              <a:t>2</a:t>
            </a:r>
            <a:r>
              <a:rPr lang="en-US" sz="2400" dirty="0">
                <a:solidFill>
                  <a:schemeClr val="tx1"/>
                </a:solidFill>
              </a:rPr>
              <a:t>) comparisons.</a:t>
            </a:r>
          </a:p>
          <a:p>
            <a:r>
              <a:rPr lang="en-US" sz="2400" dirty="0" smtClean="0"/>
              <a:t>1-D </a:t>
            </a:r>
            <a:r>
              <a:rPr lang="en-US" sz="2400" dirty="0"/>
              <a:t>version.  </a:t>
            </a:r>
            <a:r>
              <a:rPr lang="en-US" sz="2400" dirty="0">
                <a:solidFill>
                  <a:schemeClr val="tx1"/>
                </a:solidFill>
              </a:rPr>
              <a:t>O(n log n) easy if points are on a line.</a:t>
            </a:r>
          </a:p>
          <a:p>
            <a:endParaRPr lang="en-US" sz="2400" dirty="0" smtClean="0"/>
          </a:p>
          <a:p>
            <a:r>
              <a:rPr lang="en-US" sz="2400" dirty="0" smtClean="0"/>
              <a:t>Assumption</a:t>
            </a:r>
            <a:r>
              <a:rPr lang="en-US" sz="2400" dirty="0"/>
              <a:t>.  </a:t>
            </a:r>
            <a:r>
              <a:rPr lang="en-US" sz="2400" dirty="0">
                <a:solidFill>
                  <a:schemeClr val="tx1"/>
                </a:solidFill>
              </a:rPr>
              <a:t>No two points have same x coordinate.</a:t>
            </a:r>
          </a:p>
        </p:txBody>
      </p:sp>
      <p:sp>
        <p:nvSpPr>
          <p:cNvPr id="499721" name="Line 9"/>
          <p:cNvSpPr>
            <a:spLocks noChangeShapeType="1"/>
          </p:cNvSpPr>
          <p:nvPr/>
        </p:nvSpPr>
        <p:spPr bwMode="auto">
          <a:xfrm flipH="1" flipV="1">
            <a:off x="3124200" y="3292475"/>
            <a:ext cx="66675" cy="179388"/>
          </a:xfrm>
          <a:prstGeom prst="line">
            <a:avLst/>
          </a:prstGeom>
          <a:noFill/>
          <a:ln w="9525">
            <a:solidFill>
              <a:schemeClr val="tx1"/>
            </a:solidFill>
            <a:round/>
            <a:headEnd/>
            <a:tailEnd type="triangle" w="sm" len="sm"/>
          </a:ln>
          <a:effectLst/>
        </p:spPr>
        <p:txBody>
          <a:bodyPr lIns="92075" tIns="46038" rIns="92075" bIns="46038"/>
          <a:lstStyle/>
          <a:p>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Slide Number Placeholder 3"/>
          <p:cNvSpPr>
            <a:spLocks noGrp="1"/>
          </p:cNvSpPr>
          <p:nvPr>
            <p:ph type="sldNum" sz="quarter" idx="10"/>
          </p:nvPr>
        </p:nvSpPr>
        <p:spPr/>
        <p:txBody>
          <a:bodyPr/>
          <a:lstStyle/>
          <a:p>
            <a:fld id="{B812FBAA-CF9A-47A1-8664-64F05FFE5EE5}" type="slidenum">
              <a:rPr lang="en-US"/>
              <a:pPr/>
              <a:t>37</a:t>
            </a:fld>
            <a:endParaRPr lang="en-US" sz="1400"/>
          </a:p>
        </p:txBody>
      </p:sp>
      <p:sp>
        <p:nvSpPr>
          <p:cNvPr id="501762" name="Rectangle 2"/>
          <p:cNvSpPr>
            <a:spLocks noChangeArrowheads="1"/>
          </p:cNvSpPr>
          <p:nvPr/>
        </p:nvSpPr>
        <p:spPr bwMode="auto">
          <a:xfrm>
            <a:off x="1676400" y="2971800"/>
            <a:ext cx="6248400" cy="3581400"/>
          </a:xfrm>
          <a:prstGeom prst="rect">
            <a:avLst/>
          </a:prstGeom>
          <a:noFill/>
          <a:ln w="12700">
            <a:solidFill>
              <a:schemeClr val="tx1"/>
            </a:solidFill>
            <a:miter lim="800000"/>
            <a:headEnd/>
            <a:tailEnd/>
          </a:ln>
          <a:effectLst/>
        </p:spPr>
        <p:txBody>
          <a:bodyPr wrap="none" lIns="92075" tIns="46038" rIns="92075" bIns="46038" anchor="ctr"/>
          <a:lstStyle/>
          <a:p>
            <a:endParaRPr lang="en-US"/>
          </a:p>
        </p:txBody>
      </p:sp>
      <p:sp>
        <p:nvSpPr>
          <p:cNvPr id="501763" name="Rectangle 3"/>
          <p:cNvSpPr>
            <a:spLocks noGrp="1" noChangeArrowheads="1"/>
          </p:cNvSpPr>
          <p:nvPr>
            <p:ph type="title"/>
          </p:nvPr>
        </p:nvSpPr>
        <p:spPr/>
        <p:txBody>
          <a:bodyPr/>
          <a:lstStyle/>
          <a:p>
            <a:r>
              <a:rPr lang="en-US"/>
              <a:t>Closest Pair of Points:  First Attempt</a:t>
            </a:r>
          </a:p>
        </p:txBody>
      </p:sp>
      <p:sp>
        <p:nvSpPr>
          <p:cNvPr id="501764" name="Rectangle 4"/>
          <p:cNvSpPr>
            <a:spLocks noGrp="1" noChangeArrowheads="1"/>
          </p:cNvSpPr>
          <p:nvPr>
            <p:ph type="body" idx="1"/>
          </p:nvPr>
        </p:nvSpPr>
        <p:spPr/>
        <p:txBody>
          <a:bodyPr/>
          <a:lstStyle/>
          <a:p>
            <a:r>
              <a:rPr lang="en-US" sz="2000" dirty="0"/>
              <a:t>Divide.  </a:t>
            </a:r>
            <a:r>
              <a:rPr lang="en-US" sz="2000" dirty="0">
                <a:solidFill>
                  <a:schemeClr val="tx1"/>
                </a:solidFill>
              </a:rPr>
              <a:t>Sub-divide region into 4 quadrants.</a:t>
            </a:r>
          </a:p>
          <a:p>
            <a:pPr lvl="1"/>
            <a:endParaRPr lang="en-US" sz="2000" dirty="0">
              <a:sym typeface="Symbol" pitchFamily="18" charset="2"/>
            </a:endParaRPr>
          </a:p>
        </p:txBody>
      </p:sp>
      <p:sp>
        <p:nvSpPr>
          <p:cNvPr id="501765" name="Oval 5"/>
          <p:cNvSpPr>
            <a:spLocks noChangeArrowheads="1"/>
          </p:cNvSpPr>
          <p:nvPr/>
        </p:nvSpPr>
        <p:spPr bwMode="auto">
          <a:xfrm flipH="1">
            <a:off x="2286000" y="41148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1766" name="Oval 6"/>
          <p:cNvSpPr>
            <a:spLocks noChangeArrowheads="1"/>
          </p:cNvSpPr>
          <p:nvPr/>
        </p:nvSpPr>
        <p:spPr bwMode="auto">
          <a:xfrm flipH="1">
            <a:off x="4114800" y="40386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1767" name="Oval 7"/>
          <p:cNvSpPr>
            <a:spLocks noChangeArrowheads="1"/>
          </p:cNvSpPr>
          <p:nvPr/>
        </p:nvSpPr>
        <p:spPr bwMode="auto">
          <a:xfrm flipH="1">
            <a:off x="3352800" y="54102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1768" name="Oval 8"/>
          <p:cNvSpPr>
            <a:spLocks noChangeArrowheads="1"/>
          </p:cNvSpPr>
          <p:nvPr/>
        </p:nvSpPr>
        <p:spPr bwMode="auto">
          <a:xfrm flipH="1">
            <a:off x="4419600" y="60198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1769" name="Oval 9"/>
          <p:cNvSpPr>
            <a:spLocks noChangeArrowheads="1"/>
          </p:cNvSpPr>
          <p:nvPr/>
        </p:nvSpPr>
        <p:spPr bwMode="auto">
          <a:xfrm flipH="1">
            <a:off x="1905000" y="36576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1770" name="Oval 10"/>
          <p:cNvSpPr>
            <a:spLocks noChangeArrowheads="1"/>
          </p:cNvSpPr>
          <p:nvPr/>
        </p:nvSpPr>
        <p:spPr bwMode="auto">
          <a:xfrm flipH="1">
            <a:off x="2895600" y="39624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1771" name="Oval 11"/>
          <p:cNvSpPr>
            <a:spLocks noChangeArrowheads="1"/>
          </p:cNvSpPr>
          <p:nvPr/>
        </p:nvSpPr>
        <p:spPr bwMode="auto">
          <a:xfrm flipH="1">
            <a:off x="3124200" y="32766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1772" name="Oval 12"/>
          <p:cNvSpPr>
            <a:spLocks noChangeArrowheads="1"/>
          </p:cNvSpPr>
          <p:nvPr/>
        </p:nvSpPr>
        <p:spPr bwMode="auto">
          <a:xfrm flipH="1">
            <a:off x="3200400" y="42672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1773" name="Oval 13"/>
          <p:cNvSpPr>
            <a:spLocks noChangeArrowheads="1"/>
          </p:cNvSpPr>
          <p:nvPr/>
        </p:nvSpPr>
        <p:spPr bwMode="auto">
          <a:xfrm flipH="1">
            <a:off x="5638800" y="36576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1774" name="Oval 14"/>
          <p:cNvSpPr>
            <a:spLocks noChangeArrowheads="1"/>
          </p:cNvSpPr>
          <p:nvPr/>
        </p:nvSpPr>
        <p:spPr bwMode="auto">
          <a:xfrm flipH="1">
            <a:off x="3886200" y="36576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1775" name="Oval 15"/>
          <p:cNvSpPr>
            <a:spLocks noChangeArrowheads="1"/>
          </p:cNvSpPr>
          <p:nvPr/>
        </p:nvSpPr>
        <p:spPr bwMode="auto">
          <a:xfrm flipH="1">
            <a:off x="5105400" y="41910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1776" name="Oval 16"/>
          <p:cNvSpPr>
            <a:spLocks noChangeArrowheads="1"/>
          </p:cNvSpPr>
          <p:nvPr/>
        </p:nvSpPr>
        <p:spPr bwMode="auto">
          <a:xfrm flipH="1">
            <a:off x="4876800" y="45720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1777" name="Oval 17"/>
          <p:cNvSpPr>
            <a:spLocks noChangeArrowheads="1"/>
          </p:cNvSpPr>
          <p:nvPr/>
        </p:nvSpPr>
        <p:spPr bwMode="auto">
          <a:xfrm flipH="1">
            <a:off x="7620000" y="64008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1778" name="Oval 18"/>
          <p:cNvSpPr>
            <a:spLocks noChangeArrowheads="1"/>
          </p:cNvSpPr>
          <p:nvPr/>
        </p:nvSpPr>
        <p:spPr bwMode="auto">
          <a:xfrm flipH="1">
            <a:off x="6019800" y="33528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1779" name="Oval 19"/>
          <p:cNvSpPr>
            <a:spLocks noChangeArrowheads="1"/>
          </p:cNvSpPr>
          <p:nvPr/>
        </p:nvSpPr>
        <p:spPr bwMode="auto">
          <a:xfrm flipH="1">
            <a:off x="6477000" y="46482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1780" name="Oval 20"/>
          <p:cNvSpPr>
            <a:spLocks noChangeArrowheads="1"/>
          </p:cNvSpPr>
          <p:nvPr/>
        </p:nvSpPr>
        <p:spPr bwMode="auto">
          <a:xfrm flipH="1">
            <a:off x="1828800" y="44958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1781" name="Oval 21"/>
          <p:cNvSpPr>
            <a:spLocks noChangeArrowheads="1"/>
          </p:cNvSpPr>
          <p:nvPr/>
        </p:nvSpPr>
        <p:spPr bwMode="auto">
          <a:xfrm flipH="1">
            <a:off x="4343400" y="43434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1782" name="Oval 22"/>
          <p:cNvSpPr>
            <a:spLocks noChangeArrowheads="1"/>
          </p:cNvSpPr>
          <p:nvPr/>
        </p:nvSpPr>
        <p:spPr bwMode="auto">
          <a:xfrm flipH="1">
            <a:off x="3352800" y="47244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1783" name="Oval 23"/>
          <p:cNvSpPr>
            <a:spLocks noChangeArrowheads="1"/>
          </p:cNvSpPr>
          <p:nvPr/>
        </p:nvSpPr>
        <p:spPr bwMode="auto">
          <a:xfrm flipH="1">
            <a:off x="4114800" y="44958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1784" name="Oval 24"/>
          <p:cNvSpPr>
            <a:spLocks noChangeArrowheads="1"/>
          </p:cNvSpPr>
          <p:nvPr/>
        </p:nvSpPr>
        <p:spPr bwMode="auto">
          <a:xfrm flipH="1">
            <a:off x="3962400" y="53340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1785" name="Oval 25"/>
          <p:cNvSpPr>
            <a:spLocks noChangeArrowheads="1"/>
          </p:cNvSpPr>
          <p:nvPr/>
        </p:nvSpPr>
        <p:spPr bwMode="auto">
          <a:xfrm flipH="1">
            <a:off x="1905000" y="56388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1786" name="Oval 26"/>
          <p:cNvSpPr>
            <a:spLocks noChangeArrowheads="1"/>
          </p:cNvSpPr>
          <p:nvPr/>
        </p:nvSpPr>
        <p:spPr bwMode="auto">
          <a:xfrm flipH="1">
            <a:off x="2209800" y="54864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1787" name="Oval 27"/>
          <p:cNvSpPr>
            <a:spLocks noChangeArrowheads="1"/>
          </p:cNvSpPr>
          <p:nvPr/>
        </p:nvSpPr>
        <p:spPr bwMode="auto">
          <a:xfrm flipH="1">
            <a:off x="3810000" y="63246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1788" name="Oval 28"/>
          <p:cNvSpPr>
            <a:spLocks noChangeArrowheads="1"/>
          </p:cNvSpPr>
          <p:nvPr/>
        </p:nvSpPr>
        <p:spPr bwMode="auto">
          <a:xfrm flipH="1">
            <a:off x="1752600" y="60960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1789" name="Oval 29"/>
          <p:cNvSpPr>
            <a:spLocks noChangeArrowheads="1"/>
          </p:cNvSpPr>
          <p:nvPr/>
        </p:nvSpPr>
        <p:spPr bwMode="auto">
          <a:xfrm flipH="1">
            <a:off x="3048000" y="60960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1790" name="Oval 30"/>
          <p:cNvSpPr>
            <a:spLocks noChangeArrowheads="1"/>
          </p:cNvSpPr>
          <p:nvPr/>
        </p:nvSpPr>
        <p:spPr bwMode="auto">
          <a:xfrm flipH="1">
            <a:off x="7543800" y="38862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1791" name="Oval 31"/>
          <p:cNvSpPr>
            <a:spLocks noChangeArrowheads="1"/>
          </p:cNvSpPr>
          <p:nvPr/>
        </p:nvSpPr>
        <p:spPr bwMode="auto">
          <a:xfrm flipH="1">
            <a:off x="6858000" y="34290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1792" name="Oval 32"/>
          <p:cNvSpPr>
            <a:spLocks noChangeArrowheads="1"/>
          </p:cNvSpPr>
          <p:nvPr/>
        </p:nvSpPr>
        <p:spPr bwMode="auto">
          <a:xfrm flipH="1">
            <a:off x="5334000" y="54864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1793" name="Oval 33"/>
          <p:cNvSpPr>
            <a:spLocks noChangeArrowheads="1"/>
          </p:cNvSpPr>
          <p:nvPr/>
        </p:nvSpPr>
        <p:spPr bwMode="auto">
          <a:xfrm flipH="1">
            <a:off x="7543800" y="32766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1794" name="Oval 34"/>
          <p:cNvSpPr>
            <a:spLocks noChangeArrowheads="1"/>
          </p:cNvSpPr>
          <p:nvPr/>
        </p:nvSpPr>
        <p:spPr bwMode="auto">
          <a:xfrm flipH="1">
            <a:off x="6019800" y="50292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1795" name="Oval 35"/>
          <p:cNvSpPr>
            <a:spLocks noChangeArrowheads="1"/>
          </p:cNvSpPr>
          <p:nvPr/>
        </p:nvSpPr>
        <p:spPr bwMode="auto">
          <a:xfrm flipH="1">
            <a:off x="6248400" y="61722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1796" name="Oval 36"/>
          <p:cNvSpPr>
            <a:spLocks noChangeArrowheads="1"/>
          </p:cNvSpPr>
          <p:nvPr/>
        </p:nvSpPr>
        <p:spPr bwMode="auto">
          <a:xfrm flipH="1">
            <a:off x="7620000" y="47244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1797" name="Oval 37"/>
          <p:cNvSpPr>
            <a:spLocks noChangeArrowheads="1"/>
          </p:cNvSpPr>
          <p:nvPr/>
        </p:nvSpPr>
        <p:spPr bwMode="auto">
          <a:xfrm flipH="1">
            <a:off x="6477000" y="54864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1798" name="Oval 38"/>
          <p:cNvSpPr>
            <a:spLocks noChangeArrowheads="1"/>
          </p:cNvSpPr>
          <p:nvPr/>
        </p:nvSpPr>
        <p:spPr bwMode="auto">
          <a:xfrm flipH="1">
            <a:off x="7239000" y="55626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1799" name="Line 39"/>
          <p:cNvSpPr>
            <a:spLocks noChangeShapeType="1"/>
          </p:cNvSpPr>
          <p:nvPr/>
        </p:nvSpPr>
        <p:spPr bwMode="auto">
          <a:xfrm>
            <a:off x="4267200" y="2971800"/>
            <a:ext cx="0" cy="3581400"/>
          </a:xfrm>
          <a:prstGeom prst="line">
            <a:avLst/>
          </a:prstGeom>
          <a:noFill/>
          <a:ln w="12700">
            <a:solidFill>
              <a:schemeClr val="tx1"/>
            </a:solidFill>
            <a:round/>
            <a:headEnd/>
            <a:tailEnd/>
          </a:ln>
          <a:effectLst/>
        </p:spPr>
        <p:txBody>
          <a:bodyPr wrap="none" lIns="92075" tIns="46038" rIns="92075" bIns="46038" anchor="ctr"/>
          <a:lstStyle/>
          <a:p>
            <a:endParaRPr lang="en-US"/>
          </a:p>
        </p:txBody>
      </p:sp>
      <p:sp>
        <p:nvSpPr>
          <p:cNvPr id="501800" name="Text Box 40"/>
          <p:cNvSpPr txBox="1">
            <a:spLocks noChangeArrowheads="1"/>
          </p:cNvSpPr>
          <p:nvPr/>
        </p:nvSpPr>
        <p:spPr bwMode="auto">
          <a:xfrm>
            <a:off x="4191000" y="3246438"/>
            <a:ext cx="501650" cy="411162"/>
          </a:xfrm>
          <a:prstGeom prst="rect">
            <a:avLst/>
          </a:prstGeom>
          <a:noFill/>
          <a:ln w="15875">
            <a:noFill/>
            <a:miter lim="800000"/>
            <a:headEnd/>
            <a:tailEnd/>
          </a:ln>
          <a:effectLst/>
        </p:spPr>
        <p:txBody>
          <a:bodyPr lIns="92075" tIns="46038" rIns="92075" bIns="46038">
            <a:spAutoFit/>
          </a:bodyPr>
          <a:lstStyle/>
          <a:p>
            <a:pPr algn="ctr">
              <a:spcBef>
                <a:spcPct val="50000"/>
              </a:spcBef>
            </a:pPr>
            <a:r>
              <a:rPr lang="en-US" sz="1800"/>
              <a:t>L</a:t>
            </a:r>
          </a:p>
        </p:txBody>
      </p:sp>
      <p:sp>
        <p:nvSpPr>
          <p:cNvPr id="501801" name="Line 41"/>
          <p:cNvSpPr>
            <a:spLocks noChangeShapeType="1"/>
          </p:cNvSpPr>
          <p:nvPr/>
        </p:nvSpPr>
        <p:spPr bwMode="auto">
          <a:xfrm rot="-5400000">
            <a:off x="4800600" y="1790700"/>
            <a:ext cx="0" cy="6248400"/>
          </a:xfrm>
          <a:prstGeom prst="line">
            <a:avLst/>
          </a:prstGeom>
          <a:noFill/>
          <a:ln w="12700">
            <a:solidFill>
              <a:schemeClr val="tx1"/>
            </a:solidFill>
            <a:round/>
            <a:headEnd/>
            <a:tailEnd/>
          </a:ln>
          <a:effectLst/>
        </p:spPr>
        <p:txBody>
          <a:bodyPr wrap="none" lIns="92075" tIns="46038" rIns="92075" bIns="46038"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01799"/>
                                        </p:tgtEl>
                                        <p:attrNameLst>
                                          <p:attrName>style.visibility</p:attrName>
                                        </p:attrNameLst>
                                      </p:cBhvr>
                                      <p:to>
                                        <p:strVal val="visible"/>
                                      </p:to>
                                    </p:set>
                                    <p:animEffect transition="in" filter="dissolve">
                                      <p:cBhvr>
                                        <p:cTn id="7" dur="500"/>
                                        <p:tgtEl>
                                          <p:spTgt spid="50179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01801"/>
                                        </p:tgtEl>
                                        <p:attrNameLst>
                                          <p:attrName>style.visibility</p:attrName>
                                        </p:attrNameLst>
                                      </p:cBhvr>
                                      <p:to>
                                        <p:strVal val="visible"/>
                                      </p:to>
                                    </p:set>
                                    <p:animEffect transition="in" filter="dissolve">
                                      <p:cBhvr>
                                        <p:cTn id="12" dur="500"/>
                                        <p:tgtEl>
                                          <p:spTgt spid="5018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9" grpId="0" animBg="1"/>
      <p:bldP spid="50180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Slide Number Placeholder 3"/>
          <p:cNvSpPr>
            <a:spLocks noGrp="1"/>
          </p:cNvSpPr>
          <p:nvPr>
            <p:ph type="sldNum" sz="quarter" idx="10"/>
          </p:nvPr>
        </p:nvSpPr>
        <p:spPr/>
        <p:txBody>
          <a:bodyPr/>
          <a:lstStyle/>
          <a:p>
            <a:fld id="{0E092B8B-D6FE-424B-BC18-A09E31A89F41}" type="slidenum">
              <a:rPr lang="en-US"/>
              <a:pPr/>
              <a:t>38</a:t>
            </a:fld>
            <a:endParaRPr lang="en-US" sz="1400"/>
          </a:p>
        </p:txBody>
      </p:sp>
      <p:sp>
        <p:nvSpPr>
          <p:cNvPr id="602114" name="Rectangle 2"/>
          <p:cNvSpPr>
            <a:spLocks noChangeArrowheads="1"/>
          </p:cNvSpPr>
          <p:nvPr/>
        </p:nvSpPr>
        <p:spPr bwMode="auto">
          <a:xfrm>
            <a:off x="1676400" y="2971800"/>
            <a:ext cx="6248400" cy="3581400"/>
          </a:xfrm>
          <a:prstGeom prst="rect">
            <a:avLst/>
          </a:prstGeom>
          <a:noFill/>
          <a:ln w="12700">
            <a:solidFill>
              <a:schemeClr val="tx1"/>
            </a:solidFill>
            <a:miter lim="800000"/>
            <a:headEnd/>
            <a:tailEnd/>
          </a:ln>
          <a:effectLst/>
        </p:spPr>
        <p:txBody>
          <a:bodyPr wrap="none" lIns="92075" tIns="46038" rIns="92075" bIns="46038" anchor="ctr"/>
          <a:lstStyle/>
          <a:p>
            <a:endParaRPr lang="en-US"/>
          </a:p>
        </p:txBody>
      </p:sp>
      <p:sp>
        <p:nvSpPr>
          <p:cNvPr id="602115" name="Rectangle 3"/>
          <p:cNvSpPr>
            <a:spLocks noGrp="1" noChangeArrowheads="1"/>
          </p:cNvSpPr>
          <p:nvPr>
            <p:ph type="title"/>
          </p:nvPr>
        </p:nvSpPr>
        <p:spPr/>
        <p:txBody>
          <a:bodyPr/>
          <a:lstStyle/>
          <a:p>
            <a:r>
              <a:rPr lang="en-US"/>
              <a:t>Closest Pair of Points:  First Attempt</a:t>
            </a:r>
          </a:p>
        </p:txBody>
      </p:sp>
      <p:sp>
        <p:nvSpPr>
          <p:cNvPr id="602116" name="Rectangle 4"/>
          <p:cNvSpPr>
            <a:spLocks noGrp="1" noChangeArrowheads="1"/>
          </p:cNvSpPr>
          <p:nvPr>
            <p:ph type="body" idx="1"/>
          </p:nvPr>
        </p:nvSpPr>
        <p:spPr/>
        <p:txBody>
          <a:bodyPr/>
          <a:lstStyle/>
          <a:p>
            <a:r>
              <a:rPr lang="en-US" sz="2000" dirty="0"/>
              <a:t>Divide.  </a:t>
            </a:r>
            <a:r>
              <a:rPr lang="en-US" sz="2000" dirty="0">
                <a:solidFill>
                  <a:schemeClr val="tx1"/>
                </a:solidFill>
              </a:rPr>
              <a:t>Sub-divide region into 4 quadrants.</a:t>
            </a:r>
          </a:p>
          <a:p>
            <a:r>
              <a:rPr lang="en-US" sz="2000" dirty="0"/>
              <a:t>Obstacle.  </a:t>
            </a:r>
            <a:r>
              <a:rPr lang="en-US" sz="2000" dirty="0">
                <a:solidFill>
                  <a:schemeClr val="tx1"/>
                </a:solidFill>
              </a:rPr>
              <a:t>Impossible to ensure n/4 points in each piece.</a:t>
            </a:r>
            <a:endParaRPr lang="en-US" sz="2000" dirty="0">
              <a:sym typeface="Symbol" pitchFamily="18" charset="2"/>
            </a:endParaRPr>
          </a:p>
          <a:p>
            <a:endParaRPr lang="en-US" sz="2000" dirty="0">
              <a:solidFill>
                <a:schemeClr val="tx1"/>
              </a:solidFill>
            </a:endParaRPr>
          </a:p>
          <a:p>
            <a:pPr lvl="1"/>
            <a:endParaRPr lang="en-US" sz="2000" dirty="0">
              <a:sym typeface="Symbol" pitchFamily="18" charset="2"/>
            </a:endParaRPr>
          </a:p>
        </p:txBody>
      </p:sp>
      <p:sp>
        <p:nvSpPr>
          <p:cNvPr id="602117" name="Oval 5"/>
          <p:cNvSpPr>
            <a:spLocks noChangeArrowheads="1"/>
          </p:cNvSpPr>
          <p:nvPr/>
        </p:nvSpPr>
        <p:spPr bwMode="auto">
          <a:xfrm flipH="1">
            <a:off x="2286000" y="41148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602118" name="Oval 6"/>
          <p:cNvSpPr>
            <a:spLocks noChangeArrowheads="1"/>
          </p:cNvSpPr>
          <p:nvPr/>
        </p:nvSpPr>
        <p:spPr bwMode="auto">
          <a:xfrm flipH="1">
            <a:off x="4114800" y="40386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602119" name="Oval 7"/>
          <p:cNvSpPr>
            <a:spLocks noChangeArrowheads="1"/>
          </p:cNvSpPr>
          <p:nvPr/>
        </p:nvSpPr>
        <p:spPr bwMode="auto">
          <a:xfrm flipH="1">
            <a:off x="3352800" y="38862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602120" name="Oval 8"/>
          <p:cNvSpPr>
            <a:spLocks noChangeArrowheads="1"/>
          </p:cNvSpPr>
          <p:nvPr/>
        </p:nvSpPr>
        <p:spPr bwMode="auto">
          <a:xfrm flipH="1">
            <a:off x="4419600" y="60198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602121" name="Oval 9"/>
          <p:cNvSpPr>
            <a:spLocks noChangeArrowheads="1"/>
          </p:cNvSpPr>
          <p:nvPr/>
        </p:nvSpPr>
        <p:spPr bwMode="auto">
          <a:xfrm flipH="1">
            <a:off x="1905000" y="36576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602122" name="Oval 10"/>
          <p:cNvSpPr>
            <a:spLocks noChangeArrowheads="1"/>
          </p:cNvSpPr>
          <p:nvPr/>
        </p:nvSpPr>
        <p:spPr bwMode="auto">
          <a:xfrm flipH="1">
            <a:off x="2895600" y="39624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602123" name="Oval 11"/>
          <p:cNvSpPr>
            <a:spLocks noChangeArrowheads="1"/>
          </p:cNvSpPr>
          <p:nvPr/>
        </p:nvSpPr>
        <p:spPr bwMode="auto">
          <a:xfrm flipH="1">
            <a:off x="3124200" y="32766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602124" name="Oval 12"/>
          <p:cNvSpPr>
            <a:spLocks noChangeArrowheads="1"/>
          </p:cNvSpPr>
          <p:nvPr/>
        </p:nvSpPr>
        <p:spPr bwMode="auto">
          <a:xfrm flipH="1">
            <a:off x="3200400" y="42672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602125" name="Oval 13"/>
          <p:cNvSpPr>
            <a:spLocks noChangeArrowheads="1"/>
          </p:cNvSpPr>
          <p:nvPr/>
        </p:nvSpPr>
        <p:spPr bwMode="auto">
          <a:xfrm flipH="1">
            <a:off x="5715000" y="60960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602126" name="Oval 14"/>
          <p:cNvSpPr>
            <a:spLocks noChangeArrowheads="1"/>
          </p:cNvSpPr>
          <p:nvPr/>
        </p:nvSpPr>
        <p:spPr bwMode="auto">
          <a:xfrm flipH="1">
            <a:off x="3886200" y="36576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602127" name="Oval 15"/>
          <p:cNvSpPr>
            <a:spLocks noChangeArrowheads="1"/>
          </p:cNvSpPr>
          <p:nvPr/>
        </p:nvSpPr>
        <p:spPr bwMode="auto">
          <a:xfrm flipH="1">
            <a:off x="2895600" y="35052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602128" name="Oval 16"/>
          <p:cNvSpPr>
            <a:spLocks noChangeArrowheads="1"/>
          </p:cNvSpPr>
          <p:nvPr/>
        </p:nvSpPr>
        <p:spPr bwMode="auto">
          <a:xfrm flipH="1">
            <a:off x="3733800" y="43434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602129" name="Oval 17"/>
          <p:cNvSpPr>
            <a:spLocks noChangeArrowheads="1"/>
          </p:cNvSpPr>
          <p:nvPr/>
        </p:nvSpPr>
        <p:spPr bwMode="auto">
          <a:xfrm flipH="1">
            <a:off x="7620000" y="64008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602130" name="Oval 18"/>
          <p:cNvSpPr>
            <a:spLocks noChangeArrowheads="1"/>
          </p:cNvSpPr>
          <p:nvPr/>
        </p:nvSpPr>
        <p:spPr bwMode="auto">
          <a:xfrm flipH="1">
            <a:off x="6096000" y="57912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602131" name="Oval 19"/>
          <p:cNvSpPr>
            <a:spLocks noChangeArrowheads="1"/>
          </p:cNvSpPr>
          <p:nvPr/>
        </p:nvSpPr>
        <p:spPr bwMode="auto">
          <a:xfrm flipH="1">
            <a:off x="5181600" y="51816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602132" name="Oval 20"/>
          <p:cNvSpPr>
            <a:spLocks noChangeArrowheads="1"/>
          </p:cNvSpPr>
          <p:nvPr/>
        </p:nvSpPr>
        <p:spPr bwMode="auto">
          <a:xfrm flipH="1">
            <a:off x="1828800" y="44958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602133" name="Oval 21"/>
          <p:cNvSpPr>
            <a:spLocks noChangeArrowheads="1"/>
          </p:cNvSpPr>
          <p:nvPr/>
        </p:nvSpPr>
        <p:spPr bwMode="auto">
          <a:xfrm flipH="1">
            <a:off x="4495800" y="51054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602134" name="Oval 22"/>
          <p:cNvSpPr>
            <a:spLocks noChangeArrowheads="1"/>
          </p:cNvSpPr>
          <p:nvPr/>
        </p:nvSpPr>
        <p:spPr bwMode="auto">
          <a:xfrm flipH="1">
            <a:off x="3352800" y="47244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602135" name="Oval 23"/>
          <p:cNvSpPr>
            <a:spLocks noChangeArrowheads="1"/>
          </p:cNvSpPr>
          <p:nvPr/>
        </p:nvSpPr>
        <p:spPr bwMode="auto">
          <a:xfrm flipH="1">
            <a:off x="4114800" y="44958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602136" name="Oval 24"/>
          <p:cNvSpPr>
            <a:spLocks noChangeArrowheads="1"/>
          </p:cNvSpPr>
          <p:nvPr/>
        </p:nvSpPr>
        <p:spPr bwMode="auto">
          <a:xfrm flipH="1">
            <a:off x="3505200" y="33528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602137" name="Oval 25"/>
          <p:cNvSpPr>
            <a:spLocks noChangeArrowheads="1"/>
          </p:cNvSpPr>
          <p:nvPr/>
        </p:nvSpPr>
        <p:spPr bwMode="auto">
          <a:xfrm flipH="1">
            <a:off x="2286000" y="38862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602138" name="Oval 26"/>
          <p:cNvSpPr>
            <a:spLocks noChangeArrowheads="1"/>
          </p:cNvSpPr>
          <p:nvPr/>
        </p:nvSpPr>
        <p:spPr bwMode="auto">
          <a:xfrm flipH="1">
            <a:off x="2590800" y="45720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602139" name="Oval 27"/>
          <p:cNvSpPr>
            <a:spLocks noChangeArrowheads="1"/>
          </p:cNvSpPr>
          <p:nvPr/>
        </p:nvSpPr>
        <p:spPr bwMode="auto">
          <a:xfrm flipH="1">
            <a:off x="5029200" y="60960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602140" name="Oval 28"/>
          <p:cNvSpPr>
            <a:spLocks noChangeArrowheads="1"/>
          </p:cNvSpPr>
          <p:nvPr/>
        </p:nvSpPr>
        <p:spPr bwMode="auto">
          <a:xfrm flipH="1">
            <a:off x="1828800" y="63246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602141" name="Oval 29"/>
          <p:cNvSpPr>
            <a:spLocks noChangeArrowheads="1"/>
          </p:cNvSpPr>
          <p:nvPr/>
        </p:nvSpPr>
        <p:spPr bwMode="auto">
          <a:xfrm flipH="1">
            <a:off x="4572000" y="55626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602142" name="Oval 30"/>
          <p:cNvSpPr>
            <a:spLocks noChangeArrowheads="1"/>
          </p:cNvSpPr>
          <p:nvPr/>
        </p:nvSpPr>
        <p:spPr bwMode="auto">
          <a:xfrm flipH="1">
            <a:off x="3505200" y="35814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602143" name="Oval 31"/>
          <p:cNvSpPr>
            <a:spLocks noChangeArrowheads="1"/>
          </p:cNvSpPr>
          <p:nvPr/>
        </p:nvSpPr>
        <p:spPr bwMode="auto">
          <a:xfrm flipH="1">
            <a:off x="6934200" y="58674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602144" name="Oval 32"/>
          <p:cNvSpPr>
            <a:spLocks noChangeArrowheads="1"/>
          </p:cNvSpPr>
          <p:nvPr/>
        </p:nvSpPr>
        <p:spPr bwMode="auto">
          <a:xfrm flipH="1">
            <a:off x="5334000" y="54864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602145" name="Oval 33"/>
          <p:cNvSpPr>
            <a:spLocks noChangeArrowheads="1"/>
          </p:cNvSpPr>
          <p:nvPr/>
        </p:nvSpPr>
        <p:spPr bwMode="auto">
          <a:xfrm flipH="1">
            <a:off x="7696200" y="32004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602146" name="Oval 34"/>
          <p:cNvSpPr>
            <a:spLocks noChangeArrowheads="1"/>
          </p:cNvSpPr>
          <p:nvPr/>
        </p:nvSpPr>
        <p:spPr bwMode="auto">
          <a:xfrm flipH="1">
            <a:off x="6019800" y="50292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602147" name="Oval 35"/>
          <p:cNvSpPr>
            <a:spLocks noChangeArrowheads="1"/>
          </p:cNvSpPr>
          <p:nvPr/>
        </p:nvSpPr>
        <p:spPr bwMode="auto">
          <a:xfrm flipH="1">
            <a:off x="6248400" y="61722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602148" name="Oval 36"/>
          <p:cNvSpPr>
            <a:spLocks noChangeArrowheads="1"/>
          </p:cNvSpPr>
          <p:nvPr/>
        </p:nvSpPr>
        <p:spPr bwMode="auto">
          <a:xfrm flipH="1">
            <a:off x="2743200" y="42672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602149" name="Oval 37"/>
          <p:cNvSpPr>
            <a:spLocks noChangeArrowheads="1"/>
          </p:cNvSpPr>
          <p:nvPr/>
        </p:nvSpPr>
        <p:spPr bwMode="auto">
          <a:xfrm flipH="1">
            <a:off x="6477000" y="54864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602150" name="Oval 38"/>
          <p:cNvSpPr>
            <a:spLocks noChangeArrowheads="1"/>
          </p:cNvSpPr>
          <p:nvPr/>
        </p:nvSpPr>
        <p:spPr bwMode="auto">
          <a:xfrm flipH="1">
            <a:off x="7239000" y="55626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602151" name="Line 39"/>
          <p:cNvSpPr>
            <a:spLocks noChangeShapeType="1"/>
          </p:cNvSpPr>
          <p:nvPr/>
        </p:nvSpPr>
        <p:spPr bwMode="auto">
          <a:xfrm>
            <a:off x="4267200" y="2971800"/>
            <a:ext cx="0" cy="3581400"/>
          </a:xfrm>
          <a:prstGeom prst="line">
            <a:avLst/>
          </a:prstGeom>
          <a:noFill/>
          <a:ln w="12700">
            <a:solidFill>
              <a:schemeClr val="tx1"/>
            </a:solidFill>
            <a:round/>
            <a:headEnd/>
            <a:tailEnd/>
          </a:ln>
          <a:effectLst/>
        </p:spPr>
        <p:txBody>
          <a:bodyPr wrap="none" lIns="92075" tIns="46038" rIns="92075" bIns="46038" anchor="ctr"/>
          <a:lstStyle/>
          <a:p>
            <a:endParaRPr lang="en-US"/>
          </a:p>
        </p:txBody>
      </p:sp>
      <p:sp>
        <p:nvSpPr>
          <p:cNvPr id="602152" name="Text Box 40"/>
          <p:cNvSpPr txBox="1">
            <a:spLocks noChangeArrowheads="1"/>
          </p:cNvSpPr>
          <p:nvPr/>
        </p:nvSpPr>
        <p:spPr bwMode="auto">
          <a:xfrm>
            <a:off x="4191000" y="3246438"/>
            <a:ext cx="501650" cy="411162"/>
          </a:xfrm>
          <a:prstGeom prst="rect">
            <a:avLst/>
          </a:prstGeom>
          <a:noFill/>
          <a:ln w="15875">
            <a:noFill/>
            <a:miter lim="800000"/>
            <a:headEnd/>
            <a:tailEnd/>
          </a:ln>
          <a:effectLst/>
        </p:spPr>
        <p:txBody>
          <a:bodyPr lIns="92075" tIns="46038" rIns="92075" bIns="46038">
            <a:spAutoFit/>
          </a:bodyPr>
          <a:lstStyle/>
          <a:p>
            <a:pPr algn="ctr">
              <a:spcBef>
                <a:spcPct val="50000"/>
              </a:spcBef>
            </a:pPr>
            <a:r>
              <a:rPr lang="en-US" sz="1800"/>
              <a:t>L</a:t>
            </a:r>
          </a:p>
        </p:txBody>
      </p:sp>
      <p:sp>
        <p:nvSpPr>
          <p:cNvPr id="602153" name="Line 41"/>
          <p:cNvSpPr>
            <a:spLocks noChangeShapeType="1"/>
          </p:cNvSpPr>
          <p:nvPr/>
        </p:nvSpPr>
        <p:spPr bwMode="auto">
          <a:xfrm rot="-5400000">
            <a:off x="4800600" y="1790700"/>
            <a:ext cx="0" cy="6248400"/>
          </a:xfrm>
          <a:prstGeom prst="line">
            <a:avLst/>
          </a:prstGeom>
          <a:noFill/>
          <a:ln w="12700">
            <a:solidFill>
              <a:schemeClr val="tx1"/>
            </a:solidFill>
            <a:round/>
            <a:headEnd/>
            <a:tailEnd/>
          </a:ln>
          <a:effectLst/>
        </p:spPr>
        <p:txBody>
          <a:bodyPr wrap="none" lIns="92075" tIns="46038" rIns="92075" bIns="46038" anchor="ctr"/>
          <a:lstStyle/>
          <a:p>
            <a:endParaRPr lang="en-US"/>
          </a:p>
        </p:txBody>
      </p:sp>
      <p:sp>
        <p:nvSpPr>
          <p:cNvPr id="602154" name="Oval 42"/>
          <p:cNvSpPr>
            <a:spLocks noChangeArrowheads="1"/>
          </p:cNvSpPr>
          <p:nvPr/>
        </p:nvSpPr>
        <p:spPr bwMode="auto">
          <a:xfrm flipH="1">
            <a:off x="2514600" y="40386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602155" name="Oval 43"/>
          <p:cNvSpPr>
            <a:spLocks noChangeArrowheads="1"/>
          </p:cNvSpPr>
          <p:nvPr/>
        </p:nvSpPr>
        <p:spPr bwMode="auto">
          <a:xfrm flipH="1">
            <a:off x="2895600" y="44958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602156" name="Oval 44"/>
          <p:cNvSpPr>
            <a:spLocks noChangeArrowheads="1"/>
          </p:cNvSpPr>
          <p:nvPr/>
        </p:nvSpPr>
        <p:spPr bwMode="auto">
          <a:xfrm flipH="1">
            <a:off x="2667000" y="35052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602157" name="Oval 45"/>
          <p:cNvSpPr>
            <a:spLocks noChangeArrowheads="1"/>
          </p:cNvSpPr>
          <p:nvPr/>
        </p:nvSpPr>
        <p:spPr bwMode="auto">
          <a:xfrm flipH="1">
            <a:off x="2667000" y="37338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602158" name="Oval 46"/>
          <p:cNvSpPr>
            <a:spLocks noChangeArrowheads="1"/>
          </p:cNvSpPr>
          <p:nvPr/>
        </p:nvSpPr>
        <p:spPr bwMode="auto">
          <a:xfrm flipH="1">
            <a:off x="6324600" y="56388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602159" name="Oval 47"/>
          <p:cNvSpPr>
            <a:spLocks noChangeArrowheads="1"/>
          </p:cNvSpPr>
          <p:nvPr/>
        </p:nvSpPr>
        <p:spPr bwMode="auto">
          <a:xfrm flipH="1">
            <a:off x="6705600" y="60960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602160" name="Oval 48"/>
          <p:cNvSpPr>
            <a:spLocks noChangeArrowheads="1"/>
          </p:cNvSpPr>
          <p:nvPr/>
        </p:nvSpPr>
        <p:spPr bwMode="auto">
          <a:xfrm flipH="1">
            <a:off x="6477000" y="51054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602161" name="Oval 49"/>
          <p:cNvSpPr>
            <a:spLocks noChangeArrowheads="1"/>
          </p:cNvSpPr>
          <p:nvPr/>
        </p:nvSpPr>
        <p:spPr bwMode="auto">
          <a:xfrm flipH="1">
            <a:off x="6477000" y="53340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602162" name="Oval 50"/>
          <p:cNvSpPr>
            <a:spLocks noChangeArrowheads="1"/>
          </p:cNvSpPr>
          <p:nvPr/>
        </p:nvSpPr>
        <p:spPr bwMode="auto">
          <a:xfrm flipH="1">
            <a:off x="3505200" y="40386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602163" name="Oval 51"/>
          <p:cNvSpPr>
            <a:spLocks noChangeArrowheads="1"/>
          </p:cNvSpPr>
          <p:nvPr/>
        </p:nvSpPr>
        <p:spPr bwMode="auto">
          <a:xfrm flipH="1">
            <a:off x="3886200" y="44958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602164" name="Oval 52"/>
          <p:cNvSpPr>
            <a:spLocks noChangeArrowheads="1"/>
          </p:cNvSpPr>
          <p:nvPr/>
        </p:nvSpPr>
        <p:spPr bwMode="auto">
          <a:xfrm flipH="1">
            <a:off x="3657600" y="35052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602165" name="Oval 53"/>
          <p:cNvSpPr>
            <a:spLocks noChangeArrowheads="1"/>
          </p:cNvSpPr>
          <p:nvPr/>
        </p:nvSpPr>
        <p:spPr bwMode="auto">
          <a:xfrm flipH="1">
            <a:off x="3657600" y="37338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602166" name="Oval 54"/>
          <p:cNvSpPr>
            <a:spLocks noChangeArrowheads="1"/>
          </p:cNvSpPr>
          <p:nvPr/>
        </p:nvSpPr>
        <p:spPr bwMode="auto">
          <a:xfrm flipH="1">
            <a:off x="4800600" y="57150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602167" name="Oval 55"/>
          <p:cNvSpPr>
            <a:spLocks noChangeArrowheads="1"/>
          </p:cNvSpPr>
          <p:nvPr/>
        </p:nvSpPr>
        <p:spPr bwMode="auto">
          <a:xfrm flipH="1">
            <a:off x="5181600" y="61722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602168" name="Oval 56"/>
          <p:cNvSpPr>
            <a:spLocks noChangeArrowheads="1"/>
          </p:cNvSpPr>
          <p:nvPr/>
        </p:nvSpPr>
        <p:spPr bwMode="auto">
          <a:xfrm flipH="1">
            <a:off x="4953000" y="51816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602169" name="Oval 57"/>
          <p:cNvSpPr>
            <a:spLocks noChangeArrowheads="1"/>
          </p:cNvSpPr>
          <p:nvPr/>
        </p:nvSpPr>
        <p:spPr bwMode="auto">
          <a:xfrm flipH="1">
            <a:off x="4953000" y="54102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02151"/>
                                        </p:tgtEl>
                                        <p:attrNameLst>
                                          <p:attrName>style.visibility</p:attrName>
                                        </p:attrNameLst>
                                      </p:cBhvr>
                                      <p:to>
                                        <p:strVal val="visible"/>
                                      </p:to>
                                    </p:set>
                                    <p:animEffect transition="in" filter="dissolve">
                                      <p:cBhvr>
                                        <p:cTn id="7" dur="500"/>
                                        <p:tgtEl>
                                          <p:spTgt spid="60215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02153"/>
                                        </p:tgtEl>
                                        <p:attrNameLst>
                                          <p:attrName>style.visibility</p:attrName>
                                        </p:attrNameLst>
                                      </p:cBhvr>
                                      <p:to>
                                        <p:strVal val="visible"/>
                                      </p:to>
                                    </p:set>
                                    <p:animEffect transition="in" filter="dissolve">
                                      <p:cBhvr>
                                        <p:cTn id="12" dur="500"/>
                                        <p:tgtEl>
                                          <p:spTgt spid="602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2151" grpId="0" animBg="1"/>
      <p:bldP spid="602153"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lide Number Placeholder 3"/>
          <p:cNvSpPr>
            <a:spLocks noGrp="1"/>
          </p:cNvSpPr>
          <p:nvPr>
            <p:ph type="sldNum" sz="quarter" idx="10"/>
          </p:nvPr>
        </p:nvSpPr>
        <p:spPr/>
        <p:txBody>
          <a:bodyPr/>
          <a:lstStyle/>
          <a:p>
            <a:fld id="{4D64CBB6-00EE-4C6F-9917-EF97CF70DC32}" type="slidenum">
              <a:rPr lang="en-US"/>
              <a:pPr/>
              <a:t>39</a:t>
            </a:fld>
            <a:endParaRPr lang="en-US" sz="1400"/>
          </a:p>
        </p:txBody>
      </p:sp>
      <p:sp>
        <p:nvSpPr>
          <p:cNvPr id="600066" name="Rectangle 2"/>
          <p:cNvSpPr>
            <a:spLocks noChangeArrowheads="1"/>
          </p:cNvSpPr>
          <p:nvPr/>
        </p:nvSpPr>
        <p:spPr bwMode="auto">
          <a:xfrm>
            <a:off x="1676400" y="2971800"/>
            <a:ext cx="6248400" cy="3581400"/>
          </a:xfrm>
          <a:prstGeom prst="rect">
            <a:avLst/>
          </a:prstGeom>
          <a:noFill/>
          <a:ln w="12700">
            <a:solidFill>
              <a:schemeClr val="tx1"/>
            </a:solidFill>
            <a:miter lim="800000"/>
            <a:headEnd/>
            <a:tailEnd/>
          </a:ln>
          <a:effectLst/>
        </p:spPr>
        <p:txBody>
          <a:bodyPr wrap="none" lIns="92075" tIns="46038" rIns="92075" bIns="46038" anchor="ctr"/>
          <a:lstStyle/>
          <a:p>
            <a:endParaRPr lang="en-US"/>
          </a:p>
        </p:txBody>
      </p:sp>
      <p:sp>
        <p:nvSpPr>
          <p:cNvPr id="600067" name="Rectangle 3"/>
          <p:cNvSpPr>
            <a:spLocks noGrp="1" noChangeArrowheads="1"/>
          </p:cNvSpPr>
          <p:nvPr>
            <p:ph type="title"/>
          </p:nvPr>
        </p:nvSpPr>
        <p:spPr/>
        <p:txBody>
          <a:bodyPr/>
          <a:lstStyle/>
          <a:p>
            <a:r>
              <a:rPr lang="en-US"/>
              <a:t>Closest Pair of Points</a:t>
            </a:r>
          </a:p>
        </p:txBody>
      </p:sp>
      <p:sp>
        <p:nvSpPr>
          <p:cNvPr id="600068" name="Rectangle 4"/>
          <p:cNvSpPr>
            <a:spLocks noGrp="1" noChangeArrowheads="1"/>
          </p:cNvSpPr>
          <p:nvPr>
            <p:ph type="body" idx="1"/>
          </p:nvPr>
        </p:nvSpPr>
        <p:spPr/>
        <p:txBody>
          <a:bodyPr/>
          <a:lstStyle/>
          <a:p>
            <a:r>
              <a:rPr lang="en-US" sz="2400" dirty="0" smtClean="0"/>
              <a:t>Algorithm.</a:t>
            </a:r>
          </a:p>
          <a:p>
            <a:pPr lvl="1"/>
            <a:r>
              <a:rPr lang="en-US" sz="2000" dirty="0" smtClean="0"/>
              <a:t>Divide:  draw vertical line L so that roughly ½n points on each side.</a:t>
            </a:r>
          </a:p>
          <a:p>
            <a:pPr lvl="1"/>
            <a:endParaRPr lang="en-US" sz="2000" dirty="0">
              <a:sym typeface="Symbol" pitchFamily="18" charset="2"/>
            </a:endParaRPr>
          </a:p>
        </p:txBody>
      </p:sp>
      <p:sp>
        <p:nvSpPr>
          <p:cNvPr id="600069" name="Oval 5"/>
          <p:cNvSpPr>
            <a:spLocks noChangeArrowheads="1"/>
          </p:cNvSpPr>
          <p:nvPr/>
        </p:nvSpPr>
        <p:spPr bwMode="auto">
          <a:xfrm flipH="1">
            <a:off x="2286000" y="41148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600070" name="Oval 6"/>
          <p:cNvSpPr>
            <a:spLocks noChangeArrowheads="1"/>
          </p:cNvSpPr>
          <p:nvPr/>
        </p:nvSpPr>
        <p:spPr bwMode="auto">
          <a:xfrm flipH="1">
            <a:off x="4114800" y="40386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600071" name="Oval 7"/>
          <p:cNvSpPr>
            <a:spLocks noChangeArrowheads="1"/>
          </p:cNvSpPr>
          <p:nvPr/>
        </p:nvSpPr>
        <p:spPr bwMode="auto">
          <a:xfrm flipH="1">
            <a:off x="3352800" y="54102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600072" name="Oval 8"/>
          <p:cNvSpPr>
            <a:spLocks noChangeArrowheads="1"/>
          </p:cNvSpPr>
          <p:nvPr/>
        </p:nvSpPr>
        <p:spPr bwMode="auto">
          <a:xfrm flipH="1">
            <a:off x="4419600" y="60198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600073" name="Oval 9"/>
          <p:cNvSpPr>
            <a:spLocks noChangeArrowheads="1"/>
          </p:cNvSpPr>
          <p:nvPr/>
        </p:nvSpPr>
        <p:spPr bwMode="auto">
          <a:xfrm flipH="1">
            <a:off x="1905000" y="36576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600074" name="Oval 10"/>
          <p:cNvSpPr>
            <a:spLocks noChangeArrowheads="1"/>
          </p:cNvSpPr>
          <p:nvPr/>
        </p:nvSpPr>
        <p:spPr bwMode="auto">
          <a:xfrm flipH="1">
            <a:off x="2895600" y="39624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600075" name="Oval 11"/>
          <p:cNvSpPr>
            <a:spLocks noChangeArrowheads="1"/>
          </p:cNvSpPr>
          <p:nvPr/>
        </p:nvSpPr>
        <p:spPr bwMode="auto">
          <a:xfrm flipH="1">
            <a:off x="3124200" y="32766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600076" name="Oval 12"/>
          <p:cNvSpPr>
            <a:spLocks noChangeArrowheads="1"/>
          </p:cNvSpPr>
          <p:nvPr/>
        </p:nvSpPr>
        <p:spPr bwMode="auto">
          <a:xfrm flipH="1">
            <a:off x="3200400" y="42672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600077" name="Oval 13"/>
          <p:cNvSpPr>
            <a:spLocks noChangeArrowheads="1"/>
          </p:cNvSpPr>
          <p:nvPr/>
        </p:nvSpPr>
        <p:spPr bwMode="auto">
          <a:xfrm flipH="1">
            <a:off x="5638800" y="36576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600078" name="Oval 14"/>
          <p:cNvSpPr>
            <a:spLocks noChangeArrowheads="1"/>
          </p:cNvSpPr>
          <p:nvPr/>
        </p:nvSpPr>
        <p:spPr bwMode="auto">
          <a:xfrm flipH="1">
            <a:off x="3886200" y="36576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600079" name="Oval 15"/>
          <p:cNvSpPr>
            <a:spLocks noChangeArrowheads="1"/>
          </p:cNvSpPr>
          <p:nvPr/>
        </p:nvSpPr>
        <p:spPr bwMode="auto">
          <a:xfrm flipH="1">
            <a:off x="5105400" y="41910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600080" name="Oval 16"/>
          <p:cNvSpPr>
            <a:spLocks noChangeArrowheads="1"/>
          </p:cNvSpPr>
          <p:nvPr/>
        </p:nvSpPr>
        <p:spPr bwMode="auto">
          <a:xfrm flipH="1">
            <a:off x="4876800" y="45720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600081" name="Oval 17"/>
          <p:cNvSpPr>
            <a:spLocks noChangeArrowheads="1"/>
          </p:cNvSpPr>
          <p:nvPr/>
        </p:nvSpPr>
        <p:spPr bwMode="auto">
          <a:xfrm flipH="1">
            <a:off x="7620000" y="64008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600082" name="Oval 18"/>
          <p:cNvSpPr>
            <a:spLocks noChangeArrowheads="1"/>
          </p:cNvSpPr>
          <p:nvPr/>
        </p:nvSpPr>
        <p:spPr bwMode="auto">
          <a:xfrm flipH="1">
            <a:off x="6019800" y="33528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600083" name="Oval 19"/>
          <p:cNvSpPr>
            <a:spLocks noChangeArrowheads="1"/>
          </p:cNvSpPr>
          <p:nvPr/>
        </p:nvSpPr>
        <p:spPr bwMode="auto">
          <a:xfrm flipH="1">
            <a:off x="6477000" y="46482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600084" name="Oval 20"/>
          <p:cNvSpPr>
            <a:spLocks noChangeArrowheads="1"/>
          </p:cNvSpPr>
          <p:nvPr/>
        </p:nvSpPr>
        <p:spPr bwMode="auto">
          <a:xfrm flipH="1">
            <a:off x="1828800" y="44958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600085" name="Oval 21"/>
          <p:cNvSpPr>
            <a:spLocks noChangeArrowheads="1"/>
          </p:cNvSpPr>
          <p:nvPr/>
        </p:nvSpPr>
        <p:spPr bwMode="auto">
          <a:xfrm flipH="1">
            <a:off x="4343400" y="43434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600086" name="Oval 22"/>
          <p:cNvSpPr>
            <a:spLocks noChangeArrowheads="1"/>
          </p:cNvSpPr>
          <p:nvPr/>
        </p:nvSpPr>
        <p:spPr bwMode="auto">
          <a:xfrm flipH="1">
            <a:off x="3352800" y="47244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600087" name="Oval 23"/>
          <p:cNvSpPr>
            <a:spLocks noChangeArrowheads="1"/>
          </p:cNvSpPr>
          <p:nvPr/>
        </p:nvSpPr>
        <p:spPr bwMode="auto">
          <a:xfrm flipH="1">
            <a:off x="4114800" y="44958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600088" name="Oval 24"/>
          <p:cNvSpPr>
            <a:spLocks noChangeArrowheads="1"/>
          </p:cNvSpPr>
          <p:nvPr/>
        </p:nvSpPr>
        <p:spPr bwMode="auto">
          <a:xfrm flipH="1">
            <a:off x="3962400" y="53340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600089" name="Oval 25"/>
          <p:cNvSpPr>
            <a:spLocks noChangeArrowheads="1"/>
          </p:cNvSpPr>
          <p:nvPr/>
        </p:nvSpPr>
        <p:spPr bwMode="auto">
          <a:xfrm flipH="1">
            <a:off x="1905000" y="56388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600090" name="Oval 26"/>
          <p:cNvSpPr>
            <a:spLocks noChangeArrowheads="1"/>
          </p:cNvSpPr>
          <p:nvPr/>
        </p:nvSpPr>
        <p:spPr bwMode="auto">
          <a:xfrm flipH="1">
            <a:off x="2209800" y="54864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600091" name="Oval 27"/>
          <p:cNvSpPr>
            <a:spLocks noChangeArrowheads="1"/>
          </p:cNvSpPr>
          <p:nvPr/>
        </p:nvSpPr>
        <p:spPr bwMode="auto">
          <a:xfrm flipH="1">
            <a:off x="3810000" y="63246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600092" name="Oval 28"/>
          <p:cNvSpPr>
            <a:spLocks noChangeArrowheads="1"/>
          </p:cNvSpPr>
          <p:nvPr/>
        </p:nvSpPr>
        <p:spPr bwMode="auto">
          <a:xfrm flipH="1">
            <a:off x="1752600" y="60960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600093" name="Oval 29"/>
          <p:cNvSpPr>
            <a:spLocks noChangeArrowheads="1"/>
          </p:cNvSpPr>
          <p:nvPr/>
        </p:nvSpPr>
        <p:spPr bwMode="auto">
          <a:xfrm flipH="1">
            <a:off x="3048000" y="60960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600094" name="Oval 30"/>
          <p:cNvSpPr>
            <a:spLocks noChangeArrowheads="1"/>
          </p:cNvSpPr>
          <p:nvPr/>
        </p:nvSpPr>
        <p:spPr bwMode="auto">
          <a:xfrm flipH="1">
            <a:off x="7543800" y="38862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600095" name="Oval 31"/>
          <p:cNvSpPr>
            <a:spLocks noChangeArrowheads="1"/>
          </p:cNvSpPr>
          <p:nvPr/>
        </p:nvSpPr>
        <p:spPr bwMode="auto">
          <a:xfrm flipH="1">
            <a:off x="6858000" y="34290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600096" name="Oval 32"/>
          <p:cNvSpPr>
            <a:spLocks noChangeArrowheads="1"/>
          </p:cNvSpPr>
          <p:nvPr/>
        </p:nvSpPr>
        <p:spPr bwMode="auto">
          <a:xfrm flipH="1">
            <a:off x="5334000" y="54864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600097" name="Oval 33"/>
          <p:cNvSpPr>
            <a:spLocks noChangeArrowheads="1"/>
          </p:cNvSpPr>
          <p:nvPr/>
        </p:nvSpPr>
        <p:spPr bwMode="auto">
          <a:xfrm flipH="1">
            <a:off x="7543800" y="32766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600098" name="Oval 34"/>
          <p:cNvSpPr>
            <a:spLocks noChangeArrowheads="1"/>
          </p:cNvSpPr>
          <p:nvPr/>
        </p:nvSpPr>
        <p:spPr bwMode="auto">
          <a:xfrm flipH="1">
            <a:off x="6019800" y="50292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600099" name="Oval 35"/>
          <p:cNvSpPr>
            <a:spLocks noChangeArrowheads="1"/>
          </p:cNvSpPr>
          <p:nvPr/>
        </p:nvSpPr>
        <p:spPr bwMode="auto">
          <a:xfrm flipH="1">
            <a:off x="6248400" y="61722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600100" name="Oval 36"/>
          <p:cNvSpPr>
            <a:spLocks noChangeArrowheads="1"/>
          </p:cNvSpPr>
          <p:nvPr/>
        </p:nvSpPr>
        <p:spPr bwMode="auto">
          <a:xfrm flipH="1">
            <a:off x="7620000" y="47244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600101" name="Oval 37"/>
          <p:cNvSpPr>
            <a:spLocks noChangeArrowheads="1"/>
          </p:cNvSpPr>
          <p:nvPr/>
        </p:nvSpPr>
        <p:spPr bwMode="auto">
          <a:xfrm flipH="1">
            <a:off x="6477000" y="54864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600102" name="Oval 38"/>
          <p:cNvSpPr>
            <a:spLocks noChangeArrowheads="1"/>
          </p:cNvSpPr>
          <p:nvPr/>
        </p:nvSpPr>
        <p:spPr bwMode="auto">
          <a:xfrm flipH="1">
            <a:off x="7239000" y="55626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600103" name="Line 39"/>
          <p:cNvSpPr>
            <a:spLocks noChangeShapeType="1"/>
          </p:cNvSpPr>
          <p:nvPr/>
        </p:nvSpPr>
        <p:spPr bwMode="auto">
          <a:xfrm>
            <a:off x="4267200" y="2971800"/>
            <a:ext cx="0" cy="3581400"/>
          </a:xfrm>
          <a:prstGeom prst="line">
            <a:avLst/>
          </a:prstGeom>
          <a:noFill/>
          <a:ln w="12700">
            <a:solidFill>
              <a:schemeClr val="tx1"/>
            </a:solidFill>
            <a:round/>
            <a:headEnd/>
            <a:tailEnd/>
          </a:ln>
          <a:effectLst/>
        </p:spPr>
        <p:txBody>
          <a:bodyPr wrap="none" lIns="92075" tIns="46038" rIns="92075" bIns="46038" anchor="ctr"/>
          <a:lstStyle/>
          <a:p>
            <a:endParaRPr lang="en-US"/>
          </a:p>
        </p:txBody>
      </p:sp>
      <p:sp>
        <p:nvSpPr>
          <p:cNvPr id="600104" name="Text Box 40"/>
          <p:cNvSpPr txBox="1">
            <a:spLocks noChangeArrowheads="1"/>
          </p:cNvSpPr>
          <p:nvPr/>
        </p:nvSpPr>
        <p:spPr bwMode="auto">
          <a:xfrm>
            <a:off x="4191000" y="3246438"/>
            <a:ext cx="501650" cy="411162"/>
          </a:xfrm>
          <a:prstGeom prst="rect">
            <a:avLst/>
          </a:prstGeom>
          <a:noFill/>
          <a:ln w="15875">
            <a:noFill/>
            <a:miter lim="800000"/>
            <a:headEnd/>
            <a:tailEnd/>
          </a:ln>
          <a:effectLst/>
        </p:spPr>
        <p:txBody>
          <a:bodyPr lIns="92075" tIns="46038" rIns="92075" bIns="46038">
            <a:spAutoFit/>
          </a:bodyPr>
          <a:lstStyle/>
          <a:p>
            <a:pPr algn="ctr">
              <a:spcBef>
                <a:spcPct val="50000"/>
              </a:spcBef>
            </a:pPr>
            <a:r>
              <a:rPr lang="en-US" sz="1800"/>
              <a:t>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00103"/>
                                        </p:tgtEl>
                                        <p:attrNameLst>
                                          <p:attrName>style.visibility</p:attrName>
                                        </p:attrNameLst>
                                      </p:cBhvr>
                                      <p:to>
                                        <p:strVal val="visible"/>
                                      </p:to>
                                    </p:set>
                                    <p:animEffect transition="in" filter="dissolve">
                                      <p:cBhvr>
                                        <p:cTn id="7" dur="500"/>
                                        <p:tgtEl>
                                          <p:spTgt spid="600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010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0"/>
          </p:nvPr>
        </p:nvSpPr>
        <p:spPr>
          <a:noFill/>
        </p:spPr>
        <p:txBody>
          <a:bodyPr/>
          <a:lstStyle/>
          <a:p>
            <a:fld id="{29C8E36E-31B2-44B6-9F99-5D3717FDF804}" type="slidenum">
              <a:rPr lang="en-US"/>
              <a:pPr/>
              <a:t>4</a:t>
            </a:fld>
            <a:endParaRPr lang="en-US" sz="1400"/>
          </a:p>
        </p:txBody>
      </p:sp>
      <p:sp>
        <p:nvSpPr>
          <p:cNvPr id="11267" name="Rectangle 2"/>
          <p:cNvSpPr>
            <a:spLocks noGrp="1" noChangeArrowheads="1"/>
          </p:cNvSpPr>
          <p:nvPr>
            <p:ph type="title"/>
          </p:nvPr>
        </p:nvSpPr>
        <p:spPr/>
        <p:txBody>
          <a:bodyPr/>
          <a:lstStyle/>
          <a:p>
            <a:r>
              <a:rPr lang="en-US" smtClean="0"/>
              <a:t>Divide-and-Conquer</a:t>
            </a:r>
          </a:p>
        </p:txBody>
      </p:sp>
      <p:sp>
        <p:nvSpPr>
          <p:cNvPr id="359427" name="Rectangle 3"/>
          <p:cNvSpPr>
            <a:spLocks noGrp="1" noChangeArrowheads="1"/>
          </p:cNvSpPr>
          <p:nvPr>
            <p:ph type="body" idx="1"/>
          </p:nvPr>
        </p:nvSpPr>
        <p:spPr/>
        <p:txBody>
          <a:bodyPr/>
          <a:lstStyle/>
          <a:p>
            <a:pPr lvl="1"/>
            <a:endParaRPr lang="en-US" sz="1800" smtClean="0"/>
          </a:p>
          <a:p>
            <a:pPr marL="0" indent="0">
              <a:buFont typeface="Monotype Sorts" pitchFamily="92" charset="2"/>
              <a:buNone/>
            </a:pPr>
            <a:r>
              <a:rPr lang="en-US" sz="1800" smtClean="0"/>
              <a:t>Most common usage.</a:t>
            </a:r>
          </a:p>
          <a:p>
            <a:pPr lvl="1"/>
            <a:r>
              <a:rPr lang="en-US" sz="1800" smtClean="0"/>
              <a:t>Break up problem of size n into </a:t>
            </a:r>
            <a:r>
              <a:rPr lang="en-US" sz="1800" smtClean="0">
                <a:solidFill>
                  <a:schemeClr val="accent1"/>
                </a:solidFill>
              </a:rPr>
              <a:t>two</a:t>
            </a:r>
            <a:r>
              <a:rPr lang="en-US" sz="1800" smtClean="0"/>
              <a:t> equal parts of size ½n.</a:t>
            </a:r>
          </a:p>
          <a:p>
            <a:pPr lvl="1"/>
            <a:r>
              <a:rPr lang="en-US" sz="1800" smtClean="0"/>
              <a:t>Solve two parts recursively.</a:t>
            </a:r>
          </a:p>
          <a:p>
            <a:pPr lvl="1"/>
            <a:r>
              <a:rPr lang="en-US" sz="1800" smtClean="0"/>
              <a:t>Combine two solutions into overall solution in </a:t>
            </a:r>
            <a:r>
              <a:rPr lang="en-US" sz="1800" smtClean="0">
                <a:solidFill>
                  <a:schemeClr val="accent1"/>
                </a:solidFill>
              </a:rPr>
              <a:t>linear time</a:t>
            </a:r>
            <a:r>
              <a:rPr lang="en-US" sz="1800" smtClean="0"/>
              <a:t>.</a:t>
            </a:r>
          </a:p>
          <a:p>
            <a:pPr marL="0" indent="0">
              <a:buFont typeface="Monotype Sorts" pitchFamily="92" charset="2"/>
              <a:buNone/>
            </a:pPr>
            <a:endParaRPr lang="en-US" sz="1800" smtClean="0"/>
          </a:p>
          <a:p>
            <a:pPr marL="0" indent="0">
              <a:buFont typeface="Monotype Sorts" pitchFamily="92" charset="2"/>
              <a:buNone/>
            </a:pPr>
            <a:r>
              <a:rPr lang="en-US" sz="1800" smtClean="0"/>
              <a:t>Consequence.</a:t>
            </a:r>
          </a:p>
          <a:p>
            <a:pPr lvl="1"/>
            <a:r>
              <a:rPr lang="en-US" sz="1800" smtClean="0"/>
              <a:t>Brute force:  n</a:t>
            </a:r>
            <a:r>
              <a:rPr lang="en-US" sz="2000" baseline="30000" smtClean="0"/>
              <a:t>2</a:t>
            </a:r>
            <a:r>
              <a:rPr lang="en-US" sz="1800" smtClean="0"/>
              <a:t>.</a:t>
            </a:r>
          </a:p>
          <a:p>
            <a:pPr lvl="1"/>
            <a:r>
              <a:rPr lang="en-US" sz="1800" smtClean="0"/>
              <a:t>Divide-and-conquer:  n log 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942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942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942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9427">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59427">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59427">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5942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lide Number Placeholder 3"/>
          <p:cNvSpPr>
            <a:spLocks noGrp="1"/>
          </p:cNvSpPr>
          <p:nvPr>
            <p:ph type="sldNum" sz="quarter" idx="10"/>
          </p:nvPr>
        </p:nvSpPr>
        <p:spPr/>
        <p:txBody>
          <a:bodyPr/>
          <a:lstStyle/>
          <a:p>
            <a:fld id="{5C7DA637-8BF2-4A7A-AE64-4356FB42B18C}" type="slidenum">
              <a:rPr lang="en-US"/>
              <a:pPr/>
              <a:t>40</a:t>
            </a:fld>
            <a:endParaRPr lang="en-US" sz="1400"/>
          </a:p>
        </p:txBody>
      </p:sp>
      <p:sp>
        <p:nvSpPr>
          <p:cNvPr id="502786" name="Rectangle 2"/>
          <p:cNvSpPr>
            <a:spLocks noChangeArrowheads="1"/>
          </p:cNvSpPr>
          <p:nvPr/>
        </p:nvSpPr>
        <p:spPr bwMode="auto">
          <a:xfrm>
            <a:off x="1676400" y="2971800"/>
            <a:ext cx="6248400" cy="3581400"/>
          </a:xfrm>
          <a:prstGeom prst="rect">
            <a:avLst/>
          </a:prstGeom>
          <a:noFill/>
          <a:ln w="12700">
            <a:solidFill>
              <a:schemeClr val="tx1"/>
            </a:solidFill>
            <a:miter lim="800000"/>
            <a:headEnd/>
            <a:tailEnd/>
          </a:ln>
          <a:effectLst/>
        </p:spPr>
        <p:txBody>
          <a:bodyPr wrap="none" lIns="92075" tIns="46038" rIns="92075" bIns="46038" anchor="ctr"/>
          <a:lstStyle/>
          <a:p>
            <a:endParaRPr lang="en-US"/>
          </a:p>
        </p:txBody>
      </p:sp>
      <p:sp>
        <p:nvSpPr>
          <p:cNvPr id="502787" name="Rectangle 3"/>
          <p:cNvSpPr>
            <a:spLocks noGrp="1" noChangeArrowheads="1"/>
          </p:cNvSpPr>
          <p:nvPr>
            <p:ph type="title"/>
          </p:nvPr>
        </p:nvSpPr>
        <p:spPr/>
        <p:txBody>
          <a:bodyPr/>
          <a:lstStyle/>
          <a:p>
            <a:r>
              <a:rPr lang="en-US"/>
              <a:t>Closest Pair of Points</a:t>
            </a:r>
          </a:p>
        </p:txBody>
      </p:sp>
      <p:sp>
        <p:nvSpPr>
          <p:cNvPr id="502788" name="Rectangle 4"/>
          <p:cNvSpPr>
            <a:spLocks noGrp="1" noChangeArrowheads="1"/>
          </p:cNvSpPr>
          <p:nvPr>
            <p:ph type="body" idx="1"/>
          </p:nvPr>
        </p:nvSpPr>
        <p:spPr/>
        <p:txBody>
          <a:bodyPr/>
          <a:lstStyle/>
          <a:p>
            <a:r>
              <a:rPr lang="en-US" sz="2400" dirty="0" smtClean="0"/>
              <a:t>Algorithm.</a:t>
            </a:r>
          </a:p>
          <a:p>
            <a:pPr lvl="1"/>
            <a:r>
              <a:rPr lang="en-US" sz="2000" dirty="0" smtClean="0"/>
              <a:t>Divide:  draw vertical line L so that roughly ½n points on each side.</a:t>
            </a:r>
          </a:p>
          <a:p>
            <a:pPr lvl="1"/>
            <a:r>
              <a:rPr lang="en-US" sz="2000" dirty="0" smtClean="0"/>
              <a:t>Conquer:  find closest pair in each side recursively.</a:t>
            </a:r>
          </a:p>
          <a:p>
            <a:pPr lvl="1"/>
            <a:endParaRPr lang="en-US" sz="2000" dirty="0">
              <a:sym typeface="Symbol" pitchFamily="18" charset="2"/>
            </a:endParaRPr>
          </a:p>
        </p:txBody>
      </p:sp>
      <p:sp>
        <p:nvSpPr>
          <p:cNvPr id="502789" name="Oval 5"/>
          <p:cNvSpPr>
            <a:spLocks noChangeArrowheads="1"/>
          </p:cNvSpPr>
          <p:nvPr/>
        </p:nvSpPr>
        <p:spPr bwMode="auto">
          <a:xfrm flipH="1">
            <a:off x="2286000" y="41148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2790" name="Oval 6"/>
          <p:cNvSpPr>
            <a:spLocks noChangeArrowheads="1"/>
          </p:cNvSpPr>
          <p:nvPr/>
        </p:nvSpPr>
        <p:spPr bwMode="auto">
          <a:xfrm flipH="1">
            <a:off x="4114800" y="40386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2791" name="Oval 7"/>
          <p:cNvSpPr>
            <a:spLocks noChangeArrowheads="1"/>
          </p:cNvSpPr>
          <p:nvPr/>
        </p:nvSpPr>
        <p:spPr bwMode="auto">
          <a:xfrm flipH="1">
            <a:off x="3352800" y="54102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2792" name="Oval 8"/>
          <p:cNvSpPr>
            <a:spLocks noChangeArrowheads="1"/>
          </p:cNvSpPr>
          <p:nvPr/>
        </p:nvSpPr>
        <p:spPr bwMode="auto">
          <a:xfrm flipH="1">
            <a:off x="4419600" y="60198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2793" name="Oval 9"/>
          <p:cNvSpPr>
            <a:spLocks noChangeArrowheads="1"/>
          </p:cNvSpPr>
          <p:nvPr/>
        </p:nvSpPr>
        <p:spPr bwMode="auto">
          <a:xfrm flipH="1">
            <a:off x="1905000" y="36576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2794" name="Oval 10"/>
          <p:cNvSpPr>
            <a:spLocks noChangeArrowheads="1"/>
          </p:cNvSpPr>
          <p:nvPr/>
        </p:nvSpPr>
        <p:spPr bwMode="auto">
          <a:xfrm flipH="1">
            <a:off x="2895600" y="39624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2795" name="Oval 11"/>
          <p:cNvSpPr>
            <a:spLocks noChangeArrowheads="1"/>
          </p:cNvSpPr>
          <p:nvPr/>
        </p:nvSpPr>
        <p:spPr bwMode="auto">
          <a:xfrm flipH="1">
            <a:off x="3124200" y="32766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2796" name="Oval 12"/>
          <p:cNvSpPr>
            <a:spLocks noChangeArrowheads="1"/>
          </p:cNvSpPr>
          <p:nvPr/>
        </p:nvSpPr>
        <p:spPr bwMode="auto">
          <a:xfrm flipH="1">
            <a:off x="3200400" y="42672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2797" name="Oval 13"/>
          <p:cNvSpPr>
            <a:spLocks noChangeArrowheads="1"/>
          </p:cNvSpPr>
          <p:nvPr/>
        </p:nvSpPr>
        <p:spPr bwMode="auto">
          <a:xfrm flipH="1">
            <a:off x="5638800" y="36576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2798" name="Oval 14"/>
          <p:cNvSpPr>
            <a:spLocks noChangeArrowheads="1"/>
          </p:cNvSpPr>
          <p:nvPr/>
        </p:nvSpPr>
        <p:spPr bwMode="auto">
          <a:xfrm flipH="1">
            <a:off x="3886200" y="36576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2799" name="Oval 15"/>
          <p:cNvSpPr>
            <a:spLocks noChangeArrowheads="1"/>
          </p:cNvSpPr>
          <p:nvPr/>
        </p:nvSpPr>
        <p:spPr bwMode="auto">
          <a:xfrm flipH="1">
            <a:off x="5105400" y="41910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2800" name="Oval 16"/>
          <p:cNvSpPr>
            <a:spLocks noChangeArrowheads="1"/>
          </p:cNvSpPr>
          <p:nvPr/>
        </p:nvSpPr>
        <p:spPr bwMode="auto">
          <a:xfrm flipH="1">
            <a:off x="4876800" y="45720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2801" name="Oval 17"/>
          <p:cNvSpPr>
            <a:spLocks noChangeArrowheads="1"/>
          </p:cNvSpPr>
          <p:nvPr/>
        </p:nvSpPr>
        <p:spPr bwMode="auto">
          <a:xfrm flipH="1">
            <a:off x="7620000" y="64008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2802" name="Oval 18"/>
          <p:cNvSpPr>
            <a:spLocks noChangeArrowheads="1"/>
          </p:cNvSpPr>
          <p:nvPr/>
        </p:nvSpPr>
        <p:spPr bwMode="auto">
          <a:xfrm flipH="1">
            <a:off x="6019800" y="33528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2803" name="Oval 19"/>
          <p:cNvSpPr>
            <a:spLocks noChangeArrowheads="1"/>
          </p:cNvSpPr>
          <p:nvPr/>
        </p:nvSpPr>
        <p:spPr bwMode="auto">
          <a:xfrm flipH="1">
            <a:off x="6477000" y="46482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2804" name="Oval 20"/>
          <p:cNvSpPr>
            <a:spLocks noChangeArrowheads="1"/>
          </p:cNvSpPr>
          <p:nvPr/>
        </p:nvSpPr>
        <p:spPr bwMode="auto">
          <a:xfrm flipH="1">
            <a:off x="1828800" y="44958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2805" name="Oval 21"/>
          <p:cNvSpPr>
            <a:spLocks noChangeArrowheads="1"/>
          </p:cNvSpPr>
          <p:nvPr/>
        </p:nvSpPr>
        <p:spPr bwMode="auto">
          <a:xfrm flipH="1">
            <a:off x="4343400" y="43434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2806" name="Oval 22"/>
          <p:cNvSpPr>
            <a:spLocks noChangeArrowheads="1"/>
          </p:cNvSpPr>
          <p:nvPr/>
        </p:nvSpPr>
        <p:spPr bwMode="auto">
          <a:xfrm flipH="1">
            <a:off x="3352800" y="47244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2807" name="Oval 23"/>
          <p:cNvSpPr>
            <a:spLocks noChangeArrowheads="1"/>
          </p:cNvSpPr>
          <p:nvPr/>
        </p:nvSpPr>
        <p:spPr bwMode="auto">
          <a:xfrm flipH="1">
            <a:off x="4114800" y="44958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2808" name="Oval 24"/>
          <p:cNvSpPr>
            <a:spLocks noChangeArrowheads="1"/>
          </p:cNvSpPr>
          <p:nvPr/>
        </p:nvSpPr>
        <p:spPr bwMode="auto">
          <a:xfrm flipH="1">
            <a:off x="3962400" y="53340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2809" name="Oval 25"/>
          <p:cNvSpPr>
            <a:spLocks noChangeArrowheads="1"/>
          </p:cNvSpPr>
          <p:nvPr/>
        </p:nvSpPr>
        <p:spPr bwMode="auto">
          <a:xfrm flipH="1">
            <a:off x="1905000" y="56388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2810" name="Oval 26"/>
          <p:cNvSpPr>
            <a:spLocks noChangeArrowheads="1"/>
          </p:cNvSpPr>
          <p:nvPr/>
        </p:nvSpPr>
        <p:spPr bwMode="auto">
          <a:xfrm flipH="1">
            <a:off x="2209800" y="54864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2811" name="Oval 27"/>
          <p:cNvSpPr>
            <a:spLocks noChangeArrowheads="1"/>
          </p:cNvSpPr>
          <p:nvPr/>
        </p:nvSpPr>
        <p:spPr bwMode="auto">
          <a:xfrm flipH="1">
            <a:off x="3810000" y="63246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2812" name="Oval 28"/>
          <p:cNvSpPr>
            <a:spLocks noChangeArrowheads="1"/>
          </p:cNvSpPr>
          <p:nvPr/>
        </p:nvSpPr>
        <p:spPr bwMode="auto">
          <a:xfrm flipH="1">
            <a:off x="1752600" y="60960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2813" name="Oval 29"/>
          <p:cNvSpPr>
            <a:spLocks noChangeArrowheads="1"/>
          </p:cNvSpPr>
          <p:nvPr/>
        </p:nvSpPr>
        <p:spPr bwMode="auto">
          <a:xfrm flipH="1">
            <a:off x="3048000" y="60960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2814" name="Oval 30"/>
          <p:cNvSpPr>
            <a:spLocks noChangeArrowheads="1"/>
          </p:cNvSpPr>
          <p:nvPr/>
        </p:nvSpPr>
        <p:spPr bwMode="auto">
          <a:xfrm flipH="1">
            <a:off x="7543800" y="38862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2815" name="Oval 31"/>
          <p:cNvSpPr>
            <a:spLocks noChangeArrowheads="1"/>
          </p:cNvSpPr>
          <p:nvPr/>
        </p:nvSpPr>
        <p:spPr bwMode="auto">
          <a:xfrm flipH="1">
            <a:off x="6858000" y="34290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2816" name="Oval 32"/>
          <p:cNvSpPr>
            <a:spLocks noChangeArrowheads="1"/>
          </p:cNvSpPr>
          <p:nvPr/>
        </p:nvSpPr>
        <p:spPr bwMode="auto">
          <a:xfrm flipH="1">
            <a:off x="5334000" y="54864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2817" name="Oval 33"/>
          <p:cNvSpPr>
            <a:spLocks noChangeArrowheads="1"/>
          </p:cNvSpPr>
          <p:nvPr/>
        </p:nvSpPr>
        <p:spPr bwMode="auto">
          <a:xfrm flipH="1">
            <a:off x="7543800" y="32766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2818" name="Oval 34"/>
          <p:cNvSpPr>
            <a:spLocks noChangeArrowheads="1"/>
          </p:cNvSpPr>
          <p:nvPr/>
        </p:nvSpPr>
        <p:spPr bwMode="auto">
          <a:xfrm flipH="1">
            <a:off x="6019800" y="50292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2819" name="Oval 35"/>
          <p:cNvSpPr>
            <a:spLocks noChangeArrowheads="1"/>
          </p:cNvSpPr>
          <p:nvPr/>
        </p:nvSpPr>
        <p:spPr bwMode="auto">
          <a:xfrm flipH="1">
            <a:off x="6248400" y="61722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2820" name="Oval 36"/>
          <p:cNvSpPr>
            <a:spLocks noChangeArrowheads="1"/>
          </p:cNvSpPr>
          <p:nvPr/>
        </p:nvSpPr>
        <p:spPr bwMode="auto">
          <a:xfrm flipH="1">
            <a:off x="7620000" y="47244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2821" name="Oval 37"/>
          <p:cNvSpPr>
            <a:spLocks noChangeArrowheads="1"/>
          </p:cNvSpPr>
          <p:nvPr/>
        </p:nvSpPr>
        <p:spPr bwMode="auto">
          <a:xfrm flipH="1">
            <a:off x="6477000" y="54864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2822" name="Oval 38"/>
          <p:cNvSpPr>
            <a:spLocks noChangeArrowheads="1"/>
          </p:cNvSpPr>
          <p:nvPr/>
        </p:nvSpPr>
        <p:spPr bwMode="auto">
          <a:xfrm flipH="1">
            <a:off x="7239000" y="55626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grpSp>
        <p:nvGrpSpPr>
          <p:cNvPr id="2" name="Group 39"/>
          <p:cNvGrpSpPr>
            <a:grpSpLocks/>
          </p:cNvGrpSpPr>
          <p:nvPr/>
        </p:nvGrpSpPr>
        <p:grpSpPr bwMode="auto">
          <a:xfrm>
            <a:off x="1736725" y="5224463"/>
            <a:ext cx="549275" cy="490537"/>
            <a:chOff x="1094" y="3291"/>
            <a:chExt cx="346" cy="309"/>
          </a:xfrm>
        </p:grpSpPr>
        <p:sp>
          <p:nvSpPr>
            <p:cNvPr id="502824" name="Line 40"/>
            <p:cNvSpPr>
              <a:spLocks noChangeShapeType="1"/>
            </p:cNvSpPr>
            <p:nvPr/>
          </p:nvSpPr>
          <p:spPr bwMode="auto">
            <a:xfrm flipH="1">
              <a:off x="1242" y="3489"/>
              <a:ext cx="156" cy="75"/>
            </a:xfrm>
            <a:prstGeom prst="line">
              <a:avLst/>
            </a:prstGeom>
            <a:noFill/>
            <a:ln w="25400">
              <a:solidFill>
                <a:schemeClr val="accent1"/>
              </a:solidFill>
              <a:round/>
              <a:headEnd/>
              <a:tailEnd/>
            </a:ln>
            <a:effectLst/>
          </p:spPr>
          <p:txBody>
            <a:bodyPr wrap="none" lIns="92075" tIns="46038" rIns="92075" bIns="46038" anchor="ctr"/>
            <a:lstStyle/>
            <a:p>
              <a:endParaRPr lang="en-US"/>
            </a:p>
          </p:txBody>
        </p:sp>
        <p:sp>
          <p:nvSpPr>
            <p:cNvPr id="502825" name="Oval 41"/>
            <p:cNvSpPr>
              <a:spLocks noChangeArrowheads="1"/>
            </p:cNvSpPr>
            <p:nvPr/>
          </p:nvSpPr>
          <p:spPr bwMode="auto">
            <a:xfrm flipH="1">
              <a:off x="1200" y="3552"/>
              <a:ext cx="48" cy="48"/>
            </a:xfrm>
            <a:prstGeom prst="ellipse">
              <a:avLst/>
            </a:prstGeom>
            <a:solidFill>
              <a:schemeClr val="accent1"/>
            </a:solidFill>
            <a:ln w="15875">
              <a:solidFill>
                <a:schemeClr val="tx1"/>
              </a:solidFill>
              <a:round/>
              <a:headEnd/>
              <a:tailEnd/>
            </a:ln>
            <a:effectLst/>
          </p:spPr>
          <p:txBody>
            <a:bodyPr wrap="none" lIns="92075" tIns="46038" rIns="92075" bIns="46038" anchor="ctr"/>
            <a:lstStyle/>
            <a:p>
              <a:pPr algn="ctr"/>
              <a:endParaRPr lang="en-US" sz="2400"/>
            </a:p>
          </p:txBody>
        </p:sp>
        <p:sp>
          <p:nvSpPr>
            <p:cNvPr id="502826" name="Oval 42"/>
            <p:cNvSpPr>
              <a:spLocks noChangeArrowheads="1"/>
            </p:cNvSpPr>
            <p:nvPr/>
          </p:nvSpPr>
          <p:spPr bwMode="auto">
            <a:xfrm flipH="1">
              <a:off x="1392" y="3456"/>
              <a:ext cx="48" cy="48"/>
            </a:xfrm>
            <a:prstGeom prst="ellipse">
              <a:avLst/>
            </a:prstGeom>
            <a:solidFill>
              <a:schemeClr val="accent1"/>
            </a:solidFill>
            <a:ln w="15875">
              <a:solidFill>
                <a:schemeClr val="tx1"/>
              </a:solidFill>
              <a:round/>
              <a:headEnd/>
              <a:tailEnd/>
            </a:ln>
            <a:effectLst/>
          </p:spPr>
          <p:txBody>
            <a:bodyPr wrap="none" lIns="92075" tIns="46038" rIns="92075" bIns="46038" anchor="ctr"/>
            <a:lstStyle/>
            <a:p>
              <a:pPr algn="ctr"/>
              <a:endParaRPr lang="en-US" sz="2400"/>
            </a:p>
          </p:txBody>
        </p:sp>
        <p:sp>
          <p:nvSpPr>
            <p:cNvPr id="502827" name="Text Box 43"/>
            <p:cNvSpPr txBox="1">
              <a:spLocks noChangeArrowheads="1"/>
            </p:cNvSpPr>
            <p:nvPr/>
          </p:nvSpPr>
          <p:spPr bwMode="auto">
            <a:xfrm>
              <a:off x="1094" y="3291"/>
              <a:ext cx="316" cy="259"/>
            </a:xfrm>
            <a:prstGeom prst="rect">
              <a:avLst/>
            </a:prstGeom>
            <a:noFill/>
            <a:ln w="15875">
              <a:noFill/>
              <a:miter lim="800000"/>
              <a:headEnd/>
              <a:tailEnd/>
            </a:ln>
            <a:effectLst/>
          </p:spPr>
          <p:txBody>
            <a:bodyPr lIns="92075" tIns="46038" rIns="92075" bIns="46038">
              <a:spAutoFit/>
            </a:bodyPr>
            <a:lstStyle/>
            <a:p>
              <a:pPr algn="ctr">
                <a:spcBef>
                  <a:spcPct val="50000"/>
                </a:spcBef>
              </a:pPr>
              <a:r>
                <a:rPr lang="en-US" sz="1800"/>
                <a:t>12</a:t>
              </a:r>
            </a:p>
          </p:txBody>
        </p:sp>
      </p:grpSp>
      <p:grpSp>
        <p:nvGrpSpPr>
          <p:cNvPr id="3" name="Group 44"/>
          <p:cNvGrpSpPr>
            <a:grpSpLocks/>
          </p:cNvGrpSpPr>
          <p:nvPr/>
        </p:nvGrpSpPr>
        <p:grpSpPr bwMode="auto">
          <a:xfrm>
            <a:off x="4876800" y="4191000"/>
            <a:ext cx="731838" cy="566738"/>
            <a:chOff x="3072" y="2640"/>
            <a:chExt cx="461" cy="357"/>
          </a:xfrm>
        </p:grpSpPr>
        <p:grpSp>
          <p:nvGrpSpPr>
            <p:cNvPr id="4" name="Group 45"/>
            <p:cNvGrpSpPr>
              <a:grpSpLocks/>
            </p:cNvGrpSpPr>
            <p:nvPr/>
          </p:nvGrpSpPr>
          <p:grpSpPr bwMode="auto">
            <a:xfrm>
              <a:off x="3072" y="2640"/>
              <a:ext cx="192" cy="288"/>
              <a:chOff x="3072" y="2640"/>
              <a:chExt cx="192" cy="288"/>
            </a:xfrm>
          </p:grpSpPr>
          <p:sp>
            <p:nvSpPr>
              <p:cNvPr id="502830" name="Line 46"/>
              <p:cNvSpPr>
                <a:spLocks noChangeShapeType="1"/>
              </p:cNvSpPr>
              <p:nvPr/>
            </p:nvSpPr>
            <p:spPr bwMode="auto">
              <a:xfrm flipH="1">
                <a:off x="3111" y="2685"/>
                <a:ext cx="114" cy="198"/>
              </a:xfrm>
              <a:prstGeom prst="line">
                <a:avLst/>
              </a:prstGeom>
              <a:noFill/>
              <a:ln w="25400">
                <a:solidFill>
                  <a:schemeClr val="accent1"/>
                </a:solidFill>
                <a:round/>
                <a:headEnd/>
                <a:tailEnd/>
              </a:ln>
              <a:effectLst/>
            </p:spPr>
            <p:txBody>
              <a:bodyPr wrap="none" lIns="92075" tIns="46038" rIns="92075" bIns="46038" anchor="ctr"/>
              <a:lstStyle/>
              <a:p>
                <a:endParaRPr lang="en-US"/>
              </a:p>
            </p:txBody>
          </p:sp>
          <p:sp>
            <p:nvSpPr>
              <p:cNvPr id="502831" name="Oval 47"/>
              <p:cNvSpPr>
                <a:spLocks noChangeArrowheads="1"/>
              </p:cNvSpPr>
              <p:nvPr/>
            </p:nvSpPr>
            <p:spPr bwMode="auto">
              <a:xfrm flipH="1">
                <a:off x="3216" y="2640"/>
                <a:ext cx="48" cy="48"/>
              </a:xfrm>
              <a:prstGeom prst="ellipse">
                <a:avLst/>
              </a:prstGeom>
              <a:solidFill>
                <a:schemeClr val="accent1"/>
              </a:solidFill>
              <a:ln w="15875">
                <a:solidFill>
                  <a:schemeClr val="tx1"/>
                </a:solidFill>
                <a:round/>
                <a:headEnd/>
                <a:tailEnd/>
              </a:ln>
              <a:effectLst/>
            </p:spPr>
            <p:txBody>
              <a:bodyPr wrap="none" lIns="92075" tIns="46038" rIns="92075" bIns="46038" anchor="ctr"/>
              <a:lstStyle/>
              <a:p>
                <a:pPr algn="ctr"/>
                <a:endParaRPr lang="en-US" sz="2400"/>
              </a:p>
            </p:txBody>
          </p:sp>
          <p:sp>
            <p:nvSpPr>
              <p:cNvPr id="502832" name="Oval 48"/>
              <p:cNvSpPr>
                <a:spLocks noChangeArrowheads="1"/>
              </p:cNvSpPr>
              <p:nvPr/>
            </p:nvSpPr>
            <p:spPr bwMode="auto">
              <a:xfrm flipH="1">
                <a:off x="3072" y="2880"/>
                <a:ext cx="48" cy="48"/>
              </a:xfrm>
              <a:prstGeom prst="ellipse">
                <a:avLst/>
              </a:prstGeom>
              <a:solidFill>
                <a:schemeClr val="accent1"/>
              </a:solidFill>
              <a:ln w="15875">
                <a:solidFill>
                  <a:schemeClr val="tx1"/>
                </a:solidFill>
                <a:round/>
                <a:headEnd/>
                <a:tailEnd/>
              </a:ln>
              <a:effectLst/>
            </p:spPr>
            <p:txBody>
              <a:bodyPr wrap="none" lIns="92075" tIns="46038" rIns="92075" bIns="46038" anchor="ctr"/>
              <a:lstStyle/>
              <a:p>
                <a:pPr algn="ctr"/>
                <a:endParaRPr lang="en-US" sz="2400"/>
              </a:p>
            </p:txBody>
          </p:sp>
        </p:grpSp>
        <p:sp>
          <p:nvSpPr>
            <p:cNvPr id="502833" name="Text Box 49"/>
            <p:cNvSpPr txBox="1">
              <a:spLocks noChangeArrowheads="1"/>
            </p:cNvSpPr>
            <p:nvPr/>
          </p:nvSpPr>
          <p:spPr bwMode="auto">
            <a:xfrm>
              <a:off x="3217" y="2738"/>
              <a:ext cx="316" cy="259"/>
            </a:xfrm>
            <a:prstGeom prst="rect">
              <a:avLst/>
            </a:prstGeom>
            <a:noFill/>
            <a:ln w="15875">
              <a:noFill/>
              <a:miter lim="800000"/>
              <a:headEnd/>
              <a:tailEnd/>
            </a:ln>
            <a:effectLst/>
          </p:spPr>
          <p:txBody>
            <a:bodyPr lIns="92075" tIns="46038" rIns="92075" bIns="46038">
              <a:spAutoFit/>
            </a:bodyPr>
            <a:lstStyle/>
            <a:p>
              <a:pPr algn="ctr">
                <a:spcBef>
                  <a:spcPct val="50000"/>
                </a:spcBef>
              </a:pPr>
              <a:r>
                <a:rPr lang="en-US" sz="1800"/>
                <a:t>21</a:t>
              </a:r>
            </a:p>
          </p:txBody>
        </p:sp>
      </p:grpSp>
      <p:sp>
        <p:nvSpPr>
          <p:cNvPr id="502834" name="Line 50"/>
          <p:cNvSpPr>
            <a:spLocks noChangeShapeType="1"/>
          </p:cNvSpPr>
          <p:nvPr/>
        </p:nvSpPr>
        <p:spPr bwMode="auto">
          <a:xfrm>
            <a:off x="4267200" y="2971800"/>
            <a:ext cx="0" cy="3581400"/>
          </a:xfrm>
          <a:prstGeom prst="line">
            <a:avLst/>
          </a:prstGeom>
          <a:noFill/>
          <a:ln w="12700">
            <a:solidFill>
              <a:schemeClr val="tx1"/>
            </a:solidFill>
            <a:round/>
            <a:headEnd/>
            <a:tailEnd/>
          </a:ln>
          <a:effectLst/>
        </p:spPr>
        <p:txBody>
          <a:bodyPr wrap="none" lIns="92075" tIns="46038" rIns="92075" bIns="46038" anchor="ctr"/>
          <a:lstStyle/>
          <a:p>
            <a:endParaRPr lang="en-US"/>
          </a:p>
        </p:txBody>
      </p:sp>
      <p:sp>
        <p:nvSpPr>
          <p:cNvPr id="502835" name="Text Box 51"/>
          <p:cNvSpPr txBox="1">
            <a:spLocks noChangeArrowheads="1"/>
          </p:cNvSpPr>
          <p:nvPr/>
        </p:nvSpPr>
        <p:spPr bwMode="auto">
          <a:xfrm>
            <a:off x="4191000" y="3246438"/>
            <a:ext cx="501650" cy="411162"/>
          </a:xfrm>
          <a:prstGeom prst="rect">
            <a:avLst/>
          </a:prstGeom>
          <a:noFill/>
          <a:ln w="15875">
            <a:noFill/>
            <a:miter lim="800000"/>
            <a:headEnd/>
            <a:tailEnd/>
          </a:ln>
          <a:effectLst/>
        </p:spPr>
        <p:txBody>
          <a:bodyPr lIns="92075" tIns="46038" rIns="92075" bIns="46038">
            <a:spAutoFit/>
          </a:bodyPr>
          <a:lstStyle/>
          <a:p>
            <a:pPr algn="ctr">
              <a:spcBef>
                <a:spcPct val="50000"/>
              </a:spcBef>
            </a:pPr>
            <a:r>
              <a:rPr lang="en-US" sz="1800"/>
              <a:t>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Slide Number Placeholder 3"/>
          <p:cNvSpPr>
            <a:spLocks noGrp="1"/>
          </p:cNvSpPr>
          <p:nvPr>
            <p:ph type="sldNum" sz="quarter" idx="10"/>
          </p:nvPr>
        </p:nvSpPr>
        <p:spPr/>
        <p:txBody>
          <a:bodyPr/>
          <a:lstStyle/>
          <a:p>
            <a:fld id="{75B3F38A-5202-41E4-8C44-A651BB00CC96}" type="slidenum">
              <a:rPr lang="en-US"/>
              <a:pPr/>
              <a:t>41</a:t>
            </a:fld>
            <a:endParaRPr lang="en-US" sz="1400"/>
          </a:p>
        </p:txBody>
      </p:sp>
      <p:sp>
        <p:nvSpPr>
          <p:cNvPr id="504834" name="Rectangle 2"/>
          <p:cNvSpPr>
            <a:spLocks noChangeArrowheads="1"/>
          </p:cNvSpPr>
          <p:nvPr/>
        </p:nvSpPr>
        <p:spPr bwMode="auto">
          <a:xfrm>
            <a:off x="1676400" y="2971800"/>
            <a:ext cx="6248400" cy="3581400"/>
          </a:xfrm>
          <a:prstGeom prst="rect">
            <a:avLst/>
          </a:prstGeom>
          <a:noFill/>
          <a:ln w="12700">
            <a:solidFill>
              <a:schemeClr val="tx1"/>
            </a:solidFill>
            <a:miter lim="800000"/>
            <a:headEnd/>
            <a:tailEnd/>
          </a:ln>
          <a:effectLst/>
        </p:spPr>
        <p:txBody>
          <a:bodyPr wrap="none" lIns="92075" tIns="46038" rIns="92075" bIns="46038" anchor="ctr"/>
          <a:lstStyle/>
          <a:p>
            <a:endParaRPr lang="en-US"/>
          </a:p>
        </p:txBody>
      </p:sp>
      <p:sp>
        <p:nvSpPr>
          <p:cNvPr id="504835" name="Rectangle 3"/>
          <p:cNvSpPr>
            <a:spLocks noGrp="1" noChangeArrowheads="1"/>
          </p:cNvSpPr>
          <p:nvPr>
            <p:ph type="title"/>
          </p:nvPr>
        </p:nvSpPr>
        <p:spPr/>
        <p:txBody>
          <a:bodyPr/>
          <a:lstStyle/>
          <a:p>
            <a:r>
              <a:rPr lang="en-US"/>
              <a:t>Closest Pair of Points</a:t>
            </a:r>
          </a:p>
        </p:txBody>
      </p:sp>
      <p:sp>
        <p:nvSpPr>
          <p:cNvPr id="504836" name="Rectangle 4"/>
          <p:cNvSpPr>
            <a:spLocks noGrp="1" noChangeArrowheads="1"/>
          </p:cNvSpPr>
          <p:nvPr>
            <p:ph type="body" idx="1"/>
          </p:nvPr>
        </p:nvSpPr>
        <p:spPr/>
        <p:txBody>
          <a:bodyPr/>
          <a:lstStyle/>
          <a:p>
            <a:r>
              <a:rPr lang="en-US" sz="2400" dirty="0"/>
              <a:t>Algorithm.</a:t>
            </a:r>
          </a:p>
          <a:p>
            <a:pPr lvl="1"/>
            <a:r>
              <a:rPr lang="en-US" sz="2000" dirty="0"/>
              <a:t>Divide:  draw vertical line L so that roughly ½n points on each side.</a:t>
            </a:r>
          </a:p>
          <a:p>
            <a:pPr lvl="1"/>
            <a:r>
              <a:rPr lang="en-US" sz="2000" dirty="0"/>
              <a:t>Conquer:  find closest pair in each side recursively.</a:t>
            </a:r>
          </a:p>
          <a:p>
            <a:pPr lvl="1"/>
            <a:r>
              <a:rPr lang="en-US" sz="2000" dirty="0">
                <a:solidFill>
                  <a:schemeClr val="accent1"/>
                </a:solidFill>
              </a:rPr>
              <a:t>Combine</a:t>
            </a:r>
            <a:r>
              <a:rPr lang="en-US" sz="2000" dirty="0"/>
              <a:t>:  find closest pair with one point in each side.</a:t>
            </a:r>
          </a:p>
          <a:p>
            <a:pPr lvl="1"/>
            <a:r>
              <a:rPr lang="en-US" sz="2000" dirty="0"/>
              <a:t>Return best of 3 solutions.</a:t>
            </a:r>
          </a:p>
          <a:p>
            <a:pPr lvl="1"/>
            <a:endParaRPr lang="en-US" sz="2000" dirty="0">
              <a:sym typeface="Symbol" pitchFamily="18" charset="2"/>
            </a:endParaRPr>
          </a:p>
        </p:txBody>
      </p:sp>
      <p:sp>
        <p:nvSpPr>
          <p:cNvPr id="504837" name="Oval 5"/>
          <p:cNvSpPr>
            <a:spLocks noChangeArrowheads="1"/>
          </p:cNvSpPr>
          <p:nvPr/>
        </p:nvSpPr>
        <p:spPr bwMode="auto">
          <a:xfrm flipH="1">
            <a:off x="2286000" y="41148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4838" name="Oval 6"/>
          <p:cNvSpPr>
            <a:spLocks noChangeArrowheads="1"/>
          </p:cNvSpPr>
          <p:nvPr/>
        </p:nvSpPr>
        <p:spPr bwMode="auto">
          <a:xfrm flipH="1">
            <a:off x="4114800" y="40386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4839" name="Oval 7"/>
          <p:cNvSpPr>
            <a:spLocks noChangeArrowheads="1"/>
          </p:cNvSpPr>
          <p:nvPr/>
        </p:nvSpPr>
        <p:spPr bwMode="auto">
          <a:xfrm flipH="1">
            <a:off x="3352800" y="54102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4840" name="Oval 8"/>
          <p:cNvSpPr>
            <a:spLocks noChangeArrowheads="1"/>
          </p:cNvSpPr>
          <p:nvPr/>
        </p:nvSpPr>
        <p:spPr bwMode="auto">
          <a:xfrm flipH="1">
            <a:off x="4419600" y="60198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4841" name="Oval 9"/>
          <p:cNvSpPr>
            <a:spLocks noChangeArrowheads="1"/>
          </p:cNvSpPr>
          <p:nvPr/>
        </p:nvSpPr>
        <p:spPr bwMode="auto">
          <a:xfrm flipH="1">
            <a:off x="1905000" y="36576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4842" name="Oval 10"/>
          <p:cNvSpPr>
            <a:spLocks noChangeArrowheads="1"/>
          </p:cNvSpPr>
          <p:nvPr/>
        </p:nvSpPr>
        <p:spPr bwMode="auto">
          <a:xfrm flipH="1">
            <a:off x="2895600" y="39624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4843" name="Oval 11"/>
          <p:cNvSpPr>
            <a:spLocks noChangeArrowheads="1"/>
          </p:cNvSpPr>
          <p:nvPr/>
        </p:nvSpPr>
        <p:spPr bwMode="auto">
          <a:xfrm flipH="1">
            <a:off x="3124200" y="32766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4844" name="Oval 12"/>
          <p:cNvSpPr>
            <a:spLocks noChangeArrowheads="1"/>
          </p:cNvSpPr>
          <p:nvPr/>
        </p:nvSpPr>
        <p:spPr bwMode="auto">
          <a:xfrm flipH="1">
            <a:off x="3200400" y="42672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4845" name="Oval 13"/>
          <p:cNvSpPr>
            <a:spLocks noChangeArrowheads="1"/>
          </p:cNvSpPr>
          <p:nvPr/>
        </p:nvSpPr>
        <p:spPr bwMode="auto">
          <a:xfrm flipH="1">
            <a:off x="5638800" y="36576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4846" name="Oval 14"/>
          <p:cNvSpPr>
            <a:spLocks noChangeArrowheads="1"/>
          </p:cNvSpPr>
          <p:nvPr/>
        </p:nvSpPr>
        <p:spPr bwMode="auto">
          <a:xfrm flipH="1">
            <a:off x="3886200" y="36576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4847" name="Oval 15"/>
          <p:cNvSpPr>
            <a:spLocks noChangeArrowheads="1"/>
          </p:cNvSpPr>
          <p:nvPr/>
        </p:nvSpPr>
        <p:spPr bwMode="auto">
          <a:xfrm flipH="1">
            <a:off x="5105400" y="41910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4848" name="Oval 16"/>
          <p:cNvSpPr>
            <a:spLocks noChangeArrowheads="1"/>
          </p:cNvSpPr>
          <p:nvPr/>
        </p:nvSpPr>
        <p:spPr bwMode="auto">
          <a:xfrm flipH="1">
            <a:off x="4876800" y="45720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4849" name="Oval 17"/>
          <p:cNvSpPr>
            <a:spLocks noChangeArrowheads="1"/>
          </p:cNvSpPr>
          <p:nvPr/>
        </p:nvSpPr>
        <p:spPr bwMode="auto">
          <a:xfrm flipH="1">
            <a:off x="7620000" y="64008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4850" name="Oval 18"/>
          <p:cNvSpPr>
            <a:spLocks noChangeArrowheads="1"/>
          </p:cNvSpPr>
          <p:nvPr/>
        </p:nvSpPr>
        <p:spPr bwMode="auto">
          <a:xfrm flipH="1">
            <a:off x="6019800" y="33528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4851" name="Oval 19"/>
          <p:cNvSpPr>
            <a:spLocks noChangeArrowheads="1"/>
          </p:cNvSpPr>
          <p:nvPr/>
        </p:nvSpPr>
        <p:spPr bwMode="auto">
          <a:xfrm flipH="1">
            <a:off x="6477000" y="46482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4852" name="Oval 20"/>
          <p:cNvSpPr>
            <a:spLocks noChangeArrowheads="1"/>
          </p:cNvSpPr>
          <p:nvPr/>
        </p:nvSpPr>
        <p:spPr bwMode="auto">
          <a:xfrm flipH="1">
            <a:off x="1828800" y="44958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4853" name="Oval 21"/>
          <p:cNvSpPr>
            <a:spLocks noChangeArrowheads="1"/>
          </p:cNvSpPr>
          <p:nvPr/>
        </p:nvSpPr>
        <p:spPr bwMode="auto">
          <a:xfrm flipH="1">
            <a:off x="4343400" y="43434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4854" name="Oval 22"/>
          <p:cNvSpPr>
            <a:spLocks noChangeArrowheads="1"/>
          </p:cNvSpPr>
          <p:nvPr/>
        </p:nvSpPr>
        <p:spPr bwMode="auto">
          <a:xfrm flipH="1">
            <a:off x="3352800" y="47244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4855" name="Oval 23"/>
          <p:cNvSpPr>
            <a:spLocks noChangeArrowheads="1"/>
          </p:cNvSpPr>
          <p:nvPr/>
        </p:nvSpPr>
        <p:spPr bwMode="auto">
          <a:xfrm flipH="1">
            <a:off x="4114800" y="44958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4856" name="Oval 24"/>
          <p:cNvSpPr>
            <a:spLocks noChangeArrowheads="1"/>
          </p:cNvSpPr>
          <p:nvPr/>
        </p:nvSpPr>
        <p:spPr bwMode="auto">
          <a:xfrm flipH="1">
            <a:off x="3962400" y="53340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4857" name="Oval 25"/>
          <p:cNvSpPr>
            <a:spLocks noChangeArrowheads="1"/>
          </p:cNvSpPr>
          <p:nvPr/>
        </p:nvSpPr>
        <p:spPr bwMode="auto">
          <a:xfrm flipH="1">
            <a:off x="1905000" y="56388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4858" name="Oval 26"/>
          <p:cNvSpPr>
            <a:spLocks noChangeArrowheads="1"/>
          </p:cNvSpPr>
          <p:nvPr/>
        </p:nvSpPr>
        <p:spPr bwMode="auto">
          <a:xfrm flipH="1">
            <a:off x="2209800" y="54864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4859" name="Oval 27"/>
          <p:cNvSpPr>
            <a:spLocks noChangeArrowheads="1"/>
          </p:cNvSpPr>
          <p:nvPr/>
        </p:nvSpPr>
        <p:spPr bwMode="auto">
          <a:xfrm flipH="1">
            <a:off x="3810000" y="63246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4860" name="Oval 28"/>
          <p:cNvSpPr>
            <a:spLocks noChangeArrowheads="1"/>
          </p:cNvSpPr>
          <p:nvPr/>
        </p:nvSpPr>
        <p:spPr bwMode="auto">
          <a:xfrm flipH="1">
            <a:off x="1752600" y="60960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4861" name="Oval 29"/>
          <p:cNvSpPr>
            <a:spLocks noChangeArrowheads="1"/>
          </p:cNvSpPr>
          <p:nvPr/>
        </p:nvSpPr>
        <p:spPr bwMode="auto">
          <a:xfrm flipH="1">
            <a:off x="3048000" y="60960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4862" name="Oval 30"/>
          <p:cNvSpPr>
            <a:spLocks noChangeArrowheads="1"/>
          </p:cNvSpPr>
          <p:nvPr/>
        </p:nvSpPr>
        <p:spPr bwMode="auto">
          <a:xfrm flipH="1">
            <a:off x="7543800" y="38862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4863" name="Oval 31"/>
          <p:cNvSpPr>
            <a:spLocks noChangeArrowheads="1"/>
          </p:cNvSpPr>
          <p:nvPr/>
        </p:nvSpPr>
        <p:spPr bwMode="auto">
          <a:xfrm flipH="1">
            <a:off x="6858000" y="34290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4864" name="Oval 32"/>
          <p:cNvSpPr>
            <a:spLocks noChangeArrowheads="1"/>
          </p:cNvSpPr>
          <p:nvPr/>
        </p:nvSpPr>
        <p:spPr bwMode="auto">
          <a:xfrm flipH="1">
            <a:off x="5334000" y="54864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4865" name="Oval 33"/>
          <p:cNvSpPr>
            <a:spLocks noChangeArrowheads="1"/>
          </p:cNvSpPr>
          <p:nvPr/>
        </p:nvSpPr>
        <p:spPr bwMode="auto">
          <a:xfrm flipH="1">
            <a:off x="7543800" y="32766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4866" name="Oval 34"/>
          <p:cNvSpPr>
            <a:spLocks noChangeArrowheads="1"/>
          </p:cNvSpPr>
          <p:nvPr/>
        </p:nvSpPr>
        <p:spPr bwMode="auto">
          <a:xfrm flipH="1">
            <a:off x="6019800" y="50292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4867" name="Oval 35"/>
          <p:cNvSpPr>
            <a:spLocks noChangeArrowheads="1"/>
          </p:cNvSpPr>
          <p:nvPr/>
        </p:nvSpPr>
        <p:spPr bwMode="auto">
          <a:xfrm flipH="1">
            <a:off x="6248400" y="61722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4868" name="Oval 36"/>
          <p:cNvSpPr>
            <a:spLocks noChangeArrowheads="1"/>
          </p:cNvSpPr>
          <p:nvPr/>
        </p:nvSpPr>
        <p:spPr bwMode="auto">
          <a:xfrm flipH="1">
            <a:off x="7620000" y="47244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4869" name="Oval 37"/>
          <p:cNvSpPr>
            <a:spLocks noChangeArrowheads="1"/>
          </p:cNvSpPr>
          <p:nvPr/>
        </p:nvSpPr>
        <p:spPr bwMode="auto">
          <a:xfrm flipH="1">
            <a:off x="6477000" y="54864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4870" name="Oval 38"/>
          <p:cNvSpPr>
            <a:spLocks noChangeArrowheads="1"/>
          </p:cNvSpPr>
          <p:nvPr/>
        </p:nvSpPr>
        <p:spPr bwMode="auto">
          <a:xfrm flipH="1">
            <a:off x="7239000" y="55626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grpSp>
        <p:nvGrpSpPr>
          <p:cNvPr id="2" name="Group 39"/>
          <p:cNvGrpSpPr>
            <a:grpSpLocks/>
          </p:cNvGrpSpPr>
          <p:nvPr/>
        </p:nvGrpSpPr>
        <p:grpSpPr bwMode="auto">
          <a:xfrm>
            <a:off x="1736725" y="5224463"/>
            <a:ext cx="549275" cy="490537"/>
            <a:chOff x="1094" y="3291"/>
            <a:chExt cx="346" cy="309"/>
          </a:xfrm>
        </p:grpSpPr>
        <p:sp>
          <p:nvSpPr>
            <p:cNvPr id="504872" name="Line 40"/>
            <p:cNvSpPr>
              <a:spLocks noChangeShapeType="1"/>
            </p:cNvSpPr>
            <p:nvPr/>
          </p:nvSpPr>
          <p:spPr bwMode="auto">
            <a:xfrm flipH="1">
              <a:off x="1242" y="3489"/>
              <a:ext cx="156" cy="75"/>
            </a:xfrm>
            <a:prstGeom prst="line">
              <a:avLst/>
            </a:prstGeom>
            <a:noFill/>
            <a:ln w="25400">
              <a:solidFill>
                <a:schemeClr val="accent1"/>
              </a:solidFill>
              <a:round/>
              <a:headEnd/>
              <a:tailEnd/>
            </a:ln>
            <a:effectLst/>
          </p:spPr>
          <p:txBody>
            <a:bodyPr wrap="none" lIns="92075" tIns="46038" rIns="92075" bIns="46038" anchor="ctr"/>
            <a:lstStyle/>
            <a:p>
              <a:endParaRPr lang="en-US"/>
            </a:p>
          </p:txBody>
        </p:sp>
        <p:sp>
          <p:nvSpPr>
            <p:cNvPr id="504873" name="Oval 41"/>
            <p:cNvSpPr>
              <a:spLocks noChangeArrowheads="1"/>
            </p:cNvSpPr>
            <p:nvPr/>
          </p:nvSpPr>
          <p:spPr bwMode="auto">
            <a:xfrm flipH="1">
              <a:off x="1200" y="3552"/>
              <a:ext cx="48" cy="48"/>
            </a:xfrm>
            <a:prstGeom prst="ellipse">
              <a:avLst/>
            </a:prstGeom>
            <a:solidFill>
              <a:schemeClr val="accent1"/>
            </a:solidFill>
            <a:ln w="15875">
              <a:solidFill>
                <a:schemeClr val="tx1"/>
              </a:solidFill>
              <a:round/>
              <a:headEnd/>
              <a:tailEnd/>
            </a:ln>
            <a:effectLst/>
          </p:spPr>
          <p:txBody>
            <a:bodyPr wrap="none" lIns="92075" tIns="46038" rIns="92075" bIns="46038" anchor="ctr"/>
            <a:lstStyle/>
            <a:p>
              <a:pPr algn="ctr"/>
              <a:endParaRPr lang="en-US" sz="2400"/>
            </a:p>
          </p:txBody>
        </p:sp>
        <p:sp>
          <p:nvSpPr>
            <p:cNvPr id="504874" name="Oval 42"/>
            <p:cNvSpPr>
              <a:spLocks noChangeArrowheads="1"/>
            </p:cNvSpPr>
            <p:nvPr/>
          </p:nvSpPr>
          <p:spPr bwMode="auto">
            <a:xfrm flipH="1">
              <a:off x="1392" y="3456"/>
              <a:ext cx="48" cy="48"/>
            </a:xfrm>
            <a:prstGeom prst="ellipse">
              <a:avLst/>
            </a:prstGeom>
            <a:solidFill>
              <a:schemeClr val="accent1"/>
            </a:solidFill>
            <a:ln w="15875">
              <a:solidFill>
                <a:schemeClr val="tx1"/>
              </a:solidFill>
              <a:round/>
              <a:headEnd/>
              <a:tailEnd/>
            </a:ln>
            <a:effectLst/>
          </p:spPr>
          <p:txBody>
            <a:bodyPr wrap="none" lIns="92075" tIns="46038" rIns="92075" bIns="46038" anchor="ctr"/>
            <a:lstStyle/>
            <a:p>
              <a:pPr algn="ctr"/>
              <a:endParaRPr lang="en-US" sz="2400"/>
            </a:p>
          </p:txBody>
        </p:sp>
        <p:sp>
          <p:nvSpPr>
            <p:cNvPr id="504875" name="Text Box 43"/>
            <p:cNvSpPr txBox="1">
              <a:spLocks noChangeArrowheads="1"/>
            </p:cNvSpPr>
            <p:nvPr/>
          </p:nvSpPr>
          <p:spPr bwMode="auto">
            <a:xfrm>
              <a:off x="1094" y="3291"/>
              <a:ext cx="316" cy="259"/>
            </a:xfrm>
            <a:prstGeom prst="rect">
              <a:avLst/>
            </a:prstGeom>
            <a:noFill/>
            <a:ln w="15875">
              <a:noFill/>
              <a:miter lim="800000"/>
              <a:headEnd/>
              <a:tailEnd/>
            </a:ln>
            <a:effectLst/>
          </p:spPr>
          <p:txBody>
            <a:bodyPr lIns="92075" tIns="46038" rIns="92075" bIns="46038">
              <a:spAutoFit/>
            </a:bodyPr>
            <a:lstStyle/>
            <a:p>
              <a:pPr algn="ctr">
                <a:spcBef>
                  <a:spcPct val="50000"/>
                </a:spcBef>
              </a:pPr>
              <a:r>
                <a:rPr lang="en-US" sz="1800"/>
                <a:t>12</a:t>
              </a:r>
            </a:p>
          </p:txBody>
        </p:sp>
      </p:grpSp>
      <p:grpSp>
        <p:nvGrpSpPr>
          <p:cNvPr id="3" name="Group 44"/>
          <p:cNvGrpSpPr>
            <a:grpSpLocks/>
          </p:cNvGrpSpPr>
          <p:nvPr/>
        </p:nvGrpSpPr>
        <p:grpSpPr bwMode="auto">
          <a:xfrm>
            <a:off x="4876800" y="4191000"/>
            <a:ext cx="731838" cy="566738"/>
            <a:chOff x="3072" y="2640"/>
            <a:chExt cx="461" cy="357"/>
          </a:xfrm>
        </p:grpSpPr>
        <p:grpSp>
          <p:nvGrpSpPr>
            <p:cNvPr id="4" name="Group 45"/>
            <p:cNvGrpSpPr>
              <a:grpSpLocks/>
            </p:cNvGrpSpPr>
            <p:nvPr/>
          </p:nvGrpSpPr>
          <p:grpSpPr bwMode="auto">
            <a:xfrm>
              <a:off x="3072" y="2640"/>
              <a:ext cx="192" cy="288"/>
              <a:chOff x="3072" y="2640"/>
              <a:chExt cx="192" cy="288"/>
            </a:xfrm>
          </p:grpSpPr>
          <p:sp>
            <p:nvSpPr>
              <p:cNvPr id="504878" name="Line 46"/>
              <p:cNvSpPr>
                <a:spLocks noChangeShapeType="1"/>
              </p:cNvSpPr>
              <p:nvPr/>
            </p:nvSpPr>
            <p:spPr bwMode="auto">
              <a:xfrm flipH="1">
                <a:off x="3111" y="2685"/>
                <a:ext cx="114" cy="198"/>
              </a:xfrm>
              <a:prstGeom prst="line">
                <a:avLst/>
              </a:prstGeom>
              <a:noFill/>
              <a:ln w="25400">
                <a:solidFill>
                  <a:schemeClr val="accent1"/>
                </a:solidFill>
                <a:round/>
                <a:headEnd/>
                <a:tailEnd/>
              </a:ln>
              <a:effectLst/>
            </p:spPr>
            <p:txBody>
              <a:bodyPr wrap="none" lIns="92075" tIns="46038" rIns="92075" bIns="46038" anchor="ctr"/>
              <a:lstStyle/>
              <a:p>
                <a:endParaRPr lang="en-US"/>
              </a:p>
            </p:txBody>
          </p:sp>
          <p:sp>
            <p:nvSpPr>
              <p:cNvPr id="504879" name="Oval 47"/>
              <p:cNvSpPr>
                <a:spLocks noChangeArrowheads="1"/>
              </p:cNvSpPr>
              <p:nvPr/>
            </p:nvSpPr>
            <p:spPr bwMode="auto">
              <a:xfrm flipH="1">
                <a:off x="3216" y="2640"/>
                <a:ext cx="48" cy="48"/>
              </a:xfrm>
              <a:prstGeom prst="ellipse">
                <a:avLst/>
              </a:prstGeom>
              <a:solidFill>
                <a:schemeClr val="accent1"/>
              </a:solidFill>
              <a:ln w="15875">
                <a:solidFill>
                  <a:schemeClr val="tx1"/>
                </a:solidFill>
                <a:round/>
                <a:headEnd/>
                <a:tailEnd/>
              </a:ln>
              <a:effectLst/>
            </p:spPr>
            <p:txBody>
              <a:bodyPr wrap="none" lIns="92075" tIns="46038" rIns="92075" bIns="46038" anchor="ctr"/>
              <a:lstStyle/>
              <a:p>
                <a:pPr algn="ctr"/>
                <a:endParaRPr lang="en-US" sz="2400"/>
              </a:p>
            </p:txBody>
          </p:sp>
          <p:sp>
            <p:nvSpPr>
              <p:cNvPr id="504880" name="Oval 48"/>
              <p:cNvSpPr>
                <a:spLocks noChangeArrowheads="1"/>
              </p:cNvSpPr>
              <p:nvPr/>
            </p:nvSpPr>
            <p:spPr bwMode="auto">
              <a:xfrm flipH="1">
                <a:off x="3072" y="2880"/>
                <a:ext cx="48" cy="48"/>
              </a:xfrm>
              <a:prstGeom prst="ellipse">
                <a:avLst/>
              </a:prstGeom>
              <a:solidFill>
                <a:schemeClr val="accent1"/>
              </a:solidFill>
              <a:ln w="15875">
                <a:solidFill>
                  <a:schemeClr val="tx1"/>
                </a:solidFill>
                <a:round/>
                <a:headEnd/>
                <a:tailEnd/>
              </a:ln>
              <a:effectLst/>
            </p:spPr>
            <p:txBody>
              <a:bodyPr wrap="none" lIns="92075" tIns="46038" rIns="92075" bIns="46038" anchor="ctr"/>
              <a:lstStyle/>
              <a:p>
                <a:pPr algn="ctr"/>
                <a:endParaRPr lang="en-US" sz="2400"/>
              </a:p>
            </p:txBody>
          </p:sp>
        </p:grpSp>
        <p:sp>
          <p:nvSpPr>
            <p:cNvPr id="504881" name="Text Box 49"/>
            <p:cNvSpPr txBox="1">
              <a:spLocks noChangeArrowheads="1"/>
            </p:cNvSpPr>
            <p:nvPr/>
          </p:nvSpPr>
          <p:spPr bwMode="auto">
            <a:xfrm>
              <a:off x="3217" y="2738"/>
              <a:ext cx="316" cy="259"/>
            </a:xfrm>
            <a:prstGeom prst="rect">
              <a:avLst/>
            </a:prstGeom>
            <a:noFill/>
            <a:ln w="15875">
              <a:noFill/>
              <a:miter lim="800000"/>
              <a:headEnd/>
              <a:tailEnd/>
            </a:ln>
            <a:effectLst/>
          </p:spPr>
          <p:txBody>
            <a:bodyPr lIns="92075" tIns="46038" rIns="92075" bIns="46038">
              <a:spAutoFit/>
            </a:bodyPr>
            <a:lstStyle/>
            <a:p>
              <a:pPr algn="ctr">
                <a:spcBef>
                  <a:spcPct val="50000"/>
                </a:spcBef>
              </a:pPr>
              <a:r>
                <a:rPr lang="en-US" sz="1800"/>
                <a:t>21</a:t>
              </a:r>
            </a:p>
          </p:txBody>
        </p:sp>
      </p:grpSp>
      <p:sp>
        <p:nvSpPr>
          <p:cNvPr id="504882" name="Line 50"/>
          <p:cNvSpPr>
            <a:spLocks noChangeShapeType="1"/>
          </p:cNvSpPr>
          <p:nvPr/>
        </p:nvSpPr>
        <p:spPr bwMode="auto">
          <a:xfrm>
            <a:off x="4267200" y="2971800"/>
            <a:ext cx="0" cy="3581400"/>
          </a:xfrm>
          <a:prstGeom prst="line">
            <a:avLst/>
          </a:prstGeom>
          <a:noFill/>
          <a:ln w="12700">
            <a:solidFill>
              <a:schemeClr val="tx1"/>
            </a:solidFill>
            <a:round/>
            <a:headEnd/>
            <a:tailEnd/>
          </a:ln>
          <a:effectLst/>
        </p:spPr>
        <p:txBody>
          <a:bodyPr wrap="none" lIns="92075" tIns="46038" rIns="92075" bIns="46038" anchor="ctr"/>
          <a:lstStyle/>
          <a:p>
            <a:endParaRPr lang="en-US"/>
          </a:p>
        </p:txBody>
      </p:sp>
      <p:grpSp>
        <p:nvGrpSpPr>
          <p:cNvPr id="5" name="Group 51"/>
          <p:cNvGrpSpPr>
            <a:grpSpLocks/>
          </p:cNvGrpSpPr>
          <p:nvPr/>
        </p:nvGrpSpPr>
        <p:grpSpPr bwMode="auto">
          <a:xfrm>
            <a:off x="3792538" y="4164013"/>
            <a:ext cx="627062" cy="411162"/>
            <a:chOff x="2389" y="2623"/>
            <a:chExt cx="395" cy="259"/>
          </a:xfrm>
        </p:grpSpPr>
        <p:grpSp>
          <p:nvGrpSpPr>
            <p:cNvPr id="6" name="Group 52"/>
            <p:cNvGrpSpPr>
              <a:grpSpLocks/>
            </p:cNvGrpSpPr>
            <p:nvPr/>
          </p:nvGrpSpPr>
          <p:grpSpPr bwMode="auto">
            <a:xfrm>
              <a:off x="2592" y="2736"/>
              <a:ext cx="192" cy="144"/>
              <a:chOff x="2592" y="2736"/>
              <a:chExt cx="192" cy="144"/>
            </a:xfrm>
          </p:grpSpPr>
          <p:sp>
            <p:nvSpPr>
              <p:cNvPr id="504885" name="Line 53"/>
              <p:cNvSpPr>
                <a:spLocks noChangeShapeType="1"/>
              </p:cNvSpPr>
              <p:nvPr/>
            </p:nvSpPr>
            <p:spPr bwMode="auto">
              <a:xfrm flipH="1">
                <a:off x="2631" y="2772"/>
                <a:ext cx="105" cy="72"/>
              </a:xfrm>
              <a:prstGeom prst="line">
                <a:avLst/>
              </a:prstGeom>
              <a:noFill/>
              <a:ln w="25400">
                <a:solidFill>
                  <a:schemeClr val="accent1"/>
                </a:solidFill>
                <a:round/>
                <a:headEnd/>
                <a:tailEnd/>
              </a:ln>
              <a:effectLst/>
            </p:spPr>
            <p:txBody>
              <a:bodyPr wrap="none" lIns="92075" tIns="46038" rIns="92075" bIns="46038" anchor="ctr"/>
              <a:lstStyle/>
              <a:p>
                <a:endParaRPr lang="en-US"/>
              </a:p>
            </p:txBody>
          </p:sp>
          <p:sp>
            <p:nvSpPr>
              <p:cNvPr id="504886" name="Oval 54"/>
              <p:cNvSpPr>
                <a:spLocks noChangeArrowheads="1"/>
              </p:cNvSpPr>
              <p:nvPr/>
            </p:nvSpPr>
            <p:spPr bwMode="auto">
              <a:xfrm flipH="1">
                <a:off x="2736" y="2736"/>
                <a:ext cx="48" cy="48"/>
              </a:xfrm>
              <a:prstGeom prst="ellipse">
                <a:avLst/>
              </a:prstGeom>
              <a:solidFill>
                <a:schemeClr val="accent1"/>
              </a:solidFill>
              <a:ln w="15875">
                <a:solidFill>
                  <a:schemeClr val="tx1"/>
                </a:solidFill>
                <a:round/>
                <a:headEnd/>
                <a:tailEnd/>
              </a:ln>
              <a:effectLst/>
            </p:spPr>
            <p:txBody>
              <a:bodyPr wrap="none" lIns="92075" tIns="46038" rIns="92075" bIns="46038" anchor="ctr"/>
              <a:lstStyle/>
              <a:p>
                <a:pPr algn="ctr"/>
                <a:endParaRPr lang="en-US" sz="2400"/>
              </a:p>
            </p:txBody>
          </p:sp>
          <p:sp>
            <p:nvSpPr>
              <p:cNvPr id="504887" name="Oval 55"/>
              <p:cNvSpPr>
                <a:spLocks noChangeArrowheads="1"/>
              </p:cNvSpPr>
              <p:nvPr/>
            </p:nvSpPr>
            <p:spPr bwMode="auto">
              <a:xfrm flipH="1">
                <a:off x="2592" y="2832"/>
                <a:ext cx="48" cy="48"/>
              </a:xfrm>
              <a:prstGeom prst="ellipse">
                <a:avLst/>
              </a:prstGeom>
              <a:solidFill>
                <a:schemeClr val="accent1"/>
              </a:solidFill>
              <a:ln w="15875">
                <a:solidFill>
                  <a:schemeClr val="tx1"/>
                </a:solidFill>
                <a:round/>
                <a:headEnd/>
                <a:tailEnd/>
              </a:ln>
              <a:effectLst/>
            </p:spPr>
            <p:txBody>
              <a:bodyPr wrap="none" lIns="92075" tIns="46038" rIns="92075" bIns="46038" anchor="ctr"/>
              <a:lstStyle/>
              <a:p>
                <a:pPr algn="ctr"/>
                <a:endParaRPr lang="en-US" sz="2400"/>
              </a:p>
            </p:txBody>
          </p:sp>
        </p:grpSp>
        <p:sp>
          <p:nvSpPr>
            <p:cNvPr id="504888" name="Text Box 56"/>
            <p:cNvSpPr txBox="1">
              <a:spLocks noChangeArrowheads="1"/>
            </p:cNvSpPr>
            <p:nvPr/>
          </p:nvSpPr>
          <p:spPr bwMode="auto">
            <a:xfrm>
              <a:off x="2389" y="2623"/>
              <a:ext cx="316" cy="259"/>
            </a:xfrm>
            <a:prstGeom prst="rect">
              <a:avLst/>
            </a:prstGeom>
            <a:noFill/>
            <a:ln w="15875">
              <a:noFill/>
              <a:miter lim="800000"/>
              <a:headEnd/>
              <a:tailEnd/>
            </a:ln>
            <a:effectLst/>
          </p:spPr>
          <p:txBody>
            <a:bodyPr lIns="92075" tIns="46038" rIns="92075" bIns="46038">
              <a:spAutoFit/>
            </a:bodyPr>
            <a:lstStyle/>
            <a:p>
              <a:pPr algn="ctr">
                <a:spcBef>
                  <a:spcPct val="50000"/>
                </a:spcBef>
              </a:pPr>
              <a:r>
                <a:rPr lang="en-US" sz="1800"/>
                <a:t>8</a:t>
              </a:r>
            </a:p>
          </p:txBody>
        </p:sp>
      </p:grpSp>
      <p:sp>
        <p:nvSpPr>
          <p:cNvPr id="504889" name="Text Box 57"/>
          <p:cNvSpPr txBox="1">
            <a:spLocks noChangeArrowheads="1"/>
          </p:cNvSpPr>
          <p:nvPr/>
        </p:nvSpPr>
        <p:spPr bwMode="auto">
          <a:xfrm>
            <a:off x="4191000" y="3246438"/>
            <a:ext cx="501650" cy="411162"/>
          </a:xfrm>
          <a:prstGeom prst="rect">
            <a:avLst/>
          </a:prstGeom>
          <a:noFill/>
          <a:ln w="15875">
            <a:noFill/>
            <a:miter lim="800000"/>
            <a:headEnd/>
            <a:tailEnd/>
          </a:ln>
          <a:effectLst/>
        </p:spPr>
        <p:txBody>
          <a:bodyPr lIns="92075" tIns="46038" rIns="92075" bIns="46038">
            <a:spAutoFit/>
          </a:bodyPr>
          <a:lstStyle/>
          <a:p>
            <a:pPr algn="ctr">
              <a:spcBef>
                <a:spcPct val="50000"/>
              </a:spcBef>
            </a:pPr>
            <a:r>
              <a:rPr lang="en-US" sz="1800"/>
              <a:t>L</a:t>
            </a:r>
          </a:p>
        </p:txBody>
      </p:sp>
      <p:sp>
        <p:nvSpPr>
          <p:cNvPr id="504890" name="Text Box 58"/>
          <p:cNvSpPr txBox="1">
            <a:spLocks noChangeArrowheads="1"/>
          </p:cNvSpPr>
          <p:nvPr/>
        </p:nvSpPr>
        <p:spPr bwMode="auto">
          <a:xfrm>
            <a:off x="7258050" y="2028825"/>
            <a:ext cx="1168400" cy="214313"/>
          </a:xfrm>
          <a:prstGeom prst="rect">
            <a:avLst/>
          </a:prstGeom>
          <a:noFill/>
          <a:ln w="15875">
            <a:noFill/>
            <a:miter lim="800000"/>
            <a:headEnd/>
            <a:tailEnd/>
          </a:ln>
          <a:effectLst/>
        </p:spPr>
        <p:txBody>
          <a:bodyPr wrap="none" lIns="0" tIns="0" rIns="0" bIns="0">
            <a:spAutoFit/>
          </a:bodyPr>
          <a:lstStyle/>
          <a:p>
            <a:pPr defTabSz="1019175">
              <a:spcBef>
                <a:spcPct val="50000"/>
              </a:spcBef>
            </a:pPr>
            <a:r>
              <a:rPr lang="en-US" sz="1200"/>
              <a:t>seems like </a:t>
            </a:r>
            <a:r>
              <a:rPr lang="en-US" sz="1200">
                <a:sym typeface="Symbol" pitchFamily="18" charset="2"/>
              </a:rPr>
              <a:t></a:t>
            </a:r>
            <a:r>
              <a:rPr lang="en-US" sz="1200"/>
              <a:t>(n</a:t>
            </a:r>
            <a:r>
              <a:rPr lang="en-US" sz="1200" baseline="30000"/>
              <a:t>2</a:t>
            </a:r>
            <a:r>
              <a:rPr lang="en-US" sz="1200"/>
              <a:t>) </a:t>
            </a:r>
          </a:p>
        </p:txBody>
      </p:sp>
      <p:sp>
        <p:nvSpPr>
          <p:cNvPr id="504891" name="Line 59"/>
          <p:cNvSpPr>
            <a:spLocks noChangeShapeType="1"/>
          </p:cNvSpPr>
          <p:nvPr/>
        </p:nvSpPr>
        <p:spPr bwMode="auto">
          <a:xfrm rot="16200000" flipV="1">
            <a:off x="7010400" y="2076450"/>
            <a:ext cx="0" cy="152400"/>
          </a:xfrm>
          <a:prstGeom prst="line">
            <a:avLst/>
          </a:prstGeom>
          <a:noFill/>
          <a:ln w="9525">
            <a:solidFill>
              <a:schemeClr val="tx1"/>
            </a:solidFill>
            <a:round/>
            <a:headEnd/>
            <a:tailEnd type="triangle" w="sm" len="sm"/>
          </a:ln>
          <a:effectLst/>
        </p:spPr>
        <p:txBody>
          <a:bodyPr lIns="92075" tIns="46038" rIns="92075" bIns="46038"/>
          <a:lstStyle/>
          <a:p>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Slide Number Placeholder 3"/>
          <p:cNvSpPr>
            <a:spLocks noGrp="1"/>
          </p:cNvSpPr>
          <p:nvPr>
            <p:ph type="sldNum" sz="quarter" idx="10"/>
          </p:nvPr>
        </p:nvSpPr>
        <p:spPr/>
        <p:txBody>
          <a:bodyPr/>
          <a:lstStyle/>
          <a:p>
            <a:fld id="{1598351B-2D4C-4E5E-ABBB-9A52CC0B14D1}" type="slidenum">
              <a:rPr lang="en-US"/>
              <a:pPr/>
              <a:t>42</a:t>
            </a:fld>
            <a:endParaRPr lang="en-US" sz="1400"/>
          </a:p>
        </p:txBody>
      </p:sp>
      <p:sp>
        <p:nvSpPr>
          <p:cNvPr id="506882" name="Rectangle 2"/>
          <p:cNvSpPr>
            <a:spLocks noChangeArrowheads="1"/>
          </p:cNvSpPr>
          <p:nvPr/>
        </p:nvSpPr>
        <p:spPr bwMode="auto">
          <a:xfrm>
            <a:off x="1676400" y="2971800"/>
            <a:ext cx="6248400" cy="3581400"/>
          </a:xfrm>
          <a:prstGeom prst="rect">
            <a:avLst/>
          </a:prstGeom>
          <a:noFill/>
          <a:ln w="12700">
            <a:solidFill>
              <a:schemeClr val="tx1"/>
            </a:solidFill>
            <a:miter lim="800000"/>
            <a:headEnd/>
            <a:tailEnd/>
          </a:ln>
          <a:effectLst/>
        </p:spPr>
        <p:txBody>
          <a:bodyPr wrap="none" lIns="92075" tIns="46038" rIns="92075" bIns="46038" anchor="ctr"/>
          <a:lstStyle/>
          <a:p>
            <a:endParaRPr lang="en-US"/>
          </a:p>
        </p:txBody>
      </p:sp>
      <p:sp>
        <p:nvSpPr>
          <p:cNvPr id="506883" name="Rectangle 3"/>
          <p:cNvSpPr>
            <a:spLocks noGrp="1" noChangeArrowheads="1"/>
          </p:cNvSpPr>
          <p:nvPr>
            <p:ph type="title"/>
          </p:nvPr>
        </p:nvSpPr>
        <p:spPr/>
        <p:txBody>
          <a:bodyPr/>
          <a:lstStyle/>
          <a:p>
            <a:r>
              <a:rPr lang="en-US"/>
              <a:t>Closest Pair of Points</a:t>
            </a:r>
          </a:p>
        </p:txBody>
      </p:sp>
      <p:sp>
        <p:nvSpPr>
          <p:cNvPr id="506884" name="Rectangle 4"/>
          <p:cNvSpPr>
            <a:spLocks noGrp="1" noChangeArrowheads="1"/>
          </p:cNvSpPr>
          <p:nvPr>
            <p:ph type="body" idx="1"/>
          </p:nvPr>
        </p:nvSpPr>
        <p:spPr/>
        <p:txBody>
          <a:bodyPr/>
          <a:lstStyle/>
          <a:p>
            <a:r>
              <a:rPr lang="en-US" sz="2400" dirty="0" smtClean="0">
                <a:solidFill>
                  <a:schemeClr val="tx1"/>
                </a:solidFill>
              </a:rPr>
              <a:t>Find closest pair with one point in each side, </a:t>
            </a:r>
            <a:r>
              <a:rPr lang="en-US" sz="2400" dirty="0" smtClean="0">
                <a:solidFill>
                  <a:schemeClr val="accent1"/>
                </a:solidFill>
              </a:rPr>
              <a:t>assuming that distance &lt; </a:t>
            </a:r>
            <a:r>
              <a:rPr lang="en-US" sz="2400" dirty="0" smtClean="0">
                <a:solidFill>
                  <a:schemeClr val="accent1"/>
                </a:solidFill>
                <a:sym typeface="Symbol" pitchFamily="18" charset="2"/>
              </a:rPr>
              <a:t></a:t>
            </a:r>
            <a:r>
              <a:rPr lang="en-US" sz="2400" dirty="0" smtClean="0">
                <a:solidFill>
                  <a:schemeClr val="tx1"/>
                </a:solidFill>
                <a:sym typeface="Symbol" pitchFamily="18" charset="2"/>
              </a:rPr>
              <a:t>.</a:t>
            </a:r>
          </a:p>
        </p:txBody>
      </p:sp>
      <p:sp>
        <p:nvSpPr>
          <p:cNvPr id="506885" name="Oval 5"/>
          <p:cNvSpPr>
            <a:spLocks noChangeArrowheads="1"/>
          </p:cNvSpPr>
          <p:nvPr/>
        </p:nvSpPr>
        <p:spPr bwMode="auto">
          <a:xfrm flipH="1">
            <a:off x="2286000" y="41148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6886" name="Oval 6"/>
          <p:cNvSpPr>
            <a:spLocks noChangeArrowheads="1"/>
          </p:cNvSpPr>
          <p:nvPr/>
        </p:nvSpPr>
        <p:spPr bwMode="auto">
          <a:xfrm flipH="1">
            <a:off x="4114800" y="40386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6887" name="Oval 7"/>
          <p:cNvSpPr>
            <a:spLocks noChangeArrowheads="1"/>
          </p:cNvSpPr>
          <p:nvPr/>
        </p:nvSpPr>
        <p:spPr bwMode="auto">
          <a:xfrm flipH="1">
            <a:off x="3352800" y="54102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6888" name="Oval 8"/>
          <p:cNvSpPr>
            <a:spLocks noChangeArrowheads="1"/>
          </p:cNvSpPr>
          <p:nvPr/>
        </p:nvSpPr>
        <p:spPr bwMode="auto">
          <a:xfrm flipH="1">
            <a:off x="4419600" y="60198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6889" name="Oval 9"/>
          <p:cNvSpPr>
            <a:spLocks noChangeArrowheads="1"/>
          </p:cNvSpPr>
          <p:nvPr/>
        </p:nvSpPr>
        <p:spPr bwMode="auto">
          <a:xfrm flipH="1">
            <a:off x="1905000" y="36576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6890" name="Oval 10"/>
          <p:cNvSpPr>
            <a:spLocks noChangeArrowheads="1"/>
          </p:cNvSpPr>
          <p:nvPr/>
        </p:nvSpPr>
        <p:spPr bwMode="auto">
          <a:xfrm flipH="1">
            <a:off x="2895600" y="39624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6891" name="Oval 11"/>
          <p:cNvSpPr>
            <a:spLocks noChangeArrowheads="1"/>
          </p:cNvSpPr>
          <p:nvPr/>
        </p:nvSpPr>
        <p:spPr bwMode="auto">
          <a:xfrm flipH="1">
            <a:off x="3124200" y="32766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6892" name="Oval 12"/>
          <p:cNvSpPr>
            <a:spLocks noChangeArrowheads="1"/>
          </p:cNvSpPr>
          <p:nvPr/>
        </p:nvSpPr>
        <p:spPr bwMode="auto">
          <a:xfrm flipH="1">
            <a:off x="3200400" y="42672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6893" name="Oval 13"/>
          <p:cNvSpPr>
            <a:spLocks noChangeArrowheads="1"/>
          </p:cNvSpPr>
          <p:nvPr/>
        </p:nvSpPr>
        <p:spPr bwMode="auto">
          <a:xfrm flipH="1">
            <a:off x="5638800" y="36576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6894" name="Oval 14"/>
          <p:cNvSpPr>
            <a:spLocks noChangeArrowheads="1"/>
          </p:cNvSpPr>
          <p:nvPr/>
        </p:nvSpPr>
        <p:spPr bwMode="auto">
          <a:xfrm flipH="1">
            <a:off x="3886200" y="36576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6895" name="Oval 15"/>
          <p:cNvSpPr>
            <a:spLocks noChangeArrowheads="1"/>
          </p:cNvSpPr>
          <p:nvPr/>
        </p:nvSpPr>
        <p:spPr bwMode="auto">
          <a:xfrm flipH="1">
            <a:off x="5105400" y="41910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6896" name="Oval 16"/>
          <p:cNvSpPr>
            <a:spLocks noChangeArrowheads="1"/>
          </p:cNvSpPr>
          <p:nvPr/>
        </p:nvSpPr>
        <p:spPr bwMode="auto">
          <a:xfrm flipH="1">
            <a:off x="4876800" y="45720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6897" name="Oval 17"/>
          <p:cNvSpPr>
            <a:spLocks noChangeArrowheads="1"/>
          </p:cNvSpPr>
          <p:nvPr/>
        </p:nvSpPr>
        <p:spPr bwMode="auto">
          <a:xfrm flipH="1">
            <a:off x="7620000" y="64008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6898" name="Oval 18"/>
          <p:cNvSpPr>
            <a:spLocks noChangeArrowheads="1"/>
          </p:cNvSpPr>
          <p:nvPr/>
        </p:nvSpPr>
        <p:spPr bwMode="auto">
          <a:xfrm flipH="1">
            <a:off x="6019800" y="33528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6899" name="Oval 19"/>
          <p:cNvSpPr>
            <a:spLocks noChangeArrowheads="1"/>
          </p:cNvSpPr>
          <p:nvPr/>
        </p:nvSpPr>
        <p:spPr bwMode="auto">
          <a:xfrm flipH="1">
            <a:off x="6477000" y="46482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6900" name="Oval 20"/>
          <p:cNvSpPr>
            <a:spLocks noChangeArrowheads="1"/>
          </p:cNvSpPr>
          <p:nvPr/>
        </p:nvSpPr>
        <p:spPr bwMode="auto">
          <a:xfrm flipH="1">
            <a:off x="1828800" y="44958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6901" name="Oval 21"/>
          <p:cNvSpPr>
            <a:spLocks noChangeArrowheads="1"/>
          </p:cNvSpPr>
          <p:nvPr/>
        </p:nvSpPr>
        <p:spPr bwMode="auto">
          <a:xfrm flipH="1">
            <a:off x="4343400" y="43434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6902" name="Oval 22"/>
          <p:cNvSpPr>
            <a:spLocks noChangeArrowheads="1"/>
          </p:cNvSpPr>
          <p:nvPr/>
        </p:nvSpPr>
        <p:spPr bwMode="auto">
          <a:xfrm flipH="1">
            <a:off x="3352800" y="47244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6903" name="Oval 23"/>
          <p:cNvSpPr>
            <a:spLocks noChangeArrowheads="1"/>
          </p:cNvSpPr>
          <p:nvPr/>
        </p:nvSpPr>
        <p:spPr bwMode="auto">
          <a:xfrm flipH="1">
            <a:off x="4114800" y="44958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6904" name="Oval 24"/>
          <p:cNvSpPr>
            <a:spLocks noChangeArrowheads="1"/>
          </p:cNvSpPr>
          <p:nvPr/>
        </p:nvSpPr>
        <p:spPr bwMode="auto">
          <a:xfrm flipH="1">
            <a:off x="3962400" y="53340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6905" name="Oval 25"/>
          <p:cNvSpPr>
            <a:spLocks noChangeArrowheads="1"/>
          </p:cNvSpPr>
          <p:nvPr/>
        </p:nvSpPr>
        <p:spPr bwMode="auto">
          <a:xfrm flipH="1">
            <a:off x="1905000" y="56388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6906" name="Oval 26"/>
          <p:cNvSpPr>
            <a:spLocks noChangeArrowheads="1"/>
          </p:cNvSpPr>
          <p:nvPr/>
        </p:nvSpPr>
        <p:spPr bwMode="auto">
          <a:xfrm flipH="1">
            <a:off x="2209800" y="54864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6907" name="Oval 27"/>
          <p:cNvSpPr>
            <a:spLocks noChangeArrowheads="1"/>
          </p:cNvSpPr>
          <p:nvPr/>
        </p:nvSpPr>
        <p:spPr bwMode="auto">
          <a:xfrm flipH="1">
            <a:off x="3810000" y="63246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6908" name="Oval 28"/>
          <p:cNvSpPr>
            <a:spLocks noChangeArrowheads="1"/>
          </p:cNvSpPr>
          <p:nvPr/>
        </p:nvSpPr>
        <p:spPr bwMode="auto">
          <a:xfrm flipH="1">
            <a:off x="1752600" y="60960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6909" name="Oval 29"/>
          <p:cNvSpPr>
            <a:spLocks noChangeArrowheads="1"/>
          </p:cNvSpPr>
          <p:nvPr/>
        </p:nvSpPr>
        <p:spPr bwMode="auto">
          <a:xfrm flipH="1">
            <a:off x="3048000" y="60960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6910" name="Oval 30"/>
          <p:cNvSpPr>
            <a:spLocks noChangeArrowheads="1"/>
          </p:cNvSpPr>
          <p:nvPr/>
        </p:nvSpPr>
        <p:spPr bwMode="auto">
          <a:xfrm flipH="1">
            <a:off x="7543800" y="38862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6911" name="Oval 31"/>
          <p:cNvSpPr>
            <a:spLocks noChangeArrowheads="1"/>
          </p:cNvSpPr>
          <p:nvPr/>
        </p:nvSpPr>
        <p:spPr bwMode="auto">
          <a:xfrm flipH="1">
            <a:off x="6858000" y="34290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6912" name="Oval 32"/>
          <p:cNvSpPr>
            <a:spLocks noChangeArrowheads="1"/>
          </p:cNvSpPr>
          <p:nvPr/>
        </p:nvSpPr>
        <p:spPr bwMode="auto">
          <a:xfrm flipH="1">
            <a:off x="5334000" y="54864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6913" name="Oval 33"/>
          <p:cNvSpPr>
            <a:spLocks noChangeArrowheads="1"/>
          </p:cNvSpPr>
          <p:nvPr/>
        </p:nvSpPr>
        <p:spPr bwMode="auto">
          <a:xfrm flipH="1">
            <a:off x="7543800" y="32766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6914" name="Oval 34"/>
          <p:cNvSpPr>
            <a:spLocks noChangeArrowheads="1"/>
          </p:cNvSpPr>
          <p:nvPr/>
        </p:nvSpPr>
        <p:spPr bwMode="auto">
          <a:xfrm flipH="1">
            <a:off x="6019800" y="50292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6915" name="Oval 35"/>
          <p:cNvSpPr>
            <a:spLocks noChangeArrowheads="1"/>
          </p:cNvSpPr>
          <p:nvPr/>
        </p:nvSpPr>
        <p:spPr bwMode="auto">
          <a:xfrm flipH="1">
            <a:off x="6248400" y="61722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6916" name="Oval 36"/>
          <p:cNvSpPr>
            <a:spLocks noChangeArrowheads="1"/>
          </p:cNvSpPr>
          <p:nvPr/>
        </p:nvSpPr>
        <p:spPr bwMode="auto">
          <a:xfrm flipH="1">
            <a:off x="7620000" y="47244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6917" name="Oval 37"/>
          <p:cNvSpPr>
            <a:spLocks noChangeArrowheads="1"/>
          </p:cNvSpPr>
          <p:nvPr/>
        </p:nvSpPr>
        <p:spPr bwMode="auto">
          <a:xfrm flipH="1">
            <a:off x="6477000" y="54864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6918" name="Oval 38"/>
          <p:cNvSpPr>
            <a:spLocks noChangeArrowheads="1"/>
          </p:cNvSpPr>
          <p:nvPr/>
        </p:nvSpPr>
        <p:spPr bwMode="auto">
          <a:xfrm flipH="1">
            <a:off x="7239000" y="55626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6919" name="Line 39"/>
          <p:cNvSpPr>
            <a:spLocks noChangeShapeType="1"/>
          </p:cNvSpPr>
          <p:nvPr/>
        </p:nvSpPr>
        <p:spPr bwMode="auto">
          <a:xfrm>
            <a:off x="4267200" y="2971800"/>
            <a:ext cx="0" cy="3581400"/>
          </a:xfrm>
          <a:prstGeom prst="line">
            <a:avLst/>
          </a:prstGeom>
          <a:noFill/>
          <a:ln w="12700">
            <a:solidFill>
              <a:schemeClr val="tx1"/>
            </a:solidFill>
            <a:round/>
            <a:headEnd/>
            <a:tailEnd/>
          </a:ln>
          <a:effectLst/>
        </p:spPr>
        <p:txBody>
          <a:bodyPr wrap="none" lIns="92075" tIns="46038" rIns="92075" bIns="46038" anchor="ctr"/>
          <a:lstStyle/>
          <a:p>
            <a:endParaRPr lang="en-US"/>
          </a:p>
        </p:txBody>
      </p:sp>
      <p:grpSp>
        <p:nvGrpSpPr>
          <p:cNvPr id="2" name="Group 40"/>
          <p:cNvGrpSpPr>
            <a:grpSpLocks/>
          </p:cNvGrpSpPr>
          <p:nvPr/>
        </p:nvGrpSpPr>
        <p:grpSpPr bwMode="auto">
          <a:xfrm>
            <a:off x="1736725" y="5224463"/>
            <a:ext cx="549275" cy="490537"/>
            <a:chOff x="1094" y="3291"/>
            <a:chExt cx="346" cy="309"/>
          </a:xfrm>
        </p:grpSpPr>
        <p:sp>
          <p:nvSpPr>
            <p:cNvPr id="506921" name="Line 41"/>
            <p:cNvSpPr>
              <a:spLocks noChangeShapeType="1"/>
            </p:cNvSpPr>
            <p:nvPr/>
          </p:nvSpPr>
          <p:spPr bwMode="auto">
            <a:xfrm flipH="1">
              <a:off x="1242" y="3489"/>
              <a:ext cx="156" cy="75"/>
            </a:xfrm>
            <a:prstGeom prst="line">
              <a:avLst/>
            </a:prstGeom>
            <a:noFill/>
            <a:ln w="25400">
              <a:solidFill>
                <a:schemeClr val="accent1"/>
              </a:solidFill>
              <a:round/>
              <a:headEnd/>
              <a:tailEnd/>
            </a:ln>
            <a:effectLst/>
          </p:spPr>
          <p:txBody>
            <a:bodyPr wrap="none" lIns="92075" tIns="46038" rIns="92075" bIns="46038" anchor="ctr"/>
            <a:lstStyle/>
            <a:p>
              <a:endParaRPr lang="en-US"/>
            </a:p>
          </p:txBody>
        </p:sp>
        <p:sp>
          <p:nvSpPr>
            <p:cNvPr id="506922" name="Oval 42"/>
            <p:cNvSpPr>
              <a:spLocks noChangeArrowheads="1"/>
            </p:cNvSpPr>
            <p:nvPr/>
          </p:nvSpPr>
          <p:spPr bwMode="auto">
            <a:xfrm flipH="1">
              <a:off x="1200" y="3552"/>
              <a:ext cx="48" cy="48"/>
            </a:xfrm>
            <a:prstGeom prst="ellipse">
              <a:avLst/>
            </a:prstGeom>
            <a:solidFill>
              <a:schemeClr val="accent1"/>
            </a:solidFill>
            <a:ln w="15875">
              <a:solidFill>
                <a:schemeClr val="tx1"/>
              </a:solidFill>
              <a:round/>
              <a:headEnd/>
              <a:tailEnd/>
            </a:ln>
            <a:effectLst/>
          </p:spPr>
          <p:txBody>
            <a:bodyPr wrap="none" lIns="92075" tIns="46038" rIns="92075" bIns="46038" anchor="ctr"/>
            <a:lstStyle/>
            <a:p>
              <a:pPr algn="ctr"/>
              <a:endParaRPr lang="en-US" sz="2400"/>
            </a:p>
          </p:txBody>
        </p:sp>
        <p:sp>
          <p:nvSpPr>
            <p:cNvPr id="506923" name="Oval 43"/>
            <p:cNvSpPr>
              <a:spLocks noChangeArrowheads="1"/>
            </p:cNvSpPr>
            <p:nvPr/>
          </p:nvSpPr>
          <p:spPr bwMode="auto">
            <a:xfrm flipH="1">
              <a:off x="1392" y="3456"/>
              <a:ext cx="48" cy="48"/>
            </a:xfrm>
            <a:prstGeom prst="ellipse">
              <a:avLst/>
            </a:prstGeom>
            <a:solidFill>
              <a:schemeClr val="accent1"/>
            </a:solidFill>
            <a:ln w="15875">
              <a:solidFill>
                <a:schemeClr val="tx1"/>
              </a:solidFill>
              <a:round/>
              <a:headEnd/>
              <a:tailEnd/>
            </a:ln>
            <a:effectLst/>
          </p:spPr>
          <p:txBody>
            <a:bodyPr wrap="none" lIns="92075" tIns="46038" rIns="92075" bIns="46038" anchor="ctr"/>
            <a:lstStyle/>
            <a:p>
              <a:pPr algn="ctr"/>
              <a:endParaRPr lang="en-US" sz="2400"/>
            </a:p>
          </p:txBody>
        </p:sp>
        <p:sp>
          <p:nvSpPr>
            <p:cNvPr id="506924" name="Text Box 44"/>
            <p:cNvSpPr txBox="1">
              <a:spLocks noChangeArrowheads="1"/>
            </p:cNvSpPr>
            <p:nvPr/>
          </p:nvSpPr>
          <p:spPr bwMode="auto">
            <a:xfrm>
              <a:off x="1094" y="3291"/>
              <a:ext cx="316" cy="259"/>
            </a:xfrm>
            <a:prstGeom prst="rect">
              <a:avLst/>
            </a:prstGeom>
            <a:noFill/>
            <a:ln w="15875">
              <a:noFill/>
              <a:miter lim="800000"/>
              <a:headEnd/>
              <a:tailEnd/>
            </a:ln>
            <a:effectLst/>
          </p:spPr>
          <p:txBody>
            <a:bodyPr lIns="92075" tIns="46038" rIns="92075" bIns="46038">
              <a:spAutoFit/>
            </a:bodyPr>
            <a:lstStyle/>
            <a:p>
              <a:pPr algn="ctr">
                <a:spcBef>
                  <a:spcPct val="50000"/>
                </a:spcBef>
              </a:pPr>
              <a:r>
                <a:rPr lang="en-US" sz="1800"/>
                <a:t>12</a:t>
              </a:r>
            </a:p>
          </p:txBody>
        </p:sp>
      </p:grpSp>
      <p:grpSp>
        <p:nvGrpSpPr>
          <p:cNvPr id="3" name="Group 45"/>
          <p:cNvGrpSpPr>
            <a:grpSpLocks/>
          </p:cNvGrpSpPr>
          <p:nvPr/>
        </p:nvGrpSpPr>
        <p:grpSpPr bwMode="auto">
          <a:xfrm>
            <a:off x="4876800" y="4191000"/>
            <a:ext cx="731838" cy="566738"/>
            <a:chOff x="3072" y="2640"/>
            <a:chExt cx="461" cy="357"/>
          </a:xfrm>
        </p:grpSpPr>
        <p:grpSp>
          <p:nvGrpSpPr>
            <p:cNvPr id="4" name="Group 46"/>
            <p:cNvGrpSpPr>
              <a:grpSpLocks/>
            </p:cNvGrpSpPr>
            <p:nvPr/>
          </p:nvGrpSpPr>
          <p:grpSpPr bwMode="auto">
            <a:xfrm>
              <a:off x="3072" y="2640"/>
              <a:ext cx="192" cy="288"/>
              <a:chOff x="3072" y="2640"/>
              <a:chExt cx="192" cy="288"/>
            </a:xfrm>
          </p:grpSpPr>
          <p:sp>
            <p:nvSpPr>
              <p:cNvPr id="506927" name="Line 47"/>
              <p:cNvSpPr>
                <a:spLocks noChangeShapeType="1"/>
              </p:cNvSpPr>
              <p:nvPr/>
            </p:nvSpPr>
            <p:spPr bwMode="auto">
              <a:xfrm flipH="1">
                <a:off x="3111" y="2685"/>
                <a:ext cx="114" cy="198"/>
              </a:xfrm>
              <a:prstGeom prst="line">
                <a:avLst/>
              </a:prstGeom>
              <a:noFill/>
              <a:ln w="25400">
                <a:solidFill>
                  <a:schemeClr val="accent1"/>
                </a:solidFill>
                <a:round/>
                <a:headEnd/>
                <a:tailEnd/>
              </a:ln>
              <a:effectLst/>
            </p:spPr>
            <p:txBody>
              <a:bodyPr wrap="none" lIns="92075" tIns="46038" rIns="92075" bIns="46038" anchor="ctr"/>
              <a:lstStyle/>
              <a:p>
                <a:endParaRPr lang="en-US"/>
              </a:p>
            </p:txBody>
          </p:sp>
          <p:sp>
            <p:nvSpPr>
              <p:cNvPr id="506928" name="Oval 48"/>
              <p:cNvSpPr>
                <a:spLocks noChangeArrowheads="1"/>
              </p:cNvSpPr>
              <p:nvPr/>
            </p:nvSpPr>
            <p:spPr bwMode="auto">
              <a:xfrm flipH="1">
                <a:off x="3216" y="2640"/>
                <a:ext cx="48" cy="48"/>
              </a:xfrm>
              <a:prstGeom prst="ellipse">
                <a:avLst/>
              </a:prstGeom>
              <a:solidFill>
                <a:schemeClr val="accent1"/>
              </a:solidFill>
              <a:ln w="15875">
                <a:solidFill>
                  <a:schemeClr val="tx1"/>
                </a:solidFill>
                <a:round/>
                <a:headEnd/>
                <a:tailEnd/>
              </a:ln>
              <a:effectLst/>
            </p:spPr>
            <p:txBody>
              <a:bodyPr wrap="none" lIns="92075" tIns="46038" rIns="92075" bIns="46038" anchor="ctr"/>
              <a:lstStyle/>
              <a:p>
                <a:pPr algn="ctr"/>
                <a:endParaRPr lang="en-US" sz="2400"/>
              </a:p>
            </p:txBody>
          </p:sp>
          <p:sp>
            <p:nvSpPr>
              <p:cNvPr id="506929" name="Oval 49"/>
              <p:cNvSpPr>
                <a:spLocks noChangeArrowheads="1"/>
              </p:cNvSpPr>
              <p:nvPr/>
            </p:nvSpPr>
            <p:spPr bwMode="auto">
              <a:xfrm flipH="1">
                <a:off x="3072" y="2880"/>
                <a:ext cx="48" cy="48"/>
              </a:xfrm>
              <a:prstGeom prst="ellipse">
                <a:avLst/>
              </a:prstGeom>
              <a:solidFill>
                <a:schemeClr val="accent1"/>
              </a:solidFill>
              <a:ln w="15875">
                <a:solidFill>
                  <a:schemeClr val="tx1"/>
                </a:solidFill>
                <a:round/>
                <a:headEnd/>
                <a:tailEnd/>
              </a:ln>
              <a:effectLst/>
            </p:spPr>
            <p:txBody>
              <a:bodyPr wrap="none" lIns="92075" tIns="46038" rIns="92075" bIns="46038" anchor="ctr"/>
              <a:lstStyle/>
              <a:p>
                <a:pPr algn="ctr"/>
                <a:endParaRPr lang="en-US" sz="2400"/>
              </a:p>
            </p:txBody>
          </p:sp>
        </p:grpSp>
        <p:sp>
          <p:nvSpPr>
            <p:cNvPr id="506930" name="Text Box 50"/>
            <p:cNvSpPr txBox="1">
              <a:spLocks noChangeArrowheads="1"/>
            </p:cNvSpPr>
            <p:nvPr/>
          </p:nvSpPr>
          <p:spPr bwMode="auto">
            <a:xfrm>
              <a:off x="3217" y="2738"/>
              <a:ext cx="316" cy="259"/>
            </a:xfrm>
            <a:prstGeom prst="rect">
              <a:avLst/>
            </a:prstGeom>
            <a:noFill/>
            <a:ln w="15875">
              <a:noFill/>
              <a:miter lim="800000"/>
              <a:headEnd/>
              <a:tailEnd/>
            </a:ln>
            <a:effectLst/>
          </p:spPr>
          <p:txBody>
            <a:bodyPr lIns="92075" tIns="46038" rIns="92075" bIns="46038">
              <a:spAutoFit/>
            </a:bodyPr>
            <a:lstStyle/>
            <a:p>
              <a:pPr algn="ctr">
                <a:spcBef>
                  <a:spcPct val="50000"/>
                </a:spcBef>
              </a:pPr>
              <a:r>
                <a:rPr lang="en-US" sz="1800"/>
                <a:t>21</a:t>
              </a:r>
            </a:p>
          </p:txBody>
        </p:sp>
      </p:grpSp>
      <p:sp>
        <p:nvSpPr>
          <p:cNvPr id="506931" name="Text Box 51"/>
          <p:cNvSpPr txBox="1">
            <a:spLocks noChangeArrowheads="1"/>
          </p:cNvSpPr>
          <p:nvPr/>
        </p:nvSpPr>
        <p:spPr bwMode="auto">
          <a:xfrm>
            <a:off x="6732588" y="5006975"/>
            <a:ext cx="1895475" cy="411163"/>
          </a:xfrm>
          <a:prstGeom prst="rect">
            <a:avLst/>
          </a:prstGeom>
          <a:solidFill>
            <a:schemeClr val="hlink"/>
          </a:solidFill>
          <a:ln w="15875">
            <a:noFill/>
            <a:miter lim="800000"/>
            <a:headEnd/>
            <a:tailEnd/>
          </a:ln>
          <a:effectLst/>
        </p:spPr>
        <p:txBody>
          <a:bodyPr lIns="92075" tIns="46038" rIns="92075" bIns="46038">
            <a:spAutoFit/>
          </a:bodyPr>
          <a:lstStyle/>
          <a:p>
            <a:pPr algn="ctr">
              <a:spcBef>
                <a:spcPct val="50000"/>
              </a:spcBef>
            </a:pPr>
            <a:r>
              <a:rPr lang="en-US" sz="1800">
                <a:solidFill>
                  <a:schemeClr val="bg1"/>
                </a:solidFill>
                <a:sym typeface="Symbol" pitchFamily="18" charset="2"/>
              </a:rPr>
              <a:t></a:t>
            </a:r>
            <a:r>
              <a:rPr lang="en-US" sz="1800">
                <a:solidFill>
                  <a:schemeClr val="bg1"/>
                </a:solidFill>
              </a:rPr>
              <a:t> = min(12, 21)</a:t>
            </a:r>
          </a:p>
        </p:txBody>
      </p:sp>
      <p:sp>
        <p:nvSpPr>
          <p:cNvPr id="506932" name="Text Box 52"/>
          <p:cNvSpPr txBox="1">
            <a:spLocks noChangeArrowheads="1"/>
          </p:cNvSpPr>
          <p:nvPr/>
        </p:nvSpPr>
        <p:spPr bwMode="auto">
          <a:xfrm>
            <a:off x="4191000" y="3246438"/>
            <a:ext cx="501650" cy="411162"/>
          </a:xfrm>
          <a:prstGeom prst="rect">
            <a:avLst/>
          </a:prstGeom>
          <a:noFill/>
          <a:ln w="15875">
            <a:noFill/>
            <a:miter lim="800000"/>
            <a:headEnd/>
            <a:tailEnd/>
          </a:ln>
          <a:effectLst/>
        </p:spPr>
        <p:txBody>
          <a:bodyPr lIns="92075" tIns="46038" rIns="92075" bIns="46038">
            <a:spAutoFit/>
          </a:bodyPr>
          <a:lstStyle/>
          <a:p>
            <a:pPr algn="ctr">
              <a:spcBef>
                <a:spcPct val="50000"/>
              </a:spcBef>
            </a:pPr>
            <a:r>
              <a:rPr lang="en-US" sz="1800"/>
              <a:t>L</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Slide Number Placeholder 3"/>
          <p:cNvSpPr>
            <a:spLocks noGrp="1"/>
          </p:cNvSpPr>
          <p:nvPr>
            <p:ph type="sldNum" sz="quarter" idx="10"/>
          </p:nvPr>
        </p:nvSpPr>
        <p:spPr/>
        <p:txBody>
          <a:bodyPr/>
          <a:lstStyle/>
          <a:p>
            <a:fld id="{07E0C38D-8FF2-456F-A1B3-B835BD7094C5}" type="slidenum">
              <a:rPr lang="en-US"/>
              <a:pPr/>
              <a:t>43</a:t>
            </a:fld>
            <a:endParaRPr lang="en-US" sz="1400"/>
          </a:p>
        </p:txBody>
      </p:sp>
      <p:sp>
        <p:nvSpPr>
          <p:cNvPr id="507906" name="Rectangle 2"/>
          <p:cNvSpPr>
            <a:spLocks noChangeArrowheads="1"/>
          </p:cNvSpPr>
          <p:nvPr/>
        </p:nvSpPr>
        <p:spPr bwMode="auto">
          <a:xfrm>
            <a:off x="1676400" y="2971800"/>
            <a:ext cx="6248400" cy="3581400"/>
          </a:xfrm>
          <a:prstGeom prst="rect">
            <a:avLst/>
          </a:prstGeom>
          <a:noFill/>
          <a:ln w="12700">
            <a:solidFill>
              <a:schemeClr val="tx1"/>
            </a:solidFill>
            <a:miter lim="800000"/>
            <a:headEnd/>
            <a:tailEnd/>
          </a:ln>
          <a:effectLst/>
        </p:spPr>
        <p:txBody>
          <a:bodyPr wrap="none" lIns="92075" tIns="46038" rIns="92075" bIns="46038" anchor="ctr"/>
          <a:lstStyle/>
          <a:p>
            <a:endParaRPr lang="en-US"/>
          </a:p>
        </p:txBody>
      </p:sp>
      <p:sp>
        <p:nvSpPr>
          <p:cNvPr id="507960" name="Rectangle 56"/>
          <p:cNvSpPr>
            <a:spLocks noChangeArrowheads="1"/>
          </p:cNvSpPr>
          <p:nvPr/>
        </p:nvSpPr>
        <p:spPr bwMode="auto">
          <a:xfrm>
            <a:off x="3810000" y="2986088"/>
            <a:ext cx="914400" cy="3567112"/>
          </a:xfrm>
          <a:prstGeom prst="rect">
            <a:avLst/>
          </a:prstGeom>
          <a:solidFill>
            <a:schemeClr val="bg1">
              <a:lumMod val="85000"/>
            </a:schemeClr>
          </a:solidFill>
          <a:ln w="12700">
            <a:solidFill>
              <a:schemeClr val="tx1"/>
            </a:solidFill>
            <a:miter lim="800000"/>
            <a:headEnd/>
            <a:tailEnd/>
          </a:ln>
          <a:effectLst/>
        </p:spPr>
        <p:txBody>
          <a:bodyPr wrap="none" lIns="92075" tIns="46038" rIns="92075" bIns="46038" anchor="ctr"/>
          <a:lstStyle/>
          <a:p>
            <a:endParaRPr lang="en-US"/>
          </a:p>
        </p:txBody>
      </p:sp>
      <p:sp>
        <p:nvSpPr>
          <p:cNvPr id="507908" name="Rectangle 4"/>
          <p:cNvSpPr>
            <a:spLocks noGrp="1" noChangeArrowheads="1"/>
          </p:cNvSpPr>
          <p:nvPr>
            <p:ph type="title"/>
          </p:nvPr>
        </p:nvSpPr>
        <p:spPr/>
        <p:txBody>
          <a:bodyPr/>
          <a:lstStyle/>
          <a:p>
            <a:r>
              <a:rPr lang="en-US"/>
              <a:t>Closest Pair of Points</a:t>
            </a:r>
          </a:p>
        </p:txBody>
      </p:sp>
      <p:sp>
        <p:nvSpPr>
          <p:cNvPr id="507909" name="Rectangle 5"/>
          <p:cNvSpPr>
            <a:spLocks noGrp="1" noChangeArrowheads="1"/>
          </p:cNvSpPr>
          <p:nvPr>
            <p:ph type="body" idx="1"/>
          </p:nvPr>
        </p:nvSpPr>
        <p:spPr/>
        <p:txBody>
          <a:bodyPr/>
          <a:lstStyle/>
          <a:p>
            <a:r>
              <a:rPr lang="en-US" sz="2400" dirty="0" smtClean="0">
                <a:solidFill>
                  <a:schemeClr val="tx1"/>
                </a:solidFill>
              </a:rPr>
              <a:t>Find closest pair with one point in each side, </a:t>
            </a:r>
            <a:r>
              <a:rPr lang="en-US" sz="2400" dirty="0" smtClean="0">
                <a:solidFill>
                  <a:schemeClr val="accent1"/>
                </a:solidFill>
              </a:rPr>
              <a:t>assuming that distance &lt; </a:t>
            </a:r>
            <a:r>
              <a:rPr lang="en-US" sz="2400" dirty="0" smtClean="0">
                <a:solidFill>
                  <a:schemeClr val="accent1"/>
                </a:solidFill>
                <a:sym typeface="Symbol" pitchFamily="18" charset="2"/>
              </a:rPr>
              <a:t></a:t>
            </a:r>
            <a:r>
              <a:rPr lang="en-US" sz="2400" dirty="0" smtClean="0">
                <a:solidFill>
                  <a:schemeClr val="tx1"/>
                </a:solidFill>
                <a:sym typeface="Symbol" pitchFamily="18" charset="2"/>
              </a:rPr>
              <a:t>.</a:t>
            </a:r>
          </a:p>
          <a:p>
            <a:pPr lvl="1"/>
            <a:r>
              <a:rPr lang="en-US" sz="2000" dirty="0" smtClean="0"/>
              <a:t>Observation:  only need to consider points within </a:t>
            </a:r>
            <a:r>
              <a:rPr lang="en-US" sz="2000" dirty="0" smtClean="0">
                <a:sym typeface="Symbol" pitchFamily="18" charset="2"/>
              </a:rPr>
              <a:t></a:t>
            </a:r>
            <a:r>
              <a:rPr lang="en-US" sz="2000" dirty="0" smtClean="0"/>
              <a:t> of line L.</a:t>
            </a:r>
          </a:p>
        </p:txBody>
      </p:sp>
      <p:sp>
        <p:nvSpPr>
          <p:cNvPr id="507910" name="Oval 6"/>
          <p:cNvSpPr>
            <a:spLocks noChangeArrowheads="1"/>
          </p:cNvSpPr>
          <p:nvPr/>
        </p:nvSpPr>
        <p:spPr bwMode="auto">
          <a:xfrm flipH="1">
            <a:off x="2286000" y="41148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7911" name="Oval 7"/>
          <p:cNvSpPr>
            <a:spLocks noChangeArrowheads="1"/>
          </p:cNvSpPr>
          <p:nvPr/>
        </p:nvSpPr>
        <p:spPr bwMode="auto">
          <a:xfrm flipH="1">
            <a:off x="4114800" y="40386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7912" name="Oval 8"/>
          <p:cNvSpPr>
            <a:spLocks noChangeArrowheads="1"/>
          </p:cNvSpPr>
          <p:nvPr/>
        </p:nvSpPr>
        <p:spPr bwMode="auto">
          <a:xfrm flipH="1">
            <a:off x="3352800" y="54102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7913" name="Oval 9"/>
          <p:cNvSpPr>
            <a:spLocks noChangeArrowheads="1"/>
          </p:cNvSpPr>
          <p:nvPr/>
        </p:nvSpPr>
        <p:spPr bwMode="auto">
          <a:xfrm flipH="1">
            <a:off x="4419600" y="60198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7914" name="Oval 10"/>
          <p:cNvSpPr>
            <a:spLocks noChangeArrowheads="1"/>
          </p:cNvSpPr>
          <p:nvPr/>
        </p:nvSpPr>
        <p:spPr bwMode="auto">
          <a:xfrm flipH="1">
            <a:off x="1905000" y="36576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7915" name="Oval 11"/>
          <p:cNvSpPr>
            <a:spLocks noChangeArrowheads="1"/>
          </p:cNvSpPr>
          <p:nvPr/>
        </p:nvSpPr>
        <p:spPr bwMode="auto">
          <a:xfrm flipH="1">
            <a:off x="2895600" y="39624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7916" name="Oval 12"/>
          <p:cNvSpPr>
            <a:spLocks noChangeArrowheads="1"/>
          </p:cNvSpPr>
          <p:nvPr/>
        </p:nvSpPr>
        <p:spPr bwMode="auto">
          <a:xfrm flipH="1">
            <a:off x="3124200" y="32766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7917" name="Oval 13"/>
          <p:cNvSpPr>
            <a:spLocks noChangeArrowheads="1"/>
          </p:cNvSpPr>
          <p:nvPr/>
        </p:nvSpPr>
        <p:spPr bwMode="auto">
          <a:xfrm flipH="1">
            <a:off x="3200400" y="42672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7918" name="Oval 14"/>
          <p:cNvSpPr>
            <a:spLocks noChangeArrowheads="1"/>
          </p:cNvSpPr>
          <p:nvPr/>
        </p:nvSpPr>
        <p:spPr bwMode="auto">
          <a:xfrm flipH="1">
            <a:off x="5638800" y="36576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7919" name="Oval 15"/>
          <p:cNvSpPr>
            <a:spLocks noChangeArrowheads="1"/>
          </p:cNvSpPr>
          <p:nvPr/>
        </p:nvSpPr>
        <p:spPr bwMode="auto">
          <a:xfrm flipH="1">
            <a:off x="3886200" y="36576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7920" name="Oval 16"/>
          <p:cNvSpPr>
            <a:spLocks noChangeArrowheads="1"/>
          </p:cNvSpPr>
          <p:nvPr/>
        </p:nvSpPr>
        <p:spPr bwMode="auto">
          <a:xfrm flipH="1">
            <a:off x="5105400" y="41910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7921" name="Oval 17"/>
          <p:cNvSpPr>
            <a:spLocks noChangeArrowheads="1"/>
          </p:cNvSpPr>
          <p:nvPr/>
        </p:nvSpPr>
        <p:spPr bwMode="auto">
          <a:xfrm flipH="1">
            <a:off x="4876800" y="45720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7922" name="Oval 18"/>
          <p:cNvSpPr>
            <a:spLocks noChangeArrowheads="1"/>
          </p:cNvSpPr>
          <p:nvPr/>
        </p:nvSpPr>
        <p:spPr bwMode="auto">
          <a:xfrm flipH="1">
            <a:off x="7620000" y="64008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7923" name="Oval 19"/>
          <p:cNvSpPr>
            <a:spLocks noChangeArrowheads="1"/>
          </p:cNvSpPr>
          <p:nvPr/>
        </p:nvSpPr>
        <p:spPr bwMode="auto">
          <a:xfrm flipH="1">
            <a:off x="6019800" y="33528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7924" name="Oval 20"/>
          <p:cNvSpPr>
            <a:spLocks noChangeArrowheads="1"/>
          </p:cNvSpPr>
          <p:nvPr/>
        </p:nvSpPr>
        <p:spPr bwMode="auto">
          <a:xfrm flipH="1">
            <a:off x="6477000" y="46482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7925" name="Oval 21"/>
          <p:cNvSpPr>
            <a:spLocks noChangeArrowheads="1"/>
          </p:cNvSpPr>
          <p:nvPr/>
        </p:nvSpPr>
        <p:spPr bwMode="auto">
          <a:xfrm flipH="1">
            <a:off x="1828800" y="44958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7926" name="Oval 22"/>
          <p:cNvSpPr>
            <a:spLocks noChangeArrowheads="1"/>
          </p:cNvSpPr>
          <p:nvPr/>
        </p:nvSpPr>
        <p:spPr bwMode="auto">
          <a:xfrm flipH="1">
            <a:off x="4343400" y="43434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7927" name="Oval 23"/>
          <p:cNvSpPr>
            <a:spLocks noChangeArrowheads="1"/>
          </p:cNvSpPr>
          <p:nvPr/>
        </p:nvSpPr>
        <p:spPr bwMode="auto">
          <a:xfrm flipH="1">
            <a:off x="3352800" y="47244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7928" name="Oval 24"/>
          <p:cNvSpPr>
            <a:spLocks noChangeArrowheads="1"/>
          </p:cNvSpPr>
          <p:nvPr/>
        </p:nvSpPr>
        <p:spPr bwMode="auto">
          <a:xfrm flipH="1">
            <a:off x="4114800" y="44958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7929" name="Oval 25"/>
          <p:cNvSpPr>
            <a:spLocks noChangeArrowheads="1"/>
          </p:cNvSpPr>
          <p:nvPr/>
        </p:nvSpPr>
        <p:spPr bwMode="auto">
          <a:xfrm flipH="1">
            <a:off x="3962400" y="53340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7930" name="Oval 26"/>
          <p:cNvSpPr>
            <a:spLocks noChangeArrowheads="1"/>
          </p:cNvSpPr>
          <p:nvPr/>
        </p:nvSpPr>
        <p:spPr bwMode="auto">
          <a:xfrm flipH="1">
            <a:off x="1905000" y="56388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7931" name="Oval 27"/>
          <p:cNvSpPr>
            <a:spLocks noChangeArrowheads="1"/>
          </p:cNvSpPr>
          <p:nvPr/>
        </p:nvSpPr>
        <p:spPr bwMode="auto">
          <a:xfrm flipH="1">
            <a:off x="2209800" y="54864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7932" name="Oval 28"/>
          <p:cNvSpPr>
            <a:spLocks noChangeArrowheads="1"/>
          </p:cNvSpPr>
          <p:nvPr/>
        </p:nvSpPr>
        <p:spPr bwMode="auto">
          <a:xfrm flipH="1">
            <a:off x="3810000" y="63246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7933" name="Oval 29"/>
          <p:cNvSpPr>
            <a:spLocks noChangeArrowheads="1"/>
          </p:cNvSpPr>
          <p:nvPr/>
        </p:nvSpPr>
        <p:spPr bwMode="auto">
          <a:xfrm flipH="1">
            <a:off x="1752600" y="60960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7934" name="Oval 30"/>
          <p:cNvSpPr>
            <a:spLocks noChangeArrowheads="1"/>
          </p:cNvSpPr>
          <p:nvPr/>
        </p:nvSpPr>
        <p:spPr bwMode="auto">
          <a:xfrm flipH="1">
            <a:off x="3048000" y="60960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7935" name="Oval 31"/>
          <p:cNvSpPr>
            <a:spLocks noChangeArrowheads="1"/>
          </p:cNvSpPr>
          <p:nvPr/>
        </p:nvSpPr>
        <p:spPr bwMode="auto">
          <a:xfrm flipH="1">
            <a:off x="7543800" y="38862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7936" name="Oval 32"/>
          <p:cNvSpPr>
            <a:spLocks noChangeArrowheads="1"/>
          </p:cNvSpPr>
          <p:nvPr/>
        </p:nvSpPr>
        <p:spPr bwMode="auto">
          <a:xfrm flipH="1">
            <a:off x="6858000" y="34290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7937" name="Oval 33"/>
          <p:cNvSpPr>
            <a:spLocks noChangeArrowheads="1"/>
          </p:cNvSpPr>
          <p:nvPr/>
        </p:nvSpPr>
        <p:spPr bwMode="auto">
          <a:xfrm flipH="1">
            <a:off x="5334000" y="54864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7938" name="Oval 34"/>
          <p:cNvSpPr>
            <a:spLocks noChangeArrowheads="1"/>
          </p:cNvSpPr>
          <p:nvPr/>
        </p:nvSpPr>
        <p:spPr bwMode="auto">
          <a:xfrm flipH="1">
            <a:off x="7543800" y="32766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7939" name="Oval 35"/>
          <p:cNvSpPr>
            <a:spLocks noChangeArrowheads="1"/>
          </p:cNvSpPr>
          <p:nvPr/>
        </p:nvSpPr>
        <p:spPr bwMode="auto">
          <a:xfrm flipH="1">
            <a:off x="6019800" y="50292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7940" name="Oval 36"/>
          <p:cNvSpPr>
            <a:spLocks noChangeArrowheads="1"/>
          </p:cNvSpPr>
          <p:nvPr/>
        </p:nvSpPr>
        <p:spPr bwMode="auto">
          <a:xfrm flipH="1">
            <a:off x="6248400" y="61722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7941" name="Oval 37"/>
          <p:cNvSpPr>
            <a:spLocks noChangeArrowheads="1"/>
          </p:cNvSpPr>
          <p:nvPr/>
        </p:nvSpPr>
        <p:spPr bwMode="auto">
          <a:xfrm flipH="1">
            <a:off x="7620000" y="47244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7942" name="Oval 38"/>
          <p:cNvSpPr>
            <a:spLocks noChangeArrowheads="1"/>
          </p:cNvSpPr>
          <p:nvPr/>
        </p:nvSpPr>
        <p:spPr bwMode="auto">
          <a:xfrm flipH="1">
            <a:off x="6477000" y="54864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7943" name="Oval 39"/>
          <p:cNvSpPr>
            <a:spLocks noChangeArrowheads="1"/>
          </p:cNvSpPr>
          <p:nvPr/>
        </p:nvSpPr>
        <p:spPr bwMode="auto">
          <a:xfrm flipH="1">
            <a:off x="7239000" y="55626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7944" name="Line 40"/>
          <p:cNvSpPr>
            <a:spLocks noChangeShapeType="1"/>
          </p:cNvSpPr>
          <p:nvPr/>
        </p:nvSpPr>
        <p:spPr bwMode="auto">
          <a:xfrm>
            <a:off x="4267200" y="2971800"/>
            <a:ext cx="0" cy="3581400"/>
          </a:xfrm>
          <a:prstGeom prst="line">
            <a:avLst/>
          </a:prstGeom>
          <a:noFill/>
          <a:ln w="12700">
            <a:solidFill>
              <a:schemeClr val="tx1"/>
            </a:solidFill>
            <a:round/>
            <a:headEnd/>
            <a:tailEnd/>
          </a:ln>
          <a:effectLst/>
        </p:spPr>
        <p:txBody>
          <a:bodyPr wrap="none" lIns="92075" tIns="46038" rIns="92075" bIns="46038" anchor="ctr"/>
          <a:lstStyle/>
          <a:p>
            <a:endParaRPr lang="en-US"/>
          </a:p>
        </p:txBody>
      </p:sp>
      <p:grpSp>
        <p:nvGrpSpPr>
          <p:cNvPr id="2" name="Group 41"/>
          <p:cNvGrpSpPr>
            <a:grpSpLocks/>
          </p:cNvGrpSpPr>
          <p:nvPr/>
        </p:nvGrpSpPr>
        <p:grpSpPr bwMode="auto">
          <a:xfrm>
            <a:off x="1736725" y="5224463"/>
            <a:ext cx="549275" cy="490537"/>
            <a:chOff x="1094" y="3291"/>
            <a:chExt cx="346" cy="309"/>
          </a:xfrm>
        </p:grpSpPr>
        <p:sp>
          <p:nvSpPr>
            <p:cNvPr id="507946" name="Line 42"/>
            <p:cNvSpPr>
              <a:spLocks noChangeShapeType="1"/>
            </p:cNvSpPr>
            <p:nvPr/>
          </p:nvSpPr>
          <p:spPr bwMode="auto">
            <a:xfrm flipH="1">
              <a:off x="1242" y="3489"/>
              <a:ext cx="156" cy="75"/>
            </a:xfrm>
            <a:prstGeom prst="line">
              <a:avLst/>
            </a:prstGeom>
            <a:noFill/>
            <a:ln w="25400">
              <a:solidFill>
                <a:schemeClr val="accent1"/>
              </a:solidFill>
              <a:round/>
              <a:headEnd/>
              <a:tailEnd/>
            </a:ln>
            <a:effectLst/>
          </p:spPr>
          <p:txBody>
            <a:bodyPr wrap="none" lIns="92075" tIns="46038" rIns="92075" bIns="46038" anchor="ctr"/>
            <a:lstStyle/>
            <a:p>
              <a:endParaRPr lang="en-US"/>
            </a:p>
          </p:txBody>
        </p:sp>
        <p:sp>
          <p:nvSpPr>
            <p:cNvPr id="507947" name="Oval 43"/>
            <p:cNvSpPr>
              <a:spLocks noChangeArrowheads="1"/>
            </p:cNvSpPr>
            <p:nvPr/>
          </p:nvSpPr>
          <p:spPr bwMode="auto">
            <a:xfrm flipH="1">
              <a:off x="1200" y="3552"/>
              <a:ext cx="48" cy="48"/>
            </a:xfrm>
            <a:prstGeom prst="ellipse">
              <a:avLst/>
            </a:prstGeom>
            <a:solidFill>
              <a:schemeClr val="accent1"/>
            </a:solidFill>
            <a:ln w="15875">
              <a:solidFill>
                <a:schemeClr val="tx1"/>
              </a:solidFill>
              <a:round/>
              <a:headEnd/>
              <a:tailEnd/>
            </a:ln>
            <a:effectLst/>
          </p:spPr>
          <p:txBody>
            <a:bodyPr wrap="none" lIns="92075" tIns="46038" rIns="92075" bIns="46038" anchor="ctr"/>
            <a:lstStyle/>
            <a:p>
              <a:pPr algn="ctr"/>
              <a:endParaRPr lang="en-US" sz="2400"/>
            </a:p>
          </p:txBody>
        </p:sp>
        <p:sp>
          <p:nvSpPr>
            <p:cNvPr id="507948" name="Oval 44"/>
            <p:cNvSpPr>
              <a:spLocks noChangeArrowheads="1"/>
            </p:cNvSpPr>
            <p:nvPr/>
          </p:nvSpPr>
          <p:spPr bwMode="auto">
            <a:xfrm flipH="1">
              <a:off x="1392" y="3456"/>
              <a:ext cx="48" cy="48"/>
            </a:xfrm>
            <a:prstGeom prst="ellipse">
              <a:avLst/>
            </a:prstGeom>
            <a:solidFill>
              <a:schemeClr val="accent1"/>
            </a:solidFill>
            <a:ln w="15875">
              <a:solidFill>
                <a:schemeClr val="tx1"/>
              </a:solidFill>
              <a:round/>
              <a:headEnd/>
              <a:tailEnd/>
            </a:ln>
            <a:effectLst/>
          </p:spPr>
          <p:txBody>
            <a:bodyPr wrap="none" lIns="92075" tIns="46038" rIns="92075" bIns="46038" anchor="ctr"/>
            <a:lstStyle/>
            <a:p>
              <a:pPr algn="ctr"/>
              <a:endParaRPr lang="en-US" sz="2400"/>
            </a:p>
          </p:txBody>
        </p:sp>
        <p:sp>
          <p:nvSpPr>
            <p:cNvPr id="507949" name="Text Box 45"/>
            <p:cNvSpPr txBox="1">
              <a:spLocks noChangeArrowheads="1"/>
            </p:cNvSpPr>
            <p:nvPr/>
          </p:nvSpPr>
          <p:spPr bwMode="auto">
            <a:xfrm>
              <a:off x="1094" y="3291"/>
              <a:ext cx="316" cy="259"/>
            </a:xfrm>
            <a:prstGeom prst="rect">
              <a:avLst/>
            </a:prstGeom>
            <a:noFill/>
            <a:ln w="15875">
              <a:noFill/>
              <a:miter lim="800000"/>
              <a:headEnd/>
              <a:tailEnd/>
            </a:ln>
            <a:effectLst/>
          </p:spPr>
          <p:txBody>
            <a:bodyPr lIns="92075" tIns="46038" rIns="92075" bIns="46038">
              <a:spAutoFit/>
            </a:bodyPr>
            <a:lstStyle/>
            <a:p>
              <a:pPr algn="ctr">
                <a:spcBef>
                  <a:spcPct val="50000"/>
                </a:spcBef>
              </a:pPr>
              <a:r>
                <a:rPr lang="en-US" sz="1800"/>
                <a:t>12</a:t>
              </a:r>
            </a:p>
          </p:txBody>
        </p:sp>
      </p:grpSp>
      <p:grpSp>
        <p:nvGrpSpPr>
          <p:cNvPr id="3" name="Group 46"/>
          <p:cNvGrpSpPr>
            <a:grpSpLocks/>
          </p:cNvGrpSpPr>
          <p:nvPr/>
        </p:nvGrpSpPr>
        <p:grpSpPr bwMode="auto">
          <a:xfrm>
            <a:off x="4876800" y="4191000"/>
            <a:ext cx="731838" cy="566738"/>
            <a:chOff x="3072" y="2640"/>
            <a:chExt cx="461" cy="357"/>
          </a:xfrm>
        </p:grpSpPr>
        <p:grpSp>
          <p:nvGrpSpPr>
            <p:cNvPr id="4" name="Group 47"/>
            <p:cNvGrpSpPr>
              <a:grpSpLocks/>
            </p:cNvGrpSpPr>
            <p:nvPr/>
          </p:nvGrpSpPr>
          <p:grpSpPr bwMode="auto">
            <a:xfrm>
              <a:off x="3072" y="2640"/>
              <a:ext cx="192" cy="288"/>
              <a:chOff x="3072" y="2640"/>
              <a:chExt cx="192" cy="288"/>
            </a:xfrm>
          </p:grpSpPr>
          <p:sp>
            <p:nvSpPr>
              <p:cNvPr id="507952" name="Line 48"/>
              <p:cNvSpPr>
                <a:spLocks noChangeShapeType="1"/>
              </p:cNvSpPr>
              <p:nvPr/>
            </p:nvSpPr>
            <p:spPr bwMode="auto">
              <a:xfrm flipH="1">
                <a:off x="3111" y="2685"/>
                <a:ext cx="114" cy="198"/>
              </a:xfrm>
              <a:prstGeom prst="line">
                <a:avLst/>
              </a:prstGeom>
              <a:noFill/>
              <a:ln w="25400">
                <a:solidFill>
                  <a:schemeClr val="accent1"/>
                </a:solidFill>
                <a:round/>
                <a:headEnd/>
                <a:tailEnd/>
              </a:ln>
              <a:effectLst/>
            </p:spPr>
            <p:txBody>
              <a:bodyPr wrap="none" lIns="92075" tIns="46038" rIns="92075" bIns="46038" anchor="ctr"/>
              <a:lstStyle/>
              <a:p>
                <a:endParaRPr lang="en-US"/>
              </a:p>
            </p:txBody>
          </p:sp>
          <p:sp>
            <p:nvSpPr>
              <p:cNvPr id="507953" name="Oval 49"/>
              <p:cNvSpPr>
                <a:spLocks noChangeArrowheads="1"/>
              </p:cNvSpPr>
              <p:nvPr/>
            </p:nvSpPr>
            <p:spPr bwMode="auto">
              <a:xfrm flipH="1">
                <a:off x="3216" y="2640"/>
                <a:ext cx="48" cy="48"/>
              </a:xfrm>
              <a:prstGeom prst="ellipse">
                <a:avLst/>
              </a:prstGeom>
              <a:solidFill>
                <a:schemeClr val="accent1"/>
              </a:solidFill>
              <a:ln w="15875">
                <a:solidFill>
                  <a:schemeClr val="tx1"/>
                </a:solidFill>
                <a:round/>
                <a:headEnd/>
                <a:tailEnd/>
              </a:ln>
              <a:effectLst/>
            </p:spPr>
            <p:txBody>
              <a:bodyPr wrap="none" lIns="92075" tIns="46038" rIns="92075" bIns="46038" anchor="ctr"/>
              <a:lstStyle/>
              <a:p>
                <a:pPr algn="ctr"/>
                <a:endParaRPr lang="en-US" sz="2400"/>
              </a:p>
            </p:txBody>
          </p:sp>
          <p:sp>
            <p:nvSpPr>
              <p:cNvPr id="507954" name="Oval 50"/>
              <p:cNvSpPr>
                <a:spLocks noChangeArrowheads="1"/>
              </p:cNvSpPr>
              <p:nvPr/>
            </p:nvSpPr>
            <p:spPr bwMode="auto">
              <a:xfrm flipH="1">
                <a:off x="3072" y="2880"/>
                <a:ext cx="48" cy="48"/>
              </a:xfrm>
              <a:prstGeom prst="ellipse">
                <a:avLst/>
              </a:prstGeom>
              <a:solidFill>
                <a:schemeClr val="accent1"/>
              </a:solidFill>
              <a:ln w="15875">
                <a:solidFill>
                  <a:schemeClr val="tx1"/>
                </a:solidFill>
                <a:round/>
                <a:headEnd/>
                <a:tailEnd/>
              </a:ln>
              <a:effectLst/>
            </p:spPr>
            <p:txBody>
              <a:bodyPr wrap="none" lIns="92075" tIns="46038" rIns="92075" bIns="46038" anchor="ctr"/>
              <a:lstStyle/>
              <a:p>
                <a:pPr algn="ctr"/>
                <a:endParaRPr lang="en-US" sz="2400"/>
              </a:p>
            </p:txBody>
          </p:sp>
        </p:grpSp>
        <p:sp>
          <p:nvSpPr>
            <p:cNvPr id="507955" name="Text Box 51"/>
            <p:cNvSpPr txBox="1">
              <a:spLocks noChangeArrowheads="1"/>
            </p:cNvSpPr>
            <p:nvPr/>
          </p:nvSpPr>
          <p:spPr bwMode="auto">
            <a:xfrm>
              <a:off x="3217" y="2738"/>
              <a:ext cx="316" cy="259"/>
            </a:xfrm>
            <a:prstGeom prst="rect">
              <a:avLst/>
            </a:prstGeom>
            <a:noFill/>
            <a:ln w="15875">
              <a:noFill/>
              <a:miter lim="800000"/>
              <a:headEnd/>
              <a:tailEnd/>
            </a:ln>
            <a:effectLst/>
          </p:spPr>
          <p:txBody>
            <a:bodyPr lIns="92075" tIns="46038" rIns="92075" bIns="46038">
              <a:spAutoFit/>
            </a:bodyPr>
            <a:lstStyle/>
            <a:p>
              <a:pPr algn="ctr">
                <a:spcBef>
                  <a:spcPct val="50000"/>
                </a:spcBef>
              </a:pPr>
              <a:r>
                <a:rPr lang="en-US" sz="1800"/>
                <a:t>21</a:t>
              </a:r>
            </a:p>
          </p:txBody>
        </p:sp>
      </p:grpSp>
      <p:sp>
        <p:nvSpPr>
          <p:cNvPr id="507956" name="Line 52"/>
          <p:cNvSpPr>
            <a:spLocks noChangeShapeType="1"/>
          </p:cNvSpPr>
          <p:nvPr/>
        </p:nvSpPr>
        <p:spPr bwMode="auto">
          <a:xfrm>
            <a:off x="4267200" y="6705600"/>
            <a:ext cx="501650" cy="0"/>
          </a:xfrm>
          <a:prstGeom prst="line">
            <a:avLst/>
          </a:prstGeom>
          <a:noFill/>
          <a:ln w="9525">
            <a:solidFill>
              <a:schemeClr val="tx1"/>
            </a:solidFill>
            <a:round/>
            <a:headEnd type="triangle" w="sm" len="sm"/>
            <a:tailEnd type="triangle" w="sm" len="sm"/>
          </a:ln>
          <a:effectLst/>
        </p:spPr>
        <p:txBody>
          <a:bodyPr wrap="none" lIns="92075" tIns="46038" rIns="92075" bIns="46038" anchor="ctr"/>
          <a:lstStyle/>
          <a:p>
            <a:endParaRPr lang="en-US"/>
          </a:p>
        </p:txBody>
      </p:sp>
      <p:sp>
        <p:nvSpPr>
          <p:cNvPr id="507958" name="Text Box 54"/>
          <p:cNvSpPr txBox="1">
            <a:spLocks noChangeArrowheads="1"/>
          </p:cNvSpPr>
          <p:nvPr/>
        </p:nvSpPr>
        <p:spPr bwMode="auto">
          <a:xfrm>
            <a:off x="4800600" y="6537325"/>
            <a:ext cx="304800" cy="320675"/>
          </a:xfrm>
          <a:prstGeom prst="rect">
            <a:avLst/>
          </a:prstGeom>
          <a:noFill/>
          <a:ln w="15875">
            <a:noFill/>
            <a:miter lim="800000"/>
            <a:headEnd/>
            <a:tailEnd/>
          </a:ln>
          <a:effectLst/>
        </p:spPr>
        <p:txBody>
          <a:bodyPr lIns="92075" tIns="46038" rIns="92075" bIns="0">
            <a:spAutoFit/>
          </a:bodyPr>
          <a:lstStyle/>
          <a:p>
            <a:pPr algn="ctr">
              <a:spcBef>
                <a:spcPct val="50000"/>
              </a:spcBef>
            </a:pPr>
            <a:r>
              <a:rPr lang="en-US" sz="1800">
                <a:sym typeface="Symbol" pitchFamily="18" charset="2"/>
              </a:rPr>
              <a:t></a:t>
            </a:r>
            <a:endParaRPr lang="en-US" sz="1800">
              <a:solidFill>
                <a:schemeClr val="bg1"/>
              </a:solidFill>
              <a:sym typeface="Symbol" pitchFamily="18" charset="2"/>
            </a:endParaRPr>
          </a:p>
        </p:txBody>
      </p:sp>
      <p:sp>
        <p:nvSpPr>
          <p:cNvPr id="507961" name="Text Box 57"/>
          <p:cNvSpPr txBox="1">
            <a:spLocks noChangeArrowheads="1"/>
          </p:cNvSpPr>
          <p:nvPr/>
        </p:nvSpPr>
        <p:spPr bwMode="auto">
          <a:xfrm>
            <a:off x="4191000" y="3246438"/>
            <a:ext cx="501650" cy="411162"/>
          </a:xfrm>
          <a:prstGeom prst="rect">
            <a:avLst/>
          </a:prstGeom>
          <a:noFill/>
          <a:ln w="15875">
            <a:noFill/>
            <a:miter lim="800000"/>
            <a:headEnd/>
            <a:tailEnd/>
          </a:ln>
          <a:effectLst/>
        </p:spPr>
        <p:txBody>
          <a:bodyPr lIns="92075" tIns="46038" rIns="92075" bIns="46038">
            <a:spAutoFit/>
          </a:bodyPr>
          <a:lstStyle/>
          <a:p>
            <a:pPr algn="ctr">
              <a:spcBef>
                <a:spcPct val="50000"/>
              </a:spcBef>
            </a:pPr>
            <a:r>
              <a:rPr lang="en-US" sz="1800"/>
              <a:t>L</a:t>
            </a:r>
          </a:p>
        </p:txBody>
      </p:sp>
      <p:sp>
        <p:nvSpPr>
          <p:cNvPr id="507962" name="Text Box 58"/>
          <p:cNvSpPr txBox="1">
            <a:spLocks noChangeArrowheads="1"/>
          </p:cNvSpPr>
          <p:nvPr/>
        </p:nvSpPr>
        <p:spPr bwMode="auto">
          <a:xfrm>
            <a:off x="6732588" y="5006975"/>
            <a:ext cx="1895475" cy="411163"/>
          </a:xfrm>
          <a:prstGeom prst="rect">
            <a:avLst/>
          </a:prstGeom>
          <a:solidFill>
            <a:schemeClr val="hlink"/>
          </a:solidFill>
          <a:ln w="15875">
            <a:noFill/>
            <a:miter lim="800000"/>
            <a:headEnd/>
            <a:tailEnd/>
          </a:ln>
          <a:effectLst/>
        </p:spPr>
        <p:txBody>
          <a:bodyPr lIns="92075" tIns="46038" rIns="92075" bIns="46038">
            <a:spAutoFit/>
          </a:bodyPr>
          <a:lstStyle/>
          <a:p>
            <a:pPr algn="ctr">
              <a:spcBef>
                <a:spcPct val="50000"/>
              </a:spcBef>
            </a:pPr>
            <a:r>
              <a:rPr lang="en-US" sz="1800">
                <a:solidFill>
                  <a:schemeClr val="bg1"/>
                </a:solidFill>
                <a:sym typeface="Symbol" pitchFamily="18" charset="2"/>
              </a:rPr>
              <a:t></a:t>
            </a:r>
            <a:r>
              <a:rPr lang="en-US" sz="1800">
                <a:solidFill>
                  <a:schemeClr val="bg1"/>
                </a:solidFill>
              </a:rPr>
              <a:t> = min(12, 21)</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Slide Number Placeholder 3"/>
          <p:cNvSpPr>
            <a:spLocks noGrp="1"/>
          </p:cNvSpPr>
          <p:nvPr>
            <p:ph type="sldNum" sz="quarter" idx="10"/>
          </p:nvPr>
        </p:nvSpPr>
        <p:spPr/>
        <p:txBody>
          <a:bodyPr/>
          <a:lstStyle/>
          <a:p>
            <a:fld id="{D5788CB1-6908-4FE8-85C2-1CA4FEC54518}" type="slidenum">
              <a:rPr lang="en-US"/>
              <a:pPr/>
              <a:t>44</a:t>
            </a:fld>
            <a:endParaRPr lang="en-US" sz="1400"/>
          </a:p>
        </p:txBody>
      </p:sp>
      <p:sp>
        <p:nvSpPr>
          <p:cNvPr id="508932" name="Rectangle 4"/>
          <p:cNvSpPr>
            <a:spLocks noChangeArrowheads="1"/>
          </p:cNvSpPr>
          <p:nvPr/>
        </p:nvSpPr>
        <p:spPr bwMode="auto">
          <a:xfrm>
            <a:off x="1676400" y="2971800"/>
            <a:ext cx="6248400" cy="3581400"/>
          </a:xfrm>
          <a:prstGeom prst="rect">
            <a:avLst/>
          </a:prstGeom>
          <a:noFill/>
          <a:ln w="12700">
            <a:solidFill>
              <a:schemeClr val="tx1"/>
            </a:solidFill>
            <a:miter lim="800000"/>
            <a:headEnd/>
            <a:tailEnd/>
          </a:ln>
          <a:effectLst/>
        </p:spPr>
        <p:txBody>
          <a:bodyPr wrap="none" lIns="92075" tIns="46038" rIns="92075" bIns="46038" anchor="ctr"/>
          <a:lstStyle/>
          <a:p>
            <a:endParaRPr lang="en-US"/>
          </a:p>
        </p:txBody>
      </p:sp>
      <p:sp>
        <p:nvSpPr>
          <p:cNvPr id="508933" name="Rectangle 5"/>
          <p:cNvSpPr>
            <a:spLocks noChangeArrowheads="1"/>
          </p:cNvSpPr>
          <p:nvPr/>
        </p:nvSpPr>
        <p:spPr bwMode="auto">
          <a:xfrm>
            <a:off x="3810000" y="2986088"/>
            <a:ext cx="914400" cy="3567112"/>
          </a:xfrm>
          <a:prstGeom prst="rect">
            <a:avLst/>
          </a:prstGeom>
          <a:solidFill>
            <a:schemeClr val="bg1">
              <a:lumMod val="85000"/>
            </a:schemeClr>
          </a:solidFill>
          <a:ln w="12700">
            <a:solidFill>
              <a:schemeClr val="tx1"/>
            </a:solidFill>
            <a:miter lim="800000"/>
            <a:headEnd/>
            <a:tailEnd/>
          </a:ln>
          <a:effectLst/>
        </p:spPr>
        <p:txBody>
          <a:bodyPr wrap="none" lIns="92075" tIns="46038" rIns="92075" bIns="46038" anchor="ctr"/>
          <a:lstStyle/>
          <a:p>
            <a:endParaRPr lang="en-US"/>
          </a:p>
        </p:txBody>
      </p:sp>
      <p:sp>
        <p:nvSpPr>
          <p:cNvPr id="508934" name="Oval 6"/>
          <p:cNvSpPr>
            <a:spLocks noChangeArrowheads="1"/>
          </p:cNvSpPr>
          <p:nvPr/>
        </p:nvSpPr>
        <p:spPr bwMode="auto">
          <a:xfrm flipH="1">
            <a:off x="2286000" y="41148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8935" name="Oval 7"/>
          <p:cNvSpPr>
            <a:spLocks noChangeArrowheads="1"/>
          </p:cNvSpPr>
          <p:nvPr/>
        </p:nvSpPr>
        <p:spPr bwMode="auto">
          <a:xfrm flipH="1">
            <a:off x="4114800" y="40386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8936" name="Oval 8"/>
          <p:cNvSpPr>
            <a:spLocks noChangeArrowheads="1"/>
          </p:cNvSpPr>
          <p:nvPr/>
        </p:nvSpPr>
        <p:spPr bwMode="auto">
          <a:xfrm flipH="1">
            <a:off x="3352800" y="54102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8937" name="Oval 9"/>
          <p:cNvSpPr>
            <a:spLocks noChangeArrowheads="1"/>
          </p:cNvSpPr>
          <p:nvPr/>
        </p:nvSpPr>
        <p:spPr bwMode="auto">
          <a:xfrm flipH="1">
            <a:off x="4419600" y="60198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8938" name="Oval 10"/>
          <p:cNvSpPr>
            <a:spLocks noChangeArrowheads="1"/>
          </p:cNvSpPr>
          <p:nvPr/>
        </p:nvSpPr>
        <p:spPr bwMode="auto">
          <a:xfrm flipH="1">
            <a:off x="1905000" y="36576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8939" name="Oval 11"/>
          <p:cNvSpPr>
            <a:spLocks noChangeArrowheads="1"/>
          </p:cNvSpPr>
          <p:nvPr/>
        </p:nvSpPr>
        <p:spPr bwMode="auto">
          <a:xfrm flipH="1">
            <a:off x="2895600" y="39624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8940" name="Oval 12"/>
          <p:cNvSpPr>
            <a:spLocks noChangeArrowheads="1"/>
          </p:cNvSpPr>
          <p:nvPr/>
        </p:nvSpPr>
        <p:spPr bwMode="auto">
          <a:xfrm flipH="1">
            <a:off x="3124200" y="32766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8941" name="Oval 13"/>
          <p:cNvSpPr>
            <a:spLocks noChangeArrowheads="1"/>
          </p:cNvSpPr>
          <p:nvPr/>
        </p:nvSpPr>
        <p:spPr bwMode="auto">
          <a:xfrm flipH="1">
            <a:off x="3200400" y="42672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8942" name="Oval 14"/>
          <p:cNvSpPr>
            <a:spLocks noChangeArrowheads="1"/>
          </p:cNvSpPr>
          <p:nvPr/>
        </p:nvSpPr>
        <p:spPr bwMode="auto">
          <a:xfrm flipH="1">
            <a:off x="5638800" y="36576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8943" name="Oval 15"/>
          <p:cNvSpPr>
            <a:spLocks noChangeArrowheads="1"/>
          </p:cNvSpPr>
          <p:nvPr/>
        </p:nvSpPr>
        <p:spPr bwMode="auto">
          <a:xfrm flipH="1">
            <a:off x="3886200" y="36576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8944" name="Oval 16"/>
          <p:cNvSpPr>
            <a:spLocks noChangeArrowheads="1"/>
          </p:cNvSpPr>
          <p:nvPr/>
        </p:nvSpPr>
        <p:spPr bwMode="auto">
          <a:xfrm flipH="1">
            <a:off x="5105400" y="41910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8945" name="Oval 17"/>
          <p:cNvSpPr>
            <a:spLocks noChangeArrowheads="1"/>
          </p:cNvSpPr>
          <p:nvPr/>
        </p:nvSpPr>
        <p:spPr bwMode="auto">
          <a:xfrm flipH="1">
            <a:off x="4876800" y="45720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8946" name="Oval 18"/>
          <p:cNvSpPr>
            <a:spLocks noChangeArrowheads="1"/>
          </p:cNvSpPr>
          <p:nvPr/>
        </p:nvSpPr>
        <p:spPr bwMode="auto">
          <a:xfrm flipH="1">
            <a:off x="7620000" y="64008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8947" name="Oval 19"/>
          <p:cNvSpPr>
            <a:spLocks noChangeArrowheads="1"/>
          </p:cNvSpPr>
          <p:nvPr/>
        </p:nvSpPr>
        <p:spPr bwMode="auto">
          <a:xfrm flipH="1">
            <a:off x="6019800" y="33528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8948" name="Oval 20"/>
          <p:cNvSpPr>
            <a:spLocks noChangeArrowheads="1"/>
          </p:cNvSpPr>
          <p:nvPr/>
        </p:nvSpPr>
        <p:spPr bwMode="auto">
          <a:xfrm flipH="1">
            <a:off x="6477000" y="46482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8949" name="Oval 21"/>
          <p:cNvSpPr>
            <a:spLocks noChangeArrowheads="1"/>
          </p:cNvSpPr>
          <p:nvPr/>
        </p:nvSpPr>
        <p:spPr bwMode="auto">
          <a:xfrm flipH="1">
            <a:off x="1828800" y="44958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8950" name="Oval 22"/>
          <p:cNvSpPr>
            <a:spLocks noChangeArrowheads="1"/>
          </p:cNvSpPr>
          <p:nvPr/>
        </p:nvSpPr>
        <p:spPr bwMode="auto">
          <a:xfrm flipH="1">
            <a:off x="4343400" y="43434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8951" name="Oval 23"/>
          <p:cNvSpPr>
            <a:spLocks noChangeArrowheads="1"/>
          </p:cNvSpPr>
          <p:nvPr/>
        </p:nvSpPr>
        <p:spPr bwMode="auto">
          <a:xfrm flipH="1">
            <a:off x="3352800" y="47244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8952" name="Oval 24"/>
          <p:cNvSpPr>
            <a:spLocks noChangeArrowheads="1"/>
          </p:cNvSpPr>
          <p:nvPr/>
        </p:nvSpPr>
        <p:spPr bwMode="auto">
          <a:xfrm flipH="1">
            <a:off x="4114800" y="44958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8953" name="Oval 25"/>
          <p:cNvSpPr>
            <a:spLocks noChangeArrowheads="1"/>
          </p:cNvSpPr>
          <p:nvPr/>
        </p:nvSpPr>
        <p:spPr bwMode="auto">
          <a:xfrm flipH="1">
            <a:off x="3962400" y="53340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8954" name="Oval 26"/>
          <p:cNvSpPr>
            <a:spLocks noChangeArrowheads="1"/>
          </p:cNvSpPr>
          <p:nvPr/>
        </p:nvSpPr>
        <p:spPr bwMode="auto">
          <a:xfrm flipH="1">
            <a:off x="1905000" y="56388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8955" name="Oval 27"/>
          <p:cNvSpPr>
            <a:spLocks noChangeArrowheads="1"/>
          </p:cNvSpPr>
          <p:nvPr/>
        </p:nvSpPr>
        <p:spPr bwMode="auto">
          <a:xfrm flipH="1">
            <a:off x="2209800" y="54864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8956" name="Oval 28"/>
          <p:cNvSpPr>
            <a:spLocks noChangeArrowheads="1"/>
          </p:cNvSpPr>
          <p:nvPr/>
        </p:nvSpPr>
        <p:spPr bwMode="auto">
          <a:xfrm flipH="1">
            <a:off x="3810000" y="63246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8957" name="Oval 29"/>
          <p:cNvSpPr>
            <a:spLocks noChangeArrowheads="1"/>
          </p:cNvSpPr>
          <p:nvPr/>
        </p:nvSpPr>
        <p:spPr bwMode="auto">
          <a:xfrm flipH="1">
            <a:off x="1752600" y="60960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8958" name="Oval 30"/>
          <p:cNvSpPr>
            <a:spLocks noChangeArrowheads="1"/>
          </p:cNvSpPr>
          <p:nvPr/>
        </p:nvSpPr>
        <p:spPr bwMode="auto">
          <a:xfrm flipH="1">
            <a:off x="3048000" y="60960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8959" name="Oval 31"/>
          <p:cNvSpPr>
            <a:spLocks noChangeArrowheads="1"/>
          </p:cNvSpPr>
          <p:nvPr/>
        </p:nvSpPr>
        <p:spPr bwMode="auto">
          <a:xfrm flipH="1">
            <a:off x="7543800" y="38862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8960" name="Oval 32"/>
          <p:cNvSpPr>
            <a:spLocks noChangeArrowheads="1"/>
          </p:cNvSpPr>
          <p:nvPr/>
        </p:nvSpPr>
        <p:spPr bwMode="auto">
          <a:xfrm flipH="1">
            <a:off x="6858000" y="34290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8961" name="Oval 33"/>
          <p:cNvSpPr>
            <a:spLocks noChangeArrowheads="1"/>
          </p:cNvSpPr>
          <p:nvPr/>
        </p:nvSpPr>
        <p:spPr bwMode="auto">
          <a:xfrm flipH="1">
            <a:off x="5334000" y="54864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8962" name="Oval 34"/>
          <p:cNvSpPr>
            <a:spLocks noChangeArrowheads="1"/>
          </p:cNvSpPr>
          <p:nvPr/>
        </p:nvSpPr>
        <p:spPr bwMode="auto">
          <a:xfrm flipH="1">
            <a:off x="7543800" y="32766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8963" name="Oval 35"/>
          <p:cNvSpPr>
            <a:spLocks noChangeArrowheads="1"/>
          </p:cNvSpPr>
          <p:nvPr/>
        </p:nvSpPr>
        <p:spPr bwMode="auto">
          <a:xfrm flipH="1">
            <a:off x="6019800" y="50292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8964" name="Oval 36"/>
          <p:cNvSpPr>
            <a:spLocks noChangeArrowheads="1"/>
          </p:cNvSpPr>
          <p:nvPr/>
        </p:nvSpPr>
        <p:spPr bwMode="auto">
          <a:xfrm flipH="1">
            <a:off x="6248400" y="61722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8965" name="Oval 37"/>
          <p:cNvSpPr>
            <a:spLocks noChangeArrowheads="1"/>
          </p:cNvSpPr>
          <p:nvPr/>
        </p:nvSpPr>
        <p:spPr bwMode="auto">
          <a:xfrm flipH="1">
            <a:off x="7620000" y="47244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8966" name="Oval 38"/>
          <p:cNvSpPr>
            <a:spLocks noChangeArrowheads="1"/>
          </p:cNvSpPr>
          <p:nvPr/>
        </p:nvSpPr>
        <p:spPr bwMode="auto">
          <a:xfrm flipH="1">
            <a:off x="6477000" y="54864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8967" name="Oval 39"/>
          <p:cNvSpPr>
            <a:spLocks noChangeArrowheads="1"/>
          </p:cNvSpPr>
          <p:nvPr/>
        </p:nvSpPr>
        <p:spPr bwMode="auto">
          <a:xfrm flipH="1">
            <a:off x="7239000" y="55626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08968" name="Line 40"/>
          <p:cNvSpPr>
            <a:spLocks noChangeShapeType="1"/>
          </p:cNvSpPr>
          <p:nvPr/>
        </p:nvSpPr>
        <p:spPr bwMode="auto">
          <a:xfrm>
            <a:off x="4267200" y="2971800"/>
            <a:ext cx="0" cy="3581400"/>
          </a:xfrm>
          <a:prstGeom prst="line">
            <a:avLst/>
          </a:prstGeom>
          <a:noFill/>
          <a:ln w="12700">
            <a:solidFill>
              <a:schemeClr val="tx1"/>
            </a:solidFill>
            <a:round/>
            <a:headEnd/>
            <a:tailEnd/>
          </a:ln>
          <a:effectLst/>
        </p:spPr>
        <p:txBody>
          <a:bodyPr wrap="none" lIns="92075" tIns="46038" rIns="92075" bIns="46038" anchor="ctr"/>
          <a:lstStyle/>
          <a:p>
            <a:endParaRPr lang="en-US"/>
          </a:p>
        </p:txBody>
      </p:sp>
      <p:grpSp>
        <p:nvGrpSpPr>
          <p:cNvPr id="2" name="Group 41"/>
          <p:cNvGrpSpPr>
            <a:grpSpLocks/>
          </p:cNvGrpSpPr>
          <p:nvPr/>
        </p:nvGrpSpPr>
        <p:grpSpPr bwMode="auto">
          <a:xfrm>
            <a:off x="1736725" y="5224463"/>
            <a:ext cx="549275" cy="490537"/>
            <a:chOff x="1094" y="3291"/>
            <a:chExt cx="346" cy="309"/>
          </a:xfrm>
        </p:grpSpPr>
        <p:sp>
          <p:nvSpPr>
            <p:cNvPr id="508970" name="Line 42"/>
            <p:cNvSpPr>
              <a:spLocks noChangeShapeType="1"/>
            </p:cNvSpPr>
            <p:nvPr/>
          </p:nvSpPr>
          <p:spPr bwMode="auto">
            <a:xfrm flipH="1">
              <a:off x="1242" y="3489"/>
              <a:ext cx="156" cy="75"/>
            </a:xfrm>
            <a:prstGeom prst="line">
              <a:avLst/>
            </a:prstGeom>
            <a:noFill/>
            <a:ln w="25400">
              <a:solidFill>
                <a:schemeClr val="accent1"/>
              </a:solidFill>
              <a:round/>
              <a:headEnd/>
              <a:tailEnd/>
            </a:ln>
            <a:effectLst/>
          </p:spPr>
          <p:txBody>
            <a:bodyPr wrap="none" lIns="92075" tIns="46038" rIns="92075" bIns="46038" anchor="ctr"/>
            <a:lstStyle/>
            <a:p>
              <a:endParaRPr lang="en-US"/>
            </a:p>
          </p:txBody>
        </p:sp>
        <p:sp>
          <p:nvSpPr>
            <p:cNvPr id="508971" name="Oval 43"/>
            <p:cNvSpPr>
              <a:spLocks noChangeArrowheads="1"/>
            </p:cNvSpPr>
            <p:nvPr/>
          </p:nvSpPr>
          <p:spPr bwMode="auto">
            <a:xfrm flipH="1">
              <a:off x="1200" y="3552"/>
              <a:ext cx="48" cy="48"/>
            </a:xfrm>
            <a:prstGeom prst="ellipse">
              <a:avLst/>
            </a:prstGeom>
            <a:solidFill>
              <a:schemeClr val="accent1"/>
            </a:solidFill>
            <a:ln w="15875">
              <a:solidFill>
                <a:schemeClr val="tx1"/>
              </a:solidFill>
              <a:round/>
              <a:headEnd/>
              <a:tailEnd/>
            </a:ln>
            <a:effectLst/>
          </p:spPr>
          <p:txBody>
            <a:bodyPr wrap="none" lIns="92075" tIns="46038" rIns="92075" bIns="46038" anchor="ctr"/>
            <a:lstStyle/>
            <a:p>
              <a:pPr algn="ctr"/>
              <a:endParaRPr lang="en-US" sz="2400"/>
            </a:p>
          </p:txBody>
        </p:sp>
        <p:sp>
          <p:nvSpPr>
            <p:cNvPr id="508972" name="Oval 44"/>
            <p:cNvSpPr>
              <a:spLocks noChangeArrowheads="1"/>
            </p:cNvSpPr>
            <p:nvPr/>
          </p:nvSpPr>
          <p:spPr bwMode="auto">
            <a:xfrm flipH="1">
              <a:off x="1392" y="3456"/>
              <a:ext cx="48" cy="48"/>
            </a:xfrm>
            <a:prstGeom prst="ellipse">
              <a:avLst/>
            </a:prstGeom>
            <a:solidFill>
              <a:schemeClr val="accent1"/>
            </a:solidFill>
            <a:ln w="15875">
              <a:solidFill>
                <a:schemeClr val="tx1"/>
              </a:solidFill>
              <a:round/>
              <a:headEnd/>
              <a:tailEnd/>
            </a:ln>
            <a:effectLst/>
          </p:spPr>
          <p:txBody>
            <a:bodyPr wrap="none" lIns="92075" tIns="46038" rIns="92075" bIns="46038" anchor="ctr"/>
            <a:lstStyle/>
            <a:p>
              <a:pPr algn="ctr"/>
              <a:endParaRPr lang="en-US" sz="2400"/>
            </a:p>
          </p:txBody>
        </p:sp>
        <p:sp>
          <p:nvSpPr>
            <p:cNvPr id="508973" name="Text Box 45"/>
            <p:cNvSpPr txBox="1">
              <a:spLocks noChangeArrowheads="1"/>
            </p:cNvSpPr>
            <p:nvPr/>
          </p:nvSpPr>
          <p:spPr bwMode="auto">
            <a:xfrm>
              <a:off x="1094" y="3291"/>
              <a:ext cx="316" cy="259"/>
            </a:xfrm>
            <a:prstGeom prst="rect">
              <a:avLst/>
            </a:prstGeom>
            <a:noFill/>
            <a:ln w="15875">
              <a:noFill/>
              <a:miter lim="800000"/>
              <a:headEnd/>
              <a:tailEnd/>
            </a:ln>
            <a:effectLst/>
          </p:spPr>
          <p:txBody>
            <a:bodyPr lIns="92075" tIns="46038" rIns="92075" bIns="46038">
              <a:spAutoFit/>
            </a:bodyPr>
            <a:lstStyle/>
            <a:p>
              <a:pPr algn="ctr">
                <a:spcBef>
                  <a:spcPct val="50000"/>
                </a:spcBef>
              </a:pPr>
              <a:r>
                <a:rPr lang="en-US" sz="1800"/>
                <a:t>12</a:t>
              </a:r>
            </a:p>
          </p:txBody>
        </p:sp>
      </p:grpSp>
      <p:grpSp>
        <p:nvGrpSpPr>
          <p:cNvPr id="3" name="Group 46"/>
          <p:cNvGrpSpPr>
            <a:grpSpLocks/>
          </p:cNvGrpSpPr>
          <p:nvPr/>
        </p:nvGrpSpPr>
        <p:grpSpPr bwMode="auto">
          <a:xfrm>
            <a:off x="4876800" y="4191000"/>
            <a:ext cx="731838" cy="566738"/>
            <a:chOff x="3072" y="2640"/>
            <a:chExt cx="461" cy="357"/>
          </a:xfrm>
        </p:grpSpPr>
        <p:grpSp>
          <p:nvGrpSpPr>
            <p:cNvPr id="4" name="Group 47"/>
            <p:cNvGrpSpPr>
              <a:grpSpLocks/>
            </p:cNvGrpSpPr>
            <p:nvPr/>
          </p:nvGrpSpPr>
          <p:grpSpPr bwMode="auto">
            <a:xfrm>
              <a:off x="3072" y="2640"/>
              <a:ext cx="192" cy="288"/>
              <a:chOff x="3072" y="2640"/>
              <a:chExt cx="192" cy="288"/>
            </a:xfrm>
          </p:grpSpPr>
          <p:sp>
            <p:nvSpPr>
              <p:cNvPr id="508976" name="Line 48"/>
              <p:cNvSpPr>
                <a:spLocks noChangeShapeType="1"/>
              </p:cNvSpPr>
              <p:nvPr/>
            </p:nvSpPr>
            <p:spPr bwMode="auto">
              <a:xfrm flipH="1">
                <a:off x="3111" y="2685"/>
                <a:ext cx="114" cy="198"/>
              </a:xfrm>
              <a:prstGeom prst="line">
                <a:avLst/>
              </a:prstGeom>
              <a:noFill/>
              <a:ln w="25400">
                <a:solidFill>
                  <a:schemeClr val="accent1"/>
                </a:solidFill>
                <a:round/>
                <a:headEnd/>
                <a:tailEnd/>
              </a:ln>
              <a:effectLst/>
            </p:spPr>
            <p:txBody>
              <a:bodyPr wrap="none" lIns="92075" tIns="46038" rIns="92075" bIns="46038" anchor="ctr"/>
              <a:lstStyle/>
              <a:p>
                <a:endParaRPr lang="en-US"/>
              </a:p>
            </p:txBody>
          </p:sp>
          <p:sp>
            <p:nvSpPr>
              <p:cNvPr id="508977" name="Oval 49"/>
              <p:cNvSpPr>
                <a:spLocks noChangeArrowheads="1"/>
              </p:cNvSpPr>
              <p:nvPr/>
            </p:nvSpPr>
            <p:spPr bwMode="auto">
              <a:xfrm flipH="1">
                <a:off x="3216" y="2640"/>
                <a:ext cx="48" cy="48"/>
              </a:xfrm>
              <a:prstGeom prst="ellipse">
                <a:avLst/>
              </a:prstGeom>
              <a:solidFill>
                <a:schemeClr val="accent1"/>
              </a:solidFill>
              <a:ln w="15875">
                <a:solidFill>
                  <a:schemeClr val="tx1"/>
                </a:solidFill>
                <a:round/>
                <a:headEnd/>
                <a:tailEnd/>
              </a:ln>
              <a:effectLst/>
            </p:spPr>
            <p:txBody>
              <a:bodyPr wrap="none" lIns="92075" tIns="46038" rIns="92075" bIns="46038" anchor="ctr"/>
              <a:lstStyle/>
              <a:p>
                <a:pPr algn="ctr"/>
                <a:endParaRPr lang="en-US" sz="2400"/>
              </a:p>
            </p:txBody>
          </p:sp>
          <p:sp>
            <p:nvSpPr>
              <p:cNvPr id="508978" name="Oval 50"/>
              <p:cNvSpPr>
                <a:spLocks noChangeArrowheads="1"/>
              </p:cNvSpPr>
              <p:nvPr/>
            </p:nvSpPr>
            <p:spPr bwMode="auto">
              <a:xfrm flipH="1">
                <a:off x="3072" y="2880"/>
                <a:ext cx="48" cy="48"/>
              </a:xfrm>
              <a:prstGeom prst="ellipse">
                <a:avLst/>
              </a:prstGeom>
              <a:solidFill>
                <a:schemeClr val="accent1"/>
              </a:solidFill>
              <a:ln w="15875">
                <a:solidFill>
                  <a:schemeClr val="tx1"/>
                </a:solidFill>
                <a:round/>
                <a:headEnd/>
                <a:tailEnd/>
              </a:ln>
              <a:effectLst/>
            </p:spPr>
            <p:txBody>
              <a:bodyPr wrap="none" lIns="92075" tIns="46038" rIns="92075" bIns="46038" anchor="ctr"/>
              <a:lstStyle/>
              <a:p>
                <a:pPr algn="ctr"/>
                <a:endParaRPr lang="en-US" sz="2400"/>
              </a:p>
            </p:txBody>
          </p:sp>
        </p:grpSp>
        <p:sp>
          <p:nvSpPr>
            <p:cNvPr id="508979" name="Text Box 51"/>
            <p:cNvSpPr txBox="1">
              <a:spLocks noChangeArrowheads="1"/>
            </p:cNvSpPr>
            <p:nvPr/>
          </p:nvSpPr>
          <p:spPr bwMode="auto">
            <a:xfrm>
              <a:off x="3217" y="2738"/>
              <a:ext cx="316" cy="259"/>
            </a:xfrm>
            <a:prstGeom prst="rect">
              <a:avLst/>
            </a:prstGeom>
            <a:noFill/>
            <a:ln w="15875">
              <a:noFill/>
              <a:miter lim="800000"/>
              <a:headEnd/>
              <a:tailEnd/>
            </a:ln>
            <a:effectLst/>
          </p:spPr>
          <p:txBody>
            <a:bodyPr lIns="92075" tIns="46038" rIns="92075" bIns="46038">
              <a:spAutoFit/>
            </a:bodyPr>
            <a:lstStyle/>
            <a:p>
              <a:pPr algn="ctr">
                <a:spcBef>
                  <a:spcPct val="50000"/>
                </a:spcBef>
              </a:pPr>
              <a:r>
                <a:rPr lang="en-US" sz="1800"/>
                <a:t>21</a:t>
              </a:r>
            </a:p>
          </p:txBody>
        </p:sp>
      </p:grpSp>
      <p:sp>
        <p:nvSpPr>
          <p:cNvPr id="508983" name="Oval 55"/>
          <p:cNvSpPr>
            <a:spLocks noChangeArrowheads="1"/>
          </p:cNvSpPr>
          <p:nvPr/>
        </p:nvSpPr>
        <p:spPr bwMode="auto">
          <a:xfrm>
            <a:off x="3810000" y="6248400"/>
            <a:ext cx="228600" cy="2286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r>
              <a:rPr lang="en-US" sz="1200">
                <a:solidFill>
                  <a:srgbClr val="FFFFFF"/>
                </a:solidFill>
              </a:rPr>
              <a:t>1</a:t>
            </a:r>
            <a:endParaRPr lang="en-US" sz="2400"/>
          </a:p>
        </p:txBody>
      </p:sp>
      <p:sp>
        <p:nvSpPr>
          <p:cNvPr id="508984" name="Oval 56"/>
          <p:cNvSpPr>
            <a:spLocks noChangeArrowheads="1"/>
          </p:cNvSpPr>
          <p:nvPr/>
        </p:nvSpPr>
        <p:spPr bwMode="auto">
          <a:xfrm>
            <a:off x="4343400" y="5943600"/>
            <a:ext cx="228600" cy="2286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r>
              <a:rPr lang="en-US" sz="1200">
                <a:solidFill>
                  <a:srgbClr val="FFFFFF"/>
                </a:solidFill>
              </a:rPr>
              <a:t>2</a:t>
            </a:r>
            <a:endParaRPr lang="en-US" sz="2400"/>
          </a:p>
        </p:txBody>
      </p:sp>
      <p:sp>
        <p:nvSpPr>
          <p:cNvPr id="508985" name="Oval 57"/>
          <p:cNvSpPr>
            <a:spLocks noChangeArrowheads="1"/>
          </p:cNvSpPr>
          <p:nvPr/>
        </p:nvSpPr>
        <p:spPr bwMode="auto">
          <a:xfrm>
            <a:off x="3886200" y="5257800"/>
            <a:ext cx="228600" cy="2286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r>
              <a:rPr lang="en-US" sz="1200">
                <a:solidFill>
                  <a:srgbClr val="FFFFFF"/>
                </a:solidFill>
              </a:rPr>
              <a:t>3</a:t>
            </a:r>
            <a:endParaRPr lang="en-US" sz="2400"/>
          </a:p>
        </p:txBody>
      </p:sp>
      <p:sp>
        <p:nvSpPr>
          <p:cNvPr id="508986" name="Oval 58"/>
          <p:cNvSpPr>
            <a:spLocks noChangeArrowheads="1"/>
          </p:cNvSpPr>
          <p:nvPr/>
        </p:nvSpPr>
        <p:spPr bwMode="auto">
          <a:xfrm>
            <a:off x="3962400" y="4419600"/>
            <a:ext cx="228600" cy="2286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r>
              <a:rPr lang="en-US" sz="1200">
                <a:solidFill>
                  <a:srgbClr val="FFFFFF"/>
                </a:solidFill>
              </a:rPr>
              <a:t>4</a:t>
            </a:r>
            <a:endParaRPr lang="en-US" sz="2400"/>
          </a:p>
        </p:txBody>
      </p:sp>
      <p:sp>
        <p:nvSpPr>
          <p:cNvPr id="508987" name="Oval 59"/>
          <p:cNvSpPr>
            <a:spLocks noChangeArrowheads="1"/>
          </p:cNvSpPr>
          <p:nvPr/>
        </p:nvSpPr>
        <p:spPr bwMode="auto">
          <a:xfrm>
            <a:off x="4343400" y="4267200"/>
            <a:ext cx="228600" cy="2286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r>
              <a:rPr lang="en-US" sz="1200">
                <a:solidFill>
                  <a:srgbClr val="FFFFFF"/>
                </a:solidFill>
              </a:rPr>
              <a:t>5</a:t>
            </a:r>
            <a:endParaRPr lang="en-US" sz="2400"/>
          </a:p>
        </p:txBody>
      </p:sp>
      <p:sp>
        <p:nvSpPr>
          <p:cNvPr id="508988" name="Oval 60"/>
          <p:cNvSpPr>
            <a:spLocks noChangeArrowheads="1"/>
          </p:cNvSpPr>
          <p:nvPr/>
        </p:nvSpPr>
        <p:spPr bwMode="auto">
          <a:xfrm>
            <a:off x="3962400" y="3962400"/>
            <a:ext cx="228600" cy="2286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r>
              <a:rPr lang="en-US" sz="1200">
                <a:solidFill>
                  <a:srgbClr val="FFFFFF"/>
                </a:solidFill>
              </a:rPr>
              <a:t>6</a:t>
            </a:r>
            <a:endParaRPr lang="en-US" sz="2400"/>
          </a:p>
        </p:txBody>
      </p:sp>
      <p:sp>
        <p:nvSpPr>
          <p:cNvPr id="508989" name="Oval 61"/>
          <p:cNvSpPr>
            <a:spLocks noChangeArrowheads="1"/>
          </p:cNvSpPr>
          <p:nvPr/>
        </p:nvSpPr>
        <p:spPr bwMode="auto">
          <a:xfrm>
            <a:off x="3810000" y="3581400"/>
            <a:ext cx="228600" cy="2286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r>
              <a:rPr lang="en-US" sz="1200">
                <a:solidFill>
                  <a:srgbClr val="FFFFFF"/>
                </a:solidFill>
              </a:rPr>
              <a:t>7</a:t>
            </a:r>
            <a:endParaRPr lang="en-US" sz="2400"/>
          </a:p>
        </p:txBody>
      </p:sp>
      <p:sp>
        <p:nvSpPr>
          <p:cNvPr id="508990" name="Line 62"/>
          <p:cNvSpPr>
            <a:spLocks noChangeShapeType="1"/>
          </p:cNvSpPr>
          <p:nvPr/>
        </p:nvSpPr>
        <p:spPr bwMode="auto">
          <a:xfrm>
            <a:off x="4267200" y="6704013"/>
            <a:ext cx="501650" cy="0"/>
          </a:xfrm>
          <a:prstGeom prst="line">
            <a:avLst/>
          </a:prstGeom>
          <a:noFill/>
          <a:ln w="9525">
            <a:solidFill>
              <a:schemeClr val="tx1"/>
            </a:solidFill>
            <a:round/>
            <a:headEnd type="triangle" w="sm" len="sm"/>
            <a:tailEnd type="triangle" w="sm" len="sm"/>
          </a:ln>
          <a:effectLst/>
        </p:spPr>
        <p:txBody>
          <a:bodyPr wrap="none" lIns="92075" tIns="46038" rIns="92075" bIns="46038" anchor="ctr"/>
          <a:lstStyle/>
          <a:p>
            <a:endParaRPr lang="en-US"/>
          </a:p>
        </p:txBody>
      </p:sp>
      <p:sp>
        <p:nvSpPr>
          <p:cNvPr id="508991" name="Text Box 63"/>
          <p:cNvSpPr txBox="1">
            <a:spLocks noChangeArrowheads="1"/>
          </p:cNvSpPr>
          <p:nvPr/>
        </p:nvSpPr>
        <p:spPr bwMode="auto">
          <a:xfrm>
            <a:off x="4800600" y="6535738"/>
            <a:ext cx="304800" cy="320675"/>
          </a:xfrm>
          <a:prstGeom prst="rect">
            <a:avLst/>
          </a:prstGeom>
          <a:noFill/>
          <a:ln w="15875">
            <a:noFill/>
            <a:miter lim="800000"/>
            <a:headEnd/>
            <a:tailEnd/>
          </a:ln>
          <a:effectLst/>
        </p:spPr>
        <p:txBody>
          <a:bodyPr lIns="92075" tIns="46038" rIns="92075" bIns="0">
            <a:spAutoFit/>
          </a:bodyPr>
          <a:lstStyle/>
          <a:p>
            <a:pPr algn="ctr">
              <a:spcBef>
                <a:spcPct val="50000"/>
              </a:spcBef>
            </a:pPr>
            <a:r>
              <a:rPr lang="en-US" sz="1800">
                <a:sym typeface="Symbol" pitchFamily="18" charset="2"/>
              </a:rPr>
              <a:t></a:t>
            </a:r>
            <a:endParaRPr lang="en-US" sz="1800">
              <a:solidFill>
                <a:schemeClr val="bg1"/>
              </a:solidFill>
              <a:sym typeface="Symbol" pitchFamily="18" charset="2"/>
            </a:endParaRPr>
          </a:p>
        </p:txBody>
      </p:sp>
      <p:sp>
        <p:nvSpPr>
          <p:cNvPr id="508992" name="Rectangle 64"/>
          <p:cNvSpPr>
            <a:spLocks noGrp="1" noChangeArrowheads="1"/>
          </p:cNvSpPr>
          <p:nvPr>
            <p:ph type="title"/>
          </p:nvPr>
        </p:nvSpPr>
        <p:spPr/>
        <p:txBody>
          <a:bodyPr/>
          <a:lstStyle/>
          <a:p>
            <a:r>
              <a:rPr lang="en-US"/>
              <a:t>Closest Pair of Points</a:t>
            </a:r>
          </a:p>
        </p:txBody>
      </p:sp>
      <p:sp>
        <p:nvSpPr>
          <p:cNvPr id="508993" name="Rectangle 65"/>
          <p:cNvSpPr>
            <a:spLocks noGrp="1" noChangeArrowheads="1"/>
          </p:cNvSpPr>
          <p:nvPr>
            <p:ph type="body" idx="1"/>
          </p:nvPr>
        </p:nvSpPr>
        <p:spPr/>
        <p:txBody>
          <a:bodyPr/>
          <a:lstStyle/>
          <a:p>
            <a:r>
              <a:rPr lang="en-US" sz="2400" dirty="0" smtClean="0">
                <a:solidFill>
                  <a:schemeClr val="tx1"/>
                </a:solidFill>
              </a:rPr>
              <a:t>Find closest pair with one point in each side, </a:t>
            </a:r>
            <a:r>
              <a:rPr lang="en-US" sz="2400" dirty="0" smtClean="0">
                <a:solidFill>
                  <a:schemeClr val="accent1"/>
                </a:solidFill>
              </a:rPr>
              <a:t>assuming that distance &lt; </a:t>
            </a:r>
            <a:r>
              <a:rPr lang="en-US" sz="2400" dirty="0" smtClean="0">
                <a:solidFill>
                  <a:schemeClr val="accent1"/>
                </a:solidFill>
                <a:sym typeface="Symbol" pitchFamily="18" charset="2"/>
              </a:rPr>
              <a:t></a:t>
            </a:r>
            <a:r>
              <a:rPr lang="en-US" sz="2400" dirty="0" smtClean="0">
                <a:solidFill>
                  <a:schemeClr val="tx1"/>
                </a:solidFill>
                <a:sym typeface="Symbol" pitchFamily="18" charset="2"/>
              </a:rPr>
              <a:t>.</a:t>
            </a:r>
          </a:p>
          <a:p>
            <a:pPr lvl="1"/>
            <a:r>
              <a:rPr lang="en-US" sz="2000" dirty="0" smtClean="0"/>
              <a:t>Observation:  only need to consider points within </a:t>
            </a:r>
            <a:r>
              <a:rPr lang="en-US" sz="2000" dirty="0" smtClean="0">
                <a:sym typeface="Symbol" pitchFamily="18" charset="2"/>
              </a:rPr>
              <a:t></a:t>
            </a:r>
            <a:r>
              <a:rPr lang="en-US" sz="2000" dirty="0" smtClean="0"/>
              <a:t> of line L.</a:t>
            </a:r>
          </a:p>
          <a:p>
            <a:pPr lvl="1"/>
            <a:r>
              <a:rPr lang="en-US" sz="2000" dirty="0" smtClean="0"/>
              <a:t>Sort points in 2</a:t>
            </a:r>
            <a:r>
              <a:rPr lang="en-US" sz="2000" dirty="0" smtClean="0">
                <a:sym typeface="Symbol" pitchFamily="18" charset="2"/>
              </a:rPr>
              <a:t>-</a:t>
            </a:r>
            <a:r>
              <a:rPr lang="en-US" sz="2000" dirty="0" smtClean="0"/>
              <a:t>strip by their y coordinate.</a:t>
            </a:r>
          </a:p>
          <a:p>
            <a:pPr lvl="1">
              <a:buNone/>
            </a:pPr>
            <a:r>
              <a:rPr lang="en-US" sz="2000" dirty="0" smtClean="0"/>
              <a:t/>
            </a:r>
            <a:br>
              <a:rPr lang="en-US" sz="2000" dirty="0" smtClean="0"/>
            </a:br>
            <a:endParaRPr lang="en-US" sz="2000" dirty="0"/>
          </a:p>
        </p:txBody>
      </p:sp>
      <p:sp>
        <p:nvSpPr>
          <p:cNvPr id="508994" name="Text Box 66"/>
          <p:cNvSpPr txBox="1">
            <a:spLocks noChangeArrowheads="1"/>
          </p:cNvSpPr>
          <p:nvPr/>
        </p:nvSpPr>
        <p:spPr bwMode="auto">
          <a:xfrm>
            <a:off x="4191000" y="3246438"/>
            <a:ext cx="501650" cy="411162"/>
          </a:xfrm>
          <a:prstGeom prst="rect">
            <a:avLst/>
          </a:prstGeom>
          <a:noFill/>
          <a:ln w="15875">
            <a:noFill/>
            <a:miter lim="800000"/>
            <a:headEnd/>
            <a:tailEnd/>
          </a:ln>
          <a:effectLst/>
        </p:spPr>
        <p:txBody>
          <a:bodyPr lIns="92075" tIns="46038" rIns="92075" bIns="46038">
            <a:spAutoFit/>
          </a:bodyPr>
          <a:lstStyle/>
          <a:p>
            <a:pPr algn="ctr">
              <a:spcBef>
                <a:spcPct val="50000"/>
              </a:spcBef>
            </a:pPr>
            <a:r>
              <a:rPr lang="en-US" sz="1800" dirty="0"/>
              <a:t>L</a:t>
            </a:r>
          </a:p>
        </p:txBody>
      </p:sp>
      <p:sp>
        <p:nvSpPr>
          <p:cNvPr id="508995" name="Text Box 67"/>
          <p:cNvSpPr txBox="1">
            <a:spLocks noChangeArrowheads="1"/>
          </p:cNvSpPr>
          <p:nvPr/>
        </p:nvSpPr>
        <p:spPr bwMode="auto">
          <a:xfrm>
            <a:off x="6732588" y="5006975"/>
            <a:ext cx="1895475" cy="411163"/>
          </a:xfrm>
          <a:prstGeom prst="rect">
            <a:avLst/>
          </a:prstGeom>
          <a:solidFill>
            <a:schemeClr val="hlink"/>
          </a:solidFill>
          <a:ln w="15875">
            <a:noFill/>
            <a:miter lim="800000"/>
            <a:headEnd/>
            <a:tailEnd/>
          </a:ln>
          <a:effectLst/>
        </p:spPr>
        <p:txBody>
          <a:bodyPr lIns="92075" tIns="46038" rIns="92075" bIns="46038">
            <a:spAutoFit/>
          </a:bodyPr>
          <a:lstStyle/>
          <a:p>
            <a:pPr algn="ctr">
              <a:spcBef>
                <a:spcPct val="50000"/>
              </a:spcBef>
            </a:pPr>
            <a:r>
              <a:rPr lang="en-US" sz="1800">
                <a:solidFill>
                  <a:schemeClr val="bg1"/>
                </a:solidFill>
                <a:sym typeface="Symbol" pitchFamily="18" charset="2"/>
              </a:rPr>
              <a:t></a:t>
            </a:r>
            <a:r>
              <a:rPr lang="en-US" sz="1800">
                <a:solidFill>
                  <a:schemeClr val="bg1"/>
                </a:solidFill>
              </a:rPr>
              <a:t> = min(12, 21)</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Slide Number Placeholder 3"/>
          <p:cNvSpPr>
            <a:spLocks noGrp="1"/>
          </p:cNvSpPr>
          <p:nvPr>
            <p:ph type="sldNum" sz="quarter" idx="10"/>
          </p:nvPr>
        </p:nvSpPr>
        <p:spPr/>
        <p:txBody>
          <a:bodyPr/>
          <a:lstStyle/>
          <a:p>
            <a:fld id="{E551591A-783A-4418-9CBA-E04E69F93F38}" type="slidenum">
              <a:rPr lang="en-US"/>
              <a:pPr/>
              <a:t>45</a:t>
            </a:fld>
            <a:endParaRPr lang="en-US" sz="1400"/>
          </a:p>
        </p:txBody>
      </p:sp>
      <p:sp>
        <p:nvSpPr>
          <p:cNvPr id="556034" name="Rectangle 2"/>
          <p:cNvSpPr>
            <a:spLocks noChangeArrowheads="1"/>
          </p:cNvSpPr>
          <p:nvPr/>
        </p:nvSpPr>
        <p:spPr bwMode="auto">
          <a:xfrm>
            <a:off x="1676400" y="2971800"/>
            <a:ext cx="6248400" cy="3581400"/>
          </a:xfrm>
          <a:prstGeom prst="rect">
            <a:avLst/>
          </a:prstGeom>
          <a:noFill/>
          <a:ln w="12700">
            <a:solidFill>
              <a:schemeClr val="tx1"/>
            </a:solidFill>
            <a:miter lim="800000"/>
            <a:headEnd/>
            <a:tailEnd/>
          </a:ln>
          <a:effectLst/>
        </p:spPr>
        <p:txBody>
          <a:bodyPr wrap="none" lIns="92075" tIns="46038" rIns="92075" bIns="46038" anchor="ctr"/>
          <a:lstStyle/>
          <a:p>
            <a:endParaRPr lang="en-US"/>
          </a:p>
        </p:txBody>
      </p:sp>
      <p:sp>
        <p:nvSpPr>
          <p:cNvPr id="556035" name="Rectangle 3"/>
          <p:cNvSpPr>
            <a:spLocks noChangeArrowheads="1"/>
          </p:cNvSpPr>
          <p:nvPr/>
        </p:nvSpPr>
        <p:spPr bwMode="auto">
          <a:xfrm>
            <a:off x="3810000" y="2986088"/>
            <a:ext cx="914400" cy="3567112"/>
          </a:xfrm>
          <a:prstGeom prst="rect">
            <a:avLst/>
          </a:prstGeom>
          <a:solidFill>
            <a:schemeClr val="bg1">
              <a:lumMod val="85000"/>
            </a:schemeClr>
          </a:solidFill>
          <a:ln w="12700">
            <a:solidFill>
              <a:schemeClr val="tx1"/>
            </a:solidFill>
            <a:miter lim="800000"/>
            <a:headEnd/>
            <a:tailEnd/>
          </a:ln>
          <a:effectLst/>
        </p:spPr>
        <p:txBody>
          <a:bodyPr wrap="none" lIns="92075" tIns="46038" rIns="92075" bIns="46038" anchor="ctr"/>
          <a:lstStyle/>
          <a:p>
            <a:endParaRPr lang="en-US"/>
          </a:p>
        </p:txBody>
      </p:sp>
      <p:sp>
        <p:nvSpPr>
          <p:cNvPr id="556036" name="Oval 4"/>
          <p:cNvSpPr>
            <a:spLocks noChangeArrowheads="1"/>
          </p:cNvSpPr>
          <p:nvPr/>
        </p:nvSpPr>
        <p:spPr bwMode="auto">
          <a:xfrm flipH="1">
            <a:off x="2286000" y="41148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56037" name="Oval 5"/>
          <p:cNvSpPr>
            <a:spLocks noChangeArrowheads="1"/>
          </p:cNvSpPr>
          <p:nvPr/>
        </p:nvSpPr>
        <p:spPr bwMode="auto">
          <a:xfrm flipH="1">
            <a:off x="4114800" y="40386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56038" name="Oval 6"/>
          <p:cNvSpPr>
            <a:spLocks noChangeArrowheads="1"/>
          </p:cNvSpPr>
          <p:nvPr/>
        </p:nvSpPr>
        <p:spPr bwMode="auto">
          <a:xfrm flipH="1">
            <a:off x="3352800" y="54102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56039" name="Oval 7"/>
          <p:cNvSpPr>
            <a:spLocks noChangeArrowheads="1"/>
          </p:cNvSpPr>
          <p:nvPr/>
        </p:nvSpPr>
        <p:spPr bwMode="auto">
          <a:xfrm flipH="1">
            <a:off x="4419600" y="60198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56040" name="Oval 8"/>
          <p:cNvSpPr>
            <a:spLocks noChangeArrowheads="1"/>
          </p:cNvSpPr>
          <p:nvPr/>
        </p:nvSpPr>
        <p:spPr bwMode="auto">
          <a:xfrm flipH="1">
            <a:off x="1905000" y="36576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56041" name="Oval 9"/>
          <p:cNvSpPr>
            <a:spLocks noChangeArrowheads="1"/>
          </p:cNvSpPr>
          <p:nvPr/>
        </p:nvSpPr>
        <p:spPr bwMode="auto">
          <a:xfrm flipH="1">
            <a:off x="2895600" y="39624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56042" name="Oval 10"/>
          <p:cNvSpPr>
            <a:spLocks noChangeArrowheads="1"/>
          </p:cNvSpPr>
          <p:nvPr/>
        </p:nvSpPr>
        <p:spPr bwMode="auto">
          <a:xfrm flipH="1">
            <a:off x="3124200" y="32766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56043" name="Oval 11"/>
          <p:cNvSpPr>
            <a:spLocks noChangeArrowheads="1"/>
          </p:cNvSpPr>
          <p:nvPr/>
        </p:nvSpPr>
        <p:spPr bwMode="auto">
          <a:xfrm flipH="1">
            <a:off x="3200400" y="42672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56044" name="Oval 12"/>
          <p:cNvSpPr>
            <a:spLocks noChangeArrowheads="1"/>
          </p:cNvSpPr>
          <p:nvPr/>
        </p:nvSpPr>
        <p:spPr bwMode="auto">
          <a:xfrm flipH="1">
            <a:off x="5638800" y="36576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56045" name="Oval 13"/>
          <p:cNvSpPr>
            <a:spLocks noChangeArrowheads="1"/>
          </p:cNvSpPr>
          <p:nvPr/>
        </p:nvSpPr>
        <p:spPr bwMode="auto">
          <a:xfrm flipH="1">
            <a:off x="3886200" y="36576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56046" name="Oval 14"/>
          <p:cNvSpPr>
            <a:spLocks noChangeArrowheads="1"/>
          </p:cNvSpPr>
          <p:nvPr/>
        </p:nvSpPr>
        <p:spPr bwMode="auto">
          <a:xfrm flipH="1">
            <a:off x="5105400" y="41910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56047" name="Oval 15"/>
          <p:cNvSpPr>
            <a:spLocks noChangeArrowheads="1"/>
          </p:cNvSpPr>
          <p:nvPr/>
        </p:nvSpPr>
        <p:spPr bwMode="auto">
          <a:xfrm flipH="1">
            <a:off x="4876800" y="45720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56048" name="Oval 16"/>
          <p:cNvSpPr>
            <a:spLocks noChangeArrowheads="1"/>
          </p:cNvSpPr>
          <p:nvPr/>
        </p:nvSpPr>
        <p:spPr bwMode="auto">
          <a:xfrm flipH="1">
            <a:off x="7620000" y="64008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56049" name="Oval 17"/>
          <p:cNvSpPr>
            <a:spLocks noChangeArrowheads="1"/>
          </p:cNvSpPr>
          <p:nvPr/>
        </p:nvSpPr>
        <p:spPr bwMode="auto">
          <a:xfrm flipH="1">
            <a:off x="6019800" y="33528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56050" name="Oval 18"/>
          <p:cNvSpPr>
            <a:spLocks noChangeArrowheads="1"/>
          </p:cNvSpPr>
          <p:nvPr/>
        </p:nvSpPr>
        <p:spPr bwMode="auto">
          <a:xfrm flipH="1">
            <a:off x="6477000" y="46482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56051" name="Oval 19"/>
          <p:cNvSpPr>
            <a:spLocks noChangeArrowheads="1"/>
          </p:cNvSpPr>
          <p:nvPr/>
        </p:nvSpPr>
        <p:spPr bwMode="auto">
          <a:xfrm flipH="1">
            <a:off x="1828800" y="44958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56052" name="Oval 20"/>
          <p:cNvSpPr>
            <a:spLocks noChangeArrowheads="1"/>
          </p:cNvSpPr>
          <p:nvPr/>
        </p:nvSpPr>
        <p:spPr bwMode="auto">
          <a:xfrm flipH="1">
            <a:off x="4343400" y="43434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56053" name="Oval 21"/>
          <p:cNvSpPr>
            <a:spLocks noChangeArrowheads="1"/>
          </p:cNvSpPr>
          <p:nvPr/>
        </p:nvSpPr>
        <p:spPr bwMode="auto">
          <a:xfrm flipH="1">
            <a:off x="3352800" y="47244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56054" name="Oval 22"/>
          <p:cNvSpPr>
            <a:spLocks noChangeArrowheads="1"/>
          </p:cNvSpPr>
          <p:nvPr/>
        </p:nvSpPr>
        <p:spPr bwMode="auto">
          <a:xfrm flipH="1">
            <a:off x="4114800" y="44958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56055" name="Oval 23"/>
          <p:cNvSpPr>
            <a:spLocks noChangeArrowheads="1"/>
          </p:cNvSpPr>
          <p:nvPr/>
        </p:nvSpPr>
        <p:spPr bwMode="auto">
          <a:xfrm flipH="1">
            <a:off x="3962400" y="53340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56056" name="Oval 24"/>
          <p:cNvSpPr>
            <a:spLocks noChangeArrowheads="1"/>
          </p:cNvSpPr>
          <p:nvPr/>
        </p:nvSpPr>
        <p:spPr bwMode="auto">
          <a:xfrm flipH="1">
            <a:off x="1905000" y="56388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56057" name="Oval 25"/>
          <p:cNvSpPr>
            <a:spLocks noChangeArrowheads="1"/>
          </p:cNvSpPr>
          <p:nvPr/>
        </p:nvSpPr>
        <p:spPr bwMode="auto">
          <a:xfrm flipH="1">
            <a:off x="2209800" y="54864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56058" name="Oval 26"/>
          <p:cNvSpPr>
            <a:spLocks noChangeArrowheads="1"/>
          </p:cNvSpPr>
          <p:nvPr/>
        </p:nvSpPr>
        <p:spPr bwMode="auto">
          <a:xfrm flipH="1">
            <a:off x="3810000" y="63246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56059" name="Oval 27"/>
          <p:cNvSpPr>
            <a:spLocks noChangeArrowheads="1"/>
          </p:cNvSpPr>
          <p:nvPr/>
        </p:nvSpPr>
        <p:spPr bwMode="auto">
          <a:xfrm flipH="1">
            <a:off x="1752600" y="60960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56060" name="Oval 28"/>
          <p:cNvSpPr>
            <a:spLocks noChangeArrowheads="1"/>
          </p:cNvSpPr>
          <p:nvPr/>
        </p:nvSpPr>
        <p:spPr bwMode="auto">
          <a:xfrm flipH="1">
            <a:off x="3048000" y="60960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56061" name="Oval 29"/>
          <p:cNvSpPr>
            <a:spLocks noChangeArrowheads="1"/>
          </p:cNvSpPr>
          <p:nvPr/>
        </p:nvSpPr>
        <p:spPr bwMode="auto">
          <a:xfrm flipH="1">
            <a:off x="7543800" y="38862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56062" name="Oval 30"/>
          <p:cNvSpPr>
            <a:spLocks noChangeArrowheads="1"/>
          </p:cNvSpPr>
          <p:nvPr/>
        </p:nvSpPr>
        <p:spPr bwMode="auto">
          <a:xfrm flipH="1">
            <a:off x="6858000" y="34290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56063" name="Oval 31"/>
          <p:cNvSpPr>
            <a:spLocks noChangeArrowheads="1"/>
          </p:cNvSpPr>
          <p:nvPr/>
        </p:nvSpPr>
        <p:spPr bwMode="auto">
          <a:xfrm flipH="1">
            <a:off x="5334000" y="54864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56064" name="Oval 32"/>
          <p:cNvSpPr>
            <a:spLocks noChangeArrowheads="1"/>
          </p:cNvSpPr>
          <p:nvPr/>
        </p:nvSpPr>
        <p:spPr bwMode="auto">
          <a:xfrm flipH="1">
            <a:off x="7543800" y="32766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56065" name="Oval 33"/>
          <p:cNvSpPr>
            <a:spLocks noChangeArrowheads="1"/>
          </p:cNvSpPr>
          <p:nvPr/>
        </p:nvSpPr>
        <p:spPr bwMode="auto">
          <a:xfrm flipH="1">
            <a:off x="6019800" y="50292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56066" name="Oval 34"/>
          <p:cNvSpPr>
            <a:spLocks noChangeArrowheads="1"/>
          </p:cNvSpPr>
          <p:nvPr/>
        </p:nvSpPr>
        <p:spPr bwMode="auto">
          <a:xfrm flipH="1">
            <a:off x="6248400" y="61722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56067" name="Oval 35"/>
          <p:cNvSpPr>
            <a:spLocks noChangeArrowheads="1"/>
          </p:cNvSpPr>
          <p:nvPr/>
        </p:nvSpPr>
        <p:spPr bwMode="auto">
          <a:xfrm flipH="1">
            <a:off x="7620000" y="47244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56068" name="Oval 36"/>
          <p:cNvSpPr>
            <a:spLocks noChangeArrowheads="1"/>
          </p:cNvSpPr>
          <p:nvPr/>
        </p:nvSpPr>
        <p:spPr bwMode="auto">
          <a:xfrm flipH="1">
            <a:off x="6477000" y="54864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56069" name="Oval 37"/>
          <p:cNvSpPr>
            <a:spLocks noChangeArrowheads="1"/>
          </p:cNvSpPr>
          <p:nvPr/>
        </p:nvSpPr>
        <p:spPr bwMode="auto">
          <a:xfrm flipH="1">
            <a:off x="7239000" y="5562600"/>
            <a:ext cx="76200" cy="762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endParaRPr lang="en-US" sz="2400"/>
          </a:p>
        </p:txBody>
      </p:sp>
      <p:sp>
        <p:nvSpPr>
          <p:cNvPr id="556070" name="Line 38"/>
          <p:cNvSpPr>
            <a:spLocks noChangeShapeType="1"/>
          </p:cNvSpPr>
          <p:nvPr/>
        </p:nvSpPr>
        <p:spPr bwMode="auto">
          <a:xfrm>
            <a:off x="4267200" y="2971800"/>
            <a:ext cx="0" cy="3581400"/>
          </a:xfrm>
          <a:prstGeom prst="line">
            <a:avLst/>
          </a:prstGeom>
          <a:noFill/>
          <a:ln w="12700">
            <a:solidFill>
              <a:schemeClr val="tx1"/>
            </a:solidFill>
            <a:round/>
            <a:headEnd/>
            <a:tailEnd/>
          </a:ln>
          <a:effectLst/>
        </p:spPr>
        <p:txBody>
          <a:bodyPr wrap="none" lIns="92075" tIns="46038" rIns="92075" bIns="46038" anchor="ctr"/>
          <a:lstStyle/>
          <a:p>
            <a:endParaRPr lang="en-US"/>
          </a:p>
        </p:txBody>
      </p:sp>
      <p:grpSp>
        <p:nvGrpSpPr>
          <p:cNvPr id="2" name="Group 39"/>
          <p:cNvGrpSpPr>
            <a:grpSpLocks/>
          </p:cNvGrpSpPr>
          <p:nvPr/>
        </p:nvGrpSpPr>
        <p:grpSpPr bwMode="auto">
          <a:xfrm>
            <a:off x="1736725" y="5224463"/>
            <a:ext cx="549275" cy="490537"/>
            <a:chOff x="1094" y="3291"/>
            <a:chExt cx="346" cy="309"/>
          </a:xfrm>
        </p:grpSpPr>
        <p:sp>
          <p:nvSpPr>
            <p:cNvPr id="556072" name="Line 40"/>
            <p:cNvSpPr>
              <a:spLocks noChangeShapeType="1"/>
            </p:cNvSpPr>
            <p:nvPr/>
          </p:nvSpPr>
          <p:spPr bwMode="auto">
            <a:xfrm flipH="1">
              <a:off x="1242" y="3489"/>
              <a:ext cx="156" cy="75"/>
            </a:xfrm>
            <a:prstGeom prst="line">
              <a:avLst/>
            </a:prstGeom>
            <a:noFill/>
            <a:ln w="25400">
              <a:solidFill>
                <a:schemeClr val="accent1"/>
              </a:solidFill>
              <a:round/>
              <a:headEnd/>
              <a:tailEnd/>
            </a:ln>
            <a:effectLst/>
          </p:spPr>
          <p:txBody>
            <a:bodyPr wrap="none" lIns="92075" tIns="46038" rIns="92075" bIns="46038" anchor="ctr"/>
            <a:lstStyle/>
            <a:p>
              <a:endParaRPr lang="en-US"/>
            </a:p>
          </p:txBody>
        </p:sp>
        <p:sp>
          <p:nvSpPr>
            <p:cNvPr id="556073" name="Oval 41"/>
            <p:cNvSpPr>
              <a:spLocks noChangeArrowheads="1"/>
            </p:cNvSpPr>
            <p:nvPr/>
          </p:nvSpPr>
          <p:spPr bwMode="auto">
            <a:xfrm flipH="1">
              <a:off x="1200" y="3552"/>
              <a:ext cx="48" cy="48"/>
            </a:xfrm>
            <a:prstGeom prst="ellipse">
              <a:avLst/>
            </a:prstGeom>
            <a:solidFill>
              <a:schemeClr val="accent1"/>
            </a:solidFill>
            <a:ln w="15875">
              <a:solidFill>
                <a:schemeClr val="tx1"/>
              </a:solidFill>
              <a:round/>
              <a:headEnd/>
              <a:tailEnd/>
            </a:ln>
            <a:effectLst/>
          </p:spPr>
          <p:txBody>
            <a:bodyPr wrap="none" lIns="92075" tIns="46038" rIns="92075" bIns="46038" anchor="ctr"/>
            <a:lstStyle/>
            <a:p>
              <a:pPr algn="ctr"/>
              <a:endParaRPr lang="en-US" sz="2400"/>
            </a:p>
          </p:txBody>
        </p:sp>
        <p:sp>
          <p:nvSpPr>
            <p:cNvPr id="556074" name="Oval 42"/>
            <p:cNvSpPr>
              <a:spLocks noChangeArrowheads="1"/>
            </p:cNvSpPr>
            <p:nvPr/>
          </p:nvSpPr>
          <p:spPr bwMode="auto">
            <a:xfrm flipH="1">
              <a:off x="1392" y="3456"/>
              <a:ext cx="48" cy="48"/>
            </a:xfrm>
            <a:prstGeom prst="ellipse">
              <a:avLst/>
            </a:prstGeom>
            <a:solidFill>
              <a:schemeClr val="accent1"/>
            </a:solidFill>
            <a:ln w="15875">
              <a:solidFill>
                <a:schemeClr val="tx1"/>
              </a:solidFill>
              <a:round/>
              <a:headEnd/>
              <a:tailEnd/>
            </a:ln>
            <a:effectLst/>
          </p:spPr>
          <p:txBody>
            <a:bodyPr wrap="none" lIns="92075" tIns="46038" rIns="92075" bIns="46038" anchor="ctr"/>
            <a:lstStyle/>
            <a:p>
              <a:pPr algn="ctr"/>
              <a:endParaRPr lang="en-US" sz="2400"/>
            </a:p>
          </p:txBody>
        </p:sp>
        <p:sp>
          <p:nvSpPr>
            <p:cNvPr id="556075" name="Text Box 43"/>
            <p:cNvSpPr txBox="1">
              <a:spLocks noChangeArrowheads="1"/>
            </p:cNvSpPr>
            <p:nvPr/>
          </p:nvSpPr>
          <p:spPr bwMode="auto">
            <a:xfrm>
              <a:off x="1094" y="3291"/>
              <a:ext cx="316" cy="259"/>
            </a:xfrm>
            <a:prstGeom prst="rect">
              <a:avLst/>
            </a:prstGeom>
            <a:noFill/>
            <a:ln w="15875">
              <a:noFill/>
              <a:miter lim="800000"/>
              <a:headEnd/>
              <a:tailEnd/>
            </a:ln>
            <a:effectLst/>
          </p:spPr>
          <p:txBody>
            <a:bodyPr lIns="92075" tIns="46038" rIns="92075" bIns="46038">
              <a:spAutoFit/>
            </a:bodyPr>
            <a:lstStyle/>
            <a:p>
              <a:pPr algn="ctr">
                <a:spcBef>
                  <a:spcPct val="50000"/>
                </a:spcBef>
              </a:pPr>
              <a:r>
                <a:rPr lang="en-US" sz="1800"/>
                <a:t>12</a:t>
              </a:r>
            </a:p>
          </p:txBody>
        </p:sp>
      </p:grpSp>
      <p:grpSp>
        <p:nvGrpSpPr>
          <p:cNvPr id="3" name="Group 44"/>
          <p:cNvGrpSpPr>
            <a:grpSpLocks/>
          </p:cNvGrpSpPr>
          <p:nvPr/>
        </p:nvGrpSpPr>
        <p:grpSpPr bwMode="auto">
          <a:xfrm>
            <a:off x="4876800" y="4191000"/>
            <a:ext cx="731838" cy="566738"/>
            <a:chOff x="3072" y="2640"/>
            <a:chExt cx="461" cy="357"/>
          </a:xfrm>
        </p:grpSpPr>
        <p:grpSp>
          <p:nvGrpSpPr>
            <p:cNvPr id="4" name="Group 45"/>
            <p:cNvGrpSpPr>
              <a:grpSpLocks/>
            </p:cNvGrpSpPr>
            <p:nvPr/>
          </p:nvGrpSpPr>
          <p:grpSpPr bwMode="auto">
            <a:xfrm>
              <a:off x="3072" y="2640"/>
              <a:ext cx="192" cy="288"/>
              <a:chOff x="3072" y="2640"/>
              <a:chExt cx="192" cy="288"/>
            </a:xfrm>
          </p:grpSpPr>
          <p:sp>
            <p:nvSpPr>
              <p:cNvPr id="556078" name="Line 46"/>
              <p:cNvSpPr>
                <a:spLocks noChangeShapeType="1"/>
              </p:cNvSpPr>
              <p:nvPr/>
            </p:nvSpPr>
            <p:spPr bwMode="auto">
              <a:xfrm flipH="1">
                <a:off x="3111" y="2685"/>
                <a:ext cx="114" cy="198"/>
              </a:xfrm>
              <a:prstGeom prst="line">
                <a:avLst/>
              </a:prstGeom>
              <a:noFill/>
              <a:ln w="25400">
                <a:solidFill>
                  <a:schemeClr val="accent1"/>
                </a:solidFill>
                <a:round/>
                <a:headEnd/>
                <a:tailEnd/>
              </a:ln>
              <a:effectLst/>
            </p:spPr>
            <p:txBody>
              <a:bodyPr wrap="none" lIns="92075" tIns="46038" rIns="92075" bIns="46038" anchor="ctr"/>
              <a:lstStyle/>
              <a:p>
                <a:endParaRPr lang="en-US"/>
              </a:p>
            </p:txBody>
          </p:sp>
          <p:sp>
            <p:nvSpPr>
              <p:cNvPr id="556079" name="Oval 47"/>
              <p:cNvSpPr>
                <a:spLocks noChangeArrowheads="1"/>
              </p:cNvSpPr>
              <p:nvPr/>
            </p:nvSpPr>
            <p:spPr bwMode="auto">
              <a:xfrm flipH="1">
                <a:off x="3216" y="2640"/>
                <a:ext cx="48" cy="48"/>
              </a:xfrm>
              <a:prstGeom prst="ellipse">
                <a:avLst/>
              </a:prstGeom>
              <a:solidFill>
                <a:schemeClr val="accent1"/>
              </a:solidFill>
              <a:ln w="15875">
                <a:solidFill>
                  <a:schemeClr val="tx1"/>
                </a:solidFill>
                <a:round/>
                <a:headEnd/>
                <a:tailEnd/>
              </a:ln>
              <a:effectLst/>
            </p:spPr>
            <p:txBody>
              <a:bodyPr wrap="none" lIns="92075" tIns="46038" rIns="92075" bIns="46038" anchor="ctr"/>
              <a:lstStyle/>
              <a:p>
                <a:pPr algn="ctr"/>
                <a:endParaRPr lang="en-US" sz="2400"/>
              </a:p>
            </p:txBody>
          </p:sp>
          <p:sp>
            <p:nvSpPr>
              <p:cNvPr id="556080" name="Oval 48"/>
              <p:cNvSpPr>
                <a:spLocks noChangeArrowheads="1"/>
              </p:cNvSpPr>
              <p:nvPr/>
            </p:nvSpPr>
            <p:spPr bwMode="auto">
              <a:xfrm flipH="1">
                <a:off x="3072" y="2880"/>
                <a:ext cx="48" cy="48"/>
              </a:xfrm>
              <a:prstGeom prst="ellipse">
                <a:avLst/>
              </a:prstGeom>
              <a:solidFill>
                <a:schemeClr val="accent1"/>
              </a:solidFill>
              <a:ln w="15875">
                <a:solidFill>
                  <a:schemeClr val="tx1"/>
                </a:solidFill>
                <a:round/>
                <a:headEnd/>
                <a:tailEnd/>
              </a:ln>
              <a:effectLst/>
            </p:spPr>
            <p:txBody>
              <a:bodyPr wrap="none" lIns="92075" tIns="46038" rIns="92075" bIns="46038" anchor="ctr"/>
              <a:lstStyle/>
              <a:p>
                <a:pPr algn="ctr"/>
                <a:endParaRPr lang="en-US" sz="2400"/>
              </a:p>
            </p:txBody>
          </p:sp>
        </p:grpSp>
        <p:sp>
          <p:nvSpPr>
            <p:cNvPr id="556081" name="Text Box 49"/>
            <p:cNvSpPr txBox="1">
              <a:spLocks noChangeArrowheads="1"/>
            </p:cNvSpPr>
            <p:nvPr/>
          </p:nvSpPr>
          <p:spPr bwMode="auto">
            <a:xfrm>
              <a:off x="3217" y="2738"/>
              <a:ext cx="316" cy="259"/>
            </a:xfrm>
            <a:prstGeom prst="rect">
              <a:avLst/>
            </a:prstGeom>
            <a:noFill/>
            <a:ln w="15875">
              <a:noFill/>
              <a:miter lim="800000"/>
              <a:headEnd/>
              <a:tailEnd/>
            </a:ln>
            <a:effectLst/>
          </p:spPr>
          <p:txBody>
            <a:bodyPr lIns="92075" tIns="46038" rIns="92075" bIns="46038">
              <a:spAutoFit/>
            </a:bodyPr>
            <a:lstStyle/>
            <a:p>
              <a:pPr algn="ctr">
                <a:spcBef>
                  <a:spcPct val="50000"/>
                </a:spcBef>
              </a:pPr>
              <a:r>
                <a:rPr lang="en-US" sz="1800"/>
                <a:t>21</a:t>
              </a:r>
            </a:p>
          </p:txBody>
        </p:sp>
      </p:grpSp>
      <p:sp>
        <p:nvSpPr>
          <p:cNvPr id="556082" name="Oval 50"/>
          <p:cNvSpPr>
            <a:spLocks noChangeArrowheads="1"/>
          </p:cNvSpPr>
          <p:nvPr/>
        </p:nvSpPr>
        <p:spPr bwMode="auto">
          <a:xfrm>
            <a:off x="3810000" y="6248400"/>
            <a:ext cx="228600" cy="2286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r>
              <a:rPr lang="en-US" sz="1200">
                <a:solidFill>
                  <a:srgbClr val="FFFFFF"/>
                </a:solidFill>
              </a:rPr>
              <a:t>1</a:t>
            </a:r>
            <a:endParaRPr lang="en-US" sz="2400"/>
          </a:p>
        </p:txBody>
      </p:sp>
      <p:sp>
        <p:nvSpPr>
          <p:cNvPr id="556083" name="Oval 51"/>
          <p:cNvSpPr>
            <a:spLocks noChangeArrowheads="1"/>
          </p:cNvSpPr>
          <p:nvPr/>
        </p:nvSpPr>
        <p:spPr bwMode="auto">
          <a:xfrm>
            <a:off x="4343400" y="5943600"/>
            <a:ext cx="228600" cy="2286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r>
              <a:rPr lang="en-US" sz="1200">
                <a:solidFill>
                  <a:srgbClr val="FFFFFF"/>
                </a:solidFill>
              </a:rPr>
              <a:t>2</a:t>
            </a:r>
            <a:endParaRPr lang="en-US" sz="2400"/>
          </a:p>
        </p:txBody>
      </p:sp>
      <p:sp>
        <p:nvSpPr>
          <p:cNvPr id="556084" name="Oval 52"/>
          <p:cNvSpPr>
            <a:spLocks noChangeArrowheads="1"/>
          </p:cNvSpPr>
          <p:nvPr/>
        </p:nvSpPr>
        <p:spPr bwMode="auto">
          <a:xfrm>
            <a:off x="3886200" y="5257800"/>
            <a:ext cx="228600" cy="2286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r>
              <a:rPr lang="en-US" sz="1200">
                <a:solidFill>
                  <a:srgbClr val="FFFFFF"/>
                </a:solidFill>
              </a:rPr>
              <a:t>3</a:t>
            </a:r>
            <a:endParaRPr lang="en-US" sz="2400"/>
          </a:p>
        </p:txBody>
      </p:sp>
      <p:sp>
        <p:nvSpPr>
          <p:cNvPr id="556085" name="Oval 53"/>
          <p:cNvSpPr>
            <a:spLocks noChangeArrowheads="1"/>
          </p:cNvSpPr>
          <p:nvPr/>
        </p:nvSpPr>
        <p:spPr bwMode="auto">
          <a:xfrm>
            <a:off x="3962400" y="4419600"/>
            <a:ext cx="228600" cy="2286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r>
              <a:rPr lang="en-US" sz="1200">
                <a:solidFill>
                  <a:srgbClr val="FFFFFF"/>
                </a:solidFill>
              </a:rPr>
              <a:t>4</a:t>
            </a:r>
            <a:endParaRPr lang="en-US" sz="2400"/>
          </a:p>
        </p:txBody>
      </p:sp>
      <p:sp>
        <p:nvSpPr>
          <p:cNvPr id="556086" name="Oval 54"/>
          <p:cNvSpPr>
            <a:spLocks noChangeArrowheads="1"/>
          </p:cNvSpPr>
          <p:nvPr/>
        </p:nvSpPr>
        <p:spPr bwMode="auto">
          <a:xfrm>
            <a:off x="4343400" y="4267200"/>
            <a:ext cx="228600" cy="2286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r>
              <a:rPr lang="en-US" sz="1200">
                <a:solidFill>
                  <a:srgbClr val="FFFFFF"/>
                </a:solidFill>
              </a:rPr>
              <a:t>5</a:t>
            </a:r>
            <a:endParaRPr lang="en-US" sz="2400"/>
          </a:p>
        </p:txBody>
      </p:sp>
      <p:sp>
        <p:nvSpPr>
          <p:cNvPr id="556087" name="Oval 55"/>
          <p:cNvSpPr>
            <a:spLocks noChangeArrowheads="1"/>
          </p:cNvSpPr>
          <p:nvPr/>
        </p:nvSpPr>
        <p:spPr bwMode="auto">
          <a:xfrm>
            <a:off x="3962400" y="3962400"/>
            <a:ext cx="228600" cy="2286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r>
              <a:rPr lang="en-US" sz="1200">
                <a:solidFill>
                  <a:srgbClr val="FFFFFF"/>
                </a:solidFill>
              </a:rPr>
              <a:t>6</a:t>
            </a:r>
            <a:endParaRPr lang="en-US" sz="2400"/>
          </a:p>
        </p:txBody>
      </p:sp>
      <p:sp>
        <p:nvSpPr>
          <p:cNvPr id="556088" name="Oval 56"/>
          <p:cNvSpPr>
            <a:spLocks noChangeArrowheads="1"/>
          </p:cNvSpPr>
          <p:nvPr/>
        </p:nvSpPr>
        <p:spPr bwMode="auto">
          <a:xfrm>
            <a:off x="3810000" y="3581400"/>
            <a:ext cx="228600" cy="2286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r>
              <a:rPr lang="en-US" sz="1200">
                <a:solidFill>
                  <a:srgbClr val="FFFFFF"/>
                </a:solidFill>
              </a:rPr>
              <a:t>7</a:t>
            </a:r>
            <a:endParaRPr lang="en-US" sz="2400"/>
          </a:p>
        </p:txBody>
      </p:sp>
      <p:sp>
        <p:nvSpPr>
          <p:cNvPr id="556089" name="Line 57"/>
          <p:cNvSpPr>
            <a:spLocks noChangeShapeType="1"/>
          </p:cNvSpPr>
          <p:nvPr/>
        </p:nvSpPr>
        <p:spPr bwMode="auto">
          <a:xfrm>
            <a:off x="4267200" y="6704013"/>
            <a:ext cx="501650" cy="0"/>
          </a:xfrm>
          <a:prstGeom prst="line">
            <a:avLst/>
          </a:prstGeom>
          <a:noFill/>
          <a:ln w="9525">
            <a:solidFill>
              <a:schemeClr val="tx1"/>
            </a:solidFill>
            <a:round/>
            <a:headEnd type="triangle" w="sm" len="sm"/>
            <a:tailEnd type="triangle" w="sm" len="sm"/>
          </a:ln>
          <a:effectLst/>
        </p:spPr>
        <p:txBody>
          <a:bodyPr wrap="none" lIns="92075" tIns="46038" rIns="92075" bIns="46038" anchor="ctr"/>
          <a:lstStyle/>
          <a:p>
            <a:endParaRPr lang="en-US"/>
          </a:p>
        </p:txBody>
      </p:sp>
      <p:sp>
        <p:nvSpPr>
          <p:cNvPr id="556090" name="Text Box 58"/>
          <p:cNvSpPr txBox="1">
            <a:spLocks noChangeArrowheads="1"/>
          </p:cNvSpPr>
          <p:nvPr/>
        </p:nvSpPr>
        <p:spPr bwMode="auto">
          <a:xfrm>
            <a:off x="4800600" y="6535738"/>
            <a:ext cx="304800" cy="320675"/>
          </a:xfrm>
          <a:prstGeom prst="rect">
            <a:avLst/>
          </a:prstGeom>
          <a:noFill/>
          <a:ln w="15875">
            <a:noFill/>
            <a:miter lim="800000"/>
            <a:headEnd/>
            <a:tailEnd/>
          </a:ln>
          <a:effectLst/>
        </p:spPr>
        <p:txBody>
          <a:bodyPr lIns="92075" tIns="46038" rIns="92075" bIns="0">
            <a:spAutoFit/>
          </a:bodyPr>
          <a:lstStyle/>
          <a:p>
            <a:pPr algn="ctr">
              <a:spcBef>
                <a:spcPct val="50000"/>
              </a:spcBef>
            </a:pPr>
            <a:r>
              <a:rPr lang="en-US" sz="1800">
                <a:sym typeface="Symbol" pitchFamily="18" charset="2"/>
              </a:rPr>
              <a:t></a:t>
            </a:r>
            <a:endParaRPr lang="en-US" sz="1800">
              <a:solidFill>
                <a:schemeClr val="bg1"/>
              </a:solidFill>
              <a:sym typeface="Symbol" pitchFamily="18" charset="2"/>
            </a:endParaRPr>
          </a:p>
        </p:txBody>
      </p:sp>
      <p:sp>
        <p:nvSpPr>
          <p:cNvPr id="556091" name="Rectangle 59"/>
          <p:cNvSpPr>
            <a:spLocks noGrp="1" noChangeArrowheads="1"/>
          </p:cNvSpPr>
          <p:nvPr>
            <p:ph type="title"/>
          </p:nvPr>
        </p:nvSpPr>
        <p:spPr/>
        <p:txBody>
          <a:bodyPr/>
          <a:lstStyle/>
          <a:p>
            <a:r>
              <a:rPr lang="en-US"/>
              <a:t>Closest Pair of Points</a:t>
            </a:r>
          </a:p>
        </p:txBody>
      </p:sp>
      <p:sp>
        <p:nvSpPr>
          <p:cNvPr id="556092" name="Rectangle 60"/>
          <p:cNvSpPr>
            <a:spLocks noGrp="1" noChangeArrowheads="1"/>
          </p:cNvSpPr>
          <p:nvPr>
            <p:ph type="body" idx="1"/>
          </p:nvPr>
        </p:nvSpPr>
        <p:spPr/>
        <p:txBody>
          <a:bodyPr/>
          <a:lstStyle/>
          <a:p>
            <a:r>
              <a:rPr lang="en-US" sz="2400" dirty="0">
                <a:solidFill>
                  <a:schemeClr val="tx1"/>
                </a:solidFill>
              </a:rPr>
              <a:t>Find closest pair with one point in each side, </a:t>
            </a:r>
            <a:r>
              <a:rPr lang="en-US" sz="2400" dirty="0">
                <a:solidFill>
                  <a:schemeClr val="accent1"/>
                </a:solidFill>
              </a:rPr>
              <a:t>assuming that distance &lt; </a:t>
            </a:r>
            <a:r>
              <a:rPr lang="en-US" sz="2400" dirty="0">
                <a:solidFill>
                  <a:schemeClr val="accent1"/>
                </a:solidFill>
                <a:sym typeface="Symbol" pitchFamily="18" charset="2"/>
              </a:rPr>
              <a:t></a:t>
            </a:r>
            <a:r>
              <a:rPr lang="en-US" sz="2400" dirty="0">
                <a:solidFill>
                  <a:schemeClr val="tx1"/>
                </a:solidFill>
                <a:sym typeface="Symbol" pitchFamily="18" charset="2"/>
              </a:rPr>
              <a:t>.</a:t>
            </a:r>
          </a:p>
          <a:p>
            <a:pPr lvl="1"/>
            <a:r>
              <a:rPr lang="en-US" sz="2000" dirty="0"/>
              <a:t>Observation:  only need to consider points within </a:t>
            </a:r>
            <a:r>
              <a:rPr lang="en-US" sz="2000" dirty="0">
                <a:sym typeface="Symbol" pitchFamily="18" charset="2"/>
              </a:rPr>
              <a:t></a:t>
            </a:r>
            <a:r>
              <a:rPr lang="en-US" sz="2000" dirty="0"/>
              <a:t> of line L.</a:t>
            </a:r>
          </a:p>
          <a:p>
            <a:pPr lvl="1"/>
            <a:r>
              <a:rPr lang="en-US" sz="2000" dirty="0"/>
              <a:t>Sort points in 2</a:t>
            </a:r>
            <a:r>
              <a:rPr lang="en-US" sz="2000" dirty="0">
                <a:sym typeface="Symbol" pitchFamily="18" charset="2"/>
              </a:rPr>
              <a:t>-</a:t>
            </a:r>
            <a:r>
              <a:rPr lang="en-US" sz="2000" dirty="0"/>
              <a:t>strip by their y coordinate.</a:t>
            </a:r>
          </a:p>
          <a:p>
            <a:pPr lvl="1"/>
            <a:r>
              <a:rPr lang="en-US" sz="2000" dirty="0"/>
              <a:t>Only check distances of those within 11 positions in sorted list!</a:t>
            </a:r>
          </a:p>
        </p:txBody>
      </p:sp>
      <p:sp>
        <p:nvSpPr>
          <p:cNvPr id="556093" name="Text Box 61"/>
          <p:cNvSpPr txBox="1">
            <a:spLocks noChangeArrowheads="1"/>
          </p:cNvSpPr>
          <p:nvPr/>
        </p:nvSpPr>
        <p:spPr bwMode="auto">
          <a:xfrm>
            <a:off x="4191000" y="3246438"/>
            <a:ext cx="501650" cy="411162"/>
          </a:xfrm>
          <a:prstGeom prst="rect">
            <a:avLst/>
          </a:prstGeom>
          <a:noFill/>
          <a:ln w="15875">
            <a:noFill/>
            <a:miter lim="800000"/>
            <a:headEnd/>
            <a:tailEnd/>
          </a:ln>
          <a:effectLst/>
        </p:spPr>
        <p:txBody>
          <a:bodyPr lIns="92075" tIns="46038" rIns="92075" bIns="46038">
            <a:spAutoFit/>
          </a:bodyPr>
          <a:lstStyle/>
          <a:p>
            <a:pPr algn="ctr">
              <a:spcBef>
                <a:spcPct val="50000"/>
              </a:spcBef>
            </a:pPr>
            <a:r>
              <a:rPr lang="en-US" sz="1800"/>
              <a:t>L</a:t>
            </a:r>
          </a:p>
        </p:txBody>
      </p:sp>
      <p:sp>
        <p:nvSpPr>
          <p:cNvPr id="556094" name="Text Box 62"/>
          <p:cNvSpPr txBox="1">
            <a:spLocks noChangeArrowheads="1"/>
          </p:cNvSpPr>
          <p:nvPr/>
        </p:nvSpPr>
        <p:spPr bwMode="auto">
          <a:xfrm>
            <a:off x="6732588" y="5006975"/>
            <a:ext cx="1895475" cy="411163"/>
          </a:xfrm>
          <a:prstGeom prst="rect">
            <a:avLst/>
          </a:prstGeom>
          <a:solidFill>
            <a:schemeClr val="hlink"/>
          </a:solidFill>
          <a:ln w="15875">
            <a:noFill/>
            <a:miter lim="800000"/>
            <a:headEnd/>
            <a:tailEnd/>
          </a:ln>
          <a:effectLst/>
        </p:spPr>
        <p:txBody>
          <a:bodyPr lIns="92075" tIns="46038" rIns="92075" bIns="46038">
            <a:spAutoFit/>
          </a:bodyPr>
          <a:lstStyle/>
          <a:p>
            <a:pPr algn="ctr">
              <a:spcBef>
                <a:spcPct val="50000"/>
              </a:spcBef>
            </a:pPr>
            <a:r>
              <a:rPr lang="en-US" sz="1800">
                <a:solidFill>
                  <a:schemeClr val="bg1"/>
                </a:solidFill>
                <a:sym typeface="Symbol" pitchFamily="18" charset="2"/>
              </a:rPr>
              <a:t></a:t>
            </a:r>
            <a:r>
              <a:rPr lang="en-US" sz="1800">
                <a:solidFill>
                  <a:schemeClr val="bg1"/>
                </a:solidFill>
              </a:rPr>
              <a:t> = min(12, 21)</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Slide Number Placeholder 3"/>
          <p:cNvSpPr>
            <a:spLocks noGrp="1"/>
          </p:cNvSpPr>
          <p:nvPr>
            <p:ph type="sldNum" sz="quarter" idx="10"/>
          </p:nvPr>
        </p:nvSpPr>
        <p:spPr/>
        <p:txBody>
          <a:bodyPr/>
          <a:lstStyle/>
          <a:p>
            <a:fld id="{CB60CE06-369D-41A9-82DB-168C7C3B0D7E}" type="slidenum">
              <a:rPr lang="en-US"/>
              <a:pPr/>
              <a:t>46</a:t>
            </a:fld>
            <a:endParaRPr lang="en-US" sz="1400"/>
          </a:p>
        </p:txBody>
      </p:sp>
      <p:sp>
        <p:nvSpPr>
          <p:cNvPr id="509999" name="Line 47"/>
          <p:cNvSpPr>
            <a:spLocks noChangeShapeType="1"/>
          </p:cNvSpPr>
          <p:nvPr/>
        </p:nvSpPr>
        <p:spPr bwMode="auto">
          <a:xfrm>
            <a:off x="6092825" y="3198813"/>
            <a:ext cx="0" cy="1069975"/>
          </a:xfrm>
          <a:prstGeom prst="line">
            <a:avLst/>
          </a:prstGeom>
          <a:noFill/>
          <a:ln w="9525">
            <a:solidFill>
              <a:schemeClr val="tx1"/>
            </a:solidFill>
            <a:round/>
            <a:headEnd type="triangle" w="sm" len="sm"/>
            <a:tailEnd type="triangle" w="sm" len="sm"/>
          </a:ln>
          <a:effectLst/>
        </p:spPr>
        <p:txBody>
          <a:bodyPr wrap="none" lIns="92075" tIns="46038" rIns="92075" bIns="46038" anchor="ctr"/>
          <a:lstStyle/>
          <a:p>
            <a:endParaRPr lang="en-US"/>
          </a:p>
        </p:txBody>
      </p:sp>
      <p:sp>
        <p:nvSpPr>
          <p:cNvPr id="509954" name="Rectangle 2"/>
          <p:cNvSpPr>
            <a:spLocks noChangeArrowheads="1"/>
          </p:cNvSpPr>
          <p:nvPr/>
        </p:nvSpPr>
        <p:spPr bwMode="auto">
          <a:xfrm>
            <a:off x="6410325" y="1447800"/>
            <a:ext cx="2133600" cy="5029200"/>
          </a:xfrm>
          <a:prstGeom prst="rect">
            <a:avLst/>
          </a:prstGeom>
          <a:solidFill>
            <a:schemeClr val="bg1">
              <a:lumMod val="85000"/>
            </a:schemeClr>
          </a:solidFill>
          <a:ln w="25400">
            <a:noFill/>
            <a:miter lim="800000"/>
            <a:headEnd/>
            <a:tailEnd/>
          </a:ln>
          <a:effectLst/>
        </p:spPr>
        <p:txBody>
          <a:bodyPr wrap="none" lIns="92075" tIns="46038" rIns="92075" bIns="46038" anchor="ctr"/>
          <a:lstStyle/>
          <a:p>
            <a:endParaRPr lang="en-US"/>
          </a:p>
        </p:txBody>
      </p:sp>
      <p:sp>
        <p:nvSpPr>
          <p:cNvPr id="509955" name="Rectangle 3"/>
          <p:cNvSpPr>
            <a:spLocks noGrp="1" noChangeArrowheads="1"/>
          </p:cNvSpPr>
          <p:nvPr>
            <p:ph type="title"/>
          </p:nvPr>
        </p:nvSpPr>
        <p:spPr/>
        <p:txBody>
          <a:bodyPr/>
          <a:lstStyle/>
          <a:p>
            <a:r>
              <a:rPr lang="en-US"/>
              <a:t>Closest Pair of Points</a:t>
            </a:r>
          </a:p>
        </p:txBody>
      </p:sp>
      <p:sp>
        <p:nvSpPr>
          <p:cNvPr id="509956" name="Rectangle 4"/>
          <p:cNvSpPr>
            <a:spLocks noGrp="1" noChangeArrowheads="1"/>
          </p:cNvSpPr>
          <p:nvPr>
            <p:ph type="body" idx="1"/>
          </p:nvPr>
        </p:nvSpPr>
        <p:spPr>
          <a:xfrm>
            <a:off x="609600" y="914400"/>
            <a:ext cx="4962532" cy="5410200"/>
          </a:xfrm>
        </p:spPr>
        <p:txBody>
          <a:bodyPr/>
          <a:lstStyle/>
          <a:p>
            <a:r>
              <a:rPr lang="en-US" sz="2400" dirty="0"/>
              <a:t>Def.  </a:t>
            </a:r>
            <a:r>
              <a:rPr lang="en-US" sz="2400" dirty="0">
                <a:solidFill>
                  <a:schemeClr val="tx1"/>
                </a:solidFill>
              </a:rPr>
              <a:t>Let </a:t>
            </a:r>
            <a:r>
              <a:rPr lang="en-US" sz="2400" dirty="0" err="1">
                <a:solidFill>
                  <a:schemeClr val="tx1"/>
                </a:solidFill>
              </a:rPr>
              <a:t>s</a:t>
            </a:r>
            <a:r>
              <a:rPr lang="en-US" sz="2400" baseline="-25000" dirty="0" err="1">
                <a:solidFill>
                  <a:schemeClr val="tx1"/>
                </a:solidFill>
              </a:rPr>
              <a:t>i</a:t>
            </a:r>
            <a:r>
              <a:rPr lang="en-US" sz="2400" dirty="0">
                <a:solidFill>
                  <a:schemeClr val="tx1"/>
                </a:solidFill>
              </a:rPr>
              <a:t> be the point in the 2</a:t>
            </a:r>
            <a:r>
              <a:rPr lang="en-US" sz="2400" dirty="0">
                <a:solidFill>
                  <a:schemeClr val="tx1"/>
                </a:solidFill>
                <a:sym typeface="Symbol" pitchFamily="18" charset="2"/>
              </a:rPr>
              <a:t></a:t>
            </a:r>
            <a:r>
              <a:rPr lang="en-US" sz="2400" dirty="0">
                <a:solidFill>
                  <a:schemeClr val="tx1"/>
                </a:solidFill>
              </a:rPr>
              <a:t>-strip, with</a:t>
            </a:r>
            <a:br>
              <a:rPr lang="en-US" sz="2400" dirty="0">
                <a:solidFill>
                  <a:schemeClr val="tx1"/>
                </a:solidFill>
              </a:rPr>
            </a:br>
            <a:r>
              <a:rPr lang="en-US" sz="2400" dirty="0">
                <a:solidFill>
                  <a:schemeClr val="tx1"/>
                </a:solidFill>
              </a:rPr>
              <a:t>the </a:t>
            </a:r>
            <a:r>
              <a:rPr lang="en-US" sz="2400" dirty="0" err="1">
                <a:solidFill>
                  <a:schemeClr val="tx1"/>
                </a:solidFill>
              </a:rPr>
              <a:t>i</a:t>
            </a:r>
            <a:r>
              <a:rPr lang="en-US" sz="2400" baseline="30000" dirty="0" err="1">
                <a:solidFill>
                  <a:schemeClr val="tx1"/>
                </a:solidFill>
              </a:rPr>
              <a:t>th</a:t>
            </a:r>
            <a:r>
              <a:rPr lang="en-US" sz="2400" dirty="0">
                <a:solidFill>
                  <a:schemeClr val="tx1"/>
                </a:solidFill>
              </a:rPr>
              <a:t> smallest y-coordinate.</a:t>
            </a:r>
          </a:p>
          <a:p>
            <a:endParaRPr lang="en-US" sz="2400" dirty="0"/>
          </a:p>
          <a:p>
            <a:r>
              <a:rPr lang="en-US" sz="2400" dirty="0"/>
              <a:t>Claim.  </a:t>
            </a:r>
            <a:r>
              <a:rPr lang="en-US" sz="2400" dirty="0">
                <a:solidFill>
                  <a:schemeClr val="tx1"/>
                </a:solidFill>
              </a:rPr>
              <a:t>If |</a:t>
            </a:r>
            <a:r>
              <a:rPr lang="en-US" sz="2400" dirty="0" err="1">
                <a:solidFill>
                  <a:schemeClr val="tx1"/>
                </a:solidFill>
              </a:rPr>
              <a:t>i</a:t>
            </a:r>
            <a:r>
              <a:rPr lang="en-US" sz="2400" dirty="0">
                <a:solidFill>
                  <a:schemeClr val="tx1"/>
                </a:solidFill>
              </a:rPr>
              <a:t> – j| </a:t>
            </a:r>
            <a:r>
              <a:rPr lang="en-US" sz="2400" dirty="0">
                <a:solidFill>
                  <a:schemeClr val="tx1"/>
                </a:solidFill>
                <a:sym typeface="Symbol" pitchFamily="18" charset="2"/>
              </a:rPr>
              <a:t></a:t>
            </a:r>
            <a:r>
              <a:rPr lang="en-US" sz="2400" dirty="0">
                <a:solidFill>
                  <a:schemeClr val="tx1"/>
                </a:solidFill>
              </a:rPr>
              <a:t> 12, then the distance between</a:t>
            </a:r>
            <a:br>
              <a:rPr lang="en-US" sz="2400" dirty="0">
                <a:solidFill>
                  <a:schemeClr val="tx1"/>
                </a:solidFill>
              </a:rPr>
            </a:br>
            <a:r>
              <a:rPr lang="en-US" sz="2400" dirty="0" err="1">
                <a:solidFill>
                  <a:schemeClr val="tx1"/>
                </a:solidFill>
              </a:rPr>
              <a:t>s</a:t>
            </a:r>
            <a:r>
              <a:rPr lang="en-US" sz="2400" baseline="-25000" dirty="0" err="1">
                <a:solidFill>
                  <a:schemeClr val="tx1"/>
                </a:solidFill>
              </a:rPr>
              <a:t>i</a:t>
            </a:r>
            <a:r>
              <a:rPr lang="en-US" sz="2400" dirty="0">
                <a:solidFill>
                  <a:schemeClr val="tx1"/>
                </a:solidFill>
              </a:rPr>
              <a:t> and </a:t>
            </a:r>
            <a:r>
              <a:rPr lang="en-US" sz="2400" dirty="0" err="1">
                <a:solidFill>
                  <a:schemeClr val="tx1"/>
                </a:solidFill>
              </a:rPr>
              <a:t>s</a:t>
            </a:r>
            <a:r>
              <a:rPr lang="en-US" sz="2400" baseline="-25000" dirty="0" err="1">
                <a:solidFill>
                  <a:schemeClr val="tx1"/>
                </a:solidFill>
              </a:rPr>
              <a:t>j</a:t>
            </a:r>
            <a:r>
              <a:rPr lang="en-US" sz="2400" dirty="0">
                <a:solidFill>
                  <a:schemeClr val="tx1"/>
                </a:solidFill>
              </a:rPr>
              <a:t> is at least </a:t>
            </a:r>
            <a:r>
              <a:rPr lang="en-US" sz="2400" dirty="0">
                <a:solidFill>
                  <a:schemeClr val="tx1"/>
                </a:solidFill>
                <a:sym typeface="Symbol" pitchFamily="18" charset="2"/>
              </a:rPr>
              <a:t>.</a:t>
            </a:r>
          </a:p>
          <a:p>
            <a:r>
              <a:rPr lang="en-US" sz="2400" dirty="0"/>
              <a:t>Pf.</a:t>
            </a:r>
            <a:endParaRPr lang="en-US" sz="2400" dirty="0">
              <a:solidFill>
                <a:schemeClr val="tx1"/>
              </a:solidFill>
            </a:endParaRPr>
          </a:p>
          <a:p>
            <a:pPr lvl="1"/>
            <a:r>
              <a:rPr lang="en-US" sz="2000" dirty="0"/>
              <a:t>No two points lie in same ½</a:t>
            </a:r>
            <a:r>
              <a:rPr lang="en-US" sz="2000" dirty="0">
                <a:sym typeface="Symbol" pitchFamily="18" charset="2"/>
              </a:rPr>
              <a:t>-</a:t>
            </a:r>
            <a:r>
              <a:rPr lang="en-US" sz="2000" dirty="0"/>
              <a:t>by-½</a:t>
            </a:r>
            <a:r>
              <a:rPr lang="en-US" sz="2000" dirty="0">
                <a:sym typeface="Symbol" pitchFamily="18" charset="2"/>
              </a:rPr>
              <a:t></a:t>
            </a:r>
            <a:r>
              <a:rPr lang="en-US" sz="2000" dirty="0"/>
              <a:t> box.</a:t>
            </a:r>
          </a:p>
          <a:p>
            <a:pPr lvl="1"/>
            <a:r>
              <a:rPr lang="en-US" sz="2000" dirty="0"/>
              <a:t>Two points at least 2 rows apart</a:t>
            </a:r>
            <a:br>
              <a:rPr lang="en-US" sz="2000" dirty="0"/>
            </a:br>
            <a:r>
              <a:rPr lang="en-US" sz="2000" dirty="0"/>
              <a:t>have distance </a:t>
            </a:r>
            <a:r>
              <a:rPr lang="en-US" sz="2000" dirty="0">
                <a:sym typeface="Symbol" pitchFamily="18" charset="2"/>
              </a:rPr>
              <a:t></a:t>
            </a:r>
            <a:r>
              <a:rPr lang="en-US" sz="2000" dirty="0"/>
              <a:t>  2(½</a:t>
            </a:r>
            <a:r>
              <a:rPr lang="en-US" sz="2000" dirty="0">
                <a:sym typeface="Symbol" pitchFamily="18" charset="2"/>
              </a:rPr>
              <a:t>).   </a:t>
            </a:r>
            <a:r>
              <a:rPr lang="en-US" sz="2000" dirty="0"/>
              <a:t>▪</a:t>
            </a:r>
          </a:p>
          <a:p>
            <a:pPr lvl="1"/>
            <a:endParaRPr lang="en-US" sz="2000" dirty="0"/>
          </a:p>
          <a:p>
            <a:pPr lvl="1"/>
            <a:endParaRPr lang="en-US" sz="2000" dirty="0"/>
          </a:p>
          <a:p>
            <a:r>
              <a:rPr lang="en-US" sz="2400" dirty="0"/>
              <a:t>Fact.  </a:t>
            </a:r>
            <a:r>
              <a:rPr lang="en-US" sz="2400" dirty="0">
                <a:solidFill>
                  <a:schemeClr val="tx1"/>
                </a:solidFill>
              </a:rPr>
              <a:t>Still true if we replace 12 with 7.</a:t>
            </a:r>
          </a:p>
        </p:txBody>
      </p:sp>
      <p:sp>
        <p:nvSpPr>
          <p:cNvPr id="509957" name="Line 5"/>
          <p:cNvSpPr>
            <a:spLocks noChangeShapeType="1"/>
          </p:cNvSpPr>
          <p:nvPr/>
        </p:nvSpPr>
        <p:spPr bwMode="auto">
          <a:xfrm>
            <a:off x="7477125" y="1447800"/>
            <a:ext cx="0" cy="5029200"/>
          </a:xfrm>
          <a:prstGeom prst="line">
            <a:avLst/>
          </a:prstGeom>
          <a:noFill/>
          <a:ln w="25400">
            <a:solidFill>
              <a:schemeClr val="tx1"/>
            </a:solidFill>
            <a:round/>
            <a:headEnd/>
            <a:tailEnd/>
          </a:ln>
          <a:effectLst/>
        </p:spPr>
        <p:txBody>
          <a:bodyPr wrap="none" lIns="92075" tIns="46038" rIns="92075" bIns="46038" anchor="ctr"/>
          <a:lstStyle/>
          <a:p>
            <a:endParaRPr lang="en-US"/>
          </a:p>
        </p:txBody>
      </p:sp>
      <p:sp>
        <p:nvSpPr>
          <p:cNvPr id="509958" name="Text Box 6"/>
          <p:cNvSpPr txBox="1">
            <a:spLocks noChangeArrowheads="1"/>
          </p:cNvSpPr>
          <p:nvPr/>
        </p:nvSpPr>
        <p:spPr bwMode="auto">
          <a:xfrm>
            <a:off x="7820025" y="6491288"/>
            <a:ext cx="304800" cy="336550"/>
          </a:xfrm>
          <a:prstGeom prst="rect">
            <a:avLst/>
          </a:prstGeom>
          <a:noFill/>
          <a:ln w="15875">
            <a:noFill/>
            <a:miter lim="800000"/>
            <a:headEnd/>
            <a:tailEnd/>
          </a:ln>
          <a:effectLst/>
        </p:spPr>
        <p:txBody>
          <a:bodyPr lIns="92075" tIns="46038" rIns="92075" bIns="46038">
            <a:spAutoFit/>
          </a:bodyPr>
          <a:lstStyle/>
          <a:p>
            <a:pPr algn="ctr">
              <a:spcBef>
                <a:spcPct val="50000"/>
              </a:spcBef>
            </a:pPr>
            <a:r>
              <a:rPr lang="en-US">
                <a:sym typeface="Symbol" pitchFamily="18" charset="2"/>
              </a:rPr>
              <a:t></a:t>
            </a:r>
            <a:endParaRPr lang="en-US">
              <a:solidFill>
                <a:schemeClr val="bg1"/>
              </a:solidFill>
              <a:sym typeface="Symbol" pitchFamily="18" charset="2"/>
            </a:endParaRPr>
          </a:p>
        </p:txBody>
      </p:sp>
      <p:sp>
        <p:nvSpPr>
          <p:cNvPr id="509959" name="Oval 7"/>
          <p:cNvSpPr>
            <a:spLocks noChangeArrowheads="1"/>
          </p:cNvSpPr>
          <p:nvPr/>
        </p:nvSpPr>
        <p:spPr bwMode="auto">
          <a:xfrm>
            <a:off x="6486525" y="4495800"/>
            <a:ext cx="228600" cy="2286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r>
              <a:rPr lang="en-US" sz="1000">
                <a:solidFill>
                  <a:srgbClr val="FFFFFF"/>
                </a:solidFill>
              </a:rPr>
              <a:t>27</a:t>
            </a:r>
            <a:endParaRPr lang="en-US" sz="1000"/>
          </a:p>
        </p:txBody>
      </p:sp>
      <p:sp>
        <p:nvSpPr>
          <p:cNvPr id="509960" name="Oval 8"/>
          <p:cNvSpPr>
            <a:spLocks noChangeArrowheads="1"/>
          </p:cNvSpPr>
          <p:nvPr/>
        </p:nvSpPr>
        <p:spPr bwMode="auto">
          <a:xfrm>
            <a:off x="6638925" y="3962400"/>
            <a:ext cx="228600" cy="2286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r>
              <a:rPr lang="en-US" sz="1000">
                <a:solidFill>
                  <a:srgbClr val="FFFFFF"/>
                </a:solidFill>
              </a:rPr>
              <a:t>29</a:t>
            </a:r>
            <a:endParaRPr lang="en-US" sz="1000"/>
          </a:p>
        </p:txBody>
      </p:sp>
      <p:sp>
        <p:nvSpPr>
          <p:cNvPr id="509961" name="Line 9"/>
          <p:cNvSpPr>
            <a:spLocks noChangeShapeType="1"/>
          </p:cNvSpPr>
          <p:nvPr/>
        </p:nvSpPr>
        <p:spPr bwMode="auto">
          <a:xfrm>
            <a:off x="6943725" y="3200400"/>
            <a:ext cx="0" cy="1600200"/>
          </a:xfrm>
          <a:prstGeom prst="line">
            <a:avLst/>
          </a:prstGeom>
          <a:noFill/>
          <a:ln w="9525">
            <a:solidFill>
              <a:schemeClr val="tx1"/>
            </a:solidFill>
            <a:round/>
            <a:headEnd/>
            <a:tailEnd/>
          </a:ln>
          <a:effectLst/>
        </p:spPr>
        <p:txBody>
          <a:bodyPr wrap="none" lIns="92075" tIns="46038" rIns="92075" bIns="46038" anchor="ctr"/>
          <a:lstStyle/>
          <a:p>
            <a:endParaRPr lang="en-US"/>
          </a:p>
        </p:txBody>
      </p:sp>
      <p:sp>
        <p:nvSpPr>
          <p:cNvPr id="509962" name="Line 10"/>
          <p:cNvSpPr>
            <a:spLocks noChangeShapeType="1"/>
          </p:cNvSpPr>
          <p:nvPr/>
        </p:nvSpPr>
        <p:spPr bwMode="auto">
          <a:xfrm>
            <a:off x="8010525" y="3200400"/>
            <a:ext cx="0" cy="1600200"/>
          </a:xfrm>
          <a:prstGeom prst="line">
            <a:avLst/>
          </a:prstGeom>
          <a:noFill/>
          <a:ln w="9525">
            <a:solidFill>
              <a:schemeClr val="tx1"/>
            </a:solidFill>
            <a:round/>
            <a:headEnd/>
            <a:tailEnd/>
          </a:ln>
          <a:effectLst/>
        </p:spPr>
        <p:txBody>
          <a:bodyPr wrap="none" lIns="92075" tIns="46038" rIns="92075" bIns="46038" anchor="ctr"/>
          <a:lstStyle/>
          <a:p>
            <a:endParaRPr lang="en-US"/>
          </a:p>
        </p:txBody>
      </p:sp>
      <p:sp>
        <p:nvSpPr>
          <p:cNvPr id="509963" name="Line 11"/>
          <p:cNvSpPr>
            <a:spLocks noChangeShapeType="1"/>
          </p:cNvSpPr>
          <p:nvPr/>
        </p:nvSpPr>
        <p:spPr bwMode="auto">
          <a:xfrm rot="5400000">
            <a:off x="7477125" y="3200400"/>
            <a:ext cx="0" cy="2133600"/>
          </a:xfrm>
          <a:prstGeom prst="line">
            <a:avLst/>
          </a:prstGeom>
          <a:noFill/>
          <a:ln w="9525">
            <a:solidFill>
              <a:schemeClr val="tx1"/>
            </a:solidFill>
            <a:round/>
            <a:headEnd/>
            <a:tailEnd/>
          </a:ln>
          <a:effectLst/>
        </p:spPr>
        <p:txBody>
          <a:bodyPr wrap="none" lIns="92075" tIns="46038" rIns="92075" bIns="46038" anchor="ctr"/>
          <a:lstStyle/>
          <a:p>
            <a:endParaRPr lang="en-US"/>
          </a:p>
        </p:txBody>
      </p:sp>
      <p:sp>
        <p:nvSpPr>
          <p:cNvPr id="509964" name="Line 12"/>
          <p:cNvSpPr>
            <a:spLocks noChangeShapeType="1"/>
          </p:cNvSpPr>
          <p:nvPr/>
        </p:nvSpPr>
        <p:spPr bwMode="auto">
          <a:xfrm rot="5400000">
            <a:off x="7477125" y="3733800"/>
            <a:ext cx="0" cy="2133600"/>
          </a:xfrm>
          <a:prstGeom prst="line">
            <a:avLst/>
          </a:prstGeom>
          <a:noFill/>
          <a:ln w="9525">
            <a:solidFill>
              <a:schemeClr val="tx1"/>
            </a:solidFill>
            <a:round/>
            <a:headEnd/>
            <a:tailEnd/>
          </a:ln>
          <a:effectLst/>
        </p:spPr>
        <p:txBody>
          <a:bodyPr wrap="none" lIns="92075" tIns="46038" rIns="92075" bIns="46038" anchor="ctr"/>
          <a:lstStyle/>
          <a:p>
            <a:endParaRPr lang="en-US"/>
          </a:p>
        </p:txBody>
      </p:sp>
      <p:sp>
        <p:nvSpPr>
          <p:cNvPr id="509965" name="Line 13"/>
          <p:cNvSpPr>
            <a:spLocks noChangeShapeType="1"/>
          </p:cNvSpPr>
          <p:nvPr/>
        </p:nvSpPr>
        <p:spPr bwMode="auto">
          <a:xfrm rot="5400000">
            <a:off x="7477125" y="2667000"/>
            <a:ext cx="0" cy="2133600"/>
          </a:xfrm>
          <a:prstGeom prst="line">
            <a:avLst/>
          </a:prstGeom>
          <a:noFill/>
          <a:ln w="9525">
            <a:solidFill>
              <a:schemeClr val="tx1"/>
            </a:solidFill>
            <a:round/>
            <a:headEnd/>
            <a:tailEnd/>
          </a:ln>
          <a:effectLst/>
        </p:spPr>
        <p:txBody>
          <a:bodyPr wrap="none" lIns="92075" tIns="46038" rIns="92075" bIns="46038" anchor="ctr"/>
          <a:lstStyle/>
          <a:p>
            <a:endParaRPr lang="en-US"/>
          </a:p>
        </p:txBody>
      </p:sp>
      <p:sp>
        <p:nvSpPr>
          <p:cNvPr id="509966" name="Line 14"/>
          <p:cNvSpPr>
            <a:spLocks noChangeShapeType="1"/>
          </p:cNvSpPr>
          <p:nvPr/>
        </p:nvSpPr>
        <p:spPr bwMode="auto">
          <a:xfrm rot="5400000">
            <a:off x="7477125" y="2133600"/>
            <a:ext cx="0" cy="2133600"/>
          </a:xfrm>
          <a:prstGeom prst="line">
            <a:avLst/>
          </a:prstGeom>
          <a:noFill/>
          <a:ln w="9525">
            <a:solidFill>
              <a:schemeClr val="tx1"/>
            </a:solidFill>
            <a:round/>
            <a:headEnd/>
            <a:tailEnd/>
          </a:ln>
          <a:effectLst/>
        </p:spPr>
        <p:txBody>
          <a:bodyPr wrap="none" lIns="92075" tIns="46038" rIns="92075" bIns="46038" anchor="ctr"/>
          <a:lstStyle/>
          <a:p>
            <a:endParaRPr lang="en-US"/>
          </a:p>
        </p:txBody>
      </p:sp>
      <p:sp>
        <p:nvSpPr>
          <p:cNvPr id="509967" name="Oval 15"/>
          <p:cNvSpPr>
            <a:spLocks noChangeArrowheads="1"/>
          </p:cNvSpPr>
          <p:nvPr/>
        </p:nvSpPr>
        <p:spPr bwMode="auto">
          <a:xfrm>
            <a:off x="7705725" y="3810000"/>
            <a:ext cx="228600" cy="2286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r>
              <a:rPr lang="en-US" sz="1000">
                <a:solidFill>
                  <a:srgbClr val="FFFFFF"/>
                </a:solidFill>
              </a:rPr>
              <a:t>30</a:t>
            </a:r>
            <a:endParaRPr lang="en-US" sz="1000"/>
          </a:p>
        </p:txBody>
      </p:sp>
      <p:sp>
        <p:nvSpPr>
          <p:cNvPr id="509968" name="Oval 16"/>
          <p:cNvSpPr>
            <a:spLocks noChangeArrowheads="1"/>
          </p:cNvSpPr>
          <p:nvPr/>
        </p:nvSpPr>
        <p:spPr bwMode="auto">
          <a:xfrm>
            <a:off x="6715125" y="2514600"/>
            <a:ext cx="228600" cy="2286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r>
              <a:rPr lang="en-US" sz="1000">
                <a:solidFill>
                  <a:srgbClr val="FFFFFF"/>
                </a:solidFill>
              </a:rPr>
              <a:t>31</a:t>
            </a:r>
            <a:endParaRPr lang="en-US" sz="1000"/>
          </a:p>
        </p:txBody>
      </p:sp>
      <p:sp>
        <p:nvSpPr>
          <p:cNvPr id="509969" name="Oval 17"/>
          <p:cNvSpPr>
            <a:spLocks noChangeArrowheads="1"/>
          </p:cNvSpPr>
          <p:nvPr/>
        </p:nvSpPr>
        <p:spPr bwMode="auto">
          <a:xfrm>
            <a:off x="8086725" y="4419600"/>
            <a:ext cx="228600" cy="2286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r>
              <a:rPr lang="en-US" sz="1000">
                <a:solidFill>
                  <a:srgbClr val="FFFFFF"/>
                </a:solidFill>
              </a:rPr>
              <a:t>28</a:t>
            </a:r>
            <a:endParaRPr lang="en-US" sz="1000"/>
          </a:p>
        </p:txBody>
      </p:sp>
      <p:sp>
        <p:nvSpPr>
          <p:cNvPr id="509970" name="Line 18"/>
          <p:cNvSpPr>
            <a:spLocks noChangeShapeType="1"/>
          </p:cNvSpPr>
          <p:nvPr/>
        </p:nvSpPr>
        <p:spPr bwMode="auto">
          <a:xfrm>
            <a:off x="8543925" y="1447800"/>
            <a:ext cx="0" cy="5029200"/>
          </a:xfrm>
          <a:prstGeom prst="line">
            <a:avLst/>
          </a:prstGeom>
          <a:noFill/>
          <a:ln w="15875">
            <a:solidFill>
              <a:schemeClr val="tx1"/>
            </a:solidFill>
            <a:prstDash val="sysDot"/>
            <a:round/>
            <a:headEnd/>
            <a:tailEnd/>
          </a:ln>
          <a:effectLst/>
        </p:spPr>
        <p:txBody>
          <a:bodyPr wrap="none" lIns="92075" tIns="46038" rIns="92075" bIns="46038" anchor="ctr"/>
          <a:lstStyle/>
          <a:p>
            <a:endParaRPr lang="en-US"/>
          </a:p>
        </p:txBody>
      </p:sp>
      <p:sp>
        <p:nvSpPr>
          <p:cNvPr id="509971" name="Line 19"/>
          <p:cNvSpPr>
            <a:spLocks noChangeShapeType="1"/>
          </p:cNvSpPr>
          <p:nvPr/>
        </p:nvSpPr>
        <p:spPr bwMode="auto">
          <a:xfrm>
            <a:off x="6410325" y="1447800"/>
            <a:ext cx="0" cy="5029200"/>
          </a:xfrm>
          <a:prstGeom prst="line">
            <a:avLst/>
          </a:prstGeom>
          <a:noFill/>
          <a:ln w="15875">
            <a:solidFill>
              <a:schemeClr val="tx1"/>
            </a:solidFill>
            <a:prstDash val="sysDot"/>
            <a:round/>
            <a:headEnd/>
            <a:tailEnd/>
          </a:ln>
          <a:effectLst/>
        </p:spPr>
        <p:txBody>
          <a:bodyPr wrap="none" lIns="92075" tIns="46038" rIns="92075" bIns="46038" anchor="ctr"/>
          <a:lstStyle/>
          <a:p>
            <a:endParaRPr lang="en-US"/>
          </a:p>
        </p:txBody>
      </p:sp>
      <p:sp>
        <p:nvSpPr>
          <p:cNvPr id="509972" name="Oval 20"/>
          <p:cNvSpPr>
            <a:spLocks noChangeArrowheads="1"/>
          </p:cNvSpPr>
          <p:nvPr/>
        </p:nvSpPr>
        <p:spPr bwMode="auto">
          <a:xfrm>
            <a:off x="6791325" y="5181600"/>
            <a:ext cx="228600" cy="2286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r>
              <a:rPr lang="en-US" sz="1000">
                <a:solidFill>
                  <a:srgbClr val="FFFFFF"/>
                </a:solidFill>
              </a:rPr>
              <a:t>26</a:t>
            </a:r>
            <a:endParaRPr lang="en-US" sz="1000"/>
          </a:p>
        </p:txBody>
      </p:sp>
      <p:sp>
        <p:nvSpPr>
          <p:cNvPr id="509973" name="Oval 21"/>
          <p:cNvSpPr>
            <a:spLocks noChangeArrowheads="1"/>
          </p:cNvSpPr>
          <p:nvPr/>
        </p:nvSpPr>
        <p:spPr bwMode="auto">
          <a:xfrm>
            <a:off x="7858125" y="5410200"/>
            <a:ext cx="228600" cy="2286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r>
              <a:rPr lang="en-US" sz="1000">
                <a:solidFill>
                  <a:srgbClr val="FFFFFF"/>
                </a:solidFill>
              </a:rPr>
              <a:t>25</a:t>
            </a:r>
            <a:endParaRPr lang="en-US" sz="1000"/>
          </a:p>
        </p:txBody>
      </p:sp>
      <p:sp>
        <p:nvSpPr>
          <p:cNvPr id="509974" name="Text Box 22"/>
          <p:cNvSpPr txBox="1">
            <a:spLocks noChangeArrowheads="1"/>
          </p:cNvSpPr>
          <p:nvPr/>
        </p:nvSpPr>
        <p:spPr bwMode="auto">
          <a:xfrm>
            <a:off x="6791325" y="6491288"/>
            <a:ext cx="304800" cy="336550"/>
          </a:xfrm>
          <a:prstGeom prst="rect">
            <a:avLst/>
          </a:prstGeom>
          <a:noFill/>
          <a:ln w="15875">
            <a:noFill/>
            <a:miter lim="800000"/>
            <a:headEnd/>
            <a:tailEnd/>
          </a:ln>
          <a:effectLst/>
        </p:spPr>
        <p:txBody>
          <a:bodyPr lIns="92075" tIns="46038" rIns="92075" bIns="46038">
            <a:spAutoFit/>
          </a:bodyPr>
          <a:lstStyle/>
          <a:p>
            <a:pPr algn="ctr">
              <a:spcBef>
                <a:spcPct val="50000"/>
              </a:spcBef>
            </a:pPr>
            <a:r>
              <a:rPr lang="en-US">
                <a:sym typeface="Symbol" pitchFamily="18" charset="2"/>
              </a:rPr>
              <a:t></a:t>
            </a:r>
            <a:endParaRPr lang="en-US">
              <a:solidFill>
                <a:schemeClr val="bg1"/>
              </a:solidFill>
              <a:sym typeface="Symbol" pitchFamily="18" charset="2"/>
            </a:endParaRPr>
          </a:p>
        </p:txBody>
      </p:sp>
      <p:sp>
        <p:nvSpPr>
          <p:cNvPr id="509975" name="Text Box 23"/>
          <p:cNvSpPr txBox="1">
            <a:spLocks noChangeArrowheads="1"/>
          </p:cNvSpPr>
          <p:nvPr/>
        </p:nvSpPr>
        <p:spPr bwMode="auto">
          <a:xfrm>
            <a:off x="8543925" y="4343400"/>
            <a:ext cx="523875" cy="411163"/>
          </a:xfrm>
          <a:prstGeom prst="rect">
            <a:avLst/>
          </a:prstGeom>
          <a:noFill/>
          <a:ln w="15875">
            <a:noFill/>
            <a:miter lim="800000"/>
            <a:headEnd/>
            <a:tailEnd/>
          </a:ln>
          <a:effectLst/>
        </p:spPr>
        <p:txBody>
          <a:bodyPr lIns="92075" tIns="46038" rIns="92075" bIns="46038">
            <a:spAutoFit/>
          </a:bodyPr>
          <a:lstStyle/>
          <a:p>
            <a:pPr>
              <a:spcBef>
                <a:spcPct val="50000"/>
              </a:spcBef>
            </a:pPr>
            <a:r>
              <a:rPr lang="en-US" sz="1800"/>
              <a:t>½</a:t>
            </a:r>
            <a:r>
              <a:rPr lang="en-US">
                <a:sym typeface="Symbol" pitchFamily="18" charset="2"/>
              </a:rPr>
              <a:t></a:t>
            </a:r>
          </a:p>
        </p:txBody>
      </p:sp>
      <p:sp>
        <p:nvSpPr>
          <p:cNvPr id="509977" name="Text Box 25"/>
          <p:cNvSpPr txBox="1">
            <a:spLocks noChangeArrowheads="1"/>
          </p:cNvSpPr>
          <p:nvPr/>
        </p:nvSpPr>
        <p:spPr bwMode="auto">
          <a:xfrm>
            <a:off x="5584825" y="3594100"/>
            <a:ext cx="815975" cy="260350"/>
          </a:xfrm>
          <a:prstGeom prst="rect">
            <a:avLst/>
          </a:prstGeom>
          <a:solidFill>
            <a:schemeClr val="bg1"/>
          </a:solidFill>
          <a:ln w="15875">
            <a:noFill/>
            <a:miter lim="800000"/>
            <a:headEnd/>
            <a:tailEnd/>
          </a:ln>
          <a:effectLst/>
        </p:spPr>
        <p:txBody>
          <a:bodyPr wrap="none" lIns="92075" tIns="0" rIns="92075" bIns="0"/>
          <a:lstStyle/>
          <a:p>
            <a:pPr algn="ctr">
              <a:spcBef>
                <a:spcPct val="50000"/>
              </a:spcBef>
            </a:pPr>
            <a:r>
              <a:rPr lang="en-US">
                <a:sym typeface="Symbol" pitchFamily="18" charset="2"/>
              </a:rPr>
              <a:t> 2 rows</a:t>
            </a:r>
          </a:p>
        </p:txBody>
      </p:sp>
      <p:sp>
        <p:nvSpPr>
          <p:cNvPr id="509978" name="Text Box 26"/>
          <p:cNvSpPr txBox="1">
            <a:spLocks noChangeArrowheads="1"/>
          </p:cNvSpPr>
          <p:nvPr/>
        </p:nvSpPr>
        <p:spPr bwMode="auto">
          <a:xfrm>
            <a:off x="8543925" y="3810000"/>
            <a:ext cx="447675" cy="411163"/>
          </a:xfrm>
          <a:prstGeom prst="rect">
            <a:avLst/>
          </a:prstGeom>
          <a:noFill/>
          <a:ln w="15875">
            <a:noFill/>
            <a:miter lim="800000"/>
            <a:headEnd/>
            <a:tailEnd/>
          </a:ln>
          <a:effectLst/>
        </p:spPr>
        <p:txBody>
          <a:bodyPr lIns="92075" tIns="46038" rIns="92075" bIns="46038">
            <a:spAutoFit/>
          </a:bodyPr>
          <a:lstStyle/>
          <a:p>
            <a:pPr>
              <a:spcBef>
                <a:spcPct val="50000"/>
              </a:spcBef>
            </a:pPr>
            <a:r>
              <a:rPr lang="en-US" sz="1800"/>
              <a:t>½</a:t>
            </a:r>
            <a:r>
              <a:rPr lang="en-US">
                <a:sym typeface="Symbol" pitchFamily="18" charset="2"/>
              </a:rPr>
              <a:t></a:t>
            </a:r>
          </a:p>
        </p:txBody>
      </p:sp>
      <p:sp>
        <p:nvSpPr>
          <p:cNvPr id="509979" name="Text Box 27"/>
          <p:cNvSpPr txBox="1">
            <a:spLocks noChangeArrowheads="1"/>
          </p:cNvSpPr>
          <p:nvPr/>
        </p:nvSpPr>
        <p:spPr bwMode="auto">
          <a:xfrm>
            <a:off x="8543925" y="3276600"/>
            <a:ext cx="447675" cy="411163"/>
          </a:xfrm>
          <a:prstGeom prst="rect">
            <a:avLst/>
          </a:prstGeom>
          <a:noFill/>
          <a:ln w="15875">
            <a:noFill/>
            <a:miter lim="800000"/>
            <a:headEnd/>
            <a:tailEnd/>
          </a:ln>
          <a:effectLst/>
        </p:spPr>
        <p:txBody>
          <a:bodyPr lIns="92075" tIns="46038" rIns="92075" bIns="46038">
            <a:spAutoFit/>
          </a:bodyPr>
          <a:lstStyle/>
          <a:p>
            <a:pPr>
              <a:spcBef>
                <a:spcPct val="50000"/>
              </a:spcBef>
            </a:pPr>
            <a:r>
              <a:rPr lang="en-US" sz="1800"/>
              <a:t>½</a:t>
            </a:r>
            <a:r>
              <a:rPr lang="en-US">
                <a:sym typeface="Symbol" pitchFamily="18" charset="2"/>
              </a:rPr>
              <a:t></a:t>
            </a:r>
          </a:p>
        </p:txBody>
      </p:sp>
      <p:grpSp>
        <p:nvGrpSpPr>
          <p:cNvPr id="2" name="Group 28"/>
          <p:cNvGrpSpPr>
            <a:grpSpLocks/>
          </p:cNvGrpSpPr>
          <p:nvPr/>
        </p:nvGrpSpPr>
        <p:grpSpPr bwMode="auto">
          <a:xfrm>
            <a:off x="6867525" y="5943600"/>
            <a:ext cx="381000" cy="74613"/>
            <a:chOff x="1728" y="3504"/>
            <a:chExt cx="240" cy="47"/>
          </a:xfrm>
        </p:grpSpPr>
        <p:sp>
          <p:nvSpPr>
            <p:cNvPr id="509981" name="Oval 29"/>
            <p:cNvSpPr>
              <a:spLocks noChangeArrowheads="1"/>
            </p:cNvSpPr>
            <p:nvPr/>
          </p:nvSpPr>
          <p:spPr bwMode="auto">
            <a:xfrm>
              <a:off x="1728" y="3504"/>
              <a:ext cx="47" cy="47"/>
            </a:xfrm>
            <a:prstGeom prst="ellipse">
              <a:avLst/>
            </a:prstGeom>
            <a:solidFill>
              <a:schemeClr val="tx1"/>
            </a:solidFill>
            <a:ln w="15875">
              <a:solidFill>
                <a:schemeClr val="tx1"/>
              </a:solidFill>
              <a:round/>
              <a:headEnd/>
              <a:tailEnd/>
            </a:ln>
            <a:effectLst/>
          </p:spPr>
          <p:txBody>
            <a:bodyPr wrap="none" lIns="92075" tIns="46038" rIns="92075" bIns="46038" anchor="ctr"/>
            <a:lstStyle/>
            <a:p>
              <a:endParaRPr lang="en-US"/>
            </a:p>
          </p:txBody>
        </p:sp>
        <p:sp>
          <p:nvSpPr>
            <p:cNvPr id="509982" name="Oval 30"/>
            <p:cNvSpPr>
              <a:spLocks noChangeArrowheads="1"/>
            </p:cNvSpPr>
            <p:nvPr/>
          </p:nvSpPr>
          <p:spPr bwMode="auto">
            <a:xfrm>
              <a:off x="1824" y="3504"/>
              <a:ext cx="47" cy="47"/>
            </a:xfrm>
            <a:prstGeom prst="ellipse">
              <a:avLst/>
            </a:prstGeom>
            <a:solidFill>
              <a:schemeClr val="tx1"/>
            </a:solidFill>
            <a:ln w="15875">
              <a:solidFill>
                <a:schemeClr val="tx1"/>
              </a:solidFill>
              <a:round/>
              <a:headEnd/>
              <a:tailEnd/>
            </a:ln>
            <a:effectLst/>
          </p:spPr>
          <p:txBody>
            <a:bodyPr wrap="none" lIns="92075" tIns="46038" rIns="92075" bIns="46038" anchor="ctr"/>
            <a:lstStyle/>
            <a:p>
              <a:endParaRPr lang="en-US"/>
            </a:p>
          </p:txBody>
        </p:sp>
        <p:sp>
          <p:nvSpPr>
            <p:cNvPr id="509983" name="Oval 31"/>
            <p:cNvSpPr>
              <a:spLocks noChangeArrowheads="1"/>
            </p:cNvSpPr>
            <p:nvPr/>
          </p:nvSpPr>
          <p:spPr bwMode="auto">
            <a:xfrm>
              <a:off x="1825" y="3504"/>
              <a:ext cx="47" cy="47"/>
            </a:xfrm>
            <a:prstGeom prst="ellipse">
              <a:avLst/>
            </a:prstGeom>
            <a:solidFill>
              <a:schemeClr val="tx1"/>
            </a:solidFill>
            <a:ln w="15875">
              <a:solidFill>
                <a:schemeClr val="tx1"/>
              </a:solidFill>
              <a:round/>
              <a:headEnd/>
              <a:tailEnd/>
            </a:ln>
            <a:effectLst/>
          </p:spPr>
          <p:txBody>
            <a:bodyPr wrap="none" lIns="92075" tIns="46038" rIns="92075" bIns="46038" anchor="ctr"/>
            <a:lstStyle/>
            <a:p>
              <a:endParaRPr lang="en-US"/>
            </a:p>
          </p:txBody>
        </p:sp>
        <p:sp>
          <p:nvSpPr>
            <p:cNvPr id="509984" name="Oval 32"/>
            <p:cNvSpPr>
              <a:spLocks noChangeArrowheads="1"/>
            </p:cNvSpPr>
            <p:nvPr/>
          </p:nvSpPr>
          <p:spPr bwMode="auto">
            <a:xfrm>
              <a:off x="1728" y="3504"/>
              <a:ext cx="47" cy="47"/>
            </a:xfrm>
            <a:prstGeom prst="ellipse">
              <a:avLst/>
            </a:prstGeom>
            <a:solidFill>
              <a:schemeClr val="tx1"/>
            </a:solidFill>
            <a:ln w="15875">
              <a:solidFill>
                <a:schemeClr val="tx1"/>
              </a:solidFill>
              <a:round/>
              <a:headEnd/>
              <a:tailEnd/>
            </a:ln>
            <a:effectLst/>
          </p:spPr>
          <p:txBody>
            <a:bodyPr wrap="none" lIns="92075" tIns="46038" rIns="92075" bIns="46038" anchor="ctr"/>
            <a:lstStyle/>
            <a:p>
              <a:endParaRPr lang="en-US"/>
            </a:p>
          </p:txBody>
        </p:sp>
        <p:sp>
          <p:nvSpPr>
            <p:cNvPr id="509985" name="Oval 33"/>
            <p:cNvSpPr>
              <a:spLocks noChangeArrowheads="1"/>
            </p:cNvSpPr>
            <p:nvPr/>
          </p:nvSpPr>
          <p:spPr bwMode="auto">
            <a:xfrm>
              <a:off x="1824" y="3504"/>
              <a:ext cx="47" cy="47"/>
            </a:xfrm>
            <a:prstGeom prst="ellipse">
              <a:avLst/>
            </a:prstGeom>
            <a:solidFill>
              <a:schemeClr val="tx1"/>
            </a:solidFill>
            <a:ln w="15875">
              <a:solidFill>
                <a:schemeClr val="tx1"/>
              </a:solidFill>
              <a:round/>
              <a:headEnd/>
              <a:tailEnd/>
            </a:ln>
            <a:effectLst/>
          </p:spPr>
          <p:txBody>
            <a:bodyPr wrap="none" lIns="92075" tIns="46038" rIns="92075" bIns="46038" anchor="ctr"/>
            <a:lstStyle/>
            <a:p>
              <a:endParaRPr lang="en-US"/>
            </a:p>
          </p:txBody>
        </p:sp>
        <p:sp>
          <p:nvSpPr>
            <p:cNvPr id="509986" name="Oval 34"/>
            <p:cNvSpPr>
              <a:spLocks noChangeArrowheads="1"/>
            </p:cNvSpPr>
            <p:nvPr/>
          </p:nvSpPr>
          <p:spPr bwMode="auto">
            <a:xfrm>
              <a:off x="1921" y="3504"/>
              <a:ext cx="47" cy="47"/>
            </a:xfrm>
            <a:prstGeom prst="ellipse">
              <a:avLst/>
            </a:prstGeom>
            <a:solidFill>
              <a:schemeClr val="tx1"/>
            </a:solidFill>
            <a:ln w="15875">
              <a:solidFill>
                <a:schemeClr val="tx1"/>
              </a:solidFill>
              <a:round/>
              <a:headEnd/>
              <a:tailEnd/>
            </a:ln>
            <a:effectLst/>
          </p:spPr>
          <p:txBody>
            <a:bodyPr wrap="none" lIns="92075" tIns="46038" rIns="92075" bIns="46038" anchor="ctr"/>
            <a:lstStyle/>
            <a:p>
              <a:endParaRPr lang="en-US"/>
            </a:p>
          </p:txBody>
        </p:sp>
      </p:grpSp>
      <p:grpSp>
        <p:nvGrpSpPr>
          <p:cNvPr id="3" name="Group 35"/>
          <p:cNvGrpSpPr>
            <a:grpSpLocks/>
          </p:cNvGrpSpPr>
          <p:nvPr/>
        </p:nvGrpSpPr>
        <p:grpSpPr bwMode="auto">
          <a:xfrm>
            <a:off x="6867525" y="1905000"/>
            <a:ext cx="381000" cy="74613"/>
            <a:chOff x="1728" y="3504"/>
            <a:chExt cx="240" cy="47"/>
          </a:xfrm>
        </p:grpSpPr>
        <p:sp>
          <p:nvSpPr>
            <p:cNvPr id="509988" name="Oval 36"/>
            <p:cNvSpPr>
              <a:spLocks noChangeArrowheads="1"/>
            </p:cNvSpPr>
            <p:nvPr/>
          </p:nvSpPr>
          <p:spPr bwMode="auto">
            <a:xfrm>
              <a:off x="1728" y="3504"/>
              <a:ext cx="47" cy="47"/>
            </a:xfrm>
            <a:prstGeom prst="ellipse">
              <a:avLst/>
            </a:prstGeom>
            <a:solidFill>
              <a:schemeClr val="tx1"/>
            </a:solidFill>
            <a:ln w="15875">
              <a:solidFill>
                <a:schemeClr val="tx1"/>
              </a:solidFill>
              <a:round/>
              <a:headEnd/>
              <a:tailEnd/>
            </a:ln>
            <a:effectLst/>
          </p:spPr>
          <p:txBody>
            <a:bodyPr wrap="none" lIns="92075" tIns="46038" rIns="92075" bIns="46038" anchor="ctr"/>
            <a:lstStyle/>
            <a:p>
              <a:endParaRPr lang="en-US"/>
            </a:p>
          </p:txBody>
        </p:sp>
        <p:sp>
          <p:nvSpPr>
            <p:cNvPr id="509989" name="Oval 37"/>
            <p:cNvSpPr>
              <a:spLocks noChangeArrowheads="1"/>
            </p:cNvSpPr>
            <p:nvPr/>
          </p:nvSpPr>
          <p:spPr bwMode="auto">
            <a:xfrm>
              <a:off x="1824" y="3504"/>
              <a:ext cx="47" cy="47"/>
            </a:xfrm>
            <a:prstGeom prst="ellipse">
              <a:avLst/>
            </a:prstGeom>
            <a:solidFill>
              <a:schemeClr val="tx1"/>
            </a:solidFill>
            <a:ln w="15875">
              <a:solidFill>
                <a:schemeClr val="tx1"/>
              </a:solidFill>
              <a:round/>
              <a:headEnd/>
              <a:tailEnd/>
            </a:ln>
            <a:effectLst/>
          </p:spPr>
          <p:txBody>
            <a:bodyPr wrap="none" lIns="92075" tIns="46038" rIns="92075" bIns="46038" anchor="ctr"/>
            <a:lstStyle/>
            <a:p>
              <a:endParaRPr lang="en-US"/>
            </a:p>
          </p:txBody>
        </p:sp>
        <p:sp>
          <p:nvSpPr>
            <p:cNvPr id="509990" name="Oval 38"/>
            <p:cNvSpPr>
              <a:spLocks noChangeArrowheads="1"/>
            </p:cNvSpPr>
            <p:nvPr/>
          </p:nvSpPr>
          <p:spPr bwMode="auto">
            <a:xfrm>
              <a:off x="1825" y="3504"/>
              <a:ext cx="47" cy="47"/>
            </a:xfrm>
            <a:prstGeom prst="ellipse">
              <a:avLst/>
            </a:prstGeom>
            <a:solidFill>
              <a:schemeClr val="tx1"/>
            </a:solidFill>
            <a:ln w="15875">
              <a:solidFill>
                <a:schemeClr val="tx1"/>
              </a:solidFill>
              <a:round/>
              <a:headEnd/>
              <a:tailEnd/>
            </a:ln>
            <a:effectLst/>
          </p:spPr>
          <p:txBody>
            <a:bodyPr wrap="none" lIns="92075" tIns="46038" rIns="92075" bIns="46038" anchor="ctr"/>
            <a:lstStyle/>
            <a:p>
              <a:endParaRPr lang="en-US"/>
            </a:p>
          </p:txBody>
        </p:sp>
        <p:sp>
          <p:nvSpPr>
            <p:cNvPr id="509991" name="Oval 39"/>
            <p:cNvSpPr>
              <a:spLocks noChangeArrowheads="1"/>
            </p:cNvSpPr>
            <p:nvPr/>
          </p:nvSpPr>
          <p:spPr bwMode="auto">
            <a:xfrm>
              <a:off x="1728" y="3504"/>
              <a:ext cx="47" cy="47"/>
            </a:xfrm>
            <a:prstGeom prst="ellipse">
              <a:avLst/>
            </a:prstGeom>
            <a:solidFill>
              <a:schemeClr val="tx1"/>
            </a:solidFill>
            <a:ln w="15875">
              <a:solidFill>
                <a:schemeClr val="tx1"/>
              </a:solidFill>
              <a:round/>
              <a:headEnd/>
              <a:tailEnd/>
            </a:ln>
            <a:effectLst/>
          </p:spPr>
          <p:txBody>
            <a:bodyPr wrap="none" lIns="92075" tIns="46038" rIns="92075" bIns="46038" anchor="ctr"/>
            <a:lstStyle/>
            <a:p>
              <a:endParaRPr lang="en-US"/>
            </a:p>
          </p:txBody>
        </p:sp>
        <p:sp>
          <p:nvSpPr>
            <p:cNvPr id="509992" name="Oval 40"/>
            <p:cNvSpPr>
              <a:spLocks noChangeArrowheads="1"/>
            </p:cNvSpPr>
            <p:nvPr/>
          </p:nvSpPr>
          <p:spPr bwMode="auto">
            <a:xfrm>
              <a:off x="1824" y="3504"/>
              <a:ext cx="47" cy="47"/>
            </a:xfrm>
            <a:prstGeom prst="ellipse">
              <a:avLst/>
            </a:prstGeom>
            <a:solidFill>
              <a:schemeClr val="tx1"/>
            </a:solidFill>
            <a:ln w="15875">
              <a:solidFill>
                <a:schemeClr val="tx1"/>
              </a:solidFill>
              <a:round/>
              <a:headEnd/>
              <a:tailEnd/>
            </a:ln>
            <a:effectLst/>
          </p:spPr>
          <p:txBody>
            <a:bodyPr wrap="none" lIns="92075" tIns="46038" rIns="92075" bIns="46038" anchor="ctr"/>
            <a:lstStyle/>
            <a:p>
              <a:endParaRPr lang="en-US"/>
            </a:p>
          </p:txBody>
        </p:sp>
        <p:sp>
          <p:nvSpPr>
            <p:cNvPr id="509993" name="Oval 41"/>
            <p:cNvSpPr>
              <a:spLocks noChangeArrowheads="1"/>
            </p:cNvSpPr>
            <p:nvPr/>
          </p:nvSpPr>
          <p:spPr bwMode="auto">
            <a:xfrm>
              <a:off x="1921" y="3504"/>
              <a:ext cx="47" cy="47"/>
            </a:xfrm>
            <a:prstGeom prst="ellipse">
              <a:avLst/>
            </a:prstGeom>
            <a:solidFill>
              <a:schemeClr val="tx1"/>
            </a:solidFill>
            <a:ln w="15875">
              <a:solidFill>
                <a:schemeClr val="tx1"/>
              </a:solidFill>
              <a:round/>
              <a:headEnd/>
              <a:tailEnd/>
            </a:ln>
            <a:effectLst/>
          </p:spPr>
          <p:txBody>
            <a:bodyPr wrap="none" lIns="92075" tIns="46038" rIns="92075" bIns="46038" anchor="ctr"/>
            <a:lstStyle/>
            <a:p>
              <a:endParaRPr lang="en-US"/>
            </a:p>
          </p:txBody>
        </p:sp>
      </p:grpSp>
      <p:sp>
        <p:nvSpPr>
          <p:cNvPr id="509994" name="Oval 42"/>
          <p:cNvSpPr>
            <a:spLocks noChangeArrowheads="1"/>
          </p:cNvSpPr>
          <p:nvPr/>
        </p:nvSpPr>
        <p:spPr bwMode="auto">
          <a:xfrm>
            <a:off x="7743825" y="2133600"/>
            <a:ext cx="228600" cy="228600"/>
          </a:xfrm>
          <a:prstGeom prst="ellipse">
            <a:avLst/>
          </a:prstGeom>
          <a:solidFill>
            <a:srgbClr val="003399"/>
          </a:solidFill>
          <a:ln w="15875">
            <a:solidFill>
              <a:schemeClr val="tx1"/>
            </a:solidFill>
            <a:round/>
            <a:headEnd/>
            <a:tailEnd/>
          </a:ln>
          <a:effectLst/>
        </p:spPr>
        <p:txBody>
          <a:bodyPr wrap="none" lIns="92075" tIns="46038" rIns="92075" bIns="46038" anchor="ctr"/>
          <a:lstStyle/>
          <a:p>
            <a:pPr algn="ctr"/>
            <a:r>
              <a:rPr lang="en-US" sz="1000">
                <a:solidFill>
                  <a:srgbClr val="FFFFFF"/>
                </a:solidFill>
              </a:rPr>
              <a:t>39</a:t>
            </a:r>
            <a:endParaRPr lang="en-US" sz="1000"/>
          </a:p>
        </p:txBody>
      </p:sp>
      <p:sp>
        <p:nvSpPr>
          <p:cNvPr id="509996" name="Text Box 44"/>
          <p:cNvSpPr txBox="1">
            <a:spLocks noChangeArrowheads="1"/>
          </p:cNvSpPr>
          <p:nvPr/>
        </p:nvSpPr>
        <p:spPr bwMode="auto">
          <a:xfrm>
            <a:off x="5848350" y="4391025"/>
            <a:ext cx="304800" cy="411163"/>
          </a:xfrm>
          <a:prstGeom prst="rect">
            <a:avLst/>
          </a:prstGeom>
          <a:noFill/>
          <a:ln w="15875">
            <a:noFill/>
            <a:miter lim="800000"/>
            <a:headEnd/>
            <a:tailEnd/>
          </a:ln>
          <a:effectLst/>
        </p:spPr>
        <p:txBody>
          <a:bodyPr lIns="92075" tIns="46038" rIns="92075" bIns="46038">
            <a:spAutoFit/>
          </a:bodyPr>
          <a:lstStyle/>
          <a:p>
            <a:pPr algn="ctr">
              <a:spcBef>
                <a:spcPct val="50000"/>
              </a:spcBef>
            </a:pPr>
            <a:r>
              <a:rPr lang="en-US" sz="1800">
                <a:sym typeface="Symbol" pitchFamily="18" charset="2"/>
              </a:rPr>
              <a:t>i</a:t>
            </a:r>
          </a:p>
        </p:txBody>
      </p:sp>
      <p:sp>
        <p:nvSpPr>
          <p:cNvPr id="509998" name="Text Box 46"/>
          <p:cNvSpPr txBox="1">
            <a:spLocks noChangeArrowheads="1"/>
          </p:cNvSpPr>
          <p:nvPr/>
        </p:nvSpPr>
        <p:spPr bwMode="auto">
          <a:xfrm>
            <a:off x="8258175" y="2030413"/>
            <a:ext cx="304800" cy="411162"/>
          </a:xfrm>
          <a:prstGeom prst="rect">
            <a:avLst/>
          </a:prstGeom>
          <a:noFill/>
          <a:ln w="15875">
            <a:noFill/>
            <a:miter lim="800000"/>
            <a:headEnd/>
            <a:tailEnd/>
          </a:ln>
          <a:effectLst/>
        </p:spPr>
        <p:txBody>
          <a:bodyPr lIns="92075" tIns="46038" rIns="92075" bIns="46038">
            <a:spAutoFit/>
          </a:bodyPr>
          <a:lstStyle/>
          <a:p>
            <a:pPr algn="ctr">
              <a:spcBef>
                <a:spcPct val="50000"/>
              </a:spcBef>
            </a:pPr>
            <a:r>
              <a:rPr lang="en-US" sz="1800">
                <a:sym typeface="Symbol" pitchFamily="18" charset="2"/>
              </a:rPr>
              <a:t>j</a:t>
            </a:r>
          </a:p>
        </p:txBody>
      </p:sp>
      <p:sp>
        <p:nvSpPr>
          <p:cNvPr id="510000" name="Line 48"/>
          <p:cNvSpPr>
            <a:spLocks noChangeShapeType="1"/>
          </p:cNvSpPr>
          <p:nvPr/>
        </p:nvSpPr>
        <p:spPr bwMode="auto">
          <a:xfrm>
            <a:off x="6134100" y="4619625"/>
            <a:ext cx="228600" cy="0"/>
          </a:xfrm>
          <a:prstGeom prst="line">
            <a:avLst/>
          </a:prstGeom>
          <a:noFill/>
          <a:ln w="9525">
            <a:solidFill>
              <a:schemeClr val="tx1"/>
            </a:solidFill>
            <a:round/>
            <a:headEnd type="none" w="sm" len="sm"/>
            <a:tailEnd type="triangle" w="sm" len="sm"/>
          </a:ln>
          <a:effectLst/>
        </p:spPr>
        <p:txBody>
          <a:bodyPr wrap="none" lIns="92075" tIns="46038" rIns="92075" bIns="46038" anchor="ctr"/>
          <a:lstStyle/>
          <a:p>
            <a:endParaRPr lang="en-US"/>
          </a:p>
        </p:txBody>
      </p:sp>
      <p:sp>
        <p:nvSpPr>
          <p:cNvPr id="510002" name="Line 50"/>
          <p:cNvSpPr>
            <a:spLocks noChangeShapeType="1"/>
          </p:cNvSpPr>
          <p:nvPr/>
        </p:nvSpPr>
        <p:spPr bwMode="auto">
          <a:xfrm flipH="1">
            <a:off x="8067675" y="2247900"/>
            <a:ext cx="228600" cy="0"/>
          </a:xfrm>
          <a:prstGeom prst="line">
            <a:avLst/>
          </a:prstGeom>
          <a:noFill/>
          <a:ln w="9525">
            <a:solidFill>
              <a:schemeClr val="tx1"/>
            </a:solidFill>
            <a:round/>
            <a:headEnd type="none" w="sm" len="sm"/>
            <a:tailEnd type="triangle" w="sm" len="sm"/>
          </a:ln>
          <a:effectLst/>
        </p:spPr>
        <p:txBody>
          <a:bodyPr wrap="none" lIns="92075" tIns="46038" rIns="92075" bIns="46038" anchor="ctr"/>
          <a:lstStyle/>
          <a:p>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10"/>
          </p:nvPr>
        </p:nvSpPr>
        <p:spPr/>
        <p:txBody>
          <a:bodyPr/>
          <a:lstStyle/>
          <a:p>
            <a:fld id="{16BB954C-3693-4490-B2BB-C041B883831C}" type="slidenum">
              <a:rPr lang="en-US"/>
              <a:pPr/>
              <a:t>47</a:t>
            </a:fld>
            <a:endParaRPr lang="en-US" sz="1400"/>
          </a:p>
        </p:txBody>
      </p:sp>
      <p:sp>
        <p:nvSpPr>
          <p:cNvPr id="549890" name="Rectangle 2"/>
          <p:cNvSpPr>
            <a:spLocks noGrp="1" noChangeArrowheads="1"/>
          </p:cNvSpPr>
          <p:nvPr>
            <p:ph type="title"/>
          </p:nvPr>
        </p:nvSpPr>
        <p:spPr/>
        <p:txBody>
          <a:bodyPr/>
          <a:lstStyle/>
          <a:p>
            <a:r>
              <a:rPr lang="en-US"/>
              <a:t>Closest Pair Algorithm</a:t>
            </a:r>
          </a:p>
        </p:txBody>
      </p:sp>
      <p:sp>
        <p:nvSpPr>
          <p:cNvPr id="549892" name="Text Box 4"/>
          <p:cNvSpPr txBox="1">
            <a:spLocks noChangeArrowheads="1"/>
          </p:cNvSpPr>
          <p:nvPr/>
        </p:nvSpPr>
        <p:spPr bwMode="auto">
          <a:xfrm>
            <a:off x="457200" y="1219200"/>
            <a:ext cx="7391400" cy="4584700"/>
          </a:xfrm>
          <a:prstGeom prst="rect">
            <a:avLst/>
          </a:prstGeom>
          <a:noFill/>
          <a:ln w="9525">
            <a:noFill/>
            <a:miter lim="800000"/>
            <a:headEnd/>
            <a:tailEnd/>
          </a:ln>
          <a:effectLst/>
        </p:spPr>
        <p:txBody>
          <a:bodyPr lIns="182880" tIns="91440" rIns="137160" bIns="91440">
            <a:spAutoFit/>
          </a:bodyPr>
          <a:lstStyle/>
          <a:p>
            <a:r>
              <a:rPr kumimoji="0" lang="en-US" b="1" dirty="0">
                <a:solidFill>
                  <a:schemeClr val="bg2"/>
                </a:solidFill>
                <a:latin typeface="Courier New" pitchFamily="49" charset="0"/>
                <a:cs typeface="Courier New" pitchFamily="49" charset="0"/>
              </a:rPr>
              <a:t>Closest-Pair(p</a:t>
            </a:r>
            <a:r>
              <a:rPr kumimoji="0" lang="en-US" b="1" baseline="-25000" dirty="0">
                <a:solidFill>
                  <a:schemeClr val="bg2"/>
                </a:solidFill>
                <a:latin typeface="Courier New" pitchFamily="49" charset="0"/>
                <a:cs typeface="Courier New" pitchFamily="49" charset="0"/>
              </a:rPr>
              <a:t>1</a:t>
            </a:r>
            <a:r>
              <a:rPr kumimoji="0" lang="en-US" b="1" dirty="0">
                <a:solidFill>
                  <a:schemeClr val="bg2"/>
                </a:solidFill>
                <a:latin typeface="Courier New" pitchFamily="49" charset="0"/>
                <a:cs typeface="Courier New" pitchFamily="49" charset="0"/>
              </a:rPr>
              <a:t>, …, </a:t>
            </a:r>
            <a:r>
              <a:rPr kumimoji="0" lang="en-US" b="1" dirty="0" err="1">
                <a:solidFill>
                  <a:schemeClr val="bg2"/>
                </a:solidFill>
                <a:latin typeface="Courier New" pitchFamily="49" charset="0"/>
                <a:cs typeface="Courier New" pitchFamily="49" charset="0"/>
              </a:rPr>
              <a:t>p</a:t>
            </a:r>
            <a:r>
              <a:rPr kumimoji="0" lang="en-US" b="1" baseline="-25000" dirty="0" err="1">
                <a:solidFill>
                  <a:schemeClr val="bg2"/>
                </a:solidFill>
                <a:latin typeface="Courier New" pitchFamily="49" charset="0"/>
                <a:cs typeface="Courier New" pitchFamily="49" charset="0"/>
              </a:rPr>
              <a:t>n</a:t>
            </a:r>
            <a:r>
              <a:rPr kumimoji="0" lang="en-US" b="1" dirty="0">
                <a:solidFill>
                  <a:schemeClr val="bg2"/>
                </a:solidFill>
                <a:latin typeface="Courier New" pitchFamily="49" charset="0"/>
                <a:cs typeface="Courier New" pitchFamily="49" charset="0"/>
              </a:rPr>
              <a:t>) {</a:t>
            </a:r>
          </a:p>
          <a:p>
            <a:r>
              <a:rPr kumimoji="0" lang="en-US" b="1" dirty="0">
                <a:solidFill>
                  <a:schemeClr val="bg2"/>
                </a:solidFill>
                <a:latin typeface="Courier New" pitchFamily="49" charset="0"/>
                <a:cs typeface="Courier New" pitchFamily="49" charset="0"/>
              </a:rPr>
              <a:t>   </a:t>
            </a:r>
            <a:r>
              <a:rPr kumimoji="0" lang="en-US" b="1" dirty="0">
                <a:solidFill>
                  <a:srgbClr val="003399"/>
                </a:solidFill>
                <a:latin typeface="Courier New" pitchFamily="49" charset="0"/>
                <a:cs typeface="Courier New" pitchFamily="49" charset="0"/>
              </a:rPr>
              <a:t>Compute</a:t>
            </a:r>
            <a:r>
              <a:rPr kumimoji="0" lang="en-US" b="1" dirty="0">
                <a:solidFill>
                  <a:schemeClr val="bg2"/>
                </a:solidFill>
                <a:latin typeface="Courier New" pitchFamily="49" charset="0"/>
                <a:cs typeface="Courier New" pitchFamily="49" charset="0"/>
              </a:rPr>
              <a:t> separation line L such that half the points</a:t>
            </a:r>
            <a:br>
              <a:rPr kumimoji="0" lang="en-US" b="1" dirty="0">
                <a:solidFill>
                  <a:schemeClr val="bg2"/>
                </a:solidFill>
                <a:latin typeface="Courier New" pitchFamily="49" charset="0"/>
                <a:cs typeface="Courier New" pitchFamily="49" charset="0"/>
              </a:rPr>
            </a:br>
            <a:r>
              <a:rPr kumimoji="0" lang="en-US" b="1" dirty="0">
                <a:solidFill>
                  <a:schemeClr val="bg2"/>
                </a:solidFill>
                <a:latin typeface="Courier New" pitchFamily="49" charset="0"/>
                <a:cs typeface="Courier New" pitchFamily="49" charset="0"/>
              </a:rPr>
              <a:t>   are on one side and half on the other side.</a:t>
            </a:r>
          </a:p>
          <a:p>
            <a:endParaRPr kumimoji="0" lang="en-US" b="1" dirty="0">
              <a:solidFill>
                <a:schemeClr val="bg2"/>
              </a:solidFill>
              <a:latin typeface="Courier New" pitchFamily="49" charset="0"/>
              <a:cs typeface="Courier New" pitchFamily="49" charset="0"/>
            </a:endParaRPr>
          </a:p>
          <a:p>
            <a:r>
              <a:rPr kumimoji="0" lang="en-US" b="1" dirty="0">
                <a:solidFill>
                  <a:schemeClr val="bg2"/>
                </a:solidFill>
                <a:latin typeface="Courier New" pitchFamily="49" charset="0"/>
                <a:cs typeface="Courier New" pitchFamily="49" charset="0"/>
              </a:rPr>
              <a:t>   </a:t>
            </a:r>
            <a:r>
              <a:rPr kumimoji="0" lang="en-US" b="1" dirty="0">
                <a:solidFill>
                  <a:schemeClr val="bg2"/>
                </a:solidFill>
                <a:latin typeface="Courier New" pitchFamily="49" charset="0"/>
                <a:cs typeface="Courier New" pitchFamily="49" charset="0"/>
                <a:sym typeface="Symbol" pitchFamily="18" charset="2"/>
              </a:rPr>
              <a:t></a:t>
            </a:r>
            <a:r>
              <a:rPr kumimoji="0" lang="en-US" b="1" baseline="-25000" dirty="0">
                <a:solidFill>
                  <a:schemeClr val="bg2"/>
                </a:solidFill>
                <a:latin typeface="Courier New" pitchFamily="49" charset="0"/>
                <a:cs typeface="Courier New" pitchFamily="49" charset="0"/>
              </a:rPr>
              <a:t>1</a:t>
            </a:r>
            <a:r>
              <a:rPr kumimoji="0" lang="en-US" b="1" dirty="0">
                <a:solidFill>
                  <a:schemeClr val="bg2"/>
                </a:solidFill>
                <a:latin typeface="Courier New" pitchFamily="49" charset="0"/>
                <a:cs typeface="Courier New" pitchFamily="49" charset="0"/>
              </a:rPr>
              <a:t> = Closest-Pair(left half)</a:t>
            </a:r>
          </a:p>
          <a:p>
            <a:r>
              <a:rPr kumimoji="0" lang="en-US" b="1" dirty="0">
                <a:solidFill>
                  <a:schemeClr val="bg2"/>
                </a:solidFill>
                <a:latin typeface="Courier New" pitchFamily="49" charset="0"/>
                <a:cs typeface="Courier New" pitchFamily="49" charset="0"/>
              </a:rPr>
              <a:t>   </a:t>
            </a:r>
            <a:r>
              <a:rPr kumimoji="0" lang="en-US" b="1" dirty="0">
                <a:solidFill>
                  <a:schemeClr val="bg2"/>
                </a:solidFill>
                <a:latin typeface="Courier New" pitchFamily="49" charset="0"/>
                <a:cs typeface="Courier New" pitchFamily="49" charset="0"/>
                <a:sym typeface="Symbol" pitchFamily="18" charset="2"/>
              </a:rPr>
              <a:t></a:t>
            </a:r>
            <a:r>
              <a:rPr kumimoji="0" lang="en-US" b="1" baseline="-25000" dirty="0">
                <a:solidFill>
                  <a:schemeClr val="bg2"/>
                </a:solidFill>
                <a:latin typeface="Courier New" pitchFamily="49" charset="0"/>
                <a:cs typeface="Courier New" pitchFamily="49" charset="0"/>
              </a:rPr>
              <a:t>2</a:t>
            </a:r>
            <a:r>
              <a:rPr kumimoji="0" lang="en-US" b="1" dirty="0">
                <a:solidFill>
                  <a:schemeClr val="bg2"/>
                </a:solidFill>
                <a:latin typeface="Courier New" pitchFamily="49" charset="0"/>
                <a:cs typeface="Courier New" pitchFamily="49" charset="0"/>
              </a:rPr>
              <a:t> = Closest-Pair(right half)</a:t>
            </a:r>
          </a:p>
          <a:p>
            <a:r>
              <a:rPr kumimoji="0" lang="en-US" b="1" dirty="0">
                <a:solidFill>
                  <a:schemeClr val="bg2"/>
                </a:solidFill>
                <a:latin typeface="Courier New" pitchFamily="49" charset="0"/>
                <a:cs typeface="Courier New" pitchFamily="49" charset="0"/>
                <a:sym typeface="Symbol" pitchFamily="18" charset="2"/>
              </a:rPr>
              <a:t>   </a:t>
            </a:r>
            <a:r>
              <a:rPr kumimoji="0" lang="en-US" b="1" baseline="-25000" dirty="0">
                <a:solidFill>
                  <a:schemeClr val="bg2"/>
                </a:solidFill>
                <a:latin typeface="Courier New" pitchFamily="49" charset="0"/>
                <a:cs typeface="Courier New" pitchFamily="49" charset="0"/>
                <a:sym typeface="Symbol" pitchFamily="18" charset="2"/>
              </a:rPr>
              <a:t> </a:t>
            </a:r>
            <a:r>
              <a:rPr kumimoji="0" lang="en-US" b="1" dirty="0">
                <a:solidFill>
                  <a:schemeClr val="bg2"/>
                </a:solidFill>
                <a:latin typeface="Courier New" pitchFamily="49" charset="0"/>
                <a:cs typeface="Courier New" pitchFamily="49" charset="0"/>
                <a:sym typeface="Symbol" pitchFamily="18" charset="2"/>
              </a:rPr>
              <a:t> </a:t>
            </a:r>
            <a:r>
              <a:rPr kumimoji="0" lang="en-US" b="1" dirty="0">
                <a:solidFill>
                  <a:schemeClr val="bg2"/>
                </a:solidFill>
                <a:latin typeface="Courier New" pitchFamily="49" charset="0"/>
                <a:cs typeface="Courier New" pitchFamily="49" charset="0"/>
              </a:rPr>
              <a:t>= min(</a:t>
            </a:r>
            <a:r>
              <a:rPr kumimoji="0" lang="en-US" b="1" dirty="0">
                <a:solidFill>
                  <a:schemeClr val="bg2"/>
                </a:solidFill>
                <a:latin typeface="Courier New" pitchFamily="49" charset="0"/>
                <a:cs typeface="Courier New" pitchFamily="49" charset="0"/>
                <a:sym typeface="Symbol" pitchFamily="18" charset="2"/>
              </a:rPr>
              <a:t></a:t>
            </a:r>
            <a:r>
              <a:rPr kumimoji="0" lang="en-US" b="1" baseline="-25000" dirty="0">
                <a:solidFill>
                  <a:schemeClr val="bg2"/>
                </a:solidFill>
                <a:latin typeface="Courier New" pitchFamily="49" charset="0"/>
                <a:cs typeface="Courier New" pitchFamily="49" charset="0"/>
              </a:rPr>
              <a:t>1</a:t>
            </a:r>
            <a:r>
              <a:rPr kumimoji="0" lang="en-US" b="1" dirty="0">
                <a:solidFill>
                  <a:schemeClr val="bg2"/>
                </a:solidFill>
                <a:latin typeface="Courier New" pitchFamily="49" charset="0"/>
                <a:cs typeface="Courier New" pitchFamily="49" charset="0"/>
              </a:rPr>
              <a:t>, </a:t>
            </a:r>
            <a:r>
              <a:rPr kumimoji="0" lang="en-US" b="1" dirty="0">
                <a:solidFill>
                  <a:schemeClr val="bg2"/>
                </a:solidFill>
                <a:latin typeface="Courier New" pitchFamily="49" charset="0"/>
                <a:cs typeface="Courier New" pitchFamily="49" charset="0"/>
                <a:sym typeface="Symbol" pitchFamily="18" charset="2"/>
              </a:rPr>
              <a:t></a:t>
            </a:r>
            <a:r>
              <a:rPr kumimoji="0" lang="en-US" b="1" baseline="-25000" dirty="0">
                <a:solidFill>
                  <a:schemeClr val="bg2"/>
                </a:solidFill>
                <a:latin typeface="Courier New" pitchFamily="49" charset="0"/>
                <a:cs typeface="Courier New" pitchFamily="49" charset="0"/>
              </a:rPr>
              <a:t>2</a:t>
            </a:r>
            <a:r>
              <a:rPr kumimoji="0" lang="en-US" b="1" dirty="0">
                <a:solidFill>
                  <a:schemeClr val="bg2"/>
                </a:solidFill>
                <a:latin typeface="Courier New" pitchFamily="49" charset="0"/>
                <a:cs typeface="Courier New" pitchFamily="49" charset="0"/>
              </a:rPr>
              <a:t>)</a:t>
            </a:r>
          </a:p>
          <a:p>
            <a:endParaRPr kumimoji="0" lang="en-US" b="1" dirty="0">
              <a:solidFill>
                <a:schemeClr val="bg2"/>
              </a:solidFill>
              <a:latin typeface="Courier New" pitchFamily="49" charset="0"/>
              <a:cs typeface="Courier New" pitchFamily="49" charset="0"/>
            </a:endParaRPr>
          </a:p>
          <a:p>
            <a:r>
              <a:rPr kumimoji="0" lang="en-US" b="1" dirty="0">
                <a:solidFill>
                  <a:schemeClr val="bg2"/>
                </a:solidFill>
                <a:latin typeface="Courier New" pitchFamily="49" charset="0"/>
                <a:cs typeface="Courier New" pitchFamily="49" charset="0"/>
              </a:rPr>
              <a:t>   </a:t>
            </a:r>
            <a:r>
              <a:rPr kumimoji="0" lang="en-US" b="1" dirty="0">
                <a:solidFill>
                  <a:srgbClr val="003399"/>
                </a:solidFill>
                <a:latin typeface="Courier New" pitchFamily="49" charset="0"/>
                <a:cs typeface="Courier New" pitchFamily="49" charset="0"/>
              </a:rPr>
              <a:t>Delete</a:t>
            </a:r>
            <a:r>
              <a:rPr kumimoji="0" lang="en-US" b="1" dirty="0">
                <a:solidFill>
                  <a:schemeClr val="bg2"/>
                </a:solidFill>
                <a:latin typeface="Courier New" pitchFamily="49" charset="0"/>
                <a:cs typeface="Courier New" pitchFamily="49" charset="0"/>
              </a:rPr>
              <a:t> all points further than </a:t>
            </a:r>
            <a:r>
              <a:rPr kumimoji="0" lang="en-US" b="1" dirty="0">
                <a:solidFill>
                  <a:schemeClr val="bg2"/>
                </a:solidFill>
                <a:latin typeface="Courier New" pitchFamily="49" charset="0"/>
                <a:cs typeface="Courier New" pitchFamily="49" charset="0"/>
                <a:sym typeface="Symbol" pitchFamily="18" charset="2"/>
              </a:rPr>
              <a:t></a:t>
            </a:r>
            <a:r>
              <a:rPr kumimoji="0" lang="en-US" b="1" dirty="0">
                <a:solidFill>
                  <a:schemeClr val="bg2"/>
                </a:solidFill>
                <a:latin typeface="Courier New" pitchFamily="49" charset="0"/>
                <a:cs typeface="Courier New" pitchFamily="49" charset="0"/>
              </a:rPr>
              <a:t> from separation line L</a:t>
            </a:r>
          </a:p>
          <a:p>
            <a:endParaRPr kumimoji="0" lang="en-US" b="1" dirty="0">
              <a:solidFill>
                <a:schemeClr val="bg2"/>
              </a:solidFill>
              <a:latin typeface="Courier New" pitchFamily="49" charset="0"/>
              <a:cs typeface="Courier New" pitchFamily="49" charset="0"/>
            </a:endParaRPr>
          </a:p>
          <a:p>
            <a:r>
              <a:rPr kumimoji="0" lang="en-US" b="1" dirty="0">
                <a:solidFill>
                  <a:schemeClr val="bg2"/>
                </a:solidFill>
                <a:latin typeface="Courier New" pitchFamily="49" charset="0"/>
                <a:cs typeface="Courier New" pitchFamily="49" charset="0"/>
              </a:rPr>
              <a:t>   </a:t>
            </a:r>
            <a:r>
              <a:rPr kumimoji="0" lang="en-US" b="1" dirty="0">
                <a:solidFill>
                  <a:srgbClr val="003399"/>
                </a:solidFill>
                <a:latin typeface="Courier New" pitchFamily="49" charset="0"/>
                <a:cs typeface="Courier New" pitchFamily="49" charset="0"/>
              </a:rPr>
              <a:t>Sort</a:t>
            </a:r>
            <a:r>
              <a:rPr kumimoji="0" lang="en-US" b="1" dirty="0">
                <a:solidFill>
                  <a:schemeClr val="bg2"/>
                </a:solidFill>
                <a:latin typeface="Courier New" pitchFamily="49" charset="0"/>
                <a:cs typeface="Courier New" pitchFamily="49" charset="0"/>
              </a:rPr>
              <a:t> remaining points by y-coordinate.</a:t>
            </a:r>
          </a:p>
          <a:p>
            <a:endParaRPr kumimoji="0" lang="en-US" b="1" dirty="0">
              <a:solidFill>
                <a:schemeClr val="bg2"/>
              </a:solidFill>
              <a:latin typeface="Courier New" pitchFamily="49" charset="0"/>
              <a:cs typeface="Courier New" pitchFamily="49" charset="0"/>
            </a:endParaRPr>
          </a:p>
          <a:p>
            <a:r>
              <a:rPr kumimoji="0" lang="en-US" b="1" dirty="0">
                <a:solidFill>
                  <a:schemeClr val="bg2"/>
                </a:solidFill>
                <a:latin typeface="Courier New" pitchFamily="49" charset="0"/>
                <a:cs typeface="Courier New" pitchFamily="49" charset="0"/>
              </a:rPr>
              <a:t>   </a:t>
            </a:r>
            <a:r>
              <a:rPr kumimoji="0" lang="en-US" b="1" dirty="0">
                <a:solidFill>
                  <a:srgbClr val="003399"/>
                </a:solidFill>
                <a:latin typeface="Courier New" pitchFamily="49" charset="0"/>
                <a:cs typeface="Courier New" pitchFamily="49" charset="0"/>
              </a:rPr>
              <a:t>Scan</a:t>
            </a:r>
            <a:r>
              <a:rPr kumimoji="0" lang="en-US" b="1" dirty="0">
                <a:solidFill>
                  <a:schemeClr val="bg2"/>
                </a:solidFill>
                <a:latin typeface="Courier New" pitchFamily="49" charset="0"/>
                <a:cs typeface="Courier New" pitchFamily="49" charset="0"/>
              </a:rPr>
              <a:t> points in y-order and compare distance between</a:t>
            </a:r>
            <a:br>
              <a:rPr kumimoji="0" lang="en-US" b="1" dirty="0">
                <a:solidFill>
                  <a:schemeClr val="bg2"/>
                </a:solidFill>
                <a:latin typeface="Courier New" pitchFamily="49" charset="0"/>
                <a:cs typeface="Courier New" pitchFamily="49" charset="0"/>
              </a:rPr>
            </a:br>
            <a:r>
              <a:rPr kumimoji="0" lang="en-US" b="1" dirty="0">
                <a:solidFill>
                  <a:schemeClr val="bg2"/>
                </a:solidFill>
                <a:latin typeface="Courier New" pitchFamily="49" charset="0"/>
                <a:cs typeface="Courier New" pitchFamily="49" charset="0"/>
              </a:rPr>
              <a:t>   each point and next 11 neighbors. If any of these</a:t>
            </a:r>
            <a:br>
              <a:rPr kumimoji="0" lang="en-US" b="1" dirty="0">
                <a:solidFill>
                  <a:schemeClr val="bg2"/>
                </a:solidFill>
                <a:latin typeface="Courier New" pitchFamily="49" charset="0"/>
                <a:cs typeface="Courier New" pitchFamily="49" charset="0"/>
              </a:rPr>
            </a:br>
            <a:r>
              <a:rPr kumimoji="0" lang="en-US" b="1" dirty="0">
                <a:solidFill>
                  <a:schemeClr val="bg2"/>
                </a:solidFill>
                <a:latin typeface="Courier New" pitchFamily="49" charset="0"/>
                <a:cs typeface="Courier New" pitchFamily="49" charset="0"/>
              </a:rPr>
              <a:t>   distances is less than </a:t>
            </a:r>
            <a:r>
              <a:rPr kumimoji="0" lang="en-US" b="1" dirty="0">
                <a:solidFill>
                  <a:schemeClr val="bg2"/>
                </a:solidFill>
                <a:latin typeface="Courier New" pitchFamily="49" charset="0"/>
                <a:cs typeface="Courier New" pitchFamily="49" charset="0"/>
                <a:sym typeface="Symbol" pitchFamily="18" charset="2"/>
              </a:rPr>
              <a:t></a:t>
            </a:r>
            <a:r>
              <a:rPr kumimoji="0" lang="en-US" b="1" dirty="0">
                <a:solidFill>
                  <a:schemeClr val="bg2"/>
                </a:solidFill>
                <a:latin typeface="Courier New" pitchFamily="49" charset="0"/>
                <a:cs typeface="Courier New" pitchFamily="49" charset="0"/>
              </a:rPr>
              <a:t>, update </a:t>
            </a:r>
            <a:r>
              <a:rPr kumimoji="0" lang="en-US" b="1" dirty="0">
                <a:solidFill>
                  <a:schemeClr val="bg2"/>
                </a:solidFill>
                <a:latin typeface="Courier New" pitchFamily="49" charset="0"/>
                <a:cs typeface="Courier New" pitchFamily="49" charset="0"/>
                <a:sym typeface="Symbol" pitchFamily="18" charset="2"/>
              </a:rPr>
              <a:t></a:t>
            </a:r>
            <a:r>
              <a:rPr kumimoji="0" lang="en-US" b="1" dirty="0">
                <a:solidFill>
                  <a:schemeClr val="bg2"/>
                </a:solidFill>
                <a:latin typeface="Courier New" pitchFamily="49" charset="0"/>
                <a:cs typeface="Courier New" pitchFamily="49" charset="0"/>
              </a:rPr>
              <a:t>.</a:t>
            </a:r>
          </a:p>
          <a:p>
            <a:endParaRPr kumimoji="0" lang="en-US" b="1" dirty="0">
              <a:solidFill>
                <a:schemeClr val="bg2"/>
              </a:solidFill>
              <a:latin typeface="Courier New" pitchFamily="49" charset="0"/>
              <a:cs typeface="Courier New" pitchFamily="49" charset="0"/>
            </a:endParaRPr>
          </a:p>
          <a:p>
            <a:r>
              <a:rPr kumimoji="0" lang="en-US" b="1" dirty="0">
                <a:solidFill>
                  <a:schemeClr val="bg2"/>
                </a:solidFill>
                <a:latin typeface="Courier New" pitchFamily="49" charset="0"/>
                <a:cs typeface="Courier New" pitchFamily="49" charset="0"/>
              </a:rPr>
              <a:t>   </a:t>
            </a:r>
            <a:r>
              <a:rPr kumimoji="0" lang="en-US" b="1" dirty="0">
                <a:solidFill>
                  <a:srgbClr val="003399"/>
                </a:solidFill>
                <a:latin typeface="Courier New" pitchFamily="49" charset="0"/>
                <a:cs typeface="Courier New" pitchFamily="49" charset="0"/>
              </a:rPr>
              <a:t>return</a:t>
            </a:r>
            <a:r>
              <a:rPr kumimoji="0" lang="en-US" b="1" dirty="0">
                <a:solidFill>
                  <a:schemeClr val="bg2"/>
                </a:solidFill>
                <a:latin typeface="Courier New" pitchFamily="49" charset="0"/>
                <a:cs typeface="Courier New" pitchFamily="49" charset="0"/>
              </a:rPr>
              <a:t> </a:t>
            </a:r>
            <a:r>
              <a:rPr kumimoji="0" lang="en-US" b="1" dirty="0">
                <a:solidFill>
                  <a:schemeClr val="bg2"/>
                </a:solidFill>
                <a:latin typeface="Courier New" pitchFamily="49" charset="0"/>
                <a:cs typeface="Courier New" pitchFamily="49" charset="0"/>
                <a:sym typeface="Symbol" pitchFamily="18" charset="2"/>
              </a:rPr>
              <a:t>.</a:t>
            </a:r>
          </a:p>
          <a:p>
            <a:r>
              <a:rPr kumimoji="0" lang="en-US" b="1" dirty="0">
                <a:latin typeface="Courier New" pitchFamily="49" charset="0"/>
                <a:cs typeface="Courier New" pitchFamily="49" charset="0"/>
              </a:rPr>
              <a:t>}</a:t>
            </a:r>
          </a:p>
        </p:txBody>
      </p:sp>
      <p:sp>
        <p:nvSpPr>
          <p:cNvPr id="549894" name="Text Box 6"/>
          <p:cNvSpPr txBox="1">
            <a:spLocks noChangeArrowheads="1"/>
          </p:cNvSpPr>
          <p:nvPr/>
        </p:nvSpPr>
        <p:spPr bwMode="auto">
          <a:xfrm>
            <a:off x="7975600" y="1600200"/>
            <a:ext cx="985838" cy="339725"/>
          </a:xfrm>
          <a:prstGeom prst="rect">
            <a:avLst/>
          </a:prstGeom>
          <a:noFill/>
          <a:ln w="15875">
            <a:noFill/>
            <a:miter lim="800000"/>
            <a:headEnd/>
            <a:tailEnd/>
          </a:ln>
          <a:effectLst/>
        </p:spPr>
        <p:txBody>
          <a:bodyPr wrap="none" lIns="92075" tIns="46038" rIns="92075" bIns="46038">
            <a:spAutoFit/>
          </a:bodyPr>
          <a:lstStyle/>
          <a:p>
            <a:pPr algn="ctr">
              <a:spcBef>
                <a:spcPct val="50000"/>
              </a:spcBef>
            </a:pPr>
            <a:r>
              <a:rPr kumimoji="0" lang="en-US" sz="1400">
                <a:sym typeface="Symbol" pitchFamily="18" charset="2"/>
              </a:rPr>
              <a:t>O(n log n)</a:t>
            </a:r>
            <a:endParaRPr kumimoji="0" lang="en-US" sz="1400"/>
          </a:p>
        </p:txBody>
      </p:sp>
      <p:sp>
        <p:nvSpPr>
          <p:cNvPr id="549895" name="Text Box 7"/>
          <p:cNvSpPr txBox="1">
            <a:spLocks noChangeArrowheads="1"/>
          </p:cNvSpPr>
          <p:nvPr/>
        </p:nvSpPr>
        <p:spPr bwMode="auto">
          <a:xfrm>
            <a:off x="7966075" y="2362200"/>
            <a:ext cx="942975" cy="339725"/>
          </a:xfrm>
          <a:prstGeom prst="rect">
            <a:avLst/>
          </a:prstGeom>
          <a:noFill/>
          <a:ln w="15875">
            <a:noFill/>
            <a:miter lim="800000"/>
            <a:headEnd/>
            <a:tailEnd/>
          </a:ln>
          <a:effectLst/>
        </p:spPr>
        <p:txBody>
          <a:bodyPr wrap="none" lIns="92075" tIns="46038" rIns="92075" bIns="46038">
            <a:spAutoFit/>
          </a:bodyPr>
          <a:lstStyle/>
          <a:p>
            <a:pPr algn="ctr">
              <a:spcBef>
                <a:spcPct val="50000"/>
              </a:spcBef>
            </a:pPr>
            <a:r>
              <a:rPr kumimoji="0" lang="en-US" sz="1400">
                <a:sym typeface="Symbol" pitchFamily="18" charset="2"/>
              </a:rPr>
              <a:t>2T(n / 2)</a:t>
            </a:r>
            <a:endParaRPr kumimoji="0" lang="en-US" sz="1400"/>
          </a:p>
        </p:txBody>
      </p:sp>
      <p:sp>
        <p:nvSpPr>
          <p:cNvPr id="549896" name="Text Box 8"/>
          <p:cNvSpPr txBox="1">
            <a:spLocks noChangeArrowheads="1"/>
          </p:cNvSpPr>
          <p:nvPr/>
        </p:nvSpPr>
        <p:spPr bwMode="auto">
          <a:xfrm>
            <a:off x="7964488" y="3241675"/>
            <a:ext cx="549275" cy="339725"/>
          </a:xfrm>
          <a:prstGeom prst="rect">
            <a:avLst/>
          </a:prstGeom>
          <a:noFill/>
          <a:ln w="15875">
            <a:noFill/>
            <a:miter lim="800000"/>
            <a:headEnd/>
            <a:tailEnd/>
          </a:ln>
          <a:effectLst/>
        </p:spPr>
        <p:txBody>
          <a:bodyPr wrap="none" lIns="92075" tIns="46038" rIns="92075" bIns="46038">
            <a:spAutoFit/>
          </a:bodyPr>
          <a:lstStyle/>
          <a:p>
            <a:pPr algn="ctr">
              <a:spcBef>
                <a:spcPct val="50000"/>
              </a:spcBef>
            </a:pPr>
            <a:r>
              <a:rPr kumimoji="0" lang="en-US" sz="1400">
                <a:sym typeface="Symbol" pitchFamily="18" charset="2"/>
              </a:rPr>
              <a:t>O(n)</a:t>
            </a:r>
            <a:endParaRPr kumimoji="0" lang="en-US" sz="1400"/>
          </a:p>
        </p:txBody>
      </p:sp>
      <p:sp>
        <p:nvSpPr>
          <p:cNvPr id="549897" name="Text Box 9"/>
          <p:cNvSpPr txBox="1">
            <a:spLocks noChangeArrowheads="1"/>
          </p:cNvSpPr>
          <p:nvPr/>
        </p:nvSpPr>
        <p:spPr bwMode="auto">
          <a:xfrm>
            <a:off x="8004175" y="3657600"/>
            <a:ext cx="985838" cy="339725"/>
          </a:xfrm>
          <a:prstGeom prst="rect">
            <a:avLst/>
          </a:prstGeom>
          <a:noFill/>
          <a:ln w="15875">
            <a:noFill/>
            <a:miter lim="800000"/>
            <a:headEnd/>
            <a:tailEnd/>
          </a:ln>
          <a:effectLst/>
        </p:spPr>
        <p:txBody>
          <a:bodyPr wrap="none" lIns="92075" tIns="46038" rIns="92075" bIns="46038">
            <a:spAutoFit/>
          </a:bodyPr>
          <a:lstStyle/>
          <a:p>
            <a:pPr algn="ctr">
              <a:spcBef>
                <a:spcPct val="50000"/>
              </a:spcBef>
            </a:pPr>
            <a:r>
              <a:rPr kumimoji="0" lang="en-US" sz="1400">
                <a:sym typeface="Symbol" pitchFamily="18" charset="2"/>
              </a:rPr>
              <a:t>O(n log n)</a:t>
            </a:r>
            <a:endParaRPr kumimoji="0" lang="en-US" sz="1400"/>
          </a:p>
        </p:txBody>
      </p:sp>
      <p:sp>
        <p:nvSpPr>
          <p:cNvPr id="549898" name="Text Box 10"/>
          <p:cNvSpPr txBox="1">
            <a:spLocks noChangeArrowheads="1"/>
          </p:cNvSpPr>
          <p:nvPr/>
        </p:nvSpPr>
        <p:spPr bwMode="auto">
          <a:xfrm>
            <a:off x="7996238" y="4378325"/>
            <a:ext cx="549275" cy="339725"/>
          </a:xfrm>
          <a:prstGeom prst="rect">
            <a:avLst/>
          </a:prstGeom>
          <a:noFill/>
          <a:ln w="15875">
            <a:noFill/>
            <a:miter lim="800000"/>
            <a:headEnd/>
            <a:tailEnd/>
          </a:ln>
          <a:effectLst/>
        </p:spPr>
        <p:txBody>
          <a:bodyPr wrap="none" lIns="92075" tIns="46038" rIns="92075" bIns="46038">
            <a:spAutoFit/>
          </a:bodyPr>
          <a:lstStyle/>
          <a:p>
            <a:pPr algn="ctr">
              <a:spcBef>
                <a:spcPct val="50000"/>
              </a:spcBef>
            </a:pPr>
            <a:r>
              <a:rPr kumimoji="0" lang="en-US" sz="1400">
                <a:sym typeface="Symbol" pitchFamily="18" charset="2"/>
              </a:rPr>
              <a:t>O(n)</a:t>
            </a:r>
            <a:endParaRPr kumimoji="0" lang="en-US" sz="140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BFD3480C-FE0A-474C-BF2F-84B7DC320668}" type="slidenum">
              <a:rPr lang="en-US"/>
              <a:pPr/>
              <a:t>48</a:t>
            </a:fld>
            <a:endParaRPr lang="en-US" sz="1400"/>
          </a:p>
        </p:txBody>
      </p:sp>
      <p:sp>
        <p:nvSpPr>
          <p:cNvPr id="514050" name="Rectangle 2"/>
          <p:cNvSpPr>
            <a:spLocks noGrp="1" noChangeArrowheads="1"/>
          </p:cNvSpPr>
          <p:nvPr>
            <p:ph type="title"/>
          </p:nvPr>
        </p:nvSpPr>
        <p:spPr/>
        <p:txBody>
          <a:bodyPr/>
          <a:lstStyle/>
          <a:p>
            <a:r>
              <a:rPr lang="en-US"/>
              <a:t>Closest Pair of Points:  Analysis</a:t>
            </a:r>
          </a:p>
        </p:txBody>
      </p:sp>
      <p:sp>
        <p:nvSpPr>
          <p:cNvPr id="514051" name="Rectangle 3"/>
          <p:cNvSpPr>
            <a:spLocks noGrp="1" noChangeArrowheads="1"/>
          </p:cNvSpPr>
          <p:nvPr>
            <p:ph type="body" idx="1"/>
          </p:nvPr>
        </p:nvSpPr>
        <p:spPr/>
        <p:txBody>
          <a:bodyPr/>
          <a:lstStyle/>
          <a:p>
            <a:r>
              <a:rPr lang="en-US" sz="2400" dirty="0"/>
              <a:t>Running time.</a:t>
            </a:r>
          </a:p>
          <a:p>
            <a:endParaRPr lang="en-US" sz="2400" dirty="0"/>
          </a:p>
          <a:p>
            <a:endParaRPr lang="en-US" sz="2400" dirty="0"/>
          </a:p>
          <a:p>
            <a:endParaRPr lang="en-US" sz="2400" dirty="0"/>
          </a:p>
          <a:p>
            <a:endParaRPr lang="en-US" sz="2400" dirty="0"/>
          </a:p>
          <a:p>
            <a:endParaRPr lang="en-US" sz="2400" dirty="0"/>
          </a:p>
          <a:p>
            <a:r>
              <a:rPr lang="en-US" sz="2400" dirty="0"/>
              <a:t>Q.  </a:t>
            </a:r>
            <a:r>
              <a:rPr lang="en-US" sz="2400" dirty="0">
                <a:solidFill>
                  <a:schemeClr val="tx1"/>
                </a:solidFill>
              </a:rPr>
              <a:t>Can we achieve O(n log n)?</a:t>
            </a:r>
          </a:p>
          <a:p>
            <a:endParaRPr lang="en-US" sz="2400" dirty="0"/>
          </a:p>
          <a:p>
            <a:r>
              <a:rPr lang="en-US" sz="2400" dirty="0"/>
              <a:t>A.  </a:t>
            </a:r>
            <a:r>
              <a:rPr lang="en-US" sz="2400" dirty="0">
                <a:solidFill>
                  <a:schemeClr val="tx1"/>
                </a:solidFill>
              </a:rPr>
              <a:t>Yes. Don't sort points in strip from scratch each time.</a:t>
            </a:r>
          </a:p>
          <a:p>
            <a:pPr lvl="1"/>
            <a:r>
              <a:rPr lang="en-US" sz="2000" dirty="0"/>
              <a:t>Each recursive returns two lists: all points sorted by y coordinate, and all points sorted by x coordinate.</a:t>
            </a:r>
          </a:p>
          <a:p>
            <a:pPr lvl="1"/>
            <a:r>
              <a:rPr lang="en-US" sz="2000" dirty="0"/>
              <a:t>Sort by </a:t>
            </a:r>
            <a:r>
              <a:rPr lang="en-US" sz="2000" dirty="0">
                <a:solidFill>
                  <a:schemeClr val="accent1"/>
                </a:solidFill>
              </a:rPr>
              <a:t>merging</a:t>
            </a:r>
            <a:r>
              <a:rPr lang="en-US" sz="2000" dirty="0"/>
              <a:t> two pre-sorted lists.</a:t>
            </a:r>
          </a:p>
        </p:txBody>
      </p:sp>
      <p:graphicFrame>
        <p:nvGraphicFramePr>
          <p:cNvPr id="93188" name="Object 4"/>
          <p:cNvGraphicFramePr>
            <a:graphicFrameLocks noChangeAspect="1"/>
          </p:cNvGraphicFramePr>
          <p:nvPr/>
        </p:nvGraphicFramePr>
        <p:xfrm>
          <a:off x="1571604" y="1500174"/>
          <a:ext cx="7080300" cy="571504"/>
        </p:xfrm>
        <a:graphic>
          <a:graphicData uri="http://schemas.openxmlformats.org/presentationml/2006/ole">
            <p:oleObj spid="_x0000_s93188" name="Equation" r:id="rId4" imgW="2831760" imgH="228600" progId="Equation.3">
              <p:embed/>
            </p:oleObj>
          </a:graphicData>
        </a:graphic>
      </p:graphicFrame>
      <p:graphicFrame>
        <p:nvGraphicFramePr>
          <p:cNvPr id="93189" name="Object 5"/>
          <p:cNvGraphicFramePr>
            <a:graphicFrameLocks noChangeAspect="1"/>
          </p:cNvGraphicFramePr>
          <p:nvPr/>
        </p:nvGraphicFramePr>
        <p:xfrm>
          <a:off x="1500166" y="5429264"/>
          <a:ext cx="7261463" cy="642942"/>
        </p:xfrm>
        <a:graphic>
          <a:graphicData uri="http://schemas.openxmlformats.org/presentationml/2006/ole">
            <p:oleObj spid="_x0000_s93189" name="Equation" r:id="rId5" imgW="2438280" imgH="215640" progId="Equation.3">
              <p:embed/>
            </p:oleObj>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3"/>
          <p:cNvSpPr>
            <a:spLocks noGrp="1"/>
          </p:cNvSpPr>
          <p:nvPr>
            <p:ph type="sldNum" sz="quarter" idx="10"/>
          </p:nvPr>
        </p:nvSpPr>
        <p:spPr>
          <a:noFill/>
        </p:spPr>
        <p:txBody>
          <a:bodyPr/>
          <a:lstStyle/>
          <a:p>
            <a:fld id="{FDFD98B3-B6BA-4319-B1C5-7A08FBA90849}" type="slidenum">
              <a:rPr lang="en-US"/>
              <a:pPr/>
              <a:t>49</a:t>
            </a:fld>
            <a:endParaRPr lang="en-US" sz="1400"/>
          </a:p>
        </p:txBody>
      </p:sp>
      <p:sp>
        <p:nvSpPr>
          <p:cNvPr id="49155" name="Rectangle 2"/>
          <p:cNvSpPr>
            <a:spLocks noGrp="1" noChangeArrowheads="1"/>
          </p:cNvSpPr>
          <p:nvPr>
            <p:ph type="title"/>
          </p:nvPr>
        </p:nvSpPr>
        <p:spPr/>
        <p:txBody>
          <a:bodyPr/>
          <a:lstStyle/>
          <a:p>
            <a:r>
              <a:rPr lang="en-US" dirty="0" smtClean="0"/>
              <a:t>Assignment 3(Part 1)</a:t>
            </a:r>
          </a:p>
        </p:txBody>
      </p:sp>
      <p:sp>
        <p:nvSpPr>
          <p:cNvPr id="49156" name="Rectangle 3"/>
          <p:cNvSpPr>
            <a:spLocks noGrp="1" noChangeArrowheads="1"/>
          </p:cNvSpPr>
          <p:nvPr>
            <p:ph type="body" idx="1"/>
          </p:nvPr>
        </p:nvSpPr>
        <p:spPr/>
        <p:txBody>
          <a:bodyPr/>
          <a:lstStyle/>
          <a:p>
            <a:pPr marL="0" indent="0">
              <a:buNone/>
            </a:pPr>
            <a:r>
              <a:rPr lang="en-US" sz="1800" b="1" dirty="0" smtClean="0"/>
              <a:t>Find MAX from an array</a:t>
            </a:r>
            <a:r>
              <a:rPr lang="en-US" sz="1800" dirty="0" smtClean="0"/>
              <a:t>: Derive an Divide &amp; Conquer algorithm to find the MAX from an array of N elements and find the complexity of your algorithm.</a:t>
            </a:r>
          </a:p>
          <a:p>
            <a:pPr marL="0" indent="0">
              <a:buFont typeface="Monotype Sorts" pitchFamily="92" charset="2"/>
              <a:buNone/>
            </a:pPr>
            <a:endParaRPr lang="en-US" sz="1800" dirty="0" smtClean="0"/>
          </a:p>
          <a:p>
            <a:pPr marL="0" indent="0">
              <a:lnSpc>
                <a:spcPct val="90000"/>
              </a:lnSpc>
              <a:buNone/>
            </a:pPr>
            <a:r>
              <a:rPr lang="en-US" altLang="zh-TW" sz="1800" b="1" dirty="0" smtClean="0">
                <a:ea typeface="新細明體" charset="-120"/>
                <a:cs typeface="Times New Roman" charset="0"/>
              </a:rPr>
              <a:t>Two Dimensional Search:</a:t>
            </a:r>
            <a:r>
              <a:rPr lang="en-US" altLang="zh-TW" sz="1800" dirty="0" smtClean="0">
                <a:ea typeface="新細明體" charset="-120"/>
                <a:cs typeface="Times New Roman" charset="0"/>
              </a:rPr>
              <a:t> You are given an m </a:t>
            </a:r>
            <a:r>
              <a:rPr lang="en-US" altLang="zh-TW" sz="1800" dirty="0" smtClean="0">
                <a:ea typeface="新細明體" charset="-120"/>
                <a:cs typeface="Times New Roman" charset="0"/>
                <a:sym typeface="Symbol" pitchFamily="18" charset="2"/>
              </a:rPr>
              <a:t></a:t>
            </a:r>
            <a:r>
              <a:rPr lang="en-US" altLang="zh-TW" sz="1800" dirty="0" smtClean="0">
                <a:ea typeface="新細明體" charset="-120"/>
                <a:cs typeface="Times New Roman" charset="0"/>
              </a:rPr>
              <a:t> n matrix of numbers A, sorted in increasing order within rows and within columns. Assume m = O(n). Design an algorithm that finds the location of an arbitrary value x, in the matrix or report that the item is not present. Is your algorithm optimal? </a:t>
            </a:r>
          </a:p>
          <a:p>
            <a:pPr marL="0" indent="0">
              <a:lnSpc>
                <a:spcPct val="90000"/>
              </a:lnSpc>
              <a:buNone/>
            </a:pPr>
            <a:endParaRPr lang="en-US" altLang="zh-TW" sz="1800" dirty="0" smtClean="0">
              <a:ea typeface="新細明體" charset="-120"/>
              <a:cs typeface="Times New Roman" charset="0"/>
            </a:endParaRPr>
          </a:p>
          <a:p>
            <a:pPr marL="0" indent="0">
              <a:lnSpc>
                <a:spcPct val="90000"/>
              </a:lnSpc>
              <a:buNone/>
            </a:pPr>
            <a:endParaRPr lang="en-US" altLang="zh-TW" sz="1800" dirty="0" smtClean="0">
              <a:ea typeface="新細明體" charset="-120"/>
              <a:cs typeface="Times New Roman" charset="0"/>
            </a:endParaRPr>
          </a:p>
          <a:p>
            <a:pPr marL="0" indent="0">
              <a:lnSpc>
                <a:spcPct val="90000"/>
              </a:lnSpc>
              <a:buNone/>
            </a:pPr>
            <a:r>
              <a:rPr lang="en-US" altLang="zh-TW" sz="1800" b="1" dirty="0" smtClean="0">
                <a:ea typeface="新細明體" charset="-120"/>
                <a:cs typeface="Times New Roman" charset="0"/>
              </a:rPr>
              <a:t>Sum Elements: </a:t>
            </a:r>
            <a:r>
              <a:rPr lang="en-US" altLang="zh-TW" sz="1800" dirty="0" smtClean="0">
                <a:ea typeface="新細明體" charset="-120"/>
                <a:cs typeface="Times New Roman" charset="0"/>
              </a:rPr>
              <a:t>We are given two arrays of integer A[1 … </a:t>
            </a:r>
            <a:r>
              <a:rPr lang="en-US" altLang="zh-TW" sz="1800" i="1" dirty="0" smtClean="0">
                <a:ea typeface="新細明體" charset="-120"/>
                <a:cs typeface="Times New Roman" charset="0"/>
              </a:rPr>
              <a:t>n</a:t>
            </a:r>
            <a:r>
              <a:rPr lang="en-US" altLang="zh-TW" sz="1800" dirty="0" smtClean="0">
                <a:ea typeface="新細明體" charset="-120"/>
                <a:cs typeface="Times New Roman" charset="0"/>
              </a:rPr>
              <a:t>] and b[1… </a:t>
            </a:r>
            <a:r>
              <a:rPr lang="en-US" altLang="zh-TW" sz="1800" i="1" dirty="0" smtClean="0">
                <a:ea typeface="新細明體" charset="-120"/>
                <a:cs typeface="Times New Roman" charset="0"/>
              </a:rPr>
              <a:t>n</a:t>
            </a:r>
            <a:r>
              <a:rPr lang="en-US" altLang="zh-TW" sz="1800" dirty="0" smtClean="0">
                <a:ea typeface="新細明體" charset="-120"/>
                <a:cs typeface="Times New Roman" charset="0"/>
              </a:rPr>
              <a:t>], and a number </a:t>
            </a:r>
            <a:r>
              <a:rPr lang="en-US" altLang="zh-TW" sz="1800" i="1" dirty="0" smtClean="0">
                <a:ea typeface="新細明體" charset="-120"/>
                <a:cs typeface="Times New Roman" charset="0"/>
              </a:rPr>
              <a:t>X. </a:t>
            </a:r>
            <a:r>
              <a:rPr lang="en-US" altLang="zh-TW" sz="1800" dirty="0" smtClean="0">
                <a:ea typeface="新細明體" charset="-120"/>
                <a:cs typeface="Times New Roman" charset="0"/>
              </a:rPr>
              <a:t>Design an algorithm which decides whether there exists </a:t>
            </a:r>
            <a:r>
              <a:rPr lang="en-US" altLang="zh-TW" sz="1800" dirty="0" err="1" smtClean="0">
                <a:ea typeface="新細明體" charset="-120"/>
                <a:cs typeface="Times New Roman" charset="0"/>
              </a:rPr>
              <a:t>i,j</a:t>
            </a:r>
            <a:r>
              <a:rPr lang="en-US" altLang="zh-TW" sz="1800" dirty="0" smtClean="0">
                <a:ea typeface="新細明體" charset="-120"/>
                <a:cs typeface="Times New Roman" charset="0"/>
              </a:rPr>
              <a:t> </a:t>
            </a:r>
            <a:r>
              <a:rPr lang="el-GR" sz="1800" dirty="0" smtClean="0"/>
              <a:t> </a:t>
            </a:r>
            <a:r>
              <a:rPr lang="el-GR" sz="2000" b="1" dirty="0" smtClean="0"/>
              <a:t>ϵ</a:t>
            </a:r>
            <a:r>
              <a:rPr lang="en-US" altLang="zh-TW" sz="1800" dirty="0" smtClean="0">
                <a:latin typeface="Times New Roman"/>
                <a:ea typeface="新細明體" charset="-120"/>
                <a:cs typeface="Times New Roman"/>
              </a:rPr>
              <a:t> </a:t>
            </a:r>
            <a:r>
              <a:rPr lang="en-US" altLang="zh-TW" sz="1800" dirty="0" smtClean="0">
                <a:latin typeface="Comic Sans MS (Body)"/>
                <a:ea typeface="新細明體" charset="-120"/>
                <a:cs typeface="Times New Roman"/>
              </a:rPr>
              <a:t>{1, …, n} such that A[</a:t>
            </a:r>
            <a:r>
              <a:rPr lang="en-US" altLang="zh-TW" sz="1800" dirty="0" err="1" smtClean="0">
                <a:latin typeface="Comic Sans MS (Body)"/>
                <a:ea typeface="新細明體" charset="-120"/>
                <a:cs typeface="Times New Roman"/>
              </a:rPr>
              <a:t>i</a:t>
            </a:r>
            <a:r>
              <a:rPr lang="en-US" altLang="zh-TW" sz="1800" dirty="0" smtClean="0">
                <a:latin typeface="Comic Sans MS (Body)"/>
                <a:ea typeface="新細明體" charset="-120"/>
                <a:cs typeface="Times New Roman"/>
              </a:rPr>
              <a:t>]+B[j] = X. Your algorithm should run in time </a:t>
            </a:r>
            <a:r>
              <a:rPr lang="en-US" altLang="zh-TW" sz="1800" i="1" dirty="0" smtClean="0">
                <a:latin typeface="Comic Sans MS (Body)"/>
                <a:ea typeface="新細明體" charset="-120"/>
                <a:cs typeface="Times New Roman"/>
              </a:rPr>
              <a:t>O</a:t>
            </a:r>
            <a:r>
              <a:rPr lang="en-US" altLang="zh-TW" sz="1800" dirty="0" smtClean="0">
                <a:latin typeface="Comic Sans MS (Body)"/>
                <a:ea typeface="新細明體" charset="-120"/>
                <a:cs typeface="Times New Roman"/>
              </a:rPr>
              <a:t>(</a:t>
            </a:r>
            <a:r>
              <a:rPr lang="en-US" altLang="zh-TW" sz="1800" i="1" dirty="0" smtClean="0">
                <a:latin typeface="Comic Sans MS (Body)"/>
                <a:ea typeface="新細明體" charset="-120"/>
                <a:cs typeface="Times New Roman"/>
              </a:rPr>
              <a:t>n</a:t>
            </a:r>
            <a:r>
              <a:rPr lang="en-US" altLang="zh-TW" sz="1800" dirty="0" smtClean="0">
                <a:latin typeface="Comic Sans MS (Body)"/>
                <a:ea typeface="新細明體" charset="-120"/>
                <a:cs typeface="Times New Roman"/>
              </a:rPr>
              <a:t> log </a:t>
            </a:r>
            <a:r>
              <a:rPr lang="en-US" altLang="zh-TW" sz="1800" i="1" dirty="0" smtClean="0">
                <a:latin typeface="Comic Sans MS (Body)"/>
                <a:ea typeface="新細明體" charset="-120"/>
                <a:cs typeface="Times New Roman"/>
              </a:rPr>
              <a:t>n</a:t>
            </a:r>
            <a:r>
              <a:rPr lang="en-US" altLang="zh-TW" sz="1800" dirty="0" smtClean="0">
                <a:latin typeface="Comic Sans MS (Body)"/>
                <a:ea typeface="新細明體" charset="-120"/>
                <a:cs typeface="Times New Roman"/>
              </a:rPr>
              <a:t>)</a:t>
            </a:r>
            <a:endParaRPr lang="en-US" altLang="zh-TW" sz="800" dirty="0" smtClean="0">
              <a:ea typeface="新細明體" charset="-120"/>
              <a:cs typeface="Times New Roman" charset="0"/>
            </a:endParaRPr>
          </a:p>
          <a:p>
            <a:pPr marL="0" indent="0">
              <a:buFont typeface="Monotype Sorts" pitchFamily="92" charset="2"/>
              <a:buNone/>
            </a:pPr>
            <a:endParaRPr lang="en-US" sz="1800" dirty="0" smtClean="0"/>
          </a:p>
          <a:p>
            <a:pPr marL="0" indent="0">
              <a:buFont typeface="Monotype Sorts" pitchFamily="92" charset="2"/>
              <a:buNone/>
            </a:pPr>
            <a:endParaRPr lang="en-US" sz="1800" dirty="0" smtClean="0"/>
          </a:p>
          <a:p>
            <a:pPr marL="0" indent="0">
              <a:buFont typeface="Monotype Sorts" pitchFamily="92" charset="2"/>
              <a:buNone/>
            </a:pPr>
            <a:endParaRPr lang="en-US" sz="18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ctrTitle"/>
          </p:nvPr>
        </p:nvSpPr>
        <p:spPr/>
        <p:txBody>
          <a:bodyPr/>
          <a:lstStyle/>
          <a:p>
            <a:r>
              <a:rPr lang="en-US" smtClean="0"/>
              <a:t>Counting Inversions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p:cNvSpPr>
            <a:spLocks noGrp="1"/>
          </p:cNvSpPr>
          <p:nvPr>
            <p:ph type="sldNum" sz="quarter" idx="10"/>
          </p:nvPr>
        </p:nvSpPr>
        <p:spPr>
          <a:noFill/>
        </p:spPr>
        <p:txBody>
          <a:bodyPr/>
          <a:lstStyle/>
          <a:p>
            <a:fld id="{061A0468-3573-411C-BBDE-101027C4AE85}" type="slidenum">
              <a:rPr lang="en-US"/>
              <a:pPr/>
              <a:t>6</a:t>
            </a:fld>
            <a:endParaRPr lang="en-US" sz="1400"/>
          </a:p>
        </p:txBody>
      </p:sp>
      <p:sp>
        <p:nvSpPr>
          <p:cNvPr id="27651" name="Rectangle 3"/>
          <p:cNvSpPr>
            <a:spLocks noGrp="1" noChangeArrowheads="1"/>
          </p:cNvSpPr>
          <p:nvPr>
            <p:ph type="body" idx="1"/>
          </p:nvPr>
        </p:nvSpPr>
        <p:spPr/>
        <p:txBody>
          <a:bodyPr/>
          <a:lstStyle/>
          <a:p>
            <a:pPr marL="0" indent="0">
              <a:buFont typeface="Monotype Sorts" pitchFamily="92" charset="2"/>
              <a:buNone/>
            </a:pPr>
            <a:r>
              <a:rPr lang="en-US" sz="1800" smtClean="0"/>
              <a:t>Music site tries to match your song preferences with others.</a:t>
            </a:r>
          </a:p>
          <a:p>
            <a:pPr lvl="1"/>
            <a:r>
              <a:rPr lang="en-US" sz="1800" smtClean="0"/>
              <a:t>You rank n songs.</a:t>
            </a:r>
          </a:p>
          <a:p>
            <a:pPr lvl="1"/>
            <a:r>
              <a:rPr lang="en-US" sz="1800" smtClean="0"/>
              <a:t>Music site consults database to find people with </a:t>
            </a:r>
            <a:r>
              <a:rPr lang="en-US" sz="1800" smtClean="0">
                <a:solidFill>
                  <a:schemeClr val="accent1"/>
                </a:solidFill>
              </a:rPr>
              <a:t>similar</a:t>
            </a:r>
            <a:r>
              <a:rPr lang="en-US" sz="1800" smtClean="0"/>
              <a:t> tastes.</a:t>
            </a:r>
          </a:p>
          <a:p>
            <a:pPr lvl="1"/>
            <a:endParaRPr lang="en-US" sz="1800" smtClean="0"/>
          </a:p>
          <a:p>
            <a:pPr marL="0" indent="0">
              <a:buFont typeface="Monotype Sorts" pitchFamily="92" charset="2"/>
              <a:buNone/>
            </a:pPr>
            <a:r>
              <a:rPr lang="en-US" sz="1800" smtClean="0"/>
              <a:t>Similarity metric:  </a:t>
            </a:r>
            <a:r>
              <a:rPr lang="en-US" sz="1800" smtClean="0">
                <a:solidFill>
                  <a:schemeClr val="tx1"/>
                </a:solidFill>
              </a:rPr>
              <a:t>number of inversions between two rankings.</a:t>
            </a:r>
          </a:p>
          <a:p>
            <a:pPr lvl="1"/>
            <a:r>
              <a:rPr lang="en-US" sz="1800" smtClean="0"/>
              <a:t>My rank:  1, 2, …, n.</a:t>
            </a:r>
          </a:p>
          <a:p>
            <a:pPr lvl="1"/>
            <a:r>
              <a:rPr lang="en-US" sz="1800" smtClean="0"/>
              <a:t>Your rank:  a</a:t>
            </a:r>
            <a:r>
              <a:rPr lang="en-US" sz="2000" baseline="-25000" smtClean="0"/>
              <a:t>1</a:t>
            </a:r>
            <a:r>
              <a:rPr lang="en-US" sz="1800" smtClean="0"/>
              <a:t>, a</a:t>
            </a:r>
            <a:r>
              <a:rPr lang="en-US" sz="2000" baseline="-25000" smtClean="0"/>
              <a:t>2</a:t>
            </a:r>
            <a:r>
              <a:rPr lang="en-US" sz="1800" smtClean="0"/>
              <a:t>, …, a</a:t>
            </a:r>
            <a:r>
              <a:rPr lang="en-US" sz="2000" baseline="-25000" smtClean="0"/>
              <a:t>n</a:t>
            </a:r>
            <a:r>
              <a:rPr lang="en-US" sz="1800" smtClean="0"/>
              <a:t>.</a:t>
            </a:r>
          </a:p>
          <a:p>
            <a:pPr lvl="1"/>
            <a:r>
              <a:rPr lang="en-US" sz="1800" smtClean="0"/>
              <a:t>Songs i and j </a:t>
            </a:r>
            <a:r>
              <a:rPr lang="en-US" sz="1800" smtClean="0">
                <a:solidFill>
                  <a:schemeClr val="accent1"/>
                </a:solidFill>
              </a:rPr>
              <a:t>inverted</a:t>
            </a:r>
            <a:r>
              <a:rPr lang="en-US" sz="1800" smtClean="0"/>
              <a:t> if i &lt;= j, but a</a:t>
            </a:r>
            <a:r>
              <a:rPr lang="en-US" sz="2000" baseline="-25000" smtClean="0"/>
              <a:t>i</a:t>
            </a:r>
            <a:r>
              <a:rPr lang="en-US" sz="1800" smtClean="0"/>
              <a:t> &gt; a</a:t>
            </a:r>
            <a:r>
              <a:rPr lang="en-US" sz="2000" baseline="-25000" smtClean="0"/>
              <a:t>j</a:t>
            </a:r>
            <a:r>
              <a:rPr lang="en-US" sz="1800" smtClean="0"/>
              <a:t>.</a:t>
            </a:r>
          </a:p>
          <a:p>
            <a:pPr lvl="1"/>
            <a:endParaRPr lang="en-US" sz="1800" smtClean="0"/>
          </a:p>
          <a:p>
            <a:pPr lvl="1"/>
            <a:endParaRPr lang="en-US" sz="1800" smtClean="0"/>
          </a:p>
          <a:p>
            <a:pPr lvl="1"/>
            <a:endParaRPr lang="en-US" sz="1800" smtClean="0"/>
          </a:p>
          <a:p>
            <a:pPr lvl="1"/>
            <a:endParaRPr lang="en-US" sz="1800" smtClean="0"/>
          </a:p>
          <a:p>
            <a:pPr lvl="1"/>
            <a:endParaRPr lang="en-US" sz="1800" smtClean="0"/>
          </a:p>
          <a:p>
            <a:pPr lvl="1"/>
            <a:endParaRPr lang="en-US" sz="1800" smtClean="0"/>
          </a:p>
          <a:p>
            <a:pPr lvl="1"/>
            <a:endParaRPr lang="en-US" sz="1800" smtClean="0"/>
          </a:p>
          <a:p>
            <a:pPr marL="0" indent="0">
              <a:buFont typeface="Monotype Sorts" pitchFamily="92" charset="2"/>
              <a:buNone/>
            </a:pPr>
            <a:r>
              <a:rPr lang="en-US" sz="1800" smtClean="0"/>
              <a:t>Brute force:  </a:t>
            </a:r>
            <a:r>
              <a:rPr lang="en-US" sz="1800" smtClean="0">
                <a:solidFill>
                  <a:schemeClr val="tx1"/>
                </a:solidFill>
              </a:rPr>
              <a:t>check all </a:t>
            </a:r>
            <a:r>
              <a:rPr lang="en-US" sz="1800" smtClean="0">
                <a:solidFill>
                  <a:schemeClr val="tx1"/>
                </a:solidFill>
                <a:sym typeface="Symbol" pitchFamily="18" charset="2"/>
              </a:rPr>
              <a:t></a:t>
            </a:r>
            <a:r>
              <a:rPr lang="en-US" sz="1800" smtClean="0">
                <a:solidFill>
                  <a:schemeClr val="tx1"/>
                </a:solidFill>
              </a:rPr>
              <a:t>(n</a:t>
            </a:r>
            <a:r>
              <a:rPr lang="en-US" sz="2000" baseline="30000" smtClean="0">
                <a:solidFill>
                  <a:schemeClr val="tx1"/>
                </a:solidFill>
              </a:rPr>
              <a:t>2</a:t>
            </a:r>
            <a:r>
              <a:rPr lang="en-US" sz="1800" smtClean="0">
                <a:solidFill>
                  <a:schemeClr val="tx1"/>
                </a:solidFill>
              </a:rPr>
              <a:t>) pairs i and j.</a:t>
            </a:r>
          </a:p>
        </p:txBody>
      </p:sp>
      <p:cxnSp>
        <p:nvCxnSpPr>
          <p:cNvPr id="27652" name="AutoShape 50"/>
          <p:cNvCxnSpPr>
            <a:cxnSpLocks noChangeShapeType="1"/>
            <a:stCxn id="27656" idx="4"/>
            <a:endCxn id="27654" idx="4"/>
          </p:cNvCxnSpPr>
          <p:nvPr/>
        </p:nvCxnSpPr>
        <p:spPr bwMode="auto">
          <a:xfrm rot="16200000" flipH="1">
            <a:off x="4649788" y="4637088"/>
            <a:ext cx="1587" cy="1379537"/>
          </a:xfrm>
          <a:prstGeom prst="bentConnector3">
            <a:avLst>
              <a:gd name="adj1" fmla="val 22599991"/>
            </a:avLst>
          </a:prstGeom>
          <a:noFill/>
          <a:ln w="9525">
            <a:solidFill>
              <a:schemeClr val="tx1"/>
            </a:solidFill>
            <a:miter lim="800000"/>
            <a:headEnd type="triangle" w="sm" len="sm"/>
            <a:tailEnd type="triangle" w="sm" len="sm"/>
          </a:ln>
        </p:spPr>
      </p:cxnSp>
      <p:sp>
        <p:nvSpPr>
          <p:cNvPr id="27653" name="Oval 52"/>
          <p:cNvSpPr>
            <a:spLocks noChangeArrowheads="1"/>
          </p:cNvSpPr>
          <p:nvPr/>
        </p:nvSpPr>
        <p:spPr bwMode="auto">
          <a:xfrm>
            <a:off x="4572000" y="5249863"/>
            <a:ext cx="76200" cy="76200"/>
          </a:xfrm>
          <a:prstGeom prst="ellipse">
            <a:avLst/>
          </a:prstGeom>
          <a:solidFill>
            <a:schemeClr val="accent1"/>
          </a:solidFill>
          <a:ln w="9525">
            <a:solidFill>
              <a:schemeClr val="tx1"/>
            </a:solidFill>
            <a:round/>
            <a:headEnd type="none" w="sm" len="sm"/>
            <a:tailEnd type="none" w="sm" len="sm"/>
          </a:ln>
        </p:spPr>
        <p:txBody>
          <a:bodyPr wrap="none" lIns="92075" tIns="46038" rIns="92075" bIns="46038" anchor="ctr"/>
          <a:lstStyle/>
          <a:p>
            <a:endParaRPr lang="en-US"/>
          </a:p>
        </p:txBody>
      </p:sp>
      <p:sp>
        <p:nvSpPr>
          <p:cNvPr id="27654" name="Oval 53"/>
          <p:cNvSpPr>
            <a:spLocks noChangeArrowheads="1"/>
          </p:cNvSpPr>
          <p:nvPr/>
        </p:nvSpPr>
        <p:spPr bwMode="auto">
          <a:xfrm>
            <a:off x="5302250" y="5249863"/>
            <a:ext cx="76200" cy="76200"/>
          </a:xfrm>
          <a:prstGeom prst="ellipse">
            <a:avLst/>
          </a:prstGeom>
          <a:solidFill>
            <a:schemeClr val="accent1"/>
          </a:solidFill>
          <a:ln w="9525">
            <a:solidFill>
              <a:schemeClr val="tx1"/>
            </a:solidFill>
            <a:round/>
            <a:headEnd type="none" w="sm" len="sm"/>
            <a:tailEnd type="none" w="sm" len="sm"/>
          </a:ln>
        </p:spPr>
        <p:txBody>
          <a:bodyPr wrap="none" lIns="92075" tIns="46038" rIns="92075" bIns="46038" anchor="ctr"/>
          <a:lstStyle/>
          <a:p>
            <a:endParaRPr lang="en-US"/>
          </a:p>
        </p:txBody>
      </p:sp>
      <p:sp>
        <p:nvSpPr>
          <p:cNvPr id="27655" name="Oval 54"/>
          <p:cNvSpPr>
            <a:spLocks noChangeArrowheads="1"/>
          </p:cNvSpPr>
          <p:nvPr/>
        </p:nvSpPr>
        <p:spPr bwMode="auto">
          <a:xfrm>
            <a:off x="5113338" y="5249863"/>
            <a:ext cx="76200" cy="76200"/>
          </a:xfrm>
          <a:prstGeom prst="ellipse">
            <a:avLst/>
          </a:prstGeom>
          <a:solidFill>
            <a:schemeClr val="accent1"/>
          </a:solidFill>
          <a:ln w="9525">
            <a:solidFill>
              <a:schemeClr val="tx1"/>
            </a:solidFill>
            <a:round/>
            <a:headEnd type="none" w="sm" len="sm"/>
            <a:tailEnd type="none" w="sm" len="sm"/>
          </a:ln>
        </p:spPr>
        <p:txBody>
          <a:bodyPr wrap="none" lIns="92075" tIns="46038" rIns="92075" bIns="46038" anchor="ctr"/>
          <a:lstStyle/>
          <a:p>
            <a:endParaRPr lang="en-US"/>
          </a:p>
        </p:txBody>
      </p:sp>
      <p:sp>
        <p:nvSpPr>
          <p:cNvPr id="27656" name="Oval 56"/>
          <p:cNvSpPr>
            <a:spLocks noChangeArrowheads="1"/>
          </p:cNvSpPr>
          <p:nvPr/>
        </p:nvSpPr>
        <p:spPr bwMode="auto">
          <a:xfrm>
            <a:off x="3922713" y="5249863"/>
            <a:ext cx="76200" cy="76200"/>
          </a:xfrm>
          <a:prstGeom prst="ellipse">
            <a:avLst/>
          </a:prstGeom>
          <a:solidFill>
            <a:schemeClr val="accent1"/>
          </a:solidFill>
          <a:ln w="9525">
            <a:solidFill>
              <a:schemeClr val="tx1"/>
            </a:solidFill>
            <a:round/>
            <a:headEnd type="none" w="sm" len="sm"/>
            <a:tailEnd type="none" w="sm" len="sm"/>
          </a:ln>
        </p:spPr>
        <p:txBody>
          <a:bodyPr wrap="none" lIns="92075" tIns="46038" rIns="92075" bIns="46038" anchor="ctr"/>
          <a:lstStyle/>
          <a:p>
            <a:endParaRPr lang="en-US"/>
          </a:p>
        </p:txBody>
      </p:sp>
      <p:cxnSp>
        <p:nvCxnSpPr>
          <p:cNvPr id="27657" name="AutoShape 57"/>
          <p:cNvCxnSpPr>
            <a:cxnSpLocks noChangeShapeType="1"/>
            <a:stCxn id="27653" idx="4"/>
            <a:endCxn id="27655" idx="4"/>
          </p:cNvCxnSpPr>
          <p:nvPr/>
        </p:nvCxnSpPr>
        <p:spPr bwMode="auto">
          <a:xfrm rot="16200000" flipH="1">
            <a:off x="4879975" y="5056188"/>
            <a:ext cx="1587" cy="541338"/>
          </a:xfrm>
          <a:prstGeom prst="bentConnector3">
            <a:avLst>
              <a:gd name="adj1" fmla="val 12899995"/>
            </a:avLst>
          </a:prstGeom>
          <a:noFill/>
          <a:ln w="9525">
            <a:solidFill>
              <a:schemeClr val="tx1"/>
            </a:solidFill>
            <a:miter lim="800000"/>
            <a:headEnd type="triangle" w="sm" len="sm"/>
            <a:tailEnd type="triangle" w="sm" len="sm"/>
          </a:ln>
        </p:spPr>
      </p:cxnSp>
      <p:sp>
        <p:nvSpPr>
          <p:cNvPr id="27658" name="Rectangle 23"/>
          <p:cNvSpPr>
            <a:spLocks noChangeAspect="1" noChangeArrowheads="1"/>
          </p:cNvSpPr>
          <p:nvPr/>
        </p:nvSpPr>
        <p:spPr bwMode="auto">
          <a:xfrm>
            <a:off x="2286000" y="4965700"/>
            <a:ext cx="747713" cy="360363"/>
          </a:xfrm>
          <a:prstGeom prst="rect">
            <a:avLst/>
          </a:prstGeom>
          <a:solidFill>
            <a:schemeClr val="hlink"/>
          </a:solidFill>
          <a:ln w="9525">
            <a:solidFill>
              <a:schemeClr val="bg1"/>
            </a:solidFill>
            <a:miter lim="800000"/>
            <a:headEnd/>
            <a:tailEnd/>
          </a:ln>
        </p:spPr>
        <p:txBody>
          <a:bodyPr wrap="none" lIns="92075" tIns="46038" rIns="92075" bIns="46038" anchor="ctr"/>
          <a:lstStyle/>
          <a:p>
            <a:pPr algn="ctr"/>
            <a:r>
              <a:rPr kumimoji="0" lang="en-US">
                <a:solidFill>
                  <a:schemeClr val="bg1"/>
                </a:solidFill>
              </a:rPr>
              <a:t>You</a:t>
            </a:r>
          </a:p>
        </p:txBody>
      </p:sp>
      <p:sp>
        <p:nvSpPr>
          <p:cNvPr id="27659" name="Rectangle 29"/>
          <p:cNvSpPr>
            <a:spLocks noChangeAspect="1" noChangeArrowheads="1"/>
          </p:cNvSpPr>
          <p:nvPr/>
        </p:nvSpPr>
        <p:spPr bwMode="auto">
          <a:xfrm>
            <a:off x="2286000" y="4605338"/>
            <a:ext cx="747713" cy="360362"/>
          </a:xfrm>
          <a:prstGeom prst="rect">
            <a:avLst/>
          </a:prstGeom>
          <a:solidFill>
            <a:schemeClr val="hlink"/>
          </a:solidFill>
          <a:ln w="9525">
            <a:solidFill>
              <a:schemeClr val="bg1"/>
            </a:solidFill>
            <a:miter lim="800000"/>
            <a:headEnd/>
            <a:tailEnd/>
          </a:ln>
        </p:spPr>
        <p:txBody>
          <a:bodyPr wrap="none" lIns="92075" tIns="46038" rIns="92075" bIns="46038" anchor="ctr"/>
          <a:lstStyle/>
          <a:p>
            <a:pPr algn="ctr"/>
            <a:r>
              <a:rPr kumimoji="0" lang="en-US">
                <a:solidFill>
                  <a:schemeClr val="bg1"/>
                </a:solidFill>
              </a:rPr>
              <a:t>Me</a:t>
            </a:r>
          </a:p>
        </p:txBody>
      </p:sp>
      <p:sp>
        <p:nvSpPr>
          <p:cNvPr id="27660" name="Rectangle 24"/>
          <p:cNvSpPr>
            <a:spLocks noChangeAspect="1" noChangeArrowheads="1"/>
          </p:cNvSpPr>
          <p:nvPr/>
        </p:nvSpPr>
        <p:spPr bwMode="auto">
          <a:xfrm>
            <a:off x="3033713" y="4965700"/>
            <a:ext cx="628650" cy="360363"/>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a:t>1</a:t>
            </a:r>
          </a:p>
        </p:txBody>
      </p:sp>
      <p:sp>
        <p:nvSpPr>
          <p:cNvPr id="27661" name="Rectangle 25"/>
          <p:cNvSpPr>
            <a:spLocks noChangeAspect="1" noChangeArrowheads="1"/>
          </p:cNvSpPr>
          <p:nvPr/>
        </p:nvSpPr>
        <p:spPr bwMode="auto">
          <a:xfrm>
            <a:off x="4289425" y="4965700"/>
            <a:ext cx="627063" cy="360363"/>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a:t>4</a:t>
            </a:r>
          </a:p>
        </p:txBody>
      </p:sp>
      <p:sp>
        <p:nvSpPr>
          <p:cNvPr id="27662" name="Rectangle 26"/>
          <p:cNvSpPr>
            <a:spLocks noChangeAspect="1" noChangeArrowheads="1"/>
          </p:cNvSpPr>
          <p:nvPr/>
        </p:nvSpPr>
        <p:spPr bwMode="auto">
          <a:xfrm>
            <a:off x="3662363" y="4965700"/>
            <a:ext cx="627062" cy="360363"/>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a:t>3</a:t>
            </a:r>
          </a:p>
        </p:txBody>
      </p:sp>
      <p:sp>
        <p:nvSpPr>
          <p:cNvPr id="27663" name="Rectangle 27"/>
          <p:cNvSpPr>
            <a:spLocks noChangeAspect="1" noChangeArrowheads="1"/>
          </p:cNvSpPr>
          <p:nvPr/>
        </p:nvSpPr>
        <p:spPr bwMode="auto">
          <a:xfrm>
            <a:off x="4916488" y="4965700"/>
            <a:ext cx="627062" cy="360363"/>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a:t>2</a:t>
            </a:r>
          </a:p>
        </p:txBody>
      </p:sp>
      <p:sp>
        <p:nvSpPr>
          <p:cNvPr id="27664" name="Rectangle 28"/>
          <p:cNvSpPr>
            <a:spLocks noChangeAspect="1" noChangeArrowheads="1"/>
          </p:cNvSpPr>
          <p:nvPr/>
        </p:nvSpPr>
        <p:spPr bwMode="auto">
          <a:xfrm>
            <a:off x="5543550" y="4965700"/>
            <a:ext cx="628650" cy="360363"/>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a:t>5</a:t>
            </a:r>
          </a:p>
        </p:txBody>
      </p:sp>
      <p:sp>
        <p:nvSpPr>
          <p:cNvPr id="27665" name="Rectangle 30"/>
          <p:cNvSpPr>
            <a:spLocks noChangeAspect="1" noChangeArrowheads="1"/>
          </p:cNvSpPr>
          <p:nvPr/>
        </p:nvSpPr>
        <p:spPr bwMode="auto">
          <a:xfrm>
            <a:off x="3033713" y="4605338"/>
            <a:ext cx="628650" cy="360362"/>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a:t>1</a:t>
            </a:r>
          </a:p>
        </p:txBody>
      </p:sp>
      <p:sp>
        <p:nvSpPr>
          <p:cNvPr id="27666" name="Rectangle 31"/>
          <p:cNvSpPr>
            <a:spLocks noChangeAspect="1" noChangeArrowheads="1"/>
          </p:cNvSpPr>
          <p:nvPr/>
        </p:nvSpPr>
        <p:spPr bwMode="auto">
          <a:xfrm>
            <a:off x="4289425" y="4605338"/>
            <a:ext cx="627063" cy="360362"/>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a:t>3</a:t>
            </a:r>
          </a:p>
        </p:txBody>
      </p:sp>
      <p:sp>
        <p:nvSpPr>
          <p:cNvPr id="27667" name="Rectangle 32"/>
          <p:cNvSpPr>
            <a:spLocks noChangeAspect="1" noChangeArrowheads="1"/>
          </p:cNvSpPr>
          <p:nvPr/>
        </p:nvSpPr>
        <p:spPr bwMode="auto">
          <a:xfrm>
            <a:off x="3662363" y="4605338"/>
            <a:ext cx="627062" cy="360362"/>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a:t>2</a:t>
            </a:r>
          </a:p>
        </p:txBody>
      </p:sp>
      <p:sp>
        <p:nvSpPr>
          <p:cNvPr id="27668" name="Rectangle 33"/>
          <p:cNvSpPr>
            <a:spLocks noChangeAspect="1" noChangeArrowheads="1"/>
          </p:cNvSpPr>
          <p:nvPr/>
        </p:nvSpPr>
        <p:spPr bwMode="auto">
          <a:xfrm>
            <a:off x="4916488" y="4605338"/>
            <a:ext cx="627062" cy="360362"/>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a:t>4</a:t>
            </a:r>
          </a:p>
        </p:txBody>
      </p:sp>
      <p:sp>
        <p:nvSpPr>
          <p:cNvPr id="27669" name="Rectangle 34"/>
          <p:cNvSpPr>
            <a:spLocks noChangeAspect="1" noChangeArrowheads="1"/>
          </p:cNvSpPr>
          <p:nvPr/>
        </p:nvSpPr>
        <p:spPr bwMode="auto">
          <a:xfrm>
            <a:off x="5543550" y="4605338"/>
            <a:ext cx="628650" cy="360362"/>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a:t>5</a:t>
            </a:r>
          </a:p>
        </p:txBody>
      </p:sp>
      <p:sp>
        <p:nvSpPr>
          <p:cNvPr id="27670" name="Rectangle 36"/>
          <p:cNvSpPr>
            <a:spLocks noChangeAspect="1" noChangeArrowheads="1"/>
          </p:cNvSpPr>
          <p:nvPr/>
        </p:nvSpPr>
        <p:spPr bwMode="auto">
          <a:xfrm>
            <a:off x="3033713" y="4246563"/>
            <a:ext cx="628650" cy="358775"/>
          </a:xfrm>
          <a:prstGeom prst="rect">
            <a:avLst/>
          </a:prstGeom>
          <a:solidFill>
            <a:schemeClr val="hlink"/>
          </a:solidFill>
          <a:ln w="9525">
            <a:solidFill>
              <a:schemeClr val="bg1"/>
            </a:solidFill>
            <a:miter lim="800000"/>
            <a:headEnd/>
            <a:tailEnd/>
          </a:ln>
        </p:spPr>
        <p:txBody>
          <a:bodyPr wrap="none" lIns="92075" tIns="46038" rIns="92075" bIns="46038" anchor="ctr"/>
          <a:lstStyle/>
          <a:p>
            <a:pPr algn="ctr"/>
            <a:r>
              <a:rPr kumimoji="0" lang="en-US">
                <a:solidFill>
                  <a:schemeClr val="bg1"/>
                </a:solidFill>
              </a:rPr>
              <a:t>A</a:t>
            </a:r>
          </a:p>
        </p:txBody>
      </p:sp>
      <p:sp>
        <p:nvSpPr>
          <p:cNvPr id="27671" name="Rectangle 37"/>
          <p:cNvSpPr>
            <a:spLocks noChangeAspect="1" noChangeArrowheads="1"/>
          </p:cNvSpPr>
          <p:nvPr/>
        </p:nvSpPr>
        <p:spPr bwMode="auto">
          <a:xfrm>
            <a:off x="3662363" y="4246563"/>
            <a:ext cx="627062" cy="358775"/>
          </a:xfrm>
          <a:prstGeom prst="rect">
            <a:avLst/>
          </a:prstGeom>
          <a:solidFill>
            <a:schemeClr val="hlink"/>
          </a:solidFill>
          <a:ln w="9525">
            <a:solidFill>
              <a:schemeClr val="bg1"/>
            </a:solidFill>
            <a:miter lim="800000"/>
            <a:headEnd/>
            <a:tailEnd/>
          </a:ln>
        </p:spPr>
        <p:txBody>
          <a:bodyPr wrap="none" lIns="92075" tIns="46038" rIns="92075" bIns="46038" anchor="ctr"/>
          <a:lstStyle/>
          <a:p>
            <a:pPr algn="ctr"/>
            <a:r>
              <a:rPr kumimoji="0" lang="en-US">
                <a:solidFill>
                  <a:schemeClr val="bg1"/>
                </a:solidFill>
              </a:rPr>
              <a:t>B</a:t>
            </a:r>
          </a:p>
        </p:txBody>
      </p:sp>
      <p:sp>
        <p:nvSpPr>
          <p:cNvPr id="27672" name="Rectangle 38"/>
          <p:cNvSpPr>
            <a:spLocks noChangeAspect="1" noChangeArrowheads="1"/>
          </p:cNvSpPr>
          <p:nvPr/>
        </p:nvSpPr>
        <p:spPr bwMode="auto">
          <a:xfrm>
            <a:off x="4289425" y="4246563"/>
            <a:ext cx="627063" cy="358775"/>
          </a:xfrm>
          <a:prstGeom prst="rect">
            <a:avLst/>
          </a:prstGeom>
          <a:solidFill>
            <a:schemeClr val="hlink"/>
          </a:solidFill>
          <a:ln w="9525">
            <a:solidFill>
              <a:schemeClr val="bg1"/>
            </a:solidFill>
            <a:miter lim="800000"/>
            <a:headEnd/>
            <a:tailEnd/>
          </a:ln>
        </p:spPr>
        <p:txBody>
          <a:bodyPr wrap="none" lIns="92075" tIns="46038" rIns="92075" bIns="46038" anchor="ctr"/>
          <a:lstStyle/>
          <a:p>
            <a:pPr algn="ctr"/>
            <a:r>
              <a:rPr kumimoji="0" lang="en-US">
                <a:solidFill>
                  <a:schemeClr val="bg1"/>
                </a:solidFill>
              </a:rPr>
              <a:t>C</a:t>
            </a:r>
          </a:p>
        </p:txBody>
      </p:sp>
      <p:sp>
        <p:nvSpPr>
          <p:cNvPr id="27673" name="Rectangle 39"/>
          <p:cNvSpPr>
            <a:spLocks noChangeAspect="1" noChangeArrowheads="1"/>
          </p:cNvSpPr>
          <p:nvPr/>
        </p:nvSpPr>
        <p:spPr bwMode="auto">
          <a:xfrm>
            <a:off x="4916488" y="4246563"/>
            <a:ext cx="627062" cy="358775"/>
          </a:xfrm>
          <a:prstGeom prst="rect">
            <a:avLst/>
          </a:prstGeom>
          <a:solidFill>
            <a:schemeClr val="hlink"/>
          </a:solidFill>
          <a:ln w="9525">
            <a:solidFill>
              <a:schemeClr val="bg1"/>
            </a:solidFill>
            <a:miter lim="800000"/>
            <a:headEnd/>
            <a:tailEnd/>
          </a:ln>
        </p:spPr>
        <p:txBody>
          <a:bodyPr wrap="none" lIns="92075" tIns="46038" rIns="92075" bIns="46038" anchor="ctr"/>
          <a:lstStyle/>
          <a:p>
            <a:pPr algn="ctr"/>
            <a:r>
              <a:rPr kumimoji="0" lang="en-US">
                <a:solidFill>
                  <a:schemeClr val="bg1"/>
                </a:solidFill>
              </a:rPr>
              <a:t>D</a:t>
            </a:r>
          </a:p>
        </p:txBody>
      </p:sp>
      <p:sp>
        <p:nvSpPr>
          <p:cNvPr id="27674" name="Rectangle 40"/>
          <p:cNvSpPr>
            <a:spLocks noChangeAspect="1" noChangeArrowheads="1"/>
          </p:cNvSpPr>
          <p:nvPr/>
        </p:nvSpPr>
        <p:spPr bwMode="auto">
          <a:xfrm>
            <a:off x="5543550" y="4246563"/>
            <a:ext cx="628650" cy="358775"/>
          </a:xfrm>
          <a:prstGeom prst="rect">
            <a:avLst/>
          </a:prstGeom>
          <a:solidFill>
            <a:schemeClr val="hlink"/>
          </a:solidFill>
          <a:ln w="9525">
            <a:solidFill>
              <a:schemeClr val="bg1"/>
            </a:solidFill>
            <a:miter lim="800000"/>
            <a:headEnd/>
            <a:tailEnd/>
          </a:ln>
        </p:spPr>
        <p:txBody>
          <a:bodyPr wrap="none" lIns="92075" tIns="46038" rIns="92075" bIns="46038" anchor="ctr"/>
          <a:lstStyle/>
          <a:p>
            <a:pPr algn="ctr"/>
            <a:r>
              <a:rPr kumimoji="0" lang="en-US">
                <a:solidFill>
                  <a:schemeClr val="bg1"/>
                </a:solidFill>
              </a:rPr>
              <a:t>E</a:t>
            </a:r>
          </a:p>
        </p:txBody>
      </p:sp>
      <p:sp>
        <p:nvSpPr>
          <p:cNvPr id="27675" name="Rectangle 41"/>
          <p:cNvSpPr>
            <a:spLocks noChangeAspect="1" noChangeArrowheads="1"/>
          </p:cNvSpPr>
          <p:nvPr/>
        </p:nvSpPr>
        <p:spPr bwMode="auto">
          <a:xfrm>
            <a:off x="3033713" y="3886200"/>
            <a:ext cx="3138487" cy="360363"/>
          </a:xfrm>
          <a:prstGeom prst="rect">
            <a:avLst/>
          </a:prstGeom>
          <a:noFill/>
          <a:ln w="9525">
            <a:noFill/>
            <a:miter lim="800000"/>
            <a:headEnd/>
            <a:tailEnd/>
          </a:ln>
        </p:spPr>
        <p:txBody>
          <a:bodyPr wrap="none" lIns="92075" tIns="46038" rIns="92075" bIns="46038" anchor="ctr"/>
          <a:lstStyle/>
          <a:p>
            <a:pPr algn="ctr"/>
            <a:r>
              <a:rPr kumimoji="0" lang="en-US" sz="1400" i="1"/>
              <a:t>Songs</a:t>
            </a:r>
            <a:endParaRPr kumimoji="0" lang="en-US" sz="1400" i="1">
              <a:solidFill>
                <a:schemeClr val="bg1"/>
              </a:solidFill>
            </a:endParaRPr>
          </a:p>
        </p:txBody>
      </p:sp>
      <p:sp>
        <p:nvSpPr>
          <p:cNvPr id="27676" name="Rectangle 2"/>
          <p:cNvSpPr>
            <a:spLocks noGrp="1" noChangeArrowheads="1"/>
          </p:cNvSpPr>
          <p:nvPr>
            <p:ph type="title"/>
          </p:nvPr>
        </p:nvSpPr>
        <p:spPr/>
        <p:txBody>
          <a:bodyPr/>
          <a:lstStyle/>
          <a:p>
            <a:r>
              <a:rPr lang="en-US" smtClean="0"/>
              <a:t>Counting Inversions</a:t>
            </a:r>
          </a:p>
        </p:txBody>
      </p:sp>
      <p:sp>
        <p:nvSpPr>
          <p:cNvPr id="27677" name="Text Box 47"/>
          <p:cNvSpPr txBox="1">
            <a:spLocks noChangeArrowheads="1"/>
          </p:cNvSpPr>
          <p:nvPr/>
        </p:nvSpPr>
        <p:spPr bwMode="auto">
          <a:xfrm>
            <a:off x="7008813" y="4505325"/>
            <a:ext cx="1177925" cy="684213"/>
          </a:xfrm>
          <a:prstGeom prst="rect">
            <a:avLst/>
          </a:prstGeom>
          <a:noFill/>
          <a:ln w="15875">
            <a:noFill/>
            <a:miter lim="800000"/>
            <a:headEnd/>
            <a:tailEnd/>
          </a:ln>
        </p:spPr>
        <p:txBody>
          <a:bodyPr wrap="none" lIns="92075" tIns="46038" rIns="92075" bIns="46038" anchor="ctr">
            <a:spAutoFit/>
          </a:bodyPr>
          <a:lstStyle/>
          <a:p>
            <a:pPr>
              <a:lnSpc>
                <a:spcPct val="80000"/>
              </a:lnSpc>
              <a:spcBef>
                <a:spcPct val="50000"/>
              </a:spcBef>
            </a:pPr>
            <a:r>
              <a:rPr lang="en-US" u="sng"/>
              <a:t>Inversions</a:t>
            </a:r>
          </a:p>
          <a:p>
            <a:pPr>
              <a:lnSpc>
                <a:spcPct val="80000"/>
              </a:lnSpc>
              <a:spcBef>
                <a:spcPct val="50000"/>
              </a:spcBef>
            </a:pPr>
            <a:r>
              <a:rPr lang="en-US"/>
              <a:t>3-2, 4-2</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p:cNvSpPr>
            <a:spLocks noGrp="1"/>
          </p:cNvSpPr>
          <p:nvPr>
            <p:ph type="sldNum" sz="quarter" idx="10"/>
          </p:nvPr>
        </p:nvSpPr>
        <p:spPr>
          <a:noFill/>
        </p:spPr>
        <p:txBody>
          <a:bodyPr/>
          <a:lstStyle/>
          <a:p>
            <a:fld id="{EF3480BC-A7FC-466C-BC15-1AFA8F57D23A}" type="slidenum">
              <a:rPr lang="en-US"/>
              <a:pPr/>
              <a:t>7</a:t>
            </a:fld>
            <a:endParaRPr lang="en-US" sz="1400"/>
          </a:p>
        </p:txBody>
      </p:sp>
      <p:sp>
        <p:nvSpPr>
          <p:cNvPr id="28675" name="Rectangle 40"/>
          <p:cNvSpPr>
            <a:spLocks noGrp="1" noChangeArrowheads="1"/>
          </p:cNvSpPr>
          <p:nvPr>
            <p:ph type="title"/>
          </p:nvPr>
        </p:nvSpPr>
        <p:spPr/>
        <p:txBody>
          <a:bodyPr/>
          <a:lstStyle/>
          <a:p>
            <a:r>
              <a:rPr lang="en-US" smtClean="0"/>
              <a:t>Counting Inversions:  Divide-and-Conquer</a:t>
            </a:r>
          </a:p>
        </p:txBody>
      </p:sp>
      <p:sp>
        <p:nvSpPr>
          <p:cNvPr id="28676" name="Rectangle 41"/>
          <p:cNvSpPr>
            <a:spLocks noGrp="1" noChangeArrowheads="1"/>
          </p:cNvSpPr>
          <p:nvPr>
            <p:ph type="body" idx="1"/>
          </p:nvPr>
        </p:nvSpPr>
        <p:spPr/>
        <p:txBody>
          <a:bodyPr/>
          <a:lstStyle/>
          <a:p>
            <a:pPr marL="0" indent="0">
              <a:buFont typeface="Monotype Sorts" pitchFamily="92" charset="2"/>
              <a:buNone/>
            </a:pPr>
            <a:r>
              <a:rPr lang="en-US" sz="1800" smtClean="0"/>
              <a:t>Divide-and-conquer.</a:t>
            </a:r>
          </a:p>
        </p:txBody>
      </p:sp>
      <p:sp>
        <p:nvSpPr>
          <p:cNvPr id="28677" name="Rectangle 109"/>
          <p:cNvSpPr>
            <a:spLocks noChangeAspect="1" noChangeArrowheads="1"/>
          </p:cNvSpPr>
          <p:nvPr/>
        </p:nvSpPr>
        <p:spPr bwMode="auto">
          <a:xfrm>
            <a:off x="1685925" y="3322638"/>
            <a:ext cx="425450" cy="385762"/>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a:t>4</a:t>
            </a:r>
          </a:p>
        </p:txBody>
      </p:sp>
      <p:sp>
        <p:nvSpPr>
          <p:cNvPr id="28678" name="Rectangle 110"/>
          <p:cNvSpPr>
            <a:spLocks noChangeAspect="1" noChangeArrowheads="1"/>
          </p:cNvSpPr>
          <p:nvPr/>
        </p:nvSpPr>
        <p:spPr bwMode="auto">
          <a:xfrm>
            <a:off x="2111375" y="3322638"/>
            <a:ext cx="427038" cy="385762"/>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a:t>8</a:t>
            </a:r>
          </a:p>
        </p:txBody>
      </p:sp>
      <p:sp>
        <p:nvSpPr>
          <p:cNvPr id="28679" name="Rectangle 111"/>
          <p:cNvSpPr>
            <a:spLocks noChangeAspect="1" noChangeArrowheads="1"/>
          </p:cNvSpPr>
          <p:nvPr/>
        </p:nvSpPr>
        <p:spPr bwMode="auto">
          <a:xfrm>
            <a:off x="2538413" y="3322638"/>
            <a:ext cx="425450" cy="385762"/>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a:t>10</a:t>
            </a:r>
          </a:p>
        </p:txBody>
      </p:sp>
      <p:sp>
        <p:nvSpPr>
          <p:cNvPr id="28680" name="Rectangle 112"/>
          <p:cNvSpPr>
            <a:spLocks noChangeAspect="1" noChangeArrowheads="1"/>
          </p:cNvSpPr>
          <p:nvPr/>
        </p:nvSpPr>
        <p:spPr bwMode="auto">
          <a:xfrm>
            <a:off x="2963863" y="3322638"/>
            <a:ext cx="427037" cy="385762"/>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a:t>2</a:t>
            </a:r>
          </a:p>
        </p:txBody>
      </p:sp>
      <p:sp>
        <p:nvSpPr>
          <p:cNvPr id="28681" name="Rectangle 113"/>
          <p:cNvSpPr>
            <a:spLocks noChangeAspect="1" noChangeArrowheads="1"/>
          </p:cNvSpPr>
          <p:nvPr/>
        </p:nvSpPr>
        <p:spPr bwMode="auto">
          <a:xfrm>
            <a:off x="833438" y="3322638"/>
            <a:ext cx="425450" cy="385762"/>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a:t>1</a:t>
            </a:r>
          </a:p>
        </p:txBody>
      </p:sp>
      <p:sp>
        <p:nvSpPr>
          <p:cNvPr id="28682" name="Rectangle 114"/>
          <p:cNvSpPr>
            <a:spLocks noChangeAspect="1" noChangeArrowheads="1"/>
          </p:cNvSpPr>
          <p:nvPr/>
        </p:nvSpPr>
        <p:spPr bwMode="auto">
          <a:xfrm>
            <a:off x="1258888" y="3322638"/>
            <a:ext cx="427037" cy="385762"/>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a:t>5</a:t>
            </a:r>
          </a:p>
        </p:txBody>
      </p:sp>
      <p:sp>
        <p:nvSpPr>
          <p:cNvPr id="28683" name="Rectangle 115"/>
          <p:cNvSpPr>
            <a:spLocks noChangeAspect="1" noChangeArrowheads="1"/>
          </p:cNvSpPr>
          <p:nvPr/>
        </p:nvSpPr>
        <p:spPr bwMode="auto">
          <a:xfrm>
            <a:off x="4243388" y="3322638"/>
            <a:ext cx="427037" cy="385762"/>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a:t>12</a:t>
            </a:r>
          </a:p>
        </p:txBody>
      </p:sp>
      <p:sp>
        <p:nvSpPr>
          <p:cNvPr id="28684" name="Rectangle 116"/>
          <p:cNvSpPr>
            <a:spLocks noChangeAspect="1" noChangeArrowheads="1"/>
          </p:cNvSpPr>
          <p:nvPr/>
        </p:nvSpPr>
        <p:spPr bwMode="auto">
          <a:xfrm>
            <a:off x="4670425" y="3322638"/>
            <a:ext cx="425450" cy="385762"/>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a:t>11</a:t>
            </a:r>
          </a:p>
        </p:txBody>
      </p:sp>
      <p:sp>
        <p:nvSpPr>
          <p:cNvPr id="28685" name="Rectangle 117"/>
          <p:cNvSpPr>
            <a:spLocks noChangeAspect="1" noChangeArrowheads="1"/>
          </p:cNvSpPr>
          <p:nvPr/>
        </p:nvSpPr>
        <p:spPr bwMode="auto">
          <a:xfrm>
            <a:off x="5095875" y="3322638"/>
            <a:ext cx="427038" cy="385762"/>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a:t>3</a:t>
            </a:r>
          </a:p>
        </p:txBody>
      </p:sp>
      <p:sp>
        <p:nvSpPr>
          <p:cNvPr id="28686" name="Rectangle 118"/>
          <p:cNvSpPr>
            <a:spLocks noChangeAspect="1" noChangeArrowheads="1"/>
          </p:cNvSpPr>
          <p:nvPr/>
        </p:nvSpPr>
        <p:spPr bwMode="auto">
          <a:xfrm>
            <a:off x="5522913" y="3322638"/>
            <a:ext cx="425450" cy="385762"/>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a:t>7</a:t>
            </a:r>
          </a:p>
        </p:txBody>
      </p:sp>
      <p:sp>
        <p:nvSpPr>
          <p:cNvPr id="28687" name="Rectangle 119"/>
          <p:cNvSpPr>
            <a:spLocks noChangeAspect="1" noChangeArrowheads="1"/>
          </p:cNvSpPr>
          <p:nvPr/>
        </p:nvSpPr>
        <p:spPr bwMode="auto">
          <a:xfrm>
            <a:off x="3390900" y="3322638"/>
            <a:ext cx="427038" cy="385762"/>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a:t>6</a:t>
            </a:r>
          </a:p>
        </p:txBody>
      </p:sp>
      <p:sp>
        <p:nvSpPr>
          <p:cNvPr id="28688" name="Rectangle 120"/>
          <p:cNvSpPr>
            <a:spLocks noChangeAspect="1" noChangeArrowheads="1"/>
          </p:cNvSpPr>
          <p:nvPr/>
        </p:nvSpPr>
        <p:spPr bwMode="auto">
          <a:xfrm>
            <a:off x="3817938" y="3322638"/>
            <a:ext cx="425450" cy="385762"/>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a:t>9</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3"/>
          <p:cNvSpPr>
            <a:spLocks noGrp="1"/>
          </p:cNvSpPr>
          <p:nvPr>
            <p:ph type="sldNum" sz="quarter" idx="10"/>
          </p:nvPr>
        </p:nvSpPr>
        <p:spPr>
          <a:noFill/>
        </p:spPr>
        <p:txBody>
          <a:bodyPr/>
          <a:lstStyle/>
          <a:p>
            <a:fld id="{33EFDDE7-2CFB-41AE-9D2F-347CFF075B45}" type="slidenum">
              <a:rPr lang="en-US"/>
              <a:pPr/>
              <a:t>8</a:t>
            </a:fld>
            <a:endParaRPr lang="en-US" sz="1400"/>
          </a:p>
        </p:txBody>
      </p:sp>
      <p:sp>
        <p:nvSpPr>
          <p:cNvPr id="29699" name="Rectangle 26"/>
          <p:cNvSpPr>
            <a:spLocks noGrp="1" noChangeArrowheads="1"/>
          </p:cNvSpPr>
          <p:nvPr>
            <p:ph type="title"/>
          </p:nvPr>
        </p:nvSpPr>
        <p:spPr/>
        <p:txBody>
          <a:bodyPr/>
          <a:lstStyle/>
          <a:p>
            <a:r>
              <a:rPr lang="en-US" smtClean="0"/>
              <a:t>Counting Inversions:  Divide-and-Conquer</a:t>
            </a:r>
          </a:p>
        </p:txBody>
      </p:sp>
      <p:sp>
        <p:nvSpPr>
          <p:cNvPr id="29700" name="Rectangle 27"/>
          <p:cNvSpPr>
            <a:spLocks noGrp="1" noChangeArrowheads="1"/>
          </p:cNvSpPr>
          <p:nvPr>
            <p:ph type="body" idx="1"/>
          </p:nvPr>
        </p:nvSpPr>
        <p:spPr/>
        <p:txBody>
          <a:bodyPr/>
          <a:lstStyle/>
          <a:p>
            <a:pPr marL="0" indent="0">
              <a:buFont typeface="Monotype Sorts" pitchFamily="92" charset="2"/>
              <a:buNone/>
            </a:pPr>
            <a:r>
              <a:rPr lang="en-US" sz="1800" smtClean="0"/>
              <a:t>Divide-and-conquer.</a:t>
            </a:r>
          </a:p>
          <a:p>
            <a:pPr lvl="1"/>
            <a:r>
              <a:rPr lang="en-US" sz="1800" smtClean="0">
                <a:solidFill>
                  <a:schemeClr val="accent1"/>
                </a:solidFill>
              </a:rPr>
              <a:t>Divide</a:t>
            </a:r>
            <a:r>
              <a:rPr lang="en-US" sz="1800" smtClean="0"/>
              <a:t>:  separate list into two pieces.</a:t>
            </a:r>
          </a:p>
          <a:p>
            <a:pPr lvl="1"/>
            <a:endParaRPr lang="en-US" sz="1800" smtClean="0"/>
          </a:p>
        </p:txBody>
      </p:sp>
      <p:sp>
        <p:nvSpPr>
          <p:cNvPr id="29701" name="Rectangle 112"/>
          <p:cNvSpPr>
            <a:spLocks noChangeAspect="1" noChangeArrowheads="1"/>
          </p:cNvSpPr>
          <p:nvPr/>
        </p:nvSpPr>
        <p:spPr bwMode="auto">
          <a:xfrm>
            <a:off x="1685925" y="3322638"/>
            <a:ext cx="425450" cy="385762"/>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a:t>4</a:t>
            </a:r>
          </a:p>
        </p:txBody>
      </p:sp>
      <p:sp>
        <p:nvSpPr>
          <p:cNvPr id="29702" name="Rectangle 113"/>
          <p:cNvSpPr>
            <a:spLocks noChangeAspect="1" noChangeArrowheads="1"/>
          </p:cNvSpPr>
          <p:nvPr/>
        </p:nvSpPr>
        <p:spPr bwMode="auto">
          <a:xfrm>
            <a:off x="2111375" y="3322638"/>
            <a:ext cx="427038" cy="385762"/>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a:t>8</a:t>
            </a:r>
          </a:p>
        </p:txBody>
      </p:sp>
      <p:sp>
        <p:nvSpPr>
          <p:cNvPr id="29703" name="Rectangle 114"/>
          <p:cNvSpPr>
            <a:spLocks noChangeAspect="1" noChangeArrowheads="1"/>
          </p:cNvSpPr>
          <p:nvPr/>
        </p:nvSpPr>
        <p:spPr bwMode="auto">
          <a:xfrm>
            <a:off x="2538413" y="3322638"/>
            <a:ext cx="425450" cy="385762"/>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a:t>10</a:t>
            </a:r>
          </a:p>
        </p:txBody>
      </p:sp>
      <p:sp>
        <p:nvSpPr>
          <p:cNvPr id="29704" name="Rectangle 115"/>
          <p:cNvSpPr>
            <a:spLocks noChangeAspect="1" noChangeArrowheads="1"/>
          </p:cNvSpPr>
          <p:nvPr/>
        </p:nvSpPr>
        <p:spPr bwMode="auto">
          <a:xfrm>
            <a:off x="2963863" y="3322638"/>
            <a:ext cx="427037" cy="385762"/>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a:t>2</a:t>
            </a:r>
          </a:p>
        </p:txBody>
      </p:sp>
      <p:sp>
        <p:nvSpPr>
          <p:cNvPr id="29705" name="Rectangle 116"/>
          <p:cNvSpPr>
            <a:spLocks noChangeAspect="1" noChangeArrowheads="1"/>
          </p:cNvSpPr>
          <p:nvPr/>
        </p:nvSpPr>
        <p:spPr bwMode="auto">
          <a:xfrm>
            <a:off x="833438" y="3322638"/>
            <a:ext cx="425450" cy="385762"/>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a:t>1</a:t>
            </a:r>
          </a:p>
        </p:txBody>
      </p:sp>
      <p:sp>
        <p:nvSpPr>
          <p:cNvPr id="29706" name="Rectangle 117"/>
          <p:cNvSpPr>
            <a:spLocks noChangeAspect="1" noChangeArrowheads="1"/>
          </p:cNvSpPr>
          <p:nvPr/>
        </p:nvSpPr>
        <p:spPr bwMode="auto">
          <a:xfrm>
            <a:off x="1258888" y="3322638"/>
            <a:ext cx="427037" cy="385762"/>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a:t>5</a:t>
            </a:r>
          </a:p>
        </p:txBody>
      </p:sp>
      <p:sp>
        <p:nvSpPr>
          <p:cNvPr id="29707" name="Rectangle 118"/>
          <p:cNvSpPr>
            <a:spLocks noChangeAspect="1" noChangeArrowheads="1"/>
          </p:cNvSpPr>
          <p:nvPr/>
        </p:nvSpPr>
        <p:spPr bwMode="auto">
          <a:xfrm>
            <a:off x="4243388" y="3322638"/>
            <a:ext cx="427037" cy="385762"/>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a:t>12</a:t>
            </a:r>
          </a:p>
        </p:txBody>
      </p:sp>
      <p:sp>
        <p:nvSpPr>
          <p:cNvPr id="29708" name="Rectangle 119"/>
          <p:cNvSpPr>
            <a:spLocks noChangeAspect="1" noChangeArrowheads="1"/>
          </p:cNvSpPr>
          <p:nvPr/>
        </p:nvSpPr>
        <p:spPr bwMode="auto">
          <a:xfrm>
            <a:off x="4670425" y="3322638"/>
            <a:ext cx="425450" cy="385762"/>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a:t>11</a:t>
            </a:r>
          </a:p>
        </p:txBody>
      </p:sp>
      <p:sp>
        <p:nvSpPr>
          <p:cNvPr id="29709" name="Rectangle 120"/>
          <p:cNvSpPr>
            <a:spLocks noChangeAspect="1" noChangeArrowheads="1"/>
          </p:cNvSpPr>
          <p:nvPr/>
        </p:nvSpPr>
        <p:spPr bwMode="auto">
          <a:xfrm>
            <a:off x="5095875" y="3322638"/>
            <a:ext cx="427038" cy="385762"/>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a:t>3</a:t>
            </a:r>
          </a:p>
        </p:txBody>
      </p:sp>
      <p:sp>
        <p:nvSpPr>
          <p:cNvPr id="29710" name="Rectangle 121"/>
          <p:cNvSpPr>
            <a:spLocks noChangeAspect="1" noChangeArrowheads="1"/>
          </p:cNvSpPr>
          <p:nvPr/>
        </p:nvSpPr>
        <p:spPr bwMode="auto">
          <a:xfrm>
            <a:off x="5522913" y="3322638"/>
            <a:ext cx="425450" cy="385762"/>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a:t>7</a:t>
            </a:r>
          </a:p>
        </p:txBody>
      </p:sp>
      <p:sp>
        <p:nvSpPr>
          <p:cNvPr id="29711" name="Rectangle 122"/>
          <p:cNvSpPr>
            <a:spLocks noChangeAspect="1" noChangeArrowheads="1"/>
          </p:cNvSpPr>
          <p:nvPr/>
        </p:nvSpPr>
        <p:spPr bwMode="auto">
          <a:xfrm>
            <a:off x="3390900" y="3322638"/>
            <a:ext cx="427038" cy="385762"/>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a:t>6</a:t>
            </a:r>
          </a:p>
        </p:txBody>
      </p:sp>
      <p:sp>
        <p:nvSpPr>
          <p:cNvPr id="29712" name="Rectangle 123"/>
          <p:cNvSpPr>
            <a:spLocks noChangeAspect="1" noChangeArrowheads="1"/>
          </p:cNvSpPr>
          <p:nvPr/>
        </p:nvSpPr>
        <p:spPr bwMode="auto">
          <a:xfrm>
            <a:off x="3817938" y="3322638"/>
            <a:ext cx="425450" cy="385762"/>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a:t>9</a:t>
            </a:r>
          </a:p>
        </p:txBody>
      </p:sp>
      <p:sp>
        <p:nvSpPr>
          <p:cNvPr id="29713" name="Rectangle 124"/>
          <p:cNvSpPr>
            <a:spLocks noChangeAspect="1" noChangeArrowheads="1"/>
          </p:cNvSpPr>
          <p:nvPr/>
        </p:nvSpPr>
        <p:spPr bwMode="auto">
          <a:xfrm>
            <a:off x="1614488" y="4003675"/>
            <a:ext cx="427037" cy="385763"/>
          </a:xfrm>
          <a:prstGeom prst="rect">
            <a:avLst/>
          </a:prstGeom>
          <a:solidFill>
            <a:srgbClr val="003399"/>
          </a:solidFill>
          <a:ln w="9525">
            <a:solidFill>
              <a:schemeClr val="bg1"/>
            </a:solidFill>
            <a:miter lim="800000"/>
            <a:headEnd/>
            <a:tailEnd/>
          </a:ln>
        </p:spPr>
        <p:txBody>
          <a:bodyPr wrap="none" lIns="92075" tIns="46038" rIns="92075" bIns="46038" anchor="ctr"/>
          <a:lstStyle/>
          <a:p>
            <a:pPr algn="ctr"/>
            <a:r>
              <a:rPr kumimoji="0" lang="en-US">
                <a:solidFill>
                  <a:schemeClr val="bg1"/>
                </a:solidFill>
              </a:rPr>
              <a:t>4</a:t>
            </a:r>
          </a:p>
        </p:txBody>
      </p:sp>
      <p:sp>
        <p:nvSpPr>
          <p:cNvPr id="29714" name="Rectangle 125"/>
          <p:cNvSpPr>
            <a:spLocks noChangeAspect="1" noChangeArrowheads="1"/>
          </p:cNvSpPr>
          <p:nvPr/>
        </p:nvSpPr>
        <p:spPr bwMode="auto">
          <a:xfrm>
            <a:off x="2041525" y="4003675"/>
            <a:ext cx="425450" cy="385763"/>
          </a:xfrm>
          <a:prstGeom prst="rect">
            <a:avLst/>
          </a:prstGeom>
          <a:solidFill>
            <a:srgbClr val="003399"/>
          </a:solidFill>
          <a:ln w="9525">
            <a:solidFill>
              <a:schemeClr val="bg1"/>
            </a:solidFill>
            <a:miter lim="800000"/>
            <a:headEnd/>
            <a:tailEnd/>
          </a:ln>
        </p:spPr>
        <p:txBody>
          <a:bodyPr wrap="none" lIns="92075" tIns="46038" rIns="92075" bIns="46038" anchor="ctr"/>
          <a:lstStyle/>
          <a:p>
            <a:pPr algn="ctr"/>
            <a:r>
              <a:rPr kumimoji="0" lang="en-US">
                <a:solidFill>
                  <a:schemeClr val="bg1"/>
                </a:solidFill>
              </a:rPr>
              <a:t>8</a:t>
            </a:r>
          </a:p>
        </p:txBody>
      </p:sp>
      <p:sp>
        <p:nvSpPr>
          <p:cNvPr id="29715" name="Rectangle 126"/>
          <p:cNvSpPr>
            <a:spLocks noChangeAspect="1" noChangeArrowheads="1"/>
          </p:cNvSpPr>
          <p:nvPr/>
        </p:nvSpPr>
        <p:spPr bwMode="auto">
          <a:xfrm>
            <a:off x="2466975" y="4003675"/>
            <a:ext cx="427038" cy="385763"/>
          </a:xfrm>
          <a:prstGeom prst="rect">
            <a:avLst/>
          </a:prstGeom>
          <a:solidFill>
            <a:srgbClr val="003399"/>
          </a:solidFill>
          <a:ln w="9525">
            <a:solidFill>
              <a:schemeClr val="bg1"/>
            </a:solidFill>
            <a:miter lim="800000"/>
            <a:headEnd/>
            <a:tailEnd/>
          </a:ln>
        </p:spPr>
        <p:txBody>
          <a:bodyPr wrap="none" lIns="92075" tIns="46038" rIns="92075" bIns="46038" anchor="ctr"/>
          <a:lstStyle/>
          <a:p>
            <a:pPr algn="ctr"/>
            <a:r>
              <a:rPr kumimoji="0" lang="en-US">
                <a:solidFill>
                  <a:schemeClr val="bg1"/>
                </a:solidFill>
              </a:rPr>
              <a:t>10</a:t>
            </a:r>
          </a:p>
        </p:txBody>
      </p:sp>
      <p:sp>
        <p:nvSpPr>
          <p:cNvPr id="29716" name="Rectangle 127"/>
          <p:cNvSpPr>
            <a:spLocks noChangeAspect="1" noChangeArrowheads="1"/>
          </p:cNvSpPr>
          <p:nvPr/>
        </p:nvSpPr>
        <p:spPr bwMode="auto">
          <a:xfrm>
            <a:off x="2894013" y="4003675"/>
            <a:ext cx="425450" cy="385763"/>
          </a:xfrm>
          <a:prstGeom prst="rect">
            <a:avLst/>
          </a:prstGeom>
          <a:solidFill>
            <a:srgbClr val="003399"/>
          </a:solidFill>
          <a:ln w="9525">
            <a:solidFill>
              <a:schemeClr val="bg1"/>
            </a:solidFill>
            <a:miter lim="800000"/>
            <a:headEnd/>
            <a:tailEnd/>
          </a:ln>
        </p:spPr>
        <p:txBody>
          <a:bodyPr wrap="none" lIns="92075" tIns="46038" rIns="92075" bIns="46038" anchor="ctr"/>
          <a:lstStyle/>
          <a:p>
            <a:pPr algn="ctr"/>
            <a:r>
              <a:rPr kumimoji="0" lang="en-US">
                <a:solidFill>
                  <a:schemeClr val="bg1"/>
                </a:solidFill>
              </a:rPr>
              <a:t>2</a:t>
            </a:r>
          </a:p>
        </p:txBody>
      </p:sp>
      <p:sp>
        <p:nvSpPr>
          <p:cNvPr id="29717" name="Rectangle 128"/>
          <p:cNvSpPr>
            <a:spLocks noChangeAspect="1" noChangeArrowheads="1"/>
          </p:cNvSpPr>
          <p:nvPr/>
        </p:nvSpPr>
        <p:spPr bwMode="auto">
          <a:xfrm>
            <a:off x="762000" y="4003675"/>
            <a:ext cx="427038" cy="385763"/>
          </a:xfrm>
          <a:prstGeom prst="rect">
            <a:avLst/>
          </a:prstGeom>
          <a:solidFill>
            <a:srgbClr val="003399"/>
          </a:solidFill>
          <a:ln w="9525">
            <a:solidFill>
              <a:schemeClr val="bg1"/>
            </a:solidFill>
            <a:miter lim="800000"/>
            <a:headEnd/>
            <a:tailEnd/>
          </a:ln>
        </p:spPr>
        <p:txBody>
          <a:bodyPr wrap="none" lIns="92075" tIns="46038" rIns="92075" bIns="46038" anchor="ctr"/>
          <a:lstStyle/>
          <a:p>
            <a:pPr algn="ctr"/>
            <a:r>
              <a:rPr kumimoji="0" lang="en-US">
                <a:solidFill>
                  <a:schemeClr val="bg1"/>
                </a:solidFill>
              </a:rPr>
              <a:t>1</a:t>
            </a:r>
          </a:p>
        </p:txBody>
      </p:sp>
      <p:sp>
        <p:nvSpPr>
          <p:cNvPr id="29718" name="Rectangle 129"/>
          <p:cNvSpPr>
            <a:spLocks noChangeAspect="1" noChangeArrowheads="1"/>
          </p:cNvSpPr>
          <p:nvPr/>
        </p:nvSpPr>
        <p:spPr bwMode="auto">
          <a:xfrm>
            <a:off x="1189038" y="4003675"/>
            <a:ext cx="425450" cy="385763"/>
          </a:xfrm>
          <a:prstGeom prst="rect">
            <a:avLst/>
          </a:prstGeom>
          <a:solidFill>
            <a:srgbClr val="003399"/>
          </a:solidFill>
          <a:ln w="9525">
            <a:solidFill>
              <a:schemeClr val="bg1"/>
            </a:solidFill>
            <a:miter lim="800000"/>
            <a:headEnd/>
            <a:tailEnd/>
          </a:ln>
        </p:spPr>
        <p:txBody>
          <a:bodyPr wrap="none" lIns="92075" tIns="46038" rIns="92075" bIns="46038" anchor="ctr"/>
          <a:lstStyle/>
          <a:p>
            <a:pPr algn="ctr"/>
            <a:r>
              <a:rPr kumimoji="0" lang="en-US">
                <a:solidFill>
                  <a:schemeClr val="bg1"/>
                </a:solidFill>
              </a:rPr>
              <a:t>5</a:t>
            </a:r>
          </a:p>
        </p:txBody>
      </p:sp>
      <p:sp>
        <p:nvSpPr>
          <p:cNvPr id="29719" name="Rectangle 130"/>
          <p:cNvSpPr>
            <a:spLocks noChangeAspect="1" noChangeArrowheads="1"/>
          </p:cNvSpPr>
          <p:nvPr/>
        </p:nvSpPr>
        <p:spPr bwMode="auto">
          <a:xfrm>
            <a:off x="4314825" y="4003675"/>
            <a:ext cx="425450" cy="385763"/>
          </a:xfrm>
          <a:prstGeom prst="rect">
            <a:avLst/>
          </a:prstGeom>
          <a:solidFill>
            <a:srgbClr val="006600"/>
          </a:solidFill>
          <a:ln w="9525">
            <a:solidFill>
              <a:schemeClr val="bg1"/>
            </a:solidFill>
            <a:miter lim="800000"/>
            <a:headEnd/>
            <a:tailEnd/>
          </a:ln>
        </p:spPr>
        <p:txBody>
          <a:bodyPr wrap="none" lIns="92075" tIns="46038" rIns="92075" bIns="46038" anchor="ctr"/>
          <a:lstStyle/>
          <a:p>
            <a:pPr algn="ctr"/>
            <a:r>
              <a:rPr kumimoji="0" lang="en-US">
                <a:solidFill>
                  <a:schemeClr val="bg1"/>
                </a:solidFill>
              </a:rPr>
              <a:t>12</a:t>
            </a:r>
          </a:p>
        </p:txBody>
      </p:sp>
      <p:sp>
        <p:nvSpPr>
          <p:cNvPr id="29720" name="Rectangle 131"/>
          <p:cNvSpPr>
            <a:spLocks noChangeAspect="1" noChangeArrowheads="1"/>
          </p:cNvSpPr>
          <p:nvPr/>
        </p:nvSpPr>
        <p:spPr bwMode="auto">
          <a:xfrm>
            <a:off x="4740275" y="4003675"/>
            <a:ext cx="427038" cy="385763"/>
          </a:xfrm>
          <a:prstGeom prst="rect">
            <a:avLst/>
          </a:prstGeom>
          <a:solidFill>
            <a:srgbClr val="006600"/>
          </a:solidFill>
          <a:ln w="9525">
            <a:solidFill>
              <a:schemeClr val="bg1"/>
            </a:solidFill>
            <a:miter lim="800000"/>
            <a:headEnd/>
            <a:tailEnd/>
          </a:ln>
        </p:spPr>
        <p:txBody>
          <a:bodyPr wrap="none" lIns="92075" tIns="46038" rIns="92075" bIns="46038" anchor="ctr"/>
          <a:lstStyle/>
          <a:p>
            <a:pPr algn="ctr"/>
            <a:r>
              <a:rPr kumimoji="0" lang="en-US">
                <a:solidFill>
                  <a:schemeClr val="bg1"/>
                </a:solidFill>
              </a:rPr>
              <a:t>11</a:t>
            </a:r>
          </a:p>
        </p:txBody>
      </p:sp>
      <p:sp>
        <p:nvSpPr>
          <p:cNvPr id="29721" name="Rectangle 132"/>
          <p:cNvSpPr>
            <a:spLocks noChangeAspect="1" noChangeArrowheads="1"/>
          </p:cNvSpPr>
          <p:nvPr/>
        </p:nvSpPr>
        <p:spPr bwMode="auto">
          <a:xfrm>
            <a:off x="5167313" y="4003675"/>
            <a:ext cx="425450" cy="385763"/>
          </a:xfrm>
          <a:prstGeom prst="rect">
            <a:avLst/>
          </a:prstGeom>
          <a:solidFill>
            <a:srgbClr val="006600"/>
          </a:solidFill>
          <a:ln w="9525">
            <a:solidFill>
              <a:schemeClr val="bg1"/>
            </a:solidFill>
            <a:miter lim="800000"/>
            <a:headEnd/>
            <a:tailEnd/>
          </a:ln>
        </p:spPr>
        <p:txBody>
          <a:bodyPr wrap="none" lIns="92075" tIns="46038" rIns="92075" bIns="46038" anchor="ctr"/>
          <a:lstStyle/>
          <a:p>
            <a:pPr algn="ctr"/>
            <a:r>
              <a:rPr kumimoji="0" lang="en-US">
                <a:solidFill>
                  <a:schemeClr val="bg1"/>
                </a:solidFill>
              </a:rPr>
              <a:t>3</a:t>
            </a:r>
          </a:p>
        </p:txBody>
      </p:sp>
      <p:sp>
        <p:nvSpPr>
          <p:cNvPr id="29722" name="Rectangle 133"/>
          <p:cNvSpPr>
            <a:spLocks noChangeAspect="1" noChangeArrowheads="1"/>
          </p:cNvSpPr>
          <p:nvPr/>
        </p:nvSpPr>
        <p:spPr bwMode="auto">
          <a:xfrm>
            <a:off x="5592763" y="4003675"/>
            <a:ext cx="427037" cy="385763"/>
          </a:xfrm>
          <a:prstGeom prst="rect">
            <a:avLst/>
          </a:prstGeom>
          <a:solidFill>
            <a:srgbClr val="006600"/>
          </a:solidFill>
          <a:ln w="9525">
            <a:solidFill>
              <a:schemeClr val="bg1"/>
            </a:solidFill>
            <a:miter lim="800000"/>
            <a:headEnd/>
            <a:tailEnd/>
          </a:ln>
        </p:spPr>
        <p:txBody>
          <a:bodyPr wrap="none" lIns="92075" tIns="46038" rIns="92075" bIns="46038" anchor="ctr"/>
          <a:lstStyle/>
          <a:p>
            <a:pPr algn="ctr"/>
            <a:r>
              <a:rPr kumimoji="0" lang="en-US">
                <a:solidFill>
                  <a:schemeClr val="bg1"/>
                </a:solidFill>
              </a:rPr>
              <a:t>7</a:t>
            </a:r>
          </a:p>
        </p:txBody>
      </p:sp>
      <p:sp>
        <p:nvSpPr>
          <p:cNvPr id="29723" name="Rectangle 134"/>
          <p:cNvSpPr>
            <a:spLocks noChangeAspect="1" noChangeArrowheads="1"/>
          </p:cNvSpPr>
          <p:nvPr/>
        </p:nvSpPr>
        <p:spPr bwMode="auto">
          <a:xfrm>
            <a:off x="3462338" y="4003675"/>
            <a:ext cx="425450" cy="385763"/>
          </a:xfrm>
          <a:prstGeom prst="rect">
            <a:avLst/>
          </a:prstGeom>
          <a:solidFill>
            <a:srgbClr val="006600"/>
          </a:solidFill>
          <a:ln w="9525">
            <a:solidFill>
              <a:schemeClr val="bg1"/>
            </a:solidFill>
            <a:miter lim="800000"/>
            <a:headEnd/>
            <a:tailEnd/>
          </a:ln>
        </p:spPr>
        <p:txBody>
          <a:bodyPr wrap="none" lIns="92075" tIns="46038" rIns="92075" bIns="46038" anchor="ctr"/>
          <a:lstStyle/>
          <a:p>
            <a:pPr algn="ctr"/>
            <a:r>
              <a:rPr kumimoji="0" lang="en-US">
                <a:solidFill>
                  <a:schemeClr val="bg1"/>
                </a:solidFill>
              </a:rPr>
              <a:t>6</a:t>
            </a:r>
          </a:p>
        </p:txBody>
      </p:sp>
      <p:sp>
        <p:nvSpPr>
          <p:cNvPr id="29724" name="Rectangle 135"/>
          <p:cNvSpPr>
            <a:spLocks noChangeAspect="1" noChangeArrowheads="1"/>
          </p:cNvSpPr>
          <p:nvPr/>
        </p:nvSpPr>
        <p:spPr bwMode="auto">
          <a:xfrm>
            <a:off x="3887788" y="4003675"/>
            <a:ext cx="427037" cy="385763"/>
          </a:xfrm>
          <a:prstGeom prst="rect">
            <a:avLst/>
          </a:prstGeom>
          <a:solidFill>
            <a:srgbClr val="006600"/>
          </a:solidFill>
          <a:ln w="9525">
            <a:solidFill>
              <a:schemeClr val="bg1"/>
            </a:solidFill>
            <a:miter lim="800000"/>
            <a:headEnd/>
            <a:tailEnd/>
          </a:ln>
        </p:spPr>
        <p:txBody>
          <a:bodyPr wrap="none" lIns="92075" tIns="46038" rIns="92075" bIns="46038" anchor="ctr"/>
          <a:lstStyle/>
          <a:p>
            <a:pPr algn="ctr"/>
            <a:r>
              <a:rPr kumimoji="0" lang="en-US">
                <a:solidFill>
                  <a:schemeClr val="bg1"/>
                </a:solidFill>
              </a:rPr>
              <a:t>9</a:t>
            </a:r>
          </a:p>
        </p:txBody>
      </p:sp>
      <p:sp>
        <p:nvSpPr>
          <p:cNvPr id="29725" name="Text Box 138"/>
          <p:cNvSpPr txBox="1">
            <a:spLocks noChangeArrowheads="1"/>
          </p:cNvSpPr>
          <p:nvPr/>
        </p:nvSpPr>
        <p:spPr bwMode="auto">
          <a:xfrm>
            <a:off x="6553200" y="3259138"/>
            <a:ext cx="1365250" cy="339725"/>
          </a:xfrm>
          <a:prstGeom prst="rect">
            <a:avLst/>
          </a:prstGeom>
          <a:noFill/>
          <a:ln w="15875">
            <a:noFill/>
            <a:miter lim="800000"/>
            <a:headEnd/>
            <a:tailEnd/>
          </a:ln>
        </p:spPr>
        <p:txBody>
          <a:bodyPr lIns="92075" tIns="46038" rIns="92075" bIns="46038" anchor="ctr">
            <a:spAutoFit/>
          </a:bodyPr>
          <a:lstStyle/>
          <a:p>
            <a:pPr>
              <a:spcBef>
                <a:spcPct val="50000"/>
              </a:spcBef>
            </a:pPr>
            <a:r>
              <a:rPr lang="en-US" sz="1400"/>
              <a:t>Divide:  O(1).</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3"/>
          <p:cNvSpPr>
            <a:spLocks noGrp="1"/>
          </p:cNvSpPr>
          <p:nvPr>
            <p:ph type="sldNum" sz="quarter" idx="10"/>
          </p:nvPr>
        </p:nvSpPr>
        <p:spPr>
          <a:noFill/>
        </p:spPr>
        <p:txBody>
          <a:bodyPr/>
          <a:lstStyle/>
          <a:p>
            <a:fld id="{10A73B8E-3727-447B-BED2-85FD94126751}" type="slidenum">
              <a:rPr lang="en-US"/>
              <a:pPr/>
              <a:t>9</a:t>
            </a:fld>
            <a:endParaRPr lang="en-US" sz="1400"/>
          </a:p>
        </p:txBody>
      </p:sp>
      <p:sp>
        <p:nvSpPr>
          <p:cNvPr id="30723" name="Rectangle 26"/>
          <p:cNvSpPr>
            <a:spLocks noGrp="1" noChangeArrowheads="1"/>
          </p:cNvSpPr>
          <p:nvPr>
            <p:ph type="title"/>
          </p:nvPr>
        </p:nvSpPr>
        <p:spPr/>
        <p:txBody>
          <a:bodyPr/>
          <a:lstStyle/>
          <a:p>
            <a:r>
              <a:rPr lang="en-US" smtClean="0"/>
              <a:t>Counting Inversions:  Divide-and-Conquer</a:t>
            </a:r>
          </a:p>
        </p:txBody>
      </p:sp>
      <p:sp>
        <p:nvSpPr>
          <p:cNvPr id="30724" name="Rectangle 27"/>
          <p:cNvSpPr>
            <a:spLocks noGrp="1" noChangeArrowheads="1"/>
          </p:cNvSpPr>
          <p:nvPr>
            <p:ph type="body" idx="1"/>
          </p:nvPr>
        </p:nvSpPr>
        <p:spPr/>
        <p:txBody>
          <a:bodyPr/>
          <a:lstStyle/>
          <a:p>
            <a:pPr marL="0" indent="0">
              <a:buFont typeface="Monotype Sorts" pitchFamily="92" charset="2"/>
              <a:buNone/>
            </a:pPr>
            <a:r>
              <a:rPr lang="en-US" sz="1800" smtClean="0"/>
              <a:t>Divide-and-conquer.</a:t>
            </a:r>
          </a:p>
          <a:p>
            <a:pPr lvl="1"/>
            <a:r>
              <a:rPr lang="en-US" sz="1800" smtClean="0"/>
              <a:t>Divide:  separate list into two pieces.</a:t>
            </a:r>
          </a:p>
          <a:p>
            <a:pPr lvl="1"/>
            <a:r>
              <a:rPr lang="en-US" sz="1800" smtClean="0">
                <a:solidFill>
                  <a:schemeClr val="accent1"/>
                </a:solidFill>
              </a:rPr>
              <a:t>Conquer</a:t>
            </a:r>
            <a:r>
              <a:rPr lang="en-US" sz="1800" smtClean="0"/>
              <a:t>: recursively count inversions in each half.</a:t>
            </a:r>
          </a:p>
          <a:p>
            <a:pPr lvl="1"/>
            <a:endParaRPr lang="en-US" sz="1800" smtClean="0"/>
          </a:p>
        </p:txBody>
      </p:sp>
      <p:sp>
        <p:nvSpPr>
          <p:cNvPr id="30725" name="Rectangle 88"/>
          <p:cNvSpPr>
            <a:spLocks noChangeAspect="1" noChangeArrowheads="1"/>
          </p:cNvSpPr>
          <p:nvPr/>
        </p:nvSpPr>
        <p:spPr bwMode="auto">
          <a:xfrm>
            <a:off x="1685925" y="3322638"/>
            <a:ext cx="425450" cy="385762"/>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a:t>4</a:t>
            </a:r>
          </a:p>
        </p:txBody>
      </p:sp>
      <p:sp>
        <p:nvSpPr>
          <p:cNvPr id="30726" name="Rectangle 89"/>
          <p:cNvSpPr>
            <a:spLocks noChangeAspect="1" noChangeArrowheads="1"/>
          </p:cNvSpPr>
          <p:nvPr/>
        </p:nvSpPr>
        <p:spPr bwMode="auto">
          <a:xfrm>
            <a:off x="2111375" y="3322638"/>
            <a:ext cx="427038" cy="385762"/>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a:t>8</a:t>
            </a:r>
          </a:p>
        </p:txBody>
      </p:sp>
      <p:sp>
        <p:nvSpPr>
          <p:cNvPr id="30727" name="Rectangle 90"/>
          <p:cNvSpPr>
            <a:spLocks noChangeAspect="1" noChangeArrowheads="1"/>
          </p:cNvSpPr>
          <p:nvPr/>
        </p:nvSpPr>
        <p:spPr bwMode="auto">
          <a:xfrm>
            <a:off x="2538413" y="3322638"/>
            <a:ext cx="425450" cy="385762"/>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a:t>10</a:t>
            </a:r>
          </a:p>
        </p:txBody>
      </p:sp>
      <p:sp>
        <p:nvSpPr>
          <p:cNvPr id="30728" name="Rectangle 91"/>
          <p:cNvSpPr>
            <a:spLocks noChangeAspect="1" noChangeArrowheads="1"/>
          </p:cNvSpPr>
          <p:nvPr/>
        </p:nvSpPr>
        <p:spPr bwMode="auto">
          <a:xfrm>
            <a:off x="2963863" y="3322638"/>
            <a:ext cx="427037" cy="385762"/>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a:t>2</a:t>
            </a:r>
          </a:p>
        </p:txBody>
      </p:sp>
      <p:sp>
        <p:nvSpPr>
          <p:cNvPr id="30729" name="Rectangle 92"/>
          <p:cNvSpPr>
            <a:spLocks noChangeAspect="1" noChangeArrowheads="1"/>
          </p:cNvSpPr>
          <p:nvPr/>
        </p:nvSpPr>
        <p:spPr bwMode="auto">
          <a:xfrm>
            <a:off x="833438" y="3322638"/>
            <a:ext cx="425450" cy="385762"/>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a:t>1</a:t>
            </a:r>
          </a:p>
        </p:txBody>
      </p:sp>
      <p:sp>
        <p:nvSpPr>
          <p:cNvPr id="30730" name="Rectangle 93"/>
          <p:cNvSpPr>
            <a:spLocks noChangeAspect="1" noChangeArrowheads="1"/>
          </p:cNvSpPr>
          <p:nvPr/>
        </p:nvSpPr>
        <p:spPr bwMode="auto">
          <a:xfrm>
            <a:off x="1258888" y="3322638"/>
            <a:ext cx="427037" cy="385762"/>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a:t>5</a:t>
            </a:r>
          </a:p>
        </p:txBody>
      </p:sp>
      <p:sp>
        <p:nvSpPr>
          <p:cNvPr id="30731" name="Rectangle 94"/>
          <p:cNvSpPr>
            <a:spLocks noChangeAspect="1" noChangeArrowheads="1"/>
          </p:cNvSpPr>
          <p:nvPr/>
        </p:nvSpPr>
        <p:spPr bwMode="auto">
          <a:xfrm>
            <a:off x="4243388" y="3322638"/>
            <a:ext cx="427037" cy="385762"/>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a:t>12</a:t>
            </a:r>
          </a:p>
        </p:txBody>
      </p:sp>
      <p:sp>
        <p:nvSpPr>
          <p:cNvPr id="30732" name="Rectangle 95"/>
          <p:cNvSpPr>
            <a:spLocks noChangeAspect="1" noChangeArrowheads="1"/>
          </p:cNvSpPr>
          <p:nvPr/>
        </p:nvSpPr>
        <p:spPr bwMode="auto">
          <a:xfrm>
            <a:off x="4670425" y="3322638"/>
            <a:ext cx="425450" cy="385762"/>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a:t>11</a:t>
            </a:r>
          </a:p>
        </p:txBody>
      </p:sp>
      <p:sp>
        <p:nvSpPr>
          <p:cNvPr id="30733" name="Rectangle 96"/>
          <p:cNvSpPr>
            <a:spLocks noChangeAspect="1" noChangeArrowheads="1"/>
          </p:cNvSpPr>
          <p:nvPr/>
        </p:nvSpPr>
        <p:spPr bwMode="auto">
          <a:xfrm>
            <a:off x="5095875" y="3322638"/>
            <a:ext cx="427038" cy="385762"/>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a:t>3</a:t>
            </a:r>
          </a:p>
        </p:txBody>
      </p:sp>
      <p:sp>
        <p:nvSpPr>
          <p:cNvPr id="30734" name="Rectangle 97"/>
          <p:cNvSpPr>
            <a:spLocks noChangeAspect="1" noChangeArrowheads="1"/>
          </p:cNvSpPr>
          <p:nvPr/>
        </p:nvSpPr>
        <p:spPr bwMode="auto">
          <a:xfrm>
            <a:off x="5522913" y="3322638"/>
            <a:ext cx="425450" cy="385762"/>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a:t>7</a:t>
            </a:r>
          </a:p>
        </p:txBody>
      </p:sp>
      <p:sp>
        <p:nvSpPr>
          <p:cNvPr id="30735" name="Rectangle 98"/>
          <p:cNvSpPr>
            <a:spLocks noChangeAspect="1" noChangeArrowheads="1"/>
          </p:cNvSpPr>
          <p:nvPr/>
        </p:nvSpPr>
        <p:spPr bwMode="auto">
          <a:xfrm>
            <a:off x="3390900" y="3322638"/>
            <a:ext cx="427038" cy="385762"/>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a:t>6</a:t>
            </a:r>
          </a:p>
        </p:txBody>
      </p:sp>
      <p:sp>
        <p:nvSpPr>
          <p:cNvPr id="30736" name="Rectangle 99"/>
          <p:cNvSpPr>
            <a:spLocks noChangeAspect="1" noChangeArrowheads="1"/>
          </p:cNvSpPr>
          <p:nvPr/>
        </p:nvSpPr>
        <p:spPr bwMode="auto">
          <a:xfrm>
            <a:off x="3817938" y="3322638"/>
            <a:ext cx="425450" cy="385762"/>
          </a:xfrm>
          <a:prstGeom prst="rect">
            <a:avLst/>
          </a:prstGeom>
          <a:solidFill>
            <a:schemeClr val="tx2"/>
          </a:solidFill>
          <a:ln w="9525">
            <a:solidFill>
              <a:schemeClr val="bg1"/>
            </a:solidFill>
            <a:miter lim="800000"/>
            <a:headEnd/>
            <a:tailEnd/>
          </a:ln>
        </p:spPr>
        <p:txBody>
          <a:bodyPr wrap="none" lIns="92075" tIns="46038" rIns="92075" bIns="46038" anchor="ctr"/>
          <a:lstStyle/>
          <a:p>
            <a:pPr algn="ctr"/>
            <a:r>
              <a:rPr kumimoji="0" lang="en-US"/>
              <a:t>9</a:t>
            </a:r>
          </a:p>
        </p:txBody>
      </p:sp>
      <p:sp>
        <p:nvSpPr>
          <p:cNvPr id="30737" name="Rectangle 100"/>
          <p:cNvSpPr>
            <a:spLocks noChangeAspect="1" noChangeArrowheads="1"/>
          </p:cNvSpPr>
          <p:nvPr/>
        </p:nvSpPr>
        <p:spPr bwMode="auto">
          <a:xfrm>
            <a:off x="1614488" y="4003675"/>
            <a:ext cx="427037" cy="385763"/>
          </a:xfrm>
          <a:prstGeom prst="rect">
            <a:avLst/>
          </a:prstGeom>
          <a:solidFill>
            <a:srgbClr val="003399"/>
          </a:solidFill>
          <a:ln w="9525">
            <a:solidFill>
              <a:schemeClr val="bg1"/>
            </a:solidFill>
            <a:miter lim="800000"/>
            <a:headEnd/>
            <a:tailEnd/>
          </a:ln>
        </p:spPr>
        <p:txBody>
          <a:bodyPr wrap="none" lIns="92075" tIns="46038" rIns="92075" bIns="46038" anchor="ctr"/>
          <a:lstStyle/>
          <a:p>
            <a:pPr algn="ctr"/>
            <a:r>
              <a:rPr kumimoji="0" lang="en-US">
                <a:solidFill>
                  <a:schemeClr val="bg1"/>
                </a:solidFill>
              </a:rPr>
              <a:t>4</a:t>
            </a:r>
          </a:p>
        </p:txBody>
      </p:sp>
      <p:sp>
        <p:nvSpPr>
          <p:cNvPr id="30738" name="Rectangle 101"/>
          <p:cNvSpPr>
            <a:spLocks noChangeAspect="1" noChangeArrowheads="1"/>
          </p:cNvSpPr>
          <p:nvPr/>
        </p:nvSpPr>
        <p:spPr bwMode="auto">
          <a:xfrm>
            <a:off x="2041525" y="4003675"/>
            <a:ext cx="425450" cy="385763"/>
          </a:xfrm>
          <a:prstGeom prst="rect">
            <a:avLst/>
          </a:prstGeom>
          <a:solidFill>
            <a:srgbClr val="003399"/>
          </a:solidFill>
          <a:ln w="9525">
            <a:solidFill>
              <a:schemeClr val="bg1"/>
            </a:solidFill>
            <a:miter lim="800000"/>
            <a:headEnd/>
            <a:tailEnd/>
          </a:ln>
        </p:spPr>
        <p:txBody>
          <a:bodyPr wrap="none" lIns="92075" tIns="46038" rIns="92075" bIns="46038" anchor="ctr"/>
          <a:lstStyle/>
          <a:p>
            <a:pPr algn="ctr"/>
            <a:r>
              <a:rPr kumimoji="0" lang="en-US">
                <a:solidFill>
                  <a:schemeClr val="bg1"/>
                </a:solidFill>
              </a:rPr>
              <a:t>8</a:t>
            </a:r>
          </a:p>
        </p:txBody>
      </p:sp>
      <p:sp>
        <p:nvSpPr>
          <p:cNvPr id="30739" name="Rectangle 102"/>
          <p:cNvSpPr>
            <a:spLocks noChangeAspect="1" noChangeArrowheads="1"/>
          </p:cNvSpPr>
          <p:nvPr/>
        </p:nvSpPr>
        <p:spPr bwMode="auto">
          <a:xfrm>
            <a:off x="2466975" y="4003675"/>
            <a:ext cx="427038" cy="385763"/>
          </a:xfrm>
          <a:prstGeom prst="rect">
            <a:avLst/>
          </a:prstGeom>
          <a:solidFill>
            <a:srgbClr val="003399"/>
          </a:solidFill>
          <a:ln w="9525">
            <a:solidFill>
              <a:schemeClr val="bg1"/>
            </a:solidFill>
            <a:miter lim="800000"/>
            <a:headEnd/>
            <a:tailEnd/>
          </a:ln>
        </p:spPr>
        <p:txBody>
          <a:bodyPr wrap="none" lIns="92075" tIns="46038" rIns="92075" bIns="46038" anchor="ctr"/>
          <a:lstStyle/>
          <a:p>
            <a:pPr algn="ctr"/>
            <a:r>
              <a:rPr kumimoji="0" lang="en-US">
                <a:solidFill>
                  <a:schemeClr val="bg1"/>
                </a:solidFill>
              </a:rPr>
              <a:t>10</a:t>
            </a:r>
          </a:p>
        </p:txBody>
      </p:sp>
      <p:sp>
        <p:nvSpPr>
          <p:cNvPr id="30740" name="Rectangle 103"/>
          <p:cNvSpPr>
            <a:spLocks noChangeAspect="1" noChangeArrowheads="1"/>
          </p:cNvSpPr>
          <p:nvPr/>
        </p:nvSpPr>
        <p:spPr bwMode="auto">
          <a:xfrm>
            <a:off x="2894013" y="4003675"/>
            <a:ext cx="425450" cy="385763"/>
          </a:xfrm>
          <a:prstGeom prst="rect">
            <a:avLst/>
          </a:prstGeom>
          <a:solidFill>
            <a:srgbClr val="003399"/>
          </a:solidFill>
          <a:ln w="9525">
            <a:solidFill>
              <a:schemeClr val="bg1"/>
            </a:solidFill>
            <a:miter lim="800000"/>
            <a:headEnd/>
            <a:tailEnd/>
          </a:ln>
        </p:spPr>
        <p:txBody>
          <a:bodyPr wrap="none" lIns="92075" tIns="46038" rIns="92075" bIns="46038" anchor="ctr"/>
          <a:lstStyle/>
          <a:p>
            <a:pPr algn="ctr"/>
            <a:r>
              <a:rPr kumimoji="0" lang="en-US">
                <a:solidFill>
                  <a:schemeClr val="bg1"/>
                </a:solidFill>
              </a:rPr>
              <a:t>2</a:t>
            </a:r>
          </a:p>
        </p:txBody>
      </p:sp>
      <p:sp>
        <p:nvSpPr>
          <p:cNvPr id="30741" name="Rectangle 104"/>
          <p:cNvSpPr>
            <a:spLocks noChangeAspect="1" noChangeArrowheads="1"/>
          </p:cNvSpPr>
          <p:nvPr/>
        </p:nvSpPr>
        <p:spPr bwMode="auto">
          <a:xfrm>
            <a:off x="762000" y="4003675"/>
            <a:ext cx="427038" cy="385763"/>
          </a:xfrm>
          <a:prstGeom prst="rect">
            <a:avLst/>
          </a:prstGeom>
          <a:solidFill>
            <a:srgbClr val="003399"/>
          </a:solidFill>
          <a:ln w="9525">
            <a:solidFill>
              <a:schemeClr val="bg1"/>
            </a:solidFill>
            <a:miter lim="800000"/>
            <a:headEnd/>
            <a:tailEnd/>
          </a:ln>
        </p:spPr>
        <p:txBody>
          <a:bodyPr wrap="none" lIns="92075" tIns="46038" rIns="92075" bIns="46038" anchor="ctr"/>
          <a:lstStyle/>
          <a:p>
            <a:pPr algn="ctr"/>
            <a:r>
              <a:rPr kumimoji="0" lang="en-US">
                <a:solidFill>
                  <a:schemeClr val="bg1"/>
                </a:solidFill>
              </a:rPr>
              <a:t>1</a:t>
            </a:r>
          </a:p>
        </p:txBody>
      </p:sp>
      <p:sp>
        <p:nvSpPr>
          <p:cNvPr id="30742" name="Rectangle 105"/>
          <p:cNvSpPr>
            <a:spLocks noChangeAspect="1" noChangeArrowheads="1"/>
          </p:cNvSpPr>
          <p:nvPr/>
        </p:nvSpPr>
        <p:spPr bwMode="auto">
          <a:xfrm>
            <a:off x="1189038" y="4003675"/>
            <a:ext cx="425450" cy="385763"/>
          </a:xfrm>
          <a:prstGeom prst="rect">
            <a:avLst/>
          </a:prstGeom>
          <a:solidFill>
            <a:srgbClr val="003399"/>
          </a:solidFill>
          <a:ln w="9525">
            <a:solidFill>
              <a:schemeClr val="bg1"/>
            </a:solidFill>
            <a:miter lim="800000"/>
            <a:headEnd/>
            <a:tailEnd/>
          </a:ln>
        </p:spPr>
        <p:txBody>
          <a:bodyPr wrap="none" lIns="92075" tIns="46038" rIns="92075" bIns="46038" anchor="ctr"/>
          <a:lstStyle/>
          <a:p>
            <a:pPr algn="ctr"/>
            <a:r>
              <a:rPr kumimoji="0" lang="en-US">
                <a:solidFill>
                  <a:schemeClr val="bg1"/>
                </a:solidFill>
              </a:rPr>
              <a:t>5</a:t>
            </a:r>
          </a:p>
        </p:txBody>
      </p:sp>
      <p:sp>
        <p:nvSpPr>
          <p:cNvPr id="30743" name="Rectangle 106"/>
          <p:cNvSpPr>
            <a:spLocks noChangeAspect="1" noChangeArrowheads="1"/>
          </p:cNvSpPr>
          <p:nvPr/>
        </p:nvSpPr>
        <p:spPr bwMode="auto">
          <a:xfrm>
            <a:off x="4314825" y="4003675"/>
            <a:ext cx="425450" cy="385763"/>
          </a:xfrm>
          <a:prstGeom prst="rect">
            <a:avLst/>
          </a:prstGeom>
          <a:solidFill>
            <a:srgbClr val="006600"/>
          </a:solidFill>
          <a:ln w="9525">
            <a:solidFill>
              <a:schemeClr val="bg1"/>
            </a:solidFill>
            <a:miter lim="800000"/>
            <a:headEnd/>
            <a:tailEnd/>
          </a:ln>
        </p:spPr>
        <p:txBody>
          <a:bodyPr wrap="none" lIns="92075" tIns="46038" rIns="92075" bIns="46038" anchor="ctr"/>
          <a:lstStyle/>
          <a:p>
            <a:pPr algn="ctr"/>
            <a:r>
              <a:rPr kumimoji="0" lang="en-US">
                <a:solidFill>
                  <a:schemeClr val="bg1"/>
                </a:solidFill>
              </a:rPr>
              <a:t>12</a:t>
            </a:r>
          </a:p>
        </p:txBody>
      </p:sp>
      <p:sp>
        <p:nvSpPr>
          <p:cNvPr id="30744" name="Rectangle 107"/>
          <p:cNvSpPr>
            <a:spLocks noChangeAspect="1" noChangeArrowheads="1"/>
          </p:cNvSpPr>
          <p:nvPr/>
        </p:nvSpPr>
        <p:spPr bwMode="auto">
          <a:xfrm>
            <a:off x="4740275" y="4003675"/>
            <a:ext cx="427038" cy="385763"/>
          </a:xfrm>
          <a:prstGeom prst="rect">
            <a:avLst/>
          </a:prstGeom>
          <a:solidFill>
            <a:srgbClr val="006600"/>
          </a:solidFill>
          <a:ln w="9525">
            <a:solidFill>
              <a:schemeClr val="bg1"/>
            </a:solidFill>
            <a:miter lim="800000"/>
            <a:headEnd/>
            <a:tailEnd/>
          </a:ln>
        </p:spPr>
        <p:txBody>
          <a:bodyPr wrap="none" lIns="92075" tIns="46038" rIns="92075" bIns="46038" anchor="ctr"/>
          <a:lstStyle/>
          <a:p>
            <a:pPr algn="ctr"/>
            <a:r>
              <a:rPr kumimoji="0" lang="en-US">
                <a:solidFill>
                  <a:schemeClr val="bg1"/>
                </a:solidFill>
              </a:rPr>
              <a:t>11</a:t>
            </a:r>
          </a:p>
        </p:txBody>
      </p:sp>
      <p:sp>
        <p:nvSpPr>
          <p:cNvPr id="30745" name="Rectangle 108"/>
          <p:cNvSpPr>
            <a:spLocks noChangeAspect="1" noChangeArrowheads="1"/>
          </p:cNvSpPr>
          <p:nvPr/>
        </p:nvSpPr>
        <p:spPr bwMode="auto">
          <a:xfrm>
            <a:off x="5167313" y="4003675"/>
            <a:ext cx="425450" cy="385763"/>
          </a:xfrm>
          <a:prstGeom prst="rect">
            <a:avLst/>
          </a:prstGeom>
          <a:solidFill>
            <a:srgbClr val="006600"/>
          </a:solidFill>
          <a:ln w="9525">
            <a:solidFill>
              <a:schemeClr val="bg1"/>
            </a:solidFill>
            <a:miter lim="800000"/>
            <a:headEnd/>
            <a:tailEnd/>
          </a:ln>
        </p:spPr>
        <p:txBody>
          <a:bodyPr wrap="none" lIns="92075" tIns="46038" rIns="92075" bIns="46038" anchor="ctr"/>
          <a:lstStyle/>
          <a:p>
            <a:pPr algn="ctr"/>
            <a:r>
              <a:rPr kumimoji="0" lang="en-US">
                <a:solidFill>
                  <a:schemeClr val="bg1"/>
                </a:solidFill>
              </a:rPr>
              <a:t>3</a:t>
            </a:r>
          </a:p>
        </p:txBody>
      </p:sp>
      <p:sp>
        <p:nvSpPr>
          <p:cNvPr id="30746" name="Rectangle 109"/>
          <p:cNvSpPr>
            <a:spLocks noChangeAspect="1" noChangeArrowheads="1"/>
          </p:cNvSpPr>
          <p:nvPr/>
        </p:nvSpPr>
        <p:spPr bwMode="auto">
          <a:xfrm>
            <a:off x="5592763" y="4003675"/>
            <a:ext cx="427037" cy="385763"/>
          </a:xfrm>
          <a:prstGeom prst="rect">
            <a:avLst/>
          </a:prstGeom>
          <a:solidFill>
            <a:srgbClr val="006600"/>
          </a:solidFill>
          <a:ln w="9525">
            <a:solidFill>
              <a:schemeClr val="bg1"/>
            </a:solidFill>
            <a:miter lim="800000"/>
            <a:headEnd/>
            <a:tailEnd/>
          </a:ln>
        </p:spPr>
        <p:txBody>
          <a:bodyPr wrap="none" lIns="92075" tIns="46038" rIns="92075" bIns="46038" anchor="ctr"/>
          <a:lstStyle/>
          <a:p>
            <a:pPr algn="ctr"/>
            <a:r>
              <a:rPr kumimoji="0" lang="en-US">
                <a:solidFill>
                  <a:schemeClr val="bg1"/>
                </a:solidFill>
              </a:rPr>
              <a:t>7</a:t>
            </a:r>
          </a:p>
        </p:txBody>
      </p:sp>
      <p:sp>
        <p:nvSpPr>
          <p:cNvPr id="30747" name="Rectangle 110"/>
          <p:cNvSpPr>
            <a:spLocks noChangeAspect="1" noChangeArrowheads="1"/>
          </p:cNvSpPr>
          <p:nvPr/>
        </p:nvSpPr>
        <p:spPr bwMode="auto">
          <a:xfrm>
            <a:off x="3462338" y="4003675"/>
            <a:ext cx="425450" cy="385763"/>
          </a:xfrm>
          <a:prstGeom prst="rect">
            <a:avLst/>
          </a:prstGeom>
          <a:solidFill>
            <a:srgbClr val="006600"/>
          </a:solidFill>
          <a:ln w="9525">
            <a:solidFill>
              <a:schemeClr val="bg1"/>
            </a:solidFill>
            <a:miter lim="800000"/>
            <a:headEnd/>
            <a:tailEnd/>
          </a:ln>
        </p:spPr>
        <p:txBody>
          <a:bodyPr wrap="none" lIns="92075" tIns="46038" rIns="92075" bIns="46038" anchor="ctr"/>
          <a:lstStyle/>
          <a:p>
            <a:pPr algn="ctr"/>
            <a:r>
              <a:rPr kumimoji="0" lang="en-US">
                <a:solidFill>
                  <a:schemeClr val="bg1"/>
                </a:solidFill>
              </a:rPr>
              <a:t>6</a:t>
            </a:r>
          </a:p>
        </p:txBody>
      </p:sp>
      <p:sp>
        <p:nvSpPr>
          <p:cNvPr id="30748" name="Rectangle 111"/>
          <p:cNvSpPr>
            <a:spLocks noChangeAspect="1" noChangeArrowheads="1"/>
          </p:cNvSpPr>
          <p:nvPr/>
        </p:nvSpPr>
        <p:spPr bwMode="auto">
          <a:xfrm>
            <a:off x="3887788" y="4003675"/>
            <a:ext cx="427037" cy="385763"/>
          </a:xfrm>
          <a:prstGeom prst="rect">
            <a:avLst/>
          </a:prstGeom>
          <a:solidFill>
            <a:srgbClr val="006600"/>
          </a:solidFill>
          <a:ln w="9525">
            <a:solidFill>
              <a:schemeClr val="bg1"/>
            </a:solidFill>
            <a:miter lim="800000"/>
            <a:headEnd/>
            <a:tailEnd/>
          </a:ln>
        </p:spPr>
        <p:txBody>
          <a:bodyPr wrap="none" lIns="92075" tIns="46038" rIns="92075" bIns="46038" anchor="ctr"/>
          <a:lstStyle/>
          <a:p>
            <a:pPr algn="ctr"/>
            <a:r>
              <a:rPr kumimoji="0" lang="en-US">
                <a:solidFill>
                  <a:schemeClr val="bg1"/>
                </a:solidFill>
              </a:rPr>
              <a:t>9</a:t>
            </a:r>
          </a:p>
        </p:txBody>
      </p:sp>
      <p:sp>
        <p:nvSpPr>
          <p:cNvPr id="30749" name="Text Box 113"/>
          <p:cNvSpPr txBox="1">
            <a:spLocks noChangeArrowheads="1"/>
          </p:cNvSpPr>
          <p:nvPr/>
        </p:nvSpPr>
        <p:spPr bwMode="auto">
          <a:xfrm>
            <a:off x="909638" y="4402138"/>
            <a:ext cx="1982787" cy="339725"/>
          </a:xfrm>
          <a:prstGeom prst="rect">
            <a:avLst/>
          </a:prstGeom>
          <a:noFill/>
          <a:ln w="15875">
            <a:noFill/>
            <a:miter lim="800000"/>
            <a:headEnd/>
            <a:tailEnd/>
          </a:ln>
        </p:spPr>
        <p:txBody>
          <a:bodyPr wrap="none" lIns="92075" tIns="46038" rIns="92075" bIns="46038" anchor="ctr">
            <a:spAutoFit/>
          </a:bodyPr>
          <a:lstStyle/>
          <a:p>
            <a:pPr algn="ctr">
              <a:spcBef>
                <a:spcPct val="50000"/>
              </a:spcBef>
            </a:pPr>
            <a:r>
              <a:rPr lang="en-US" sz="1400"/>
              <a:t>5 blue-blue inversions</a:t>
            </a:r>
          </a:p>
        </p:txBody>
      </p:sp>
      <p:sp>
        <p:nvSpPr>
          <p:cNvPr id="30750" name="Text Box 114"/>
          <p:cNvSpPr txBox="1">
            <a:spLocks noChangeArrowheads="1"/>
          </p:cNvSpPr>
          <p:nvPr/>
        </p:nvSpPr>
        <p:spPr bwMode="auto">
          <a:xfrm>
            <a:off x="3681413" y="4402138"/>
            <a:ext cx="2230437" cy="339725"/>
          </a:xfrm>
          <a:prstGeom prst="rect">
            <a:avLst/>
          </a:prstGeom>
          <a:noFill/>
          <a:ln w="15875">
            <a:noFill/>
            <a:miter lim="800000"/>
            <a:headEnd/>
            <a:tailEnd/>
          </a:ln>
        </p:spPr>
        <p:txBody>
          <a:bodyPr wrap="none" lIns="92075" tIns="46038" rIns="92075" bIns="46038" anchor="ctr">
            <a:spAutoFit/>
          </a:bodyPr>
          <a:lstStyle/>
          <a:p>
            <a:pPr algn="ctr">
              <a:spcBef>
                <a:spcPct val="50000"/>
              </a:spcBef>
            </a:pPr>
            <a:r>
              <a:rPr lang="en-US" sz="1400"/>
              <a:t>8 green-green inversions</a:t>
            </a:r>
          </a:p>
        </p:txBody>
      </p:sp>
      <p:sp>
        <p:nvSpPr>
          <p:cNvPr id="30751" name="Text Box 116"/>
          <p:cNvSpPr txBox="1">
            <a:spLocks noChangeArrowheads="1"/>
          </p:cNvSpPr>
          <p:nvPr/>
        </p:nvSpPr>
        <p:spPr bwMode="auto">
          <a:xfrm>
            <a:off x="6553200" y="3259138"/>
            <a:ext cx="1365250" cy="339725"/>
          </a:xfrm>
          <a:prstGeom prst="rect">
            <a:avLst/>
          </a:prstGeom>
          <a:noFill/>
          <a:ln w="15875">
            <a:noFill/>
            <a:miter lim="800000"/>
            <a:headEnd/>
            <a:tailEnd/>
          </a:ln>
        </p:spPr>
        <p:txBody>
          <a:bodyPr lIns="92075" tIns="46038" rIns="92075" bIns="46038" anchor="ctr">
            <a:spAutoFit/>
          </a:bodyPr>
          <a:lstStyle/>
          <a:p>
            <a:pPr>
              <a:spcBef>
                <a:spcPct val="50000"/>
              </a:spcBef>
            </a:pPr>
            <a:r>
              <a:rPr lang="en-US" sz="1400"/>
              <a:t>Divide:  O(1).</a:t>
            </a:r>
          </a:p>
        </p:txBody>
      </p:sp>
      <p:sp>
        <p:nvSpPr>
          <p:cNvPr id="30752" name="Text Box 117"/>
          <p:cNvSpPr txBox="1">
            <a:spLocks noChangeArrowheads="1"/>
          </p:cNvSpPr>
          <p:nvPr/>
        </p:nvSpPr>
        <p:spPr bwMode="auto">
          <a:xfrm>
            <a:off x="6553200" y="4037013"/>
            <a:ext cx="1981200" cy="339725"/>
          </a:xfrm>
          <a:prstGeom prst="rect">
            <a:avLst/>
          </a:prstGeom>
          <a:noFill/>
          <a:ln w="15875">
            <a:noFill/>
            <a:miter lim="800000"/>
            <a:headEnd/>
            <a:tailEnd/>
          </a:ln>
        </p:spPr>
        <p:txBody>
          <a:bodyPr lIns="92075" tIns="46038" rIns="92075" bIns="46038" anchor="ctr">
            <a:spAutoFit/>
          </a:bodyPr>
          <a:lstStyle/>
          <a:p>
            <a:pPr>
              <a:spcBef>
                <a:spcPct val="50000"/>
              </a:spcBef>
            </a:pPr>
            <a:r>
              <a:rPr lang="en-US" sz="1400"/>
              <a:t>Conquer:  2T(n / 2)</a:t>
            </a:r>
          </a:p>
        </p:txBody>
      </p:sp>
      <p:sp>
        <p:nvSpPr>
          <p:cNvPr id="30753" name="Text Box 118"/>
          <p:cNvSpPr txBox="1">
            <a:spLocks noChangeArrowheads="1"/>
          </p:cNvSpPr>
          <p:nvPr/>
        </p:nvSpPr>
        <p:spPr bwMode="auto">
          <a:xfrm>
            <a:off x="762000" y="4752975"/>
            <a:ext cx="2438400" cy="388938"/>
          </a:xfrm>
          <a:prstGeom prst="rect">
            <a:avLst/>
          </a:prstGeom>
          <a:noFill/>
          <a:ln w="15875">
            <a:noFill/>
            <a:miter lim="800000"/>
            <a:headEnd/>
            <a:tailEnd/>
          </a:ln>
        </p:spPr>
        <p:txBody>
          <a:bodyPr lIns="92075" tIns="46038" rIns="92075" bIns="46038" anchor="ctr">
            <a:spAutoFit/>
          </a:bodyPr>
          <a:lstStyle/>
          <a:p>
            <a:pPr>
              <a:lnSpc>
                <a:spcPct val="120000"/>
              </a:lnSpc>
            </a:pPr>
            <a:r>
              <a:rPr lang="en-US" sz="1400"/>
              <a:t>5-4, 5-2, 4-2, 8-2, 10-2</a:t>
            </a:r>
          </a:p>
        </p:txBody>
      </p:sp>
      <p:sp>
        <p:nvSpPr>
          <p:cNvPr id="30754" name="Text Box 119"/>
          <p:cNvSpPr txBox="1">
            <a:spLocks noChangeArrowheads="1"/>
          </p:cNvSpPr>
          <p:nvPr/>
        </p:nvSpPr>
        <p:spPr bwMode="auto">
          <a:xfrm>
            <a:off x="3200400" y="4762500"/>
            <a:ext cx="4095750" cy="388938"/>
          </a:xfrm>
          <a:prstGeom prst="rect">
            <a:avLst/>
          </a:prstGeom>
          <a:noFill/>
          <a:ln w="15875">
            <a:noFill/>
            <a:miter lim="800000"/>
            <a:headEnd/>
            <a:tailEnd/>
          </a:ln>
        </p:spPr>
        <p:txBody>
          <a:bodyPr lIns="92075" tIns="46038" rIns="92075" bIns="46038" anchor="ctr">
            <a:spAutoFit/>
          </a:bodyPr>
          <a:lstStyle/>
          <a:p>
            <a:pPr>
              <a:lnSpc>
                <a:spcPct val="120000"/>
              </a:lnSpc>
            </a:pPr>
            <a:r>
              <a:rPr lang="en-US" sz="1400"/>
              <a:t>6-3, 9-3, 9-7, 12-3, 12-7, 12-11, 11-3, 11-7</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alg-design">
  <a:themeElements>
    <a:clrScheme name="alg-design 7">
      <a:dk1>
        <a:srgbClr val="000000"/>
      </a:dk1>
      <a:lt1>
        <a:srgbClr val="FFFFFF"/>
      </a:lt1>
      <a:dk2>
        <a:srgbClr val="C0C0C0"/>
      </a:dk2>
      <a:lt2>
        <a:srgbClr val="010000"/>
      </a:lt2>
      <a:accent1>
        <a:srgbClr val="CC0000"/>
      </a:accent1>
      <a:accent2>
        <a:srgbClr val="777777"/>
      </a:accent2>
      <a:accent3>
        <a:srgbClr val="FFFFFF"/>
      </a:accent3>
      <a:accent4>
        <a:srgbClr val="000000"/>
      </a:accent4>
      <a:accent5>
        <a:srgbClr val="E2AAAA"/>
      </a:accent5>
      <a:accent6>
        <a:srgbClr val="6B6B6B"/>
      </a:accent6>
      <a:hlink>
        <a:srgbClr val="4D4D4D"/>
      </a:hlink>
      <a:folHlink>
        <a:srgbClr val="660066"/>
      </a:folHlink>
    </a:clrScheme>
    <a:fontScheme name="alg-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triangle" w="sm" len="sm"/>
          <a:tailEnd type="triangle" w="sm" len="sm"/>
        </a:ln>
        <a:effectLst/>
      </a:spPr>
      <a:bodyPr vert="horz" wrap="square" lIns="92075" tIns="46038" rIns="92075" bIns="46038"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en-US" sz="1600" b="0"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triangle" w="sm" len="sm"/>
          <a:tailEnd type="triangle" w="sm" len="sm"/>
        </a:ln>
        <a:effectLst/>
      </a:spPr>
      <a:bodyPr vert="horz" wrap="square" lIns="92075" tIns="46038" rIns="92075" bIns="46038"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en-US" sz="1600" b="0" i="0" u="none" strike="noStrike" cap="none" normalizeH="0" baseline="0" smtClean="0">
            <a:ln>
              <a:noFill/>
            </a:ln>
            <a:solidFill>
              <a:schemeClr val="tx1"/>
            </a:solidFill>
            <a:effectLst/>
            <a:latin typeface="Comic Sans MS" pitchFamily="66" charset="0"/>
          </a:defRPr>
        </a:defPPr>
      </a:lstStyle>
    </a:lnDef>
  </a:objectDefaults>
  <a:extraClrSchemeLst>
    <a:extraClrScheme>
      <a:clrScheme name="alg-design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alg-design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alg-design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
      <a:clrScheme name="alg-design 4">
        <a:dk1>
          <a:srgbClr val="000000"/>
        </a:dk1>
        <a:lt1>
          <a:srgbClr val="FFFFFF"/>
        </a:lt1>
        <a:dk2>
          <a:srgbClr val="336699"/>
        </a:dk2>
        <a:lt2>
          <a:srgbClr val="010000"/>
        </a:lt2>
        <a:accent1>
          <a:srgbClr val="CCECFF"/>
        </a:accent1>
        <a:accent2>
          <a:srgbClr val="FFFFCC"/>
        </a:accent2>
        <a:accent3>
          <a:srgbClr val="FFFFFF"/>
        </a:accent3>
        <a:accent4>
          <a:srgbClr val="000000"/>
        </a:accent4>
        <a:accent5>
          <a:srgbClr val="E2F4FF"/>
        </a:accent5>
        <a:accent6>
          <a:srgbClr val="E7E7B9"/>
        </a:accent6>
        <a:hlink>
          <a:srgbClr val="FF6600"/>
        </a:hlink>
        <a:folHlink>
          <a:srgbClr val="FFFFCC"/>
        </a:folHlink>
      </a:clrScheme>
      <a:clrMap bg1="lt1" tx1="dk1" bg2="lt2" tx2="dk2" accent1="accent1" accent2="accent2" accent3="accent3" accent4="accent4" accent5="accent5" accent6="accent6" hlink="hlink" folHlink="folHlink"/>
    </a:extraClrScheme>
    <a:extraClrScheme>
      <a:clrScheme name="alg-design 5">
        <a:dk1>
          <a:srgbClr val="000000"/>
        </a:dk1>
        <a:lt1>
          <a:srgbClr val="FFFFFF"/>
        </a:lt1>
        <a:dk2>
          <a:srgbClr val="336699"/>
        </a:dk2>
        <a:lt2>
          <a:srgbClr val="010000"/>
        </a:lt2>
        <a:accent1>
          <a:srgbClr val="CCECFF"/>
        </a:accent1>
        <a:accent2>
          <a:srgbClr val="FFFFCC"/>
        </a:accent2>
        <a:accent3>
          <a:srgbClr val="FFFFFF"/>
        </a:accent3>
        <a:accent4>
          <a:srgbClr val="000000"/>
        </a:accent4>
        <a:accent5>
          <a:srgbClr val="E2F4FF"/>
        </a:accent5>
        <a:accent6>
          <a:srgbClr val="E7E7B9"/>
        </a:accent6>
        <a:hlink>
          <a:srgbClr val="FF6600"/>
        </a:hlink>
        <a:folHlink>
          <a:srgbClr val="660066"/>
        </a:folHlink>
      </a:clrScheme>
      <a:clrMap bg1="lt1" tx1="dk1" bg2="lt2" tx2="dk2" accent1="accent1" accent2="accent2" accent3="accent3" accent4="accent4" accent5="accent5" accent6="accent6" hlink="hlink" folHlink="folHlink"/>
    </a:extraClrScheme>
    <a:extraClrScheme>
      <a:clrScheme name="alg-design 6">
        <a:dk1>
          <a:srgbClr val="000000"/>
        </a:dk1>
        <a:lt1>
          <a:srgbClr val="FFFFFF"/>
        </a:lt1>
        <a:dk2>
          <a:srgbClr val="336699"/>
        </a:dk2>
        <a:lt2>
          <a:srgbClr val="010000"/>
        </a:lt2>
        <a:accent1>
          <a:srgbClr val="CCECFF"/>
        </a:accent1>
        <a:accent2>
          <a:srgbClr val="FFFFCC"/>
        </a:accent2>
        <a:accent3>
          <a:srgbClr val="FFFFFF"/>
        </a:accent3>
        <a:accent4>
          <a:srgbClr val="000000"/>
        </a:accent4>
        <a:accent5>
          <a:srgbClr val="E2F4FF"/>
        </a:accent5>
        <a:accent6>
          <a:srgbClr val="E7E7B9"/>
        </a:accent6>
        <a:hlink>
          <a:srgbClr val="FF6600"/>
        </a:hlink>
        <a:folHlink>
          <a:srgbClr val="FFFFFF"/>
        </a:folHlink>
      </a:clrScheme>
      <a:clrMap bg1="lt1" tx1="dk1" bg2="lt2" tx2="dk2" accent1="accent1" accent2="accent2" accent3="accent3" accent4="accent4" accent5="accent5" accent6="accent6" hlink="hlink" folHlink="folHlink"/>
    </a:extraClrScheme>
    <a:extraClrScheme>
      <a:clrScheme name="alg-design 7">
        <a:dk1>
          <a:srgbClr val="000000"/>
        </a:dk1>
        <a:lt1>
          <a:srgbClr val="FFFFFF"/>
        </a:lt1>
        <a:dk2>
          <a:srgbClr val="C0C0C0"/>
        </a:dk2>
        <a:lt2>
          <a:srgbClr val="010000"/>
        </a:lt2>
        <a:accent1>
          <a:srgbClr val="CC0000"/>
        </a:accent1>
        <a:accent2>
          <a:srgbClr val="777777"/>
        </a:accent2>
        <a:accent3>
          <a:srgbClr val="FFFFFF"/>
        </a:accent3>
        <a:accent4>
          <a:srgbClr val="000000"/>
        </a:accent4>
        <a:accent5>
          <a:srgbClr val="E2AAAA"/>
        </a:accent5>
        <a:accent6>
          <a:srgbClr val="6B6B6B"/>
        </a:accent6>
        <a:hlink>
          <a:srgbClr val="4D4D4D"/>
        </a:hlink>
        <a:folHlink>
          <a:srgbClr val="6600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Stream</Template>
  <TotalTime>10953</TotalTime>
  <Words>3006</Words>
  <Application>Microsoft PowerPoint 7.0</Application>
  <PresentationFormat>On-screen Show (4:3)</PresentationFormat>
  <Paragraphs>1054</Paragraphs>
  <Slides>49</Slides>
  <Notes>21</Notes>
  <HiddenSlides>0</HiddenSlides>
  <MMClips>0</MMClips>
  <ScaleCrop>false</ScaleCrop>
  <HeadingPairs>
    <vt:vector size="8" baseType="variant">
      <vt:variant>
        <vt:lpstr>Theme</vt:lpstr>
      </vt:variant>
      <vt:variant>
        <vt:i4>1</vt:i4>
      </vt:variant>
      <vt:variant>
        <vt:lpstr>Embedded OLE Servers</vt:lpstr>
      </vt:variant>
      <vt:variant>
        <vt:i4>1</vt:i4>
      </vt:variant>
      <vt:variant>
        <vt:lpstr>Slide Titles</vt:lpstr>
      </vt:variant>
      <vt:variant>
        <vt:i4>49</vt:i4>
      </vt:variant>
      <vt:variant>
        <vt:lpstr>Custom Shows</vt:lpstr>
      </vt:variant>
      <vt:variant>
        <vt:i4>1</vt:i4>
      </vt:variant>
    </vt:vector>
  </HeadingPairs>
  <TitlesOfParts>
    <vt:vector size="52" baseType="lpstr">
      <vt:lpstr>alg-design</vt:lpstr>
      <vt:lpstr>Equation</vt:lpstr>
      <vt:lpstr>CSE245- Divide &amp; Conquer</vt:lpstr>
      <vt:lpstr>Divide and Conquer Algorithms</vt:lpstr>
      <vt:lpstr>Divide and Conquer</vt:lpstr>
      <vt:lpstr>Divide-and-Conquer</vt:lpstr>
      <vt:lpstr>Counting Inversions</vt:lpstr>
      <vt:lpstr>Counting Inversions</vt:lpstr>
      <vt:lpstr>Counting Inversions:  Divide-and-Conquer</vt:lpstr>
      <vt:lpstr>Counting Inversions:  Divide-and-Conquer</vt:lpstr>
      <vt:lpstr>Counting Inversions:  Divide-and-Conquer</vt:lpstr>
      <vt:lpstr>Counting Inversions:  Divide-and-Conquer</vt:lpstr>
      <vt:lpstr>Merge and Count</vt:lpstr>
      <vt:lpstr>Merge and Count</vt:lpstr>
      <vt:lpstr>Merge and Count</vt:lpstr>
      <vt:lpstr>Merge and Count</vt:lpstr>
      <vt:lpstr>Merge and Count</vt:lpstr>
      <vt:lpstr>Merge and Count</vt:lpstr>
      <vt:lpstr>Merge and Count</vt:lpstr>
      <vt:lpstr>Merge and Count</vt:lpstr>
      <vt:lpstr>Merge and Count</vt:lpstr>
      <vt:lpstr>Merge and Count</vt:lpstr>
      <vt:lpstr>Merge and Count</vt:lpstr>
      <vt:lpstr>Merge and Count</vt:lpstr>
      <vt:lpstr>Merge and Count</vt:lpstr>
      <vt:lpstr>Merge and Count</vt:lpstr>
      <vt:lpstr>Merge and Count</vt:lpstr>
      <vt:lpstr>Merge and Count</vt:lpstr>
      <vt:lpstr>Merge and Count</vt:lpstr>
      <vt:lpstr>Merge and Count</vt:lpstr>
      <vt:lpstr>Merge and Count</vt:lpstr>
      <vt:lpstr>Merge and Count</vt:lpstr>
      <vt:lpstr>Merge and Count</vt:lpstr>
      <vt:lpstr>Merge and Count</vt:lpstr>
      <vt:lpstr>Merge and Count</vt:lpstr>
      <vt:lpstr>Merge and Count</vt:lpstr>
      <vt:lpstr>Merge and Count</vt:lpstr>
      <vt:lpstr>Closest Pair of Points (from “Algorithm Design” by J.Kleinberg and E.Tardos)</vt:lpstr>
      <vt:lpstr>Closest Pair of Points:  First Attempt</vt:lpstr>
      <vt:lpstr>Closest Pair of Points:  First Attempt</vt:lpstr>
      <vt:lpstr>Closest Pair of Points</vt:lpstr>
      <vt:lpstr>Closest Pair of Points</vt:lpstr>
      <vt:lpstr>Closest Pair of Points</vt:lpstr>
      <vt:lpstr>Closest Pair of Points</vt:lpstr>
      <vt:lpstr>Closest Pair of Points</vt:lpstr>
      <vt:lpstr>Closest Pair of Points</vt:lpstr>
      <vt:lpstr>Closest Pair of Points</vt:lpstr>
      <vt:lpstr>Closest Pair of Points</vt:lpstr>
      <vt:lpstr>Closest Pair Algorithm</vt:lpstr>
      <vt:lpstr>Closest Pair of Points:  Analysis</vt:lpstr>
      <vt:lpstr>Assignment 3(Part 1)</vt:lpstr>
      <vt:lpstr>handout</vt:lpstr>
    </vt:vector>
  </TitlesOfParts>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Divide &amp; Conquer</dc:title>
  <dc:subject>CSE304 - Design &amp; Analysis of Algorithms</dc:subject>
  <dc:creator>Syed Monowar Hossain</dc:creator>
  <cp:lastModifiedBy>Shamsujjoha</cp:lastModifiedBy>
  <cp:revision>1017</cp:revision>
  <cp:lastPrinted>2005-06-06T17:49:42Z</cp:lastPrinted>
  <dcterms:created xsi:type="dcterms:W3CDTF">1999-12-31T01:41:01Z</dcterms:created>
  <dcterms:modified xsi:type="dcterms:W3CDTF">2015-03-28T07:38:00Z</dcterms:modified>
</cp:coreProperties>
</file>