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Override12.xml" ContentType="application/vnd.openxmlformats-officedocument.themeOverr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Default Extension="bin" ContentType="application/vnd.openxmlformats-officedocument.oleObject"/>
  <Override PartName="/ppt/theme/themeOverride11.xml" ContentType="application/vnd.openxmlformats-officedocument.themeOverr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73" r:id="rId2"/>
    <p:sldId id="842" r:id="rId3"/>
    <p:sldId id="840" r:id="rId4"/>
    <p:sldId id="828" r:id="rId5"/>
    <p:sldId id="850" r:id="rId6"/>
    <p:sldId id="851" r:id="rId7"/>
    <p:sldId id="866" r:id="rId8"/>
    <p:sldId id="867" r:id="rId9"/>
    <p:sldId id="844" r:id="rId10"/>
    <p:sldId id="868" r:id="rId11"/>
    <p:sldId id="846" r:id="rId12"/>
    <p:sldId id="847" r:id="rId13"/>
    <p:sldId id="854" r:id="rId14"/>
    <p:sldId id="855" r:id="rId15"/>
    <p:sldId id="856" r:id="rId16"/>
    <p:sldId id="857" r:id="rId17"/>
    <p:sldId id="858" r:id="rId18"/>
    <p:sldId id="859" r:id="rId19"/>
    <p:sldId id="860" r:id="rId20"/>
    <p:sldId id="861" r:id="rId21"/>
    <p:sldId id="862" r:id="rId22"/>
    <p:sldId id="863" r:id="rId23"/>
    <p:sldId id="864" r:id="rId24"/>
    <p:sldId id="865" r:id="rId25"/>
    <p:sldId id="869" r:id="rId26"/>
    <p:sldId id="870" r:id="rId27"/>
    <p:sldId id="871" r:id="rId28"/>
    <p:sldId id="872" r:id="rId29"/>
    <p:sldId id="873" r:id="rId30"/>
    <p:sldId id="874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82" r:id="rId39"/>
    <p:sldId id="884" r:id="rId40"/>
    <p:sldId id="885" r:id="rId41"/>
    <p:sldId id="887" r:id="rId42"/>
    <p:sldId id="888" r:id="rId43"/>
    <p:sldId id="889" r:id="rId44"/>
    <p:sldId id="890" r:id="rId45"/>
    <p:sldId id="891" r:id="rId46"/>
    <p:sldId id="892" r:id="rId47"/>
    <p:sldId id="893" r:id="rId48"/>
    <p:sldId id="894" r:id="rId49"/>
    <p:sldId id="895" r:id="rId50"/>
    <p:sldId id="896" r:id="rId51"/>
    <p:sldId id="897" r:id="rId52"/>
    <p:sldId id="898" r:id="rId53"/>
    <p:sldId id="899" r:id="rId54"/>
    <p:sldId id="900" r:id="rId5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996633"/>
    <a:srgbClr val="663300"/>
    <a:srgbClr val="990000"/>
    <a:srgbClr val="000099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142" autoAdjust="0"/>
    <p:restoredTop sz="94660"/>
  </p:normalViewPr>
  <p:slideViewPr>
    <p:cSldViewPr snapToGrid="0">
      <p:cViewPr>
        <p:scale>
          <a:sx n="75" d="100"/>
          <a:sy n="75" d="100"/>
        </p:scale>
        <p:origin x="-786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E5CBEF47-556B-40C6-980F-C3F66D8F7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C3B15419-AF48-4AC3-90AC-71F81F6DE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7A6A5-6100-4766-B1C9-1128CAB25BE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F3912-8881-49CC-8A01-A19AA7D5B8D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7B30E-10D9-4AFF-B739-393ADB50B97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A832B-D9DC-45FF-9588-3C36DB097A5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DBE84-069D-4E42-A34E-4520A5F003F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3296A-7B19-4746-9D6A-9507F22D4D1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52E7-0B8A-4A1F-A83A-202818C45AE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DF923-A92E-4198-B30F-3E2F16B24FF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2B46C-FA4E-4CAE-A2AB-1BA65AAFD70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864B5-187C-40A7-8501-CBDE39E4954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3C9A5-E616-4BE2-9945-66F280EC6DF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C002F-133C-4F46-B981-974641EBDA3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58081-0DCE-4C66-939C-FF676C253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FED1E-1DA6-4D74-B63A-3FAFAE68C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14B4C-8586-47EB-92FA-9BA4E861C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F471-40E0-405A-AA5C-6B560ADED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14208-EDCF-4428-AE7F-9C24F85DD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C0FAB-FD5D-41E1-B3A8-C80501D1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D8DC9-9226-45F1-8B2B-3E69ED496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711A4-0BC8-4A00-9A70-25370F06A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41231-B1E7-426D-93DD-9B5768BF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C0B0-1933-4616-AF99-BDCFF1A28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FAED-35EC-40ED-80D1-2ED5E383A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5AC5-32B1-4F31-A2B3-7913656B5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880156-D239-4A9E-8C73-8A870FDA6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1.x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9.x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smtClean="0"/>
              <a:t>CSE 304</a:t>
            </a:r>
            <a:br>
              <a:rPr lang="en-US" smtClean="0"/>
            </a:br>
            <a:r>
              <a:rPr lang="en-US" smtClean="0"/>
              <a:t>Design &amp; Analysis of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Algorithms (Part 1)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/>
          <a:lstStyle/>
          <a:p>
            <a:pPr eaLnBrk="1" hangingPunct="1"/>
            <a:r>
              <a:rPr lang="en-US" smtClean="0"/>
              <a:t>The Fractional Knapsack Problem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>
                <a:solidFill>
                  <a:schemeClr val="tx2"/>
                </a:solidFill>
              </a:rPr>
              <a:t>Given:</a:t>
            </a:r>
            <a:r>
              <a:rPr lang="en-US" sz="2000" smtClean="0"/>
              <a:t> A set S of</a:t>
            </a:r>
            <a:r>
              <a:rPr lang="en-US" sz="2000" smtClean="0">
                <a:solidFill>
                  <a:srgbClr val="CC0000"/>
                </a:solidFill>
              </a:rPr>
              <a:t> n</a:t>
            </a:r>
            <a:r>
              <a:rPr lang="en-US" sz="2000" smtClean="0"/>
              <a:t> items, with each </a:t>
            </a:r>
            <a:r>
              <a:rPr lang="en-US" sz="2000" smtClean="0">
                <a:solidFill>
                  <a:srgbClr val="CC0000"/>
                </a:solidFill>
              </a:rPr>
              <a:t>item i</a:t>
            </a:r>
            <a:r>
              <a:rPr lang="en-US" sz="2000" smtClean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</a:t>
            </a:r>
            <a:r>
              <a:rPr lang="en-US" sz="1800" baseline="-25000" smtClean="0"/>
              <a:t>i</a:t>
            </a:r>
            <a:r>
              <a:rPr lang="en-US" sz="1800" smtClean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w</a:t>
            </a:r>
            <a:r>
              <a:rPr lang="en-US" sz="1800" baseline="-25000" smtClean="0"/>
              <a:t>i</a:t>
            </a:r>
            <a:r>
              <a:rPr lang="en-US" sz="1800" smtClean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olidFill>
                  <a:schemeClr val="tx2"/>
                </a:solidFill>
              </a:rPr>
              <a:t>Goal:</a:t>
            </a:r>
            <a:r>
              <a:rPr lang="en-US" sz="2000" smtClean="0"/>
              <a:t> Choose items with maximum total benefit but with weight at most W.</a:t>
            </a:r>
          </a:p>
        </p:txBody>
      </p:sp>
      <p:pic>
        <p:nvPicPr>
          <p:cNvPr id="15365" name="Picture 4" descr="HH0100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7050" y="3913188"/>
            <a:ext cx="4953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 descr="HH0100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638" y="3532188"/>
            <a:ext cx="7080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6" descr="HH0100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6288" y="4217988"/>
            <a:ext cx="325437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7" descr="HH0100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13" y="3733800"/>
            <a:ext cx="595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8" descr="HH0100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763" y="4267200"/>
            <a:ext cx="2825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" y="4800600"/>
            <a:ext cx="1236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charset="0"/>
              </a:rPr>
              <a:t>Weight: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474663" y="5181600"/>
            <a:ext cx="12303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charset="0"/>
              </a:rPr>
              <a:t>Benefit: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1895475" y="4419600"/>
            <a:ext cx="29686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ahoma" charset="0"/>
              </a:rPr>
              <a:t>1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2638425" y="4419600"/>
            <a:ext cx="29686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ahoma" charset="0"/>
              </a:rPr>
              <a:t>2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3328988" y="4419600"/>
            <a:ext cx="296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ahoma" charset="0"/>
              </a:rPr>
              <a:t>3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021138" y="4419600"/>
            <a:ext cx="296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ahoma" charset="0"/>
              </a:rPr>
              <a:t>4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4695825" y="4419600"/>
            <a:ext cx="29686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ahoma" charset="0"/>
              </a:rPr>
              <a:t>5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1731963" y="487680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4 ml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2474913" y="487680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8 ml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3165475" y="487680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2 ml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3857625" y="487680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6 ml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4532313" y="487680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1 ml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1765300" y="525780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$12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2506663" y="525780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$32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3198813" y="525780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$40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3890963" y="525780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$30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4564063" y="525780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$50</a:t>
            </a: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627063" y="4114800"/>
            <a:ext cx="10604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charset="0"/>
              </a:rPr>
              <a:t>Items: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58813" y="5562600"/>
            <a:ext cx="10350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charset="0"/>
              </a:rPr>
              <a:t>Value: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889125" y="5638800"/>
            <a:ext cx="30956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3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74663" y="5867400"/>
            <a:ext cx="120173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($ per ml)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632075" y="5638800"/>
            <a:ext cx="30956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4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260725" y="5638800"/>
            <a:ext cx="4349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20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016375" y="5638800"/>
            <a:ext cx="30956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5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627563" y="5638800"/>
            <a:ext cx="4349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charset="0"/>
              </a:rPr>
              <a:t>50</a:t>
            </a:r>
          </a:p>
        </p:txBody>
      </p:sp>
      <p:grpSp>
        <p:nvGrpSpPr>
          <p:cNvPr id="15395" name="Group 34"/>
          <p:cNvGrpSpPr>
            <a:grpSpLocks/>
          </p:cNvGrpSpPr>
          <p:nvPr/>
        </p:nvGrpSpPr>
        <p:grpSpPr bwMode="auto">
          <a:xfrm>
            <a:off x="5732463" y="2978150"/>
            <a:ext cx="1247775" cy="2722563"/>
            <a:chOff x="4180" y="2068"/>
            <a:chExt cx="786" cy="1715"/>
          </a:xfrm>
        </p:grpSpPr>
        <p:sp>
          <p:nvSpPr>
            <p:cNvPr id="15399" name="Freeform 35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Freeform 36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Freeform 37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Freeform 38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Freeform 39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Freeform 40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Text Box 41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ahoma" charset="0"/>
                </a:rPr>
                <a:t>10 ml</a:t>
              </a:r>
            </a:p>
          </p:txBody>
        </p:sp>
      </p:grp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5351463" y="3200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7180263" y="3657600"/>
            <a:ext cx="1963737" cy="218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ahoma" charset="0"/>
              </a:rPr>
              <a:t>Solution:   P</a:t>
            </a:r>
          </a:p>
          <a:p>
            <a:pPr>
              <a:buFontTx/>
              <a:buChar char="•"/>
            </a:pPr>
            <a:r>
              <a:rPr lang="en-US" sz="2000">
                <a:latin typeface="Tahoma" charset="0"/>
              </a:rPr>
              <a:t> 1 ml of 5  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50$</a:t>
            </a:r>
            <a:r>
              <a:rPr lang="en-US" sz="2000">
                <a:latin typeface="Tahoma" charset="0"/>
              </a:rPr>
              <a:t> </a:t>
            </a:r>
          </a:p>
          <a:p>
            <a:pPr>
              <a:buFontTx/>
              <a:buChar char="•"/>
            </a:pPr>
            <a:r>
              <a:rPr lang="en-US" sz="2000">
                <a:latin typeface="Tahoma" charset="0"/>
              </a:rPr>
              <a:t> 6 ml of 4  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30$</a:t>
            </a:r>
          </a:p>
          <a:p>
            <a:pPr>
              <a:buFontTx/>
              <a:buChar char="•"/>
            </a:pPr>
            <a:r>
              <a:rPr lang="en-US" sz="2000">
                <a:latin typeface="Tahoma" charset="0"/>
              </a:rPr>
              <a:t>2 ml of 3  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40$</a:t>
            </a:r>
          </a:p>
          <a:p>
            <a:pPr>
              <a:buFontTx/>
              <a:buChar char="•"/>
            </a:pPr>
            <a:r>
              <a:rPr lang="en-US" sz="2000">
                <a:latin typeface="Tahoma" charset="0"/>
              </a:rPr>
              <a:t> 1 ml of 2  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 4$</a:t>
            </a:r>
          </a:p>
          <a:p>
            <a:pPr>
              <a:buFontTx/>
              <a:buChar char="•"/>
            </a:pPr>
            <a:endParaRPr lang="en-US" sz="1600">
              <a:latin typeface="Tahoma" charset="0"/>
            </a:endParaRPr>
          </a:p>
          <a:p>
            <a:pPr>
              <a:buFontTx/>
              <a:buChar char="•"/>
            </a:pPr>
            <a:r>
              <a:rPr lang="en-US" sz="1600">
                <a:latin typeface="Tahoma" charset="0"/>
              </a:rPr>
              <a:t>Total </a:t>
            </a:r>
            <a:r>
              <a:rPr lang="en-US" sz="1600">
                <a:solidFill>
                  <a:srgbClr val="008000"/>
                </a:solidFill>
                <a:latin typeface="Tahoma" charset="0"/>
              </a:rPr>
              <a:t>Profit:124$</a:t>
            </a:r>
          </a:p>
        </p:txBody>
      </p:sp>
      <p:sp>
        <p:nvSpPr>
          <p:cNvPr id="15398" name="Text Box 44"/>
          <p:cNvSpPr txBox="1">
            <a:spLocks noChangeArrowheads="1"/>
          </p:cNvSpPr>
          <p:nvPr/>
        </p:nvSpPr>
        <p:spPr bwMode="auto">
          <a:xfrm>
            <a:off x="6951663" y="2971800"/>
            <a:ext cx="16700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charset="0"/>
              </a:rPr>
              <a:t>“knapsack”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smtClean="0"/>
              <a:t>The Fractional Knapsack Algorithm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117600"/>
            <a:ext cx="8229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Greedy choice: Keep taking item with highest </a:t>
            </a:r>
            <a:r>
              <a:rPr lang="en-US" sz="2000" b="1" smtClean="0">
                <a:solidFill>
                  <a:schemeClr val="tx2"/>
                </a:solidFill>
              </a:rPr>
              <a:t>value</a:t>
            </a:r>
            <a:r>
              <a:rPr lang="en-US" sz="2000" smtClean="0"/>
              <a:t> (benefit to weight ratio)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Since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57200" y="2368550"/>
            <a:ext cx="8229600" cy="4060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2C61F6"/>
                </a:solidFill>
                <a:latin typeface="Times New Roman" pitchFamily="18" charset="0"/>
              </a:rPr>
              <a:t>fractionalKnapsack</a:t>
            </a:r>
            <a:r>
              <a:rPr lang="en-US" sz="2000">
                <a:solidFill>
                  <a:srgbClr val="2C61F6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2C61F6"/>
                </a:solidFill>
                <a:latin typeface="Times New Roman" pitchFamily="18" charset="0"/>
              </a:rPr>
              <a:t>S,</a:t>
            </a:r>
            <a:r>
              <a:rPr lang="en-US" sz="2000">
                <a:solidFill>
                  <a:srgbClr val="2C61F6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2C61F6"/>
                </a:solidFill>
                <a:latin typeface="Times New Roman" pitchFamily="18" charset="0"/>
              </a:rPr>
              <a:t>W</a:t>
            </a:r>
            <a:r>
              <a:rPr lang="en-US" sz="2000">
                <a:solidFill>
                  <a:srgbClr val="2C61F6"/>
                </a:solidFill>
                <a:latin typeface="Times New Roman" pitchFamily="18" charset="0"/>
              </a:rPr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Input: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set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 of items w/ benefit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and weight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; max.  weight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	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Output: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amount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 of each item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to maximize benefit w/ weight at most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endParaRPr lang="en-US" sz="2000" b="1">
              <a:solidFill>
                <a:schemeClr val="accent2"/>
              </a:solidFill>
              <a:latin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  for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each item i in S</a:t>
            </a:r>
            <a:endParaRPr lang="en-US" sz="2000">
              <a:solidFill>
                <a:schemeClr val="accent2"/>
              </a:solidFill>
              <a:latin typeface="Times New Roman" pitchFamily="18" charset="0"/>
            </a:endParaRPr>
          </a:p>
          <a:p>
            <a:pPr lvl="1" indent="-342900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  <a:p>
            <a:pPr lvl="1" indent="-342900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	v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 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/ w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 		</a:t>
            </a:r>
            <a:r>
              <a:rPr lang="en-US" sz="2000">
                <a:latin typeface="Times New Roman" pitchFamily="18" charset="0"/>
              </a:rPr>
              <a:t>{value}</a:t>
            </a:r>
            <a:endParaRPr lang="en-US" sz="2000" baseline="-25000">
              <a:latin typeface="Times New Roman" pitchFamily="18" charset="0"/>
            </a:endParaRPr>
          </a:p>
          <a:p>
            <a:pPr lvl="1" indent="-342900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      w</a:t>
            </a:r>
            <a:r>
              <a:rPr lang="en-US" sz="2000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0				</a:t>
            </a:r>
            <a:r>
              <a:rPr lang="en-US">
                <a:latin typeface="Times New Roman" pitchFamily="18" charset="0"/>
              </a:rPr>
              <a:t>{total weight}</a:t>
            </a:r>
            <a:endParaRPr lang="en-US" sz="2000" i="1">
              <a:latin typeface="Times New Roman" pitchFamily="18" charset="0"/>
            </a:endParaRPr>
          </a:p>
          <a:p>
            <a:pPr lvl="1" indent="-342900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 &lt; W </a:t>
            </a:r>
          </a:p>
          <a:p>
            <a:pPr lvl="1" indent="-342900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	remove item i with highest v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endParaRPr lang="en-US" sz="2000" baseline="-25000">
              <a:solidFill>
                <a:schemeClr val="accent2"/>
              </a:solidFill>
              <a:latin typeface="Times New Roman" pitchFamily="18" charset="0"/>
            </a:endParaRPr>
          </a:p>
          <a:p>
            <a:pPr lvl="1" indent="-342900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min{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 , W - w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lvl="1" indent="-342900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	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+ min{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sz="2000" b="1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 , W - w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362200" y="1752600"/>
          <a:ext cx="2514600" cy="508000"/>
        </p:xfrm>
        <a:graphic>
          <a:graphicData uri="http://schemas.openxmlformats.org/presentationml/2006/ole">
            <p:oleObj spid="_x0000_s2050" name="Equation" r:id="rId4" imgW="1688760" imgH="342720" progId="Equation.3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47775"/>
            <a:ext cx="8763000" cy="5457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Running time:</a:t>
            </a:r>
            <a:r>
              <a:rPr lang="en-US" sz="2000" smtClean="0"/>
              <a:t> Given a collection S of n items, such that each item i has a benefit b</a:t>
            </a:r>
            <a:r>
              <a:rPr lang="en-US" sz="2000" baseline="-25000" smtClean="0"/>
              <a:t>i</a:t>
            </a:r>
            <a:r>
              <a:rPr lang="en-US" sz="2000" smtClean="0"/>
              <a:t> and weight w</a:t>
            </a:r>
            <a:r>
              <a:rPr lang="en-US" sz="2000" baseline="-25000" smtClean="0"/>
              <a:t>i</a:t>
            </a:r>
            <a:r>
              <a:rPr lang="en-US" sz="2000" smtClean="0"/>
              <a:t>, we can construct a maximum-benefit subset of S, allowing for fractional amounts, that has a total weight W in </a:t>
            </a:r>
            <a:r>
              <a:rPr lang="en-US" sz="2000" smtClean="0">
                <a:solidFill>
                  <a:srgbClr val="CC0000"/>
                </a:solidFill>
              </a:rPr>
              <a:t>O(nlogn)</a:t>
            </a:r>
            <a:r>
              <a:rPr lang="en-US" sz="2000" smtClean="0"/>
              <a:t> time.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Use heap-based priority queue to store 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Removing the item with the highest value takes O(logn)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the worst case, need to remove all items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smtClean="0"/>
              <a:t>The Fractional Knapsack Algorithm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Codes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Widely used technique for data compression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Assume the data to be a sequence of characters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Looking for an effective way of storing the data</a:t>
            </a:r>
          </a:p>
          <a:p>
            <a:pPr eaLnBrk="1" hangingPunct="1">
              <a:lnSpc>
                <a:spcPct val="200000"/>
              </a:lnSpc>
            </a:pPr>
            <a:r>
              <a:rPr lang="en-US" b="1" i="1" smtClean="0"/>
              <a:t>Binary character code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Uniquely represents a character by a binary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Fixed-Length Codes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69337" cy="5405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E.g.: </a:t>
            </a:r>
            <a:r>
              <a:rPr lang="en-US" smtClean="0"/>
              <a:t>Data file containing 100,000 characters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3 bits needed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a = 000, b = 001, c = 010, d = 011, e = 100, f = 101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Requires: 100,000 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 3 = 300,000 bits</a:t>
            </a:r>
          </a:p>
        </p:txBody>
      </p:sp>
      <p:graphicFrame>
        <p:nvGraphicFramePr>
          <p:cNvPr id="664580" name="Group 4"/>
          <p:cNvGraphicFramePr>
            <a:graphicFrameLocks noGrp="1"/>
          </p:cNvGraphicFramePr>
          <p:nvPr/>
        </p:nvGraphicFramePr>
        <p:xfrm>
          <a:off x="517525" y="2074863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/>
                <a:gridCol w="750887"/>
                <a:gridCol w="750888"/>
                <a:gridCol w="747712"/>
                <a:gridCol w="750888"/>
                <a:gridCol w="750887"/>
                <a:gridCol w="750888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Codes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endParaRPr lang="en-US" smtClean="0"/>
          </a:p>
        </p:txBody>
      </p:sp>
      <p:graphicFrame>
        <p:nvGraphicFramePr>
          <p:cNvPr id="663556" name="Group 4"/>
          <p:cNvGraphicFramePr>
            <a:graphicFrameLocks noGrp="1"/>
          </p:cNvGraphicFramePr>
          <p:nvPr/>
        </p:nvGraphicFramePr>
        <p:xfrm>
          <a:off x="608013" y="3335338"/>
          <a:ext cx="7897812" cy="914400"/>
        </p:xfrm>
        <a:graphic>
          <a:graphicData uri="http://schemas.openxmlformats.org/drawingml/2006/table">
            <a:tbl>
              <a:tblPr/>
              <a:tblGrid>
                <a:gridCol w="3395662"/>
                <a:gridCol w="750888"/>
                <a:gridCol w="750887"/>
                <a:gridCol w="747713"/>
                <a:gridCol w="750887"/>
                <a:gridCol w="750888"/>
                <a:gridCol w="750887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Variable-Length Codes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14438"/>
            <a:ext cx="8786812" cy="5405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E.g.: </a:t>
            </a:r>
            <a:r>
              <a:rPr lang="en-US" smtClean="0"/>
              <a:t>Data file containing 100,000 characters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Assign short codewords to frequent characters and long codewords to infrequent characters</a:t>
            </a:r>
          </a:p>
          <a:p>
            <a:pPr eaLnBrk="1" hangingPunct="1"/>
            <a:r>
              <a:rPr lang="en-US" smtClean="0"/>
              <a:t>a = 0, b = 101, c = 100, d = 111, e = 1101, f = 1100</a:t>
            </a:r>
          </a:p>
          <a:p>
            <a:pPr eaLnBrk="1" hangingPunct="1"/>
            <a:r>
              <a:rPr lang="en-US" smtClean="0"/>
              <a:t>(45 </a:t>
            </a:r>
            <a:r>
              <a:rPr lang="en-US" smtClean="0">
                <a:sym typeface="Symbol" pitchFamily="18" charset="2"/>
              </a:rPr>
              <a:t> 1 + 13  3 + 12  3 + 16  3 + 9  4 + 5  4) 1,000</a:t>
            </a:r>
          </a:p>
          <a:p>
            <a:pPr eaLnBrk="1" hangingPunct="1">
              <a:buFontTx/>
              <a:buNone/>
            </a:pPr>
            <a:r>
              <a:rPr lang="en-US" sz="3200" smtClean="0">
                <a:sym typeface="Symbol" pitchFamily="18" charset="2"/>
              </a:rPr>
              <a:t>   = 224,000 bits</a:t>
            </a:r>
          </a:p>
        </p:txBody>
      </p:sp>
      <p:graphicFrame>
        <p:nvGraphicFramePr>
          <p:cNvPr id="665604" name="Group 4"/>
          <p:cNvGraphicFramePr>
            <a:graphicFrameLocks noGrp="1"/>
          </p:cNvGraphicFramePr>
          <p:nvPr/>
        </p:nvGraphicFramePr>
        <p:xfrm>
          <a:off x="517525" y="2008188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/>
                <a:gridCol w="750887"/>
                <a:gridCol w="750888"/>
                <a:gridCol w="747712"/>
                <a:gridCol w="750888"/>
                <a:gridCol w="750887"/>
                <a:gridCol w="750888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Codes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Prefix codes: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Codes for which no codeword is also a prefix of some other codeword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Better name would be “prefix-free codes”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We can achieve optimal data compression using prefix codes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We will restrict our attention to prefix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Encoding with Binary Character Codes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Encoding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Concatenate the codewords representing each character in the file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lang="en-US" smtClean="0">
                <a:solidFill>
                  <a:srgbClr val="DD011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 = 0, b = 101, c = 100, d = 111, e = 1101, f = 1100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abc = 0 </a:t>
            </a:r>
            <a:r>
              <a:rPr lang="en-US" smtClean="0">
                <a:sym typeface="Symbol" pitchFamily="18" charset="2"/>
              </a:rPr>
              <a:t> 101  100 = 0101100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Decoding with Binary Character Codes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9725"/>
          </a:xfrm>
        </p:spPr>
        <p:txBody>
          <a:bodyPr/>
          <a:lstStyle/>
          <a:p>
            <a:pPr eaLnBrk="1" hangingPunct="1"/>
            <a:r>
              <a:rPr lang="en-US" smtClean="0"/>
              <a:t>Prefix codes simplify decoding</a:t>
            </a:r>
          </a:p>
          <a:p>
            <a:pPr lvl="1" eaLnBrk="1" hangingPunct="1"/>
            <a:r>
              <a:rPr lang="en-US" smtClean="0"/>
              <a:t>No codeword is a prefix of another </a:t>
            </a:r>
            <a:r>
              <a:rPr lang="en-US" smtClean="0">
                <a:sym typeface="Symbol" pitchFamily="18" charset="2"/>
              </a:rPr>
              <a:t> the codeword that begins an encoded file is unambiguous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Approach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Identify the initial codeword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Translate it back to the original character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Repeat the process on the remainder of the file</a:t>
            </a:r>
          </a:p>
          <a:p>
            <a:pPr eaLnBrk="1" hangingPunct="1"/>
            <a:r>
              <a:rPr lang="en-US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</a:t>
            </a:r>
            <a:r>
              <a:rPr lang="en-US" smtClean="0">
                <a:solidFill>
                  <a:srgbClr val="DD0111"/>
                </a:solidFill>
                <a:sym typeface="Symbol" pitchFamily="18" charset="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 = 0, b = 101, c = 100, d = 111, e = 1101, f = 1100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001011101 = 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3022600" y="54657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3251200" y="54610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 </a:t>
            </a:r>
            <a:r>
              <a:rPr lang="en-US" sz="2400"/>
              <a:t>0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3733800" y="5465763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101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4429125" y="5465763"/>
            <a:ext cx="98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1101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5524500" y="5461000"/>
            <a:ext cx="106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=</a:t>
            </a:r>
            <a:r>
              <a:rPr lang="en-US" i="1"/>
              <a:t> </a:t>
            </a:r>
            <a:r>
              <a:rPr lang="en-US" sz="2400"/>
              <a:t>aabe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77" grpId="0"/>
      <p:bldP spid="668678" grpId="0"/>
      <p:bldP spid="668679" grpId="0"/>
      <p:bldP spid="6686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algorithms make the choice that looks best at the moment.  </a:t>
            </a:r>
          </a:p>
          <a:p>
            <a:pPr eaLnBrk="1" hangingPunct="1"/>
            <a:r>
              <a:rPr lang="en-US" smtClean="0"/>
              <a:t>This </a:t>
            </a:r>
            <a:r>
              <a:rPr lang="en-US" smtClean="0">
                <a:solidFill>
                  <a:srgbClr val="CC0000"/>
                </a:solidFill>
              </a:rPr>
              <a:t>locally optimal</a:t>
            </a:r>
            <a:r>
              <a:rPr lang="en-US" smtClean="0"/>
              <a:t> choice may lead to a globally optimal solution (i.e. an optimal solution to the entire problem).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Code Representation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229600" cy="2589212"/>
          </a:xfrm>
        </p:spPr>
        <p:txBody>
          <a:bodyPr/>
          <a:lstStyle/>
          <a:p>
            <a:pPr eaLnBrk="1" hangingPunct="1"/>
            <a:r>
              <a:rPr lang="en-US" sz="2400" smtClean="0"/>
              <a:t>Binary tree whose leaves are the given characters</a:t>
            </a:r>
          </a:p>
          <a:p>
            <a:pPr eaLnBrk="1" hangingPunct="1"/>
            <a:r>
              <a:rPr lang="en-US" sz="2400" smtClean="0"/>
              <a:t>Binary codeword</a:t>
            </a:r>
          </a:p>
          <a:p>
            <a:pPr lvl="1" eaLnBrk="1" hangingPunct="1"/>
            <a:r>
              <a:rPr lang="en-US" sz="2000" smtClean="0"/>
              <a:t>the path from the root to the character, where 0 means “go to the left child” and 1 means “go to the right child”</a:t>
            </a:r>
          </a:p>
          <a:p>
            <a:pPr eaLnBrk="1" hangingPunct="1"/>
            <a:r>
              <a:rPr lang="en-US" sz="2400" smtClean="0"/>
              <a:t>Length of the codeword </a:t>
            </a:r>
          </a:p>
          <a:p>
            <a:pPr lvl="1" eaLnBrk="1" hangingPunct="1"/>
            <a:r>
              <a:rPr lang="en-US" sz="2000" smtClean="0"/>
              <a:t>Length of the path from root to the character leaf (depth of node)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725" y="3573463"/>
            <a:ext cx="4413250" cy="2506662"/>
            <a:chOff x="54" y="2271"/>
            <a:chExt cx="2780" cy="1579"/>
          </a:xfrm>
        </p:grpSpPr>
        <p:sp>
          <p:nvSpPr>
            <p:cNvPr id="24614" name="Oval 5"/>
            <p:cNvSpPr>
              <a:spLocks noChangeArrowheads="1"/>
            </p:cNvSpPr>
            <p:nvPr/>
          </p:nvSpPr>
          <p:spPr bwMode="auto">
            <a:xfrm>
              <a:off x="1597" y="227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4615" name="Oval 6"/>
            <p:cNvSpPr>
              <a:spLocks noChangeArrowheads="1"/>
            </p:cNvSpPr>
            <p:nvPr/>
          </p:nvSpPr>
          <p:spPr bwMode="auto">
            <a:xfrm>
              <a:off x="748" y="265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86</a:t>
              </a:r>
            </a:p>
          </p:txBody>
        </p:sp>
        <p:sp>
          <p:nvSpPr>
            <p:cNvPr id="24616" name="Oval 7"/>
            <p:cNvSpPr>
              <a:spLocks noChangeArrowheads="1"/>
            </p:cNvSpPr>
            <p:nvPr/>
          </p:nvSpPr>
          <p:spPr bwMode="auto">
            <a:xfrm>
              <a:off x="2447" y="2674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24617" name="Oval 8"/>
            <p:cNvSpPr>
              <a:spLocks noChangeArrowheads="1"/>
            </p:cNvSpPr>
            <p:nvPr/>
          </p:nvSpPr>
          <p:spPr bwMode="auto">
            <a:xfrm>
              <a:off x="287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24618" name="Oval 9"/>
            <p:cNvSpPr>
              <a:spLocks noChangeArrowheads="1"/>
            </p:cNvSpPr>
            <p:nvPr/>
          </p:nvSpPr>
          <p:spPr bwMode="auto">
            <a:xfrm>
              <a:off x="1209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28</a:t>
              </a:r>
            </a:p>
          </p:txBody>
        </p:sp>
        <p:sp>
          <p:nvSpPr>
            <p:cNvPr id="24619" name="Oval 10"/>
            <p:cNvSpPr>
              <a:spLocks noChangeArrowheads="1"/>
            </p:cNvSpPr>
            <p:nvPr/>
          </p:nvSpPr>
          <p:spPr bwMode="auto">
            <a:xfrm>
              <a:off x="2131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24620" name="Rectangle 11"/>
            <p:cNvSpPr>
              <a:spLocks noChangeArrowheads="1"/>
            </p:cNvSpPr>
            <p:nvPr/>
          </p:nvSpPr>
          <p:spPr bwMode="auto">
            <a:xfrm>
              <a:off x="54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24621" name="Rectangle 12"/>
            <p:cNvSpPr>
              <a:spLocks noChangeArrowheads="1"/>
            </p:cNvSpPr>
            <p:nvPr/>
          </p:nvSpPr>
          <p:spPr bwMode="auto">
            <a:xfrm>
              <a:off x="515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24622" name="Rectangle 13"/>
            <p:cNvSpPr>
              <a:spLocks noChangeArrowheads="1"/>
            </p:cNvSpPr>
            <p:nvPr/>
          </p:nvSpPr>
          <p:spPr bwMode="auto">
            <a:xfrm>
              <a:off x="976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24623" name="Rectangle 14"/>
            <p:cNvSpPr>
              <a:spLocks noChangeArrowheads="1"/>
            </p:cNvSpPr>
            <p:nvPr/>
          </p:nvSpPr>
          <p:spPr bwMode="auto">
            <a:xfrm>
              <a:off x="1437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24624" name="Rectangle 15"/>
            <p:cNvSpPr>
              <a:spLocks noChangeArrowheads="1"/>
            </p:cNvSpPr>
            <p:nvPr/>
          </p:nvSpPr>
          <p:spPr bwMode="auto">
            <a:xfrm>
              <a:off x="1898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24625" name="Rectangle 16"/>
            <p:cNvSpPr>
              <a:spLocks noChangeArrowheads="1"/>
            </p:cNvSpPr>
            <p:nvPr/>
          </p:nvSpPr>
          <p:spPr bwMode="auto">
            <a:xfrm>
              <a:off x="2359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24626" name="Line 17"/>
            <p:cNvSpPr>
              <a:spLocks noChangeShapeType="1"/>
            </p:cNvSpPr>
            <p:nvPr/>
          </p:nvSpPr>
          <p:spPr bwMode="auto">
            <a:xfrm flipV="1">
              <a:off x="1067" y="2505"/>
              <a:ext cx="567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18"/>
            <p:cNvSpPr>
              <a:spLocks noChangeShapeType="1"/>
            </p:cNvSpPr>
            <p:nvPr/>
          </p:nvSpPr>
          <p:spPr bwMode="auto">
            <a:xfrm>
              <a:off x="1931" y="2505"/>
              <a:ext cx="567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19"/>
            <p:cNvSpPr>
              <a:spLocks noChangeShapeType="1"/>
            </p:cNvSpPr>
            <p:nvPr/>
          </p:nvSpPr>
          <p:spPr bwMode="auto">
            <a:xfrm flipH="1">
              <a:off x="567" y="2924"/>
              <a:ext cx="26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20"/>
            <p:cNvSpPr>
              <a:spLocks noChangeShapeType="1"/>
            </p:cNvSpPr>
            <p:nvPr/>
          </p:nvSpPr>
          <p:spPr bwMode="auto">
            <a:xfrm>
              <a:off x="1053" y="2915"/>
              <a:ext cx="257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21"/>
            <p:cNvSpPr>
              <a:spLocks noChangeShapeType="1"/>
            </p:cNvSpPr>
            <p:nvPr/>
          </p:nvSpPr>
          <p:spPr bwMode="auto">
            <a:xfrm flipH="1">
              <a:off x="2354" y="2942"/>
              <a:ext cx="198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22"/>
            <p:cNvSpPr>
              <a:spLocks noChangeShapeType="1"/>
            </p:cNvSpPr>
            <p:nvPr/>
          </p:nvSpPr>
          <p:spPr bwMode="auto">
            <a:xfrm flipH="1">
              <a:off x="248" y="3450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23"/>
            <p:cNvSpPr>
              <a:spLocks noChangeShapeType="1"/>
            </p:cNvSpPr>
            <p:nvPr/>
          </p:nvSpPr>
          <p:spPr bwMode="auto">
            <a:xfrm>
              <a:off x="585" y="3432"/>
              <a:ext cx="11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24"/>
            <p:cNvSpPr>
              <a:spLocks noChangeShapeType="1"/>
            </p:cNvSpPr>
            <p:nvPr/>
          </p:nvSpPr>
          <p:spPr bwMode="auto">
            <a:xfrm flipH="1">
              <a:off x="1161" y="3437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25"/>
            <p:cNvSpPr>
              <a:spLocks noChangeShapeType="1"/>
            </p:cNvSpPr>
            <p:nvPr/>
          </p:nvSpPr>
          <p:spPr bwMode="auto">
            <a:xfrm>
              <a:off x="1503" y="3437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26"/>
            <p:cNvSpPr>
              <a:spLocks noChangeShapeType="1"/>
            </p:cNvSpPr>
            <p:nvPr/>
          </p:nvSpPr>
          <p:spPr bwMode="auto">
            <a:xfrm flipH="1">
              <a:off x="2106" y="3441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27"/>
            <p:cNvSpPr>
              <a:spLocks noChangeShapeType="1"/>
            </p:cNvSpPr>
            <p:nvPr/>
          </p:nvSpPr>
          <p:spPr bwMode="auto">
            <a:xfrm>
              <a:off x="2403" y="3441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Text Box 28"/>
            <p:cNvSpPr txBox="1">
              <a:spLocks noChangeArrowheads="1"/>
            </p:cNvSpPr>
            <p:nvPr/>
          </p:nvSpPr>
          <p:spPr bwMode="auto">
            <a:xfrm>
              <a:off x="1247" y="23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638" name="Text Box 29"/>
            <p:cNvSpPr txBox="1">
              <a:spLocks noChangeArrowheads="1"/>
            </p:cNvSpPr>
            <p:nvPr/>
          </p:nvSpPr>
          <p:spPr bwMode="auto">
            <a:xfrm>
              <a:off x="538" y="28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639" name="Text Box 30"/>
            <p:cNvSpPr txBox="1">
              <a:spLocks noChangeArrowheads="1"/>
            </p:cNvSpPr>
            <p:nvPr/>
          </p:nvSpPr>
          <p:spPr bwMode="auto">
            <a:xfrm>
              <a:off x="1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640" name="Text Box 31"/>
            <p:cNvSpPr txBox="1">
              <a:spLocks noChangeArrowheads="1"/>
            </p:cNvSpPr>
            <p:nvPr/>
          </p:nvSpPr>
          <p:spPr bwMode="auto">
            <a:xfrm>
              <a:off x="1150" y="28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641" name="Text Box 32"/>
            <p:cNvSpPr txBox="1">
              <a:spLocks noChangeArrowheads="1"/>
            </p:cNvSpPr>
            <p:nvPr/>
          </p:nvSpPr>
          <p:spPr bwMode="auto">
            <a:xfrm>
              <a:off x="6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642" name="Text Box 33"/>
            <p:cNvSpPr txBox="1">
              <a:spLocks noChangeArrowheads="1"/>
            </p:cNvSpPr>
            <p:nvPr/>
          </p:nvSpPr>
          <p:spPr bwMode="auto">
            <a:xfrm>
              <a:off x="15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643" name="Text Box 34"/>
            <p:cNvSpPr txBox="1">
              <a:spLocks noChangeArrowheads="1"/>
            </p:cNvSpPr>
            <p:nvPr/>
          </p:nvSpPr>
          <p:spPr bwMode="auto">
            <a:xfrm>
              <a:off x="2155" y="23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644" name="Text Box 35"/>
            <p:cNvSpPr txBox="1">
              <a:spLocks noChangeArrowheads="1"/>
            </p:cNvSpPr>
            <p:nvPr/>
          </p:nvSpPr>
          <p:spPr bwMode="auto">
            <a:xfrm>
              <a:off x="2470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645" name="Text Box 36"/>
            <p:cNvSpPr txBox="1">
              <a:spLocks noChangeArrowheads="1"/>
            </p:cNvSpPr>
            <p:nvPr/>
          </p:nvSpPr>
          <p:spPr bwMode="auto">
            <a:xfrm>
              <a:off x="2265" y="28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646" name="Text Box 37"/>
            <p:cNvSpPr txBox="1">
              <a:spLocks noChangeArrowheads="1"/>
            </p:cNvSpPr>
            <p:nvPr/>
          </p:nvSpPr>
          <p:spPr bwMode="auto">
            <a:xfrm>
              <a:off x="1069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647" name="Text Box 38"/>
            <p:cNvSpPr txBox="1">
              <a:spLocks noChangeArrowheads="1"/>
            </p:cNvSpPr>
            <p:nvPr/>
          </p:nvSpPr>
          <p:spPr bwMode="auto">
            <a:xfrm>
              <a:off x="1973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14925" y="3573463"/>
            <a:ext cx="3090863" cy="3048000"/>
            <a:chOff x="3222" y="2251"/>
            <a:chExt cx="1947" cy="1920"/>
          </a:xfrm>
        </p:grpSpPr>
        <p:sp>
          <p:nvSpPr>
            <p:cNvPr id="24583" name="Oval 40"/>
            <p:cNvSpPr>
              <a:spLocks noChangeArrowheads="1"/>
            </p:cNvSpPr>
            <p:nvPr/>
          </p:nvSpPr>
          <p:spPr bwMode="auto">
            <a:xfrm>
              <a:off x="3639" y="225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4584" name="Rectangle 41"/>
            <p:cNvSpPr>
              <a:spLocks noChangeArrowheads="1"/>
            </p:cNvSpPr>
            <p:nvPr/>
          </p:nvSpPr>
          <p:spPr bwMode="auto">
            <a:xfrm>
              <a:off x="3358" y="268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24585" name="Line 42"/>
            <p:cNvSpPr>
              <a:spLocks noChangeShapeType="1"/>
            </p:cNvSpPr>
            <p:nvPr/>
          </p:nvSpPr>
          <p:spPr bwMode="auto">
            <a:xfrm flipH="1">
              <a:off x="3552" y="2493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Text Box 43"/>
            <p:cNvSpPr txBox="1">
              <a:spLocks noChangeArrowheads="1"/>
            </p:cNvSpPr>
            <p:nvPr/>
          </p:nvSpPr>
          <p:spPr bwMode="auto">
            <a:xfrm>
              <a:off x="3451" y="24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587" name="Oval 44"/>
            <p:cNvSpPr>
              <a:spLocks noChangeArrowheads="1"/>
            </p:cNvSpPr>
            <p:nvPr/>
          </p:nvSpPr>
          <p:spPr bwMode="auto">
            <a:xfrm>
              <a:off x="3956" y="264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24588" name="Line 45"/>
            <p:cNvSpPr>
              <a:spLocks noChangeShapeType="1"/>
            </p:cNvSpPr>
            <p:nvPr/>
          </p:nvSpPr>
          <p:spPr bwMode="auto">
            <a:xfrm>
              <a:off x="3978" y="2493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Text Box 46"/>
            <p:cNvSpPr txBox="1">
              <a:spLocks noChangeArrowheads="1"/>
            </p:cNvSpPr>
            <p:nvPr/>
          </p:nvSpPr>
          <p:spPr bwMode="auto">
            <a:xfrm>
              <a:off x="4002" y="24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590" name="Oval 47"/>
            <p:cNvSpPr>
              <a:spLocks noChangeArrowheads="1"/>
            </p:cNvSpPr>
            <p:nvPr/>
          </p:nvSpPr>
          <p:spPr bwMode="auto">
            <a:xfrm>
              <a:off x="3471" y="3027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24591" name="Oval 48"/>
            <p:cNvSpPr>
              <a:spLocks noChangeArrowheads="1"/>
            </p:cNvSpPr>
            <p:nvPr/>
          </p:nvSpPr>
          <p:spPr bwMode="auto">
            <a:xfrm>
              <a:off x="4442" y="302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4592" name="Text Box 49"/>
            <p:cNvSpPr txBox="1">
              <a:spLocks noChangeArrowheads="1"/>
            </p:cNvSpPr>
            <p:nvPr/>
          </p:nvSpPr>
          <p:spPr bwMode="auto">
            <a:xfrm>
              <a:off x="3805" y="28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593" name="Text Box 50"/>
            <p:cNvSpPr txBox="1">
              <a:spLocks noChangeArrowheads="1"/>
            </p:cNvSpPr>
            <p:nvPr/>
          </p:nvSpPr>
          <p:spPr bwMode="auto">
            <a:xfrm>
              <a:off x="4356" y="28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594" name="Rectangle 51"/>
            <p:cNvSpPr>
              <a:spLocks noChangeArrowheads="1"/>
            </p:cNvSpPr>
            <p:nvPr/>
          </p:nvSpPr>
          <p:spPr bwMode="auto">
            <a:xfrm>
              <a:off x="3222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24595" name="Rectangle 52"/>
            <p:cNvSpPr>
              <a:spLocks noChangeArrowheads="1"/>
            </p:cNvSpPr>
            <p:nvPr/>
          </p:nvSpPr>
          <p:spPr bwMode="auto">
            <a:xfrm>
              <a:off x="3683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24596" name="Line 53"/>
            <p:cNvSpPr>
              <a:spLocks noChangeShapeType="1"/>
            </p:cNvSpPr>
            <p:nvPr/>
          </p:nvSpPr>
          <p:spPr bwMode="auto">
            <a:xfrm flipH="1">
              <a:off x="3407" y="3308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54"/>
            <p:cNvSpPr>
              <a:spLocks noChangeShapeType="1"/>
            </p:cNvSpPr>
            <p:nvPr/>
          </p:nvSpPr>
          <p:spPr bwMode="auto">
            <a:xfrm>
              <a:off x="3749" y="3308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Text Box 55"/>
            <p:cNvSpPr txBox="1">
              <a:spLocks noChangeArrowheads="1"/>
            </p:cNvSpPr>
            <p:nvPr/>
          </p:nvSpPr>
          <p:spPr bwMode="auto">
            <a:xfrm>
              <a:off x="3793" y="32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599" name="Text Box 56"/>
            <p:cNvSpPr txBox="1">
              <a:spLocks noChangeArrowheads="1"/>
            </p:cNvSpPr>
            <p:nvPr/>
          </p:nvSpPr>
          <p:spPr bwMode="auto">
            <a:xfrm>
              <a:off x="3315" y="32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600" name="Line 57"/>
            <p:cNvSpPr>
              <a:spLocks noChangeShapeType="1"/>
            </p:cNvSpPr>
            <p:nvPr/>
          </p:nvSpPr>
          <p:spPr bwMode="auto">
            <a:xfrm flipH="1">
              <a:off x="3803" y="2925"/>
              <a:ext cx="261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58"/>
            <p:cNvSpPr>
              <a:spLocks noChangeShapeType="1"/>
            </p:cNvSpPr>
            <p:nvPr/>
          </p:nvSpPr>
          <p:spPr bwMode="auto">
            <a:xfrm>
              <a:off x="4248" y="2912"/>
              <a:ext cx="261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Oval 59"/>
            <p:cNvSpPr>
              <a:spLocks noChangeArrowheads="1"/>
            </p:cNvSpPr>
            <p:nvPr/>
          </p:nvSpPr>
          <p:spPr bwMode="auto">
            <a:xfrm>
              <a:off x="4229" y="3490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24603" name="Rectangle 60"/>
            <p:cNvSpPr>
              <a:spLocks noChangeArrowheads="1"/>
            </p:cNvSpPr>
            <p:nvPr/>
          </p:nvSpPr>
          <p:spPr bwMode="auto">
            <a:xfrm>
              <a:off x="3996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24604" name="Rectangle 61"/>
            <p:cNvSpPr>
              <a:spLocks noChangeArrowheads="1"/>
            </p:cNvSpPr>
            <p:nvPr/>
          </p:nvSpPr>
          <p:spPr bwMode="auto">
            <a:xfrm>
              <a:off x="4457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24605" name="Line 62"/>
            <p:cNvSpPr>
              <a:spLocks noChangeShapeType="1"/>
            </p:cNvSpPr>
            <p:nvPr/>
          </p:nvSpPr>
          <p:spPr bwMode="auto">
            <a:xfrm flipH="1">
              <a:off x="4204" y="3762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63"/>
            <p:cNvSpPr>
              <a:spLocks noChangeShapeType="1"/>
            </p:cNvSpPr>
            <p:nvPr/>
          </p:nvSpPr>
          <p:spPr bwMode="auto">
            <a:xfrm>
              <a:off x="4501" y="3762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Text Box 64"/>
            <p:cNvSpPr txBox="1">
              <a:spLocks noChangeArrowheads="1"/>
            </p:cNvSpPr>
            <p:nvPr/>
          </p:nvSpPr>
          <p:spPr bwMode="auto">
            <a:xfrm>
              <a:off x="4568" y="37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608" name="Text Box 65"/>
            <p:cNvSpPr txBox="1">
              <a:spLocks noChangeArrowheads="1"/>
            </p:cNvSpPr>
            <p:nvPr/>
          </p:nvSpPr>
          <p:spPr bwMode="auto">
            <a:xfrm>
              <a:off x="4071" y="37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609" name="Rectangle 66"/>
            <p:cNvSpPr>
              <a:spLocks noChangeArrowheads="1"/>
            </p:cNvSpPr>
            <p:nvPr/>
          </p:nvSpPr>
          <p:spPr bwMode="auto">
            <a:xfrm>
              <a:off x="4777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24610" name="Text Box 67"/>
            <p:cNvSpPr txBox="1">
              <a:spLocks noChangeArrowheads="1"/>
            </p:cNvSpPr>
            <p:nvPr/>
          </p:nvSpPr>
          <p:spPr bwMode="auto">
            <a:xfrm>
              <a:off x="4777" y="32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611" name="Line 68"/>
            <p:cNvSpPr>
              <a:spLocks noChangeShapeType="1"/>
            </p:cNvSpPr>
            <p:nvPr/>
          </p:nvSpPr>
          <p:spPr bwMode="auto">
            <a:xfrm flipH="1">
              <a:off x="4424" y="3294"/>
              <a:ext cx="121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69"/>
            <p:cNvSpPr>
              <a:spLocks noChangeShapeType="1"/>
            </p:cNvSpPr>
            <p:nvPr/>
          </p:nvSpPr>
          <p:spPr bwMode="auto">
            <a:xfrm>
              <a:off x="4739" y="3290"/>
              <a:ext cx="11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Text Box 70"/>
            <p:cNvSpPr txBox="1">
              <a:spLocks noChangeArrowheads="1"/>
            </p:cNvSpPr>
            <p:nvPr/>
          </p:nvSpPr>
          <p:spPr bwMode="auto">
            <a:xfrm>
              <a:off x="4313" y="32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 Codes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eaLnBrk="1" hangingPunct="1"/>
            <a:r>
              <a:rPr lang="en-US" smtClean="0"/>
              <a:t>An optimal code is always represented by a </a:t>
            </a:r>
            <a:r>
              <a:rPr lang="en-US" b="1" smtClean="0"/>
              <a:t>full binary tree</a:t>
            </a:r>
          </a:p>
          <a:p>
            <a:pPr lvl="1" eaLnBrk="1" hangingPunct="1"/>
            <a:r>
              <a:rPr lang="en-US" smtClean="0"/>
              <a:t>Every non-leaf has two children</a:t>
            </a:r>
          </a:p>
          <a:p>
            <a:pPr lvl="1" eaLnBrk="1" hangingPunct="1"/>
            <a:r>
              <a:rPr lang="en-US" smtClean="0"/>
              <a:t>Fixed-length code is not optimal, variable-length is</a:t>
            </a:r>
          </a:p>
          <a:p>
            <a:pPr eaLnBrk="1" hangingPunct="1"/>
            <a:r>
              <a:rPr lang="en-US" smtClean="0"/>
              <a:t>How many bits are required to encode a file?</a:t>
            </a:r>
          </a:p>
          <a:p>
            <a:pPr lvl="1" eaLnBrk="1" hangingPunct="1"/>
            <a:r>
              <a:rPr lang="en-US" smtClean="0"/>
              <a:t>Let </a:t>
            </a:r>
            <a:r>
              <a:rPr lang="en-US" smtClean="0">
                <a:latin typeface="Comic Sans MS" pitchFamily="66" charset="0"/>
              </a:rPr>
              <a:t>C</a:t>
            </a:r>
            <a:r>
              <a:rPr lang="en-US" smtClean="0"/>
              <a:t> be the alphabet  of characters</a:t>
            </a:r>
          </a:p>
          <a:p>
            <a:pPr lvl="1" eaLnBrk="1" hangingPunct="1"/>
            <a:r>
              <a:rPr lang="en-US" smtClean="0"/>
              <a:t>Let </a:t>
            </a:r>
            <a:r>
              <a:rPr lang="en-US" smtClean="0">
                <a:latin typeface="Comic Sans MS" pitchFamily="66" charset="0"/>
              </a:rPr>
              <a:t>f(c)</a:t>
            </a:r>
            <a:r>
              <a:rPr lang="en-US" smtClean="0"/>
              <a:t> be the frequency of character </a:t>
            </a:r>
            <a:r>
              <a:rPr lang="en-US" smtClean="0">
                <a:latin typeface="Comic Sans MS" pitchFamily="66" charset="0"/>
              </a:rPr>
              <a:t>c</a:t>
            </a:r>
          </a:p>
          <a:p>
            <a:pPr lvl="1" eaLnBrk="1" hangingPunct="1"/>
            <a:r>
              <a:rPr lang="en-US" smtClean="0"/>
              <a:t>Let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T</a:t>
            </a:r>
            <a:r>
              <a:rPr lang="en-US" smtClean="0">
                <a:latin typeface="Comic Sans MS" pitchFamily="66" charset="0"/>
              </a:rPr>
              <a:t>(c)</a:t>
            </a:r>
            <a:r>
              <a:rPr lang="en-US" smtClean="0"/>
              <a:t> be the depth of </a:t>
            </a:r>
            <a:r>
              <a:rPr lang="en-US" smtClean="0">
                <a:latin typeface="Comic Sans MS" pitchFamily="66" charset="0"/>
              </a:rPr>
              <a:t>c</a:t>
            </a:r>
            <a:r>
              <a:rPr lang="en-US" smtClean="0"/>
              <a:t>’s leaf in the tree </a:t>
            </a:r>
            <a:r>
              <a:rPr lang="en-US" smtClean="0">
                <a:latin typeface="Comic Sans MS" pitchFamily="66" charset="0"/>
              </a:rPr>
              <a:t>T</a:t>
            </a:r>
            <a:r>
              <a:rPr lang="en-US" smtClean="0"/>
              <a:t> corresponding to a prefix code</a:t>
            </a:r>
          </a:p>
        </p:txBody>
      </p:sp>
      <p:graphicFrame>
        <p:nvGraphicFramePr>
          <p:cNvPr id="670724" name="Object 4"/>
          <p:cNvGraphicFramePr>
            <a:graphicFrameLocks noChangeAspect="1"/>
          </p:cNvGraphicFramePr>
          <p:nvPr/>
        </p:nvGraphicFramePr>
        <p:xfrm>
          <a:off x="1876425" y="5311775"/>
          <a:ext cx="2997200" cy="777875"/>
        </p:xfrm>
        <a:graphic>
          <a:graphicData uri="http://schemas.openxmlformats.org/presentationml/2006/ole">
            <p:oleObj spid="_x0000_s3074" name="Equation" r:id="rId3" imgW="1320480" imgH="342720" progId="Equation.3">
              <p:embed/>
            </p:oleObj>
          </a:graphicData>
        </a:graphic>
      </p:graphicFrame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5446713" y="5365750"/>
            <a:ext cx="210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the cost of tree </a:t>
            </a:r>
            <a:r>
              <a:rPr lang="en-US" sz="2000"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a Huffman Code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593137" cy="5405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A greedy algorithm that constructs an optimal prefix code called a </a:t>
            </a:r>
            <a:r>
              <a:rPr lang="en-US" sz="2400" b="1" smtClean="0"/>
              <a:t>Huffman code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>
                <a:latin typeface="Comic Sans MS" pitchFamily="66" charset="0"/>
              </a:rPr>
              <a:t>C</a:t>
            </a:r>
            <a:r>
              <a:rPr lang="en-US" sz="2000" smtClean="0"/>
              <a:t> is a set of </a:t>
            </a:r>
            <a:r>
              <a:rPr lang="en-US" sz="2000" smtClean="0">
                <a:latin typeface="Comic Sans MS" pitchFamily="66" charset="0"/>
              </a:rPr>
              <a:t>n</a:t>
            </a:r>
            <a:r>
              <a:rPr lang="en-US" sz="2000" smtClean="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Each character has a frequency </a:t>
            </a:r>
            <a:r>
              <a:rPr lang="en-US" sz="2000" smtClean="0">
                <a:latin typeface="Comic Sans MS" pitchFamily="66" charset="0"/>
              </a:rPr>
              <a:t>f(c)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The tree </a:t>
            </a:r>
            <a:r>
              <a:rPr lang="en-US" sz="2000" smtClean="0">
                <a:latin typeface="Comic Sans MS" pitchFamily="66" charset="0"/>
              </a:rPr>
              <a:t>T</a:t>
            </a:r>
            <a:r>
              <a:rPr lang="en-US" sz="2000" smtClean="0"/>
              <a:t> is built in a bottom up manner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Start with a set of </a:t>
            </a:r>
            <a:r>
              <a:rPr lang="en-US" sz="2000" smtClean="0">
                <a:latin typeface="Comic Sans MS" pitchFamily="66" charset="0"/>
              </a:rPr>
              <a:t>|C|</a:t>
            </a:r>
            <a:r>
              <a:rPr lang="en-US" sz="2000" smtClean="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Use a min-priority queue </a:t>
            </a:r>
            <a:r>
              <a:rPr lang="en-US" sz="2000" smtClean="0">
                <a:latin typeface="Comic Sans MS" pitchFamily="66" charset="0"/>
              </a:rPr>
              <a:t>Q</a:t>
            </a:r>
            <a:r>
              <a:rPr lang="en-US" sz="2000" smtClean="0"/>
              <a:t>, keyed on </a:t>
            </a:r>
            <a:r>
              <a:rPr lang="en-US" sz="2000" smtClean="0">
                <a:latin typeface="Comic Sans MS" pitchFamily="66" charset="0"/>
              </a:rPr>
              <a:t>f </a:t>
            </a:r>
            <a:r>
              <a:rPr lang="en-US" sz="2000" smtClean="0"/>
              <a:t>to identify the two least frequent objects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8663" y="4113213"/>
            <a:ext cx="4025900" cy="334962"/>
            <a:chOff x="2859" y="2591"/>
            <a:chExt cx="2536" cy="211"/>
          </a:xfrm>
        </p:grpSpPr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d: 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438150" y="1328738"/>
            <a:ext cx="4025900" cy="334962"/>
            <a:chOff x="276" y="837"/>
            <a:chExt cx="2536" cy="211"/>
          </a:xfrm>
        </p:grpSpPr>
        <p:sp>
          <p:nvSpPr>
            <p:cNvPr id="26749" name="Rectangle 4"/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26750" name="Rectangle 5"/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26751" name="Rectangle 6"/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26752" name="Rectangle 7"/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26753" name="Rectangle 8"/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26754" name="Rectangle 9"/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d: 16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43463" y="1270000"/>
            <a:ext cx="3816350" cy="944563"/>
            <a:chOff x="3051" y="800"/>
            <a:chExt cx="2404" cy="595"/>
          </a:xfrm>
        </p:grpSpPr>
        <p:sp>
          <p:nvSpPr>
            <p:cNvPr id="26738" name="Rectangle 11"/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26739" name="Rectangle 12"/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26740" name="Rectangle 13"/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26741" name="Rectangle 14"/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26742" name="Oval 15"/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26743" name="Line 16"/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Line 17"/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5" name="Rectangle 18"/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26746" name="Rectangle 19"/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26747" name="Text Box 20"/>
            <p:cNvSpPr txBox="1">
              <a:spLocks noChangeArrowheads="1"/>
            </p:cNvSpPr>
            <p:nvPr/>
          </p:nvSpPr>
          <p:spPr bwMode="auto">
            <a:xfrm>
              <a:off x="3939" y="9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748" name="Text Box 21"/>
            <p:cNvSpPr txBox="1">
              <a:spLocks noChangeArrowheads="1"/>
            </p:cNvSpPr>
            <p:nvPr/>
          </p:nvSpPr>
          <p:spPr bwMode="auto">
            <a:xfrm>
              <a:off x="4338" y="9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25438" y="2322513"/>
            <a:ext cx="3465512" cy="958850"/>
            <a:chOff x="205" y="1463"/>
            <a:chExt cx="2183" cy="604"/>
          </a:xfrm>
        </p:grpSpPr>
        <p:sp>
          <p:nvSpPr>
            <p:cNvPr id="26720" name="Rectangle 23"/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d: 16</a:t>
              </a:r>
            </a:p>
          </p:txBody>
        </p:sp>
        <p:grpSp>
          <p:nvGrpSpPr>
            <p:cNvPr id="26721" name="Group 24"/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26733" name="Rectangle 25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c: 12</a:t>
                </a:r>
              </a:p>
            </p:txBody>
          </p:sp>
          <p:sp>
            <p:nvSpPr>
              <p:cNvPr id="26734" name="Rectangle 26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b: 13</a:t>
                </a:r>
              </a:p>
            </p:txBody>
          </p:sp>
          <p:sp>
            <p:nvSpPr>
              <p:cNvPr id="26735" name="Oval 27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25</a:t>
                </a:r>
              </a:p>
            </p:txBody>
          </p:sp>
          <p:sp>
            <p:nvSpPr>
              <p:cNvPr id="26736" name="Line 28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Line 29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22" name="Rectangle 30"/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grpSp>
          <p:nvGrpSpPr>
            <p:cNvPr id="26723" name="Group 31"/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26728" name="Rectangle 32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f: 5</a:t>
                </a:r>
              </a:p>
            </p:txBody>
          </p:sp>
          <p:sp>
            <p:nvSpPr>
              <p:cNvPr id="26729" name="Rectangle 33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e: 9</a:t>
                </a:r>
              </a:p>
            </p:txBody>
          </p:sp>
          <p:sp>
            <p:nvSpPr>
              <p:cNvPr id="26730" name="Oval 34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26731" name="Line 35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Line 36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24" name="Text Box 37"/>
            <p:cNvSpPr txBox="1">
              <a:spLocks noChangeArrowheads="1"/>
            </p:cNvSpPr>
            <p:nvPr/>
          </p:nvSpPr>
          <p:spPr bwMode="auto">
            <a:xfrm>
              <a:off x="318" y="16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725" name="Text Box 38"/>
            <p:cNvSpPr txBox="1">
              <a:spLocks noChangeArrowheads="1"/>
            </p:cNvSpPr>
            <p:nvPr/>
          </p:nvSpPr>
          <p:spPr bwMode="auto">
            <a:xfrm>
              <a:off x="1374" y="16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726" name="Text Box 39"/>
            <p:cNvSpPr txBox="1">
              <a:spLocks noChangeArrowheads="1"/>
            </p:cNvSpPr>
            <p:nvPr/>
          </p:nvSpPr>
          <p:spPr bwMode="auto">
            <a:xfrm>
              <a:off x="730" y="16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727" name="Text Box 40"/>
            <p:cNvSpPr txBox="1">
              <a:spLocks noChangeArrowheads="1"/>
            </p:cNvSpPr>
            <p:nvPr/>
          </p:nvSpPr>
          <p:spPr bwMode="auto">
            <a:xfrm>
              <a:off x="1771" y="16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808538" y="2363788"/>
            <a:ext cx="3735387" cy="1543050"/>
            <a:chOff x="3029" y="1489"/>
            <a:chExt cx="2353" cy="972"/>
          </a:xfrm>
        </p:grpSpPr>
        <p:grpSp>
          <p:nvGrpSpPr>
            <p:cNvPr id="26697" name="Group 42"/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26715" name="Rectangle 43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f: 5</a:t>
                </a:r>
              </a:p>
            </p:txBody>
          </p:sp>
          <p:sp>
            <p:nvSpPr>
              <p:cNvPr id="26716" name="Rectangle 44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e: 9</a:t>
                </a:r>
              </a:p>
            </p:txBody>
          </p:sp>
          <p:sp>
            <p:nvSpPr>
              <p:cNvPr id="26717" name="Oval 45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26718" name="Line 46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47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8" name="Group 48"/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26710" name="Rectangle 49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c: 12</a:t>
                </a:r>
              </a:p>
            </p:txBody>
          </p:sp>
          <p:sp>
            <p:nvSpPr>
              <p:cNvPr id="26711" name="Rectangle 50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b: 13</a:t>
                </a:r>
              </a:p>
            </p:txBody>
          </p:sp>
          <p:sp>
            <p:nvSpPr>
              <p:cNvPr id="26712" name="Oval 51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25</a:t>
                </a:r>
              </a:p>
            </p:txBody>
          </p:sp>
          <p:sp>
            <p:nvSpPr>
              <p:cNvPr id="26713" name="Line 52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Line 53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99" name="Rectangle 54"/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26700" name="Oval 55"/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6701" name="Line 56"/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57"/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Rectangle 58"/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26704" name="Text Box 59"/>
            <p:cNvSpPr txBox="1">
              <a:spLocks noChangeArrowheads="1"/>
            </p:cNvSpPr>
            <p:nvPr/>
          </p:nvSpPr>
          <p:spPr bwMode="auto">
            <a:xfrm>
              <a:off x="3139" y="16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705" name="Text Box 60"/>
            <p:cNvSpPr txBox="1">
              <a:spLocks noChangeArrowheads="1"/>
            </p:cNvSpPr>
            <p:nvPr/>
          </p:nvSpPr>
          <p:spPr bwMode="auto">
            <a:xfrm>
              <a:off x="4107" y="16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706" name="Text Box 61"/>
            <p:cNvSpPr txBox="1">
              <a:spLocks noChangeArrowheads="1"/>
            </p:cNvSpPr>
            <p:nvPr/>
          </p:nvSpPr>
          <p:spPr bwMode="auto">
            <a:xfrm>
              <a:off x="3900" y="20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707" name="Text Box 62"/>
            <p:cNvSpPr txBox="1">
              <a:spLocks noChangeArrowheads="1"/>
            </p:cNvSpPr>
            <p:nvPr/>
          </p:nvSpPr>
          <p:spPr bwMode="auto">
            <a:xfrm>
              <a:off x="3575" y="16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708" name="Text Box 63"/>
            <p:cNvSpPr txBox="1">
              <a:spLocks noChangeArrowheads="1"/>
            </p:cNvSpPr>
            <p:nvPr/>
          </p:nvSpPr>
          <p:spPr bwMode="auto">
            <a:xfrm>
              <a:off x="4559" y="16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709" name="Text Box 64"/>
            <p:cNvSpPr txBox="1">
              <a:spLocks noChangeArrowheads="1"/>
            </p:cNvSpPr>
            <p:nvPr/>
          </p:nvSpPr>
          <p:spPr bwMode="auto">
            <a:xfrm>
              <a:off x="4318" y="20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573088" y="4176713"/>
            <a:ext cx="3338512" cy="2185987"/>
            <a:chOff x="361" y="2631"/>
            <a:chExt cx="2103" cy="1377"/>
          </a:xfrm>
        </p:grpSpPr>
        <p:sp>
          <p:nvSpPr>
            <p:cNvPr id="26668" name="Rectangle 66"/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grpSp>
          <p:nvGrpSpPr>
            <p:cNvPr id="26669" name="Group 67"/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26681" name="Group 68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6692" name="Rectangle 69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f: 5</a:t>
                  </a:r>
                </a:p>
              </p:txBody>
            </p:sp>
            <p:sp>
              <p:nvSpPr>
                <p:cNvPr id="26693" name="Rectangle 70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e: 9</a:t>
                  </a:r>
                </a:p>
              </p:txBody>
            </p:sp>
            <p:sp>
              <p:nvSpPr>
                <p:cNvPr id="26694" name="Oval 71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14</a:t>
                  </a:r>
                </a:p>
              </p:txBody>
            </p:sp>
            <p:sp>
              <p:nvSpPr>
                <p:cNvPr id="26695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6" name="Line 73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82" name="Group 74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6687" name="Rectangle 75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c: 12</a:t>
                  </a:r>
                </a:p>
              </p:txBody>
            </p:sp>
            <p:sp>
              <p:nvSpPr>
                <p:cNvPr id="26688" name="Rectangle 76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b: 13</a:t>
                  </a:r>
                </a:p>
              </p:txBody>
            </p:sp>
            <p:sp>
              <p:nvSpPr>
                <p:cNvPr id="26689" name="Oval 77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25</a:t>
                  </a:r>
                </a:p>
              </p:txBody>
            </p:sp>
            <p:sp>
              <p:nvSpPr>
                <p:cNvPr id="2669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1" name="Line 79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83" name="Rectangle 80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d: 16</a:t>
                </a:r>
              </a:p>
            </p:txBody>
          </p:sp>
          <p:sp>
            <p:nvSpPr>
              <p:cNvPr id="26684" name="Oval 81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30</a:t>
                </a:r>
              </a:p>
            </p:txBody>
          </p:sp>
          <p:sp>
            <p:nvSpPr>
              <p:cNvPr id="26685" name="Line 82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Line 83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0" name="Oval 84"/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26671" name="Line 85"/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Line 86"/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Text Box 87"/>
            <p:cNvSpPr txBox="1">
              <a:spLocks noChangeArrowheads="1"/>
            </p:cNvSpPr>
            <p:nvPr/>
          </p:nvSpPr>
          <p:spPr bwMode="auto">
            <a:xfrm>
              <a:off x="1146" y="279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74" name="Text Box 88"/>
            <p:cNvSpPr txBox="1">
              <a:spLocks noChangeArrowheads="1"/>
            </p:cNvSpPr>
            <p:nvPr/>
          </p:nvSpPr>
          <p:spPr bwMode="auto">
            <a:xfrm>
              <a:off x="762" y="32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75" name="Text Box 89"/>
            <p:cNvSpPr txBox="1">
              <a:spLocks noChangeArrowheads="1"/>
            </p:cNvSpPr>
            <p:nvPr/>
          </p:nvSpPr>
          <p:spPr bwMode="auto">
            <a:xfrm>
              <a:off x="1758" y="31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76" name="Text Box 90"/>
            <p:cNvSpPr txBox="1">
              <a:spLocks noChangeArrowheads="1"/>
            </p:cNvSpPr>
            <p:nvPr/>
          </p:nvSpPr>
          <p:spPr bwMode="auto">
            <a:xfrm>
              <a:off x="1508" y="36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77" name="Text Box 91"/>
            <p:cNvSpPr txBox="1">
              <a:spLocks noChangeArrowheads="1"/>
            </p:cNvSpPr>
            <p:nvPr/>
          </p:nvSpPr>
          <p:spPr bwMode="auto">
            <a:xfrm>
              <a:off x="1744" y="277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78" name="Text Box 92"/>
            <p:cNvSpPr txBox="1">
              <a:spLocks noChangeArrowheads="1"/>
            </p:cNvSpPr>
            <p:nvPr/>
          </p:nvSpPr>
          <p:spPr bwMode="auto">
            <a:xfrm>
              <a:off x="2167" y="31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79" name="Text Box 93"/>
            <p:cNvSpPr txBox="1">
              <a:spLocks noChangeArrowheads="1"/>
            </p:cNvSpPr>
            <p:nvPr/>
          </p:nvSpPr>
          <p:spPr bwMode="auto">
            <a:xfrm>
              <a:off x="1209" y="32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80" name="Text Box 94"/>
            <p:cNvSpPr txBox="1">
              <a:spLocks noChangeArrowheads="1"/>
            </p:cNvSpPr>
            <p:nvPr/>
          </p:nvSpPr>
          <p:spPr bwMode="auto">
            <a:xfrm>
              <a:off x="1942" y="35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5289550" y="4087813"/>
            <a:ext cx="3232150" cy="2655887"/>
            <a:chOff x="3332" y="2575"/>
            <a:chExt cx="2036" cy="1673"/>
          </a:xfrm>
        </p:grpSpPr>
        <p:grpSp>
          <p:nvGrpSpPr>
            <p:cNvPr id="26634" name="Group 96"/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26652" name="Group 97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6663" name="Rectangle 98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f: 5</a:t>
                  </a:r>
                </a:p>
              </p:txBody>
            </p:sp>
            <p:sp>
              <p:nvSpPr>
                <p:cNvPr id="26664" name="Rectangle 99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e: 9</a:t>
                  </a:r>
                </a:p>
              </p:txBody>
            </p:sp>
            <p:sp>
              <p:nvSpPr>
                <p:cNvPr id="26665" name="Oval 100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14</a:t>
                  </a:r>
                </a:p>
              </p:txBody>
            </p:sp>
            <p:sp>
              <p:nvSpPr>
                <p:cNvPr id="26666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7" name="Line 102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53" name="Group 103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6658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c: 12</a:t>
                  </a:r>
                </a:p>
              </p:txBody>
            </p:sp>
            <p:sp>
              <p:nvSpPr>
                <p:cNvPr id="26659" name="Rectangle 105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b: 13</a:t>
                  </a:r>
                </a:p>
              </p:txBody>
            </p:sp>
            <p:sp>
              <p:nvSpPr>
                <p:cNvPr id="26660" name="Oval 106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25</a:t>
                  </a:r>
                </a:p>
              </p:txBody>
            </p:sp>
            <p:sp>
              <p:nvSpPr>
                <p:cNvPr id="2666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2" name="Line 108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54" name="Rectangle 109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d: 16</a:t>
                </a:r>
              </a:p>
            </p:txBody>
          </p:sp>
          <p:sp>
            <p:nvSpPr>
              <p:cNvPr id="26655" name="Oval 110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30</a:t>
                </a:r>
              </a:p>
            </p:txBody>
          </p:sp>
          <p:sp>
            <p:nvSpPr>
              <p:cNvPr id="26656" name="Line 111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112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5" name="Oval 113"/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26636" name="Line 114"/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15"/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Rectangle 116"/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26639" name="Oval 117"/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6640" name="Line 118"/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19"/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Text Box 120"/>
            <p:cNvSpPr txBox="1">
              <a:spLocks noChangeArrowheads="1"/>
            </p:cNvSpPr>
            <p:nvPr/>
          </p:nvSpPr>
          <p:spPr bwMode="auto">
            <a:xfrm>
              <a:off x="3608" y="26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43" name="Text Box 121"/>
            <p:cNvSpPr txBox="1">
              <a:spLocks noChangeArrowheads="1"/>
            </p:cNvSpPr>
            <p:nvPr/>
          </p:nvSpPr>
          <p:spPr bwMode="auto">
            <a:xfrm>
              <a:off x="4062" y="30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44" name="Text Box 122"/>
            <p:cNvSpPr txBox="1">
              <a:spLocks noChangeArrowheads="1"/>
            </p:cNvSpPr>
            <p:nvPr/>
          </p:nvSpPr>
          <p:spPr bwMode="auto">
            <a:xfrm>
              <a:off x="3648" y="3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45" name="Text Box 123"/>
            <p:cNvSpPr txBox="1">
              <a:spLocks noChangeArrowheads="1"/>
            </p:cNvSpPr>
            <p:nvPr/>
          </p:nvSpPr>
          <p:spPr bwMode="auto">
            <a:xfrm>
              <a:off x="4652" y="344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46" name="Text Box 124"/>
            <p:cNvSpPr txBox="1">
              <a:spLocks noChangeArrowheads="1"/>
            </p:cNvSpPr>
            <p:nvPr/>
          </p:nvSpPr>
          <p:spPr bwMode="auto">
            <a:xfrm>
              <a:off x="4413" y="38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6647" name="Text Box 125"/>
            <p:cNvSpPr txBox="1">
              <a:spLocks noChangeArrowheads="1"/>
            </p:cNvSpPr>
            <p:nvPr/>
          </p:nvSpPr>
          <p:spPr bwMode="auto">
            <a:xfrm>
              <a:off x="4246" y="26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48" name="Text Box 126"/>
            <p:cNvSpPr txBox="1">
              <a:spLocks noChangeArrowheads="1"/>
            </p:cNvSpPr>
            <p:nvPr/>
          </p:nvSpPr>
          <p:spPr bwMode="auto">
            <a:xfrm>
              <a:off x="4678" y="30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49" name="Text Box 127"/>
            <p:cNvSpPr txBox="1">
              <a:spLocks noChangeArrowheads="1"/>
            </p:cNvSpPr>
            <p:nvPr/>
          </p:nvSpPr>
          <p:spPr bwMode="auto">
            <a:xfrm>
              <a:off x="5070" y="34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50" name="Text Box 128"/>
            <p:cNvSpPr txBox="1">
              <a:spLocks noChangeArrowheads="1"/>
            </p:cNvSpPr>
            <p:nvPr/>
          </p:nvSpPr>
          <p:spPr bwMode="auto">
            <a:xfrm>
              <a:off x="4111" y="3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651" name="Text Box 129"/>
            <p:cNvSpPr txBox="1">
              <a:spLocks noChangeArrowheads="1"/>
            </p:cNvSpPr>
            <p:nvPr/>
          </p:nvSpPr>
          <p:spPr bwMode="auto">
            <a:xfrm>
              <a:off x="4840" y="38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Huffman Code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197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</a:t>
            </a:r>
            <a:r>
              <a:rPr lang="en-US" smtClean="0">
                <a:solidFill>
                  <a:srgbClr val="DD0111"/>
                </a:solidFill>
              </a:rPr>
              <a:t>:</a:t>
            </a:r>
            <a:r>
              <a:rPr lang="en-US" smtClean="0"/>
              <a:t> HUFFMAN(</a:t>
            </a:r>
            <a:r>
              <a:rPr lang="en-US" smtClean="0">
                <a:latin typeface="Comic Sans MS" pitchFamily="66" charset="0"/>
              </a:rPr>
              <a:t>C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 C 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Q  C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>
                <a:sym typeface="Symbol" pitchFamily="18" charset="2"/>
              </a:rPr>
              <a:t>for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i  1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to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n – 1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     </a:t>
            </a:r>
            <a:r>
              <a:rPr lang="en-US" b="1" smtClean="0">
                <a:sym typeface="Symbol" pitchFamily="18" charset="2"/>
              </a:rPr>
              <a:t>do</a:t>
            </a:r>
            <a:r>
              <a:rPr lang="en-US" smtClean="0">
                <a:sym typeface="Symbol" pitchFamily="18" charset="2"/>
              </a:rPr>
              <a:t> allocate a new node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z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left[z]  x  </a:t>
            </a:r>
            <a:r>
              <a:rPr lang="en-US" smtClean="0">
                <a:sym typeface="Symbol" pitchFamily="18" charset="2"/>
              </a:rPr>
              <a:t>EXTRACT-MIN(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right[z]  y  </a:t>
            </a:r>
            <a:r>
              <a:rPr lang="en-US" smtClean="0">
                <a:sym typeface="Symbol" pitchFamily="18" charset="2"/>
              </a:rPr>
              <a:t>EXTRACT-MIN(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f[z]  f[x] + f[y]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          INSERT (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Q, z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>
                <a:sym typeface="Symbol" pitchFamily="18" charset="2"/>
              </a:rPr>
              <a:t>return</a:t>
            </a:r>
            <a:r>
              <a:rPr lang="en-US" smtClean="0">
                <a:sym typeface="Symbol" pitchFamily="18" charset="2"/>
              </a:rPr>
              <a:t> EXTRACT-MIN(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mtClean="0">
                <a:sym typeface="Symbol" pitchFamily="18" charset="2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79663" y="2271713"/>
            <a:ext cx="4175125" cy="457200"/>
            <a:chOff x="1499" y="1431"/>
            <a:chExt cx="2630" cy="288"/>
          </a:xfrm>
        </p:grpSpPr>
        <p:sp>
          <p:nvSpPr>
            <p:cNvPr id="27658" name="Text Box 5"/>
            <p:cNvSpPr txBox="1">
              <a:spLocks noChangeArrowheads="1"/>
            </p:cNvSpPr>
            <p:nvPr/>
          </p:nvSpPr>
          <p:spPr bwMode="auto">
            <a:xfrm>
              <a:off x="3619" y="1431"/>
              <a:ext cx="5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27659" name="Line 6"/>
            <p:cNvSpPr>
              <a:spLocks noChangeShapeType="1"/>
            </p:cNvSpPr>
            <p:nvPr/>
          </p:nvSpPr>
          <p:spPr bwMode="auto">
            <a:xfrm flipH="1">
              <a:off x="1499" y="157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16813" y="2873375"/>
            <a:ext cx="1519237" cy="2814638"/>
            <a:chOff x="4735" y="1810"/>
            <a:chExt cx="957" cy="1773"/>
          </a:xfrm>
        </p:grpSpPr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4926" y="2540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O(nlgn)</a:t>
              </a:r>
            </a:p>
          </p:txBody>
        </p:sp>
        <p:sp>
          <p:nvSpPr>
            <p:cNvPr id="27657" name="AutoShape 9"/>
            <p:cNvSpPr>
              <a:spLocks/>
            </p:cNvSpPr>
            <p:nvPr/>
          </p:nvSpPr>
          <p:spPr bwMode="auto">
            <a:xfrm>
              <a:off x="4735" y="1810"/>
              <a:ext cx="176" cy="1773"/>
            </a:xfrm>
            <a:prstGeom prst="rightBrace">
              <a:avLst>
                <a:gd name="adj1" fmla="val 8394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4967288" y="1220788"/>
            <a:ext cx="318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Running time: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O(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nlgn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0"/>
            <a:ext cx="80010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An Activity Selection Problem</a:t>
            </a:r>
            <a:br>
              <a:rPr lang="en-US" sz="2800" smtClean="0"/>
            </a:br>
            <a:r>
              <a:rPr lang="en-US" sz="2800" smtClean="0"/>
              <a:t>(Conference Scheduling Problem)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665288"/>
            <a:ext cx="82296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</a:rPr>
              <a:t>Input: A set of activities S = {</a:t>
            </a:r>
            <a:r>
              <a:rPr lang="en-US" b="1" i="1" smtClean="0">
                <a:solidFill>
                  <a:schemeClr val="accent2"/>
                </a:solidFill>
              </a:rPr>
              <a:t>a</a:t>
            </a:r>
            <a:r>
              <a:rPr lang="en-US" b="1" i="1" baseline="-25000" smtClean="0">
                <a:solidFill>
                  <a:schemeClr val="accent2"/>
                </a:solidFill>
              </a:rPr>
              <a:t>1</a:t>
            </a:r>
            <a:r>
              <a:rPr lang="en-US" b="1" smtClean="0">
                <a:solidFill>
                  <a:schemeClr val="accent2"/>
                </a:solidFill>
              </a:rPr>
              <a:t>,…, </a:t>
            </a:r>
            <a:r>
              <a:rPr lang="en-US" b="1" i="1" smtClean="0">
                <a:solidFill>
                  <a:schemeClr val="accent2"/>
                </a:solidFill>
              </a:rPr>
              <a:t>a</a:t>
            </a:r>
            <a:r>
              <a:rPr lang="en-US" b="1" i="1" baseline="-25000" smtClean="0">
                <a:solidFill>
                  <a:schemeClr val="accent2"/>
                </a:solidFill>
              </a:rPr>
              <a:t>n</a:t>
            </a:r>
            <a:r>
              <a:rPr lang="en-US" b="1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activity has start time and a finish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=(</a:t>
            </a:r>
            <a:r>
              <a:rPr lang="en-US" i="1" smtClean="0"/>
              <a:t>s</a:t>
            </a:r>
            <a:r>
              <a:rPr lang="en-US" i="1" baseline="-25000" smtClean="0"/>
              <a:t>i</a:t>
            </a:r>
            <a:r>
              <a:rPr lang="en-US" smtClean="0"/>
              <a:t>, </a:t>
            </a:r>
            <a:r>
              <a:rPr lang="en-US" i="1" smtClean="0"/>
              <a:t>f</a:t>
            </a:r>
            <a:r>
              <a:rPr lang="en-US" i="1" baseline="-25000" smtClean="0"/>
              <a:t>i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Two activities are compatible if and only if their interval does not overlap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</a:rPr>
              <a:t>Output: a maximum-size subset of mutually compatible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 descr="pg37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64008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The Activity Selection Problem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685800"/>
          </a:xfrm>
        </p:spPr>
        <p:txBody>
          <a:bodyPr/>
          <a:lstStyle/>
          <a:p>
            <a:pPr eaLnBrk="1" hangingPunct="1"/>
            <a:r>
              <a:rPr lang="en-US" sz="2400" smtClean="0"/>
              <a:t>Here are a set of start and finish times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3048000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What is the maximum number of activities that can be completed?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{a</a:t>
            </a:r>
            <a:r>
              <a:rPr lang="en-US" sz="2400" baseline="-25000">
                <a:latin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11</a:t>
            </a:r>
            <a:r>
              <a:rPr lang="en-US" sz="2400">
                <a:latin typeface="Times New Roman" pitchFamily="18" charset="0"/>
              </a:rPr>
              <a:t>} can be completed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But so can {a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8’ </a:t>
            </a:r>
            <a:r>
              <a:rPr lang="en-US" sz="2400">
                <a:latin typeface="Times New Roman" pitchFamily="18" charset="0"/>
              </a:rPr>
              <a:t>a</a:t>
            </a:r>
            <a:r>
              <a:rPr lang="en-US" sz="2400" baseline="-25000">
                <a:latin typeface="Times New Roman" pitchFamily="18" charset="0"/>
              </a:rPr>
              <a:t>11</a:t>
            </a:r>
            <a:r>
              <a:rPr lang="en-US" sz="2400">
                <a:latin typeface="Times New Roman" pitchFamily="18" charset="0"/>
              </a:rPr>
              <a:t>} which is a larger set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But it is not unique, consider {a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9’ </a:t>
            </a:r>
            <a:r>
              <a:rPr lang="en-US" sz="2400">
                <a:latin typeface="Times New Roman" pitchFamily="18" charset="0"/>
              </a:rPr>
              <a:t>a</a:t>
            </a:r>
            <a:r>
              <a:rPr lang="en-US" sz="2400" baseline="-25000">
                <a:latin typeface="Times New Roman" pitchFamily="18" charset="0"/>
              </a:rPr>
              <a:t>11</a:t>
            </a:r>
            <a:r>
              <a:rPr lang="en-US" sz="2400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1168400"/>
            <a:ext cx="9109075" cy="24082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</a:rPr>
              <a:t>Input: </a:t>
            </a:r>
            <a:r>
              <a:rPr lang="en-US" sz="2800">
                <a:latin typeface="Times New Roman" pitchFamily="18" charset="0"/>
              </a:rPr>
              <a:t>list of time-intervals L</a:t>
            </a:r>
          </a:p>
          <a:p>
            <a:endParaRPr lang="en-US" sz="2800"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Output: </a:t>
            </a:r>
            <a:r>
              <a:rPr lang="en-US" sz="2800">
                <a:latin typeface="Times New Roman" pitchFamily="18" charset="0"/>
              </a:rPr>
              <a:t>a non-overlapping subset S of the intervals</a:t>
            </a:r>
          </a:p>
          <a:p>
            <a:endParaRPr lang="en-US" sz="2800"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Objective: </a:t>
            </a:r>
            <a:r>
              <a:rPr lang="en-US" sz="2800">
                <a:latin typeface="Times New Roman" pitchFamily="18" charset="0"/>
              </a:rPr>
              <a:t>maximize |S| 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600200" y="4038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143000" y="41910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819400" y="4419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762000" y="47244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181600" y="48768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971800" y="4572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81000" y="5029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696200" y="3130550"/>
            <a:ext cx="1098550" cy="35036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3,7</a:t>
            </a:r>
          </a:p>
          <a:p>
            <a:r>
              <a:rPr lang="en-US" sz="3200">
                <a:latin typeface="Times New Roman" pitchFamily="18" charset="0"/>
              </a:rPr>
              <a:t>2,4</a:t>
            </a:r>
          </a:p>
          <a:p>
            <a:r>
              <a:rPr lang="en-US" sz="3200">
                <a:latin typeface="Times New Roman" pitchFamily="18" charset="0"/>
              </a:rPr>
              <a:t>5,8</a:t>
            </a:r>
          </a:p>
          <a:p>
            <a:r>
              <a:rPr lang="en-US" sz="3200">
                <a:latin typeface="Times New Roman" pitchFamily="18" charset="0"/>
              </a:rPr>
              <a:t>6,9</a:t>
            </a:r>
          </a:p>
          <a:p>
            <a:r>
              <a:rPr lang="en-US" sz="3200">
                <a:latin typeface="Times New Roman" pitchFamily="18" charset="0"/>
              </a:rPr>
              <a:t>1,11</a:t>
            </a:r>
          </a:p>
          <a:p>
            <a:r>
              <a:rPr lang="en-US" sz="3200">
                <a:latin typeface="Times New Roman" pitchFamily="18" charset="0"/>
              </a:rPr>
              <a:t>10,12</a:t>
            </a:r>
          </a:p>
          <a:p>
            <a:r>
              <a:rPr lang="en-US" sz="3200">
                <a:latin typeface="Times New Roman" pitchFamily="18" charset="0"/>
              </a:rPr>
              <a:t>0,3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1174750"/>
            <a:ext cx="7605713" cy="24082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</a:rPr>
              <a:t>Input: </a:t>
            </a:r>
            <a:r>
              <a:rPr lang="en-US" sz="2800">
                <a:latin typeface="Times New Roman" pitchFamily="18" charset="0"/>
              </a:rPr>
              <a:t>list of time-intervals L</a:t>
            </a:r>
          </a:p>
          <a:p>
            <a:endParaRPr lang="en-US" sz="2800"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Output: </a:t>
            </a:r>
            <a:r>
              <a:rPr lang="en-US" sz="2800">
                <a:latin typeface="Times New Roman" pitchFamily="18" charset="0"/>
              </a:rPr>
              <a:t>a non-overlapping subset S of the intervals</a:t>
            </a:r>
          </a:p>
          <a:p>
            <a:endParaRPr lang="en-US" sz="2800"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Objective: </a:t>
            </a:r>
            <a:r>
              <a:rPr lang="en-US" sz="2800">
                <a:latin typeface="Times New Roman" pitchFamily="18" charset="0"/>
              </a:rPr>
              <a:t>maximize |S| 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600200" y="40386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143000" y="41910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819400" y="44196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762000" y="47244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5181600" y="48768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971800" y="4572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81000" y="5029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696200" y="3130550"/>
            <a:ext cx="1098550" cy="35036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3,7</a:t>
            </a:r>
          </a:p>
          <a:p>
            <a:r>
              <a:rPr lang="en-US" sz="3200">
                <a:latin typeface="Times New Roman" pitchFamily="18" charset="0"/>
              </a:rPr>
              <a:t>2,4</a:t>
            </a:r>
          </a:p>
          <a:p>
            <a:r>
              <a:rPr lang="en-US" sz="3200">
                <a:latin typeface="Times New Roman" pitchFamily="18" charset="0"/>
              </a:rPr>
              <a:t>5,8</a:t>
            </a:r>
          </a:p>
          <a:p>
            <a:r>
              <a:rPr lang="en-US" sz="3200">
                <a:latin typeface="Times New Roman" pitchFamily="18" charset="0"/>
              </a:rPr>
              <a:t>6,9</a:t>
            </a:r>
          </a:p>
          <a:p>
            <a:r>
              <a:rPr lang="en-US" sz="3200">
                <a:latin typeface="Times New Roman" pitchFamily="18" charset="0"/>
              </a:rPr>
              <a:t>1,11</a:t>
            </a:r>
          </a:p>
          <a:p>
            <a:r>
              <a:rPr lang="en-US" sz="3200">
                <a:latin typeface="Times New Roman" pitchFamily="18" charset="0"/>
              </a:rPr>
              <a:t>10,12</a:t>
            </a:r>
          </a:p>
          <a:p>
            <a:r>
              <a:rPr lang="en-US" sz="3200">
                <a:latin typeface="Times New Roman" pitchFamily="18" charset="0"/>
              </a:rPr>
              <a:t>0,3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584325" y="5505450"/>
            <a:ext cx="2084388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Answer = 3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2400" y="1149350"/>
            <a:ext cx="7364413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Algorithm 1:</a:t>
            </a:r>
          </a:p>
          <a:p>
            <a:endParaRPr lang="en-US" sz="3200"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     1. sort the activities by the starting time</a:t>
            </a:r>
          </a:p>
          <a:p>
            <a:r>
              <a:rPr lang="en-US" sz="3200">
                <a:latin typeface="Times New Roman" pitchFamily="18" charset="0"/>
              </a:rPr>
              <a:t>     2. pick the first activity a</a:t>
            </a:r>
          </a:p>
          <a:p>
            <a:r>
              <a:rPr lang="en-US" sz="3200">
                <a:latin typeface="Times New Roman" pitchFamily="18" charset="0"/>
              </a:rPr>
              <a:t>     3. remove all activities conflicting with a</a:t>
            </a:r>
          </a:p>
          <a:p>
            <a:r>
              <a:rPr lang="en-US" sz="3200">
                <a:latin typeface="Times New Roman" pitchFamily="18" charset="0"/>
              </a:rPr>
              <a:t>     4. repeat 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When can we use Greedy algorithms?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441325" y="1641475"/>
            <a:ext cx="8321675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400">
                <a:latin typeface="Times New Roman" pitchFamily="18" charset="0"/>
              </a:rPr>
              <a:t>We can use a greedy algorithm when the following are true:</a:t>
            </a:r>
          </a:p>
          <a:p>
            <a:pPr marL="457200" indent="-457200" eaLnBrk="0" hangingPunct="0"/>
            <a:endParaRPr lang="en-US" sz="2400">
              <a:latin typeface="Times New Roman" pitchFamily="18" charset="0"/>
            </a:endParaRPr>
          </a:p>
          <a:p>
            <a:pPr marL="457200" indent="-457200" eaLnBrk="0" hangingPunct="0">
              <a:buFont typeface="Times" pitchFamily="18" charset="0"/>
              <a:buAutoNum type="arabicParenR"/>
            </a:pPr>
            <a:r>
              <a:rPr lang="en-US" sz="2400" b="1">
                <a:latin typeface="Times New Roman" pitchFamily="18" charset="0"/>
              </a:rPr>
              <a:t>The greedy choice property: </a:t>
            </a:r>
            <a:r>
              <a:rPr lang="en-US" sz="2400">
                <a:latin typeface="Times New Roman" pitchFamily="18" charset="0"/>
              </a:rPr>
              <a:t> A globally optimal solution can be arrived at by making a locally optimal (greedy) choice.</a:t>
            </a:r>
          </a:p>
          <a:p>
            <a:pPr marL="457200" indent="-457200" eaLnBrk="0" hangingPunct="0">
              <a:buFont typeface="Times" pitchFamily="18" charset="0"/>
              <a:buAutoNum type="arabicParenR"/>
            </a:pPr>
            <a:endParaRPr lang="en-US" sz="2400">
              <a:latin typeface="Times New Roman" pitchFamily="18" charset="0"/>
            </a:endParaRPr>
          </a:p>
          <a:p>
            <a:pPr marL="457200" indent="-457200" eaLnBrk="0" hangingPunct="0">
              <a:buFont typeface="Times" pitchFamily="18" charset="0"/>
              <a:buAutoNum type="arabicParenR"/>
            </a:pPr>
            <a:r>
              <a:rPr lang="en-US" sz="2400" b="1">
                <a:latin typeface="Times New Roman" pitchFamily="18" charset="0"/>
              </a:rPr>
              <a:t>The optimal substructure property:</a:t>
            </a:r>
            <a:r>
              <a:rPr lang="en-US" sz="2400">
                <a:latin typeface="Times New Roman" pitchFamily="18" charset="0"/>
              </a:rPr>
              <a:t>  The optimal solution contains within </a:t>
            </a:r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its optimal solutions to subproblems</a:t>
            </a:r>
            <a:r>
              <a:rPr lang="en-US" sz="2400">
                <a:latin typeface="Times New Roman" pitchFamily="18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2400" y="1149350"/>
            <a:ext cx="77930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Algorithm 1:</a:t>
            </a:r>
          </a:p>
          <a:p>
            <a:endParaRPr lang="en-US" sz="3200"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     1. </a:t>
            </a:r>
            <a:r>
              <a:rPr lang="en-US" sz="3200">
                <a:solidFill>
                  <a:srgbClr val="CC0000"/>
                </a:solidFill>
                <a:latin typeface="Times New Roman" pitchFamily="18" charset="0"/>
              </a:rPr>
              <a:t>sort </a:t>
            </a:r>
            <a:r>
              <a:rPr lang="en-US" sz="3200">
                <a:latin typeface="Times New Roman" pitchFamily="18" charset="0"/>
              </a:rPr>
              <a:t>the activities by the </a:t>
            </a:r>
            <a:r>
              <a:rPr lang="en-US" sz="3200">
                <a:solidFill>
                  <a:srgbClr val="CC0000"/>
                </a:solidFill>
                <a:latin typeface="Times New Roman" pitchFamily="18" charset="0"/>
              </a:rPr>
              <a:t>starting time</a:t>
            </a:r>
          </a:p>
          <a:p>
            <a:r>
              <a:rPr lang="en-US" sz="3200">
                <a:latin typeface="Times New Roman" pitchFamily="18" charset="0"/>
              </a:rPr>
              <a:t>     2. pick the </a:t>
            </a:r>
            <a:r>
              <a:rPr lang="en-US" sz="3200" u="sng">
                <a:latin typeface="Times New Roman" pitchFamily="18" charset="0"/>
              </a:rPr>
              <a:t>first activity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 b="1" i="1">
                <a:latin typeface="Times New Roman" pitchFamily="18" charset="0"/>
              </a:rPr>
              <a:t>“a”</a:t>
            </a:r>
          </a:p>
          <a:p>
            <a:r>
              <a:rPr lang="en-US" sz="3200">
                <a:latin typeface="Times New Roman" pitchFamily="18" charset="0"/>
              </a:rPr>
              <a:t>     3. </a:t>
            </a:r>
            <a:r>
              <a:rPr lang="en-US" sz="3200" u="sng">
                <a:latin typeface="Times New Roman" pitchFamily="18" charset="0"/>
              </a:rPr>
              <a:t>remove</a:t>
            </a:r>
            <a:r>
              <a:rPr lang="en-US" sz="3200">
                <a:latin typeface="Times New Roman" pitchFamily="18" charset="0"/>
              </a:rPr>
              <a:t> all activities conflicting with </a:t>
            </a:r>
            <a:r>
              <a:rPr lang="en-US" sz="3200" b="1" i="1">
                <a:latin typeface="Times New Roman" pitchFamily="18" charset="0"/>
              </a:rPr>
              <a:t>“a”</a:t>
            </a:r>
          </a:p>
          <a:p>
            <a:r>
              <a:rPr lang="en-US" sz="3200">
                <a:latin typeface="Times New Roman" pitchFamily="18" charset="0"/>
              </a:rPr>
              <a:t>     4. repeat  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V="1">
            <a:off x="932507" y="1752600"/>
            <a:ext cx="6230293" cy="243915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52400" y="1149350"/>
            <a:ext cx="77930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</a:rPr>
              <a:t>Algorithm 1:</a:t>
            </a:r>
          </a:p>
          <a:p>
            <a:endParaRPr lang="en-US" sz="3200" dirty="0">
              <a:latin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</a:rPr>
              <a:t>     1. </a:t>
            </a:r>
            <a:r>
              <a:rPr lang="en-US" sz="3200" dirty="0">
                <a:solidFill>
                  <a:srgbClr val="CC0000"/>
                </a:solidFill>
                <a:latin typeface="Times New Roman" pitchFamily="18" charset="0"/>
              </a:rPr>
              <a:t>sort </a:t>
            </a:r>
            <a:r>
              <a:rPr lang="en-US" sz="3200" dirty="0">
                <a:latin typeface="Times New Roman" pitchFamily="18" charset="0"/>
              </a:rPr>
              <a:t>the activities by the </a:t>
            </a:r>
            <a:r>
              <a:rPr lang="en-US" sz="3200" dirty="0">
                <a:solidFill>
                  <a:srgbClr val="CC0000"/>
                </a:solidFill>
                <a:latin typeface="Times New Roman" pitchFamily="18" charset="0"/>
              </a:rPr>
              <a:t>starting time</a:t>
            </a:r>
          </a:p>
          <a:p>
            <a:r>
              <a:rPr lang="en-US" sz="3200" dirty="0">
                <a:latin typeface="Times New Roman" pitchFamily="18" charset="0"/>
              </a:rPr>
              <a:t>     2. pick the </a:t>
            </a:r>
            <a:r>
              <a:rPr lang="en-US" sz="3200" u="sng" dirty="0">
                <a:latin typeface="Times New Roman" pitchFamily="18" charset="0"/>
              </a:rPr>
              <a:t>first activity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b="1" i="1" dirty="0">
                <a:latin typeface="Times New Roman" pitchFamily="18" charset="0"/>
              </a:rPr>
              <a:t>“a”</a:t>
            </a:r>
          </a:p>
          <a:p>
            <a:r>
              <a:rPr lang="en-US" sz="3200" dirty="0">
                <a:latin typeface="Times New Roman" pitchFamily="18" charset="0"/>
              </a:rPr>
              <a:t>     3. </a:t>
            </a:r>
            <a:r>
              <a:rPr lang="en-US" sz="3200" u="sng" dirty="0">
                <a:latin typeface="Times New Roman" pitchFamily="18" charset="0"/>
              </a:rPr>
              <a:t>remove</a:t>
            </a:r>
            <a:r>
              <a:rPr lang="en-US" sz="3200" dirty="0">
                <a:latin typeface="Times New Roman" pitchFamily="18" charset="0"/>
              </a:rPr>
              <a:t> all activities conflicting with </a:t>
            </a:r>
            <a:r>
              <a:rPr lang="en-US" sz="3200" b="1" i="1" dirty="0">
                <a:latin typeface="Times New Roman" pitchFamily="18" charset="0"/>
              </a:rPr>
              <a:t>“a”</a:t>
            </a:r>
          </a:p>
          <a:p>
            <a:r>
              <a:rPr lang="en-US" sz="3200" dirty="0">
                <a:latin typeface="Times New Roman" pitchFamily="18" charset="0"/>
              </a:rPr>
              <a:t>     4. repeat  </a:t>
            </a:r>
          </a:p>
        </p:txBody>
      </p:sp>
      <p:sp>
        <p:nvSpPr>
          <p:cNvPr id="34824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140737" y="1950718"/>
            <a:ext cx="6246891" cy="206902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52400" y="1146175"/>
            <a:ext cx="82375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Algorithm 2:</a:t>
            </a:r>
          </a:p>
          <a:p>
            <a:endParaRPr lang="en-US" sz="3200"/>
          </a:p>
          <a:p>
            <a:r>
              <a:rPr lang="en-US" sz="3200"/>
              <a:t>     1.</a:t>
            </a:r>
            <a:r>
              <a:rPr lang="en-US" sz="3200">
                <a:solidFill>
                  <a:srgbClr val="CC0000"/>
                </a:solidFill>
              </a:rPr>
              <a:t> sort</a:t>
            </a:r>
            <a:r>
              <a:rPr lang="en-US" sz="3200"/>
              <a:t> the activities </a:t>
            </a:r>
            <a:r>
              <a:rPr lang="en-US" sz="3200">
                <a:solidFill>
                  <a:srgbClr val="CC0000"/>
                </a:solidFill>
              </a:rPr>
              <a:t>by length</a:t>
            </a:r>
          </a:p>
          <a:p>
            <a:r>
              <a:rPr lang="en-US" sz="3200"/>
              <a:t>     2. pick the </a:t>
            </a:r>
            <a:r>
              <a:rPr lang="en-US" sz="3200">
                <a:solidFill>
                  <a:srgbClr val="CC0000"/>
                </a:solidFill>
              </a:rPr>
              <a:t>shortest activity</a:t>
            </a:r>
            <a:r>
              <a:rPr lang="en-US" sz="3200"/>
              <a:t> </a:t>
            </a:r>
            <a:r>
              <a:rPr lang="en-US" sz="3200" b="1" i="1"/>
              <a:t>“a”</a:t>
            </a:r>
          </a:p>
          <a:p>
            <a:r>
              <a:rPr lang="en-US" sz="3200"/>
              <a:t>     3. </a:t>
            </a:r>
            <a:r>
              <a:rPr lang="en-US" sz="3200" u="sng"/>
              <a:t>remove </a:t>
            </a:r>
            <a:r>
              <a:rPr lang="en-US" sz="3200"/>
              <a:t>all activities conflicting with </a:t>
            </a:r>
            <a:r>
              <a:rPr lang="en-US" sz="3200" b="1" i="1"/>
              <a:t>“a”</a:t>
            </a:r>
          </a:p>
          <a:p>
            <a:r>
              <a:rPr lang="en-US" sz="3200"/>
              <a:t>     4. repeat  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52400" y="1146175"/>
            <a:ext cx="82375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Algorithm 2:</a:t>
            </a:r>
          </a:p>
          <a:p>
            <a:endParaRPr lang="en-US" sz="3200"/>
          </a:p>
          <a:p>
            <a:r>
              <a:rPr lang="en-US" sz="3200"/>
              <a:t>     1.</a:t>
            </a:r>
            <a:r>
              <a:rPr lang="en-US" sz="3200">
                <a:solidFill>
                  <a:srgbClr val="CC0000"/>
                </a:solidFill>
              </a:rPr>
              <a:t> sort</a:t>
            </a:r>
            <a:r>
              <a:rPr lang="en-US" sz="3200"/>
              <a:t> the activities </a:t>
            </a:r>
            <a:r>
              <a:rPr lang="en-US" sz="3200">
                <a:solidFill>
                  <a:srgbClr val="CC0000"/>
                </a:solidFill>
              </a:rPr>
              <a:t>by length</a:t>
            </a:r>
          </a:p>
          <a:p>
            <a:r>
              <a:rPr lang="en-US" sz="3200"/>
              <a:t>     2. pick the </a:t>
            </a:r>
            <a:r>
              <a:rPr lang="en-US" sz="3200">
                <a:solidFill>
                  <a:srgbClr val="CC0000"/>
                </a:solidFill>
              </a:rPr>
              <a:t>shortest activity</a:t>
            </a:r>
            <a:r>
              <a:rPr lang="en-US" sz="3200"/>
              <a:t> </a:t>
            </a:r>
            <a:r>
              <a:rPr lang="en-US" sz="3200" b="1" i="1"/>
              <a:t>“a”</a:t>
            </a:r>
          </a:p>
          <a:p>
            <a:r>
              <a:rPr lang="en-US" sz="3200"/>
              <a:t>     3. </a:t>
            </a:r>
            <a:r>
              <a:rPr lang="en-US" sz="3200" u="sng"/>
              <a:t>remove </a:t>
            </a:r>
            <a:r>
              <a:rPr lang="en-US" sz="3200"/>
              <a:t>all activities conflicting with </a:t>
            </a:r>
            <a:r>
              <a:rPr lang="en-US" sz="3200" b="1" i="1"/>
              <a:t>“a”</a:t>
            </a:r>
          </a:p>
          <a:p>
            <a:r>
              <a:rPr lang="en-US" sz="3200"/>
              <a:t>     4. repeat  </a:t>
            </a:r>
          </a:p>
        </p:txBody>
      </p:sp>
      <p:sp>
        <p:nvSpPr>
          <p:cNvPr id="36871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Line 4"/>
          <p:cNvSpPr>
            <a:spLocks noChangeShapeType="1"/>
          </p:cNvSpPr>
          <p:nvPr/>
        </p:nvSpPr>
        <p:spPr bwMode="auto">
          <a:xfrm>
            <a:off x="533400" y="4800600"/>
            <a:ext cx="352425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>
            <a:off x="3657600" y="5105400"/>
            <a:ext cx="114935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4343400" y="5410200"/>
            <a:ext cx="352425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152400" y="1146175"/>
            <a:ext cx="82375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Algorithm 2:</a:t>
            </a:r>
          </a:p>
          <a:p>
            <a:endParaRPr lang="en-US" sz="3200"/>
          </a:p>
          <a:p>
            <a:r>
              <a:rPr lang="en-US" sz="3200"/>
              <a:t>     1.</a:t>
            </a:r>
            <a:r>
              <a:rPr lang="en-US" sz="3200">
                <a:solidFill>
                  <a:srgbClr val="CC0000"/>
                </a:solidFill>
              </a:rPr>
              <a:t> sort</a:t>
            </a:r>
            <a:r>
              <a:rPr lang="en-US" sz="3200"/>
              <a:t> the activities </a:t>
            </a:r>
            <a:r>
              <a:rPr lang="en-US" sz="3200">
                <a:solidFill>
                  <a:srgbClr val="CC0000"/>
                </a:solidFill>
              </a:rPr>
              <a:t>by length</a:t>
            </a:r>
          </a:p>
          <a:p>
            <a:r>
              <a:rPr lang="en-US" sz="3200"/>
              <a:t>     2. pick the </a:t>
            </a:r>
            <a:r>
              <a:rPr lang="en-US" sz="3200">
                <a:solidFill>
                  <a:srgbClr val="CC0000"/>
                </a:solidFill>
              </a:rPr>
              <a:t>shortest activity</a:t>
            </a:r>
            <a:r>
              <a:rPr lang="en-US" sz="3200"/>
              <a:t> </a:t>
            </a:r>
            <a:r>
              <a:rPr lang="en-US" sz="3200" b="1" i="1"/>
              <a:t>“a”</a:t>
            </a:r>
          </a:p>
          <a:p>
            <a:r>
              <a:rPr lang="en-US" sz="3200"/>
              <a:t>     3. </a:t>
            </a:r>
            <a:r>
              <a:rPr lang="en-US" sz="3200" u="sng"/>
              <a:t>remove </a:t>
            </a:r>
            <a:r>
              <a:rPr lang="en-US" sz="3200"/>
              <a:t>all activities conflicting with </a:t>
            </a:r>
            <a:r>
              <a:rPr lang="en-US" sz="3200" b="1" i="1"/>
              <a:t>“a”</a:t>
            </a:r>
          </a:p>
          <a:p>
            <a:r>
              <a:rPr lang="en-US" sz="3200"/>
              <a:t>     4. repeat  </a:t>
            </a:r>
          </a:p>
        </p:txBody>
      </p:sp>
      <p:sp>
        <p:nvSpPr>
          <p:cNvPr id="37896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932507" y="1752600"/>
            <a:ext cx="6230293" cy="243915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140737" y="1950718"/>
            <a:ext cx="6246891" cy="206902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Algorithm 3:</a:t>
            </a:r>
          </a:p>
          <a:p>
            <a:endParaRPr lang="en-US" sz="3200"/>
          </a:p>
          <a:p>
            <a:r>
              <a:rPr lang="en-US" sz="3200"/>
              <a:t>     1. </a:t>
            </a:r>
            <a:r>
              <a:rPr lang="en-US" sz="3200">
                <a:solidFill>
                  <a:srgbClr val="CC0000"/>
                </a:solidFill>
              </a:rPr>
              <a:t>sort</a:t>
            </a:r>
            <a:r>
              <a:rPr lang="en-US" sz="3200"/>
              <a:t> the activities by </a:t>
            </a:r>
            <a:r>
              <a:rPr lang="en-US" sz="3200">
                <a:solidFill>
                  <a:srgbClr val="CC0000"/>
                </a:solidFill>
              </a:rPr>
              <a:t>ending time</a:t>
            </a:r>
          </a:p>
          <a:p>
            <a:r>
              <a:rPr lang="en-US" sz="3200"/>
              <a:t>     2. </a:t>
            </a:r>
            <a:r>
              <a:rPr lang="en-US" sz="3200">
                <a:solidFill>
                  <a:srgbClr val="CC0000"/>
                </a:solidFill>
              </a:rPr>
              <a:t>pick</a:t>
            </a:r>
            <a:r>
              <a:rPr lang="en-US" sz="3200"/>
              <a:t> the activity which </a:t>
            </a:r>
            <a:r>
              <a:rPr lang="en-US" sz="3200">
                <a:solidFill>
                  <a:srgbClr val="CC0000"/>
                </a:solidFill>
              </a:rPr>
              <a:t>ends first</a:t>
            </a:r>
          </a:p>
          <a:p>
            <a:r>
              <a:rPr lang="en-US" sz="3200"/>
              <a:t>     3. remove all activities conflicting with a</a:t>
            </a:r>
          </a:p>
          <a:p>
            <a:r>
              <a:rPr lang="en-US" sz="3200"/>
              <a:t>     4. repeat  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533400" y="4800600"/>
            <a:ext cx="3557588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3657600" y="5105400"/>
            <a:ext cx="116046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4343400" y="5410200"/>
            <a:ext cx="3557588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Algorithm 3:</a:t>
            </a:r>
          </a:p>
          <a:p>
            <a:endParaRPr lang="en-US" sz="3200"/>
          </a:p>
          <a:p>
            <a:r>
              <a:rPr lang="en-US" sz="3200"/>
              <a:t>     1. </a:t>
            </a:r>
            <a:r>
              <a:rPr lang="en-US" sz="3200">
                <a:solidFill>
                  <a:srgbClr val="CC0000"/>
                </a:solidFill>
              </a:rPr>
              <a:t>sort</a:t>
            </a:r>
            <a:r>
              <a:rPr lang="en-US" sz="3200"/>
              <a:t> the activities by </a:t>
            </a:r>
            <a:r>
              <a:rPr lang="en-US" sz="3200">
                <a:solidFill>
                  <a:srgbClr val="CC0000"/>
                </a:solidFill>
              </a:rPr>
              <a:t>ending time</a:t>
            </a:r>
          </a:p>
          <a:p>
            <a:r>
              <a:rPr lang="en-US" sz="3200"/>
              <a:t>     2. </a:t>
            </a:r>
            <a:r>
              <a:rPr lang="en-US" sz="3200">
                <a:solidFill>
                  <a:srgbClr val="CC0000"/>
                </a:solidFill>
              </a:rPr>
              <a:t>pick</a:t>
            </a:r>
            <a:r>
              <a:rPr lang="en-US" sz="3200"/>
              <a:t> the activity which </a:t>
            </a:r>
            <a:r>
              <a:rPr lang="en-US" sz="3200">
                <a:solidFill>
                  <a:srgbClr val="CC0000"/>
                </a:solidFill>
              </a:rPr>
              <a:t>ends first</a:t>
            </a:r>
          </a:p>
          <a:p>
            <a:r>
              <a:rPr lang="en-US" sz="3200"/>
              <a:t>     3. remove all activities conflicting with a</a:t>
            </a:r>
          </a:p>
          <a:p>
            <a:r>
              <a:rPr lang="en-US" sz="3200"/>
              <a:t>     4. repeat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Algorithm 3:</a:t>
            </a:r>
          </a:p>
          <a:p>
            <a:endParaRPr lang="en-US" sz="3200"/>
          </a:p>
          <a:p>
            <a:r>
              <a:rPr lang="en-US" sz="3200"/>
              <a:t>     1. </a:t>
            </a:r>
            <a:r>
              <a:rPr lang="en-US" sz="3200">
                <a:solidFill>
                  <a:srgbClr val="CC0000"/>
                </a:solidFill>
              </a:rPr>
              <a:t>sort</a:t>
            </a:r>
            <a:r>
              <a:rPr lang="en-US" sz="3200"/>
              <a:t> the activities by </a:t>
            </a:r>
            <a:r>
              <a:rPr lang="en-US" sz="3200">
                <a:solidFill>
                  <a:srgbClr val="CC0000"/>
                </a:solidFill>
              </a:rPr>
              <a:t>ending time</a:t>
            </a:r>
          </a:p>
          <a:p>
            <a:r>
              <a:rPr lang="en-US" sz="3200"/>
              <a:t>     2. </a:t>
            </a:r>
            <a:r>
              <a:rPr lang="en-US" sz="3200">
                <a:solidFill>
                  <a:srgbClr val="CC0000"/>
                </a:solidFill>
              </a:rPr>
              <a:t>pick</a:t>
            </a:r>
            <a:r>
              <a:rPr lang="en-US" sz="3200"/>
              <a:t> the activity which </a:t>
            </a:r>
            <a:r>
              <a:rPr lang="en-US" sz="3200">
                <a:solidFill>
                  <a:srgbClr val="CC0000"/>
                </a:solidFill>
              </a:rPr>
              <a:t>ends first</a:t>
            </a:r>
          </a:p>
          <a:p>
            <a:r>
              <a:rPr lang="en-US" sz="3200"/>
              <a:t>     3. remove all activities conflicting with a</a:t>
            </a:r>
          </a:p>
          <a:p>
            <a:r>
              <a:rPr lang="en-US" sz="3200"/>
              <a:t>     4. repeat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Activity Selection Problem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152400" y="1146175"/>
            <a:ext cx="7831138" cy="3016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Algorithm 3:</a:t>
            </a:r>
          </a:p>
          <a:p>
            <a:endParaRPr lang="en-US" sz="3200"/>
          </a:p>
          <a:p>
            <a:r>
              <a:rPr lang="en-US" sz="3200"/>
              <a:t>     1. </a:t>
            </a:r>
            <a:r>
              <a:rPr lang="en-US" sz="3200">
                <a:solidFill>
                  <a:srgbClr val="CC0000"/>
                </a:solidFill>
              </a:rPr>
              <a:t>sort</a:t>
            </a:r>
            <a:r>
              <a:rPr lang="en-US" sz="3200"/>
              <a:t> the activities by </a:t>
            </a:r>
            <a:r>
              <a:rPr lang="en-US" sz="3200">
                <a:solidFill>
                  <a:srgbClr val="CC0000"/>
                </a:solidFill>
              </a:rPr>
              <a:t>ending time</a:t>
            </a:r>
          </a:p>
          <a:p>
            <a:r>
              <a:rPr lang="en-US" sz="3200"/>
              <a:t>     2. </a:t>
            </a:r>
            <a:r>
              <a:rPr lang="en-US" sz="3200">
                <a:solidFill>
                  <a:srgbClr val="CC0000"/>
                </a:solidFill>
              </a:rPr>
              <a:t>pick</a:t>
            </a:r>
            <a:r>
              <a:rPr lang="en-US" sz="3200"/>
              <a:t> the activity which </a:t>
            </a:r>
            <a:r>
              <a:rPr lang="en-US" sz="3200">
                <a:solidFill>
                  <a:srgbClr val="CC0000"/>
                </a:solidFill>
              </a:rPr>
              <a:t>ends first</a:t>
            </a:r>
          </a:p>
          <a:p>
            <a:r>
              <a:rPr lang="en-US" sz="3200"/>
              <a:t>     3. remove all activities conflicting with a</a:t>
            </a:r>
          </a:p>
          <a:p>
            <a:r>
              <a:rPr lang="en-US" sz="3200"/>
              <a:t>     4. repeat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895" y="5749447"/>
            <a:ext cx="7500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Theorem: Algorithm 3 gives an optimal solution to the activity selection problem.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Selection Algorithm</a:t>
            </a:r>
          </a:p>
        </p:txBody>
      </p:sp>
      <p:sp>
        <p:nvSpPr>
          <p:cNvPr id="801795" name="Text Box 3"/>
          <p:cNvSpPr txBox="1">
            <a:spLocks noChangeArrowheads="1"/>
          </p:cNvSpPr>
          <p:nvPr/>
        </p:nvSpPr>
        <p:spPr bwMode="auto">
          <a:xfrm>
            <a:off x="365125" y="1489075"/>
            <a:ext cx="8626475" cy="447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Idea: </a:t>
            </a:r>
            <a:r>
              <a:rPr lang="en-US" sz="2400">
                <a:latin typeface="Times New Roman" pitchFamily="18" charset="0"/>
              </a:rPr>
              <a:t>At each step, select the activity with the smallest finish time that is compatible with the activities already chosen.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Greedy-Activity-Selector(s, f)</a:t>
            </a:r>
          </a:p>
          <a:p>
            <a:pPr lvl="1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lang="en-US" sz="2400">
                <a:solidFill>
                  <a:srgbClr val="008000"/>
                </a:solidFill>
                <a:latin typeface="Symbol" pitchFamily="18" charset="2"/>
              </a:rPr>
              <a:t>&lt;-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length[s]</a:t>
            </a:r>
          </a:p>
          <a:p>
            <a:pPr lvl="1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rgbClr val="008000"/>
                </a:solidFill>
                <a:latin typeface="Symbol" pitchFamily="18" charset="2"/>
              </a:rPr>
              <a:t>&lt;-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{1}</a:t>
            </a:r>
            <a:r>
              <a:rPr lang="en-US" sz="2400">
                <a:latin typeface="Times New Roman" pitchFamily="18" charset="0"/>
              </a:rPr>
              <a:t>			{Automatically select first activity}</a:t>
            </a:r>
          </a:p>
          <a:p>
            <a:pPr lvl="1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j </a:t>
            </a:r>
            <a:r>
              <a:rPr lang="en-US" sz="2400">
                <a:solidFill>
                  <a:srgbClr val="008000"/>
                </a:solidFill>
                <a:latin typeface="Symbol" pitchFamily="18" charset="2"/>
              </a:rPr>
              <a:t>&lt;-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1</a:t>
            </a:r>
            <a:r>
              <a:rPr lang="en-US" sz="2400">
                <a:latin typeface="Times New Roman" pitchFamily="18" charset="0"/>
              </a:rPr>
              <a:t>			{Last activity selected so far}</a:t>
            </a:r>
          </a:p>
          <a:p>
            <a:pPr lvl="1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for i </a:t>
            </a:r>
            <a:r>
              <a:rPr lang="en-US" sz="2400">
                <a:solidFill>
                  <a:srgbClr val="008000"/>
                </a:solidFill>
                <a:latin typeface="Symbol" pitchFamily="18" charset="2"/>
              </a:rPr>
              <a:t>&lt;-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2 to n do</a:t>
            </a:r>
          </a:p>
          <a:p>
            <a:pPr lvl="2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if si &gt;= fj then</a:t>
            </a:r>
          </a:p>
          <a:p>
            <a:pPr lvl="3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rgbClr val="008000"/>
                </a:solidFill>
                <a:latin typeface="Symbol" pitchFamily="18" charset="2"/>
              </a:rPr>
              <a:t>&lt;-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A U {i}</a:t>
            </a:r>
            <a:r>
              <a:rPr lang="en-US" sz="2400">
                <a:latin typeface="Times New Roman" pitchFamily="18" charset="0"/>
              </a:rPr>
              <a:t>	{Add activity i to the set}</a:t>
            </a:r>
          </a:p>
          <a:p>
            <a:pPr lvl="3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j </a:t>
            </a:r>
            <a:r>
              <a:rPr lang="en-US" sz="2400">
                <a:solidFill>
                  <a:srgbClr val="008000"/>
                </a:solidFill>
                <a:latin typeface="Symbol" pitchFamily="18" charset="2"/>
              </a:rPr>
              <a:t>&lt;-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i</a:t>
            </a:r>
            <a:r>
              <a:rPr lang="en-US" sz="2400">
                <a:latin typeface="Times New Roman" pitchFamily="18" charset="0"/>
              </a:rPr>
              <a:t>		{record last activity added}</a:t>
            </a:r>
          </a:p>
          <a:p>
            <a:pPr lvl="1" eaLnBrk="0" hangingPunct="0"/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return A</a:t>
            </a:r>
            <a:r>
              <a:rPr lang="en-US" sz="240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Greedy Algorithms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00150"/>
            <a:ext cx="8793162" cy="5348288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Cast the optimization problem as one for which: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smtClean="0"/>
              <a:t>we make a choice and are left with only one subproblem to solve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2"/>
            </a:pPr>
            <a:r>
              <a:rPr lang="en-US" smtClean="0"/>
              <a:t>Prove the </a:t>
            </a:r>
            <a:r>
              <a:rPr lang="en-US" smtClean="0">
                <a:solidFill>
                  <a:srgbClr val="CC0000"/>
                </a:solidFill>
              </a:rPr>
              <a:t>GREEDY CHOICE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smtClean="0"/>
              <a:t>that there is always an optimal solution to the original problem that makes the greedy choice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2"/>
            </a:pPr>
            <a:r>
              <a:rPr lang="en-US" smtClean="0"/>
              <a:t>Prove the </a:t>
            </a:r>
            <a:r>
              <a:rPr lang="en-US" smtClean="0">
                <a:solidFill>
                  <a:srgbClr val="CC0000"/>
                </a:solidFill>
              </a:rPr>
              <a:t>OPTIMAL SUBSTRUCTURE</a:t>
            </a:r>
            <a:r>
              <a:rPr lang="en-US" smtClean="0"/>
              <a:t>: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smtClean="0"/>
              <a:t>the greedy choice + an optimal solution to the resulting subproblem leads to an optimal solution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 descr="pg37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64008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600" smtClean="0"/>
              <a:t>The Activity Selection Problem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685800"/>
          </a:xfrm>
        </p:spPr>
        <p:txBody>
          <a:bodyPr/>
          <a:lstStyle/>
          <a:p>
            <a:pPr eaLnBrk="1" hangingPunct="1"/>
            <a:r>
              <a:rPr lang="en-US" sz="2400" smtClean="0"/>
              <a:t>Here are a set of start and finish times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3048000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What is the maximum number of activities that can be completed?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{a</a:t>
            </a:r>
            <a:r>
              <a:rPr lang="en-US" sz="2400" baseline="-25000">
                <a:latin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9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11</a:t>
            </a:r>
            <a:r>
              <a:rPr lang="en-US" sz="2400">
                <a:latin typeface="Times New Roman" pitchFamily="18" charset="0"/>
              </a:rPr>
              <a:t>} can be completed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But so can {a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8’ </a:t>
            </a:r>
            <a:r>
              <a:rPr lang="en-US" sz="2400">
                <a:latin typeface="Times New Roman" pitchFamily="18" charset="0"/>
              </a:rPr>
              <a:t>a</a:t>
            </a:r>
            <a:r>
              <a:rPr lang="en-US" sz="2400" baseline="-25000">
                <a:latin typeface="Times New Roman" pitchFamily="18" charset="0"/>
              </a:rPr>
              <a:t>11</a:t>
            </a:r>
            <a:r>
              <a:rPr lang="en-US" sz="2400">
                <a:latin typeface="Times New Roman" pitchFamily="18" charset="0"/>
              </a:rPr>
              <a:t>} which is a larger set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But it is not unique, consider {a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</a:rPr>
              <a:t>, a</a:t>
            </a:r>
            <a:r>
              <a:rPr lang="en-US" sz="2400" baseline="-25000">
                <a:latin typeface="Times New Roman" pitchFamily="18" charset="0"/>
              </a:rPr>
              <a:t>9’ </a:t>
            </a:r>
            <a:r>
              <a:rPr lang="en-US" sz="2400">
                <a:latin typeface="Times New Roman" pitchFamily="18" charset="0"/>
              </a:rPr>
              <a:t>a</a:t>
            </a:r>
            <a:r>
              <a:rPr lang="en-US" sz="2400" baseline="-25000">
                <a:latin typeface="Times New Roman" pitchFamily="18" charset="0"/>
              </a:rPr>
              <a:t>11</a:t>
            </a:r>
            <a:r>
              <a:rPr lang="en-US" sz="2400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77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78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79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0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1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2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3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4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5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6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7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288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5072" name="Group 208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301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2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3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4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5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6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7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8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09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10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11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12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6096" name="Group 208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25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26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27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28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29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30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31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32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33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34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35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336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120" name="Group 208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349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0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1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2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3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4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5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6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7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8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59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360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144" name="Group 208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73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74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75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76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77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78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79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80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81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82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83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384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169" name="Group 209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97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8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9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0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1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2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3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4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5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6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7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8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198" name="Group 214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02920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44513"/>
                <a:gridCol w="487362"/>
                <a:gridCol w="523875"/>
                <a:gridCol w="51752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421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2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3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4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5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6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7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8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29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30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31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432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0     1    2     3     4     5     6     7    8     9    10   11   12   13   14   15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sz="3600" b="1" smtClean="0"/>
              <a:t>Why this Algorithm is Optimal?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0" y="1219200"/>
            <a:ext cx="883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We will show that this algorithm uses the following properties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The problem has the optimal substructure property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The algorithm satisfies the greedy-choice property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Times New Roman" pitchFamily="18" charset="0"/>
              </a:rPr>
              <a:t>Thus, it is 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Greedy-Choice Property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itchFamily="18" charset="-120"/>
              </a:rPr>
              <a:t>Show there is an optimal solution that begins with a greedy choice (with activity 1, which as the earliest finish time)</a:t>
            </a:r>
          </a:p>
          <a:p>
            <a:pPr eaLnBrk="1" hangingPunct="1"/>
            <a:r>
              <a:rPr lang="en-US" altLang="zh-TW" sz="2400" smtClean="0">
                <a:ea typeface="新細明體" pitchFamily="18" charset="-120"/>
              </a:rPr>
              <a:t>Suppose A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 S in an optimal solution</a:t>
            </a: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  <a:sym typeface="Symbol" pitchFamily="18" charset="2"/>
              </a:rPr>
              <a:t>Order the activities in A by finish time. The first activity in A is k</a:t>
            </a:r>
          </a:p>
          <a:p>
            <a:pPr lvl="2" eaLnBrk="1" hangingPunct="1"/>
            <a:r>
              <a:rPr lang="en-US" altLang="zh-TW" sz="1800" smtClean="0">
                <a:ea typeface="新細明體" pitchFamily="18" charset="-120"/>
                <a:sym typeface="Symbol" pitchFamily="18" charset="2"/>
              </a:rPr>
              <a:t>If k = 1, the schedule A begins with a greedy choice</a:t>
            </a:r>
          </a:p>
          <a:p>
            <a:pPr lvl="2" eaLnBrk="1" hangingPunct="1"/>
            <a:r>
              <a:rPr lang="en-US" altLang="zh-TW" sz="1800" smtClean="0">
                <a:ea typeface="新細明體" pitchFamily="18" charset="-120"/>
                <a:sym typeface="Symbol" pitchFamily="18" charset="2"/>
              </a:rPr>
              <a:t>If k  1, show that there is an optimal solution B to S that begins with the greedy choice, activity 1</a:t>
            </a: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  <a:sym typeface="Symbol" pitchFamily="18" charset="2"/>
              </a:rPr>
              <a:t>Let B = A </a:t>
            </a:r>
            <a:r>
              <a:rPr lang="en-US" altLang="zh-TW" sz="2000" smtClean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–</a:t>
            </a:r>
            <a:r>
              <a:rPr lang="en-US" altLang="zh-TW" sz="2000" smtClean="0">
                <a:ea typeface="新細明體" pitchFamily="18" charset="-120"/>
                <a:sym typeface="Symbol" pitchFamily="18" charset="2"/>
              </a:rPr>
              <a:t> {k}  {1}</a:t>
            </a:r>
          </a:p>
          <a:p>
            <a:pPr lvl="2" eaLnBrk="1" hangingPunct="1"/>
            <a:r>
              <a:rPr lang="en-US" altLang="zh-TW" sz="1800" i="1" smtClean="0">
                <a:ea typeface="新細明體" pitchFamily="18" charset="-120"/>
              </a:rPr>
              <a:t>f</a:t>
            </a:r>
            <a:r>
              <a:rPr lang="en-US" altLang="zh-TW" sz="1800" i="1" baseline="-25000" smtClean="0">
                <a:ea typeface="新細明體" pitchFamily="18" charset="-120"/>
              </a:rPr>
              <a:t>1 </a:t>
            </a:r>
            <a:r>
              <a:rPr lang="en-US" altLang="zh-TW" sz="1800" i="1" smtClean="0">
                <a:ea typeface="新細明體" pitchFamily="18" charset="-120"/>
                <a:sym typeface="Symbol" pitchFamily="18" charset="2"/>
              </a:rPr>
              <a:t> </a:t>
            </a:r>
            <a:r>
              <a:rPr lang="en-US" altLang="zh-TW" sz="1800" i="1" smtClean="0">
                <a:ea typeface="新細明體" pitchFamily="18" charset="-120"/>
              </a:rPr>
              <a:t>f</a:t>
            </a:r>
            <a:r>
              <a:rPr lang="en-US" altLang="zh-TW" sz="1800" i="1" baseline="-25000" smtClean="0">
                <a:ea typeface="新細明體" pitchFamily="18" charset="-120"/>
              </a:rPr>
              <a:t>k</a:t>
            </a:r>
            <a:r>
              <a:rPr lang="en-US" altLang="zh-TW" sz="1800" smtClean="0">
                <a:ea typeface="新細明體" pitchFamily="18" charset="-120"/>
              </a:rPr>
              <a:t>  </a:t>
            </a:r>
            <a:r>
              <a:rPr lang="en-US" altLang="zh-TW" sz="1800" smtClean="0">
                <a:ea typeface="新細明體" pitchFamily="18" charset="-120"/>
                <a:sym typeface="Wingdings" pitchFamily="2" charset="2"/>
              </a:rPr>
              <a:t>   activities in B are disjoint (compatible)</a:t>
            </a:r>
          </a:p>
          <a:p>
            <a:pPr lvl="2" eaLnBrk="1" hangingPunct="1"/>
            <a:r>
              <a:rPr lang="en-US" altLang="zh-TW" sz="1800" smtClean="0">
                <a:ea typeface="新細明體" pitchFamily="18" charset="-120"/>
                <a:sym typeface="Wingdings" pitchFamily="2" charset="2"/>
              </a:rPr>
              <a:t>B has the same number of activities as A</a:t>
            </a:r>
          </a:p>
          <a:p>
            <a:pPr lvl="2" eaLnBrk="1" hangingPunct="1"/>
            <a:r>
              <a:rPr lang="en-US" altLang="zh-TW" sz="1800" smtClean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Thus, B is optimal</a:t>
            </a:r>
            <a:endParaRPr lang="en-US" altLang="zh-TW" sz="1800" smtClean="0">
              <a:ea typeface="新細明體" pitchFamily="18" charset="-120"/>
            </a:endParaRP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Example: Making Change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Instance: amount (in cents) to return to customer</a:t>
            </a:r>
          </a:p>
          <a:p>
            <a:pPr eaLnBrk="1" hangingPunct="1"/>
            <a:r>
              <a:rPr lang="en-US" smtClean="0"/>
              <a:t>Problem: do this using fewest number of coins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/>
            <a:r>
              <a:rPr lang="en-US" smtClean="0"/>
              <a:t>Assume that we have an unlimited number of coins of various denominations:</a:t>
            </a:r>
          </a:p>
          <a:p>
            <a:pPr lvl="3" eaLnBrk="1" hangingPunct="1"/>
            <a:r>
              <a:rPr lang="en-US" sz="1800" smtClean="0">
                <a:solidFill>
                  <a:srgbClr val="CC0000"/>
                </a:solidFill>
              </a:rPr>
              <a:t>1c (pennies), 5c (nickels), 10c (dimes), 25c (quarters), 1$ (loonies), 2$ </a:t>
            </a:r>
          </a:p>
          <a:p>
            <a:pPr lvl="3" eaLnBrk="1" hangingPunct="1"/>
            <a:r>
              <a:rPr lang="en-US" smtClean="0"/>
              <a:t>Objective: Pay out a given sum $5.64 with the smallest number of coins possible.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Optimal Substructures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pPr lvl="1" eaLnBrk="1" hangingPunct="1"/>
            <a:r>
              <a:rPr lang="en-US" altLang="zh-TW" sz="2000" smtClean="0">
                <a:ea typeface="新細明體" pitchFamily="18" charset="-120"/>
              </a:rPr>
              <a:t>Once the greedy choice of activity 1 is made, the problem reduces to finding an optimal solution for the activity-selection problem over those activities in S that are compatible with activity 1</a:t>
            </a:r>
          </a:p>
          <a:p>
            <a:pPr lvl="2" eaLnBrk="1" hangingPunct="1"/>
            <a:r>
              <a:rPr lang="en-US" altLang="zh-TW" sz="1800" smtClean="0">
                <a:solidFill>
                  <a:schemeClr val="accent2"/>
                </a:solidFill>
                <a:ea typeface="新細明體" pitchFamily="18" charset="-120"/>
              </a:rPr>
              <a:t>Optimal Substructure</a:t>
            </a:r>
            <a:endParaRPr lang="en-US" altLang="zh-TW" sz="1800" smtClean="0">
              <a:ea typeface="新細明體" pitchFamily="18" charset="-120"/>
            </a:endParaRPr>
          </a:p>
          <a:p>
            <a:pPr lvl="2" eaLnBrk="1" hangingPunct="1"/>
            <a:r>
              <a:rPr lang="en-US" altLang="zh-TW" sz="1800" smtClean="0">
                <a:ea typeface="新細明體" pitchFamily="18" charset="-120"/>
              </a:rPr>
              <a:t>If A is optimal to S, then </a:t>
            </a:r>
            <a:r>
              <a:rPr lang="en-US" altLang="zh-TW" sz="1800" i="1" smtClean="0">
                <a:ea typeface="新細明體" pitchFamily="18" charset="-120"/>
              </a:rPr>
              <a:t>A</a:t>
            </a:r>
            <a:r>
              <a:rPr lang="en-US" altLang="zh-TW" sz="1800" i="1" smtClean="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1800" i="1" smtClean="0">
                <a:ea typeface="新細明體" pitchFamily="18" charset="-120"/>
              </a:rPr>
              <a:t> = A </a:t>
            </a:r>
            <a:r>
              <a:rPr lang="en-US" altLang="zh-TW" sz="1800" i="1" smtClean="0">
                <a:latin typeface="Times New Roman" pitchFamily="18" charset="0"/>
                <a:ea typeface="新細明體" pitchFamily="18" charset="-120"/>
              </a:rPr>
              <a:t>–</a:t>
            </a:r>
            <a:r>
              <a:rPr lang="en-US" altLang="zh-TW" sz="1800" i="1" smtClean="0">
                <a:ea typeface="新細明體" pitchFamily="18" charset="-120"/>
              </a:rPr>
              <a:t> {1}</a:t>
            </a:r>
            <a:r>
              <a:rPr lang="en-US" altLang="zh-TW" sz="1800" smtClean="0">
                <a:ea typeface="新細明體" pitchFamily="18" charset="-120"/>
              </a:rPr>
              <a:t> is optimal to </a:t>
            </a:r>
            <a:r>
              <a:rPr lang="en-US" altLang="zh-TW" sz="1800" i="1" smtClean="0">
                <a:ea typeface="新細明體" pitchFamily="18" charset="-120"/>
              </a:rPr>
              <a:t>S</a:t>
            </a:r>
            <a:r>
              <a:rPr lang="en-US" altLang="zh-TW" sz="1800" i="1" smtClean="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1800" i="1" smtClean="0">
                <a:ea typeface="新細明體" pitchFamily="18" charset="-120"/>
              </a:rPr>
              <a:t>={i </a:t>
            </a:r>
            <a:r>
              <a:rPr lang="en-US" altLang="zh-TW" sz="1800" i="1" smtClean="0">
                <a:ea typeface="新細明體" pitchFamily="18" charset="-120"/>
                <a:sym typeface="Symbol" pitchFamily="18" charset="2"/>
              </a:rPr>
              <a:t>S:</a:t>
            </a:r>
            <a:r>
              <a:rPr lang="en-US" altLang="zh-TW" sz="1600" i="1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1800" i="1" smtClean="0">
                <a:ea typeface="新細明體" pitchFamily="18" charset="-120"/>
              </a:rPr>
              <a:t>s</a:t>
            </a:r>
            <a:r>
              <a:rPr lang="en-US" altLang="zh-TW" sz="1800" i="1" baseline="-25000" smtClean="0">
                <a:ea typeface="新細明體" pitchFamily="18" charset="-120"/>
              </a:rPr>
              <a:t>i</a:t>
            </a:r>
            <a:r>
              <a:rPr lang="en-US" altLang="zh-TW" sz="1800" i="1" smtClean="0">
                <a:ea typeface="新細明體" pitchFamily="18" charset="-120"/>
                <a:sym typeface="Symbol" pitchFamily="18" charset="2"/>
              </a:rPr>
              <a:t>  </a:t>
            </a:r>
            <a:r>
              <a:rPr lang="en-US" altLang="zh-TW" sz="1800" i="1" smtClean="0">
                <a:ea typeface="新細明體" pitchFamily="18" charset="-120"/>
              </a:rPr>
              <a:t>f</a:t>
            </a:r>
            <a:r>
              <a:rPr lang="en-US" altLang="zh-TW" sz="1800" i="1" baseline="-25000" smtClean="0">
                <a:ea typeface="新細明體" pitchFamily="18" charset="-120"/>
              </a:rPr>
              <a:t>1</a:t>
            </a:r>
            <a:r>
              <a:rPr lang="en-US" altLang="zh-TW" sz="1800" i="1" smtClean="0">
                <a:ea typeface="新細明體" pitchFamily="18" charset="-120"/>
              </a:rPr>
              <a:t>}</a:t>
            </a:r>
          </a:p>
          <a:p>
            <a:pPr lvl="2" eaLnBrk="1" hangingPunct="1"/>
            <a:r>
              <a:rPr lang="en-US" altLang="zh-TW" sz="1800" smtClean="0">
                <a:ea typeface="新細明體" pitchFamily="18" charset="-120"/>
              </a:rPr>
              <a:t>Why?</a:t>
            </a:r>
          </a:p>
          <a:p>
            <a:pPr lvl="3" eaLnBrk="1" hangingPunct="1"/>
            <a:r>
              <a:rPr lang="en-US" altLang="zh-TW" sz="1600" smtClean="0">
                <a:ea typeface="新細明體" pitchFamily="18" charset="-120"/>
              </a:rPr>
              <a:t>If we could find a solution B</a:t>
            </a:r>
            <a:r>
              <a:rPr lang="en-US" altLang="zh-TW" sz="1600" smtClean="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1600" smtClean="0">
                <a:ea typeface="新細明體" pitchFamily="18" charset="-120"/>
              </a:rPr>
              <a:t> to S</a:t>
            </a:r>
            <a:r>
              <a:rPr lang="en-US" altLang="zh-TW" sz="1600" smtClean="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1600" smtClean="0">
                <a:ea typeface="新細明體" pitchFamily="18" charset="-120"/>
              </a:rPr>
              <a:t> with more activities than A</a:t>
            </a:r>
            <a:r>
              <a:rPr lang="en-US" altLang="zh-TW" sz="1600" smtClean="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1600" smtClean="0">
                <a:ea typeface="新細明體" pitchFamily="18" charset="-120"/>
              </a:rPr>
              <a:t>, adding activity 1 to B</a:t>
            </a:r>
            <a:r>
              <a:rPr lang="en-US" altLang="zh-TW" sz="1600" smtClean="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1600" smtClean="0">
                <a:ea typeface="新細明體" pitchFamily="18" charset="-120"/>
              </a:rPr>
              <a:t> would yield a solution B to S with more activities than A </a:t>
            </a:r>
            <a:r>
              <a:rPr lang="en-US" altLang="zh-TW" sz="1600" smtClean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 contradicting the optimality of A</a:t>
            </a:r>
          </a:p>
          <a:p>
            <a:pPr lvl="1" eaLnBrk="1" hangingPunct="1"/>
            <a:r>
              <a:rPr lang="en-US" altLang="zh-TW" sz="2000" smtClean="0">
                <a:ea typeface="新細明體" pitchFamily="18" charset="-120"/>
              </a:rPr>
              <a:t>After each greedy choice is made, we are left with an optimization problem of the same form as the original problem</a:t>
            </a:r>
          </a:p>
          <a:p>
            <a:pPr lvl="2" eaLnBrk="1" hangingPunct="1"/>
            <a:r>
              <a:rPr lang="en-US" altLang="zh-TW" sz="1800" smtClean="0">
                <a:ea typeface="新細明體" pitchFamily="18" charset="-120"/>
              </a:rPr>
              <a:t>By induction on the number of choices made, making the greedy choice at every step produces an optimal solution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 3 (Part 2)</a:t>
            </a:r>
            <a:endParaRPr lang="en-US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pPr lvl="0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We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5 objects, and the weights and values are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No.	1	2	3	4	5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	10	20	30	40	50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	20	30	66	40	60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knapsack can carry a weight not exceeding 100, find a subset items and give the total weight and value for following algorithms: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algorithm of greedy of value for 0-1 knapsack problem? By selecting the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highest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 first.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algorithm of greedy of weight for 0-1 knapsack problem? By selecting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lightest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 first.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algorithm of greedy of density for 0-1 knapsack problem? By selecting the highest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density (p</a:t>
            </a:r>
            <a:r>
              <a:rPr lang="en-US" sz="1800" b="1" i="1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800" b="1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first.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algorithm of greedy of density for fractional knapsack problem?  By selecting the highest density item first. 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 3 (Part 2)</a:t>
            </a:r>
            <a:endParaRPr lang="en-US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pPr lvl="0"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Using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Floyd’s algorithm, calculate the length of the shortest path between each pair of nodes in the graph by constructing a matrix. Give the each step of the adjacency matrix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3969" name="Group 1"/>
          <p:cNvGrpSpPr>
            <a:grpSpLocks noChangeAspect="1"/>
          </p:cNvGrpSpPr>
          <p:nvPr/>
        </p:nvGrpSpPr>
        <p:grpSpPr bwMode="auto">
          <a:xfrm>
            <a:off x="2300438" y="2218623"/>
            <a:ext cx="4817444" cy="3065646"/>
            <a:chOff x="3127" y="1965"/>
            <a:chExt cx="4950" cy="3240"/>
          </a:xfrm>
        </p:grpSpPr>
        <p:sp>
          <p:nvSpPr>
            <p:cNvPr id="84014" name="AutoShape 46"/>
            <p:cNvSpPr>
              <a:spLocks noChangeAspect="1" noChangeArrowheads="1" noTextEdit="1"/>
            </p:cNvSpPr>
            <p:nvPr/>
          </p:nvSpPr>
          <p:spPr bwMode="auto">
            <a:xfrm>
              <a:off x="3127" y="1965"/>
              <a:ext cx="4950" cy="32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13" name="Oval 45"/>
            <p:cNvSpPr>
              <a:spLocks noChangeArrowheads="1"/>
            </p:cNvSpPr>
            <p:nvPr/>
          </p:nvSpPr>
          <p:spPr bwMode="auto">
            <a:xfrm>
              <a:off x="4177" y="2736"/>
              <a:ext cx="300" cy="3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12" name="Text Box 44"/>
            <p:cNvSpPr txBox="1">
              <a:spLocks noChangeArrowheads="1"/>
            </p:cNvSpPr>
            <p:nvPr/>
          </p:nvSpPr>
          <p:spPr bwMode="auto">
            <a:xfrm>
              <a:off x="4177" y="2736"/>
              <a:ext cx="3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011" name="Oval 43"/>
            <p:cNvSpPr>
              <a:spLocks noChangeArrowheads="1"/>
            </p:cNvSpPr>
            <p:nvPr/>
          </p:nvSpPr>
          <p:spPr bwMode="auto">
            <a:xfrm>
              <a:off x="6427" y="2119"/>
              <a:ext cx="300" cy="3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10" name="Text Box 42"/>
            <p:cNvSpPr txBox="1">
              <a:spLocks noChangeArrowheads="1"/>
            </p:cNvSpPr>
            <p:nvPr/>
          </p:nvSpPr>
          <p:spPr bwMode="auto">
            <a:xfrm>
              <a:off x="6427" y="2119"/>
              <a:ext cx="30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009" name="Oval 41"/>
            <p:cNvSpPr>
              <a:spLocks noChangeArrowheads="1"/>
            </p:cNvSpPr>
            <p:nvPr/>
          </p:nvSpPr>
          <p:spPr bwMode="auto">
            <a:xfrm>
              <a:off x="4177" y="3971"/>
              <a:ext cx="300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08" name="Text Box 40"/>
            <p:cNvSpPr txBox="1">
              <a:spLocks noChangeArrowheads="1"/>
            </p:cNvSpPr>
            <p:nvPr/>
          </p:nvSpPr>
          <p:spPr bwMode="auto">
            <a:xfrm>
              <a:off x="4177" y="3971"/>
              <a:ext cx="3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007" name="Oval 39"/>
            <p:cNvSpPr>
              <a:spLocks noChangeArrowheads="1"/>
            </p:cNvSpPr>
            <p:nvPr/>
          </p:nvSpPr>
          <p:spPr bwMode="auto">
            <a:xfrm>
              <a:off x="5677" y="2736"/>
              <a:ext cx="300" cy="3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06" name="Text Box 38"/>
            <p:cNvSpPr txBox="1">
              <a:spLocks noChangeArrowheads="1"/>
            </p:cNvSpPr>
            <p:nvPr/>
          </p:nvSpPr>
          <p:spPr bwMode="auto">
            <a:xfrm>
              <a:off x="5677" y="2736"/>
              <a:ext cx="30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005" name="Oval 37"/>
            <p:cNvSpPr>
              <a:spLocks noChangeArrowheads="1"/>
            </p:cNvSpPr>
            <p:nvPr/>
          </p:nvSpPr>
          <p:spPr bwMode="auto">
            <a:xfrm>
              <a:off x="5827" y="4279"/>
              <a:ext cx="300" cy="3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04" name="Text Box 36"/>
            <p:cNvSpPr txBox="1">
              <a:spLocks noChangeArrowheads="1"/>
            </p:cNvSpPr>
            <p:nvPr/>
          </p:nvSpPr>
          <p:spPr bwMode="auto">
            <a:xfrm>
              <a:off x="5827" y="4279"/>
              <a:ext cx="30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 flipV="1">
              <a:off x="4402" y="2274"/>
              <a:ext cx="675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02" name="Text Box 34"/>
            <p:cNvSpPr txBox="1">
              <a:spLocks noChangeArrowheads="1"/>
            </p:cNvSpPr>
            <p:nvPr/>
          </p:nvSpPr>
          <p:spPr bwMode="auto">
            <a:xfrm>
              <a:off x="3577" y="3354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4001" name="Oval 33"/>
            <p:cNvSpPr>
              <a:spLocks noChangeArrowheads="1"/>
            </p:cNvSpPr>
            <p:nvPr/>
          </p:nvSpPr>
          <p:spPr bwMode="auto">
            <a:xfrm>
              <a:off x="5077" y="2119"/>
              <a:ext cx="300" cy="3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00" name="Text Box 32"/>
            <p:cNvSpPr txBox="1">
              <a:spLocks noChangeArrowheads="1"/>
            </p:cNvSpPr>
            <p:nvPr/>
          </p:nvSpPr>
          <p:spPr bwMode="auto">
            <a:xfrm>
              <a:off x="5077" y="2119"/>
              <a:ext cx="3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99" name="Freeform 31"/>
            <p:cNvSpPr>
              <a:spLocks/>
            </p:cNvSpPr>
            <p:nvPr/>
          </p:nvSpPr>
          <p:spPr bwMode="auto">
            <a:xfrm>
              <a:off x="4027" y="3045"/>
              <a:ext cx="150" cy="1080"/>
            </a:xfrm>
            <a:custGeom>
              <a:avLst/>
              <a:gdLst/>
              <a:ahLst/>
              <a:cxnLst>
                <a:cxn ang="0">
                  <a:pos x="180" y="1260"/>
                </a:cxn>
                <a:cxn ang="0">
                  <a:pos x="0" y="540"/>
                </a:cxn>
                <a:cxn ang="0">
                  <a:pos x="180" y="0"/>
                </a:cxn>
              </a:cxnLst>
              <a:rect l="0" t="0" r="r" b="b"/>
              <a:pathLst>
                <a:path w="180" h="1260">
                  <a:moveTo>
                    <a:pt x="180" y="1260"/>
                  </a:moveTo>
                  <a:cubicBezTo>
                    <a:pt x="90" y="1005"/>
                    <a:pt x="0" y="750"/>
                    <a:pt x="0" y="540"/>
                  </a:cubicBezTo>
                  <a:cubicBezTo>
                    <a:pt x="0" y="330"/>
                    <a:pt x="90" y="165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98" name="Freeform 30"/>
            <p:cNvSpPr>
              <a:spLocks/>
            </p:cNvSpPr>
            <p:nvPr/>
          </p:nvSpPr>
          <p:spPr bwMode="auto">
            <a:xfrm>
              <a:off x="4477" y="3045"/>
              <a:ext cx="150" cy="10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540"/>
                </a:cxn>
                <a:cxn ang="0">
                  <a:pos x="0" y="1260"/>
                </a:cxn>
              </a:cxnLst>
              <a:rect l="0" t="0" r="r" b="b"/>
              <a:pathLst>
                <a:path w="180" h="1260">
                  <a:moveTo>
                    <a:pt x="0" y="0"/>
                  </a:moveTo>
                  <a:cubicBezTo>
                    <a:pt x="90" y="165"/>
                    <a:pt x="180" y="330"/>
                    <a:pt x="180" y="540"/>
                  </a:cubicBezTo>
                  <a:cubicBezTo>
                    <a:pt x="180" y="750"/>
                    <a:pt x="90" y="1005"/>
                    <a:pt x="0" y="12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97" name="Text Box 29"/>
            <p:cNvSpPr txBox="1">
              <a:spLocks noChangeArrowheads="1"/>
            </p:cNvSpPr>
            <p:nvPr/>
          </p:nvSpPr>
          <p:spPr bwMode="auto">
            <a:xfrm>
              <a:off x="4177" y="3354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96" name="Text Box 28"/>
            <p:cNvSpPr txBox="1">
              <a:spLocks noChangeArrowheads="1"/>
            </p:cNvSpPr>
            <p:nvPr/>
          </p:nvSpPr>
          <p:spPr bwMode="auto">
            <a:xfrm>
              <a:off x="4327" y="2274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>
              <a:off x="4477" y="3045"/>
              <a:ext cx="135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 flipH="1" flipV="1">
              <a:off x="4477" y="4125"/>
              <a:ext cx="135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93" name="Text Box 25"/>
            <p:cNvSpPr txBox="1">
              <a:spLocks noChangeArrowheads="1"/>
            </p:cNvSpPr>
            <p:nvPr/>
          </p:nvSpPr>
          <p:spPr bwMode="auto">
            <a:xfrm>
              <a:off x="4927" y="4279"/>
              <a:ext cx="4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92" name="Text Box 24"/>
            <p:cNvSpPr txBox="1">
              <a:spLocks noChangeArrowheads="1"/>
            </p:cNvSpPr>
            <p:nvPr/>
          </p:nvSpPr>
          <p:spPr bwMode="auto">
            <a:xfrm>
              <a:off x="4927" y="3354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91" name="Oval 23"/>
            <p:cNvSpPr>
              <a:spLocks noChangeArrowheads="1"/>
            </p:cNvSpPr>
            <p:nvPr/>
          </p:nvSpPr>
          <p:spPr bwMode="auto">
            <a:xfrm>
              <a:off x="6577" y="3354"/>
              <a:ext cx="30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6577" y="3354"/>
              <a:ext cx="300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5377" y="2428"/>
              <a:ext cx="3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5377" y="2274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 flipH="1">
              <a:off x="5827" y="2428"/>
              <a:ext cx="60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6" name="Freeform 18"/>
            <p:cNvSpPr>
              <a:spLocks/>
            </p:cNvSpPr>
            <p:nvPr/>
          </p:nvSpPr>
          <p:spPr bwMode="auto">
            <a:xfrm>
              <a:off x="4477" y="2736"/>
              <a:ext cx="1200" cy="155"/>
            </a:xfrm>
            <a:custGeom>
              <a:avLst/>
              <a:gdLst/>
              <a:ahLst/>
              <a:cxnLst>
                <a:cxn ang="0">
                  <a:pos x="1440" y="180"/>
                </a:cxn>
                <a:cxn ang="0">
                  <a:pos x="900" y="0"/>
                </a:cxn>
                <a:cxn ang="0">
                  <a:pos x="0" y="180"/>
                </a:cxn>
              </a:cxnLst>
              <a:rect l="0" t="0" r="r" b="b"/>
              <a:pathLst>
                <a:path w="1440" h="180">
                  <a:moveTo>
                    <a:pt x="1440" y="180"/>
                  </a:moveTo>
                  <a:cubicBezTo>
                    <a:pt x="1290" y="90"/>
                    <a:pt x="1140" y="0"/>
                    <a:pt x="900" y="0"/>
                  </a:cubicBezTo>
                  <a:cubicBezTo>
                    <a:pt x="660" y="0"/>
                    <a:pt x="330" y="90"/>
                    <a:pt x="0" y="1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5302" y="2263"/>
              <a:ext cx="5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6127" y="2428"/>
              <a:ext cx="525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83" name="Freeform 15"/>
            <p:cNvSpPr>
              <a:spLocks/>
            </p:cNvSpPr>
            <p:nvPr/>
          </p:nvSpPr>
          <p:spPr bwMode="auto">
            <a:xfrm>
              <a:off x="4477" y="2891"/>
              <a:ext cx="1200" cy="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0" y="180"/>
                </a:cxn>
                <a:cxn ang="0">
                  <a:pos x="1440" y="0"/>
                </a:cxn>
              </a:cxnLst>
              <a:rect l="0" t="0" r="r" b="b"/>
              <a:pathLst>
                <a:path w="1440" h="180">
                  <a:moveTo>
                    <a:pt x="0" y="0"/>
                  </a:moveTo>
                  <a:cubicBezTo>
                    <a:pt x="330" y="90"/>
                    <a:pt x="660" y="180"/>
                    <a:pt x="900" y="180"/>
                  </a:cubicBezTo>
                  <a:cubicBezTo>
                    <a:pt x="1140" y="180"/>
                    <a:pt x="1290" y="90"/>
                    <a:pt x="14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4852" y="2572"/>
              <a:ext cx="5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4852" y="2880"/>
              <a:ext cx="5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H="1" flipV="1">
              <a:off x="6652" y="2418"/>
              <a:ext cx="15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5902" y="3035"/>
              <a:ext cx="75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8" name="Freeform 10"/>
            <p:cNvSpPr>
              <a:spLocks/>
            </p:cNvSpPr>
            <p:nvPr/>
          </p:nvSpPr>
          <p:spPr bwMode="auto">
            <a:xfrm>
              <a:off x="5977" y="3508"/>
              <a:ext cx="600" cy="771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180" y="360"/>
                </a:cxn>
                <a:cxn ang="0">
                  <a:pos x="0" y="900"/>
                </a:cxn>
              </a:cxnLst>
              <a:rect l="0" t="0" r="r" b="b"/>
              <a:pathLst>
                <a:path w="720" h="900">
                  <a:moveTo>
                    <a:pt x="720" y="0"/>
                  </a:moveTo>
                  <a:cubicBezTo>
                    <a:pt x="510" y="105"/>
                    <a:pt x="300" y="210"/>
                    <a:pt x="180" y="360"/>
                  </a:cubicBezTo>
                  <a:cubicBezTo>
                    <a:pt x="60" y="510"/>
                    <a:pt x="30" y="705"/>
                    <a:pt x="0" y="9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7" name="Freeform 9"/>
            <p:cNvSpPr>
              <a:spLocks/>
            </p:cNvSpPr>
            <p:nvPr/>
          </p:nvSpPr>
          <p:spPr bwMode="auto">
            <a:xfrm>
              <a:off x="6127" y="3662"/>
              <a:ext cx="600" cy="617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540" y="360"/>
                </a:cxn>
                <a:cxn ang="0">
                  <a:pos x="720" y="0"/>
                </a:cxn>
              </a:cxnLst>
              <a:rect l="0" t="0" r="r" b="b"/>
              <a:pathLst>
                <a:path w="720" h="720">
                  <a:moveTo>
                    <a:pt x="0" y="720"/>
                  </a:moveTo>
                  <a:cubicBezTo>
                    <a:pt x="210" y="600"/>
                    <a:pt x="420" y="480"/>
                    <a:pt x="540" y="360"/>
                  </a:cubicBezTo>
                  <a:cubicBezTo>
                    <a:pt x="660" y="240"/>
                    <a:pt x="690" y="120"/>
                    <a:pt x="7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5977" y="3662"/>
              <a:ext cx="4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6502" y="3961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6802" y="2726"/>
              <a:ext cx="4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6052" y="2880"/>
              <a:ext cx="4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72" name="Line 4"/>
            <p:cNvSpPr>
              <a:spLocks noChangeShapeType="1"/>
            </p:cNvSpPr>
            <p:nvPr/>
          </p:nvSpPr>
          <p:spPr bwMode="auto">
            <a:xfrm flipH="1">
              <a:off x="4552" y="3498"/>
              <a:ext cx="210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71" name="Text Box 3"/>
            <p:cNvSpPr txBox="1">
              <a:spLocks noChangeArrowheads="1"/>
            </p:cNvSpPr>
            <p:nvPr/>
          </p:nvSpPr>
          <p:spPr bwMode="auto">
            <a:xfrm>
              <a:off x="5552" y="3343"/>
              <a:ext cx="4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3970" name="Text Box 2"/>
            <p:cNvSpPr txBox="1">
              <a:spLocks noChangeArrowheads="1"/>
            </p:cNvSpPr>
            <p:nvPr/>
          </p:nvSpPr>
          <p:spPr bwMode="auto">
            <a:xfrm>
              <a:off x="5677" y="1965"/>
              <a:ext cx="5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 3 (Part 2)</a:t>
            </a:r>
            <a:endParaRPr lang="en-US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3. Each of the following problems suggests a greedy algorithm for a </a:t>
            </a:r>
            <a:r>
              <a:rPr lang="en-US" sz="1800" dirty="0" err="1" smtClean="0"/>
              <a:t>speciﬁed</a:t>
            </a:r>
            <a:r>
              <a:rPr lang="en-US" sz="1800" dirty="0" smtClean="0"/>
              <a:t> task. Prove that the greedy algorithm is optimal, or give a counterexample to show that it is not</a:t>
            </a:r>
          </a:p>
          <a:p>
            <a:pPr>
              <a:buAutoNum type="alphaLcParenBoth"/>
            </a:pPr>
            <a:r>
              <a:rPr lang="en-US" sz="1800" dirty="0" smtClean="0"/>
              <a:t>Problem: You are given a set of n jobs. Job </a:t>
            </a:r>
            <a:r>
              <a:rPr lang="en-US" sz="1800" dirty="0" err="1" smtClean="0"/>
              <a:t>i</a:t>
            </a:r>
            <a:r>
              <a:rPr lang="en-US" sz="1800" dirty="0" smtClean="0"/>
              <a:t> starts at a </a:t>
            </a:r>
            <a:r>
              <a:rPr lang="en-US" sz="1800" dirty="0" err="1" smtClean="0"/>
              <a:t>ﬁxed</a:t>
            </a:r>
            <a:r>
              <a:rPr lang="en-US" sz="1800" dirty="0" smtClean="0"/>
              <a:t> time </a:t>
            </a:r>
            <a:r>
              <a:rPr lang="en-US" sz="1800" dirty="0" err="1" smtClean="0"/>
              <a:t>si</a:t>
            </a:r>
            <a:r>
              <a:rPr lang="en-US" sz="1800" dirty="0" smtClean="0"/>
              <a:t>, ends at a </a:t>
            </a:r>
            <a:r>
              <a:rPr lang="en-US" sz="1800" dirty="0" err="1" smtClean="0"/>
              <a:t>ﬁxed</a:t>
            </a:r>
            <a:r>
              <a:rPr lang="en-US" sz="1800" dirty="0" smtClean="0"/>
              <a:t> time </a:t>
            </a:r>
            <a:r>
              <a:rPr lang="en-US" sz="1800" dirty="0" err="1" smtClean="0"/>
              <a:t>ei</a:t>
            </a:r>
            <a:r>
              <a:rPr lang="en-US" sz="1800" dirty="0" smtClean="0"/>
              <a:t>, and results in a </a:t>
            </a:r>
            <a:r>
              <a:rPr lang="en-US" sz="1800" dirty="0" err="1" smtClean="0"/>
              <a:t>proﬁt</a:t>
            </a:r>
            <a:r>
              <a:rPr lang="en-US" sz="1800" dirty="0" smtClean="0"/>
              <a:t> </a:t>
            </a:r>
            <a:r>
              <a:rPr lang="en-US" sz="1800" dirty="0" err="1" smtClean="0"/>
              <a:t>qi</a:t>
            </a:r>
            <a:r>
              <a:rPr lang="en-US" sz="1800" dirty="0" smtClean="0"/>
              <a:t>. Only one job may run at a time. The goal is to choose a subset of the available jobs to maximize total </a:t>
            </a:r>
            <a:r>
              <a:rPr lang="en-US" sz="1800" dirty="0" err="1" smtClean="0"/>
              <a:t>proﬁt</a:t>
            </a:r>
            <a:r>
              <a:rPr lang="en-US" sz="1800" dirty="0" smtClean="0"/>
              <a:t>.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Algorithm: First, sort the jobs so that q1 ≥ q2 ≥ · · · ≥ qn. Then, try to add each job to the schedule in turn. If job </a:t>
            </a:r>
            <a:r>
              <a:rPr lang="en-US" sz="1800" dirty="0" err="1" smtClean="0"/>
              <a:t>i</a:t>
            </a:r>
            <a:r>
              <a:rPr lang="en-US" sz="1800" dirty="0" smtClean="0"/>
              <a:t> does not </a:t>
            </a:r>
            <a:r>
              <a:rPr lang="en-US" sz="1800" dirty="0" err="1" smtClean="0"/>
              <a:t>conﬂict</a:t>
            </a:r>
            <a:r>
              <a:rPr lang="en-US" sz="1800" dirty="0" smtClean="0"/>
              <a:t> with any jobs schedule so far, add it to the schedule; otherwise, discard it </a:t>
            </a:r>
          </a:p>
          <a:p>
            <a:pPr>
              <a:buNone/>
            </a:pPr>
            <a:r>
              <a:rPr lang="en-US" sz="1800" dirty="0" smtClean="0"/>
              <a:t>(b) Problem: You are given a set of n jobs, each of which runs in unit time. Job </a:t>
            </a:r>
            <a:r>
              <a:rPr lang="en-US" sz="1800" dirty="0" err="1" smtClean="0"/>
              <a:t>i</a:t>
            </a:r>
            <a:r>
              <a:rPr lang="en-US" sz="1800" dirty="0" smtClean="0"/>
              <a:t> has an integer-valued deadline time </a:t>
            </a:r>
            <a:r>
              <a:rPr lang="en-US" sz="1800" dirty="0" err="1" smtClean="0"/>
              <a:t>di</a:t>
            </a:r>
            <a:r>
              <a:rPr lang="en-US" sz="1800" dirty="0" smtClean="0"/>
              <a:t> ≥ 0 and a real-valued penalty pi ≥ 0. Jobs may be scheduled to start at any integer time (0, 1, 2, etc), and only one job may run at a time. If job </a:t>
            </a:r>
            <a:r>
              <a:rPr lang="en-US" sz="1800" dirty="0" err="1" smtClean="0"/>
              <a:t>i</a:t>
            </a:r>
            <a:r>
              <a:rPr lang="en-US" sz="1800" dirty="0" smtClean="0"/>
              <a:t> completes at or before time </a:t>
            </a:r>
            <a:r>
              <a:rPr lang="en-US" sz="1800" dirty="0" err="1" smtClean="0"/>
              <a:t>di</a:t>
            </a:r>
            <a:r>
              <a:rPr lang="en-US" sz="1800" dirty="0" smtClean="0"/>
              <a:t>, then it incurs no penalty; otherwise, it incurs penalty pi. The goal is to schedule all jobs so as to minimize the total penalty incurred.</a:t>
            </a:r>
          </a:p>
          <a:p>
            <a:pPr>
              <a:buNone/>
            </a:pPr>
            <a:r>
              <a:rPr lang="en-US" sz="1800" dirty="0" smtClean="0"/>
              <a:t>	Algorithm: </a:t>
            </a:r>
            <a:r>
              <a:rPr lang="en-US" sz="1800" dirty="0" err="1" smtClean="0"/>
              <a:t>Deﬁne</a:t>
            </a:r>
            <a:r>
              <a:rPr lang="en-US" sz="1800" dirty="0" smtClean="0"/>
              <a:t> slot k in the schedule to run from time k − 1 to time k. First, sort the jobs so that p1 ≥ p2 ≥ · · · ≥ </a:t>
            </a:r>
            <a:r>
              <a:rPr lang="en-US" sz="1800" dirty="0" err="1" smtClean="0"/>
              <a:t>pn</a:t>
            </a:r>
            <a:r>
              <a:rPr lang="en-US" sz="1800" dirty="0" smtClean="0"/>
              <a:t>. Then, add each job to the schedule in turn. When adding job </a:t>
            </a:r>
            <a:r>
              <a:rPr lang="en-US" sz="1800" dirty="0" err="1" smtClean="0"/>
              <a:t>i</a:t>
            </a:r>
            <a:r>
              <a:rPr lang="en-US" sz="1800" dirty="0" smtClean="0"/>
              <a:t>, if any time slot between 1 and </a:t>
            </a:r>
            <a:r>
              <a:rPr lang="en-US" sz="1800" dirty="0" err="1" smtClean="0"/>
              <a:t>di</a:t>
            </a:r>
            <a:r>
              <a:rPr lang="en-US" sz="1800" dirty="0" smtClean="0"/>
              <a:t> is available, then schedule </a:t>
            </a:r>
            <a:r>
              <a:rPr lang="en-US" sz="1800" dirty="0" err="1" smtClean="0"/>
              <a:t>i</a:t>
            </a:r>
            <a:r>
              <a:rPr lang="en-US" sz="1800" dirty="0" smtClean="0"/>
              <a:t> in the latest such slot. Otherwise, schedule job </a:t>
            </a:r>
            <a:r>
              <a:rPr lang="en-US" sz="1800" dirty="0" err="1" smtClean="0"/>
              <a:t>i</a:t>
            </a:r>
            <a:r>
              <a:rPr lang="en-US" sz="1800" dirty="0" smtClean="0"/>
              <a:t> in the latest available slot ≤ n.</a:t>
            </a:r>
            <a:endParaRPr lang="en-US" sz="1800" dirty="0" smtClean="0"/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 3 (Part 2)</a:t>
            </a:r>
            <a:endParaRPr lang="en-US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4. You are an alien spy, worried that the worlds radio telescopes will discover your home planet. After decades of undercover work as a PhD student in Physics, you’ve become the scheduler for the biggest world radio telescope. You’re home planet will be particularly susceptible to being noticed during a time interval [S, F). During this time, there are a set of research projects that have been proposed: A = {a1 . . . an}, which can justify using the radio telescope from an interval [</a:t>
            </a:r>
            <a:r>
              <a:rPr lang="en-US" sz="1800" dirty="0" err="1" smtClean="0"/>
              <a:t>si</a:t>
            </a:r>
            <a:r>
              <a:rPr lang="en-US" sz="1800" dirty="0" smtClean="0"/>
              <a:t>, </a:t>
            </a:r>
            <a:r>
              <a:rPr lang="en-US" sz="1800" dirty="0" err="1" smtClean="0"/>
              <a:t>fi</a:t>
            </a:r>
            <a:r>
              <a:rPr lang="en-US" sz="1800" dirty="0" smtClean="0"/>
              <a:t>). (These intervals cannot be lengthened or shortened and may overlap)</a:t>
            </a:r>
          </a:p>
          <a:p>
            <a:pPr>
              <a:buNone/>
            </a:pPr>
            <a:r>
              <a:rPr lang="en-US" sz="1800" dirty="0" smtClean="0"/>
              <a:t> You’re goal is to avoid suspicion, but minimize the chance that your home planet will be discovered. That is, you must create an </a:t>
            </a:r>
            <a:r>
              <a:rPr lang="en-US" sz="1800" dirty="0" err="1" smtClean="0"/>
              <a:t>eﬃcient</a:t>
            </a:r>
            <a:r>
              <a:rPr lang="en-US" sz="1800" dirty="0" smtClean="0"/>
              <a:t> algorithm to select the fewest possible jobs from A such that at least one job is running at all times (otherwise, the schedule will look suspicious)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5. You are given n events where each takes one unit of time. Event </a:t>
            </a:r>
            <a:r>
              <a:rPr lang="en-US" sz="1800" dirty="0" err="1" smtClean="0"/>
              <a:t>i</a:t>
            </a:r>
            <a:r>
              <a:rPr lang="en-US" sz="1800" dirty="0" smtClean="0"/>
              <a:t> will provide a </a:t>
            </a:r>
            <a:r>
              <a:rPr lang="en-US" sz="1800" dirty="0" err="1" smtClean="0"/>
              <a:t>proﬁt</a:t>
            </a:r>
            <a:r>
              <a:rPr lang="en-US" sz="1800" dirty="0" smtClean="0"/>
              <a:t> of </a:t>
            </a:r>
            <a:r>
              <a:rPr lang="en-US" sz="1800" dirty="0" err="1" smtClean="0"/>
              <a:t>gi</a:t>
            </a:r>
            <a:r>
              <a:rPr lang="en-US" sz="1800" dirty="0" smtClean="0"/>
              <a:t> dollars (</a:t>
            </a:r>
            <a:r>
              <a:rPr lang="en-US" sz="1800" dirty="0" err="1" smtClean="0"/>
              <a:t>gi</a:t>
            </a:r>
            <a:r>
              <a:rPr lang="en-US" sz="1800" dirty="0" smtClean="0"/>
              <a:t> &gt; 0) if started at or before time </a:t>
            </a:r>
            <a:r>
              <a:rPr lang="en-US" sz="1800" dirty="0" err="1" smtClean="0"/>
              <a:t>ti</a:t>
            </a:r>
            <a:r>
              <a:rPr lang="en-US" sz="1800" dirty="0" smtClean="0"/>
              <a:t>, where </a:t>
            </a:r>
            <a:r>
              <a:rPr lang="en-US" sz="1800" dirty="0" err="1" smtClean="0"/>
              <a:t>ti</a:t>
            </a:r>
            <a:r>
              <a:rPr lang="en-US" sz="1800" dirty="0" smtClean="0"/>
              <a:t> is an arbitrary real number. (Note: If an event is not started by </a:t>
            </a:r>
            <a:r>
              <a:rPr lang="en-US" sz="1800" dirty="0" err="1" smtClean="0"/>
              <a:t>ti</a:t>
            </a:r>
            <a:r>
              <a:rPr lang="en-US" sz="1800" dirty="0" smtClean="0"/>
              <a:t> then there is no </a:t>
            </a:r>
            <a:r>
              <a:rPr lang="en-US" sz="1800" dirty="0" err="1" smtClean="0"/>
              <a:t>beneﬁt</a:t>
            </a:r>
            <a:r>
              <a:rPr lang="en-US" sz="1800" dirty="0" smtClean="0"/>
              <a:t> in scheduling it at all. All events can start as early as time 0.) Given an </a:t>
            </a:r>
            <a:r>
              <a:rPr lang="en-US" sz="1800" dirty="0" err="1" smtClean="0"/>
              <a:t>eﬃcient</a:t>
            </a:r>
            <a:r>
              <a:rPr lang="en-US" sz="1800" dirty="0" smtClean="0"/>
              <a:t> algorithm you can to </a:t>
            </a:r>
            <a:r>
              <a:rPr lang="en-US" sz="1800" dirty="0" err="1" smtClean="0"/>
              <a:t>ﬁnd</a:t>
            </a:r>
            <a:r>
              <a:rPr lang="en-US" sz="1800" dirty="0" smtClean="0"/>
              <a:t> a schedule that maximizes the </a:t>
            </a:r>
            <a:r>
              <a:rPr lang="en-US" sz="1800" dirty="0" err="1" smtClean="0"/>
              <a:t>proﬁt</a:t>
            </a:r>
            <a:r>
              <a:rPr lang="en-US" sz="1800" dirty="0" smtClean="0"/>
              <a:t>. </a:t>
            </a:r>
            <a:endParaRPr lang="en-US" sz="1800" dirty="0" smtClean="0"/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5721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 Coin Changing Problem</a:t>
            </a:r>
            <a:endParaRPr lang="en-CA" smtClean="0">
              <a:solidFill>
                <a:schemeClr val="tx1"/>
              </a:solidFill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that we have an unlimited number of coins of various denominations: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CC0000"/>
                </a:solidFill>
              </a:rPr>
              <a:t>1c (pennies), 5c (nickels), 10c (dimes), 25c (quarters), 1$ (loonies), 2$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Objective: Pay out a given sum </a:t>
            </a:r>
            <a:r>
              <a:rPr lang="en-US" sz="2400" i="1" smtClean="0">
                <a:latin typeface="Times New Roman" pitchFamily="18" charset="0"/>
              </a:rPr>
              <a:t>S</a:t>
            </a:r>
            <a:r>
              <a:rPr lang="en-US" sz="2400" smtClean="0"/>
              <a:t> with the smallest number of coins possible.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The greedy coin changing algorithm</a:t>
            </a:r>
            <a:r>
              <a:rPr lang="en-US" sz="24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This is a </a:t>
            </a:r>
            <a:r>
              <a:rPr lang="en-US" sz="1800" smtClean="0">
                <a:sym typeface="Symbol" pitchFamily="18" charset="2"/>
              </a:rPr>
              <a:t></a:t>
            </a:r>
            <a:r>
              <a:rPr lang="en-US" sz="1800" smtClean="0"/>
              <a:t>(</a:t>
            </a:r>
            <a:r>
              <a:rPr lang="en-US" sz="1800" i="1" smtClean="0">
                <a:latin typeface="Times New Roman" pitchFamily="18" charset="0"/>
              </a:rPr>
              <a:t>m</a:t>
            </a:r>
            <a:r>
              <a:rPr lang="en-US" sz="1800" smtClean="0"/>
              <a:t>) algorithm where </a:t>
            </a:r>
            <a:r>
              <a:rPr lang="en-US" sz="1800" i="1" smtClean="0">
                <a:latin typeface="Times New Roman" pitchFamily="18" charset="0"/>
              </a:rPr>
              <a:t>m</a:t>
            </a:r>
            <a:r>
              <a:rPr lang="en-US" sz="1800" smtClean="0"/>
              <a:t> = number of denominations.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 S &gt; 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c := value of the largest coin no larger than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num := S /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pay out num coins of value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S := S - num*c;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5721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 Coin Changing Problem</a:t>
            </a:r>
            <a:endParaRPr lang="en-CA" smtClean="0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1"/>
                </a:solidFill>
              </a:rPr>
              <a:t>Assume that we have an unlimited number of coins of various denominations: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bg1"/>
                </a:solidFill>
              </a:rPr>
              <a:t>1c (pennies), 5c (nickels), 10c (dimes), 25c (quarters), 1$ (loonies), 2$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1"/>
                </a:solidFill>
              </a:rPr>
              <a:t>Objective: Pay out a given sum </a:t>
            </a:r>
            <a:r>
              <a:rPr lang="en-US" sz="2400" i="1" smtClean="0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lang="en-US" sz="2400" smtClean="0">
                <a:solidFill>
                  <a:schemeClr val="bg1"/>
                </a:solidFill>
              </a:rPr>
              <a:t> with the smallest number of coins possible.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The greedy coin changing algorithm</a:t>
            </a:r>
            <a:r>
              <a:rPr lang="en-US" sz="24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This is a </a:t>
            </a:r>
            <a:r>
              <a:rPr lang="en-US" sz="1800" smtClean="0">
                <a:sym typeface="Symbol" pitchFamily="18" charset="2"/>
              </a:rPr>
              <a:t></a:t>
            </a:r>
            <a:r>
              <a:rPr lang="en-US" sz="1800" smtClean="0"/>
              <a:t>(</a:t>
            </a:r>
            <a:r>
              <a:rPr lang="en-US" sz="1800" i="1" smtClean="0">
                <a:latin typeface="Times New Roman" pitchFamily="18" charset="0"/>
              </a:rPr>
              <a:t>m</a:t>
            </a:r>
            <a:r>
              <a:rPr lang="en-US" sz="1800" smtClean="0"/>
              <a:t>) algorithm where </a:t>
            </a:r>
            <a:r>
              <a:rPr lang="en-US" sz="1800" i="1" smtClean="0">
                <a:latin typeface="Times New Roman" pitchFamily="18" charset="0"/>
              </a:rPr>
              <a:t>m</a:t>
            </a:r>
            <a:r>
              <a:rPr lang="en-US" sz="1800" smtClean="0"/>
              <a:t> = number of denominations.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 S &gt; 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c := value of the largest coin no larger than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num := S /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pay out num coins of value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S := S - num*c;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123950"/>
            <a:ext cx="86106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E.g.: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	$5.64 = 	  $2 +$2 + $1 + </a:t>
            </a:r>
            <a:br>
              <a:rPr lang="en-US" sz="2800" kern="0" dirty="0">
                <a:latin typeface="+mn-lt"/>
              </a:rPr>
            </a:br>
            <a:r>
              <a:rPr lang="en-US" sz="2800" kern="0" dirty="0">
                <a:latin typeface="+mn-lt"/>
              </a:rPr>
              <a:t>              .25 + .25 + .10 + </a:t>
            </a:r>
            <a:br>
              <a:rPr lang="en-US" sz="2800" kern="0" dirty="0">
                <a:latin typeface="+mn-lt"/>
              </a:rPr>
            </a:br>
            <a:r>
              <a:rPr lang="en-US" sz="2800" kern="0" dirty="0">
                <a:latin typeface="+mn-lt"/>
              </a:rPr>
              <a:t>              .01 + .01 + .01 +.01</a:t>
            </a:r>
            <a:br>
              <a:rPr lang="en-US" sz="2800" kern="0" dirty="0">
                <a:latin typeface="+mn-lt"/>
              </a:rPr>
            </a:br>
            <a:endParaRPr lang="en-US" sz="2800" kern="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5721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 Coin Changing Problem</a:t>
            </a:r>
            <a:endParaRPr lang="en-CA" smtClean="0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1"/>
                </a:solidFill>
              </a:rPr>
              <a:t>Assume that we have an unlimited number of coins of various denominations: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bg1"/>
                </a:solidFill>
              </a:rPr>
              <a:t>1c (pennies), 5c (nickels), 10c (dimes), 25c (quarters), 1$ (loonies), 2$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1"/>
                </a:solidFill>
              </a:rPr>
              <a:t>Objective: Pay out a given sum </a:t>
            </a:r>
            <a:r>
              <a:rPr lang="en-US" sz="2400" i="1" smtClean="0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lang="en-US" sz="2400" smtClean="0">
                <a:solidFill>
                  <a:schemeClr val="bg1"/>
                </a:solidFill>
              </a:rPr>
              <a:t> with the smallest number of coins possible.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The greedy coin changing algorithm</a:t>
            </a:r>
            <a:r>
              <a:rPr lang="en-US" sz="24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This is a </a:t>
            </a:r>
            <a:r>
              <a:rPr lang="en-US" sz="1800" smtClean="0">
                <a:sym typeface="Symbol" pitchFamily="18" charset="2"/>
              </a:rPr>
              <a:t></a:t>
            </a:r>
            <a:r>
              <a:rPr lang="en-US" sz="1800" smtClean="0"/>
              <a:t>(</a:t>
            </a:r>
            <a:r>
              <a:rPr lang="en-US" sz="1800" i="1" smtClean="0">
                <a:latin typeface="Times New Roman" pitchFamily="18" charset="0"/>
              </a:rPr>
              <a:t>m</a:t>
            </a:r>
            <a:r>
              <a:rPr lang="en-US" sz="1800" smtClean="0"/>
              <a:t>) algorithm where </a:t>
            </a:r>
            <a:r>
              <a:rPr lang="en-US" sz="1800" i="1" smtClean="0">
                <a:latin typeface="Times New Roman" pitchFamily="18" charset="0"/>
              </a:rPr>
              <a:t>m</a:t>
            </a:r>
            <a:r>
              <a:rPr lang="en-US" sz="1800" smtClean="0"/>
              <a:t> = number of denominations.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 S &gt; 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c := value of the largest coin no larger than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num := S /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pay out num coins of value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S := S - num*c;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4813" y="1285875"/>
            <a:ext cx="82296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chemeClr val="tx2"/>
                </a:solidFill>
                <a:latin typeface="+mn-lt"/>
              </a:rPr>
              <a:t>Example 2:</a:t>
            </a:r>
            <a:r>
              <a:rPr lang="en-US" sz="2800" kern="0" dirty="0">
                <a:latin typeface="+mn-lt"/>
              </a:rPr>
              <a:t> Coins are valued $.30, $.20, $.05, $.01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rgbClr val="000099"/>
                </a:solidFill>
                <a:latin typeface="+mn-lt"/>
              </a:rPr>
              <a:t>Does not have greedy-choice property, since $.40 is best made with two $.20’s, but the greedy solution will pick three coins (which ones?)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/>
          <a:lstStyle/>
          <a:p>
            <a:pPr eaLnBrk="1" hangingPunct="1"/>
            <a:r>
              <a:rPr lang="en-US" smtClean="0"/>
              <a:t>The Fractional Knapsack Problem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>
                <a:solidFill>
                  <a:schemeClr val="tx2"/>
                </a:solidFill>
              </a:rPr>
              <a:t>Given:</a:t>
            </a:r>
            <a:r>
              <a:rPr lang="en-US" sz="2000" smtClean="0"/>
              <a:t> A set S of</a:t>
            </a:r>
            <a:r>
              <a:rPr lang="en-US" sz="2000" smtClean="0">
                <a:solidFill>
                  <a:srgbClr val="CC0000"/>
                </a:solidFill>
              </a:rPr>
              <a:t> n</a:t>
            </a:r>
            <a:r>
              <a:rPr lang="en-US" sz="2000" smtClean="0"/>
              <a:t> items, with each </a:t>
            </a:r>
            <a:r>
              <a:rPr lang="en-US" sz="2000" smtClean="0">
                <a:solidFill>
                  <a:srgbClr val="CC0000"/>
                </a:solidFill>
              </a:rPr>
              <a:t>item i</a:t>
            </a:r>
            <a:r>
              <a:rPr lang="en-US" sz="2000" smtClean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</a:t>
            </a:r>
            <a:r>
              <a:rPr lang="en-US" sz="1800" baseline="-25000" smtClean="0"/>
              <a:t>i</a:t>
            </a:r>
            <a:r>
              <a:rPr lang="en-US" sz="1800" smtClean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w</a:t>
            </a:r>
            <a:r>
              <a:rPr lang="en-US" sz="1800" baseline="-25000" smtClean="0"/>
              <a:t>i</a:t>
            </a:r>
            <a:r>
              <a:rPr lang="en-US" sz="1800" smtClean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olidFill>
                  <a:schemeClr val="tx2"/>
                </a:solidFill>
              </a:rPr>
              <a:t>Goal:</a:t>
            </a:r>
            <a:r>
              <a:rPr lang="en-US" sz="2000" smtClean="0"/>
              <a:t> Choose items with maximum total benefit but with weight at most W.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If we are allowed to take fractional amounts, then this is the </a:t>
            </a:r>
            <a:r>
              <a:rPr lang="en-US" sz="2000" b="1" smtClean="0">
                <a:solidFill>
                  <a:schemeClr val="tx2"/>
                </a:solidFill>
              </a:rPr>
              <a:t>fractional knapsack problem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In this case, we let x</a:t>
            </a:r>
            <a:r>
              <a:rPr lang="en-US" sz="1800" baseline="-25000" smtClean="0"/>
              <a:t>i </a:t>
            </a:r>
            <a:r>
              <a:rPr lang="en-US" sz="1800" smtClean="0"/>
              <a:t>denote the amount we take of item i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Constraint:</a:t>
            </a:r>
            <a:endParaRPr lang="en-US" sz="1800" b="1" smtClean="0">
              <a:solidFill>
                <a:schemeClr val="tx2"/>
              </a:solidFill>
            </a:endParaRPr>
          </a:p>
        </p:txBody>
      </p:sp>
      <p:graphicFrame>
        <p:nvGraphicFramePr>
          <p:cNvPr id="712708" name="Object 4"/>
          <p:cNvGraphicFramePr>
            <a:graphicFrameLocks noChangeAspect="1"/>
          </p:cNvGraphicFramePr>
          <p:nvPr/>
        </p:nvGraphicFramePr>
        <p:xfrm>
          <a:off x="4114800" y="4267200"/>
          <a:ext cx="1951038" cy="844550"/>
        </p:xfrm>
        <a:graphic>
          <a:graphicData uri="http://schemas.openxmlformats.org/presentationml/2006/ole">
            <p:oleObj spid="_x0000_s1026" name="Equation" r:id="rId4" imgW="787320" imgH="342720" progId="Equation.3">
              <p:embed/>
            </p:oleObj>
          </a:graphicData>
        </a:graphic>
      </p:graphicFrame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2895600" y="5181600"/>
          <a:ext cx="3335338" cy="844550"/>
        </p:xfrm>
        <a:graphic>
          <a:graphicData uri="http://schemas.openxmlformats.org/presentationml/2006/ole">
            <p:oleObj spid="_x0000_s1027" name="Equation" r:id="rId5" imgW="1346040" imgH="342720" progId="Equation.3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3508</Words>
  <Application>Microsoft PowerPoint</Application>
  <PresentationFormat>On-screen Show (4:3)</PresentationFormat>
  <Paragraphs>619</Paragraphs>
  <Slides>54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Times New Roman</vt:lpstr>
      <vt:lpstr>Times</vt:lpstr>
      <vt:lpstr>Symbol</vt:lpstr>
      <vt:lpstr>Courier New</vt:lpstr>
      <vt:lpstr>Tahoma</vt:lpstr>
      <vt:lpstr>Wingdings</vt:lpstr>
      <vt:lpstr>Monotype Corsiva</vt:lpstr>
      <vt:lpstr>Comic Sans MS</vt:lpstr>
      <vt:lpstr>新細明體</vt:lpstr>
      <vt:lpstr>Default Design</vt:lpstr>
      <vt:lpstr>Microsoft Equation 3.0</vt:lpstr>
      <vt:lpstr>CSE 304 Design &amp; Analysis of Algorithms</vt:lpstr>
      <vt:lpstr>Greedy Algorithm</vt:lpstr>
      <vt:lpstr>When can we use Greedy algorithms?</vt:lpstr>
      <vt:lpstr>Designing Greedy Algorithms</vt:lpstr>
      <vt:lpstr>Example: Making Change</vt:lpstr>
      <vt:lpstr>The Coin Changing Problem</vt:lpstr>
      <vt:lpstr>The Coin Changing Problem</vt:lpstr>
      <vt:lpstr>The Coin Changing Problem</vt:lpstr>
      <vt:lpstr>The Fractional Knapsack Problem</vt:lpstr>
      <vt:lpstr>The Fractional Knapsack Problem</vt:lpstr>
      <vt:lpstr>The Fractional Knapsack Algorithm</vt:lpstr>
      <vt:lpstr>The Fractional Knapsack Algorithm</vt:lpstr>
      <vt:lpstr>Huffman Codes</vt:lpstr>
      <vt:lpstr>Fixed-Length Codes</vt:lpstr>
      <vt:lpstr>Huffman Codes</vt:lpstr>
      <vt:lpstr>Variable-Length Codes</vt:lpstr>
      <vt:lpstr>Prefix Codes</vt:lpstr>
      <vt:lpstr>Encoding with Binary Character Codes</vt:lpstr>
      <vt:lpstr>Decoding with Binary Character Codes</vt:lpstr>
      <vt:lpstr>Prefix Code Representation</vt:lpstr>
      <vt:lpstr>Optimal Codes</vt:lpstr>
      <vt:lpstr>Constructing a Huffman Code</vt:lpstr>
      <vt:lpstr>Example</vt:lpstr>
      <vt:lpstr>Building a Huffman Code</vt:lpstr>
      <vt:lpstr>An Activity Selection Problem (Conference Scheduling Problem)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Activity Selection Algorithm</vt:lpstr>
      <vt:lpstr>The Activity Selection Problem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Why this Algorithm is Optimal?</vt:lpstr>
      <vt:lpstr>Greedy-Choice Property</vt:lpstr>
      <vt:lpstr>Optimal Substructures</vt:lpstr>
      <vt:lpstr>Assignment 3 (Part 2)</vt:lpstr>
      <vt:lpstr>Assignment 3 (Part 2)</vt:lpstr>
      <vt:lpstr>Assignment 3 (Part 2)</vt:lpstr>
      <vt:lpstr>Assignment 3 (Part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subject>CSE304 - Design &amp; Analysis of Algorithms</dc:subject>
  <dc:creator>Syed Monowar Hossain</dc:creator>
  <cp:lastModifiedBy>Shamsujjoha</cp:lastModifiedBy>
  <cp:revision>923</cp:revision>
  <dcterms:created xsi:type="dcterms:W3CDTF">2003-07-26T00:47:08Z</dcterms:created>
  <dcterms:modified xsi:type="dcterms:W3CDTF">2015-03-28T18:20:54Z</dcterms:modified>
</cp:coreProperties>
</file>