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473" r:id="rId2"/>
    <p:sldId id="811" r:id="rId3"/>
    <p:sldId id="832" r:id="rId4"/>
    <p:sldId id="1003" r:id="rId5"/>
    <p:sldId id="834" r:id="rId6"/>
    <p:sldId id="835" r:id="rId7"/>
    <p:sldId id="837" r:id="rId8"/>
    <p:sldId id="836" r:id="rId9"/>
    <p:sldId id="814" r:id="rId10"/>
    <p:sldId id="881" r:id="rId11"/>
    <p:sldId id="882" r:id="rId12"/>
    <p:sldId id="885" r:id="rId13"/>
    <p:sldId id="844" r:id="rId14"/>
    <p:sldId id="845" r:id="rId15"/>
    <p:sldId id="846" r:id="rId16"/>
    <p:sldId id="847" r:id="rId17"/>
    <p:sldId id="848" r:id="rId18"/>
    <p:sldId id="841" r:id="rId19"/>
    <p:sldId id="843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21" r:id="rId33"/>
    <p:sldId id="1022" r:id="rId34"/>
    <p:sldId id="1023" r:id="rId35"/>
    <p:sldId id="1024" r:id="rId36"/>
    <p:sldId id="1025" r:id="rId37"/>
    <p:sldId id="1026" r:id="rId38"/>
    <p:sldId id="1027" r:id="rId39"/>
    <p:sldId id="950" r:id="rId40"/>
    <p:sldId id="934" r:id="rId41"/>
    <p:sldId id="935" r:id="rId42"/>
    <p:sldId id="936" r:id="rId43"/>
    <p:sldId id="951" r:id="rId44"/>
    <p:sldId id="952" r:id="rId45"/>
    <p:sldId id="953" r:id="rId46"/>
    <p:sldId id="954" r:id="rId47"/>
    <p:sldId id="942" r:id="rId48"/>
    <p:sldId id="943" r:id="rId49"/>
    <p:sldId id="944" r:id="rId50"/>
    <p:sldId id="945" r:id="rId51"/>
    <p:sldId id="946" r:id="rId52"/>
    <p:sldId id="1028" r:id="rId53"/>
    <p:sldId id="947" r:id="rId54"/>
    <p:sldId id="949" r:id="rId55"/>
    <p:sldId id="872" r:id="rId56"/>
    <p:sldId id="886" r:id="rId57"/>
    <p:sldId id="887" r:id="rId58"/>
    <p:sldId id="888" r:id="rId59"/>
    <p:sldId id="889" r:id="rId60"/>
    <p:sldId id="890" r:id="rId61"/>
    <p:sldId id="891" r:id="rId62"/>
    <p:sldId id="892" r:id="rId63"/>
    <p:sldId id="893" r:id="rId64"/>
    <p:sldId id="894" r:id="rId65"/>
    <p:sldId id="895" r:id="rId66"/>
    <p:sldId id="896" r:id="rId67"/>
    <p:sldId id="897" r:id="rId68"/>
    <p:sldId id="898" r:id="rId69"/>
    <p:sldId id="899" r:id="rId70"/>
    <p:sldId id="900" r:id="rId71"/>
    <p:sldId id="901" r:id="rId72"/>
    <p:sldId id="902" r:id="rId73"/>
    <p:sldId id="903" r:id="rId74"/>
    <p:sldId id="904" r:id="rId75"/>
    <p:sldId id="905" r:id="rId76"/>
    <p:sldId id="906" r:id="rId77"/>
    <p:sldId id="907" r:id="rId78"/>
    <p:sldId id="908" r:id="rId79"/>
    <p:sldId id="909" r:id="rId80"/>
    <p:sldId id="910" r:id="rId81"/>
    <p:sldId id="911" r:id="rId82"/>
    <p:sldId id="912" r:id="rId83"/>
    <p:sldId id="1001" r:id="rId84"/>
    <p:sldId id="1002" r:id="rId85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8080"/>
    <a:srgbClr val="CC0000"/>
    <a:srgbClr val="006699"/>
    <a:srgbClr val="0066FF"/>
    <a:srgbClr val="DD0111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1C5F50-0096-4021-9C08-15AC526DB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C018F6-98B4-470A-979F-97319D24D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E7AE9-A537-4F7D-AB4A-BE55DCF8A58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CF400-A0E0-4F62-A6CF-11A2DC52348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C485A-2FD3-4BBF-939D-D03AF5B50D6A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F6525-E78E-4618-9AE4-7D4C76CFF5D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E9657-B896-4995-A535-24315C35BC0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2DA36-63F3-4AA5-8DB4-80F44B07818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32B8C-3D9C-44DC-A593-702FA8F690C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F883A-A14E-40E0-9AEB-3C7E0BA0096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F03F7-67FB-4331-84E5-9C49860F2F3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E446F-95E0-4744-9253-B869CF9B123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4AB7A-7C22-48B8-9E0C-AEBA1D7FFAE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54AAB-E76D-4262-9A50-4A284F09BD6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68894-1E0A-4FB8-A73E-815D9A7618F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6E06C-03E8-41FB-B1BE-69F1FC71C09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B761E-9E25-4DA0-A547-01B43097D1B9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D55AE-D0A4-4940-A96A-642D6083502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43597-6FE1-4C13-9830-C3F06B345E3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61BB-F442-41B7-97A9-1BC14697B8D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2A4FB-366D-4721-8AA5-3331F5EB76A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108AA-E385-4830-AECD-BAB52CFA15B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D7C3-A35A-47BA-99EF-19398B2A4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CD37-1226-4E2C-9B85-7BA6F9295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F6628-FF71-4266-A6CA-FF03B99F2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41788-6C4D-4FBE-9280-39B115FFE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FAEF-704E-4D30-9E49-4D20CBDB5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A57EF-FCF9-49EE-8626-56874F6345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2ECC-0D63-4BA2-9EC0-F732229BCAA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5DA9-7E43-4D50-BB4F-6B0A98BE8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BFB74-E9F4-448E-9E99-44BD3A18C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5ED6C-DBD1-4FE0-943A-95D5A3C23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C9EA1-4597-4FE7-BCF4-B2B8F7D2C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996D2-1257-4044-A5E9-1BAE9770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0A39-DDE8-4C86-A5BC-96CBCD3BA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1A2-5611-49FC-BB93-BEE4A35B3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87231-5E39-4AD7-B795-96ED4D483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ED5A807-F903-4DF5-82B4-648AFCA8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  <p:sldLayoutId id="2147483738" r:id="rId12"/>
    <p:sldLayoutId id="2147483737" r:id="rId13"/>
    <p:sldLayoutId id="2147483750" r:id="rId14"/>
    <p:sldLayoutId id="2147483751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599"/>
            <a:ext cx="7772400" cy="3888464"/>
          </a:xfrm>
        </p:spPr>
        <p:txBody>
          <a:bodyPr/>
          <a:lstStyle/>
          <a:p>
            <a:pPr eaLnBrk="1" hangingPunct="1"/>
            <a:r>
              <a:rPr lang="en-US" dirty="0" smtClean="0"/>
              <a:t>CSE 245 : Algorithms</a:t>
            </a:r>
            <a:br>
              <a:rPr lang="en-US" dirty="0" smtClean="0"/>
            </a:br>
            <a:r>
              <a:rPr lang="en-US" dirty="0" smtClean="0"/>
              <a:t>Md. Shamsujjoha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5BD900-9E4D-42D6-A0EE-D501CF28C360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4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Longest increasing subsequence(LIS)</a:t>
            </a:r>
          </a:p>
        </p:txBody>
      </p:sp>
      <p:sp>
        <p:nvSpPr>
          <p:cNvPr id="1741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longest increasing subsequence is to find a longest increasing subsequence of a given sequence of distinct integers 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1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i="1" baseline="-25000" smtClean="0">
                <a:ea typeface="新細明體" pitchFamily="18" charset="-120"/>
              </a:rPr>
              <a:t>2</a:t>
            </a:r>
            <a:r>
              <a:rPr lang="en-US" altLang="zh-TW" i="1" smtClean="0">
                <a:ea typeface="新細明體" pitchFamily="18" charset="-120"/>
              </a:rPr>
              <a:t>…a</a:t>
            </a:r>
            <a:r>
              <a:rPr lang="en-US" altLang="zh-TW" i="1" baseline="-25000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7413" name="Text Box 2053"/>
          <p:cNvSpPr txBox="1">
            <a:spLocks noChangeArrowheads="1"/>
          </p:cNvSpPr>
          <p:nvPr/>
        </p:nvSpPr>
        <p:spPr bwMode="auto">
          <a:xfrm>
            <a:off x="1066800" y="3200400"/>
            <a:ext cx="5715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TW" sz="2000" i="1">
                <a:ea typeface="新細明體" pitchFamily="18" charset="-120"/>
              </a:rPr>
              <a:t>e.g.</a:t>
            </a:r>
            <a:r>
              <a:rPr lang="en-US" altLang="zh-TW" sz="2000">
                <a:ea typeface="新細明體" pitchFamily="18" charset="-120"/>
              </a:rPr>
              <a:t>  </a:t>
            </a:r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9   2   5   3   7   11   8   10   13   6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2   3   7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5   7   10   13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9   7   11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3   5   11   13</a:t>
            </a:r>
          </a:p>
        </p:txBody>
      </p:sp>
      <p:sp>
        <p:nvSpPr>
          <p:cNvPr id="17414" name="AutoShape 2055"/>
          <p:cNvSpPr>
            <a:spLocks/>
          </p:cNvSpPr>
          <p:nvPr/>
        </p:nvSpPr>
        <p:spPr bwMode="auto">
          <a:xfrm>
            <a:off x="3025775" y="372903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2056"/>
          <p:cNvSpPr txBox="1">
            <a:spLocks noChangeArrowheads="1"/>
          </p:cNvSpPr>
          <p:nvPr/>
        </p:nvSpPr>
        <p:spPr bwMode="auto">
          <a:xfrm>
            <a:off x="3505200" y="47244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2057"/>
          <p:cNvSpPr txBox="1">
            <a:spLocks noChangeArrowheads="1"/>
          </p:cNvSpPr>
          <p:nvPr/>
        </p:nvSpPr>
        <p:spPr bwMode="auto">
          <a:xfrm>
            <a:off x="3468688" y="3833813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increasing subsequences.</a:t>
            </a:r>
          </a:p>
        </p:txBody>
      </p:sp>
      <p:sp>
        <p:nvSpPr>
          <p:cNvPr id="17417" name="AutoShape 2059"/>
          <p:cNvSpPr>
            <a:spLocks/>
          </p:cNvSpPr>
          <p:nvPr/>
        </p:nvSpPr>
        <p:spPr bwMode="auto">
          <a:xfrm>
            <a:off x="3095625" y="46878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2060"/>
          <p:cNvSpPr txBox="1">
            <a:spLocks noChangeArrowheads="1"/>
          </p:cNvSpPr>
          <p:nvPr/>
        </p:nvSpPr>
        <p:spPr bwMode="auto">
          <a:xfrm>
            <a:off x="3778250" y="49799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not increasing subsequences.</a:t>
            </a:r>
          </a:p>
        </p:txBody>
      </p:sp>
      <p:sp>
        <p:nvSpPr>
          <p:cNvPr id="17419" name="Line 2061"/>
          <p:cNvSpPr>
            <a:spLocks noChangeShapeType="1"/>
          </p:cNvSpPr>
          <p:nvPr/>
        </p:nvSpPr>
        <p:spPr bwMode="auto">
          <a:xfrm>
            <a:off x="2805113" y="4376738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2062"/>
          <p:cNvSpPr txBox="1">
            <a:spLocks noChangeArrowheads="1"/>
          </p:cNvSpPr>
          <p:nvPr/>
        </p:nvSpPr>
        <p:spPr bwMode="auto">
          <a:xfrm>
            <a:off x="3795713" y="4452938"/>
            <a:ext cx="3886200" cy="406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We want to find a longest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EADB9-9C08-4686-8755-5302F39B0EDE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naive approach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04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L[ </a:t>
            </a:r>
            <a:r>
              <a:rPr lang="en-US" altLang="zh-TW" b="1" dirty="0" err="1" smtClean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 be the length of a longest increasing subsequence ending at position </a:t>
            </a:r>
            <a:r>
              <a:rPr lang="en-US" altLang="zh-TW" i="1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70025" y="2133600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1" i="1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] = 1 +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max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baseline="-250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0..i-1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{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] |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i="1" baseline="-25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&lt;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}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/>
            </a:r>
            <a:br>
              <a:rPr lang="en-US" altLang="zh-TW" sz="2000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(use a dummy </a:t>
            </a: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0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= minimum, and </a:t>
            </a: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[0]=0)</a:t>
            </a:r>
          </a:p>
        </p:txBody>
      </p:sp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1290638" y="2843213"/>
          <a:ext cx="6083300" cy="2389189"/>
        </p:xfrm>
        <a:graphic>
          <a:graphicData uri="http://schemas.openxmlformats.org/drawingml/2006/table">
            <a:tbl>
              <a:tblPr/>
              <a:tblGrid>
                <a:gridCol w="1076325"/>
                <a:gridCol w="463550"/>
                <a:gridCol w="442912"/>
                <a:gridCol w="442913"/>
                <a:gridCol w="442912"/>
                <a:gridCol w="444500"/>
                <a:gridCol w="441325"/>
                <a:gridCol w="457200"/>
                <a:gridCol w="419100"/>
                <a:gridCol w="487363"/>
                <a:gridCol w="508000"/>
                <a:gridCol w="4572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Path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2852738" y="383857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27" name="Rectangle 147"/>
          <p:cNvSpPr>
            <a:spLocks noChangeArrowheads="1"/>
          </p:cNvSpPr>
          <p:nvPr/>
        </p:nvSpPr>
        <p:spPr bwMode="auto">
          <a:xfrm>
            <a:off x="2843213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20628" name="Rectangle 148"/>
          <p:cNvSpPr>
            <a:spLocks noChangeArrowheads="1"/>
          </p:cNvSpPr>
          <p:nvPr/>
        </p:nvSpPr>
        <p:spPr bwMode="auto">
          <a:xfrm>
            <a:off x="2843213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3268663" y="385762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327818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20631" name="Rectangle 151"/>
          <p:cNvSpPr>
            <a:spLocks noChangeArrowheads="1"/>
          </p:cNvSpPr>
          <p:nvPr/>
        </p:nvSpPr>
        <p:spPr bwMode="auto">
          <a:xfrm>
            <a:off x="3297238" y="47974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372268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3" name="Rectangle 153"/>
          <p:cNvSpPr>
            <a:spLocks noChangeArrowheads="1"/>
          </p:cNvSpPr>
          <p:nvPr/>
        </p:nvSpPr>
        <p:spPr bwMode="auto">
          <a:xfrm>
            <a:off x="3732213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3741738" y="47990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4167188" y="3829050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418623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7" name="Rectangle 157"/>
          <p:cNvSpPr>
            <a:spLocks noChangeArrowheads="1"/>
          </p:cNvSpPr>
          <p:nvPr/>
        </p:nvSpPr>
        <p:spPr bwMode="auto">
          <a:xfrm>
            <a:off x="4186238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8" name="Rectangle 158"/>
          <p:cNvSpPr>
            <a:spLocks noChangeArrowheads="1"/>
          </p:cNvSpPr>
          <p:nvPr/>
        </p:nvSpPr>
        <p:spPr bwMode="auto">
          <a:xfrm>
            <a:off x="4630738" y="384016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0639" name="Rectangle 159"/>
          <p:cNvSpPr>
            <a:spLocks noChangeArrowheads="1"/>
          </p:cNvSpPr>
          <p:nvPr/>
        </p:nvSpPr>
        <p:spPr bwMode="auto">
          <a:xfrm>
            <a:off x="4621213" y="4319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0" name="Rectangle 160"/>
          <p:cNvSpPr>
            <a:spLocks noChangeArrowheads="1"/>
          </p:cNvSpPr>
          <p:nvPr/>
        </p:nvSpPr>
        <p:spPr bwMode="auto">
          <a:xfrm>
            <a:off x="463073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1" name="Rectangle 161"/>
          <p:cNvSpPr>
            <a:spLocks noChangeArrowheads="1"/>
          </p:cNvSpPr>
          <p:nvPr/>
        </p:nvSpPr>
        <p:spPr bwMode="auto">
          <a:xfrm>
            <a:off x="5099050" y="38592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2" name="Rectangle 162"/>
          <p:cNvSpPr>
            <a:spLocks noChangeArrowheads="1"/>
          </p:cNvSpPr>
          <p:nvPr/>
        </p:nvSpPr>
        <p:spPr bwMode="auto">
          <a:xfrm>
            <a:off x="5080000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3" name="Rectangle 163"/>
          <p:cNvSpPr>
            <a:spLocks noChangeArrowheads="1"/>
          </p:cNvSpPr>
          <p:nvPr/>
        </p:nvSpPr>
        <p:spPr bwMode="auto">
          <a:xfrm>
            <a:off x="5080000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4" name="Rectangle 164"/>
          <p:cNvSpPr>
            <a:spLocks noChangeArrowheads="1"/>
          </p:cNvSpPr>
          <p:nvPr/>
        </p:nvSpPr>
        <p:spPr bwMode="auto">
          <a:xfrm>
            <a:off x="551656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5" name="Rectangle 165"/>
          <p:cNvSpPr>
            <a:spLocks noChangeArrowheads="1"/>
          </p:cNvSpPr>
          <p:nvPr/>
        </p:nvSpPr>
        <p:spPr bwMode="auto">
          <a:xfrm>
            <a:off x="5526088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6" name="Rectangle 166"/>
          <p:cNvSpPr>
            <a:spLocks noChangeArrowheads="1"/>
          </p:cNvSpPr>
          <p:nvPr/>
        </p:nvSpPr>
        <p:spPr bwMode="auto">
          <a:xfrm>
            <a:off x="5526088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7" name="Rectangle 167"/>
          <p:cNvSpPr>
            <a:spLocks noChangeArrowheads="1"/>
          </p:cNvSpPr>
          <p:nvPr/>
        </p:nvSpPr>
        <p:spPr bwMode="auto">
          <a:xfrm>
            <a:off x="598011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8" name="Rectangle 168"/>
          <p:cNvSpPr>
            <a:spLocks noChangeArrowheads="1"/>
          </p:cNvSpPr>
          <p:nvPr/>
        </p:nvSpPr>
        <p:spPr bwMode="auto">
          <a:xfrm>
            <a:off x="5997575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0649" name="Rectangle 169"/>
          <p:cNvSpPr>
            <a:spLocks noChangeArrowheads="1"/>
          </p:cNvSpPr>
          <p:nvPr/>
        </p:nvSpPr>
        <p:spPr bwMode="auto">
          <a:xfrm>
            <a:off x="6007100" y="4827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52" name="Rectangle 172"/>
          <p:cNvSpPr>
            <a:spLocks noChangeArrowheads="1"/>
          </p:cNvSpPr>
          <p:nvPr/>
        </p:nvSpPr>
        <p:spPr bwMode="auto">
          <a:xfrm>
            <a:off x="6457950" y="38211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0653" name="Rectangle 173"/>
          <p:cNvSpPr>
            <a:spLocks noChangeArrowheads="1"/>
          </p:cNvSpPr>
          <p:nvPr/>
        </p:nvSpPr>
        <p:spPr bwMode="auto">
          <a:xfrm>
            <a:off x="6465888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20654" name="Rectangle 174"/>
          <p:cNvSpPr>
            <a:spLocks noChangeArrowheads="1"/>
          </p:cNvSpPr>
          <p:nvPr/>
        </p:nvSpPr>
        <p:spPr bwMode="auto">
          <a:xfrm>
            <a:off x="646588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55" name="Rectangle 175"/>
          <p:cNvSpPr>
            <a:spLocks noChangeArrowheads="1"/>
          </p:cNvSpPr>
          <p:nvPr/>
        </p:nvSpPr>
        <p:spPr bwMode="auto">
          <a:xfrm>
            <a:off x="695483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0656" name="Rectangle 176"/>
          <p:cNvSpPr>
            <a:spLocks noChangeArrowheads="1"/>
          </p:cNvSpPr>
          <p:nvPr/>
        </p:nvSpPr>
        <p:spPr bwMode="auto">
          <a:xfrm>
            <a:off x="6972300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57" name="Rectangle 177"/>
          <p:cNvSpPr>
            <a:spLocks noChangeArrowheads="1"/>
          </p:cNvSpPr>
          <p:nvPr/>
        </p:nvSpPr>
        <p:spPr bwMode="auto">
          <a:xfrm>
            <a:off x="6972300" y="47704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700" name="Line 220"/>
          <p:cNvSpPr>
            <a:spLocks noChangeShapeType="1"/>
          </p:cNvSpPr>
          <p:nvPr/>
        </p:nvSpPr>
        <p:spPr bwMode="auto">
          <a:xfrm flipH="1" flipV="1">
            <a:off x="2570163" y="3694113"/>
            <a:ext cx="45878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1" name="Line 221"/>
          <p:cNvSpPr>
            <a:spLocks noChangeShapeType="1"/>
          </p:cNvSpPr>
          <p:nvPr/>
        </p:nvSpPr>
        <p:spPr bwMode="auto">
          <a:xfrm flipH="1" flipV="1">
            <a:off x="2589213" y="3694113"/>
            <a:ext cx="89693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2" name="Line 222"/>
          <p:cNvSpPr>
            <a:spLocks noChangeShapeType="1"/>
          </p:cNvSpPr>
          <p:nvPr/>
        </p:nvSpPr>
        <p:spPr bwMode="auto">
          <a:xfrm flipH="1">
            <a:off x="3422650" y="3703638"/>
            <a:ext cx="511175" cy="158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3" name="Line 223"/>
          <p:cNvSpPr>
            <a:spLocks noChangeShapeType="1"/>
          </p:cNvSpPr>
          <p:nvPr/>
        </p:nvSpPr>
        <p:spPr bwMode="auto">
          <a:xfrm flipH="1">
            <a:off x="3482975" y="3692525"/>
            <a:ext cx="887413" cy="11113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4" name="Line 224"/>
          <p:cNvSpPr>
            <a:spLocks noChangeShapeType="1"/>
          </p:cNvSpPr>
          <p:nvPr/>
        </p:nvSpPr>
        <p:spPr bwMode="auto">
          <a:xfrm flipH="1">
            <a:off x="4286250" y="3654425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5" name="Line 225"/>
          <p:cNvSpPr>
            <a:spLocks noChangeShapeType="1"/>
          </p:cNvSpPr>
          <p:nvPr/>
        </p:nvSpPr>
        <p:spPr bwMode="auto">
          <a:xfrm flipH="1">
            <a:off x="3910013" y="3746500"/>
            <a:ext cx="9382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6" name="Line 226"/>
          <p:cNvSpPr>
            <a:spLocks noChangeShapeType="1"/>
          </p:cNvSpPr>
          <p:nvPr/>
        </p:nvSpPr>
        <p:spPr bwMode="auto">
          <a:xfrm flipH="1">
            <a:off x="4783138" y="3675063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7" name="Line 227"/>
          <p:cNvSpPr>
            <a:spLocks noChangeShapeType="1"/>
          </p:cNvSpPr>
          <p:nvPr/>
        </p:nvSpPr>
        <p:spPr bwMode="auto">
          <a:xfrm flipH="1">
            <a:off x="4792663" y="3686175"/>
            <a:ext cx="928687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8" name="Line 228"/>
          <p:cNvSpPr>
            <a:spLocks noChangeShapeType="1"/>
          </p:cNvSpPr>
          <p:nvPr/>
        </p:nvSpPr>
        <p:spPr bwMode="auto">
          <a:xfrm flipH="1">
            <a:off x="5665788" y="3686175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9" name="Line 229"/>
          <p:cNvSpPr>
            <a:spLocks noChangeShapeType="1"/>
          </p:cNvSpPr>
          <p:nvPr/>
        </p:nvSpPr>
        <p:spPr bwMode="auto">
          <a:xfrm flipH="1">
            <a:off x="6132513" y="3695700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0" name="Line 230"/>
          <p:cNvSpPr>
            <a:spLocks noChangeShapeType="1"/>
          </p:cNvSpPr>
          <p:nvPr/>
        </p:nvSpPr>
        <p:spPr bwMode="auto">
          <a:xfrm flipH="1">
            <a:off x="4375150" y="3648075"/>
            <a:ext cx="2817813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1" name="Line 231"/>
          <p:cNvSpPr>
            <a:spLocks noChangeShapeType="1"/>
          </p:cNvSpPr>
          <p:nvPr/>
        </p:nvSpPr>
        <p:spPr bwMode="auto">
          <a:xfrm flipH="1">
            <a:off x="3927475" y="3738563"/>
            <a:ext cx="3265488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2" name="Text Box 57"/>
          <p:cNvSpPr txBox="1">
            <a:spLocks noChangeArrowheads="1"/>
          </p:cNvSpPr>
          <p:nvPr/>
        </p:nvSpPr>
        <p:spPr bwMode="auto">
          <a:xfrm>
            <a:off x="533400" y="5335588"/>
            <a:ext cx="6324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The subsequence 2, 3, 7, 8, 10, 13 is a longest increasing subsequence.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This method runs in </a:t>
            </a:r>
            <a:r>
              <a:rPr lang="en-US" altLang="zh-TW" sz="2400" i="1">
                <a:ea typeface="新細明體" pitchFamily="18" charset="-120"/>
              </a:rPr>
              <a:t>O</a:t>
            </a:r>
            <a:r>
              <a:rPr lang="en-US" altLang="zh-TW" sz="2400">
                <a:ea typeface="新細明體" pitchFamily="18" charset="-120"/>
              </a:rPr>
              <a:t>(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 i="1" baseline="30000">
                <a:ea typeface="新細明體" pitchFamily="18" charset="-120"/>
              </a:rPr>
              <a:t>2</a:t>
            </a:r>
            <a:r>
              <a:rPr lang="en-US" altLang="zh-TW" sz="2400">
                <a:ea typeface="新細明體" pitchFamily="18" charset="-120"/>
              </a:rPr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4581" grpId="0"/>
      <p:bldP spid="20622" grpId="0"/>
      <p:bldP spid="20627" grpId="0"/>
      <p:bldP spid="20628" grpId="0"/>
      <p:bldP spid="20629" grpId="0"/>
      <p:bldP spid="20630" grpId="0"/>
      <p:bldP spid="20631" grpId="0"/>
      <p:bldP spid="20632" grpId="0"/>
      <p:bldP spid="20633" grpId="0"/>
      <p:bldP spid="20634" grpId="0"/>
      <p:bldP spid="20635" grpId="0"/>
      <p:bldP spid="20636" grpId="0"/>
      <p:bldP spid="20637" grpId="0"/>
      <p:bldP spid="20638" grpId="0"/>
      <p:bldP spid="20639" grpId="0"/>
      <p:bldP spid="20640" grpId="0"/>
      <p:bldP spid="20641" grpId="0"/>
      <p:bldP spid="20642" grpId="0"/>
      <p:bldP spid="20643" grpId="0"/>
      <p:bldP spid="20644" grpId="0"/>
      <p:bldP spid="20645" grpId="0"/>
      <p:bldP spid="20646" grpId="0"/>
      <p:bldP spid="20647" grpId="0"/>
      <p:bldP spid="20648" grpId="0"/>
      <p:bldP spid="20649" grpId="0"/>
      <p:bldP spid="20652" grpId="0"/>
      <p:bldP spid="20653" grpId="0"/>
      <p:bldP spid="20654" grpId="0"/>
      <p:bldP spid="20655" grpId="0"/>
      <p:bldP spid="20656" grpId="0"/>
      <p:bldP spid="20657" grpId="0"/>
      <p:bldP spid="20700" grpId="0" animBg="1"/>
      <p:bldP spid="20700" grpId="1" animBg="1"/>
      <p:bldP spid="20701" grpId="0" animBg="1"/>
      <p:bldP spid="20701" grpId="1" animBg="1"/>
      <p:bldP spid="20702" grpId="0" animBg="1"/>
      <p:bldP spid="20702" grpId="1" animBg="1"/>
      <p:bldP spid="20703" grpId="0" animBg="1"/>
      <p:bldP spid="20703" grpId="1" animBg="1"/>
      <p:bldP spid="20704" grpId="0" animBg="1"/>
      <p:bldP spid="20704" grpId="1" animBg="1"/>
      <p:bldP spid="20705" grpId="0" animBg="1"/>
      <p:bldP spid="20705" grpId="1" animBg="1"/>
      <p:bldP spid="20706" grpId="0" animBg="1"/>
      <p:bldP spid="20706" grpId="1" animBg="1"/>
      <p:bldP spid="20707" grpId="0" animBg="1"/>
      <p:bldP spid="20707" grpId="1" animBg="1"/>
      <p:bldP spid="20708" grpId="0" animBg="1"/>
      <p:bldP spid="20708" grpId="1" animBg="1"/>
      <p:bldP spid="20709" grpId="0" animBg="1"/>
      <p:bldP spid="20709" grpId="1" animBg="1"/>
      <p:bldP spid="20710" grpId="0" animBg="1"/>
      <p:bldP spid="20710" grpId="1" animBg="1"/>
      <p:bldP spid="20711" grpId="0" animBg="1"/>
      <p:bldP spid="20711" grpId="1" animBg="1"/>
      <p:bldP spid="207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52C54-837E-4E32-B7AC-83B4283E9475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en-US" altLang="zh-TW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</a:rPr>
              <a:t>log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method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Define </a:t>
            </a:r>
            <a:r>
              <a:rPr lang="en-US" altLang="zh-TW" i="1" dirty="0" err="1" smtClean="0">
                <a:solidFill>
                  <a:srgbClr val="FF0000"/>
                </a:solidFill>
                <a:ea typeface="新細明體" pitchFamily="18" charset="-120"/>
              </a:rPr>
              <a:t>BestEnd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[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ea typeface="新細明體" pitchFamily="18" charset="-120"/>
              </a:rPr>
              <a:t> to be the smallest number of an increasing subsequence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length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i="1" dirty="0" smtClean="0">
              <a:ea typeface="新細明體" pitchFamily="18" charset="-12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9   2   5   3  7  11   8    10  13   6</a:t>
            </a:r>
          </a:p>
          <a:p>
            <a:pPr>
              <a:spcBef>
                <a:spcPct val="50000"/>
              </a:spcBef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9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8288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2860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5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7432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7432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2004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2004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3200400" y="44958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3657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657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657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3657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11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4267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4267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3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4267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4267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49530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49530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49530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49530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49530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562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562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5562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5626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55626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13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6172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6172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6172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6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6172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61722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1722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itchFamily="18" charset="-120"/>
              </a:rPr>
              <a:t>13</a:t>
            </a:r>
          </a:p>
        </p:txBody>
      </p:sp>
      <p:sp>
        <p:nvSpPr>
          <p:cNvPr id="20520" name="Line 39"/>
          <p:cNvSpPr>
            <a:spLocks noChangeShapeType="1"/>
          </p:cNvSpPr>
          <p:nvPr/>
        </p:nvSpPr>
        <p:spPr bwMode="auto">
          <a:xfrm flipH="1">
            <a:off x="6781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1" name="Line 40"/>
          <p:cNvSpPr>
            <a:spLocks noChangeShapeType="1"/>
          </p:cNvSpPr>
          <p:nvPr/>
        </p:nvSpPr>
        <p:spPr bwMode="auto">
          <a:xfrm flipH="1">
            <a:off x="6781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2" name="Line 41"/>
          <p:cNvSpPr>
            <a:spLocks noChangeShapeType="1"/>
          </p:cNvSpPr>
          <p:nvPr/>
        </p:nvSpPr>
        <p:spPr bwMode="auto">
          <a:xfrm flipH="1"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3" name="Line 42"/>
          <p:cNvSpPr>
            <a:spLocks noChangeShapeType="1"/>
          </p:cNvSpPr>
          <p:nvPr/>
        </p:nvSpPr>
        <p:spPr bwMode="auto">
          <a:xfrm flipH="1">
            <a:off x="6781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4" name="Line 43"/>
          <p:cNvSpPr>
            <a:spLocks noChangeShapeType="1"/>
          </p:cNvSpPr>
          <p:nvPr/>
        </p:nvSpPr>
        <p:spPr bwMode="auto">
          <a:xfrm flipH="1">
            <a:off x="6781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5" name="Line 44"/>
          <p:cNvSpPr>
            <a:spLocks noChangeShapeType="1"/>
          </p:cNvSpPr>
          <p:nvPr/>
        </p:nvSpPr>
        <p:spPr bwMode="auto">
          <a:xfrm flipH="1">
            <a:off x="67818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6" name="Text Box 45"/>
          <p:cNvSpPr txBox="1">
            <a:spLocks noChangeArrowheads="1"/>
          </p:cNvSpPr>
          <p:nvPr/>
        </p:nvSpPr>
        <p:spPr bwMode="auto">
          <a:xfrm>
            <a:off x="7162800" y="3581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[1]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7162800" y="4038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[2]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7162800" y="4495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[3]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7162800" y="4953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[4]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7162800" y="5410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[5]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1" name="Text Box 50"/>
          <p:cNvSpPr txBox="1">
            <a:spLocks noChangeArrowheads="1"/>
          </p:cNvSpPr>
          <p:nvPr/>
        </p:nvSpPr>
        <p:spPr bwMode="auto">
          <a:xfrm>
            <a:off x="7162800" y="5867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[6]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>
            <a:off x="25908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>
            <a:off x="3505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>
            <a:off x="4114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>
            <a:off x="4724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7" name="Line 56"/>
          <p:cNvSpPr>
            <a:spLocks noChangeShapeType="1"/>
          </p:cNvSpPr>
          <p:nvPr/>
        </p:nvSpPr>
        <p:spPr bwMode="auto">
          <a:xfrm>
            <a:off x="5410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40" name="Text Box 59"/>
          <p:cNvSpPr txBox="1">
            <a:spLocks noChangeArrowheads="1"/>
          </p:cNvSpPr>
          <p:nvPr/>
        </p:nvSpPr>
        <p:spPr bwMode="auto">
          <a:xfrm>
            <a:off x="228600" y="5181600"/>
            <a:ext cx="33528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For each position, we perform a binary search to update </a:t>
            </a:r>
            <a:r>
              <a:rPr lang="en-US" altLang="zh-TW" i="1">
                <a:ea typeface="新細明體" pitchFamily="18" charset="-120"/>
              </a:rPr>
              <a:t>BestEnd. </a:t>
            </a:r>
            <a:r>
              <a:rPr lang="en-US" altLang="zh-TW">
                <a:ea typeface="新細明體" pitchFamily="18" charset="-120"/>
              </a:rPr>
              <a:t>Therefore, the running time is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O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 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log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 animBg="1"/>
      <p:bldP spid="20511" grpId="0" animBg="1"/>
      <p:bldP spid="20512" grpId="0" animBg="1"/>
      <p:bldP spid="20513" grpId="0" animBg="1"/>
      <p:bldP spid="20514" grpId="0" animBg="1"/>
      <p:bldP spid="20515" grpId="0" animBg="1"/>
      <p:bldP spid="20516" grpId="0" animBg="1"/>
      <p:bldP spid="20517" grpId="0" animBg="1"/>
      <p:bldP spid="20518" grpId="0" animBg="1"/>
      <p:bldP spid="20519" grpId="0" animBg="1"/>
      <p:bldP spid="20520" grpId="0" animBg="1"/>
      <p:bldP spid="20521" grpId="0" animBg="1"/>
      <p:bldP spid="20522" grpId="0" animBg="1"/>
      <p:bldP spid="20523" grpId="0" animBg="1"/>
      <p:bldP spid="20524" grpId="0" animBg="1"/>
      <p:bldP spid="20525" grpId="0" animBg="1"/>
      <p:bldP spid="20526" grpId="0"/>
      <p:bldP spid="20527" grpId="0"/>
      <p:bldP spid="20528" grpId="0"/>
      <p:bldP spid="20529" grpId="0"/>
      <p:bldP spid="20530" grpId="0"/>
      <p:bldP spid="20531" grpId="0"/>
      <p:bldP spid="20532" grpId="0" animBg="1"/>
      <p:bldP spid="20533" grpId="0" animBg="1"/>
      <p:bldP spid="20534" grpId="0" animBg="1"/>
      <p:bldP spid="20535" grpId="0" animBg="1"/>
      <p:bldP spid="20535" grpId="1" animBg="1"/>
      <p:bldP spid="20536" grpId="0" animBg="1"/>
      <p:bldP spid="20537" grpId="0" animBg="1"/>
      <p:bldP spid="20537" grpId="1" animBg="1"/>
      <p:bldP spid="20538" grpId="0" animBg="1"/>
      <p:bldP spid="20539" grpId="0" animBg="1"/>
      <p:bldP spid="205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D6A2F5-46F8-4245-8AA5-6C6A85C46EB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0-1 Knapsack Problem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Thief has a knapsack of capacity </a:t>
            </a:r>
            <a:r>
              <a:rPr lang="en-US" smtClean="0">
                <a:latin typeface="Comic Sans MS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There are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smtClean="0"/>
              <a:t> items: for </a:t>
            </a:r>
            <a:r>
              <a:rPr lang="en-US" smtClean="0">
                <a:latin typeface="Comic Sans MS" pitchFamily="66" charset="0"/>
              </a:rPr>
              <a:t>i</a:t>
            </a:r>
            <a:r>
              <a:rPr lang="en-US" smtClean="0"/>
              <a:t>-th item value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/>
              <a:t> and weight </a:t>
            </a:r>
            <a:r>
              <a:rPr lang="en-US" smtClean="0">
                <a:latin typeface="Comic Sans MS" pitchFamily="66" charset="0"/>
              </a:rPr>
              <a:t>w</a:t>
            </a:r>
            <a:r>
              <a:rPr lang="en-US" baseline="-25000" smtClean="0">
                <a:latin typeface="Comic Sans MS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find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/>
              <a:t> such that for all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mtClean="0">
                <a:sym typeface="Symbol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is maximum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F61EDA-28C2-4AA8-94DE-6A0B687470DD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0-1 Knapsack - Greedy Strategy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 smtClean="0"/>
              <a:t>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Item 1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Item 3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$60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6652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6653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20</a:t>
              </a:r>
            </a:p>
          </p:txBody>
        </p:sp>
        <p:sp>
          <p:nvSpPr>
            <p:cNvPr id="26654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$100</a:t>
              </a:r>
            </a:p>
          </p:txBody>
        </p:sp>
        <p:sp>
          <p:nvSpPr>
            <p:cNvPr id="26655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$120</a:t>
              </a:r>
            </a:p>
            <a:p>
              <a:endParaRPr lang="en-US" sz="800"/>
            </a:p>
            <a:p>
              <a:r>
                <a:rPr lang="en-US" sz="1600"/>
                <a:t>  +</a:t>
              </a:r>
            </a:p>
          </p:txBody>
        </p:sp>
        <p:sp>
          <p:nvSpPr>
            <p:cNvPr id="26656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$220</a:t>
              </a:r>
            </a:p>
          </p:txBody>
        </p:sp>
        <p:sp>
          <p:nvSpPr>
            <p:cNvPr id="26658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30</a:t>
              </a:r>
            </a:p>
          </p:txBody>
        </p:sp>
      </p:grpSp>
      <p:sp>
        <p:nvSpPr>
          <p:cNvPr id="26648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$6/pound</a:t>
            </a:r>
          </a:p>
        </p:txBody>
      </p:sp>
      <p:sp>
        <p:nvSpPr>
          <p:cNvPr id="26649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26650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The greedy choice property does not 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426A5E-23D7-4242-80D7-FEA35DA0E3CD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0-1 Knapsack - Dynamic Programming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latin typeface="Comic Sans MS" pitchFamily="66" charset="0"/>
              </a:rPr>
              <a:t>P(i, w)</a:t>
            </a:r>
            <a:r>
              <a:rPr lang="en-US" smtClean="0"/>
              <a:t> –  the maximum profit that can be 			obtained from items </a:t>
            </a:r>
            <a:r>
              <a:rPr lang="en-US" smtClean="0">
                <a:latin typeface="Comic Sans MS" pitchFamily="66" charset="0"/>
              </a:rPr>
              <a:t>1</a:t>
            </a:r>
            <a:r>
              <a:rPr lang="en-US" smtClean="0"/>
              <a:t> to </a:t>
            </a:r>
            <a:r>
              <a:rPr lang="en-US" smtClean="0">
                <a:latin typeface="Comic Sans MS" pitchFamily="66" charset="0"/>
              </a:rPr>
              <a:t>i</a:t>
            </a:r>
            <a:r>
              <a:rPr lang="en-US" smtClean="0"/>
              <a:t>, if the 			knapsack has size </a:t>
            </a:r>
            <a:r>
              <a:rPr lang="en-US" smtClean="0">
                <a:latin typeface="Comic Sans MS" pitchFamily="66" charset="0"/>
              </a:rPr>
              <a:t>w</a:t>
            </a:r>
            <a:endParaRPr lang="en-US" smtClean="0"/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Case 1: thief takes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/>
              <a:t>		 </a:t>
            </a:r>
            <a:r>
              <a:rPr lang="en-US" smtClean="0">
                <a:latin typeface="Comic Sans MS" pitchFamily="66" charset="0"/>
              </a:rPr>
              <a:t>P(i, w) =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Case 2: thief does not take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/>
              <a:t>		 </a:t>
            </a:r>
            <a:r>
              <a:rPr lang="en-US" smtClean="0">
                <a:latin typeface="Comic Sans MS" pitchFamily="66" charset="0"/>
              </a:rPr>
              <a:t>P(i,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865438" y="4084638"/>
            <a:ext cx="278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v</a:t>
            </a:r>
            <a:r>
              <a:rPr lang="en-US" sz="2800" baseline="-25000">
                <a:latin typeface="Comic Sans MS" pitchFamily="66" charset="0"/>
              </a:rPr>
              <a:t>i</a:t>
            </a:r>
            <a:r>
              <a:rPr lang="en-US" sz="2800">
                <a:latin typeface="Comic Sans MS" pitchFamily="66" charset="0"/>
              </a:rPr>
              <a:t> + P(i - 1, w-w</a:t>
            </a:r>
            <a:r>
              <a:rPr lang="en-US" sz="2800" baseline="-25000">
                <a:latin typeface="Comic Sans MS" pitchFamily="66" charset="0"/>
              </a:rPr>
              <a:t>i</a:t>
            </a:r>
            <a:r>
              <a:rPr lang="en-US" sz="2800">
                <a:latin typeface="Comic Sans MS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865438" y="556895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P(i - 1,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38E152-6705-4680-8152-1B54150AEE1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0-1 Knapsack - Dynamic Programming</a:t>
            </a:r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/>
                <a:gridCol w="555625"/>
                <a:gridCol w="557212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  <a:gridCol w="5556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5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r>
              <a:rPr lang="en-US" baseline="-25000">
                <a:latin typeface="Comic Sans MS" pitchFamily="66" charset="0"/>
              </a:rPr>
              <a:t>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776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77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78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 - w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28779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0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i-1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1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endParaRPr lang="en-US" baseline="-25000">
              <a:latin typeface="Comic Sans MS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8802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sp>
        <p:nvSpPr>
          <p:cNvPr id="28783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50838" y="20367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P(i, w) = max {v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 + P(i - 1, w-w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), P(i - 1, w) }  </a:t>
            </a:r>
          </a:p>
        </p:txBody>
      </p:sp>
      <p:sp>
        <p:nvSpPr>
          <p:cNvPr id="28784" name="AutoShape 113"/>
          <p:cNvSpPr>
            <a:spLocks/>
          </p:cNvSpPr>
          <p:nvPr/>
        </p:nvSpPr>
        <p:spPr bwMode="auto">
          <a:xfrm rot="5400000">
            <a:off x="4313237" y="631826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Text Box 114"/>
          <p:cNvSpPr txBox="1">
            <a:spLocks noChangeArrowheads="1"/>
          </p:cNvSpPr>
          <p:nvPr/>
        </p:nvSpPr>
        <p:spPr bwMode="auto">
          <a:xfrm>
            <a:off x="3536950" y="1403350"/>
            <a:ext cx="185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Item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/>
              <a:t>was taken</a:t>
            </a:r>
          </a:p>
        </p:txBody>
      </p:sp>
      <p:sp>
        <p:nvSpPr>
          <p:cNvPr id="28786" name="Text Box 115"/>
          <p:cNvSpPr txBox="1">
            <a:spLocks noChangeArrowheads="1"/>
          </p:cNvSpPr>
          <p:nvPr/>
        </p:nvSpPr>
        <p:spPr bwMode="auto">
          <a:xfrm>
            <a:off x="5678488" y="1403350"/>
            <a:ext cx="2233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Item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/>
              <a:t>was not taken</a:t>
            </a:r>
          </a:p>
        </p:txBody>
      </p:sp>
      <p:sp>
        <p:nvSpPr>
          <p:cNvPr id="28787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8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8800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8798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9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8796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8794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93" name="AutoShape 130"/>
          <p:cNvSpPr>
            <a:spLocks/>
          </p:cNvSpPr>
          <p:nvPr/>
        </p:nvSpPr>
        <p:spPr bwMode="auto">
          <a:xfrm rot="5400000">
            <a:off x="6611144" y="109616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2BE680-FA6A-4687-A029-8C0D7F8A9EBA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-114300" y="508000"/>
            <a:ext cx="6634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w) = max {v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 + 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- 1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w-</a:t>
            </a:r>
            <a:r>
              <a:rPr lang="en-US" sz="2400" dirty="0" err="1">
                <a:solidFill>
                  <a:schemeClr val="accent2"/>
                </a:solidFill>
                <a:latin typeface="Comic Sans MS" pitchFamily="66" charset="0"/>
              </a:rPr>
              <a:t>w</a:t>
            </a:r>
            <a:r>
              <a:rPr lang="en-US" sz="2400" baseline="-25000" dirty="0" err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), 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- 1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w) }</a:t>
            </a:r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</p:nvPr>
        </p:nvGraphicFramePr>
        <p:xfrm>
          <a:off x="508000" y="18415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3"/>
                <a:gridCol w="590550"/>
                <a:gridCol w="588962"/>
                <a:gridCol w="588963"/>
                <a:gridCol w="590550"/>
                <a:gridCol w="588962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/>
                <a:gridCol w="896938"/>
                <a:gridCol w="90011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9770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9771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1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2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3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4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5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6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7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8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9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80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 = 5</a:t>
            </a:r>
            <a:endParaRPr 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781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grpSp>
        <p:nvGrpSpPr>
          <p:cNvPr id="29801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29884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1) = </a:t>
              </a:r>
            </a:p>
          </p:txBody>
        </p:sp>
        <p:sp>
          <p:nvSpPr>
            <p:cNvPr id="29885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2) = </a:t>
              </a:r>
            </a:p>
          </p:txBody>
        </p:sp>
        <p:sp>
          <p:nvSpPr>
            <p:cNvPr id="29886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3) = </a:t>
              </a:r>
            </a:p>
          </p:txBody>
        </p:sp>
        <p:sp>
          <p:nvSpPr>
            <p:cNvPr id="29887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4) = </a:t>
              </a:r>
            </a:p>
          </p:txBody>
        </p:sp>
        <p:sp>
          <p:nvSpPr>
            <p:cNvPr id="29888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5) = </a:t>
              </a:r>
            </a:p>
          </p:txBody>
        </p:sp>
      </p:grpSp>
      <p:grpSp>
        <p:nvGrpSpPr>
          <p:cNvPr id="29802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29879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1)= </a:t>
              </a:r>
            </a:p>
          </p:txBody>
        </p:sp>
        <p:sp>
          <p:nvSpPr>
            <p:cNvPr id="29880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2)= </a:t>
              </a:r>
            </a:p>
          </p:txBody>
        </p:sp>
        <p:sp>
          <p:nvSpPr>
            <p:cNvPr id="29881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3)= </a:t>
              </a:r>
            </a:p>
          </p:txBody>
        </p:sp>
        <p:sp>
          <p:nvSpPr>
            <p:cNvPr id="29882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4)= </a:t>
              </a:r>
            </a:p>
          </p:txBody>
        </p:sp>
        <p:sp>
          <p:nvSpPr>
            <p:cNvPr id="29883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5)= </a:t>
              </a:r>
            </a:p>
          </p:txBody>
        </p:sp>
      </p:grpSp>
      <p:sp>
        <p:nvSpPr>
          <p:cNvPr id="29803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4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805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29874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1)= </a:t>
              </a:r>
            </a:p>
          </p:txBody>
        </p:sp>
        <p:sp>
          <p:nvSpPr>
            <p:cNvPr id="29875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2)= </a:t>
              </a:r>
            </a:p>
          </p:txBody>
        </p:sp>
        <p:sp>
          <p:nvSpPr>
            <p:cNvPr id="29876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3)= </a:t>
              </a:r>
            </a:p>
          </p:txBody>
        </p:sp>
        <p:sp>
          <p:nvSpPr>
            <p:cNvPr id="29877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4)= </a:t>
              </a:r>
            </a:p>
          </p:txBody>
        </p:sp>
        <p:sp>
          <p:nvSpPr>
            <p:cNvPr id="29878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5)= </a:t>
              </a:r>
            </a:p>
          </p:txBody>
        </p:sp>
      </p:grpSp>
      <p:grpSp>
        <p:nvGrpSpPr>
          <p:cNvPr id="29806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29869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1)= </a:t>
              </a:r>
            </a:p>
          </p:txBody>
        </p:sp>
        <p:sp>
          <p:nvSpPr>
            <p:cNvPr id="29870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2)= </a:t>
              </a:r>
            </a:p>
          </p:txBody>
        </p:sp>
        <p:sp>
          <p:nvSpPr>
            <p:cNvPr id="29871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3)= </a:t>
              </a:r>
            </a:p>
          </p:txBody>
        </p:sp>
        <p:sp>
          <p:nvSpPr>
            <p:cNvPr id="29872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4)= </a:t>
              </a:r>
            </a:p>
          </p:txBody>
        </p:sp>
        <p:sp>
          <p:nvSpPr>
            <p:cNvPr id="29873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29867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8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29865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6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29863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4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29861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2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29859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max{10+0, 0} = 10</a:t>
              </a:r>
            </a:p>
          </p:txBody>
        </p:sp>
        <p:sp>
          <p:nvSpPr>
            <p:cNvPr id="29860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29857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max{10+0, 12} = 12</a:t>
              </a:r>
            </a:p>
          </p:txBody>
        </p:sp>
        <p:sp>
          <p:nvSpPr>
            <p:cNvPr id="29858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29855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6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29853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4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29851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2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29849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P(2,1) = 10</a:t>
              </a:r>
            </a:p>
          </p:txBody>
        </p:sp>
        <p:sp>
          <p:nvSpPr>
            <p:cNvPr id="29850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29847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P(2,2) = 12</a:t>
              </a:r>
            </a:p>
          </p:txBody>
        </p:sp>
        <p:sp>
          <p:nvSpPr>
            <p:cNvPr id="29848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29845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max{20+0, 22}=22</a:t>
              </a:r>
            </a:p>
          </p:txBody>
        </p:sp>
        <p:sp>
          <p:nvSpPr>
            <p:cNvPr id="29846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29843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max{20+10,22}=30</a:t>
              </a:r>
            </a:p>
          </p:txBody>
        </p:sp>
        <p:sp>
          <p:nvSpPr>
            <p:cNvPr id="29844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29841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max{20+12,22}=32</a:t>
              </a:r>
            </a:p>
          </p:txBody>
        </p:sp>
        <p:sp>
          <p:nvSpPr>
            <p:cNvPr id="29842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29839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P(3,1) = 10</a:t>
              </a:r>
            </a:p>
          </p:txBody>
        </p:sp>
        <p:sp>
          <p:nvSpPr>
            <p:cNvPr id="29840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29837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max{15+0, 12} = 15</a:t>
              </a:r>
            </a:p>
          </p:txBody>
        </p:sp>
        <p:sp>
          <p:nvSpPr>
            <p:cNvPr id="29838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29835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max{15+10, 22}=25</a:t>
              </a:r>
            </a:p>
          </p:txBody>
        </p:sp>
        <p:sp>
          <p:nvSpPr>
            <p:cNvPr id="29836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29833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max{15+12, 30}=30</a:t>
              </a:r>
            </a:p>
          </p:txBody>
        </p:sp>
        <p:sp>
          <p:nvSpPr>
            <p:cNvPr id="29834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29831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max{15+22, 32}=37</a:t>
              </a:r>
            </a:p>
          </p:txBody>
        </p:sp>
        <p:sp>
          <p:nvSpPr>
            <p:cNvPr id="29832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29828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829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P(0, 1) = 0</a:t>
              </a:r>
            </a:p>
          </p:txBody>
        </p:sp>
        <p:sp>
          <p:nvSpPr>
            <p:cNvPr id="29830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27" name="Text Box 191"/>
          <p:cNvSpPr txBox="1">
            <a:spLocks noChangeArrowheads="1"/>
          </p:cNvSpPr>
          <p:nvPr/>
        </p:nvSpPr>
        <p:spPr bwMode="auto">
          <a:xfrm>
            <a:off x="276225" y="107950"/>
            <a:ext cx="4350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Example</a:t>
            </a:r>
            <a:r>
              <a:rPr lang="en-US" sz="2800" dirty="0" smtClean="0"/>
              <a:t>: 0-1 Knapsack </a:t>
            </a:r>
            <a:endParaRPr lang="en-US" sz="2800" dirty="0"/>
          </a:p>
        </p:txBody>
      </p:sp>
      <p:sp>
        <p:nvSpPr>
          <p:cNvPr id="125" name="Line 132"/>
          <p:cNvSpPr>
            <a:spLocks noChangeShapeType="1"/>
          </p:cNvSpPr>
          <p:nvPr/>
        </p:nvSpPr>
        <p:spPr bwMode="auto">
          <a:xfrm flipH="1" flipV="1">
            <a:off x="129308" y="1717963"/>
            <a:ext cx="402583" cy="130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26" name="Text Box 73"/>
          <p:cNvSpPr txBox="1">
            <a:spLocks noChangeArrowheads="1"/>
          </p:cNvSpPr>
          <p:nvPr/>
        </p:nvSpPr>
        <p:spPr bwMode="auto">
          <a:xfrm>
            <a:off x="236840" y="1396003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7" name="Text Box 84"/>
          <p:cNvSpPr txBox="1">
            <a:spLocks noChangeArrowheads="1"/>
          </p:cNvSpPr>
          <p:nvPr/>
        </p:nvSpPr>
        <p:spPr bwMode="auto">
          <a:xfrm>
            <a:off x="47202" y="1702390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A2600A-4CF7-48BD-8827-30C3B77DAC6D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1375" cy="906462"/>
          </a:xfrm>
        </p:spPr>
        <p:txBody>
          <a:bodyPr/>
          <a:lstStyle/>
          <a:p>
            <a:pPr algn="l" eaLnBrk="1" hangingPunct="1"/>
            <a:r>
              <a:rPr lang="en-US" smtClean="0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</p:nvPr>
        </p:nvGraphicFramePr>
        <p:xfrm>
          <a:off x="1639888" y="1738313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/>
                <a:gridCol w="590550"/>
                <a:gridCol w="588963"/>
                <a:gridCol w="588962"/>
                <a:gridCol w="590550"/>
                <a:gridCol w="588963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8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0769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0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1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2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3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4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5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6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7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8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0779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0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1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2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3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84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5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6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7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8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89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90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91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792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30793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30798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9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1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2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3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5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7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8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9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0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1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2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3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4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5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6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7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818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Start at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P(n, 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When you go left-up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</a:rPr>
              <a:t>item i has been taken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When you go straight up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0828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0826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2</a:t>
              </a:r>
            </a:p>
          </p:txBody>
        </p:sp>
        <p:sp>
          <p:nvSpPr>
            <p:cNvPr id="30827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723369-6BC0-4412-BD17-C577E28260CB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Overlapping Subproblems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352925" y="35893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1577975" y="2225675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/>
                <a:gridCol w="555625"/>
                <a:gridCol w="557212"/>
                <a:gridCol w="555625"/>
                <a:gridCol w="557213"/>
                <a:gridCol w="557212"/>
                <a:gridCol w="557213"/>
                <a:gridCol w="557212"/>
                <a:gridCol w="557213"/>
                <a:gridCol w="557212"/>
                <a:gridCol w="5556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47" name="Text Box 102"/>
          <p:cNvSpPr txBox="1">
            <a:spLocks noChangeArrowheads="1"/>
          </p:cNvSpPr>
          <p:nvPr/>
        </p:nvSpPr>
        <p:spPr bwMode="auto">
          <a:xfrm>
            <a:off x="1700213" y="185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r>
              <a:rPr lang="en-US" baseline="-25000">
                <a:latin typeface="Comic Sans MS" pitchFamily="66" charset="0"/>
              </a:rPr>
              <a:t>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848" name="Text Box 103"/>
          <p:cNvSpPr txBox="1">
            <a:spLocks noChangeArrowheads="1"/>
          </p:cNvSpPr>
          <p:nvPr/>
        </p:nvSpPr>
        <p:spPr bwMode="auto">
          <a:xfrm>
            <a:off x="1196975" y="50117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49" name="Text Box 104"/>
          <p:cNvSpPr txBox="1">
            <a:spLocks noChangeArrowheads="1"/>
          </p:cNvSpPr>
          <p:nvPr/>
        </p:nvSpPr>
        <p:spPr bwMode="auto">
          <a:xfrm>
            <a:off x="2238375" y="185896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0" name="Text Box 105"/>
          <p:cNvSpPr txBox="1">
            <a:spLocks noChangeArrowheads="1"/>
          </p:cNvSpPr>
          <p:nvPr/>
        </p:nvSpPr>
        <p:spPr bwMode="auto">
          <a:xfrm>
            <a:off x="7223125" y="18303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1" name="Text Box 106"/>
          <p:cNvSpPr txBox="1">
            <a:spLocks noChangeArrowheads="1"/>
          </p:cNvSpPr>
          <p:nvPr/>
        </p:nvSpPr>
        <p:spPr bwMode="auto">
          <a:xfrm>
            <a:off x="1125538" y="3582988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i-1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2" name="Text Box 107"/>
          <p:cNvSpPr txBox="1">
            <a:spLocks noChangeArrowheads="1"/>
          </p:cNvSpPr>
          <p:nvPr/>
        </p:nvSpPr>
        <p:spPr bwMode="auto">
          <a:xfrm>
            <a:off x="1187450" y="2308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3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322263" y="13509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P(i, w) = max {v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 + P(i - 1, w-w</a:t>
            </a:r>
            <a:r>
              <a:rPr lang="en-US" baseline="-25000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), P(i - 1, w) }  </a:t>
            </a:r>
          </a:p>
        </p:txBody>
      </p:sp>
      <p:sp>
        <p:nvSpPr>
          <p:cNvPr id="31854" name="Text Box 109"/>
          <p:cNvSpPr txBox="1">
            <a:spLocks noChangeArrowheads="1"/>
          </p:cNvSpPr>
          <p:nvPr/>
        </p:nvSpPr>
        <p:spPr bwMode="auto">
          <a:xfrm>
            <a:off x="1223963" y="4064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5" name="Text Box 110"/>
          <p:cNvSpPr txBox="1">
            <a:spLocks noChangeArrowheads="1"/>
          </p:cNvSpPr>
          <p:nvPr/>
        </p:nvSpPr>
        <p:spPr bwMode="auto">
          <a:xfrm>
            <a:off x="4448175" y="181927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6" name="Text Box 111"/>
          <p:cNvSpPr txBox="1">
            <a:spLocks noChangeArrowheads="1"/>
          </p:cNvSpPr>
          <p:nvPr/>
        </p:nvSpPr>
        <p:spPr bwMode="auto">
          <a:xfrm>
            <a:off x="965200" y="5513388"/>
            <a:ext cx="7286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lang="en-US" sz="2800" dirty="0"/>
              <a:t>: all the </a:t>
            </a:r>
            <a:r>
              <a:rPr lang="en-US" sz="2800" dirty="0" err="1"/>
              <a:t>subproblems</a:t>
            </a:r>
            <a:r>
              <a:rPr lang="en-US" sz="2800" dirty="0"/>
              <a:t> shown in </a:t>
            </a:r>
            <a:r>
              <a:rPr lang="en-US" sz="2800" dirty="0" smtClean="0"/>
              <a:t>red </a:t>
            </a:r>
            <a:r>
              <a:rPr lang="en-US" sz="2800" dirty="0"/>
              <a:t>may depend on </a:t>
            </a:r>
            <a:r>
              <a:rPr lang="en-US" sz="2800" dirty="0">
                <a:latin typeface="Comic Sans MS" pitchFamily="66" charset="0"/>
              </a:rPr>
              <a:t>P(i-1,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0DD19E-1944-4B76-B1F5-52F4CD5026E1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An algorithm design technique (like divide and conquer)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Divide and conquer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Partition the problem into independent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Solve the </a:t>
            </a:r>
            <a:r>
              <a:rPr lang="en-US" dirty="0" err="1" smtClean="0"/>
              <a:t>subproblems</a:t>
            </a:r>
            <a:r>
              <a:rPr lang="en-US" dirty="0" smtClean="0"/>
              <a:t> recursively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Combine the solutions to solve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1267485" y="4876549"/>
            <a:ext cx="69349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Let’s run 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the </a:t>
            </a:r>
            <a:r>
              <a:rPr lang="en-US" altLang="zh-CN" sz="2000" b="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algorithm 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on the </a:t>
            </a:r>
            <a:r>
              <a:rPr lang="en-US" altLang="zh-CN" sz="2000" b="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following 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data:</a:t>
            </a:r>
          </a:p>
          <a:p>
            <a:pPr eaLnBrk="0" hangingPunct="0"/>
            <a:endParaRPr lang="en-US" altLang="zh-CN" sz="2000" b="0" dirty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n = 4 (# of elements</a:t>
            </a:r>
            <a:r>
              <a:rPr lang="en-US" altLang="zh-CN" sz="2000" b="0" dirty="0" smtClean="0">
                <a:latin typeface="Times New Roman" pitchFamily="18" charset="0"/>
                <a:ea typeface="SimSun" pitchFamily="2" charset="-122"/>
              </a:rPr>
              <a:t>), W </a:t>
            </a:r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= 5 (max weight)</a:t>
            </a:r>
          </a:p>
          <a:p>
            <a:pPr eaLnBrk="0" hangingPunct="0"/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Elements (weight, </a:t>
            </a:r>
            <a:r>
              <a:rPr lang="en-US" altLang="zh-CN" sz="2000" b="0" dirty="0" smtClean="0">
                <a:latin typeface="Times New Roman" pitchFamily="18" charset="0"/>
                <a:ea typeface="SimSun" pitchFamily="2" charset="-122"/>
              </a:rPr>
              <a:t>profit (benefit) </a:t>
            </a:r>
            <a:r>
              <a:rPr lang="en-US" altLang="zh-CN" sz="2000" b="0" dirty="0" smtClean="0">
                <a:latin typeface="Times New Roman" pitchFamily="18" charset="0"/>
                <a:ea typeface="SimSun" pitchFamily="2" charset="-122"/>
              </a:rPr>
              <a:t>): (2,3</a:t>
            </a:r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), (3,4), (4,5), (5,6)</a:t>
            </a:r>
            <a:endParaRPr lang="en-US" altLang="zh-CN" sz="1400" b="0" dirty="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6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6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076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7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0725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=-2</a:t>
            </a:r>
          </a:p>
        </p:txBody>
      </p:sp>
      <p:sp>
        <p:nvSpPr>
          <p:cNvPr id="3072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9" name="Rectangle 51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0730" name="Text Box 52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2514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24828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073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17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17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1754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3352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3321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757" name="Text Box 51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1758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17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1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1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281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2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2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7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2057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8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38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38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1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2895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380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127AF4-6C50-4D0D-874C-22F5D366ABFD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3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DP - Two key ingredients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Two key ingredients for an optimization problem to be suitable for a dynamic-programming solution: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133600" y="3733800"/>
            <a:ext cx="342900" cy="1219200"/>
          </a:xfrm>
          <a:custGeom>
            <a:avLst/>
            <a:gdLst>
              <a:gd name="T0" fmla="*/ 0 w 312"/>
              <a:gd name="T1" fmla="*/ 0 h 912"/>
              <a:gd name="T2" fmla="*/ 2147483647 w 312"/>
              <a:gd name="T3" fmla="*/ 2147483647 h 912"/>
              <a:gd name="T4" fmla="*/ 2147483647 w 312"/>
              <a:gd name="T5" fmla="*/ 2147483647 h 912"/>
              <a:gd name="T6" fmla="*/ 0 60000 65536"/>
              <a:gd name="T7" fmla="*/ 0 60000 65536"/>
              <a:gd name="T8" fmla="*/ 0 60000 65536"/>
              <a:gd name="T9" fmla="*/ 0 w 312"/>
              <a:gd name="T10" fmla="*/ 0 h 912"/>
              <a:gd name="T11" fmla="*/ 312 w 31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 flipV="1">
            <a:off x="1752600" y="4572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36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5334000"/>
            <a:ext cx="3733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Each substructure is optimal.</a:t>
            </a:r>
          </a:p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(Principle of optimality)</a:t>
            </a: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257800" y="35814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6019800" y="3810000"/>
            <a:ext cx="2362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3"/>
          <p:cNvSpPr>
            <a:spLocks noChangeArrowheads="1"/>
          </p:cNvSpPr>
          <p:nvPr/>
        </p:nvSpPr>
        <p:spPr bwMode="auto">
          <a:xfrm>
            <a:off x="5257800" y="4038600"/>
            <a:ext cx="24384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838200" y="3124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1. optimal substructures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4648200" y="3124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2. overlapping subproblems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724400" y="4876800"/>
            <a:ext cx="4419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Subproblems are dependent.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(otherwise, a divide-and-conquer approach is the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483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4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6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6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486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7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7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5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3733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3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1..3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057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1..4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371600"/>
            <a:ext cx="7878762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V[0,w]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V[i,0]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if 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&lt;= w 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// item i can be part of the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	if b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+ V[i-1,w-w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] &gt; V[i-1,w]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		V[i,w] = b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 + V[i-1,w- w</a:t>
            </a:r>
            <a:r>
              <a:rPr lang="en-US" altLang="zh-CN" sz="2400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	else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		V[i,w] = V[i-1,w]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else V[i,w] = V[i-1,w]  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// w</a:t>
            </a:r>
            <a:r>
              <a:rPr lang="en-US" altLang="zh-CN" sz="2400" baseline="-25000" smtClean="0">
                <a:solidFill>
                  <a:srgbClr val="008000"/>
                </a:solidFill>
                <a:ea typeface="SimSun" pitchFamily="2" charset="-122"/>
              </a:rPr>
              <a:t>i</a:t>
            </a:r>
            <a:r>
              <a:rPr lang="en-US" altLang="zh-CN" sz="2400" smtClean="0">
                <a:solidFill>
                  <a:srgbClr val="008000"/>
                </a:solidFill>
                <a:ea typeface="SimSun" pitchFamily="2" charset="-122"/>
              </a:rPr>
              <a:t> &gt; w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0-1 Knapsack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28750"/>
            <a:ext cx="7772400" cy="3124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V[0,w]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V[i,0]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What is the running time of this algorithm?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Repeat </a:t>
            </a:r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715000"/>
            <a:ext cx="696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Remember that the brute-force algorithm </a:t>
            </a:r>
          </a:p>
          <a:p>
            <a:pPr eaLnBrk="0" hangingPunct="0"/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takes O(2</a:t>
            </a:r>
            <a:r>
              <a:rPr lang="en-US" altLang="zh-CN" sz="3200" b="0" baseline="30000" dirty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400" b="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8768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Dynamic programming is a useful technique of solving certain kind of problems</a:t>
            </a:r>
          </a:p>
          <a:p>
            <a:r>
              <a:rPr lang="en-US" altLang="zh-CN" dirty="0" smtClean="0">
                <a:ea typeface="SimSun" pitchFamily="2" charset="-122"/>
              </a:rPr>
              <a:t>When the solution can be </a:t>
            </a:r>
            <a:r>
              <a:rPr lang="en-US" altLang="zh-CN" i="1" dirty="0" smtClean="0">
                <a:ea typeface="SimSun" pitchFamily="2" charset="-122"/>
              </a:rPr>
              <a:t>recursively</a:t>
            </a:r>
            <a:r>
              <a:rPr lang="en-US" altLang="zh-CN" dirty="0" smtClean="0">
                <a:ea typeface="SimSun" pitchFamily="2" charset="-122"/>
              </a:rPr>
              <a:t> described in terms of partial solutions, we can store these partial solutions and re-use them as necessary (memorization)</a:t>
            </a:r>
          </a:p>
          <a:p>
            <a:r>
              <a:rPr lang="en-US" altLang="zh-CN" dirty="0" smtClean="0">
                <a:ea typeface="SimSun" pitchFamily="2" charset="-122"/>
              </a:rPr>
              <a:t>Running time of dynamic programming algorithm vs. naïve algorithm: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0-1 Knapsack problem: 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O(W*n)</a:t>
            </a:r>
            <a:r>
              <a:rPr lang="en-US" altLang="zh-CN" dirty="0" smtClean="0">
                <a:ea typeface="SimSun" pitchFamily="2" charset="-122"/>
              </a:rPr>
              <a:t> vs. 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O(2</a:t>
            </a:r>
            <a:r>
              <a:rPr lang="en-US" altLang="zh-CN" b="1" baseline="30000" dirty="0" smtClean="0">
                <a:solidFill>
                  <a:schemeClr val="tx1"/>
                </a:solidFill>
                <a:ea typeface="SimSun" pitchFamily="2" charset="-122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)</a:t>
            </a:r>
            <a:endParaRPr lang="en-US" altLang="zh-CN" baseline="30000" dirty="0" smtClean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Conclusion we achieved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7109470-E7B4-47FF-B0A7-8F007E4DA995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228600"/>
            <a:ext cx="8259762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Longest Common Subsequence (LCS)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 eaLnBrk="1" hangingPunct="1"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Application: comparison of two DNA strings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Ex: X= {A B C B D A B }, Y= {B D C A B A}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Longest Common Subsequence: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X =  A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B</a:t>
            </a:r>
          </a:p>
          <a:p>
            <a:pPr eaLnBrk="1" hangingPunct="1"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Y = 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 A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buFont typeface="Monotype Sorts"/>
              <a:buChar char="•"/>
            </a:pPr>
            <a:r>
              <a:rPr lang="en-US" smtClean="0">
                <a:latin typeface="Times New Roman" pitchFamily="18" charset="0"/>
              </a:rPr>
              <a:t>Brute force algorithm would compare each subsequence of X with the symbols in 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AA9110-5D9F-4A03-8E68-F803104440FA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Three basic components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development of a dynamic-programming algorithm has three basic components: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recurrence relation (for defining the value of an optimal solution);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tabular computation (for computing the value of an optimal solution);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err="1" smtClean="0">
                <a:ea typeface="新細明體" pitchFamily="18" charset="-120"/>
              </a:rPr>
              <a:t>traceback</a:t>
            </a:r>
            <a:r>
              <a:rPr lang="en-US" altLang="zh-TW" dirty="0" smtClean="0">
                <a:ea typeface="新細明體" pitchFamily="18" charset="-120"/>
              </a:rPr>
              <a:t> (for delivering an optimal solution). 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A210A8E-47D2-4D04-A5CF-E4F5767BF785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Longest Common Subsequence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/>
            <a:r>
              <a:rPr lang="en-US" smtClean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smtClean="0"/>
              <a:t>		X = </a:t>
            </a:r>
            <a:r>
              <a:rPr lang="en-US" smtClean="0">
                <a:sym typeface="Symbol" pitchFamily="18" charset="2"/>
              </a:rPr>
              <a:t>x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x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…, x</a:t>
            </a:r>
            <a:r>
              <a:rPr lang="en-US" baseline="-25000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mtClean="0"/>
              <a:t>Y = </a:t>
            </a:r>
            <a:r>
              <a:rPr lang="en-US" smtClean="0">
                <a:sym typeface="Symbol" pitchFamily="18" charset="2"/>
              </a:rPr>
              <a:t>y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y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…, y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find a maximum length common subsequence (LCS) of X and Y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	X = A, B, C, B, D, A, B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Subsequences of X: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A subset of elements in the sequence taken in order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 	A, B, D, B, C, D, B,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14BC01-523D-4686-A5F6-B9D360263388}" type="slidenum">
              <a:rPr lang="en-US" sz="1400"/>
              <a:pPr algn="r"/>
              <a:t>41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nimBg="1"/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F6FDA0-6C46-46DE-A38D-0CF25E4AA272}" type="slidenum">
              <a:rPr lang="en-US" sz="1400"/>
              <a:pPr algn="r"/>
              <a:t>42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There are </a:t>
            </a:r>
            <a:r>
              <a:rPr lang="en-US" smtClean="0">
                <a:latin typeface="Comic Sans MS" pitchFamily="66" charset="0"/>
              </a:rPr>
              <a:t>2</a:t>
            </a:r>
            <a:r>
              <a:rPr lang="en-US" baseline="30000" smtClean="0">
                <a:latin typeface="Comic Sans MS" pitchFamily="66" charset="0"/>
              </a:rPr>
              <a:t>m</a:t>
            </a:r>
            <a:r>
              <a:rPr lang="en-US" smtClean="0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Each subsequence takes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mtClean="0">
                <a:latin typeface="Comic Sans MS" pitchFamily="66" charset="0"/>
              </a:rPr>
              <a:t>(n)</a:t>
            </a:r>
            <a:r>
              <a:rPr lang="en-US" smtClean="0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Running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mtClean="0">
                <a:latin typeface="Comic Sans MS" pitchFamily="66" charset="0"/>
              </a:rPr>
              <a:t>(n2</a:t>
            </a:r>
            <a:r>
              <a:rPr lang="en-US" baseline="30000" smtClean="0">
                <a:latin typeface="Comic Sans MS" pitchFamily="66" charset="0"/>
              </a:rPr>
              <a:t>m</a:t>
            </a:r>
            <a:r>
              <a:rPr lang="en-US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0DBE4C2-8526-4480-B53F-BD69BC4296C5}" type="slidenum">
              <a:rPr lang="en-US" sz="1400"/>
              <a:pPr algn="r"/>
              <a:t>43</a:t>
            </a:fld>
            <a:endParaRPr 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LCS Algorithm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558925"/>
            <a:ext cx="8153400" cy="5299075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Define 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, Y</a:t>
            </a:r>
            <a:r>
              <a:rPr 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to be the prefixes of X and Y of length </a:t>
            </a:r>
            <a:r>
              <a:rPr lang="en-US" i="1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respectively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Define 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c[i,j]</a:t>
            </a:r>
            <a:r>
              <a:rPr lang="en-US" smtClean="0">
                <a:latin typeface="Times New Roman" pitchFamily="18" charset="0"/>
              </a:rPr>
              <a:t> to be the length of LCS of 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Y</a:t>
            </a:r>
            <a:r>
              <a:rPr lang="en-US" i="1" baseline="-25000" smtClean="0">
                <a:solidFill>
                  <a:srgbClr val="990033"/>
                </a:solidFill>
                <a:latin typeface="Times New Roman" pitchFamily="18" charset="0"/>
              </a:rPr>
              <a:t>j</a:t>
            </a:r>
            <a:endParaRPr lang="en-US" smtClean="0">
              <a:solidFill>
                <a:srgbClr val="990033"/>
              </a:solidFill>
              <a:latin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</a:rPr>
              <a:t>Then the length of LCS of X and Y will be </a:t>
            </a:r>
            <a:r>
              <a:rPr lang="en-US" i="1" smtClean="0">
                <a:solidFill>
                  <a:srgbClr val="990033"/>
                </a:solidFill>
                <a:latin typeface="Times New Roman" pitchFamily="18" charset="0"/>
              </a:rPr>
              <a:t>c[m,n]</a:t>
            </a:r>
            <a:endParaRPr lang="en-US" smtClean="0">
              <a:solidFill>
                <a:srgbClr val="990033"/>
              </a:solidFill>
            </a:endParaRP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p:oleObj spid="_x0000_s1026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0FA234-E4F4-4428-885C-BBFF0819D35C}" type="slidenum">
              <a:rPr lang="en-US" sz="1400"/>
              <a:pPr algn="r"/>
              <a:t>44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LCS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We start with </a:t>
            </a:r>
            <a:r>
              <a:rPr lang="en-US" i="1" smtClean="0">
                <a:latin typeface="Times New Roman" pitchFamily="18" charset="0"/>
              </a:rPr>
              <a:t>i = j = 0</a:t>
            </a:r>
            <a:r>
              <a:rPr lang="en-US" smtClean="0">
                <a:latin typeface="Times New Roman" pitchFamily="18" charset="0"/>
              </a:rPr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Since X</a:t>
            </a:r>
            <a:r>
              <a:rPr lang="en-US" i="1" baseline="-25000" smtClean="0">
                <a:latin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</a:rPr>
              <a:t> are empty strings, their LCS is always empty (i.e. </a:t>
            </a:r>
            <a:r>
              <a:rPr lang="en-US" i="1" smtClean="0">
                <a:latin typeface="Times New Roman" pitchFamily="18" charset="0"/>
              </a:rPr>
              <a:t>c[0,0] = 0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LCS of empty string and any other string is empty, so for every i and j: </a:t>
            </a:r>
            <a:r>
              <a:rPr lang="en-US" i="1" smtClean="0">
                <a:latin typeface="Times New Roman" pitchFamily="18" charset="0"/>
              </a:rPr>
              <a:t>c[0, j] = c[i,0] = 0</a:t>
            </a:r>
            <a:endParaRPr lang="en-US" sz="400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162050"/>
          <a:ext cx="7772400" cy="1165225"/>
        </p:xfrm>
        <a:graphic>
          <a:graphicData uri="http://schemas.openxmlformats.org/presentationml/2006/ole">
            <p:oleObj spid="_x0000_s2050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1F8BBE-6E2D-4559-98B1-E3662D6D74E0}" type="slidenum">
              <a:rPr lang="en-US" sz="1400"/>
              <a:pPr algn="r"/>
              <a:t>45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LCS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When we calculate </a:t>
            </a:r>
            <a:r>
              <a:rPr lang="en-US" i="1" smtClean="0">
                <a:latin typeface="Times New Roman" pitchFamily="18" charset="0"/>
              </a:rPr>
              <a:t>c[i,j],</a:t>
            </a:r>
            <a:r>
              <a:rPr lang="en-US" smtClean="0">
                <a:latin typeface="Times New Roman" pitchFamily="18" charset="0"/>
              </a:rPr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smtClean="0">
                <a:latin typeface="Times New Roman" pitchFamily="18" charset="0"/>
              </a:rPr>
              <a:t>First case: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x[i]=y[j]</a:t>
            </a:r>
            <a:r>
              <a:rPr lang="en-US" smtClean="0">
                <a:latin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one more symbol in strings X and Y matches, so the length of LCS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j</a:t>
            </a:r>
            <a:r>
              <a:rPr lang="en-US" i="1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equals to the length of LCS of smaller strings X</a:t>
            </a:r>
            <a:r>
              <a:rPr lang="en-US" i="1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1181100"/>
          <a:ext cx="7772400" cy="1165225"/>
        </p:xfrm>
        <a:graphic>
          <a:graphicData uri="http://schemas.openxmlformats.org/presentationml/2006/ole">
            <p:oleObj spid="_x0000_s3074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9F5A995-2ED5-4719-BE5A-ACA8BA760AEA}" type="slidenum">
              <a:rPr lang="en-US" sz="1400"/>
              <a:pPr algn="r"/>
              <a:t>46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3352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smtClean="0">
                <a:latin typeface="Times New Roman" pitchFamily="18" charset="0"/>
              </a:rPr>
              <a:t>Second case: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x[i] != y[j]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, Y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) is the same as before (i.e. maximum of LCS(X</a:t>
            </a:r>
            <a:r>
              <a:rPr lang="en-US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, Y</a:t>
            </a:r>
            <a:r>
              <a:rPr lang="en-US" baseline="-25000" smtClean="0">
                <a:latin typeface="Times New Roman" pitchFamily="18" charset="0"/>
              </a:rPr>
              <a:t>j-1</a:t>
            </a:r>
            <a:r>
              <a:rPr lang="en-US" smtClean="0">
                <a:latin typeface="Times New Roman" pitchFamily="18" charset="0"/>
              </a:rPr>
              <a:t>) and LCS(X</a:t>
            </a:r>
            <a:r>
              <a:rPr lang="en-US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,Y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6313" y="1366838"/>
          <a:ext cx="7772400" cy="1165225"/>
        </p:xfrm>
        <a:graphic>
          <a:graphicData uri="http://schemas.openxmlformats.org/presentationml/2006/ole">
            <p:oleObj spid="_x0000_s4098" name="Equation" r:id="rId3" imgW="3047760" imgH="457200" progId="Equation.3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5943600"/>
            <a:ext cx="750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>
                <a:solidFill>
                  <a:srgbClr val="990033"/>
                </a:solidFill>
              </a:rPr>
              <a:t>i-1</a:t>
            </a:r>
            <a:r>
              <a:rPr lang="en-US" sz="2800">
                <a:solidFill>
                  <a:srgbClr val="990033"/>
                </a:solidFill>
              </a:rPr>
              <a:t>, Y</a:t>
            </a:r>
            <a:r>
              <a:rPr lang="en-US" sz="2800" baseline="-25000">
                <a:solidFill>
                  <a:srgbClr val="990033"/>
                </a:solidFill>
              </a:rPr>
              <a:t>j-1</a:t>
            </a:r>
            <a:r>
              <a:rPr lang="en-US" sz="2800">
                <a:solidFill>
                  <a:srgbClr val="990033"/>
                </a:solidFill>
              </a:rPr>
              <a:t>) ?</a:t>
            </a:r>
            <a:endParaRPr lang="en-US" sz="160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/>
      <p:bldP spid="1741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9FFE6A-AA85-4C06-AFF3-44085B3AE431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3. Computing the Length of the LCS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	0				if i = 0 or j = 0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c[i, j] = 	c[i-1, j-1] + 1			if x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	max(c[i, j-1], c[i-1, j])	if x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j</a:t>
            </a:r>
            <a:endParaRPr lang="en-US" smtClean="0"/>
          </a:p>
        </p:txBody>
      </p:sp>
      <p:sp>
        <p:nvSpPr>
          <p:cNvPr id="36869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1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922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m</a:t>
            </a:r>
          </a:p>
        </p:txBody>
      </p:sp>
      <p:sp>
        <p:nvSpPr>
          <p:cNvPr id="36923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4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5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n</a:t>
            </a:r>
          </a:p>
        </p:txBody>
      </p:sp>
      <p:sp>
        <p:nvSpPr>
          <p:cNvPr id="36926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7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8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6929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36930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36931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6932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6933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6934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6935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6936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6937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6938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36946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36944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36942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A347D3E-6879-488B-B6EB-892318A67B47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Information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		 0			if i,j = 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c[i, j] =  </a:t>
            </a:r>
            <a:r>
              <a:rPr lang="en-US" sz="2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c[i-1, j-1] + 1		if x</a:t>
            </a:r>
            <a:r>
              <a:rPr lang="en-US" sz="2000" baseline="-25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000" baseline="-250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		 max(c[i, j-1], c[i-1, j])	if x</a:t>
            </a:r>
            <a:r>
              <a:rPr lang="en-US" sz="20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sz="2000" baseline="-25000" smtClean="0">
                <a:latin typeface="Comic Sans MS" pitchFamily="66" charset="0"/>
                <a:sym typeface="Symbol" pitchFamily="18" charset="2"/>
              </a:rPr>
              <a:t>j</a:t>
            </a:r>
            <a:endParaRPr lang="en-US" sz="2000" smtClean="0"/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5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946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7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8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9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0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1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2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7953" name="Text Box 64"/>
          <p:cNvSpPr txBox="1">
            <a:spLocks noChangeArrowheads="1"/>
          </p:cNvSpPr>
          <p:nvPr/>
        </p:nvSpPr>
        <p:spPr bwMode="auto">
          <a:xfrm>
            <a:off x="2943310" y="60071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37954" name="Text Box 65"/>
          <p:cNvSpPr txBox="1">
            <a:spLocks noChangeArrowheads="1"/>
          </p:cNvSpPr>
          <p:nvPr/>
        </p:nvSpPr>
        <p:spPr bwMode="auto">
          <a:xfrm>
            <a:off x="4627563" y="456492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7955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7956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7957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7958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7959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7960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7961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7962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A matrix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b[i, j]</a:t>
            </a:r>
            <a:r>
              <a:rPr lang="en-US" sz="2400">
                <a:solidFill>
                  <a:schemeClr val="accent2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For a subproblem [i, j] it tells us what choice was made to obtain the optimal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If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j</a:t>
            </a:r>
            <a:endParaRPr lang="en-US" sz="24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  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Else, if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		         c[i - 1, j] ≥ c[i, j-1]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 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 ”</a:t>
            </a:r>
            <a:endParaRPr lang="en-US" sz="240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65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7966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7967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68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842787" y="4617266"/>
            <a:ext cx="204824" cy="16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70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37973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c[i,j-1]</a:t>
              </a:r>
            </a:p>
          </p:txBody>
        </p:sp>
        <p:sp>
          <p:nvSpPr>
            <p:cNvPr id="37974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600" dirty="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8D2B4-780F-4A81-9A61-BAB0AD486BBC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do </a:t>
            </a:r>
            <a:r>
              <a:rPr lang="en-US" sz="2000" smtClean="0">
                <a:latin typeface="Comic Sans MS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itchFamily="66" charset="0"/>
              </a:rPr>
              <a:t>j ← 0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do </a:t>
            </a:r>
            <a:r>
              <a:rPr lang="en-US" sz="2000" smtClean="0">
                <a:latin typeface="Comic Sans MS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 do for </a:t>
            </a:r>
            <a:r>
              <a:rPr lang="en-US" sz="2000" smtClean="0">
                <a:latin typeface="Comic Sans MS" pitchFamily="66" charset="0"/>
              </a:rPr>
              <a:t>j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          do if </a:t>
            </a:r>
            <a:r>
              <a:rPr lang="en-US" sz="2000" smtClean="0">
                <a:latin typeface="Comic Sans MS" pitchFamily="66" charset="0"/>
              </a:rPr>
              <a:t>x</a:t>
            </a:r>
            <a:r>
              <a:rPr lang="en-US" sz="2000" baseline="-25000" smtClean="0">
                <a:latin typeface="Comic Sans MS" pitchFamily="66" charset="0"/>
              </a:rPr>
              <a:t>i </a:t>
            </a:r>
            <a:r>
              <a:rPr lang="en-US" sz="2000" smtClean="0">
                <a:latin typeface="Comic Sans MS" pitchFamily="66" charset="0"/>
              </a:rPr>
              <a:t>= y</a:t>
            </a:r>
            <a:r>
              <a:rPr lang="en-US" sz="2000" baseline="-25000" smtClean="0">
                <a:latin typeface="Comic Sans MS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then </a:t>
            </a:r>
            <a:r>
              <a:rPr lang="en-US" sz="2000" smtClean="0">
                <a:latin typeface="Comic Sans MS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</a:t>
            </a:r>
            <a:r>
              <a:rPr lang="en-US" sz="2000" smtClean="0">
                <a:latin typeface="Comic Sans MS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else if </a:t>
            </a:r>
            <a:r>
              <a:rPr lang="en-US" sz="2000" smtClean="0">
                <a:latin typeface="Comic Sans MS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then </a:t>
            </a:r>
            <a:r>
              <a:rPr lang="en-US" sz="2000" smtClean="0">
                <a:latin typeface="Comic Sans MS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 </a:t>
            </a:r>
            <a:r>
              <a:rPr lang="en-US" sz="2000" smtClean="0">
                <a:latin typeface="Comic Sans MS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else </a:t>
            </a:r>
            <a:r>
              <a:rPr lang="en-US" sz="2000" smtClean="0">
                <a:latin typeface="Comic Sans MS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</a:t>
            </a:r>
            <a:r>
              <a:rPr lang="en-US" sz="2000" smtClean="0">
                <a:latin typeface="Comic Sans MS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return </a:t>
            </a:r>
            <a:r>
              <a:rPr lang="en-US" sz="2000" smtClean="0">
                <a:latin typeface="Comic Sans MS" pitchFamily="66" charset="0"/>
              </a:rPr>
              <a:t>c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600575" y="3990975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3294063" y="1250950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522663" y="1619250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length of the LCS if one of the sequences</a:t>
            </a:r>
          </a:p>
          <a:p>
            <a:r>
              <a:rPr lang="en-US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6196013" y="3128963"/>
            <a:ext cx="100012" cy="1071562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6337300" y="344963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6218238" y="4381500"/>
            <a:ext cx="77787" cy="1608138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337300" y="4984750"/>
            <a:ext cx="164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Case 2: x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Running time: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  <p:bldP spid="657413" grpId="0" animBg="1"/>
      <p:bldP spid="657414" grpId="0"/>
      <p:bldP spid="657415" grpId="0" animBg="1"/>
      <p:bldP spid="657416" grpId="0"/>
      <p:bldP spid="657417" grpId="0" animBg="1"/>
      <p:bldP spid="657418" grpId="0"/>
      <p:bldP spid="6574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0942C4-F1BF-4DC1-AC21-BE4C4AF606C0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5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685800" y="3571875"/>
            <a:ext cx="2555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685800" y="4573588"/>
            <a:ext cx="10414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       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12294" name="Group 39"/>
          <p:cNvGrpSpPr>
            <a:grpSpLocks/>
          </p:cNvGrpSpPr>
          <p:nvPr/>
        </p:nvGrpSpPr>
        <p:grpSpPr bwMode="auto"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3950" y="32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.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298" name="Rectangle 14"/>
            <p:cNvSpPr>
              <a:spLocks noChangeArrowheads="1"/>
            </p:cNvSpPr>
            <p:nvPr/>
          </p:nvSpPr>
          <p:spPr bwMode="auto">
            <a:xfrm>
              <a:off x="3827" y="3258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299" name="Rectangle 15"/>
            <p:cNvSpPr>
              <a:spLocks noChangeArrowheads="1"/>
            </p:cNvSpPr>
            <p:nvPr/>
          </p:nvSpPr>
          <p:spPr bwMode="auto">
            <a:xfrm>
              <a:off x="3195" y="3258"/>
              <a:ext cx="41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for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2958" y="3258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  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2837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2" name="Rectangle 18"/>
            <p:cNvSpPr>
              <a:spLocks noChangeArrowheads="1"/>
            </p:cNvSpPr>
            <p:nvPr/>
          </p:nvSpPr>
          <p:spPr bwMode="auto">
            <a:xfrm>
              <a:off x="2235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1910" y="2886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1657" y="303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1975" y="251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6" name="Rectangle 22"/>
            <p:cNvSpPr>
              <a:spLocks noChangeArrowheads="1"/>
            </p:cNvSpPr>
            <p:nvPr/>
          </p:nvSpPr>
          <p:spPr bwMode="auto">
            <a:xfrm>
              <a:off x="1680" y="266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3675" y="3230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8" name="Rectangle 24"/>
            <p:cNvSpPr>
              <a:spLocks noChangeArrowheads="1"/>
            </p:cNvSpPr>
            <p:nvPr/>
          </p:nvSpPr>
          <p:spPr bwMode="auto">
            <a:xfrm>
              <a:off x="2709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2356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+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2133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1" name="Rectangle 27"/>
            <p:cNvSpPr>
              <a:spLocks noChangeArrowheads="1"/>
            </p:cNvSpPr>
            <p:nvPr/>
          </p:nvSpPr>
          <p:spPr bwMode="auto">
            <a:xfrm>
              <a:off x="1777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2" name="Rectangle 28"/>
            <p:cNvSpPr>
              <a:spLocks noChangeArrowheads="1"/>
            </p:cNvSpPr>
            <p:nvPr/>
          </p:nvSpPr>
          <p:spPr bwMode="auto">
            <a:xfrm>
              <a:off x="1785" y="2858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3" name="Rectangle 29"/>
            <p:cNvSpPr>
              <a:spLocks noChangeArrowheads="1"/>
            </p:cNvSpPr>
            <p:nvPr/>
          </p:nvSpPr>
          <p:spPr bwMode="auto">
            <a:xfrm>
              <a:off x="1827" y="248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4" name="Rectangle 30"/>
            <p:cNvSpPr>
              <a:spLocks noChangeArrowheads="1"/>
            </p:cNvSpPr>
            <p:nvPr/>
          </p:nvSpPr>
          <p:spPr bwMode="auto">
            <a:xfrm>
              <a:off x="3589" y="3258"/>
              <a:ext cx="36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i&gt;1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2641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6" name="Rectangle 32"/>
            <p:cNvSpPr>
              <a:spLocks noChangeArrowheads="1"/>
            </p:cNvSpPr>
            <p:nvPr/>
          </p:nvSpPr>
          <p:spPr bwMode="auto">
            <a:xfrm>
              <a:off x="2512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7" name="Rectangle 33"/>
            <p:cNvSpPr>
              <a:spLocks noChangeArrowheads="1"/>
            </p:cNvSpPr>
            <p:nvPr/>
          </p:nvSpPr>
          <p:spPr bwMode="auto">
            <a:xfrm>
              <a:off x="2065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8" name="Rectangle 34"/>
            <p:cNvSpPr>
              <a:spLocks noChangeArrowheads="1"/>
            </p:cNvSpPr>
            <p:nvPr/>
          </p:nvSpPr>
          <p:spPr bwMode="auto">
            <a:xfrm>
              <a:off x="1936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9" name="Rectangle 35"/>
            <p:cNvSpPr>
              <a:spLocks noChangeArrowheads="1"/>
            </p:cNvSpPr>
            <p:nvPr/>
          </p:nvSpPr>
          <p:spPr bwMode="auto">
            <a:xfrm>
              <a:off x="1677" y="3390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0" name="Rectangle 36"/>
            <p:cNvSpPr>
              <a:spLocks noChangeArrowheads="1"/>
            </p:cNvSpPr>
            <p:nvPr/>
          </p:nvSpPr>
          <p:spPr bwMode="auto">
            <a:xfrm>
              <a:off x="1548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1" name="Rectangle 37"/>
            <p:cNvSpPr>
              <a:spLocks noChangeArrowheads="1"/>
            </p:cNvSpPr>
            <p:nvPr/>
          </p:nvSpPr>
          <p:spPr bwMode="auto">
            <a:xfrm>
              <a:off x="1548" y="2886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548" y="2513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</p:grpSp>
      <p:sp>
        <p:nvSpPr>
          <p:cNvPr id="12295" name="Rectangle 41"/>
          <p:cNvSpPr>
            <a:spLocks noChangeArrowheads="1"/>
          </p:cNvSpPr>
          <p:nvPr/>
        </p:nvSpPr>
        <p:spPr bwMode="auto">
          <a:xfrm>
            <a:off x="685800" y="5819775"/>
            <a:ext cx="115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3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609600" y="21336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>
                <a:ea typeface="新細明體" pitchFamily="18" charset="-120"/>
              </a:rPr>
              <a:t>The </a:t>
            </a:r>
            <a:r>
              <a:rPr lang="en-US" altLang="zh-TW" sz="3200" i="1">
                <a:ea typeface="新細明體" pitchFamily="18" charset="-120"/>
              </a:rPr>
              <a:t>Fibonacci numbers</a:t>
            </a:r>
            <a:r>
              <a:rPr lang="en-US" altLang="zh-TW" sz="3200">
                <a:ea typeface="新細明體" pitchFamily="18" charset="-120"/>
              </a:rPr>
              <a:t> are defined by the following recurrence: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C37AE8-9527-4211-B9DA-251426E59002}" type="slidenum">
              <a:rPr lang="en-US" sz="1400"/>
              <a:pPr algn="r"/>
              <a:t>50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121" y="1542548"/>
            <a:ext cx="2996272" cy="63028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X = A, B, C, B, D, A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Y = 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B, D, C, A, B, A</a:t>
            </a:r>
          </a:p>
        </p:txBody>
      </p:sp>
      <p:sp>
        <p:nvSpPr>
          <p:cNvPr id="39941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/>
                <a:gridCol w="585788"/>
                <a:gridCol w="585787"/>
                <a:gridCol w="587375"/>
                <a:gridCol w="585788"/>
                <a:gridCol w="585787"/>
                <a:gridCol w="585788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16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       0			       if i = 0 or j = 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c[i, j] =   c[i-1, j-1] + 1	       if x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j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       max(c[i, j-1], c[i-1, j])  if x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40017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0018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019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020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021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022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023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024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025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26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0027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28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0029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30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31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032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033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034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0035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036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037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038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0039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0040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41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42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043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0044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45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46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4013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40123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4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5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6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7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8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9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0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40121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2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40119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0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4011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1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40115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6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4010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0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10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0113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114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10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1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2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40097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0105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106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8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99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00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101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010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10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02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40089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090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0095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096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9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40079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80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81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82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083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0087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088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84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0085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86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4006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0077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078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0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1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2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0073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0075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76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4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0066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40067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</a:rPr>
                <a:t>If 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x</a:t>
              </a:r>
              <a:r>
                <a:rPr lang="en-US" sz="2400" baseline="-250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= 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y</a:t>
              </a:r>
              <a:r>
                <a:rPr lang="en-US" sz="2400" baseline="-250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  <a:endParaRPr lang="en-US" sz="24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baseline="-250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 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18" charset="2"/>
                </a:rPr>
                <a:t>Else if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		         c[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- 1, j] ≥ c[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, j-1]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</a:rPr>
                <a:t>	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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18" charset="2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 ”</a:t>
              </a:r>
              <a:endParaRPr lang="en-US" sz="2400" dirty="0">
                <a:solidFill>
                  <a:srgbClr val="336699"/>
                </a:solidFill>
              </a:endParaRPr>
            </a:p>
          </p:txBody>
        </p:sp>
        <p:sp>
          <p:nvSpPr>
            <p:cNvPr id="40068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C66810-70AB-460E-99A7-08596ED4133F}" type="slidenum">
              <a:rPr lang="en-US" sz="1400"/>
              <a:pPr algn="r"/>
              <a:t>51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1146175"/>
            <a:ext cx="8801100" cy="1697038"/>
          </a:xfrm>
        </p:spPr>
        <p:txBody>
          <a:bodyPr/>
          <a:lstStyle/>
          <a:p>
            <a:pPr eaLnBrk="1" hangingPunct="1"/>
            <a:r>
              <a:rPr lang="en-US" sz="2400" smtClean="0"/>
              <a:t>Start at </a:t>
            </a:r>
            <a:r>
              <a:rPr lang="en-US" sz="2400" smtClean="0">
                <a:latin typeface="Comic Sans MS" pitchFamily="66" charset="0"/>
              </a:rPr>
              <a:t>b[m, n]</a:t>
            </a:r>
            <a:r>
              <a:rPr lang="en-US" sz="2400" smtClean="0"/>
              <a:t> and follow the arrows</a:t>
            </a:r>
          </a:p>
          <a:p>
            <a:pPr eaLnBrk="1" hangingPunct="1"/>
            <a:r>
              <a:rPr lang="en-US" sz="2400" smtClean="0"/>
              <a:t>When we encounter a “    “ in </a:t>
            </a:r>
            <a:r>
              <a:rPr lang="en-US" sz="2400" smtClean="0">
                <a:latin typeface="Comic Sans MS" pitchFamily="66" charset="0"/>
              </a:rPr>
              <a:t>b[i, j]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 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/>
                <a:gridCol w="585787"/>
                <a:gridCol w="585788"/>
                <a:gridCol w="587375"/>
                <a:gridCol w="585787"/>
                <a:gridCol w="585788"/>
                <a:gridCol w="585787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9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1040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1041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1042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1043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1044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1045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1046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047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48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049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50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051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52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53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1054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1055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1056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1057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1058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1059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1060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1061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062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63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64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065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066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67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68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grpSp>
        <p:nvGrpSpPr>
          <p:cNvPr id="41069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41160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1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2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3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4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5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41070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41152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3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4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5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6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7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8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9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41071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2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3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107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41150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51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5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76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41148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9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7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41146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7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8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79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80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81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41144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5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2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41083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41136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37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38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114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4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9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0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1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41084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41126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1134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35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7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28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9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30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1132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33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1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5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41118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19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1124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25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0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1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2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23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6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4110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0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1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1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1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1116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17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113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1114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15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087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41098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1106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07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99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0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1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1102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1104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05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3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729038" y="169386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274638"/>
            <a:ext cx="762635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In Class Exercise</a:t>
            </a:r>
            <a:endParaRPr lang="en-US" dirty="0" smtClean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09600" y="1371600"/>
            <a:ext cx="80772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 A = b a c a d, B = a c </a:t>
            </a:r>
            <a:r>
              <a:rPr kumimoji="0" lang="en-US" altLang="zh-TW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a d c b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1524000" y="1752600"/>
          <a:ext cx="5029200" cy="3209925"/>
        </p:xfrm>
        <a:graphic>
          <a:graphicData uri="http://schemas.openxmlformats.org/presentationml/2006/ole">
            <p:oleObj spid="_x0000_s93188" name="Visio" r:id="rId4" imgW="3951341" imgH="2522427" progId="Visio.Drawing.11">
              <p:embed/>
            </p:oleObj>
          </a:graphicData>
        </a:graphic>
      </p:graphicFrame>
      <p:sp>
        <p:nvSpPr>
          <p:cNvPr id="42" name="Rectangle 41"/>
          <p:cNvSpPr/>
          <p:nvPr/>
        </p:nvSpPr>
        <p:spPr>
          <a:xfrm>
            <a:off x="2888055" y="2951429"/>
            <a:ext cx="3539905" cy="202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C4151B-E72B-4576-B669-FB416E317393}" type="slidenum">
              <a:rPr lang="en-US" sz="1400"/>
              <a:pPr algn="r"/>
              <a:t>53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46188"/>
            <a:ext cx="8643937" cy="537686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then </a:t>
            </a:r>
            <a:r>
              <a:rPr lang="en-US" smtClean="0"/>
              <a:t>PRINT-LCS(</a:t>
            </a:r>
            <a:r>
              <a:rPr lang="en-US" smtClean="0">
                <a:latin typeface="Comic Sans MS" pitchFamily="66" charset="0"/>
              </a:rPr>
              <a:t>b, X, i - 1,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	        print </a:t>
            </a:r>
            <a:r>
              <a:rPr lang="en-US" smtClean="0">
                <a:latin typeface="Comic Sans MS" pitchFamily="66" charset="0"/>
              </a:rPr>
              <a:t>x</a:t>
            </a:r>
            <a:r>
              <a:rPr lang="en-US" baseline="-25000" smtClean="0">
                <a:latin typeface="Comic Sans MS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elseif </a:t>
            </a:r>
            <a:r>
              <a:rPr lang="en-US" smtClean="0">
                <a:latin typeface="Comic Sans MS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then </a:t>
            </a:r>
            <a:r>
              <a:rPr lang="en-US" smtClean="0"/>
              <a:t>PRINT-LCS(</a:t>
            </a:r>
            <a:r>
              <a:rPr lang="en-US" smtClean="0">
                <a:latin typeface="Comic Sans MS" pitchFamily="66" charset="0"/>
              </a:rPr>
              <a:t>b, X, i - 1, j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else </a:t>
            </a:r>
            <a:r>
              <a:rPr lang="en-US" smtClean="0"/>
              <a:t>PRINT-LCS(</a:t>
            </a:r>
            <a:r>
              <a:rPr lang="en-US" smtClean="0">
                <a:latin typeface="Comic Sans MS" pitchFamily="66" charset="0"/>
              </a:rPr>
              <a:t>b, X, i,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Initial call: PRINT-LCS(</a:t>
            </a:r>
            <a:r>
              <a:rPr lang="en-US" smtClean="0">
                <a:latin typeface="Comic Sans MS" pitchFamily="66" charset="0"/>
              </a:rPr>
              <a:t>b, X, length[X], length[Y]</a:t>
            </a:r>
            <a:r>
              <a:rPr lang="en-US" smtClean="0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Running time: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  <p:bldP spid="660484" grpId="0" animBg="1"/>
      <p:bldP spid="66048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651E089-08BE-451D-852D-96BA237303ED}" type="slidenum">
              <a:rPr lang="en-US" sz="1400"/>
              <a:pPr algn="r"/>
              <a:t>54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the Code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If we only need the length of the LCS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LCS-LENGTH works only on two rows of c at a time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400" smtClean="0">
                <a:sym typeface="Symbol" pitchFamily="18" charset="2"/>
              </a:rPr>
              <a:t>The row  being computed and the previous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We can reduce the asymptotic space requirements by storing only these two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7B8A1F-3DF4-4A82-AED3-D931B4013CE2}" type="slidenum">
              <a:rPr lang="en-US" smtClean="0">
                <a:latin typeface="Arial" pitchFamily="34" charset="0"/>
              </a:rPr>
              <a:pPr/>
              <a:t>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LCS Algorithm Running Time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</a:rPr>
              <a:t>LCS algorithm calculates the values of each entry of the array c[m,n]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So what is the running time?</a:t>
            </a:r>
            <a:endParaRPr lang="en-US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06475" y="3657600"/>
            <a:ext cx="71469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O(m*n)</a:t>
            </a:r>
          </a:p>
          <a:p>
            <a:pPr>
              <a:spcBef>
                <a:spcPct val="50000"/>
              </a:spcBef>
            </a:pPr>
            <a:r>
              <a:rPr lang="en-US" sz="2800"/>
              <a:t>since each c[i,j] is calculated in constant time, and there are m*n elements in the array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 Rock Climbing Problem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5410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rock climber wants to get from the bottom of a rock to the top by the safest possible path.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At every step, he reaches for handholds above him; some holds are safer than other.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From every place, he can only reach a few nearest handholds.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45060" name="Picture 4" descr="C:\WINDOWS\Application Data\Microsoft\Media Catalog\RockClimber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77000" y="2209800"/>
            <a:ext cx="2278063" cy="23272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(cont)</a:t>
            </a:r>
          </a:p>
        </p:txBody>
      </p:sp>
      <p:pic>
        <p:nvPicPr>
          <p:cNvPr id="46083" name="Picture 3" descr="C:\WINDOWS\Desktop\3101\stone_wall2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600200"/>
            <a:ext cx="3011488" cy="1981200"/>
          </a:xfrm>
          <a:noFill/>
        </p:spPr>
      </p:pic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57200" y="3505200"/>
            <a:ext cx="7924800" cy="1373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At every step our climber can reach exactly three handholds: above, above and to the right and above and to the left.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403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/>
              <a:t>Suppose we have a wall instead of the rock. 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229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is a table of “danger ratings” provided. The “Danger” of a path is the sum of danger ratings of all handholds on the path.  </a:t>
            </a:r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H="1" flipV="1">
            <a:off x="5410200" y="2209800"/>
            <a:ext cx="76200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6324600" y="2362200"/>
            <a:ext cx="2286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V="1">
            <a:off x="6553200" y="2362200"/>
            <a:ext cx="16764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244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5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391400" y="26670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705600" y="2057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4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553200" y="3200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66" grpId="0" autoUpdateAnimBg="0"/>
      <p:bldP spid="271367" grpId="0" animBg="1"/>
      <p:bldP spid="271368" grpId="0" animBg="1"/>
      <p:bldP spid="271369" grpId="0" animBg="1"/>
      <p:bldP spid="271370" grpId="0" autoUpdateAnimBg="0"/>
      <p:bldP spid="271371" grpId="0" autoUpdateAnimBg="0"/>
      <p:bldP spid="271372" grpId="0" autoUpdateAnimBg="0"/>
      <p:bldP spid="27137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(cont)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51974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We represent the wall as a table.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Every cell of the table contains the danger rating of the corresponding block. </a:t>
            </a:r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/>
        </p:nvGraphicFramePr>
        <p:xfrm>
          <a:off x="5943600" y="1600200"/>
          <a:ext cx="2362200" cy="2072640"/>
        </p:xfrm>
        <a:graphic>
          <a:graphicData uri="http://schemas.openxmlformats.org/drawingml/2006/table">
            <a:tbl>
              <a:tblPr/>
              <a:tblGrid>
                <a:gridCol w="473075"/>
                <a:gridCol w="471488"/>
                <a:gridCol w="473075"/>
                <a:gridCol w="471487"/>
                <a:gridCol w="4730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457200" y="3886200"/>
            <a:ext cx="77882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obvious greedy algorithm does not give an</a:t>
            </a:r>
          </a:p>
          <a:p>
            <a:pPr>
              <a:lnSpc>
                <a:spcPct val="90000"/>
              </a:lnSpc>
            </a:pPr>
            <a:r>
              <a:rPr lang="en-US" sz="2800"/>
              <a:t> optimal solution. 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6477000" y="32004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5943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64770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6019800" y="16002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3124200" y="4267200"/>
            <a:ext cx="4621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rating </a:t>
            </a:r>
            <a:r>
              <a:rPr lang="en-US" sz="2800">
                <a:solidFill>
                  <a:srgbClr val="0000FF"/>
                </a:solidFill>
              </a:rPr>
              <a:t>of this path is 13</a:t>
            </a:r>
            <a:r>
              <a:rPr lang="en-US" sz="2800"/>
              <a:t>.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533400" y="4800600"/>
            <a:ext cx="57229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rating of an </a:t>
            </a:r>
            <a:r>
              <a:rPr lang="en-US" sz="2800">
                <a:solidFill>
                  <a:srgbClr val="FF0000"/>
                </a:solidFill>
              </a:rPr>
              <a:t>optimal path is 12</a:t>
            </a:r>
            <a:r>
              <a:rPr lang="en-US" sz="2800"/>
              <a:t>.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7467600" y="3200400"/>
            <a:ext cx="3048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7848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73914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7391400" y="1600200"/>
            <a:ext cx="3810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457200" y="5486400"/>
            <a:ext cx="77120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However, we can solve this problem by a dynamic programming strategy in polynomial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20" grpId="0" autoUpdateAnimBg="0"/>
      <p:bldP spid="272421" grpId="0" animBg="1" autoUpdateAnimBg="0"/>
      <p:bldP spid="272422" grpId="0" animBg="1" autoUpdateAnimBg="0"/>
      <p:bldP spid="272423" grpId="0" animBg="1" autoUpdateAnimBg="0"/>
      <p:bldP spid="272424" grpId="0" animBg="1" autoUpdateAnimBg="0"/>
      <p:bldP spid="272425" grpId="0" autoUpdateAnimBg="0"/>
      <p:bldP spid="272426" grpId="0" autoUpdateAnimBg="0"/>
      <p:bldP spid="272427" grpId="0" animBg="1" autoUpdateAnimBg="0"/>
      <p:bldP spid="272428" grpId="0" animBg="1" autoUpdateAnimBg="0"/>
      <p:bldP spid="272429" grpId="0" animBg="1" autoUpdateAnimBg="0"/>
      <p:bldP spid="272430" grpId="0" animBg="1" autoUpdateAnimBg="0"/>
      <p:bldP spid="2724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4375" y="170973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Idea: once we know the rating of a path to every handhold on a layer, we can easily compute the ratings of the paths to the holds on the next layer. 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48768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For the top  layer, that gives us an answer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280DF4-A5FE-440B-9BF7-FF508014C59A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How to compute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TW" i="1" baseline="-25000" dirty="0" smtClean="0">
                <a:ea typeface="新細明體" pitchFamily="18" charset="-120"/>
              </a:rPr>
              <a:t>10</a:t>
            </a:r>
            <a:r>
              <a:rPr lang="zh-TW" altLang="en-US" dirty="0" smtClean="0">
                <a:ea typeface="新細明體" pitchFamily="18" charset="-120"/>
              </a:rPr>
              <a:t>？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074863" y="1676400"/>
            <a:ext cx="3792537" cy="3276600"/>
            <a:chOff x="635" y="1632"/>
            <a:chExt cx="2389" cy="2064"/>
          </a:xfrm>
        </p:grpSpPr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635" y="2400"/>
              <a:ext cx="75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10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632" y="196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9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1632" y="2928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00" y="1632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2400" y="2208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2400" y="321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6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cxnSp>
          <p:nvCxnSpPr>
            <p:cNvPr id="13326" name="AutoShape 12"/>
            <p:cNvCxnSpPr>
              <a:cxnSpLocks noChangeShapeType="1"/>
              <a:stCxn id="13319" idx="3"/>
              <a:endCxn id="13320" idx="1"/>
            </p:cNvCxnSpPr>
            <p:nvPr/>
          </p:nvCxnSpPr>
          <p:spPr bwMode="auto">
            <a:xfrm flipV="1">
              <a:off x="1392" y="2208"/>
              <a:ext cx="240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7" name="AutoShape 13"/>
            <p:cNvCxnSpPr>
              <a:cxnSpLocks noChangeShapeType="1"/>
              <a:stCxn id="13319" idx="3"/>
              <a:endCxn id="13321" idx="1"/>
            </p:cNvCxnSpPr>
            <p:nvPr/>
          </p:nvCxnSpPr>
          <p:spPr bwMode="auto">
            <a:xfrm>
              <a:off x="1392" y="2640"/>
              <a:ext cx="240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8" name="AutoShape 14"/>
            <p:cNvCxnSpPr>
              <a:cxnSpLocks noChangeShapeType="1"/>
              <a:stCxn id="13320" idx="3"/>
              <a:endCxn id="13322" idx="1"/>
            </p:cNvCxnSpPr>
            <p:nvPr/>
          </p:nvCxnSpPr>
          <p:spPr bwMode="auto">
            <a:xfrm flipV="1">
              <a:off x="2112" y="1872"/>
              <a:ext cx="288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9" name="AutoShape 15"/>
            <p:cNvCxnSpPr>
              <a:cxnSpLocks noChangeShapeType="1"/>
              <a:stCxn id="13320" idx="3"/>
              <a:endCxn id="13323" idx="1"/>
            </p:cNvCxnSpPr>
            <p:nvPr/>
          </p:nvCxnSpPr>
          <p:spPr bwMode="auto">
            <a:xfrm>
              <a:off x="2112" y="2208"/>
              <a:ext cx="288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0" name="AutoShape 16"/>
            <p:cNvCxnSpPr>
              <a:cxnSpLocks noChangeShapeType="1"/>
              <a:stCxn id="13321" idx="3"/>
              <a:endCxn id="13324" idx="1"/>
            </p:cNvCxnSpPr>
            <p:nvPr/>
          </p:nvCxnSpPr>
          <p:spPr bwMode="auto">
            <a:xfrm flipV="1">
              <a:off x="2160" y="2928"/>
              <a:ext cx="24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1" name="AutoShape 17"/>
            <p:cNvCxnSpPr>
              <a:cxnSpLocks noChangeShapeType="1"/>
              <a:stCxn id="13321" idx="3"/>
              <a:endCxn id="13325" idx="1"/>
            </p:cNvCxnSpPr>
            <p:nvPr/>
          </p:nvCxnSpPr>
          <p:spPr bwMode="auto">
            <a:xfrm>
              <a:off x="2160" y="3168"/>
              <a:ext cx="240" cy="2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3318" name="Text Box 18"/>
          <p:cNvSpPr txBox="1">
            <a:spLocks noChangeArrowheads="1"/>
          </p:cNvSpPr>
          <p:nvPr/>
        </p:nvSpPr>
        <p:spPr bwMode="auto">
          <a:xfrm>
            <a:off x="5867400" y="28194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400">
                <a:solidFill>
                  <a:srgbClr val="002060"/>
                </a:solidFill>
                <a:ea typeface="新細明體" pitchFamily="18" charset="-12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1513" y="20113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200" smtClean="0"/>
              <a:t>For every handhold, there is only one “path” rating. Once we have reached a hold, we don’t need to know how we got there to move to the next level.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038600"/>
            <a:ext cx="7848600" cy="2209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This is called an “optimal substructure” property. Once we know optimal solutions to subproblems, we can compute an optimal solution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Recursive solution: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7924800" cy="2528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To find the best way to get to stone j in row i, check the cost of getting to the stones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(i-1,j-1),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(i-1,j) and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(i-1,j+1), and take the cheapest. 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54025" y="5126038"/>
            <a:ext cx="7924800" cy="155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Problem: each recursion level makes three calls for itself, making a total of 3</a:t>
            </a:r>
            <a:r>
              <a:rPr lang="en-US" sz="3200" baseline="30000"/>
              <a:t>n</a:t>
            </a:r>
            <a:r>
              <a:rPr lang="en-US" sz="3200"/>
              <a:t> calls – too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/>
      <p:bldP spid="32359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5313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Solution - memorization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We query the value of A(i,j) over and over again.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Instead of computing it each time, we can compute it once, and </a:t>
            </a:r>
            <a:r>
              <a:rPr lang="en-US" sz="3200">
                <a:solidFill>
                  <a:schemeClr val="tx2"/>
                </a:solidFill>
              </a:rPr>
              <a:t>remember</a:t>
            </a:r>
            <a:r>
              <a:rPr lang="en-US" sz="3200"/>
              <a:t> the value.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 simple recurrence allows us to compute A(i,j) from values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utoUpdateAnimBg="0"/>
      <p:bldP spid="324612" grpId="0" autoUpdateAnimBg="0"/>
      <p:bldP spid="32461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Step 1:</a:t>
            </a:r>
            <a:r>
              <a:rPr lang="en-US" smtClean="0"/>
              <a:t> Describe an array of values you want to compute.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Step 2:</a:t>
            </a:r>
            <a:r>
              <a:rPr lang="en-US" smtClean="0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Step 3:</a:t>
            </a:r>
            <a:r>
              <a:rPr lang="en-US" smtClean="0"/>
              <a:t> Give a high-level program.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Step 4:</a:t>
            </a:r>
            <a:r>
              <a:rPr lang="en-US" smtClean="0"/>
              <a:t> Show how to use values in the array to compute an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Rock climbing: step 1.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chemeClr val="tx2"/>
                </a:solidFill>
              </a:rPr>
              <a:t>Step 1:</a:t>
            </a:r>
            <a:r>
              <a:rPr lang="en-US" i="1" smtClean="0"/>
              <a:t> Describe an array of values you want to compute.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For </a:t>
            </a:r>
            <a:r>
              <a:rPr lang="en-US" i="1" smtClean="0"/>
              <a:t> 1 </a:t>
            </a:r>
            <a:r>
              <a:rPr lang="en-US" i="1" smtClean="0">
                <a:sym typeface="Symbol" pitchFamily="18" charset="2"/>
              </a:rPr>
              <a:t> i  n </a:t>
            </a:r>
            <a:r>
              <a:rPr lang="en-US" smtClean="0">
                <a:sym typeface="Symbol" pitchFamily="18" charset="2"/>
              </a:rPr>
              <a:t>and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i="1" smtClean="0"/>
              <a:t>1 </a:t>
            </a:r>
            <a:r>
              <a:rPr lang="en-US" i="1" smtClean="0">
                <a:sym typeface="Symbol" pitchFamily="18" charset="2"/>
              </a:rPr>
              <a:t> j  m,  </a:t>
            </a:r>
            <a:r>
              <a:rPr lang="en-US" smtClean="0">
                <a:sym typeface="Symbol" pitchFamily="18" charset="2"/>
              </a:rPr>
              <a:t>define</a:t>
            </a:r>
            <a:r>
              <a:rPr lang="en-US" i="1" smtClean="0">
                <a:sym typeface="Symbol" pitchFamily="18" charset="2"/>
              </a:rPr>
              <a:t> A(i,j) </a:t>
            </a:r>
            <a:r>
              <a:rPr lang="en-US" smtClean="0">
                <a:sym typeface="Symbol" pitchFamily="18" charset="2"/>
              </a:rPr>
              <a:t>to be the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cumulative rating of the least dangerous path</a:t>
            </a:r>
            <a:r>
              <a:rPr lang="en-US" smtClean="0">
                <a:sym typeface="Symbol" pitchFamily="18" charset="2"/>
              </a:rPr>
              <a:t> from the bottom to the hold </a:t>
            </a:r>
            <a:r>
              <a:rPr lang="en-US" i="1" smtClean="0">
                <a:sym typeface="Symbol" pitchFamily="18" charset="2"/>
              </a:rPr>
              <a:t>(i,j).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rating of the best path to the top will be the minimal value in the last row of the array.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Rock climbing: step 2.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>
                <a:solidFill>
                  <a:schemeClr val="tx2"/>
                </a:solidFill>
              </a:rPr>
              <a:t>Step 2:</a:t>
            </a:r>
            <a:r>
              <a:rPr lang="en-US" sz="2400" i="1" smtClean="0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C(i,j) be the rating of the hold </a:t>
            </a:r>
            <a:r>
              <a:rPr lang="en-US" sz="2400" i="1" smtClean="0"/>
              <a:t>(i,j). </a:t>
            </a:r>
            <a:r>
              <a:rPr lang="en-US" sz="2400" smtClean="0"/>
              <a:t>There are three cases for</a:t>
            </a:r>
            <a:r>
              <a:rPr lang="en-US" sz="2400" i="1" smtClean="0"/>
              <a:t> A(i,j):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Left </a:t>
            </a:r>
            <a:r>
              <a:rPr lang="en-US" sz="2400" i="1" smtClean="0"/>
              <a:t>(j=1): C(i,j)+min{</a:t>
            </a:r>
            <a:r>
              <a:rPr lang="en-US" sz="2400" i="1" smtClean="0">
                <a:solidFill>
                  <a:srgbClr val="0000FF"/>
                </a:solidFill>
              </a:rPr>
              <a:t>A(i-1,j)</a:t>
            </a:r>
            <a:r>
              <a:rPr lang="en-US" sz="2400" i="1" smtClean="0"/>
              <a:t>,</a:t>
            </a:r>
            <a:r>
              <a:rPr lang="en-US" sz="2400" i="1" smtClean="0">
                <a:solidFill>
                  <a:srgbClr val="0000FF"/>
                </a:solidFill>
              </a:rPr>
              <a:t>A(i-1,j+1</a:t>
            </a:r>
            <a:r>
              <a:rPr lang="en-US" sz="2400" i="1" smtClean="0"/>
              <a:t>)}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Right</a:t>
            </a:r>
            <a:r>
              <a:rPr lang="en-US" sz="2400" i="1" smtClean="0"/>
              <a:t> (j=m): C(i,j)+min{</a:t>
            </a:r>
            <a:r>
              <a:rPr lang="en-US" sz="2400" i="1" smtClean="0">
                <a:solidFill>
                  <a:srgbClr val="0000FF"/>
                </a:solidFill>
              </a:rPr>
              <a:t>A(i-1,j-1)</a:t>
            </a:r>
            <a:r>
              <a:rPr lang="en-US" sz="2400" i="1" smtClean="0"/>
              <a:t>,</a:t>
            </a:r>
            <a:r>
              <a:rPr lang="en-US" sz="2400" i="1" smtClean="0">
                <a:solidFill>
                  <a:srgbClr val="0000FF"/>
                </a:solidFill>
              </a:rPr>
              <a:t>A(i-1,j)</a:t>
            </a:r>
            <a:r>
              <a:rPr lang="en-US" sz="2400" i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Middle:</a:t>
            </a:r>
            <a:r>
              <a:rPr lang="en-US" sz="2400" i="1" smtClean="0"/>
              <a:t> C(i,j)+min{</a:t>
            </a:r>
            <a:r>
              <a:rPr lang="en-US" sz="2400" i="1" smtClean="0">
                <a:solidFill>
                  <a:srgbClr val="0000FF"/>
                </a:solidFill>
              </a:rPr>
              <a:t>A(i-1,j-1)</a:t>
            </a:r>
            <a:r>
              <a:rPr lang="en-US" sz="2400" i="1" smtClean="0"/>
              <a:t>,</a:t>
            </a:r>
            <a:r>
              <a:rPr lang="en-US" sz="2400" i="1" smtClean="0">
                <a:solidFill>
                  <a:srgbClr val="0000FF"/>
                </a:solidFill>
              </a:rPr>
              <a:t>A(i-1,j)</a:t>
            </a:r>
            <a:r>
              <a:rPr lang="en-US" sz="2400" i="1" smtClean="0"/>
              <a:t>,</a:t>
            </a:r>
            <a:r>
              <a:rPr lang="en-US" sz="2400" i="1" smtClean="0">
                <a:solidFill>
                  <a:srgbClr val="0000FF"/>
                </a:solidFill>
              </a:rPr>
              <a:t>A(i-1,j+1)</a:t>
            </a:r>
            <a:r>
              <a:rPr lang="en-US" sz="2400" i="1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the first row</a:t>
            </a:r>
            <a:r>
              <a:rPr lang="en-US" sz="2400" i="1" smtClean="0"/>
              <a:t> (i=1), A(i,j)=C(i,j).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Rock climbing: simpler step 2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 initialization row: </a:t>
            </a:r>
            <a:r>
              <a:rPr lang="en-US" i="1" smtClean="0"/>
              <a:t>A(0,j)=0</a:t>
            </a:r>
            <a:r>
              <a:rPr lang="en-US" smtClean="0"/>
              <a:t>. No danger to stand on the ground.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 two initialization columns:         A(i,0)=A(i,m+1)=</a:t>
            </a:r>
            <a:r>
              <a:rPr lang="en-US" smtClean="0">
                <a:sym typeface="Symbol" pitchFamily="18" charset="2"/>
              </a:rPr>
              <a:t>. It is infinitely dangerous to try to hold on to the air where the wall ends. 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Now the recurrence becomes, for every i,j: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A(i,j) = C(i,j)+min{A(i-1,j-1),A(i-1,j),A(i-1,j+1)}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climbing: example</a:t>
            </a:r>
          </a:p>
        </p:txBody>
      </p:sp>
      <p:sp>
        <p:nvSpPr>
          <p:cNvPr id="563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79589" name="Group 37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919" name="Group 167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747" name="Text Box 195"/>
          <p:cNvSpPr txBox="1">
            <a:spLocks noChangeArrowheads="1"/>
          </p:cNvSpPr>
          <p:nvPr/>
        </p:nvSpPr>
        <p:spPr bwMode="auto">
          <a:xfrm>
            <a:off x="822325" y="5581650"/>
            <a:ext cx="645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Initialization: A(i,0)=A(i,m+1)=</a:t>
            </a:r>
            <a:r>
              <a:rPr lang="en-US" sz="2800">
                <a:sym typeface="Symbol" pitchFamily="18" charset="2"/>
              </a:rPr>
              <a:t>, </a:t>
            </a:r>
            <a:r>
              <a:rPr lang="en-US" sz="2800" i="1"/>
              <a:t>A(0,j)=0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84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8" grpId="0" autoUpdateAnimBg="0"/>
      <p:bldP spid="27974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climbing: example</a:t>
            </a:r>
            <a:endParaRPr lang="en-US" dirty="0" smtClean="0"/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69798" name="Group 166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44" name="Text Box 116"/>
          <p:cNvSpPr txBox="1">
            <a:spLocks noChangeArrowheads="1"/>
          </p:cNvSpPr>
          <p:nvPr/>
        </p:nvSpPr>
        <p:spPr bwMode="auto">
          <a:xfrm>
            <a:off x="822325" y="5588000"/>
            <a:ext cx="7108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values in the first row are the same as C(i,j).</a:t>
            </a:r>
            <a:endParaRPr lang="en-US" sz="2800" i="1"/>
          </a:p>
        </p:txBody>
      </p:sp>
      <p:graphicFrame>
        <p:nvGraphicFramePr>
          <p:cNvPr id="75941" name="Group 165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climbing: example</a:t>
            </a:r>
            <a:endParaRPr lang="en-US" dirty="0" smtClean="0"/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3851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</a:t>
            </a:r>
            <a:endParaRPr lang="en-US" sz="2800" i="1"/>
          </a:p>
        </p:txBody>
      </p:sp>
      <p:graphicFrame>
        <p:nvGraphicFramePr>
          <p:cNvPr id="70759" name="Group 103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2CF47F-398E-4B7F-9475-60B937FE5E21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Applicable when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are 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err="1" smtClean="0">
                <a:solidFill>
                  <a:srgbClr val="DD0111"/>
                </a:solidFill>
              </a:rPr>
              <a:t>Subproblems</a:t>
            </a:r>
            <a:r>
              <a:rPr lang="en-US" sz="2000" dirty="0" smtClean="0">
                <a:solidFill>
                  <a:srgbClr val="DD0111"/>
                </a:solidFill>
              </a:rPr>
              <a:t> share </a:t>
            </a:r>
            <a:r>
              <a:rPr lang="en-US" sz="2000" dirty="0" err="1" smtClean="0">
                <a:solidFill>
                  <a:srgbClr val="DD0111"/>
                </a:solidFill>
              </a:rPr>
              <a:t>subsubproblems</a:t>
            </a:r>
            <a:endParaRPr lang="en-US" sz="2000" dirty="0" smtClean="0">
              <a:solidFill>
                <a:srgbClr val="DD011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z="2400" dirty="0" smtClean="0">
                <a:solidFill>
                  <a:schemeClr val="tx1"/>
                </a:solidFill>
              </a:rPr>
              <a:t>Fibonacci numbers: </a:t>
            </a:r>
          </a:p>
          <a:p>
            <a:pPr lvl="2" eaLnBrk="1" hangingPunct="1"/>
            <a:r>
              <a:rPr lang="en-US" dirty="0" smtClean="0"/>
              <a:t>Recurrence: </a:t>
            </a:r>
            <a:r>
              <a:rPr lang="en-US" dirty="0" smtClean="0">
                <a:latin typeface="Comic Sans MS" pitchFamily="66" charset="0"/>
              </a:rPr>
              <a:t>F(n) = F(n-1) + F(n-2)</a:t>
            </a:r>
          </a:p>
          <a:p>
            <a:pPr lvl="2" eaLnBrk="1" hangingPunct="1"/>
            <a:r>
              <a:rPr lang="en-US" dirty="0" smtClean="0"/>
              <a:t>Boundary conditions: </a:t>
            </a:r>
            <a:r>
              <a:rPr lang="en-US" dirty="0" smtClean="0">
                <a:latin typeface="Comic Sans MS" pitchFamily="66" charset="0"/>
              </a:rPr>
              <a:t>F(1) = 0, F(2) = 1</a:t>
            </a:r>
          </a:p>
          <a:p>
            <a:pPr lvl="2" eaLnBrk="1" hangingPunct="1"/>
            <a:r>
              <a:rPr lang="en-US" dirty="0" smtClean="0"/>
              <a:t>Compute: </a:t>
            </a:r>
            <a:r>
              <a:rPr lang="en-US" dirty="0" smtClean="0">
                <a:latin typeface="Comic Sans MS" pitchFamily="66" charset="0"/>
              </a:rPr>
              <a:t>F(5) = 3,</a:t>
            </a:r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F(3) = 1, F(4) = 2</a:t>
            </a:r>
            <a:endParaRPr lang="en-US" sz="1800" dirty="0" smtClean="0">
              <a:solidFill>
                <a:srgbClr val="DD0111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/>
              <a:t>A divide and conquer approach would repeatedly solve the common </a:t>
            </a:r>
            <a:r>
              <a:rPr lang="en-US" sz="2000" dirty="0" err="1" smtClean="0"/>
              <a:t>subproblems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/>
              <a:t>Dynamic programming solves every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just once and stores the answer in a table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More work in DC than DP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climbing: example</a:t>
            </a:r>
            <a:endParaRPr lang="en-US" dirty="0" smtClean="0"/>
          </a:p>
        </p:txBody>
      </p:sp>
      <p:graphicFrame>
        <p:nvGraphicFramePr>
          <p:cNvPr id="28262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531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 A(2,2)=7+min{3,2,5}=9 </a:t>
            </a:r>
            <a:endParaRPr lang="en-US" sz="2800" i="1"/>
          </a:p>
        </p:txBody>
      </p:sp>
      <p:graphicFrame>
        <p:nvGraphicFramePr>
          <p:cNvPr id="71782" name="Group 102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climbing: example</a:t>
            </a:r>
            <a:endParaRPr lang="en-US" dirty="0" smtClean="0"/>
          </a:p>
        </p:txBody>
      </p:sp>
      <p:graphicFrame>
        <p:nvGraphicFramePr>
          <p:cNvPr id="28365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442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 A(2,2)=7+min{3,2,5}=9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A(2,3)=5+min{2,5,4}=7.  </a:t>
            </a:r>
            <a:endParaRPr lang="en-US" sz="2800" i="1"/>
          </a:p>
        </p:txBody>
      </p:sp>
      <p:graphicFrame>
        <p:nvGraphicFramePr>
          <p:cNvPr id="72806" name="Group 102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climbing: example</a:t>
            </a:r>
            <a:endParaRPr lang="en-US" dirty="0" smtClean="0"/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345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second row is 5.</a:t>
            </a:r>
            <a:endParaRPr lang="en-US" sz="2800" i="1"/>
          </a:p>
        </p:txBody>
      </p:sp>
      <p:graphicFrame>
        <p:nvGraphicFramePr>
          <p:cNvPr id="73830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climbing: example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031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third row is 7.</a:t>
            </a:r>
            <a:endParaRPr lang="en-US" sz="2800" i="1"/>
          </a:p>
        </p:txBody>
      </p:sp>
      <p:graphicFrame>
        <p:nvGraphicFramePr>
          <p:cNvPr id="74854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climbing: example</a:t>
            </a:r>
          </a:p>
        </p:txBody>
      </p:sp>
      <p:graphicFrame>
        <p:nvGraphicFramePr>
          <p:cNvPr id="28672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last row is 12.</a:t>
            </a:r>
          </a:p>
        </p:txBody>
      </p:sp>
      <p:graphicFrame>
        <p:nvGraphicFramePr>
          <p:cNvPr id="75878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climbing: example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last row is 12.</a:t>
            </a:r>
          </a:p>
        </p:txBody>
      </p:sp>
      <p:graphicFrame>
        <p:nvGraphicFramePr>
          <p:cNvPr id="287782" name="Group 38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861" name="Text Box 117"/>
          <p:cNvSpPr txBox="1">
            <a:spLocks noChangeArrowheads="1"/>
          </p:cNvSpPr>
          <p:nvPr/>
        </p:nvSpPr>
        <p:spPr bwMode="auto">
          <a:xfrm>
            <a:off x="990600" y="5997575"/>
            <a:ext cx="66468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So the rating of the best path to the top is 12.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6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example: step 4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88805" name="Group 37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36" name="Text Box 116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example: step 4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89829" name="Group 37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908" name="Text Box 116"/>
          <p:cNvSpPr txBox="1">
            <a:spLocks noChangeArrowheads="1"/>
          </p:cNvSpPr>
          <p:nvPr/>
        </p:nvSpPr>
        <p:spPr bwMode="auto">
          <a:xfrm>
            <a:off x="152400" y="4495800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The last hold was (4,4).</a:t>
            </a:r>
          </a:p>
        </p:txBody>
      </p:sp>
      <p:sp>
        <p:nvSpPr>
          <p:cNvPr id="66661" name="Text Box 11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90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example: step 4</a:t>
            </a:r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90853" name="Group 37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932" name="Text Box 116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The hold before the last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(3,4),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min{13,7,8} was 7. </a:t>
            </a:r>
          </a:p>
        </p:txBody>
      </p:sp>
      <p:sp>
        <p:nvSpPr>
          <p:cNvPr id="67685" name="Text Box 117"/>
          <p:cNvSpPr txBox="1">
            <a:spLocks noChangeArrowheads="1"/>
          </p:cNvSpPr>
          <p:nvPr/>
        </p:nvSpPr>
        <p:spPr bwMode="auto">
          <a:xfrm>
            <a:off x="609600" y="57912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3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example: step 4</a:t>
            </a:r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  <p:graphicFrame>
        <p:nvGraphicFramePr>
          <p:cNvPr id="291878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957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The hold before that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(2,5),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min{7,10,5} was 5.</a:t>
            </a:r>
            <a:r>
              <a:rPr lang="en-US" sz="280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60C025-B403-441F-BA96-1DEFDD1184A3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en-US" altLang="zh-TW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Tabular computation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tabular computation can avoid recompuation.</a:t>
            </a:r>
            <a:endParaRPr lang="en-US" altLang="zh-TW" i="1" smtClean="0">
              <a:ea typeface="新細明體" pitchFamily="18" charset="-120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524000" y="3505200"/>
          <a:ext cx="6248400" cy="1524000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7064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Line 44"/>
          <p:cNvSpPr>
            <a:spLocks noChangeShapeType="1"/>
          </p:cNvSpPr>
          <p:nvPr/>
        </p:nvSpPr>
        <p:spPr bwMode="auto">
          <a:xfrm flipH="1" flipV="1">
            <a:off x="7543800" y="4800600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Rectangle 47"/>
          <p:cNvSpPr>
            <a:spLocks noChangeArrowheads="1"/>
          </p:cNvSpPr>
          <p:nvPr/>
        </p:nvSpPr>
        <p:spPr bwMode="auto">
          <a:xfrm>
            <a:off x="7778750" y="5246688"/>
            <a:ext cx="1139825" cy="731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Rock climbing example: step 4</a:t>
            </a: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  <p:graphicFrame>
        <p:nvGraphicFramePr>
          <p:cNvPr id="292902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981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Finally, the first hold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(1,4),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min{5,4,8} was 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8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Rock climbing example: step 4</a:t>
            </a:r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293925" name="Text Box 37"/>
          <p:cNvSpPr txBox="1">
            <a:spLocks noChangeArrowheads="1"/>
          </p:cNvSpPr>
          <p:nvPr/>
        </p:nvSpPr>
        <p:spPr bwMode="auto">
          <a:xfrm>
            <a:off x="457200" y="5410200"/>
            <a:ext cx="80121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We are done!   </a:t>
            </a:r>
          </a:p>
        </p:txBody>
      </p:sp>
      <p:graphicFrame>
        <p:nvGraphicFramePr>
          <p:cNvPr id="293926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Printing out the solution recursively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err="1" smtClean="0"/>
              <a:t>PrintBest</a:t>
            </a:r>
            <a:r>
              <a:rPr lang="en-US" dirty="0" smtClean="0"/>
              <a:t>(</a:t>
            </a:r>
            <a:r>
              <a:rPr lang="en-US" dirty="0" err="1" smtClean="0"/>
              <a:t>A,i,j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Printing the best path ending at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if (</a:t>
            </a:r>
            <a:r>
              <a:rPr lang="en-US" dirty="0" err="1" smtClean="0"/>
              <a:t>i</a:t>
            </a:r>
            <a:r>
              <a:rPr lang="en-US" dirty="0" smtClean="0"/>
              <a:t>==0) OR (j=0) OR (j=m+1)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return;    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if (A[i-1,j-1]&lt;=A[i-1,j]) AND (A[i-1,j-1]&lt;=A[i-1,j+1])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(A,i-1,j-1);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(A[i-1,j]&lt;=A[i-1,j-1]) AND (A[i-1,j]&lt;=A[i-1,j+1])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(A[i-1,j+1]&lt;=A[i-1,j-1]) AND (A[i-1,j+1]&lt;=A[i-1,j])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PrintBest</a:t>
            </a:r>
            <a:r>
              <a:rPr lang="en-US" dirty="0" smtClean="0"/>
              <a:t>(A,i-1,j+1);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54BDAE13-B920-4AC0-A8F6-59ACC56FB163}" type="slidenum">
              <a:rPr lang="en-US" smtClean="0">
                <a:latin typeface="Arial" pitchFamily="34" charset="0"/>
              </a:rPr>
              <a:pPr/>
              <a:t>83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DP </a:t>
            </a:r>
            <a:r>
              <a:rPr lang="en-US" dirty="0" smtClean="0"/>
              <a:t>two important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Four steps of DP.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Differences among divide-and-conquer algorithms, DP algorithms, and </a:t>
            </a:r>
            <a:r>
              <a:rPr lang="en-US" dirty="0" err="1" smtClean="0"/>
              <a:t>Memoized</a:t>
            </a:r>
            <a:r>
              <a:rPr lang="en-US" dirty="0" smtClean="0"/>
              <a:t>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Writing DP programs and analyze their running time and space requirement.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MCM – Matrix chain multiplication (</a:t>
            </a:r>
            <a:r>
              <a:rPr lang="en-US" smtClean="0"/>
              <a:t>Cormen+Shani)</a:t>
            </a:r>
            <a:endParaRPr lang="en-US" dirty="0" smtClean="0"/>
          </a:p>
          <a:p>
            <a:r>
              <a:rPr lang="en-US" dirty="0" smtClean="0"/>
              <a:t>TSP </a:t>
            </a:r>
            <a:r>
              <a:rPr lang="en-US" dirty="0" smtClean="0"/>
              <a:t>– Travelling Salesman Problem (</a:t>
            </a:r>
            <a:r>
              <a:rPr lang="en-US" dirty="0" err="1" smtClean="0"/>
              <a:t>Sahni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OBST – Optimal Binary Search Tree (</a:t>
            </a:r>
            <a:r>
              <a:rPr lang="en-US" dirty="0" err="1" smtClean="0"/>
              <a:t>Cormen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Optimal Polygon Triangulation (</a:t>
            </a:r>
            <a:r>
              <a:rPr lang="en-US" dirty="0" err="1" smtClean="0"/>
              <a:t>Sahni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DB0B1CE4-7FBD-406B-9F84-7DCEE6762EC4}" type="slidenum">
              <a:rPr lang="en-US" smtClean="0">
                <a:latin typeface="Arial" pitchFamily="34" charset="0"/>
              </a:rPr>
              <a:pPr/>
              <a:t>84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D84C4B-2431-4A6A-86EE-F5DF1B8E5FE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Programming Algorithm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 smtClean="0"/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 smtClean="0"/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 smtClean="0"/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 smtClean="0"/>
              <a:t>Construct an optimal solution from computed information</a:t>
            </a: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sz="1800" dirty="0" smtClean="0"/>
              <a:t>Steps 1-3 form the basis of a dynamic-programming solution to a problem. Step 4 can be omitted if only the value of an optimal solution is required. When we do perform step 4, we sometimes maintain additional information during the computation in step 3 to ease the construction of an optimal solution.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3823146</TotalTime>
  <Words>6395</Words>
  <Application>Microsoft PowerPoint</Application>
  <PresentationFormat>On-screen Show (4:3)</PresentationFormat>
  <Paragraphs>2910</Paragraphs>
  <Slides>84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7" baseType="lpstr">
      <vt:lpstr>Default Design</vt:lpstr>
      <vt:lpstr>Equation</vt:lpstr>
      <vt:lpstr>Microsoft Office Visio Drawing</vt:lpstr>
      <vt:lpstr>CSE 245 : Algorithms Md. Shamsujjoha </vt:lpstr>
      <vt:lpstr>Dynamic Programming</vt:lpstr>
      <vt:lpstr>DP - Two key ingredients</vt:lpstr>
      <vt:lpstr>Three basic components</vt:lpstr>
      <vt:lpstr>Fibonacci numbers</vt:lpstr>
      <vt:lpstr>How to compute F10？</vt:lpstr>
      <vt:lpstr>Dynamic Programming</vt:lpstr>
      <vt:lpstr>Tabular computation</vt:lpstr>
      <vt:lpstr>Dynamic Programming Algorithm</vt:lpstr>
      <vt:lpstr>Longest increasing subsequence(LIS)</vt:lpstr>
      <vt:lpstr>A naive approach for LIS</vt:lpstr>
      <vt:lpstr>An O(n log n) method for LIS</vt:lpstr>
      <vt:lpstr>The 0-1 Knapsack Problem</vt:lpstr>
      <vt:lpstr>0-1 Knapsack - Greedy Strategy</vt:lpstr>
      <vt:lpstr>0-1 Knapsack - Dynamic Programming</vt:lpstr>
      <vt:lpstr>0-1 Knapsack - Dynamic Programming</vt:lpstr>
      <vt:lpstr>Slide 17</vt:lpstr>
      <vt:lpstr>Reconstructing the Optimal Solution</vt:lpstr>
      <vt:lpstr>Overlapping Subproblems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0-1 Knapsack Algorithm</vt:lpstr>
      <vt:lpstr>Running time</vt:lpstr>
      <vt:lpstr>Conclusion we achieved till now</vt:lpstr>
      <vt:lpstr>Longest Common Subsequence (LCS)</vt:lpstr>
      <vt:lpstr>Longest Common Subsequence</vt:lpstr>
      <vt:lpstr>Example</vt:lpstr>
      <vt:lpstr>Brute-Force Solution</vt:lpstr>
      <vt:lpstr>LCS Algorithm</vt:lpstr>
      <vt:lpstr>LCS recursive solution</vt:lpstr>
      <vt:lpstr>LCS recursive solution</vt:lpstr>
      <vt:lpstr>LCS recursive solution</vt:lpstr>
      <vt:lpstr>3. Computing the Length of the LCS</vt:lpstr>
      <vt:lpstr>Additional Information</vt:lpstr>
      <vt:lpstr>LCS-LENGTH(X, Y, m, n)</vt:lpstr>
      <vt:lpstr>Example</vt:lpstr>
      <vt:lpstr>4. Constructing a LCS</vt:lpstr>
      <vt:lpstr>In Class Exercise</vt:lpstr>
      <vt:lpstr>PRINT-LCS(b, X, i, j)</vt:lpstr>
      <vt:lpstr>Improving the Code</vt:lpstr>
      <vt:lpstr>LCS Algorithm Running Time</vt:lpstr>
      <vt:lpstr> Rock Climbing Problem</vt:lpstr>
      <vt:lpstr>Rock climbing (cont)</vt:lpstr>
      <vt:lpstr>Rock Climbing (cont)</vt:lpstr>
      <vt:lpstr>Idea: once we know the rating of a path to every handhold on a layer, we can easily compute the ratings of the paths to the holds on the next layer. </vt:lpstr>
      <vt:lpstr>For every handhold, there is only one “path” rating. Once we have reached a hold, we don’t need to know how we got there to move to the next level. </vt:lpstr>
      <vt:lpstr>Recursive solution:</vt:lpstr>
      <vt:lpstr>Solution - memorization</vt:lpstr>
      <vt:lpstr>Dynamic programming </vt:lpstr>
      <vt:lpstr>Rock climbing: step 1.</vt:lpstr>
      <vt:lpstr>Rock climbing: step 2.</vt:lpstr>
      <vt:lpstr>Rock climbing: simpler step 2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Printing out the solution recursively</vt:lpstr>
      <vt:lpstr>Summary </vt:lpstr>
      <vt:lpstr>Further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CSE304 - Design &amp; Analysis of Algorithms</dc:subject>
  <dc:creator>Md. Shamsujjoha</dc:creator>
  <cp:lastModifiedBy>Shamsujjoha</cp:lastModifiedBy>
  <cp:revision>1001</cp:revision>
  <dcterms:created xsi:type="dcterms:W3CDTF">2003-07-26T00:47:08Z</dcterms:created>
  <dcterms:modified xsi:type="dcterms:W3CDTF">2015-04-04T18:57:10Z</dcterms:modified>
</cp:coreProperties>
</file>